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040" r:id="rId1"/>
  </p:sldMasterIdLst>
  <p:notesMasterIdLst>
    <p:notesMasterId r:id="rId9"/>
  </p:notesMasterIdLst>
  <p:sldIdLst>
    <p:sldId id="2248" r:id="rId2"/>
    <p:sldId id="7067" r:id="rId3"/>
    <p:sldId id="6814" r:id="rId4"/>
    <p:sldId id="6798" r:id="rId5"/>
    <p:sldId id="6799" r:id="rId6"/>
    <p:sldId id="6806" r:id="rId7"/>
    <p:sldId id="6813" r:id="rId8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提纲" id="{61A3C44E-92D6-46EB-A1AC-09F30B6D5135}">
          <p14:sldIdLst>
            <p14:sldId id="2248"/>
            <p14:sldId id="7067"/>
            <p14:sldId id="6814"/>
            <p14:sldId id="6798"/>
            <p14:sldId id="6799"/>
            <p14:sldId id="6806"/>
            <p14:sldId id="68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尹 文波" initials="尹" lastIdx="1" clrIdx="0">
    <p:extLst>
      <p:ext uri="{19B8F6BF-5375-455C-9EA6-DF929625EA0E}">
        <p15:presenceInfo xmlns:p15="http://schemas.microsoft.com/office/powerpoint/2012/main" userId="7219ddfe7c57d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86871" autoAdjust="0"/>
  </p:normalViewPr>
  <p:slideViewPr>
    <p:cSldViewPr>
      <p:cViewPr varScale="1">
        <p:scale>
          <a:sx n="93" d="100"/>
          <a:sy n="93" d="100"/>
        </p:scale>
        <p:origin x="13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ED75E01-0EF1-48C2-A225-423E6166D74A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027C812-51A0-4146-959B-26F7A04B2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endParaRPr lang="zh-CN" altLang="zh-CN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6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5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2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7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25738E0-514B-4B27-865A-11992516E93C}" type="datetime4">
              <a:rPr lang="en-US" altLang="zh-CN" smtClean="0"/>
              <a:t>October 11, 2024</a:t>
            </a:fld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DFEEC-E358-4914-BDD4-EE95DB606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6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2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6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6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8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7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 flipV="1">
            <a:off x="-103517" y="18931"/>
            <a:ext cx="9193602" cy="7445190"/>
          </a:xfrm>
          <a:prstGeom prst="rect">
            <a:avLst/>
          </a:prstGeom>
          <a:gradFill flip="none" rotWithShape="1">
            <a:gsLst>
              <a:gs pos="100000">
                <a:srgbClr val="EBF2FA">
                  <a:alpha val="50000"/>
                </a:srgbClr>
              </a:gs>
              <a:gs pos="0">
                <a:srgbClr val="F6F8FC"/>
              </a:gs>
            </a:gsLst>
            <a:lin ang="10200000" scaled="0"/>
            <a:tileRect/>
          </a:gradFill>
          <a:ln w="22225">
            <a:gradFill flip="none" rotWithShape="1">
              <a:gsLst>
                <a:gs pos="0">
                  <a:srgbClr val="AEDBFC"/>
                </a:gs>
                <a:gs pos="100000">
                  <a:srgbClr val="044170">
                    <a:alpha val="20000"/>
                  </a:srgbClr>
                </a:gs>
              </a:gsLst>
              <a:lin ang="19200000" scaled="0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1936532" y="6734663"/>
            <a:ext cx="5822835" cy="128556"/>
            <a:chOff x="650211" y="1051965"/>
            <a:chExt cx="7649903" cy="14310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0" name="任意多边形: 形状 19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17" name="直接连接符 16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 flipH="1" flipV="1">
            <a:off x="1660583" y="0"/>
            <a:ext cx="5822835" cy="128556"/>
            <a:chOff x="650211" y="1051965"/>
            <a:chExt cx="7649903" cy="143109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7" name="任意多边形: 形状 26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24" name="直接连接符 23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72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CA1-B04C-4C04-8D1E-77CF30B3E24E}" type="datetime1">
              <a:rPr lang="en-US" altLang="zh-CN" smtClean="0"/>
              <a:t>10/11/2024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9F9-3CCC-4B0B-855C-A44C06AE2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2"/>
            <a:ext cx="823364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1"/>
            <a:ext cx="82296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58055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2017 Xilinx</a:t>
            </a:r>
          </a:p>
        </p:txBody>
      </p:sp>
    </p:spTree>
    <p:extLst>
      <p:ext uri="{BB962C8B-B14F-4D97-AF65-F5344CB8AC3E}">
        <p14:creationId xmlns:p14="http://schemas.microsoft.com/office/powerpoint/2010/main" val="329273009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74EF1F-28E2-46E1-8A56-BBE447A6674C}"/>
              </a:ext>
            </a:extLst>
          </p:cNvPr>
          <p:cNvCxnSpPr>
            <a:cxnSpLocks/>
          </p:cNvCxnSpPr>
          <p:nvPr userDrawn="1"/>
        </p:nvCxnSpPr>
        <p:spPr>
          <a:xfrm>
            <a:off x="389107" y="943580"/>
            <a:ext cx="838913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F71D51F-85E7-49A7-95BA-ECE1AA577879}"/>
              </a:ext>
            </a:extLst>
          </p:cNvPr>
          <p:cNvGrpSpPr/>
          <p:nvPr userDrawn="1"/>
        </p:nvGrpSpPr>
        <p:grpSpPr>
          <a:xfrm rot="5400000">
            <a:off x="351949" y="29528"/>
            <a:ext cx="304800" cy="245745"/>
            <a:chOff x="0" y="440055"/>
            <a:chExt cx="407670" cy="40907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7A56ED9-A904-42F8-BD04-2131FE81539A}"/>
                </a:ext>
              </a:extLst>
            </p:cNvPr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49ABB15-E739-44FB-85B9-90545F8DF67E}"/>
                </a:ext>
              </a:extLst>
            </p:cNvPr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1D0C0689-3F81-4B61-81A0-5E95ED7F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7" y="365126"/>
            <a:ext cx="7170798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19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>
            <a:extLst>
              <a:ext uri="{FF2B5EF4-FFF2-40B4-BE49-F238E27FC236}">
                <a16:creationId xmlns:a16="http://schemas.microsoft.com/office/drawing/2014/main" id="{89CC42FF-8C6D-478B-94CF-16C20DB9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3653" y="6356351"/>
            <a:ext cx="29669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B2A82-A755-46F1-97B8-45AB2D5226DC}"/>
              </a:ext>
            </a:extLst>
          </p:cNvPr>
          <p:cNvCxnSpPr/>
          <p:nvPr userDrawn="1"/>
        </p:nvCxnSpPr>
        <p:spPr>
          <a:xfrm flipH="1">
            <a:off x="4354385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F62463-3B27-4EFC-ABCE-4D02F165A9B3}"/>
              </a:ext>
            </a:extLst>
          </p:cNvPr>
          <p:cNvCxnSpPr/>
          <p:nvPr userDrawn="1"/>
        </p:nvCxnSpPr>
        <p:spPr>
          <a:xfrm flipH="1">
            <a:off x="4717403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45" r="100000">
                        <a14:foregroundMark x1="47757" y1="38095" x2="47757" y2="38095"/>
                        <a14:foregroundMark x1="49059" y1="53968" x2="49059" y2="53968"/>
                        <a14:foregroundMark x1="63386" y1="57143" x2="63386" y2="57143"/>
                        <a14:foregroundMark x1="63386" y1="67460" x2="63386" y2="67460"/>
                        <a14:foregroundMark x1="76411" y1="56746" x2="76411" y2="56746"/>
                        <a14:foregroundMark x1="78871" y1="50397" x2="78871" y2="50397"/>
                        <a14:foregroundMark x1="94211" y1="44841" x2="94211" y2="44841"/>
                        <a14:foregroundMark x1="90593" y1="41270" x2="90593" y2="41270"/>
                        <a14:foregroundMark x1="88423" y1="57937" x2="88423" y2="57937"/>
                        <a14:foregroundMark x1="92764" y1="70635" x2="92764" y2="70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0948" y="240707"/>
            <a:ext cx="1397292" cy="6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4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3364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</a:p>
          <a:p>
            <a:pPr lvl="0"/>
            <a:r>
              <a:rPr lang="en-IE"/>
              <a:t>Fourth level</a:t>
            </a:r>
          </a:p>
          <a:p>
            <a:pPr lvl="0"/>
            <a:r>
              <a:rPr lang="en-IE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134537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SDSoC</a:t>
            </a:r>
            <a:r>
              <a:rPr lang="en-US" dirty="0"/>
              <a:t> Overview 12-</a:t>
            </a:r>
            <a:fld id="{BFCA2A5C-65D0-4F71-B4D8-734FF63F7E2F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IE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6213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D492D-E599-4F0D-BA78-6EEA0311D34C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2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BE8C-0A4B-43CE-9430-1242DFAA7339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40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41A39-4A90-477E-8107-2FD1A1C95399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528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624933"/>
            <a:ext cx="7772400" cy="2748283"/>
          </a:xfrm>
        </p:spPr>
        <p:txBody>
          <a:bodyPr anchor="t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000" b="1" cap="all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b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b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996131"/>
          </a:xfr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EA72-D578-4F57-BEAD-86CF28FC678C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0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 marL="182880" indent="-173038">
              <a:spcBef>
                <a:spcPts val="0"/>
              </a:spcBef>
              <a:tabLst/>
              <a:defRPr sz="2000"/>
            </a:lvl1pPr>
            <a:lvl2pPr marL="457200" indent="-228600">
              <a:tabLst/>
              <a:defRPr sz="1800"/>
            </a:lvl2pPr>
            <a:lvl3pPr marL="631825" indent="-174625">
              <a:tabLst/>
              <a:defRPr sz="1600"/>
            </a:lvl3pPr>
            <a:lvl4pPr marL="746125" indent="-114300">
              <a:tabLst/>
              <a:defRPr sz="1400"/>
            </a:lvl4pPr>
            <a:lvl5pPr marL="915988" indent="-169863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 marL="173736" indent="-173038">
              <a:spcBef>
                <a:spcPts val="0"/>
              </a:spcBef>
              <a:tabLst/>
              <a:defRPr sz="2000"/>
            </a:lvl1pPr>
            <a:lvl2pPr marL="403225" indent="-230188">
              <a:tabLst/>
              <a:defRPr sz="1800"/>
            </a:lvl2pPr>
            <a:lvl3pPr marL="571500" indent="-168275">
              <a:tabLst/>
              <a:defRPr sz="1600"/>
            </a:lvl3pPr>
            <a:lvl4pPr marL="685800" indent="-114300">
              <a:tabLst/>
              <a:defRPr sz="1400"/>
            </a:lvl4pPr>
            <a:lvl5pPr marL="860425" indent="-174625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08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1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3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2B2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39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C2F118-23C6-4D76-A422-251B03B97126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4" r:id="rId3"/>
    <p:sldLayoutId id="2147484046" r:id="rId4"/>
    <p:sldLayoutId id="2147484043" r:id="rId5"/>
    <p:sldLayoutId id="2147484048" r:id="rId6"/>
    <p:sldLayoutId id="2147484054" r:id="rId7"/>
    <p:sldLayoutId id="2147484055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7" r:id="rId18"/>
    <p:sldLayoutId id="2147484068" r:id="rId19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forewind/asic_labs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71800" y="1828800"/>
            <a:ext cx="6019800" cy="2209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bg1"/>
                </a:solidFill>
              </a:rPr>
              <a:t>FPGA</a:t>
            </a:r>
            <a:r>
              <a:rPr lang="zh-CN" altLang="en-US" sz="3600" dirty="0">
                <a:solidFill>
                  <a:schemeClr val="bg1"/>
                </a:solidFill>
              </a:rPr>
              <a:t>原型验证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71800" y="4267200"/>
            <a:ext cx="6019800" cy="1752600"/>
          </a:xfrm>
        </p:spPr>
        <p:txBody>
          <a:bodyPr/>
          <a:lstStyle/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11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85389925"/>
      </p:ext>
    </p:extLst>
  </p:cSld>
  <p:clrMapOvr>
    <a:masterClrMapping/>
  </p:clrMapOvr>
  <p:transition advTm="158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7D5D8-9DD3-489F-AAD2-0B3EE849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FPGA</a:t>
            </a:r>
            <a:r>
              <a:rPr lang="zh-CN" altLang="en-US" dirty="0"/>
              <a:t>原型验证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32D01-9DA9-40C1-90F9-1E78ABD8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下载实验代码和教程</a:t>
            </a:r>
            <a:endParaRPr lang="en-US" altLang="zh-CN" sz="1400" dirty="0"/>
          </a:p>
          <a:p>
            <a:pPr lvl="1"/>
            <a:r>
              <a:rPr lang="en-US" altLang="zh-CN" sz="1200" dirty="0"/>
              <a:t>git clone </a:t>
            </a:r>
            <a:r>
              <a:rPr lang="en-US" altLang="zh-CN" sz="1200" dirty="0">
                <a:hlinkClick r:id="rId2"/>
              </a:rPr>
              <a:t>https://github.com/beforewind/asic_labs.git</a:t>
            </a:r>
            <a:r>
              <a:rPr lang="en-US" altLang="zh-CN" sz="1200" dirty="0"/>
              <a:t> </a:t>
            </a:r>
            <a:r>
              <a:rPr lang="zh-CN" altLang="en-US" sz="1200" dirty="0"/>
              <a:t>或 </a:t>
            </a:r>
            <a:r>
              <a:rPr lang="en-US" altLang="zh-CN" sz="1200" dirty="0"/>
              <a:t>git pull (</a:t>
            </a:r>
            <a:r>
              <a:rPr lang="zh-CN" altLang="en-US" sz="1200" dirty="0"/>
              <a:t>更新</a:t>
            </a:r>
            <a:r>
              <a:rPr lang="en-US" altLang="zh-CN" sz="1200" dirty="0"/>
              <a:t>)</a:t>
            </a:r>
          </a:p>
          <a:p>
            <a:r>
              <a:rPr lang="zh-CN" altLang="en-US" sz="1400" dirty="0"/>
              <a:t>从</a:t>
            </a:r>
            <a:r>
              <a:rPr lang="en-US" altLang="zh-CN" sz="1400" dirty="0"/>
              <a:t>lab2\</a:t>
            </a:r>
            <a:r>
              <a:rPr lang="en-US" altLang="zh-CN" sz="1400" dirty="0" err="1"/>
              <a:t>vivado</a:t>
            </a:r>
            <a:r>
              <a:rPr lang="en-US" altLang="zh-CN" sz="1400" dirty="0"/>
              <a:t>\</a:t>
            </a:r>
            <a:r>
              <a:rPr lang="en-US" altLang="zh-CN" sz="1400" dirty="0" err="1"/>
              <a:t>rvfpganexys.tcl</a:t>
            </a:r>
            <a:r>
              <a:rPr lang="zh-CN" altLang="en-US" sz="1400" dirty="0"/>
              <a:t>文件恢复</a:t>
            </a:r>
            <a:r>
              <a:rPr lang="en-US" altLang="zh-CN" sz="1400" dirty="0" err="1"/>
              <a:t>Vivado</a:t>
            </a:r>
            <a:r>
              <a:rPr lang="zh-CN" altLang="en-US" sz="1400" dirty="0"/>
              <a:t>工程</a:t>
            </a:r>
            <a:endParaRPr lang="en-US" altLang="zh-CN" sz="1400" dirty="0"/>
          </a:p>
          <a:p>
            <a:r>
              <a:rPr lang="zh-CN" altLang="en-US" sz="1400" dirty="0"/>
              <a:t>打开</a:t>
            </a:r>
            <a:r>
              <a:rPr lang="en-US" altLang="zh-CN" sz="1400" dirty="0" err="1"/>
              <a:t>Vivado</a:t>
            </a:r>
            <a:r>
              <a:rPr lang="zh-CN" altLang="en-US" sz="1400" dirty="0"/>
              <a:t>界面</a:t>
            </a:r>
            <a:endParaRPr lang="en-US" altLang="zh-CN" sz="1400" dirty="0"/>
          </a:p>
          <a:p>
            <a:r>
              <a:rPr lang="en-US" altLang="zh-CN" sz="1400" dirty="0"/>
              <a:t>Window -&gt; </a:t>
            </a:r>
            <a:r>
              <a:rPr lang="en-US" altLang="zh-CN" sz="1400" dirty="0" err="1"/>
              <a:t>Tcl</a:t>
            </a:r>
            <a:r>
              <a:rPr lang="en-US" altLang="zh-CN" sz="1400" dirty="0"/>
              <a:t> Console</a:t>
            </a:r>
          </a:p>
          <a:p>
            <a:r>
              <a:rPr lang="en-US" altLang="zh-CN" sz="1400" dirty="0"/>
              <a:t>cd lab2\</a:t>
            </a:r>
            <a:r>
              <a:rPr lang="en-US" altLang="zh-CN" sz="1400" dirty="0" err="1"/>
              <a:t>vivado</a:t>
            </a:r>
            <a:endParaRPr lang="en-US" altLang="zh-CN" sz="1400" dirty="0"/>
          </a:p>
          <a:p>
            <a:pPr lvl="1"/>
            <a:r>
              <a:rPr lang="zh-CN" altLang="en-US" sz="1200" dirty="0"/>
              <a:t>切换到</a:t>
            </a:r>
            <a:r>
              <a:rPr lang="en-US" altLang="zh-CN" sz="1200" dirty="0" err="1"/>
              <a:t>rvfpganexys.tcl</a:t>
            </a:r>
            <a:r>
              <a:rPr lang="zh-CN" altLang="en-US" sz="1200" dirty="0"/>
              <a:t>文件所在目录</a:t>
            </a:r>
          </a:p>
          <a:p>
            <a:r>
              <a:rPr lang="en-US" altLang="zh-CN" sz="1400" dirty="0"/>
              <a:t>source </a:t>
            </a:r>
            <a:r>
              <a:rPr lang="en-US" altLang="zh-CN" sz="1400" dirty="0" err="1"/>
              <a:t>rvfpganexys.tcl</a:t>
            </a:r>
            <a:endParaRPr lang="en-US" altLang="zh-CN" sz="1400" dirty="0"/>
          </a:p>
          <a:p>
            <a:pPr lvl="1"/>
            <a:r>
              <a:rPr lang="zh-CN" altLang="en-US" sz="1200" dirty="0"/>
              <a:t>在</a:t>
            </a:r>
            <a:r>
              <a:rPr lang="en-US" altLang="zh-CN" sz="1200" dirty="0"/>
              <a:t>lab2\</a:t>
            </a:r>
            <a:r>
              <a:rPr lang="en-US" altLang="zh-CN" sz="1200" dirty="0" err="1"/>
              <a:t>vivado</a:t>
            </a:r>
            <a:r>
              <a:rPr lang="zh-CN" altLang="en-US" sz="1200" dirty="0"/>
              <a:t>目录下生成工程目录</a:t>
            </a:r>
            <a:r>
              <a:rPr lang="en-US" altLang="zh-CN" sz="1200" dirty="0" err="1"/>
              <a:t>rvfpganexys</a:t>
            </a:r>
            <a:r>
              <a:rPr lang="zh-CN" altLang="en-US" sz="1200" dirty="0"/>
              <a:t>及工程文件</a:t>
            </a:r>
            <a:r>
              <a:rPr lang="en-US" altLang="zh-CN" sz="1200" dirty="0" err="1"/>
              <a:t>rvfpganexys.xpr</a:t>
            </a:r>
            <a:endParaRPr lang="en-US" altLang="zh-CN" sz="1200" dirty="0"/>
          </a:p>
          <a:p>
            <a:r>
              <a:rPr lang="zh-CN" altLang="en-US" sz="1400" dirty="0"/>
              <a:t>执行脚本，添加</a:t>
            </a:r>
            <a:r>
              <a:rPr lang="en-US" altLang="zh-CN" sz="1400" dirty="0"/>
              <a:t>include</a:t>
            </a:r>
            <a:r>
              <a:rPr lang="zh-CN" altLang="en-US" sz="1400" dirty="0"/>
              <a:t>路径（貌似</a:t>
            </a:r>
            <a:r>
              <a:rPr lang="en-US" altLang="zh-CN" sz="1400" dirty="0"/>
              <a:t>source </a:t>
            </a:r>
            <a:r>
              <a:rPr lang="en-US" altLang="zh-CN" sz="1400" dirty="0" err="1"/>
              <a:t>rvfpganexys.tcl</a:t>
            </a:r>
            <a:r>
              <a:rPr lang="zh-CN" altLang="en-US" sz="1400" dirty="0"/>
              <a:t>没有正确执行该行，所以重新执行以下）</a:t>
            </a:r>
          </a:p>
          <a:p>
            <a:pPr lvl="1"/>
            <a:r>
              <a:rPr lang="en-US" altLang="zh-CN" sz="1200" dirty="0" err="1"/>
              <a:t>set_property</a:t>
            </a:r>
            <a:r>
              <a:rPr lang="en-US" altLang="zh-CN" sz="1200" dirty="0"/>
              <a:t> -name "</a:t>
            </a:r>
            <a:r>
              <a:rPr lang="en-US" altLang="zh-CN" sz="1200" dirty="0" err="1"/>
              <a:t>include_dirs</a:t>
            </a:r>
            <a:r>
              <a:rPr lang="en-US" altLang="zh-CN" sz="1200" dirty="0"/>
              <a:t>" -value "[file normalize "$</a:t>
            </a:r>
            <a:r>
              <a:rPr lang="en-US" altLang="zh-CN" sz="1200" dirty="0" err="1"/>
              <a:t>origin_dir</a:t>
            </a:r>
            <a:r>
              <a:rPr lang="en-US" altLang="zh-CN" sz="1200" dirty="0"/>
              <a:t>/../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VeeRwolf</a:t>
            </a:r>
            <a:r>
              <a:rPr lang="en-US" altLang="zh-CN" sz="1200" dirty="0"/>
              <a:t>/Interconnect/</a:t>
            </a:r>
            <a:r>
              <a:rPr lang="en-US" altLang="zh-CN" sz="1200" dirty="0" err="1"/>
              <a:t>AxiInterconnect</a:t>
            </a:r>
            <a:r>
              <a:rPr lang="en-US" altLang="zh-CN" sz="1200" dirty="0"/>
              <a:t>/pulp-platform.org__axi_0.25.0/include"] [file normalize "$</a:t>
            </a:r>
            <a:r>
              <a:rPr lang="en-US" altLang="zh-CN" sz="1200" dirty="0" err="1"/>
              <a:t>origin_dir</a:t>
            </a:r>
            <a:r>
              <a:rPr lang="en-US" altLang="zh-CN" sz="1200" dirty="0"/>
              <a:t>/../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VeeRwolf</a:t>
            </a:r>
            <a:r>
              <a:rPr lang="en-US" altLang="zh-CN" sz="1200" dirty="0"/>
              <a:t>/VeeR_EL2CoreComplex/include"] [file normalize "$</a:t>
            </a:r>
            <a:r>
              <a:rPr lang="en-US" altLang="zh-CN" sz="1200" dirty="0" err="1"/>
              <a:t>origin_dir</a:t>
            </a:r>
            <a:r>
              <a:rPr lang="en-US" altLang="zh-CN" sz="1200" dirty="0"/>
              <a:t>/../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OtherSources</a:t>
            </a:r>
            <a:r>
              <a:rPr lang="en-US" altLang="zh-CN" sz="1200" dirty="0"/>
              <a:t>/pulp-platform.org__common_cells_1.20.0/include"]" -objects $obj</a:t>
            </a:r>
          </a:p>
          <a:p>
            <a:r>
              <a:rPr lang="zh-CN" altLang="en-US" sz="1400" dirty="0"/>
              <a:t>点击左侧导航栏的</a:t>
            </a:r>
            <a:r>
              <a:rPr lang="en-US" altLang="zh-CN" sz="1400" dirty="0"/>
              <a:t>Generate Bitstream</a:t>
            </a:r>
            <a:r>
              <a:rPr lang="zh-CN" altLang="en-US" sz="1400" dirty="0"/>
              <a:t>，生成位流</a:t>
            </a:r>
            <a:endParaRPr lang="en-US" altLang="zh-CN" sz="1400" dirty="0"/>
          </a:p>
          <a:p>
            <a:r>
              <a:rPr lang="zh-CN" altLang="en-US" sz="1400" dirty="0"/>
              <a:t>查看</a:t>
            </a:r>
            <a:r>
              <a:rPr lang="en-US" altLang="zh-CN" sz="1400" dirty="0"/>
              <a:t>Synthesis</a:t>
            </a:r>
            <a:r>
              <a:rPr lang="zh-CN" altLang="en-US" sz="1400" dirty="0"/>
              <a:t>和</a:t>
            </a:r>
            <a:r>
              <a:rPr lang="en-US" altLang="zh-CN" sz="1400" dirty="0"/>
              <a:t>Implementation</a:t>
            </a:r>
            <a:r>
              <a:rPr lang="zh-CN" altLang="en-US" sz="1400" dirty="0"/>
              <a:t>阶段的报告</a:t>
            </a:r>
          </a:p>
          <a:p>
            <a:endParaRPr lang="en-US" altLang="zh-CN" sz="1400" dirty="0"/>
          </a:p>
          <a:p>
            <a:r>
              <a:rPr lang="zh-CN" altLang="en-US" sz="1400" dirty="0"/>
              <a:t>有板子的情况下</a:t>
            </a:r>
            <a:endParaRPr lang="en-US" altLang="zh-CN" sz="1400" dirty="0"/>
          </a:p>
          <a:p>
            <a:pPr lvl="1"/>
            <a:r>
              <a:rPr lang="zh-CN" altLang="en-US" sz="1200" dirty="0"/>
              <a:t>在</a:t>
            </a:r>
            <a:r>
              <a:rPr lang="en-US" altLang="zh-CN" sz="1200" dirty="0"/>
              <a:t>asic_2204</a:t>
            </a:r>
            <a:r>
              <a:rPr lang="zh-CN" altLang="en-US" sz="1200" dirty="0"/>
              <a:t>虚拟机中，打开</a:t>
            </a:r>
            <a:r>
              <a:rPr lang="en-US" altLang="zh-CN" sz="1200" dirty="0"/>
              <a:t>Catapult Studio</a:t>
            </a:r>
            <a:r>
              <a:rPr lang="zh-CN" altLang="en-US" sz="1200" dirty="0"/>
              <a:t>，打开一个工程目录</a:t>
            </a:r>
            <a:r>
              <a:rPr lang="en-US" altLang="zh-CN" sz="1200" dirty="0"/>
              <a:t>lab2\examples\</a:t>
            </a:r>
            <a:r>
              <a:rPr lang="en-US" altLang="zh-CN" sz="1200" dirty="0" err="1"/>
              <a:t>HelloWorld_C</a:t>
            </a:r>
            <a:r>
              <a:rPr lang="en-US" altLang="zh-CN" sz="1200" dirty="0"/>
              <a:t>-Lang</a:t>
            </a:r>
          </a:p>
          <a:p>
            <a:pPr lvl="1"/>
            <a:r>
              <a:rPr lang="zh-CN" altLang="en-US" sz="1200" dirty="0"/>
              <a:t>下载</a:t>
            </a:r>
            <a:r>
              <a:rPr lang="en-US" altLang="zh-CN" sz="1200" dirty="0" err="1"/>
              <a:t>vivado</a:t>
            </a:r>
            <a:r>
              <a:rPr lang="zh-CN" altLang="en-US" sz="1200" dirty="0"/>
              <a:t>工程生成的</a:t>
            </a:r>
            <a:r>
              <a:rPr lang="en-US" altLang="zh-CN" sz="1200" dirty="0"/>
              <a:t>FPGA</a:t>
            </a:r>
            <a:r>
              <a:rPr lang="zh-CN" altLang="en-US" sz="1200" dirty="0"/>
              <a:t>位流文件</a:t>
            </a:r>
            <a:r>
              <a:rPr lang="en-US" altLang="zh-CN" sz="1200" dirty="0" err="1"/>
              <a:t>rvfpganexys.bit</a:t>
            </a:r>
            <a:endParaRPr lang="en-US" altLang="zh-CN" sz="1200" dirty="0"/>
          </a:p>
          <a:p>
            <a:pPr lvl="1"/>
            <a:r>
              <a:rPr lang="zh-CN" altLang="en-US" sz="1200" dirty="0"/>
              <a:t>设置串口参数：</a:t>
            </a:r>
            <a:r>
              <a:rPr lang="en-US" altLang="zh-CN" sz="1200" dirty="0"/>
              <a:t>/dev/ttyUSB1, 115200</a:t>
            </a:r>
            <a:r>
              <a:rPr lang="zh-CN" altLang="en-US" sz="1200" dirty="0"/>
              <a:t>，</a:t>
            </a:r>
            <a:r>
              <a:rPr lang="en-US" altLang="zh-CN" sz="1200" dirty="0"/>
              <a:t>8</a:t>
            </a:r>
            <a:r>
              <a:rPr lang="zh-CN" altLang="en-US" sz="1200" dirty="0"/>
              <a:t>数据位，</a:t>
            </a:r>
            <a:r>
              <a:rPr lang="en-US" altLang="zh-CN" sz="1200" dirty="0"/>
              <a:t>1</a:t>
            </a:r>
            <a:r>
              <a:rPr lang="zh-CN" altLang="en-US" sz="1200" dirty="0"/>
              <a:t>停止位</a:t>
            </a:r>
            <a:endParaRPr lang="en-US" altLang="zh-CN" sz="1200" dirty="0"/>
          </a:p>
          <a:p>
            <a:pPr lvl="1"/>
            <a:r>
              <a:rPr lang="en-US" altLang="zh-CN" sz="1200" dirty="0"/>
              <a:t>Debug</a:t>
            </a:r>
          </a:p>
          <a:p>
            <a:pPr lvl="1"/>
            <a:r>
              <a:rPr lang="zh-CN" altLang="en-US" sz="1200" dirty="0"/>
              <a:t>串口查看程序输出</a:t>
            </a:r>
            <a:endParaRPr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48AFC-EBF4-41DA-AD7A-BFB6B8F49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939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生成位流</a:t>
            </a:r>
            <a:r>
              <a:rPr lang="en-US" altLang="zh-CN" dirty="0"/>
              <a:t>-</a:t>
            </a:r>
            <a:r>
              <a:rPr lang="en-US" dirty="0"/>
              <a:t>Bitstream Generation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1E0FC-B9F5-4D0B-B18F-9055ECB9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pPr lvl="0"/>
            <a:r>
              <a:rPr lang="zh-CN" altLang="en-US" sz="1600" dirty="0"/>
              <a:t>为当前项目选择的目标</a:t>
            </a:r>
            <a:r>
              <a:rPr lang="en-US" altLang="zh-CN" sz="1600" dirty="0"/>
              <a:t>FPGA</a:t>
            </a:r>
            <a:r>
              <a:rPr lang="zh-CN" altLang="en-US" sz="1600" dirty="0"/>
              <a:t>器件生成位流，基于项目的流程：</a:t>
            </a:r>
            <a:endParaRPr lang="en-US" altLang="zh-CN" sz="1600" dirty="0"/>
          </a:p>
          <a:p>
            <a:pPr lvl="1"/>
            <a:r>
              <a:rPr lang="en-US" altLang="zh-CN" sz="1400" dirty="0"/>
              <a:t>IDE</a:t>
            </a:r>
            <a:r>
              <a:rPr lang="zh-CN" altLang="en-US" sz="1400" dirty="0"/>
              <a:t>方式</a:t>
            </a:r>
            <a:r>
              <a:rPr lang="en-US" altLang="zh-CN" sz="1400" dirty="0"/>
              <a:t>: Flow Navigator</a:t>
            </a:r>
            <a:r>
              <a:rPr lang="zh-CN" altLang="en-US" sz="1400" dirty="0"/>
              <a:t> </a:t>
            </a:r>
            <a:r>
              <a:rPr lang="en-US" altLang="zh-CN" sz="1400" dirty="0"/>
              <a:t>-&gt; Program and Debug -&gt; Generate bitstream</a:t>
            </a:r>
          </a:p>
          <a:p>
            <a:pPr lvl="1"/>
            <a:r>
              <a:rPr lang="en-US" altLang="zh-CN" sz="1400" dirty="0" err="1"/>
              <a:t>Tcl</a:t>
            </a:r>
            <a:r>
              <a:rPr lang="zh-CN" altLang="en-US" sz="1400" dirty="0"/>
              <a:t>脚本方式</a:t>
            </a:r>
            <a:r>
              <a:rPr lang="en-US" altLang="zh-CN" sz="1400" dirty="0"/>
              <a:t>: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launch_runs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impl_1 -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to_step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write_bitstream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位流文件格式</a:t>
            </a:r>
            <a:endParaRPr lang="en-US" altLang="zh-CN" sz="1600" dirty="0"/>
          </a:p>
          <a:p>
            <a:pPr lvl="1"/>
            <a:r>
              <a:rPr lang="en-US" altLang="zh-CN" sz="1400" dirty="0"/>
              <a:t>-</a:t>
            </a:r>
            <a:r>
              <a:rPr lang="en-US" altLang="zh-CN" sz="1400" dirty="0" err="1"/>
              <a:t>raw_bitfile</a:t>
            </a:r>
            <a:r>
              <a:rPr lang="en-US" altLang="zh-CN" sz="1400" dirty="0"/>
              <a:t>: </a:t>
            </a:r>
            <a:r>
              <a:rPr lang="zh-CN" altLang="en-US" sz="1400" dirty="0"/>
              <a:t>生成</a:t>
            </a:r>
            <a:r>
              <a:rPr lang="en-US" altLang="zh-CN" sz="1400" dirty="0"/>
              <a:t>ASCII</a:t>
            </a:r>
            <a:r>
              <a:rPr lang="zh-CN" altLang="en-US" sz="1400" dirty="0"/>
              <a:t>格式的原始位流文件</a:t>
            </a:r>
            <a:r>
              <a:rPr lang="en-US" altLang="zh-CN" sz="1400" dirty="0"/>
              <a:t> (.</a:t>
            </a:r>
            <a:r>
              <a:rPr lang="en-US" altLang="zh-CN" sz="1400" dirty="0" err="1"/>
              <a:t>rbt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/>
              <a:t>-</a:t>
            </a:r>
            <a:r>
              <a:rPr lang="en-US" altLang="zh-CN" sz="1400" dirty="0" err="1"/>
              <a:t>bin_file</a:t>
            </a:r>
            <a:r>
              <a:rPr lang="en-US" altLang="zh-CN" sz="1400" dirty="0"/>
              <a:t>: </a:t>
            </a:r>
            <a:r>
              <a:rPr lang="zh-CN" altLang="en-US" sz="1400" dirty="0"/>
              <a:t>生成二进制位流文件</a:t>
            </a:r>
            <a:r>
              <a:rPr lang="en-US" altLang="zh-CN" sz="1400" dirty="0"/>
              <a:t> (.bin)</a:t>
            </a:r>
            <a:r>
              <a:rPr lang="zh-CN" altLang="en-US" sz="1400" dirty="0"/>
              <a:t>，只包含器件编程数据，没有头部信息，可以用来烧写</a:t>
            </a:r>
            <a:r>
              <a:rPr lang="en-US" altLang="zh-CN" sz="1400" dirty="0"/>
              <a:t>FLASH</a:t>
            </a:r>
          </a:p>
          <a:p>
            <a:pPr lvl="1"/>
            <a:r>
              <a:rPr lang="en-US" altLang="zh-CN" sz="1400" dirty="0"/>
              <a:t>-</a:t>
            </a:r>
            <a:r>
              <a:rPr lang="en-US" altLang="zh-CN" sz="1400" dirty="0" err="1"/>
              <a:t>logic_location_file</a:t>
            </a:r>
            <a:r>
              <a:rPr lang="en-US" altLang="zh-CN" sz="1400" dirty="0"/>
              <a:t>: </a:t>
            </a:r>
            <a:r>
              <a:rPr lang="zh-CN" altLang="en-US" sz="1400" dirty="0"/>
              <a:t>生成包含</a:t>
            </a:r>
            <a:r>
              <a:rPr lang="en-US" altLang="zh-CN" sz="1400" dirty="0"/>
              <a:t>LUT</a:t>
            </a:r>
            <a:r>
              <a:rPr lang="zh-CN" altLang="en-US" sz="1400" dirty="0"/>
              <a:t>、</a:t>
            </a:r>
            <a:r>
              <a:rPr lang="en-US" altLang="zh-CN" sz="1400" dirty="0"/>
              <a:t>BRAM</a:t>
            </a:r>
            <a:r>
              <a:rPr lang="zh-CN" altLang="en-US" sz="1400" dirty="0"/>
              <a:t>、</a:t>
            </a:r>
            <a:r>
              <a:rPr lang="en-US" altLang="zh-CN" sz="1400" dirty="0"/>
              <a:t>FF</a:t>
            </a:r>
            <a:r>
              <a:rPr lang="zh-CN" altLang="en-US" sz="1400" dirty="0"/>
              <a:t>、</a:t>
            </a:r>
            <a:r>
              <a:rPr lang="en-US" altLang="zh-CN" sz="1400" dirty="0"/>
              <a:t>IOB</a:t>
            </a:r>
            <a:r>
              <a:rPr lang="zh-CN" altLang="en-US" sz="1400" dirty="0"/>
              <a:t>的位置信息的文件</a:t>
            </a:r>
            <a:r>
              <a:rPr lang="en-US" altLang="zh-CN" sz="1400" dirty="0"/>
              <a:t>(.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)</a:t>
            </a:r>
          </a:p>
          <a:p>
            <a:pPr lvl="1"/>
            <a:r>
              <a:rPr lang="zh-CN" altLang="en-US" sz="1400" dirty="0"/>
              <a:t>缺省生成</a:t>
            </a:r>
            <a:r>
              <a:rPr lang="en-US" altLang="zh-CN" sz="1400" dirty="0"/>
              <a:t>.bit</a:t>
            </a:r>
            <a:r>
              <a:rPr lang="zh-CN" altLang="en-US" sz="1400" dirty="0"/>
              <a:t>文件</a:t>
            </a:r>
            <a:endParaRPr lang="en-US" altLang="zh-CN" sz="1400" dirty="0"/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A505E-0789-4C79-9C4C-FA7334A6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209728"/>
            <a:ext cx="3177626" cy="15316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F96E72D-6E3D-4742-B621-620E7C229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40" y="4797152"/>
            <a:ext cx="2196356" cy="2016224"/>
          </a:xfrm>
          <a:prstGeom prst="rect">
            <a:avLst/>
          </a:prstGeom>
        </p:spPr>
      </p:pic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48D5011-5E61-4C6B-B3CC-C37EE45A0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4BAEF6-01CA-4284-B939-51C65D742B6F}"/>
              </a:ext>
            </a:extLst>
          </p:cNvPr>
          <p:cNvGrpSpPr/>
          <p:nvPr/>
        </p:nvGrpSpPr>
        <p:grpSpPr>
          <a:xfrm>
            <a:off x="3642971" y="2204864"/>
            <a:ext cx="2272572" cy="1512168"/>
            <a:chOff x="3642971" y="2204864"/>
            <a:chExt cx="2272572" cy="15121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50E77FF-5359-4F50-859B-92B721551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2971" y="2204864"/>
              <a:ext cx="2272572" cy="151216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3F64943-1439-400A-A20F-EEC8C4E5E6B2}"/>
                </a:ext>
              </a:extLst>
            </p:cNvPr>
            <p:cNvSpPr/>
            <p:nvPr/>
          </p:nvSpPr>
          <p:spPr>
            <a:xfrm>
              <a:off x="3779911" y="2480037"/>
              <a:ext cx="1368153" cy="228883"/>
            </a:xfrm>
            <a:prstGeom prst="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7592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ABE95-B788-4147-AECE-3788EF5B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Synthesis Report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02C947A-A07C-4C0A-804F-065BBE0D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en-US" altLang="zh-CN" dirty="0"/>
              <a:t>Synthesis</a:t>
            </a:r>
          </a:p>
          <a:p>
            <a:pPr lvl="1"/>
            <a:r>
              <a:rPr lang="en-US" altLang="zh-CN" dirty="0"/>
              <a:t>-&gt;Open Synthesized Design</a:t>
            </a:r>
          </a:p>
          <a:p>
            <a:pPr lvl="2"/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-&gt; Report Utilization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046E6-3F53-4F34-913E-B26002EF0F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72A774-67D0-48DA-B7FC-4DF8CCD3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91264" cy="43924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097564-68A3-45B5-B679-42724C10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69748"/>
            <a:ext cx="3140393" cy="2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90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D9129-D2F3-4BA4-A512-60F5015A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Synthesis Report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0F160D1-EB53-4D16-BC5C-F49D22E5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Synthesis</a:t>
            </a:r>
          </a:p>
          <a:p>
            <a:pPr lvl="1"/>
            <a:r>
              <a:rPr lang="en-US" altLang="zh-CN" dirty="0"/>
              <a:t>-&gt;Open Synthesized Design</a:t>
            </a:r>
          </a:p>
          <a:p>
            <a:pPr lvl="2"/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-&gt; Report Timing Summary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DA365-C949-4666-93F5-0FD8D225F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F5D834-469F-41C3-8C20-7DB5CF4C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29241"/>
            <a:ext cx="4680520" cy="1212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583973-EE14-410A-8665-ECD190D6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76698"/>
            <a:ext cx="7379239" cy="1921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62A510-1967-4298-9915-723AA7C34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719538"/>
            <a:ext cx="7379239" cy="19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50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Reports</a:t>
            </a:r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406AF242-8745-4B98-9555-64FB57855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C70E8D-39C8-43C5-9B5E-5CABE0B785A7}"/>
              </a:ext>
            </a:extLst>
          </p:cNvPr>
          <p:cNvGrpSpPr/>
          <p:nvPr/>
        </p:nvGrpSpPr>
        <p:grpSpPr>
          <a:xfrm>
            <a:off x="273496" y="2100387"/>
            <a:ext cx="8597007" cy="4280941"/>
            <a:chOff x="273496" y="1628800"/>
            <a:chExt cx="8597007" cy="428094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9610ABD-CAE4-43E2-AD80-F9FE8A3A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496" y="1628800"/>
              <a:ext cx="8597007" cy="428094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871332-8F1E-498C-960B-8FEBBBBD9F62}"/>
                </a:ext>
              </a:extLst>
            </p:cNvPr>
            <p:cNvSpPr/>
            <p:nvPr/>
          </p:nvSpPr>
          <p:spPr>
            <a:xfrm>
              <a:off x="352286" y="1988840"/>
              <a:ext cx="1771442" cy="3384376"/>
            </a:xfrm>
            <a:prstGeom prst="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2F6677C1-173C-4FA4-A064-9B59CEF2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en-US" altLang="zh-CN" sz="1600" dirty="0"/>
              <a:t>Implementation</a:t>
            </a:r>
          </a:p>
          <a:p>
            <a:pPr lvl="1"/>
            <a:r>
              <a:rPr lang="en-US" altLang="zh-CN" sz="1400" dirty="0"/>
              <a:t>-&gt;Open Implementation Design</a:t>
            </a:r>
          </a:p>
          <a:p>
            <a:pPr lvl="2"/>
            <a:r>
              <a:rPr lang="en-US" altLang="zh-CN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-&gt; Report Utilization</a:t>
            </a:r>
            <a:endParaRPr lang="zh-CN" altLang="en-US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047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 Report</a:t>
            </a:r>
            <a:endParaRPr lang="en-US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60D8461D-5BEC-4592-B815-0BAD0C177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内容占位符 7">
            <a:extLst>
              <a:ext uri="{FF2B5EF4-FFF2-40B4-BE49-F238E27FC236}">
                <a16:creationId xmlns:a16="http://schemas.microsoft.com/office/drawing/2014/main" id="{985316BC-11C7-434A-89AD-2F595539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en-US" altLang="zh-CN" sz="1600" dirty="0"/>
              <a:t>Implementation</a:t>
            </a:r>
          </a:p>
          <a:p>
            <a:pPr lvl="1"/>
            <a:r>
              <a:rPr lang="en-US" altLang="zh-CN" sz="1400" dirty="0"/>
              <a:t>-&gt;Open Implementation Design</a:t>
            </a:r>
          </a:p>
          <a:p>
            <a:pPr lvl="2"/>
            <a:r>
              <a:rPr lang="en-US" altLang="zh-CN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-&gt; Report Timing Summary</a:t>
            </a:r>
            <a:endParaRPr lang="zh-CN" altLang="en-US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8238C-4DA6-4D60-9CDB-EFFDE50DD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85" y="764705"/>
            <a:ext cx="5082103" cy="13174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0EA22A-86F7-46AD-B0DD-A8298B56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276872"/>
            <a:ext cx="8784976" cy="21463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3F7F58-6007-4C43-9316-BF6D0CCB0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541285"/>
            <a:ext cx="8784976" cy="21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9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英文学术报告范例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97267</TotalTime>
  <Words>455</Words>
  <Application>Microsoft Office PowerPoint</Application>
  <PresentationFormat>全屏显示(4:3)</PresentationFormat>
  <Paragraphs>63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Courier New</vt:lpstr>
      <vt:lpstr>Times New Roman</vt:lpstr>
      <vt:lpstr>Wingdings</vt:lpstr>
      <vt:lpstr>英文学术报告范例</vt:lpstr>
      <vt:lpstr>FPGA原型验证</vt:lpstr>
      <vt:lpstr>实验6：FPGA原型验证</vt:lpstr>
      <vt:lpstr>生成位流-Bitstream Generation</vt:lpstr>
      <vt:lpstr>Synthesis Report</vt:lpstr>
      <vt:lpstr>Synthesis Report</vt:lpstr>
      <vt:lpstr>Implementation Reports</vt:lpstr>
      <vt:lpstr>Timing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</dc:title>
  <dc:creator>Administrator</dc:creator>
  <cp:lastModifiedBy>Administrator</cp:lastModifiedBy>
  <cp:revision>9507</cp:revision>
  <cp:lastPrinted>2024-09-13T14:20:38Z</cp:lastPrinted>
  <dcterms:created xsi:type="dcterms:W3CDTF">2014-09-16T00:06:32Z</dcterms:created>
  <dcterms:modified xsi:type="dcterms:W3CDTF">2024-10-11T14:21:47Z</dcterms:modified>
</cp:coreProperties>
</file>