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5" d="100"/>
          <a:sy n="145" d="100"/>
        </p:scale>
        <p:origin x="-22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FFE9A-2AEF-DD42-93F8-616F762443AC}" type="datetimeFigureOut">
              <a:rPr lang="en-US" smtClean="0"/>
              <a:t>10/06/20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121B3-DAC7-5A45-90F2-9CA97B88E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729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FFE9A-2AEF-DD42-93F8-616F762443AC}" type="datetimeFigureOut">
              <a:rPr lang="en-US" smtClean="0"/>
              <a:t>10/06/20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121B3-DAC7-5A45-90F2-9CA97B88E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063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FFE9A-2AEF-DD42-93F8-616F762443AC}" type="datetimeFigureOut">
              <a:rPr lang="en-US" smtClean="0"/>
              <a:t>10/06/20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121B3-DAC7-5A45-90F2-9CA97B88E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17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FFE9A-2AEF-DD42-93F8-616F762443AC}" type="datetimeFigureOut">
              <a:rPr lang="en-US" smtClean="0"/>
              <a:t>10/06/20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121B3-DAC7-5A45-90F2-9CA97B88E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582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FFE9A-2AEF-DD42-93F8-616F762443AC}" type="datetimeFigureOut">
              <a:rPr lang="en-US" smtClean="0"/>
              <a:t>10/06/20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121B3-DAC7-5A45-90F2-9CA97B88E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622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FFE9A-2AEF-DD42-93F8-616F762443AC}" type="datetimeFigureOut">
              <a:rPr lang="en-US" smtClean="0"/>
              <a:t>10/06/20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121B3-DAC7-5A45-90F2-9CA97B88E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421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FFE9A-2AEF-DD42-93F8-616F762443AC}" type="datetimeFigureOut">
              <a:rPr lang="en-US" smtClean="0"/>
              <a:t>10/06/20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121B3-DAC7-5A45-90F2-9CA97B88E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130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FFE9A-2AEF-DD42-93F8-616F762443AC}" type="datetimeFigureOut">
              <a:rPr lang="en-US" smtClean="0"/>
              <a:t>10/06/20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121B3-DAC7-5A45-90F2-9CA97B88E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83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FFE9A-2AEF-DD42-93F8-616F762443AC}" type="datetimeFigureOut">
              <a:rPr lang="en-US" smtClean="0"/>
              <a:t>10/06/20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121B3-DAC7-5A45-90F2-9CA97B88E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687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FFE9A-2AEF-DD42-93F8-616F762443AC}" type="datetimeFigureOut">
              <a:rPr lang="en-US" smtClean="0"/>
              <a:t>10/06/20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121B3-DAC7-5A45-90F2-9CA97B88E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740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FFE9A-2AEF-DD42-93F8-616F762443AC}" type="datetimeFigureOut">
              <a:rPr lang="en-US" smtClean="0"/>
              <a:t>10/06/20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121B3-DAC7-5A45-90F2-9CA97B88E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501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FFE9A-2AEF-DD42-93F8-616F762443AC}" type="datetimeFigureOut">
              <a:rPr lang="en-US" smtClean="0"/>
              <a:t>10/06/20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121B3-DAC7-5A45-90F2-9CA97B88E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353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hyperlink" Target="https://en.wikipedia.org/wiki/Timeline_of_the_COVID-19_pandemic_in_the_United_Kingdom%23cite_note-12" TargetMode="External"/><Relationship Id="rId12" Type="http://schemas.openxmlformats.org/officeDocument/2006/relationships/hyperlink" Target="https://en.wikipedia.org/wiki/Mainland_China" TargetMode="External"/><Relationship Id="rId13" Type="http://schemas.openxmlformats.org/officeDocument/2006/relationships/hyperlink" Target="https://en.wikipedia.org/wiki/Timeline_of_the_COVID-19_pandemic_in_the_United_Kingdom%23cite_note-13" TargetMode="External"/><Relationship Id="rId14" Type="http://schemas.openxmlformats.org/officeDocument/2006/relationships/hyperlink" Target="https://en.wikipedia.org/wiki/British_Airways" TargetMode="External"/><Relationship Id="rId15" Type="http://schemas.openxmlformats.org/officeDocument/2006/relationships/hyperlink" Target="https://en.wikipedia.org/wiki/Timeline_of_the_COVID-19_pandemic_in_the_United_Kingdom%23cite_note-14" TargetMode="External"/><Relationship Id="rId16" Type="http://schemas.openxmlformats.org/officeDocument/2006/relationships/hyperlink" Target="https://en.wikipedia.org/wiki/COVID-19_pandemic_in_the_United_Kingdom" TargetMode="External"/><Relationship Id="rId17" Type="http://schemas.openxmlformats.org/officeDocument/2006/relationships/hyperlink" Target="https://en.wikipedia.org/wiki/Timeline_of_the_COVID-19_pandemic_in_the_United_Kingdom%23cite_note-15" TargetMode="External"/><Relationship Id="rId18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hyperlink" Target="https://en.wikipedia.org/wiki/Foreign_and_Commonwealth_Office" TargetMode="External"/><Relationship Id="rId5" Type="http://schemas.openxmlformats.org/officeDocument/2006/relationships/hyperlink" Target="https://en.wikipedia.org/wiki/Hubei_Province" TargetMode="External"/><Relationship Id="rId6" Type="http://schemas.openxmlformats.org/officeDocument/2006/relationships/hyperlink" Target="https://en.wikipedia.org/wiki/Timeline_of_the_COVID-19_pandemic_in_the_United_Kingdom%23cite_note-11" TargetMode="External"/><Relationship Id="rId7" Type="http://schemas.openxmlformats.org/officeDocument/2006/relationships/hyperlink" Target="https://en.wikipedia.org/wiki/Matt_Hancock" TargetMode="External"/><Relationship Id="rId8" Type="http://schemas.openxmlformats.org/officeDocument/2006/relationships/hyperlink" Target="https://en.wikipedia.org/wiki/Wuhan" TargetMode="External"/><Relationship Id="rId9" Type="http://schemas.openxmlformats.org/officeDocument/2006/relationships/hyperlink" Target="https://en.wikipedia.org/wiki/China" TargetMode="External"/><Relationship Id="rId10" Type="http://schemas.openxmlformats.org/officeDocument/2006/relationships/hyperlink" Target="https://en.wikipedia.org/wiki/COVID-19_pandemic_in_Hubei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t="41656" b="32133"/>
          <a:stretch/>
        </p:blipFill>
        <p:spPr>
          <a:xfrm>
            <a:off x="630728" y="5528236"/>
            <a:ext cx="5543176" cy="89647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20462" t="2721" r="21240"/>
          <a:stretch/>
        </p:blipFill>
        <p:spPr>
          <a:xfrm>
            <a:off x="147625" y="1489920"/>
            <a:ext cx="2132117" cy="403831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663765" y="2331278"/>
            <a:ext cx="236070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Arial"/>
                <a:cs typeface="Arial"/>
              </a:rPr>
              <a:t>January</a:t>
            </a:r>
          </a:p>
          <a:p>
            <a:endParaRPr lang="en-US" sz="1000" b="1" dirty="0" smtClean="0">
              <a:latin typeface="Arial"/>
              <a:cs typeface="Arial"/>
            </a:endParaRPr>
          </a:p>
          <a:p>
            <a:pPr marL="171450" indent="-171450">
              <a:buFont typeface="Arial"/>
              <a:buChar char="•"/>
            </a:pPr>
            <a:r>
              <a:rPr lang="en-US" sz="1000" dirty="0" smtClean="0">
                <a:latin typeface="Arial"/>
                <a:cs typeface="Arial"/>
              </a:rPr>
              <a:t>25 January – The </a:t>
            </a:r>
            <a:r>
              <a:rPr lang="en-US" sz="1000" dirty="0" smtClean="0">
                <a:latin typeface="Arial"/>
                <a:cs typeface="Arial"/>
                <a:hlinkClick r:id="rId4" tooltip="Foreign and Commonwealth Office"/>
              </a:rPr>
              <a:t>Foreign and Commonwealth Office</a:t>
            </a:r>
            <a:r>
              <a:rPr lang="en-US" sz="1000" dirty="0" smtClean="0">
                <a:latin typeface="Arial"/>
                <a:cs typeface="Arial"/>
              </a:rPr>
              <a:t> advises against all travel to China's </a:t>
            </a:r>
            <a:r>
              <a:rPr lang="en-US" sz="1000" dirty="0" smtClean="0">
                <a:latin typeface="Arial"/>
                <a:cs typeface="Arial"/>
                <a:hlinkClick r:id="rId5" tooltip="Hubei Province"/>
              </a:rPr>
              <a:t>Hubei Province</a:t>
            </a:r>
            <a:r>
              <a:rPr lang="en-US" sz="1000" dirty="0" smtClean="0">
                <a:latin typeface="Arial"/>
                <a:cs typeface="Arial"/>
              </a:rPr>
              <a:t>, where the city of Wuhan, the original </a:t>
            </a:r>
            <a:r>
              <a:rPr lang="en-US" sz="1000" dirty="0" err="1" smtClean="0">
                <a:latin typeface="Arial"/>
                <a:cs typeface="Arial"/>
              </a:rPr>
              <a:t>epicentre</a:t>
            </a:r>
            <a:r>
              <a:rPr lang="en-US" sz="1000" dirty="0" smtClean="0">
                <a:latin typeface="Arial"/>
                <a:cs typeface="Arial"/>
              </a:rPr>
              <a:t> of the outbreak, is located.</a:t>
            </a:r>
            <a:r>
              <a:rPr lang="en-US" sz="1000" baseline="30000" dirty="0" smtClean="0">
                <a:latin typeface="Arial"/>
                <a:cs typeface="Arial"/>
                <a:hlinkClick r:id="rId6"/>
              </a:rPr>
              <a:t>[5]</a:t>
            </a:r>
            <a:r>
              <a:rPr lang="en-US" sz="1000" dirty="0" smtClean="0">
                <a:latin typeface="Arial"/>
                <a:cs typeface="Arial"/>
              </a:rPr>
              <a:t> </a:t>
            </a:r>
          </a:p>
          <a:p>
            <a:pPr marL="171450" indent="-171450">
              <a:buFont typeface="Arial"/>
              <a:buChar char="•"/>
            </a:pPr>
            <a:r>
              <a:rPr lang="en-US" sz="1000" dirty="0" smtClean="0">
                <a:latin typeface="Arial"/>
                <a:cs typeface="Arial"/>
              </a:rPr>
              <a:t>27 January – The Health Secretary, </a:t>
            </a:r>
            <a:r>
              <a:rPr lang="en-US" sz="1000" dirty="0" smtClean="0">
                <a:latin typeface="Arial"/>
                <a:cs typeface="Arial"/>
                <a:hlinkClick r:id="rId7" tooltip="Matt Hancock"/>
              </a:rPr>
              <a:t>Matt Hancock</a:t>
            </a:r>
            <a:r>
              <a:rPr lang="en-US" sz="1000" dirty="0" smtClean="0">
                <a:latin typeface="Arial"/>
                <a:cs typeface="Arial"/>
              </a:rPr>
              <a:t>, tells the House of Commons that 200 British citizens trapped in </a:t>
            </a:r>
            <a:r>
              <a:rPr lang="en-US" sz="1000" dirty="0" smtClean="0">
                <a:latin typeface="Arial"/>
                <a:cs typeface="Arial"/>
                <a:hlinkClick r:id="rId8" tooltip="Wuhan"/>
              </a:rPr>
              <a:t>Wuhan</a:t>
            </a:r>
            <a:r>
              <a:rPr lang="en-US" sz="1000" dirty="0" smtClean="0">
                <a:latin typeface="Arial"/>
                <a:cs typeface="Arial"/>
              </a:rPr>
              <a:t>, </a:t>
            </a:r>
            <a:r>
              <a:rPr lang="en-US" sz="1000" dirty="0" smtClean="0">
                <a:latin typeface="Arial"/>
                <a:cs typeface="Arial"/>
                <a:hlinkClick r:id="rId9" tooltip="China"/>
              </a:rPr>
              <a:t>China</a:t>
            </a:r>
            <a:r>
              <a:rPr lang="en-US" sz="1000" dirty="0" smtClean="0">
                <a:latin typeface="Arial"/>
                <a:cs typeface="Arial"/>
              </a:rPr>
              <a:t>, will be offered repatriation to the UK, in light of the </a:t>
            </a:r>
            <a:r>
              <a:rPr lang="en-US" sz="1000" dirty="0" smtClean="0">
                <a:latin typeface="Arial"/>
                <a:cs typeface="Arial"/>
                <a:hlinkClick r:id="rId10" tooltip="COVID-19 pandemic in Hubei"/>
              </a:rPr>
              <a:t>coronavirus outbreak there</a:t>
            </a:r>
            <a:r>
              <a:rPr lang="en-US" sz="1000" dirty="0" smtClean="0">
                <a:latin typeface="Arial"/>
                <a:cs typeface="Arial"/>
              </a:rPr>
              <a:t>.</a:t>
            </a:r>
            <a:r>
              <a:rPr lang="en-US" sz="1000" baseline="30000" dirty="0" smtClean="0">
                <a:latin typeface="Arial"/>
                <a:cs typeface="Arial"/>
                <a:hlinkClick r:id="rId11"/>
              </a:rPr>
              <a:t>[6]</a:t>
            </a:r>
            <a:r>
              <a:rPr lang="en-US" sz="1000" dirty="0" smtClean="0">
                <a:latin typeface="Arial"/>
                <a:cs typeface="Arial"/>
              </a:rPr>
              <a:t> </a:t>
            </a:r>
          </a:p>
          <a:p>
            <a:pPr marL="171450" indent="-171450">
              <a:buFont typeface="Arial"/>
              <a:buChar char="•"/>
            </a:pPr>
            <a:r>
              <a:rPr lang="en-US" sz="1000" dirty="0" smtClean="0">
                <a:latin typeface="Arial"/>
                <a:cs typeface="Arial"/>
              </a:rPr>
              <a:t>28 January – The Foreign and Commonwealth Office updates its travel advisory, advising against all but essential travel to the rest of </a:t>
            </a:r>
            <a:r>
              <a:rPr lang="en-US" sz="1000" dirty="0" smtClean="0">
                <a:latin typeface="Arial"/>
                <a:cs typeface="Arial"/>
                <a:hlinkClick r:id="rId12" tooltip="Mainland China"/>
              </a:rPr>
              <a:t>Mainland China</a:t>
            </a:r>
            <a:r>
              <a:rPr lang="en-US" sz="1000" dirty="0" smtClean="0">
                <a:latin typeface="Arial"/>
                <a:cs typeface="Arial"/>
              </a:rPr>
              <a:t>.</a:t>
            </a:r>
            <a:r>
              <a:rPr lang="en-US" sz="1000" baseline="30000" dirty="0" smtClean="0">
                <a:latin typeface="Arial"/>
                <a:cs typeface="Arial"/>
                <a:hlinkClick r:id="rId13"/>
              </a:rPr>
              <a:t>[7]</a:t>
            </a:r>
            <a:r>
              <a:rPr lang="en-US" sz="1000" dirty="0" smtClean="0">
                <a:latin typeface="Arial"/>
                <a:cs typeface="Arial"/>
              </a:rPr>
              <a:t> </a:t>
            </a:r>
          </a:p>
          <a:p>
            <a:pPr marL="171450" indent="-171450">
              <a:buFont typeface="Arial"/>
              <a:buChar char="•"/>
            </a:pPr>
            <a:r>
              <a:rPr lang="en-US" sz="1000" dirty="0" smtClean="0">
                <a:latin typeface="Arial"/>
                <a:cs typeface="Arial"/>
              </a:rPr>
              <a:t>29 January – </a:t>
            </a:r>
            <a:r>
              <a:rPr lang="en-US" sz="1000" dirty="0" smtClean="0">
                <a:latin typeface="Arial"/>
                <a:cs typeface="Arial"/>
                <a:hlinkClick r:id="rId14" tooltip="British Airways"/>
              </a:rPr>
              <a:t>British Airways</a:t>
            </a:r>
            <a:r>
              <a:rPr lang="en-US" sz="1000" dirty="0" smtClean="0">
                <a:latin typeface="Arial"/>
                <a:cs typeface="Arial"/>
              </a:rPr>
              <a:t> suspends all flights to and from mainland China with immediate effect, due to the ongoing coronavirus threat.</a:t>
            </a:r>
            <a:r>
              <a:rPr lang="en-US" sz="1000" baseline="30000" dirty="0" smtClean="0">
                <a:latin typeface="Arial"/>
                <a:cs typeface="Arial"/>
                <a:hlinkClick r:id="rId15"/>
              </a:rPr>
              <a:t>[8]</a:t>
            </a:r>
            <a:r>
              <a:rPr lang="en-US" sz="1000" dirty="0" smtClean="0">
                <a:latin typeface="Arial"/>
                <a:cs typeface="Arial"/>
              </a:rPr>
              <a:t> </a:t>
            </a:r>
          </a:p>
          <a:p>
            <a:pPr marL="171450" indent="-171450">
              <a:buFont typeface="Arial"/>
              <a:buChar char="•"/>
            </a:pPr>
            <a:r>
              <a:rPr lang="en-US" sz="1000" dirty="0" smtClean="0">
                <a:latin typeface="Arial"/>
                <a:cs typeface="Arial"/>
              </a:rPr>
              <a:t>31 January – The first two cases of </a:t>
            </a:r>
            <a:r>
              <a:rPr lang="en-US" sz="1000" dirty="0" smtClean="0">
                <a:latin typeface="Arial"/>
                <a:cs typeface="Arial"/>
                <a:hlinkClick r:id="rId16" tooltip="COVID-19 pandemic in the United Kingdom"/>
              </a:rPr>
              <a:t>coronavirus (2019-nCoV) in the United Kingdom</a:t>
            </a:r>
            <a:r>
              <a:rPr lang="en-US" sz="1000" dirty="0" smtClean="0">
                <a:latin typeface="Arial"/>
                <a:cs typeface="Arial"/>
              </a:rPr>
              <a:t> are confirmed.</a:t>
            </a:r>
            <a:r>
              <a:rPr lang="en-US" sz="1000" baseline="30000" dirty="0" smtClean="0">
                <a:latin typeface="Arial"/>
                <a:cs typeface="Arial"/>
                <a:hlinkClick r:id="rId17"/>
              </a:rPr>
              <a:t>[9</a:t>
            </a:r>
            <a:endParaRPr lang="en-US" sz="1000" dirty="0">
              <a:latin typeface="Arial"/>
              <a:cs typeface="Arial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543976" y="307872"/>
            <a:ext cx="2293152" cy="2004269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45175" y="373531"/>
            <a:ext cx="5790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The Pandemic, People and the Environment timeline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3"/>
          <a:srcRect l="20462" t="2721" r="21240"/>
          <a:stretch/>
        </p:blipFill>
        <p:spPr>
          <a:xfrm>
            <a:off x="2209674" y="1489920"/>
            <a:ext cx="2132117" cy="403831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3"/>
          <a:srcRect l="20462" t="2721" r="21240"/>
          <a:stretch/>
        </p:blipFill>
        <p:spPr>
          <a:xfrm>
            <a:off x="4411859" y="1355451"/>
            <a:ext cx="2132117" cy="4038316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466374" y="1176158"/>
            <a:ext cx="1490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COVID cases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384754" y="1176999"/>
            <a:ext cx="1565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Park Mobility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515325" y="1170785"/>
            <a:ext cx="1120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Weather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895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173</Words>
  <Application>Microsoft Macintosh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</dc:creator>
  <cp:lastModifiedBy>Matt</cp:lastModifiedBy>
  <cp:revision>5</cp:revision>
  <dcterms:created xsi:type="dcterms:W3CDTF">2020-06-10T07:28:15Z</dcterms:created>
  <dcterms:modified xsi:type="dcterms:W3CDTF">2020-06-10T07:59:20Z</dcterms:modified>
</cp:coreProperties>
</file>