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73" r:id="rId3"/>
    <p:sldId id="259" r:id="rId4"/>
    <p:sldId id="278" r:id="rId5"/>
    <p:sldId id="261" r:id="rId6"/>
    <p:sldId id="262" r:id="rId7"/>
    <p:sldId id="263" r:id="rId8"/>
    <p:sldId id="264" r:id="rId9"/>
    <p:sldId id="279" r:id="rId10"/>
    <p:sldId id="266" r:id="rId11"/>
    <p:sldId id="267" r:id="rId12"/>
    <p:sldId id="268" r:id="rId13"/>
    <p:sldId id="282"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1" d="100"/>
          <a:sy n="71" d="100"/>
        </p:scale>
        <p:origin x="696" y="5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1"/>
            </a:solidFill>
            <a:ln w="25400" cap="flat" cmpd="sng" algn="ctr">
              <a:solidFill>
                <a:schemeClr val="accent1"/>
              </a:solidFill>
              <a:miter lim="800000"/>
            </a:ln>
            <a:effectLst/>
          </c:spPr>
          <c:invertIfNegative val="0"/>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054B-4D61-A2AD-F8E10A117BD7}"/>
            </c:ext>
          </c:extLst>
        </c:ser>
        <c:ser>
          <c:idx val="2"/>
          <c:order val="1"/>
          <c:tx>
            <c:strRef>
              <c:f>Sheet1!$C$1</c:f>
              <c:strCache>
                <c:ptCount val="1"/>
                <c:pt idx="0">
                  <c:v>Series 1</c:v>
                </c:pt>
              </c:strCache>
            </c:strRef>
          </c:tx>
          <c:spPr>
            <a:solidFill>
              <a:schemeClr val="accent5"/>
            </a:solidFill>
            <a:ln w="25400" cap="flat" cmpd="sng" algn="ctr">
              <a:solidFill>
                <a:schemeClr val="accent5"/>
              </a:solidFill>
              <a:miter lim="800000"/>
            </a:ln>
            <a:effectLst/>
          </c:spPr>
          <c:invertIfNegative val="0"/>
          <c:cat>
            <c:strRef>
              <c:f>Sheet1!$A$2:$A$5</c:f>
              <c:strCache>
                <c:ptCount val="4"/>
                <c:pt idx="0">
                  <c:v>Q4</c:v>
                </c:pt>
                <c:pt idx="1">
                  <c:v>Q3</c:v>
                </c:pt>
                <c:pt idx="2">
                  <c:v>Q2</c:v>
                </c:pt>
                <c:pt idx="3">
                  <c:v>Q1</c:v>
                </c:pt>
              </c:strCache>
            </c:strRef>
          </c:cat>
          <c:val>
            <c:numRef>
              <c:f>Sheet1!$C$2:$C$5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1-054B-4D61-A2AD-F8E10A117BD7}"/>
            </c:ext>
          </c:extLst>
        </c:ser>
        <c:dLbls>
          <c:showLegendKey val="0"/>
          <c:showVal val="0"/>
          <c:showCatName val="0"/>
          <c:showSerName val="0"/>
          <c:showPercent val="0"/>
          <c:showBubbleSize val="0"/>
        </c:dLbls>
        <c:gapWidth val="75"/>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ru-RU"/>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ru-RU"/>
          </a:p>
        </c:txPr>
        <c:crossAx val="1111705064"/>
        <c:crosses val="autoZero"/>
        <c:crossBetween val="between"/>
      </c:valAx>
      <c:spPr>
        <a:noFill/>
        <a:ln>
          <a:noFill/>
        </a:ln>
        <a:effectLst/>
      </c:spPr>
    </c:plotArea>
    <c:legend>
      <c:legendPos val="b"/>
      <c:layout>
        <c:manualLayout>
          <c:xMode val="edge"/>
          <c:yMode val="edge"/>
          <c:x val="4.3518358375396048E-2"/>
          <c:y val="0.91065800605540348"/>
          <c:w val="0.24541970273187527"/>
          <c:h val="8.60622419454972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5"/>
              </a:solidFill>
              <a:latin typeface="+mn-lt"/>
              <a:ea typeface="+mn-ea"/>
              <a:cs typeface="Gill Sans Light" panose="020B0302020104020203" pitchFamily="34" charset="-79"/>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synergize </a:t>
          </a:r>
          <a:r>
            <a:rPr lang="en-US" sz="1800" b="1" i="0" dirty="0">
              <a:solidFill>
                <a:schemeClr val="accent2"/>
              </a:solidFill>
              <a:latin typeface="Gill Sans Nova" panose="020B0602020104020203" pitchFamily="34" charset="0"/>
              <a:cs typeface="Gill Sans SemiBold" panose="020B0502020104020203" pitchFamily="34" charset="-79"/>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disseminate </a:t>
          </a:r>
          <a:r>
            <a:rPr lang="en-US" sz="1800" b="1" i="0" dirty="0">
              <a:solidFill>
                <a:schemeClr val="accent2"/>
              </a:solidFill>
              <a:latin typeface="Gill Sans Nova" panose="020B0602020104020203" pitchFamily="34" charset="0"/>
              <a:cs typeface="Gill Sans SemiBold" panose="020B0502020104020203" pitchFamily="34" charset="-79"/>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coordinate </a:t>
          </a:r>
          <a:r>
            <a:rPr lang="en-US" sz="1800" b="1" i="0" dirty="0">
              <a:solidFill>
                <a:schemeClr val="accent2"/>
              </a:solidFill>
              <a:latin typeface="Gill Sans Nova" panose="020B0602020104020203" pitchFamily="34" charset="0"/>
              <a:cs typeface="Gill Sans SemiBold" panose="020B0502020104020203" pitchFamily="34" charset="-79"/>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0" i="0" dirty="0">
              <a:solidFill>
                <a:schemeClr val="accent2"/>
              </a:solidFill>
              <a:latin typeface="+mn-lt"/>
              <a:cs typeface="Gill Sans Light" panose="020B0302020104020203" pitchFamily="34" charset="-79"/>
            </a:rPr>
            <a:t>foster holistically </a:t>
          </a:r>
          <a:r>
            <a:rPr lang="en-US" sz="1800" b="1" i="0" dirty="0">
              <a:solidFill>
                <a:schemeClr val="accent2"/>
              </a:solidFill>
              <a:latin typeface="Gill Sans Nova" panose="020B0602020104020203" pitchFamily="34" charset="0"/>
              <a:cs typeface="Gill Sans SemiBold" panose="020B0502020104020203" pitchFamily="34" charset="-79"/>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PLANNING</a:t>
          </a: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synergize </a:t>
          </a:r>
          <a:r>
            <a:rPr lang="en-US" sz="1800" b="1" i="0" kern="1200" dirty="0">
              <a:solidFill>
                <a:schemeClr val="accent2"/>
              </a:solidFill>
              <a:latin typeface="Gill Sans Nova" panose="020B0602020104020203" pitchFamily="34" charset="0"/>
              <a:cs typeface="Gill Sans SemiBold" panose="020B0502020104020203" pitchFamily="34" charset="-79"/>
            </a:rPr>
            <a:t>scalable e-commerce</a:t>
          </a: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MARKETING</a:t>
          </a: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disseminate </a:t>
          </a:r>
          <a:r>
            <a:rPr lang="en-US" sz="1800" b="1" i="0" kern="1200" dirty="0">
              <a:solidFill>
                <a:schemeClr val="accent2"/>
              </a:solidFill>
              <a:latin typeface="Gill Sans Nova" panose="020B0602020104020203" pitchFamily="34" charset="0"/>
              <a:cs typeface="Gill Sans SemiBold" panose="020B0502020104020203" pitchFamily="34" charset="-79"/>
            </a:rPr>
            <a:t>standardized metrics</a:t>
          </a: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DESIGN</a:t>
          </a: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coordinate </a:t>
          </a:r>
          <a:r>
            <a:rPr lang="en-US" sz="1800" b="1" i="0" kern="1200" dirty="0">
              <a:solidFill>
                <a:schemeClr val="accent2"/>
              </a:solidFill>
              <a:latin typeface="Gill Sans Nova" panose="020B0602020104020203" pitchFamily="34" charset="0"/>
              <a:cs typeface="Gill Sans SemiBold" panose="020B0502020104020203" pitchFamily="34" charset="-79"/>
            </a:rPr>
            <a:t>e-business applications</a:t>
          </a: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STRATEGY</a:t>
          </a: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foster holistically </a:t>
          </a:r>
          <a:r>
            <a:rPr lang="en-US" sz="1800" b="1" i="0" kern="1200" dirty="0">
              <a:solidFill>
                <a:schemeClr val="accent2"/>
              </a:solidFill>
              <a:latin typeface="Gill Sans Nova" panose="020B0602020104020203" pitchFamily="34" charset="0"/>
              <a:cs typeface="Gill Sans SemiBold" panose="020B0502020104020203" pitchFamily="34" charset="-79"/>
            </a:rPr>
            <a:t>superior methodologies</a:t>
          </a: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LAUNCH</a:t>
          </a: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4/30/2023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mailto:mirjam@contoso.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presentation title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mirjam nilsson</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plan for product launch</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15417285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timeline</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SEP 20XX</a:t>
            </a:r>
          </a:p>
          <a:p>
            <a:pPr lvl="1"/>
            <a:r>
              <a:rPr lang="en-US" dirty="0"/>
              <a:t>synergize scalable e-commerce</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NOV 20XX</a:t>
            </a:r>
          </a:p>
          <a:p>
            <a:pPr lvl="1"/>
            <a:r>
              <a:rPr lang="en-US" dirty="0"/>
              <a:t>disseminate standardized metrics</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JAN 20XX</a:t>
            </a:r>
          </a:p>
          <a:p>
            <a:pPr lvl="1"/>
            <a:r>
              <a:rPr lang="en-US" dirty="0"/>
              <a:t>coordinate e-business applications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MAR 20XX</a:t>
            </a:r>
          </a:p>
          <a:p>
            <a:pPr lvl="1"/>
            <a:r>
              <a:rPr lang="en-US" dirty="0"/>
              <a:t>foster holistically superior methodologies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MAY 20XX</a:t>
            </a:r>
          </a:p>
          <a:p>
            <a:pPr lvl="1"/>
            <a:r>
              <a:rPr lang="en-US" dirty="0"/>
              <a:t>deploy strategic networks with compelling e-business needs</a:t>
            </a:r>
          </a:p>
        </p:txBody>
      </p:sp>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CLOUD-BASED OPPORTUNITIES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Envision multimedia-based expertise and cross-media growth strategies</a:t>
            </a:r>
          </a:p>
          <a:p>
            <a:endParaRPr lang="en-US" dirty="0"/>
          </a:p>
          <a:p>
            <a:r>
              <a:rPr lang="en-US" dirty="0"/>
              <a:t>Visualize quality intellectual capital</a:t>
            </a:r>
          </a:p>
          <a:p>
            <a:endParaRPr lang="en-US" dirty="0"/>
          </a:p>
          <a:p>
            <a:r>
              <a:rPr lang="en-US" dirty="0"/>
              <a:t>Engage worldwide methodologies with web-enabled technologies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Pursue scalable customer service through sustainable strategies</a:t>
            </a:r>
          </a:p>
          <a:p>
            <a:endParaRPr lang="en-US" dirty="0"/>
          </a:p>
          <a:p>
            <a:r>
              <a:rPr lang="en-US" dirty="0"/>
              <a:t>Engage top-line web services with cutting-edge deliverables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Cultivate one-to-one customer service with robust ideas</a:t>
            </a:r>
          </a:p>
          <a:p>
            <a:endParaRPr lang="en-US" dirty="0"/>
          </a:p>
          <a:p>
            <a:r>
              <a:rPr lang="en-US" dirty="0"/>
              <a:t>Maximize timely deliverables for real-time schemas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mirjam nilsson</a:t>
            </a:r>
          </a:p>
          <a:p>
            <a:r>
              <a:rPr lang="en-US" dirty="0">
                <a:hlinkClick r:id="rId2"/>
              </a:rPr>
              <a:t>mirjam@contoso.com</a:t>
            </a:r>
            <a:endParaRPr lang="en-US" dirty="0"/>
          </a:p>
          <a:p>
            <a:r>
              <a:rPr lang="en-US" dirty="0"/>
              <a:t>www.contoso.com</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6871108"/>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GROWTH</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quarterly performance</a:t>
            </a:r>
            <a:endParaRPr lang="en-US" dirty="0"/>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3485839237"/>
              </p:ext>
            </p:extLst>
          </p:nvPr>
        </p:nvGraphicFramePr>
        <p:xfrm>
          <a:off x="576263" y="1901825"/>
          <a:ext cx="9363075" cy="3876675"/>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3686561701"/>
              </p:ext>
            </p:extLst>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B2B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SUPPLY 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ROI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E-COMMERCE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RICHARD BRANSON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a:t>“Business opportunities are like buses.</a:t>
            </a:r>
            <a:br>
              <a:rPr lang="en-US" dirty="0"/>
            </a:br>
            <a:r>
              <a:rPr lang="en-US" dirty="0"/>
              <a:t>There's always another one coming.”</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83" r="83"/>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t="8" b="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50" r="50"/>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50" r="50"/>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extended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239" r="239"/>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l="148" r="14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239" r="239"/>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239" r="239"/>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pic>
        <p:nvPicPr>
          <p:cNvPr id="18" name="Picture Placeholder 17" descr="Team member headshot">
            <a:extLst>
              <a:ext uri="{FF2B5EF4-FFF2-40B4-BE49-F238E27FC236}">
                <a16:creationId xmlns:a16="http://schemas.microsoft.com/office/drawing/2014/main" id="{251FF9F2-D148-7744-AD3C-DA1D842399EA}"/>
              </a:ext>
            </a:extLst>
          </p:cNvPr>
          <p:cNvPicPr>
            <a:picLocks noGrp="1" noChangeAspect="1"/>
          </p:cNvPicPr>
          <p:nvPr>
            <p:ph type="pic" sz="quarter" idx="25"/>
          </p:nvPr>
        </p:nvPicPr>
        <p:blipFill rotWithShape="1">
          <a:blip r:embed="rId6"/>
          <a:srcRect l="244" r="244"/>
          <a:stretch/>
        </p:blipFill>
        <p:spPr/>
      </p:pic>
      <p:pic>
        <p:nvPicPr>
          <p:cNvPr id="20" name="Picture Placeholder 19" descr="Team member headshot">
            <a:extLst>
              <a:ext uri="{FF2B5EF4-FFF2-40B4-BE49-F238E27FC236}">
                <a16:creationId xmlns:a16="http://schemas.microsoft.com/office/drawing/2014/main" id="{E889186A-9C62-A602-01B1-5D4D195D26CE}"/>
              </a:ext>
            </a:extLst>
          </p:cNvPr>
          <p:cNvPicPr>
            <a:picLocks noGrp="1" noChangeAspect="1"/>
          </p:cNvPicPr>
          <p:nvPr>
            <p:ph type="pic" sz="quarter" idx="26"/>
          </p:nvPr>
        </p:nvPicPr>
        <p:blipFill rotWithShape="1">
          <a:blip r:embed="rId7"/>
          <a:srcRect l="244" r="244"/>
          <a:stretch/>
        </p:blipFill>
        <p:spPr/>
      </p:pic>
      <p:pic>
        <p:nvPicPr>
          <p:cNvPr id="22" name="Picture Placeholder 21" descr="Team member headshot">
            <a:extLst>
              <a:ext uri="{FF2B5EF4-FFF2-40B4-BE49-F238E27FC236}">
                <a16:creationId xmlns:a16="http://schemas.microsoft.com/office/drawing/2014/main" id="{034ED1AA-BE4A-E267-C463-F20D3D8585E7}"/>
              </a:ext>
            </a:extLst>
          </p:cNvPr>
          <p:cNvPicPr>
            <a:picLocks noGrp="1" noChangeAspect="1"/>
          </p:cNvPicPr>
          <p:nvPr>
            <p:ph type="pic" sz="quarter" idx="27"/>
          </p:nvPr>
        </p:nvPicPr>
        <p:blipFill rotWithShape="1">
          <a:blip r:embed="rId8"/>
          <a:srcRect l="244" r="244"/>
          <a:stretch/>
        </p:blipFill>
        <p:spPr/>
      </p:pic>
      <p:pic>
        <p:nvPicPr>
          <p:cNvPr id="24" name="Picture Placeholder 23" descr="Team member headshot">
            <a:extLst>
              <a:ext uri="{FF2B5EF4-FFF2-40B4-BE49-F238E27FC236}">
                <a16:creationId xmlns:a16="http://schemas.microsoft.com/office/drawing/2014/main" id="{E288CC4E-15A7-7E6C-86BB-F6487D302F00}"/>
              </a:ext>
            </a:extLst>
          </p:cNvPr>
          <p:cNvPicPr>
            <a:picLocks noGrp="1" noChangeAspect="1"/>
          </p:cNvPicPr>
          <p:nvPr>
            <p:ph type="pic" sz="quarter" idx="28"/>
          </p:nvPr>
        </p:nvPicPr>
        <p:blipFill rotWithShape="1">
          <a:blip r:embed="rId9"/>
          <a:srcRect l="244" r="244"/>
          <a:stretch/>
        </p:blipFill>
        <p:spPr/>
      </p:pic>
      <p:sp>
        <p:nvSpPr>
          <p:cNvPr id="80" name="Text Placeholder 79">
            <a:extLst>
              <a:ext uri="{FF2B5EF4-FFF2-40B4-BE49-F238E27FC236}">
                <a16:creationId xmlns:a16="http://schemas.microsoft.com/office/drawing/2014/main" id="{291313D6-FDDE-A86D-0C8F-78A4DE610460}"/>
              </a:ext>
            </a:extLst>
          </p:cNvPr>
          <p:cNvSpPr>
            <a:spLocks noGrp="1"/>
          </p:cNvSpPr>
          <p:nvPr>
            <p:ph type="body" sz="quarter" idx="29"/>
          </p:nvPr>
        </p:nvSpPr>
        <p:spPr/>
        <p:txBody>
          <a:bodyPr/>
          <a:lstStyle/>
          <a:p>
            <a:r>
              <a:rPr lang="en-US" dirty="0"/>
              <a:t>GRAHAM BARNES</a:t>
            </a:r>
          </a:p>
        </p:txBody>
      </p:sp>
      <p:sp>
        <p:nvSpPr>
          <p:cNvPr id="81" name="Text Placeholder 80">
            <a:extLst>
              <a:ext uri="{FF2B5EF4-FFF2-40B4-BE49-F238E27FC236}">
                <a16:creationId xmlns:a16="http://schemas.microsoft.com/office/drawing/2014/main" id="{8A1BEF0A-BD3A-2F51-2B84-2C87759C857E}"/>
              </a:ext>
            </a:extLst>
          </p:cNvPr>
          <p:cNvSpPr>
            <a:spLocks noGrp="1"/>
          </p:cNvSpPr>
          <p:nvPr>
            <p:ph type="body" sz="quarter" idx="30"/>
          </p:nvPr>
        </p:nvSpPr>
        <p:spPr/>
        <p:txBody>
          <a:bodyPr/>
          <a:lstStyle/>
          <a:p>
            <a:r>
              <a:rPr lang="en-US" dirty="0"/>
              <a:t>ROWAN MURPHY</a:t>
            </a:r>
          </a:p>
        </p:txBody>
      </p:sp>
      <p:sp>
        <p:nvSpPr>
          <p:cNvPr id="82" name="Text Placeholder 81">
            <a:extLst>
              <a:ext uri="{FF2B5EF4-FFF2-40B4-BE49-F238E27FC236}">
                <a16:creationId xmlns:a16="http://schemas.microsoft.com/office/drawing/2014/main" id="{B68617DC-1253-7F81-E3EC-E2710973E731}"/>
              </a:ext>
            </a:extLst>
          </p:cNvPr>
          <p:cNvSpPr>
            <a:spLocks noGrp="1"/>
          </p:cNvSpPr>
          <p:nvPr>
            <p:ph type="body" sz="quarter" idx="31"/>
          </p:nvPr>
        </p:nvSpPr>
        <p:spPr/>
        <p:txBody>
          <a:bodyPr/>
          <a:lstStyle/>
          <a:p>
            <a:r>
              <a:rPr lang="en-US" dirty="0"/>
              <a:t>ELIZABETH MOORE</a:t>
            </a:r>
          </a:p>
        </p:txBody>
      </p:sp>
      <p:sp>
        <p:nvSpPr>
          <p:cNvPr id="83" name="Text Placeholder 82">
            <a:extLst>
              <a:ext uri="{FF2B5EF4-FFF2-40B4-BE49-F238E27FC236}">
                <a16:creationId xmlns:a16="http://schemas.microsoft.com/office/drawing/2014/main" id="{A27FA48D-357F-EA80-0111-0C0A27182842}"/>
              </a:ext>
            </a:extLst>
          </p:cNvPr>
          <p:cNvSpPr>
            <a:spLocks noGrp="1"/>
          </p:cNvSpPr>
          <p:nvPr>
            <p:ph type="body" sz="quarter" idx="32"/>
          </p:nvPr>
        </p:nvSpPr>
        <p:spPr/>
        <p:txBody>
          <a:bodyPr/>
          <a:lstStyle/>
          <a:p>
            <a:r>
              <a:rPr lang="en-US" dirty="0"/>
              <a:t>ROBINE KLINE</a:t>
            </a:r>
          </a:p>
        </p:txBody>
      </p:sp>
      <p:sp>
        <p:nvSpPr>
          <p:cNvPr id="84" name="Text Placeholder 83">
            <a:extLst>
              <a:ext uri="{FF2B5EF4-FFF2-40B4-BE49-F238E27FC236}">
                <a16:creationId xmlns:a16="http://schemas.microsoft.com/office/drawing/2014/main" id="{1950D586-9DF9-A100-E041-67FDDEBD7DA5}"/>
              </a:ext>
            </a:extLst>
          </p:cNvPr>
          <p:cNvSpPr>
            <a:spLocks noGrp="1"/>
          </p:cNvSpPr>
          <p:nvPr>
            <p:ph type="body" sz="quarter" idx="33"/>
          </p:nvPr>
        </p:nvSpPr>
        <p:spPr/>
        <p:txBody>
          <a:bodyPr/>
          <a:lstStyle/>
          <a:p>
            <a:r>
              <a:rPr lang="en-US" dirty="0"/>
              <a:t>vp product</a:t>
            </a:r>
          </a:p>
          <a:p>
            <a:endParaRPr lang="en-US" dirty="0"/>
          </a:p>
        </p:txBody>
      </p:sp>
      <p:sp>
        <p:nvSpPr>
          <p:cNvPr id="85" name="Text Placeholder 84">
            <a:extLst>
              <a:ext uri="{FF2B5EF4-FFF2-40B4-BE49-F238E27FC236}">
                <a16:creationId xmlns:a16="http://schemas.microsoft.com/office/drawing/2014/main" id="{D57903CE-292D-8F9A-9BDD-7840423075D1}"/>
              </a:ext>
            </a:extLst>
          </p:cNvPr>
          <p:cNvSpPr>
            <a:spLocks noGrp="1"/>
          </p:cNvSpPr>
          <p:nvPr>
            <p:ph type="body" sz="quarter" idx="34"/>
          </p:nvPr>
        </p:nvSpPr>
        <p:spPr/>
        <p:txBody>
          <a:bodyPr/>
          <a:lstStyle/>
          <a:p>
            <a:r>
              <a:rPr lang="en-US" dirty="0"/>
              <a:t>SEO strategist</a:t>
            </a:r>
          </a:p>
          <a:p>
            <a:endParaRPr lang="en-US" dirty="0"/>
          </a:p>
        </p:txBody>
      </p:sp>
      <p:sp>
        <p:nvSpPr>
          <p:cNvPr id="86" name="Text Placeholder 85">
            <a:extLst>
              <a:ext uri="{FF2B5EF4-FFF2-40B4-BE49-F238E27FC236}">
                <a16:creationId xmlns:a16="http://schemas.microsoft.com/office/drawing/2014/main" id="{1CD211A9-30AF-B158-D3CD-640CBDA0A853}"/>
              </a:ext>
            </a:extLst>
          </p:cNvPr>
          <p:cNvSpPr>
            <a:spLocks noGrp="1"/>
          </p:cNvSpPr>
          <p:nvPr>
            <p:ph type="body" sz="quarter" idx="35"/>
          </p:nvPr>
        </p:nvSpPr>
        <p:spPr/>
        <p:txBody>
          <a:bodyPr/>
          <a:lstStyle/>
          <a:p>
            <a:r>
              <a:rPr lang="en-US" dirty="0"/>
              <a:t>product designer</a:t>
            </a:r>
          </a:p>
          <a:p>
            <a:endParaRPr lang="en-US" dirty="0"/>
          </a:p>
        </p:txBody>
      </p:sp>
      <p:sp>
        <p:nvSpPr>
          <p:cNvPr id="87" name="Text Placeholder 86">
            <a:extLst>
              <a:ext uri="{FF2B5EF4-FFF2-40B4-BE49-F238E27FC236}">
                <a16:creationId xmlns:a16="http://schemas.microsoft.com/office/drawing/2014/main" id="{FE25E76F-DE56-E8CD-2546-5CDB57197BF5}"/>
              </a:ext>
            </a:extLst>
          </p:cNvPr>
          <p:cNvSpPr>
            <a:spLocks noGrp="1"/>
          </p:cNvSpPr>
          <p:nvPr>
            <p:ph type="body" sz="quarter" idx="36"/>
          </p:nvPr>
        </p:nvSpPr>
        <p:spPr/>
        <p:txBody>
          <a:bodyPr/>
          <a:lstStyle/>
          <a:p>
            <a:r>
              <a:rPr lang="en-US" dirty="0"/>
              <a:t>content developer</a:t>
            </a:r>
          </a:p>
          <a:p>
            <a:endParaRPr lang="en-US" dirty="0"/>
          </a:p>
        </p:txBody>
      </p:sp>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{74080262-6428-4AF7-81E4-A4E604DB3527}tf11964407_win32</Template>
  <TotalTime>0</TotalTime>
  <Words>432</Words>
  <Application>Microsoft Office PowerPoint</Application>
  <PresentationFormat>Widescreen</PresentationFormat>
  <Paragraphs>156</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Gill Sans Nova</vt:lpstr>
      <vt:lpstr>Gill Sans Nova Light</vt:lpstr>
      <vt:lpstr>Sagona Book</vt:lpstr>
      <vt:lpstr>Office Theme</vt:lpstr>
      <vt:lpstr>presentation title</vt:lpstr>
      <vt:lpstr>agenda</vt:lpstr>
      <vt:lpstr>introduction</vt:lpstr>
      <vt:lpstr>primary goals</vt:lpstr>
      <vt:lpstr>quarterly performance</vt:lpstr>
      <vt:lpstr>areas of growth</vt:lpstr>
      <vt:lpstr>RICHARD BRANSON</vt:lpstr>
      <vt:lpstr>meet our team</vt:lpstr>
      <vt:lpstr>meet our extended team</vt:lpstr>
      <vt:lpstr>plan for product launch</vt:lpstr>
      <vt:lpstr>timeline</vt:lpstr>
      <vt:lpstr>areas of focus</vt:lpstr>
      <vt:lpstr>how we get there</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Begaiym Kanybekova</dc:creator>
  <cp:lastModifiedBy>Begaiym Kanybekova</cp:lastModifiedBy>
  <cp:revision>1</cp:revision>
  <dcterms:created xsi:type="dcterms:W3CDTF">2023-04-30T16:50:42Z</dcterms:created>
  <dcterms:modified xsi:type="dcterms:W3CDTF">2023-04-30T16:51:01Z</dcterms:modified>
</cp:coreProperties>
</file>