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9"/>
  </p:notesMasterIdLst>
  <p:sldIdLst>
    <p:sldId id="29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7" r:id="rId32"/>
    <p:sldId id="288" r:id="rId33"/>
    <p:sldId id="294" r:id="rId34"/>
    <p:sldId id="289" r:id="rId35"/>
    <p:sldId id="290" r:id="rId36"/>
    <p:sldId id="291" r:id="rId37"/>
    <p:sldId id="292" r:id="rId38"/>
  </p:sldIdLst>
  <p:sldSz cx="18288000" cy="10287000"/>
  <p:notesSz cx="6858000" cy="9144000"/>
  <p:embeddedFontLst>
    <p:embeddedFont>
      <p:font typeface="Bebas Neue" panose="020B0606020202050201" pitchFamily="34" charset="0"/>
      <p:regular r:id="rId40"/>
    </p:embeddedFont>
    <p:embeddedFont>
      <p:font typeface="Economica" panose="020B0604020202020204" charset="0"/>
      <p:regular r:id="rId41"/>
      <p:bold r:id="rId42"/>
      <p:italic r:id="rId43"/>
      <p:boldItalic r:id="rId44"/>
    </p:embeddedFont>
    <p:embeddedFont>
      <p:font typeface="Inter" panose="020B0604020202020204" charset="0"/>
      <p:regular r:id="rId45"/>
      <p:bold r:id="rId46"/>
      <p:italic r:id="rId47"/>
      <p:boldItalic r:id="rId48"/>
    </p:embeddedFont>
    <p:embeddedFont>
      <p:font typeface="Open Sans ExtraBold" panose="020B0906030804020204" pitchFamily="34" charset="0"/>
      <p:bold r:id="rId49"/>
      <p:boldItalic r:id="rId50"/>
    </p:embeddedFont>
    <p:embeddedFont>
      <p:font typeface="Poppins" panose="00000500000000000000" pitchFamily="2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hlSJHN6vxJRqjb5VdE6pyL9Cj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1038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2745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3" name="Google Shape;93;p1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6" name="Google Shape;96;p1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fld id="{957F07FE-C485-4359-9D87-07833EADA9F0}" type="slidenum">
              <a:rPr lang="en-US" sz="1800">
                <a:solidFill>
                  <a:srgbClr val="FFFFFF"/>
                </a:solidFill>
              </a:rPr>
              <a:t>1</a:t>
            </a:fld>
            <a:endParaRPr dirty="0"/>
          </a:p>
        </p:txBody>
      </p:sp>
      <p:sp>
        <p:nvSpPr>
          <p:cNvPr id="98" name="Google Shape;98;p1"/>
          <p:cNvSpPr txBox="1"/>
          <p:nvPr/>
        </p:nvSpPr>
        <p:spPr>
          <a:xfrm>
            <a:off x="1216919" y="4506374"/>
            <a:ext cx="15590520" cy="201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454545"/>
                </a:solidFill>
                <a:latin typeface="Economica"/>
                <a:ea typeface="Economica"/>
                <a:cs typeface="Economica"/>
                <a:sym typeface="Economica"/>
              </a:rPr>
              <a:t>IBM DS0101EN</a:t>
            </a:r>
            <a:endParaRPr/>
          </a:p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i="0" u="none" strike="noStrike" cap="none">
                <a:solidFill>
                  <a:srgbClr val="454545"/>
                </a:solidFill>
                <a:latin typeface="Economica"/>
                <a:ea typeface="Economica"/>
                <a:cs typeface="Economica"/>
                <a:sym typeface="Economica"/>
              </a:rPr>
              <a:t>What is Data Science?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92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2" name="Google Shape;232;p10"/>
          <p:cNvSpPr/>
          <p:nvPr/>
        </p:nvSpPr>
        <p:spPr>
          <a:xfrm>
            <a:off x="14578848" y="6201756"/>
            <a:ext cx="3415284" cy="4114800"/>
          </a:xfrm>
          <a:custGeom>
            <a:avLst/>
            <a:gdLst/>
            <a:ahLst/>
            <a:cxnLst/>
            <a:rect l="l" t="t" r="r" b="b"/>
            <a:pathLst>
              <a:path w="3415284" h="4114800" extrusionOk="0">
                <a:moveTo>
                  <a:pt x="0" y="0"/>
                </a:moveTo>
                <a:lnTo>
                  <a:pt x="3415284" y="0"/>
                </a:lnTo>
                <a:lnTo>
                  <a:pt x="34152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3" name="Google Shape;233;p10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234" name="Google Shape;234;p10"/>
          <p:cNvSpPr txBox="1"/>
          <p:nvPr/>
        </p:nvSpPr>
        <p:spPr>
          <a:xfrm>
            <a:off x="487030" y="3489750"/>
            <a:ext cx="14962733" cy="1816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9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9878" marR="0" lvl="1" indent="-399939" algn="l" rtl="0">
              <a:lnSpc>
                <a:spcPct val="108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14"/>
              <a:buFont typeface="Arial"/>
              <a:buChar char="•"/>
            </a:pPr>
            <a:r>
              <a:rPr lang="en-US" sz="331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It's a time of unprecedented opportunity for those interested in data science.</a:t>
            </a:r>
            <a:endParaRPr/>
          </a:p>
          <a:p>
            <a:pPr marL="0" marR="0" lvl="0" indent="0" algn="l" rtl="0">
              <a:lnSpc>
                <a:spcPct val="108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1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9878" marR="0" lvl="1" indent="-399939" algn="l" rtl="0">
              <a:lnSpc>
                <a:spcPct val="108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14"/>
              <a:buFont typeface="Arial"/>
              <a:buChar char="•"/>
            </a:pPr>
            <a:r>
              <a:rPr lang="en-US" sz="331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thrives on curiosity, exploration, and leveraging available resources.</a:t>
            </a:r>
            <a:endParaRPr/>
          </a:p>
        </p:txBody>
      </p:sp>
      <p:sp>
        <p:nvSpPr>
          <p:cNvPr id="235" name="Google Shape;235;p10"/>
          <p:cNvSpPr txBox="1"/>
          <p:nvPr/>
        </p:nvSpPr>
        <p:spPr>
          <a:xfrm>
            <a:off x="487030" y="2334781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Essence of Data Science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4" name="Google Shape;244;p11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7" name="Google Shape;247;p11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248" name="Google Shape;248;p11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dirty="0"/>
          </a:p>
        </p:txBody>
      </p:sp>
      <p:sp>
        <p:nvSpPr>
          <p:cNvPr id="249" name="Google Shape;249;p11"/>
          <p:cNvSpPr txBox="1"/>
          <p:nvPr/>
        </p:nvSpPr>
        <p:spPr>
          <a:xfrm>
            <a:off x="1348740" y="4134024"/>
            <a:ext cx="15590520" cy="19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I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Define data science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&amp; What Data Scientists Do</a:t>
            </a:r>
            <a:endParaRPr/>
          </a:p>
        </p:txBody>
      </p:sp>
      <p:sp>
        <p:nvSpPr>
          <p:cNvPr id="250" name="Google Shape;250;p11"/>
          <p:cNvSpPr txBox="1"/>
          <p:nvPr/>
        </p:nvSpPr>
        <p:spPr>
          <a:xfrm>
            <a:off x="1348740" y="6739699"/>
            <a:ext cx="17313940" cy="150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Fundamentals of Data Science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9" name="Google Shape;259;p12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2" name="Google Shape;262;p12"/>
          <p:cNvSpPr/>
          <p:nvPr/>
        </p:nvSpPr>
        <p:spPr>
          <a:xfrm>
            <a:off x="14699568" y="3959469"/>
            <a:ext cx="2735401" cy="2749147"/>
          </a:xfrm>
          <a:custGeom>
            <a:avLst/>
            <a:gdLst/>
            <a:ahLst/>
            <a:cxnLst/>
            <a:rect l="l" t="t" r="r" b="b"/>
            <a:pathLst>
              <a:path w="2735401" h="2749147" extrusionOk="0">
                <a:moveTo>
                  <a:pt x="0" y="0"/>
                </a:moveTo>
                <a:lnTo>
                  <a:pt x="2735400" y="0"/>
                </a:lnTo>
                <a:lnTo>
                  <a:pt x="2735400" y="2749146"/>
                </a:lnTo>
                <a:lnTo>
                  <a:pt x="0" y="27491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3" name="Google Shape;263;p12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264" name="Google Shape;264;p12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dirty="0"/>
          </a:p>
        </p:txBody>
      </p:sp>
      <p:sp>
        <p:nvSpPr>
          <p:cNvPr id="265" name="Google Shape;265;p12"/>
          <p:cNvSpPr txBox="1"/>
          <p:nvPr/>
        </p:nvSpPr>
        <p:spPr>
          <a:xfrm>
            <a:off x="487030" y="4479593"/>
            <a:ext cx="13711143" cy="177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201" marR="0" lvl="1" indent="-346601" algn="l" rtl="0">
              <a:lnSpc>
                <a:spcPct val="97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2"/>
              <a:buFont typeface="Arial"/>
              <a:buChar char="•"/>
            </a:pPr>
            <a:r>
              <a:rPr lang="en-US" sz="28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encompasses significant data analysis across various sources.</a:t>
            </a:r>
            <a:endParaRPr/>
          </a:p>
          <a:p>
            <a:pPr marL="0" marR="0" lvl="0" indent="0" algn="l" rtl="0">
              <a:lnSpc>
                <a:spcPct val="972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7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3201" marR="0" lvl="1" indent="-346601" algn="l" rtl="0">
              <a:lnSpc>
                <a:spcPct val="97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2"/>
              <a:buFont typeface="Arial"/>
              <a:buChar char="•"/>
            </a:pPr>
            <a:r>
              <a:rPr lang="en-US" sz="28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leverages vast quantities of data from diverse sources like social media and sales.</a:t>
            </a:r>
            <a:endParaRPr/>
          </a:p>
          <a:p>
            <a:pPr marL="0" marR="0" lvl="0" indent="0" algn="l" rtl="0">
              <a:lnSpc>
                <a:spcPct val="972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7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3201" marR="0" lvl="1" indent="-346601" algn="l" rtl="0">
              <a:lnSpc>
                <a:spcPct val="97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2"/>
              <a:buFont typeface="Arial"/>
              <a:buChar char="•"/>
            </a:pPr>
            <a:r>
              <a:rPr lang="en-US" sz="28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Advancements in computing power enable meaningful analysis and new discoveries.</a:t>
            </a:r>
            <a:endParaRPr/>
          </a:p>
        </p:txBody>
      </p:sp>
      <p:sp>
        <p:nvSpPr>
          <p:cNvPr id="266" name="Google Shape;266;p12"/>
          <p:cNvSpPr txBox="1"/>
          <p:nvPr/>
        </p:nvSpPr>
        <p:spPr>
          <a:xfrm>
            <a:off x="487030" y="2726160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Data Science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5" name="Google Shape;275;p13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8" name="Google Shape;278;p13"/>
          <p:cNvSpPr txBox="1"/>
          <p:nvPr/>
        </p:nvSpPr>
        <p:spPr>
          <a:xfrm>
            <a:off x="487030" y="3141956"/>
            <a:ext cx="13457023" cy="361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6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76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698" marR="0" lvl="1" indent="-393848" algn="l" rtl="0">
              <a:lnSpc>
                <a:spcPct val="97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4"/>
              <a:buFont typeface="Arial"/>
              <a:buChar char="•"/>
            </a:pPr>
            <a:r>
              <a:rPr lang="en-US" sz="326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aids organizations in understanding their environments and uncovering opportunities.</a:t>
            </a:r>
            <a:endParaRPr/>
          </a:p>
          <a:p>
            <a:pPr marL="0" marR="0" lvl="0" indent="0" algn="l" rtl="0">
              <a:lnSpc>
                <a:spcPct val="9718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6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7698" marR="0" lvl="1" indent="-393848" algn="l" rtl="0">
              <a:lnSpc>
                <a:spcPct val="97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4"/>
              <a:buFont typeface="Arial"/>
              <a:buChar char="•"/>
            </a:pPr>
            <a:r>
              <a:rPr lang="en-US" sz="326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scientists investigate data to add value and insight to the organization's knowledge.</a:t>
            </a:r>
            <a:endParaRPr/>
          </a:p>
          <a:p>
            <a:pPr marL="0" marR="0" lvl="0" indent="0" algn="l" rtl="0">
              <a:lnSpc>
                <a:spcPct val="9718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6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7698" marR="0" lvl="1" indent="-393848" algn="l" rtl="0">
              <a:lnSpc>
                <a:spcPct val="97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4"/>
              <a:buFont typeface="Arial"/>
              <a:buChar char="•"/>
            </a:pPr>
            <a:r>
              <a:rPr lang="en-US" sz="326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starts with clarifying the organization's question or problem.</a:t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 flipH="1">
            <a:off x="13994438" y="6172200"/>
            <a:ext cx="2072830" cy="4114800"/>
          </a:xfrm>
          <a:custGeom>
            <a:avLst/>
            <a:gdLst/>
            <a:ahLst/>
            <a:cxnLst/>
            <a:rect l="l" t="t" r="r" b="b"/>
            <a:pathLst>
              <a:path w="2072830" h="4114800" extrusionOk="0">
                <a:moveTo>
                  <a:pt x="2072830" y="0"/>
                </a:moveTo>
                <a:lnTo>
                  <a:pt x="0" y="0"/>
                </a:lnTo>
                <a:lnTo>
                  <a:pt x="0" y="4114800"/>
                </a:lnTo>
                <a:lnTo>
                  <a:pt x="2072830" y="4114800"/>
                </a:lnTo>
                <a:lnTo>
                  <a:pt x="207283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0" name="Google Shape;280;p13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281" name="Google Shape;281;p13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Fundamentals of Data Science</a:t>
            </a:r>
            <a:endParaRPr/>
          </a:p>
        </p:txBody>
      </p:sp>
      <p:sp>
        <p:nvSpPr>
          <p:cNvPr id="282" name="Google Shape;282;p13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dirty="0"/>
          </a:p>
        </p:txBody>
      </p:sp>
      <p:sp>
        <p:nvSpPr>
          <p:cNvPr id="283" name="Google Shape;283;p13"/>
          <p:cNvSpPr txBox="1"/>
          <p:nvPr/>
        </p:nvSpPr>
        <p:spPr>
          <a:xfrm>
            <a:off x="487030" y="2285897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Data Science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2" name="Google Shape;292;p14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5" name="Google Shape;295;p14"/>
          <p:cNvSpPr/>
          <p:nvPr/>
        </p:nvSpPr>
        <p:spPr>
          <a:xfrm>
            <a:off x="2374624" y="4204830"/>
            <a:ext cx="13692644" cy="3299831"/>
          </a:xfrm>
          <a:custGeom>
            <a:avLst/>
            <a:gdLst/>
            <a:ahLst/>
            <a:cxnLst/>
            <a:rect l="l" t="t" r="r" b="b"/>
            <a:pathLst>
              <a:path w="13692644" h="3299831" extrusionOk="0">
                <a:moveTo>
                  <a:pt x="0" y="0"/>
                </a:moveTo>
                <a:lnTo>
                  <a:pt x="13692644" y="0"/>
                </a:lnTo>
                <a:lnTo>
                  <a:pt x="13692644" y="3299832"/>
                </a:lnTo>
                <a:lnTo>
                  <a:pt x="0" y="32998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3276" t="-46342" r="-2151" b="-18255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6" name="Google Shape;296;p14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297" name="Google Shape;297;p14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Fundamentals of Data Science</a:t>
            </a:r>
            <a:endParaRPr/>
          </a:p>
        </p:txBody>
      </p:sp>
      <p:sp>
        <p:nvSpPr>
          <p:cNvPr id="298" name="Google Shape;298;p14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dirty="0"/>
          </a:p>
        </p:txBody>
      </p:sp>
      <p:sp>
        <p:nvSpPr>
          <p:cNvPr id="299" name="Google Shape;299;p14"/>
          <p:cNvSpPr txBox="1"/>
          <p:nvPr/>
        </p:nvSpPr>
        <p:spPr>
          <a:xfrm>
            <a:off x="487030" y="1999221"/>
            <a:ext cx="1731394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Science Process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8" name="Google Shape;308;p15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1" name="Google Shape;311;p15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312" name="Google Shape;312;p15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dirty="0"/>
          </a:p>
        </p:txBody>
      </p:sp>
      <p:sp>
        <p:nvSpPr>
          <p:cNvPr id="313" name="Google Shape;313;p15"/>
          <p:cNvSpPr txBox="1"/>
          <p:nvPr/>
        </p:nvSpPr>
        <p:spPr>
          <a:xfrm>
            <a:off x="1348740" y="4134024"/>
            <a:ext cx="15590520" cy="19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I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Define data science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&amp; What Data Scientists Do</a:t>
            </a:r>
            <a:endParaRPr/>
          </a:p>
        </p:txBody>
      </p:sp>
      <p:sp>
        <p:nvSpPr>
          <p:cNvPr id="314" name="Google Shape;314;p15"/>
          <p:cNvSpPr txBox="1"/>
          <p:nvPr/>
        </p:nvSpPr>
        <p:spPr>
          <a:xfrm>
            <a:off x="1348740" y="7022549"/>
            <a:ext cx="17313940" cy="93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Real-Life Applications of Data Science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0" name="Google Shape;320;p16"/>
          <p:cNvCxnSpPr/>
          <p:nvPr/>
        </p:nvCxnSpPr>
        <p:spPr>
          <a:xfrm rot="10800000">
            <a:off x="10207364" y="1493792"/>
            <a:ext cx="0" cy="1319074"/>
          </a:xfrm>
          <a:prstGeom prst="straightConnector1">
            <a:avLst/>
          </a:prstGeom>
          <a:noFill/>
          <a:ln w="28575" cap="flat" cmpd="sng">
            <a:solidFill>
              <a:srgbClr val="F271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1" name="Google Shape;321;p16"/>
          <p:cNvSpPr/>
          <p:nvPr/>
        </p:nvSpPr>
        <p:spPr>
          <a:xfrm>
            <a:off x="5426407" y="4055700"/>
            <a:ext cx="3265033" cy="4018409"/>
          </a:xfrm>
          <a:custGeom>
            <a:avLst/>
            <a:gdLst/>
            <a:ahLst/>
            <a:cxnLst/>
            <a:rect l="l" t="t" r="r" b="b"/>
            <a:pathLst>
              <a:path w="3265033" h="4018409" extrusionOk="0">
                <a:moveTo>
                  <a:pt x="0" y="0"/>
                </a:moveTo>
                <a:lnTo>
                  <a:pt x="3265032" y="0"/>
                </a:lnTo>
                <a:lnTo>
                  <a:pt x="3265032" y="4018408"/>
                </a:lnTo>
                <a:lnTo>
                  <a:pt x="0" y="40184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42188" r="-42187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2" name="Google Shape;322;p16"/>
          <p:cNvSpPr/>
          <p:nvPr/>
        </p:nvSpPr>
        <p:spPr>
          <a:xfrm>
            <a:off x="13548555" y="4055700"/>
            <a:ext cx="3195717" cy="4018409"/>
          </a:xfrm>
          <a:custGeom>
            <a:avLst/>
            <a:gdLst/>
            <a:ahLst/>
            <a:cxnLst/>
            <a:rect l="l" t="t" r="r" b="b"/>
            <a:pathLst>
              <a:path w="3195717" h="4018409" extrusionOk="0">
                <a:moveTo>
                  <a:pt x="0" y="0"/>
                </a:moveTo>
                <a:lnTo>
                  <a:pt x="3195718" y="0"/>
                </a:lnTo>
                <a:lnTo>
                  <a:pt x="3195718" y="4018408"/>
                </a:lnTo>
                <a:lnTo>
                  <a:pt x="0" y="40184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33827" r="-33827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3" name="Google Shape;323;p16"/>
          <p:cNvSpPr/>
          <p:nvPr/>
        </p:nvSpPr>
        <p:spPr>
          <a:xfrm>
            <a:off x="1506561" y="4055700"/>
            <a:ext cx="3241169" cy="4018409"/>
          </a:xfrm>
          <a:custGeom>
            <a:avLst/>
            <a:gdLst/>
            <a:ahLst/>
            <a:cxnLst/>
            <a:rect l="l" t="t" r="r" b="b"/>
            <a:pathLst>
              <a:path w="3241169" h="4018409" extrusionOk="0">
                <a:moveTo>
                  <a:pt x="0" y="0"/>
                </a:moveTo>
                <a:lnTo>
                  <a:pt x="3241169" y="0"/>
                </a:lnTo>
                <a:lnTo>
                  <a:pt x="3241169" y="4018408"/>
                </a:lnTo>
                <a:lnTo>
                  <a:pt x="0" y="40184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38551" r="-56300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4" name="Google Shape;324;p16"/>
          <p:cNvSpPr/>
          <p:nvPr/>
        </p:nvSpPr>
        <p:spPr>
          <a:xfrm>
            <a:off x="9546362" y="4055700"/>
            <a:ext cx="3193937" cy="4018409"/>
          </a:xfrm>
          <a:custGeom>
            <a:avLst/>
            <a:gdLst/>
            <a:ahLst/>
            <a:cxnLst/>
            <a:rect l="l" t="t" r="r" b="b"/>
            <a:pathLst>
              <a:path w="3193937" h="4018409" extrusionOk="0">
                <a:moveTo>
                  <a:pt x="0" y="0"/>
                </a:moveTo>
                <a:lnTo>
                  <a:pt x="3193938" y="0"/>
                </a:lnTo>
                <a:lnTo>
                  <a:pt x="3193938" y="4018408"/>
                </a:lnTo>
                <a:lnTo>
                  <a:pt x="0" y="40184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57176" r="-31655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5" name="Google Shape;325;p16"/>
          <p:cNvSpPr txBox="1"/>
          <p:nvPr/>
        </p:nvSpPr>
        <p:spPr>
          <a:xfrm>
            <a:off x="1294434" y="1423207"/>
            <a:ext cx="11298976" cy="1422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REAL-LIFE APPLICATIONS </a:t>
            </a:r>
            <a:endParaRPr dirty="0"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DATA SCIENCE</a:t>
            </a:r>
            <a:endParaRPr dirty="0"/>
          </a:p>
        </p:txBody>
      </p:sp>
      <p:sp>
        <p:nvSpPr>
          <p:cNvPr id="326" name="Google Shape;326;p16"/>
          <p:cNvSpPr txBox="1"/>
          <p:nvPr/>
        </p:nvSpPr>
        <p:spPr>
          <a:xfrm>
            <a:off x="10513483" y="1841798"/>
            <a:ext cx="6070145" cy="31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3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9" b="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Let's see some use cases</a:t>
            </a:r>
            <a:endParaRPr/>
          </a:p>
        </p:txBody>
      </p:sp>
      <p:sp>
        <p:nvSpPr>
          <p:cNvPr id="327" name="Google Shape;327;p16"/>
          <p:cNvSpPr txBox="1"/>
          <p:nvPr/>
        </p:nvSpPr>
        <p:spPr>
          <a:xfrm>
            <a:off x="1289475" y="8373348"/>
            <a:ext cx="3675341" cy="42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CHATBOT</a:t>
            </a:r>
            <a:endParaRPr/>
          </a:p>
        </p:txBody>
      </p:sp>
      <p:sp>
        <p:nvSpPr>
          <p:cNvPr id="328" name="Google Shape;328;p16"/>
          <p:cNvSpPr txBox="1"/>
          <p:nvPr/>
        </p:nvSpPr>
        <p:spPr>
          <a:xfrm>
            <a:off x="5221253" y="8373348"/>
            <a:ext cx="3675341" cy="51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16"/>
              </a:lnSpc>
            </a:pPr>
            <a:r>
              <a:rPr lang="en-US" sz="2399" dirty="0">
                <a:latin typeface="Bebas Neue"/>
                <a:ea typeface="Bebas Neue"/>
                <a:cs typeface="Bebas Neue"/>
                <a:sym typeface="Bebas Neue"/>
              </a:rPr>
              <a:t>VOICE ASSISTANTS</a:t>
            </a:r>
            <a:endParaRPr dirty="0"/>
          </a:p>
        </p:txBody>
      </p:sp>
      <p:sp>
        <p:nvSpPr>
          <p:cNvPr id="329" name="Google Shape;329;p16"/>
          <p:cNvSpPr txBox="1"/>
          <p:nvPr/>
        </p:nvSpPr>
        <p:spPr>
          <a:xfrm>
            <a:off x="9305661" y="8373348"/>
            <a:ext cx="3675341" cy="84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RECOMMENDATION SYSTEM</a:t>
            </a:r>
            <a:endParaRPr/>
          </a:p>
        </p:txBody>
      </p:sp>
      <p:sp>
        <p:nvSpPr>
          <p:cNvPr id="330" name="Google Shape;330;p16"/>
          <p:cNvSpPr txBox="1"/>
          <p:nvPr/>
        </p:nvSpPr>
        <p:spPr>
          <a:xfrm>
            <a:off x="13308744" y="8373348"/>
            <a:ext cx="3675341" cy="42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SELF-DRIVING CARS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6" name="Google Shape;336;p17"/>
          <p:cNvCxnSpPr/>
          <p:nvPr/>
        </p:nvCxnSpPr>
        <p:spPr>
          <a:xfrm rot="10800000">
            <a:off x="10207364" y="1493792"/>
            <a:ext cx="0" cy="1319074"/>
          </a:xfrm>
          <a:prstGeom prst="straightConnector1">
            <a:avLst/>
          </a:prstGeom>
          <a:noFill/>
          <a:ln w="28575" cap="flat" cmpd="sng">
            <a:solidFill>
              <a:srgbClr val="F271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7" name="Google Shape;337;p17"/>
          <p:cNvSpPr txBox="1"/>
          <p:nvPr/>
        </p:nvSpPr>
        <p:spPr>
          <a:xfrm>
            <a:off x="1294434" y="1423207"/>
            <a:ext cx="11298976" cy="1422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REAL-LIFE APPLICATIONS </a:t>
            </a:r>
            <a:endParaRPr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DATA SCIENCE</a:t>
            </a:r>
            <a:endParaRPr/>
          </a:p>
        </p:txBody>
      </p:sp>
      <p:sp>
        <p:nvSpPr>
          <p:cNvPr id="338" name="Google Shape;338;p17"/>
          <p:cNvSpPr txBox="1"/>
          <p:nvPr/>
        </p:nvSpPr>
        <p:spPr>
          <a:xfrm>
            <a:off x="10513483" y="1841798"/>
            <a:ext cx="6070145" cy="31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3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9" b="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Let's see some use cases</a:t>
            </a:r>
            <a:endParaRPr/>
          </a:p>
        </p:txBody>
      </p:sp>
      <p:sp>
        <p:nvSpPr>
          <p:cNvPr id="339" name="Google Shape;339;p17"/>
          <p:cNvSpPr/>
          <p:nvPr/>
        </p:nvSpPr>
        <p:spPr>
          <a:xfrm>
            <a:off x="1506561" y="4055700"/>
            <a:ext cx="3241169" cy="4018409"/>
          </a:xfrm>
          <a:custGeom>
            <a:avLst/>
            <a:gdLst/>
            <a:ahLst/>
            <a:cxnLst/>
            <a:rect l="l" t="t" r="r" b="b"/>
            <a:pathLst>
              <a:path w="3241169" h="4018409" extrusionOk="0">
                <a:moveTo>
                  <a:pt x="0" y="0"/>
                </a:moveTo>
                <a:lnTo>
                  <a:pt x="3241169" y="0"/>
                </a:lnTo>
                <a:lnTo>
                  <a:pt x="3241169" y="4018408"/>
                </a:lnTo>
                <a:lnTo>
                  <a:pt x="0" y="40184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43039" r="-43037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40" name="Google Shape;340;p17"/>
          <p:cNvSpPr/>
          <p:nvPr/>
        </p:nvSpPr>
        <p:spPr>
          <a:xfrm>
            <a:off x="5426407" y="4055700"/>
            <a:ext cx="3265033" cy="4018409"/>
          </a:xfrm>
          <a:custGeom>
            <a:avLst/>
            <a:gdLst/>
            <a:ahLst/>
            <a:cxnLst/>
            <a:rect l="l" t="t" r="r" b="b"/>
            <a:pathLst>
              <a:path w="3265033" h="4018409" extrusionOk="0">
                <a:moveTo>
                  <a:pt x="0" y="0"/>
                </a:moveTo>
                <a:lnTo>
                  <a:pt x="3265032" y="0"/>
                </a:lnTo>
                <a:lnTo>
                  <a:pt x="3265032" y="4018408"/>
                </a:lnTo>
                <a:lnTo>
                  <a:pt x="0" y="40184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56104" r="-54103" b="-1380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41" name="Google Shape;341;p17"/>
          <p:cNvSpPr/>
          <p:nvPr/>
        </p:nvSpPr>
        <p:spPr>
          <a:xfrm>
            <a:off x="9546362" y="4055700"/>
            <a:ext cx="3193937" cy="4018409"/>
          </a:xfrm>
          <a:custGeom>
            <a:avLst/>
            <a:gdLst/>
            <a:ahLst/>
            <a:cxnLst/>
            <a:rect l="l" t="t" r="r" b="b"/>
            <a:pathLst>
              <a:path w="3193937" h="4018409" extrusionOk="0">
                <a:moveTo>
                  <a:pt x="0" y="0"/>
                </a:moveTo>
                <a:lnTo>
                  <a:pt x="3193938" y="0"/>
                </a:lnTo>
                <a:lnTo>
                  <a:pt x="3193938" y="4018408"/>
                </a:lnTo>
                <a:lnTo>
                  <a:pt x="0" y="40184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12904" r="-12905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42" name="Google Shape;342;p17"/>
          <p:cNvSpPr/>
          <p:nvPr/>
        </p:nvSpPr>
        <p:spPr>
          <a:xfrm>
            <a:off x="13548555" y="4055700"/>
            <a:ext cx="3195717" cy="4018409"/>
          </a:xfrm>
          <a:custGeom>
            <a:avLst/>
            <a:gdLst/>
            <a:ahLst/>
            <a:cxnLst/>
            <a:rect l="l" t="t" r="r" b="b"/>
            <a:pathLst>
              <a:path w="3195717" h="4018409" extrusionOk="0">
                <a:moveTo>
                  <a:pt x="0" y="0"/>
                </a:moveTo>
                <a:lnTo>
                  <a:pt x="3195718" y="0"/>
                </a:lnTo>
                <a:lnTo>
                  <a:pt x="3195718" y="4018408"/>
                </a:lnTo>
                <a:lnTo>
                  <a:pt x="0" y="40184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22682" r="-22682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43" name="Google Shape;343;p17"/>
          <p:cNvSpPr txBox="1"/>
          <p:nvPr/>
        </p:nvSpPr>
        <p:spPr>
          <a:xfrm>
            <a:off x="1289475" y="8373348"/>
            <a:ext cx="3675341" cy="42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CHESS</a:t>
            </a:r>
            <a:endParaRPr/>
          </a:p>
        </p:txBody>
      </p:sp>
      <p:sp>
        <p:nvSpPr>
          <p:cNvPr id="344" name="Google Shape;344;p17"/>
          <p:cNvSpPr txBox="1"/>
          <p:nvPr/>
        </p:nvSpPr>
        <p:spPr>
          <a:xfrm>
            <a:off x="5221253" y="8373348"/>
            <a:ext cx="3675341" cy="42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ADS TARGETING</a:t>
            </a:r>
            <a:endParaRPr/>
          </a:p>
        </p:txBody>
      </p:sp>
      <p:sp>
        <p:nvSpPr>
          <p:cNvPr id="345" name="Google Shape;345;p17"/>
          <p:cNvSpPr txBox="1"/>
          <p:nvPr/>
        </p:nvSpPr>
        <p:spPr>
          <a:xfrm>
            <a:off x="9305661" y="8373348"/>
            <a:ext cx="3675341" cy="42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HEALTH CARE</a:t>
            </a:r>
            <a:endParaRPr/>
          </a:p>
        </p:txBody>
      </p:sp>
      <p:sp>
        <p:nvSpPr>
          <p:cNvPr id="346" name="Google Shape;346;p17"/>
          <p:cNvSpPr txBox="1"/>
          <p:nvPr/>
        </p:nvSpPr>
        <p:spPr>
          <a:xfrm>
            <a:off x="13308744" y="8373348"/>
            <a:ext cx="3675341" cy="42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FRAUD DETECTION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5" name="Google Shape;355;p18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8" name="Google Shape;358;p18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359" name="Google Shape;359;p18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dirty="0"/>
          </a:p>
        </p:txBody>
      </p:sp>
      <p:sp>
        <p:nvSpPr>
          <p:cNvPr id="360" name="Google Shape;360;p18"/>
          <p:cNvSpPr txBox="1"/>
          <p:nvPr/>
        </p:nvSpPr>
        <p:spPr>
          <a:xfrm>
            <a:off x="1348740" y="4134024"/>
            <a:ext cx="15590520" cy="19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I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Define data science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&amp; What Data Scientists Do</a:t>
            </a: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1348740" y="6739699"/>
            <a:ext cx="17313940" cy="150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Many Paths to Data Science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0" name="Google Shape;370;p19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3" name="Google Shape;373;p19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374" name="Google Shape;374;p19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 Many Paths to Data Science</a:t>
            </a:r>
            <a:endParaRPr/>
          </a:p>
        </p:txBody>
      </p:sp>
      <p:sp>
        <p:nvSpPr>
          <p:cNvPr id="375" name="Google Shape;375;p19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dirty="0"/>
          </a:p>
        </p:txBody>
      </p:sp>
      <p:sp>
        <p:nvSpPr>
          <p:cNvPr id="376" name="Google Shape;376;p19"/>
          <p:cNvSpPr txBox="1"/>
          <p:nvPr/>
        </p:nvSpPr>
        <p:spPr>
          <a:xfrm>
            <a:off x="487030" y="3221302"/>
            <a:ext cx="17313940" cy="6313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was not a recognized field until around 2009-2011.</a:t>
            </a:r>
            <a:endParaRPr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 Patil and Andrew Gelman are credited with coining the term.</a:t>
            </a:r>
            <a:endParaRPr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data science, statistics was a prevalent field.</a:t>
            </a:r>
            <a:endParaRPr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Individuals often pursued business or other quantitative analysis disciplines.</a:t>
            </a:r>
            <a:endParaRPr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Exposure to data science often occurred during academic or professional endeavors.</a:t>
            </a:r>
            <a:endParaRPr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term "data science" gained prominence in various industries over time.</a:t>
            </a:r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487030" y="2066333"/>
            <a:ext cx="1731394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Evolution of Data Science Careers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7" name="Google Shape;107;p2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8" name="Google Shape;108;p2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13007340" y="9580246"/>
            <a:ext cx="3931920" cy="26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533400" y="1711615"/>
            <a:ext cx="8915400" cy="85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 Name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228600" y="3468384"/>
            <a:ext cx="10949451" cy="33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0444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0881" marR="0" lvl="1" indent="-3454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MACHINE LEARNING INTERN, IBM EGYPT</a:t>
            </a:r>
            <a:endParaRPr/>
          </a:p>
          <a:p>
            <a:pPr marL="690881" marR="0" lvl="1" indent="-3454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MACHINE LEARNING ENGINEER at ABC</a:t>
            </a:r>
            <a:endParaRPr sz="3200" b="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690881" marR="0" lvl="1" indent="-3454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MACHINE LEARNING ENGINEER at ABD</a:t>
            </a:r>
            <a:endParaRPr sz="3200" b="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690881" marR="0" lvl="1" indent="-3454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PYTHON AND DATA SCIENCE INSTRUCTOR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0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6" name="Google Shape;386;p20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9" name="Google Shape;389;p20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390" name="Google Shape;390;p20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 Many Paths to Data Science</a:t>
            </a:r>
            <a:endParaRPr/>
          </a:p>
        </p:txBody>
      </p:sp>
      <p:sp>
        <p:nvSpPr>
          <p:cNvPr id="391" name="Google Shape;391;p20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dirty="0"/>
          </a:p>
        </p:txBody>
      </p:sp>
      <p:sp>
        <p:nvSpPr>
          <p:cNvPr id="392" name="Google Shape;392;p20"/>
          <p:cNvSpPr txBox="1"/>
          <p:nvPr/>
        </p:nvSpPr>
        <p:spPr>
          <a:xfrm>
            <a:off x="158856" y="2963637"/>
            <a:ext cx="17835275" cy="425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37450" marR="0" lvl="1" indent="-468724" algn="l" rtl="0">
              <a:lnSpc>
                <a:spcPct val="108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84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individuals stumbled into data science through academic or professional paths.</a:t>
            </a:r>
            <a:endParaRPr sz="1100" dirty="0"/>
          </a:p>
          <a:p>
            <a:pPr marL="937450" marR="0" lvl="1" indent="-468724" algn="l" rtl="0">
              <a:lnSpc>
                <a:spcPct val="108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84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Backgrounds varied from engineering to business, economics, and analytics.</a:t>
            </a:r>
            <a:endParaRPr sz="1100" dirty="0"/>
          </a:p>
          <a:p>
            <a:pPr marL="937450" marR="0" lvl="1" indent="-468724" algn="l" rtl="0">
              <a:lnSpc>
                <a:spcPct val="108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84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Exposure to data science often occurred during higher education or internships.</a:t>
            </a:r>
            <a:endParaRPr sz="1100" dirty="0"/>
          </a:p>
          <a:p>
            <a:pPr marL="937450" marR="0" lvl="1" indent="-468724" algn="l" rtl="0">
              <a:lnSpc>
                <a:spcPct val="108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84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Practical applications in fields like transportation engineering introduced individuals to data science.</a:t>
            </a:r>
            <a:endParaRPr sz="1100" dirty="0"/>
          </a:p>
          <a:p>
            <a:pPr marL="937450" marR="0" lvl="1" indent="-468724" algn="l" rtl="0">
              <a:lnSpc>
                <a:spcPct val="108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84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Gradual immersion in data analysis and modeling paved the way for careers in data science.</a:t>
            </a:r>
            <a:endParaRPr sz="1100" dirty="0"/>
          </a:p>
          <a:p>
            <a:pPr marL="937450" marR="0" lvl="1" indent="-468724" algn="l" rtl="0">
              <a:lnSpc>
                <a:spcPct val="108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84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journey into data science showcases diverse paths and backgrounds converging into the field.</a:t>
            </a:r>
            <a:endParaRPr sz="1100" dirty="0"/>
          </a:p>
        </p:txBody>
      </p:sp>
      <p:sp>
        <p:nvSpPr>
          <p:cNvPr id="393" name="Google Shape;393;p20"/>
          <p:cNvSpPr txBox="1"/>
          <p:nvPr/>
        </p:nvSpPr>
        <p:spPr>
          <a:xfrm>
            <a:off x="487030" y="2183779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Journeys into Data Science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1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2" name="Google Shape;402;p21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5" name="Google Shape;405;p21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406" name="Google Shape;406;p21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dirty="0"/>
          </a:p>
        </p:txBody>
      </p:sp>
      <p:sp>
        <p:nvSpPr>
          <p:cNvPr id="407" name="Google Shape;407;p21"/>
          <p:cNvSpPr txBox="1"/>
          <p:nvPr/>
        </p:nvSpPr>
        <p:spPr>
          <a:xfrm>
            <a:off x="1348740" y="4134024"/>
            <a:ext cx="15590520" cy="19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I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Define data science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&amp; What Data Scientists Do</a:t>
            </a:r>
            <a:endParaRPr/>
          </a:p>
        </p:txBody>
      </p:sp>
      <p:sp>
        <p:nvSpPr>
          <p:cNvPr id="408" name="Google Shape;408;p21"/>
          <p:cNvSpPr txBox="1"/>
          <p:nvPr/>
        </p:nvSpPr>
        <p:spPr>
          <a:xfrm>
            <a:off x="1348740" y="7022549"/>
            <a:ext cx="17313940" cy="93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Advice for New Data Scientists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2"/>
          <p:cNvGrpSpPr/>
          <p:nvPr/>
        </p:nvGrpSpPr>
        <p:grpSpPr>
          <a:xfrm>
            <a:off x="1566398" y="1225479"/>
            <a:ext cx="15433919" cy="7727546"/>
            <a:chOff x="0" y="-28575"/>
            <a:chExt cx="4064900" cy="2035238"/>
          </a:xfrm>
        </p:grpSpPr>
        <p:sp>
          <p:nvSpPr>
            <p:cNvPr id="415" name="Google Shape;415;p22"/>
            <p:cNvSpPr/>
            <p:nvPr/>
          </p:nvSpPr>
          <p:spPr>
            <a:xfrm>
              <a:off x="0" y="0"/>
              <a:ext cx="4064900" cy="2006663"/>
            </a:xfrm>
            <a:custGeom>
              <a:avLst/>
              <a:gdLst/>
              <a:ahLst/>
              <a:cxnLst/>
              <a:rect l="l" t="t" r="r" b="b"/>
              <a:pathLst>
                <a:path w="4064900" h="2006663" extrusionOk="0">
                  <a:moveTo>
                    <a:pt x="0" y="0"/>
                  </a:moveTo>
                  <a:lnTo>
                    <a:pt x="4064900" y="0"/>
                  </a:lnTo>
                  <a:lnTo>
                    <a:pt x="4064900" y="2006663"/>
                  </a:lnTo>
                  <a:lnTo>
                    <a:pt x="0" y="2006663"/>
                  </a:lnTo>
                  <a:close/>
                </a:path>
              </a:pathLst>
            </a:custGeom>
            <a:solidFill>
              <a:srgbClr val="F5F5F5"/>
            </a:solidFill>
            <a:ln w="38100" cap="sq" cmpd="sng">
              <a:solidFill>
                <a:srgbClr val="20235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" name="Google Shape;416;p22"/>
            <p:cNvSpPr txBox="1"/>
            <p:nvPr/>
          </p:nvSpPr>
          <p:spPr>
            <a:xfrm>
              <a:off x="0" y="-28575"/>
              <a:ext cx="4064900" cy="20352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p22"/>
          <p:cNvSpPr txBox="1"/>
          <p:nvPr/>
        </p:nvSpPr>
        <p:spPr>
          <a:xfrm>
            <a:off x="4691519" y="6522102"/>
            <a:ext cx="4873500" cy="43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Argumentativeness</a:t>
            </a:r>
            <a:endParaRPr/>
          </a:p>
        </p:txBody>
      </p:sp>
      <p:sp>
        <p:nvSpPr>
          <p:cNvPr id="418" name="Google Shape;418;p22"/>
          <p:cNvSpPr txBox="1"/>
          <p:nvPr/>
        </p:nvSpPr>
        <p:spPr>
          <a:xfrm>
            <a:off x="4691519" y="4960302"/>
            <a:ext cx="3736180" cy="59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Curiosity is fundamental for exploring and understanding complex data.</a:t>
            </a:r>
            <a:endParaRPr/>
          </a:p>
        </p:txBody>
      </p:sp>
      <p:grpSp>
        <p:nvGrpSpPr>
          <p:cNvPr id="419" name="Google Shape;419;p22"/>
          <p:cNvGrpSpPr/>
          <p:nvPr/>
        </p:nvGrpSpPr>
        <p:grpSpPr>
          <a:xfrm>
            <a:off x="3417346" y="4396991"/>
            <a:ext cx="898829" cy="1035746"/>
            <a:chOff x="0" y="-38100"/>
            <a:chExt cx="354711" cy="408743"/>
          </a:xfrm>
        </p:grpSpPr>
        <p:sp>
          <p:nvSpPr>
            <p:cNvPr id="420" name="Google Shape;420;p22"/>
            <p:cNvSpPr/>
            <p:nvPr/>
          </p:nvSpPr>
          <p:spPr>
            <a:xfrm>
              <a:off x="0" y="0"/>
              <a:ext cx="354711" cy="370643"/>
            </a:xfrm>
            <a:custGeom>
              <a:avLst/>
              <a:gdLst/>
              <a:ahLst/>
              <a:cxnLst/>
              <a:rect l="l" t="t" r="r" b="b"/>
              <a:pathLst>
                <a:path w="354711" h="370643" extrusionOk="0">
                  <a:moveTo>
                    <a:pt x="0" y="0"/>
                  </a:moveTo>
                  <a:lnTo>
                    <a:pt x="354711" y="0"/>
                  </a:lnTo>
                  <a:lnTo>
                    <a:pt x="354711" y="370643"/>
                  </a:lnTo>
                  <a:lnTo>
                    <a:pt x="0" y="370643"/>
                  </a:lnTo>
                  <a:close/>
                </a:path>
              </a:pathLst>
            </a:custGeom>
            <a:gradFill>
              <a:gsLst>
                <a:gs pos="0">
                  <a:srgbClr val="8C52FF"/>
                </a:gs>
                <a:gs pos="100000">
                  <a:srgbClr val="00BF63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Google Shape;421;p22"/>
            <p:cNvSpPr txBox="1"/>
            <p:nvPr/>
          </p:nvSpPr>
          <p:spPr>
            <a:xfrm>
              <a:off x="0" y="-38100"/>
              <a:ext cx="354711" cy="408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2" name="Google Shape;422;p22"/>
          <p:cNvSpPr txBox="1"/>
          <p:nvPr/>
        </p:nvSpPr>
        <p:spPr>
          <a:xfrm>
            <a:off x="3417346" y="4534325"/>
            <a:ext cx="898829" cy="77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4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423" name="Google Shape;423;p22"/>
          <p:cNvSpPr txBox="1"/>
          <p:nvPr/>
        </p:nvSpPr>
        <p:spPr>
          <a:xfrm>
            <a:off x="4691519" y="4509458"/>
            <a:ext cx="3736180" cy="43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Curiosity</a:t>
            </a:r>
            <a:endParaRPr/>
          </a:p>
        </p:txBody>
      </p:sp>
      <p:sp>
        <p:nvSpPr>
          <p:cNvPr id="424" name="Google Shape;424;p22"/>
          <p:cNvSpPr txBox="1"/>
          <p:nvPr/>
        </p:nvSpPr>
        <p:spPr>
          <a:xfrm>
            <a:off x="4691519" y="6972947"/>
            <a:ext cx="3736180" cy="59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Argumentativeness aids in advocating for a specific direction and learning from data.</a:t>
            </a:r>
            <a:endParaRPr/>
          </a:p>
        </p:txBody>
      </p:sp>
      <p:sp>
        <p:nvSpPr>
          <p:cNvPr id="425" name="Google Shape;425;p22"/>
          <p:cNvSpPr txBox="1"/>
          <p:nvPr/>
        </p:nvSpPr>
        <p:spPr>
          <a:xfrm>
            <a:off x="10791591" y="4960302"/>
            <a:ext cx="3817417" cy="59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Being judgmental helps in forming hypotheses and initial assumptions.</a:t>
            </a:r>
            <a:endParaRPr/>
          </a:p>
        </p:txBody>
      </p:sp>
      <p:sp>
        <p:nvSpPr>
          <p:cNvPr id="426" name="Google Shape;426;p22"/>
          <p:cNvSpPr txBox="1"/>
          <p:nvPr/>
        </p:nvSpPr>
        <p:spPr>
          <a:xfrm>
            <a:off x="10791591" y="4509458"/>
            <a:ext cx="4074611" cy="43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Being judgmental</a:t>
            </a:r>
            <a:endParaRPr/>
          </a:p>
        </p:txBody>
      </p:sp>
      <p:sp>
        <p:nvSpPr>
          <p:cNvPr id="427" name="Google Shape;427;p22"/>
          <p:cNvSpPr txBox="1"/>
          <p:nvPr/>
        </p:nvSpPr>
        <p:spPr>
          <a:xfrm>
            <a:off x="10791591" y="6972947"/>
            <a:ext cx="3654943" cy="59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Comfort and flexibility with analytics platforms are valuable secondary skills.</a:t>
            </a:r>
            <a:endParaRPr/>
          </a:p>
        </p:txBody>
      </p:sp>
      <p:sp>
        <p:nvSpPr>
          <p:cNvPr id="428" name="Google Shape;428;p22"/>
          <p:cNvSpPr txBox="1"/>
          <p:nvPr/>
        </p:nvSpPr>
        <p:spPr>
          <a:xfrm>
            <a:off x="10791591" y="6522102"/>
            <a:ext cx="5592507" cy="43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Flexibility</a:t>
            </a:r>
            <a:endParaRPr/>
          </a:p>
        </p:txBody>
      </p:sp>
      <p:sp>
        <p:nvSpPr>
          <p:cNvPr id="429" name="Google Shape;429;p22"/>
          <p:cNvSpPr txBox="1"/>
          <p:nvPr/>
        </p:nvSpPr>
        <p:spPr>
          <a:xfrm>
            <a:off x="3690505" y="3030843"/>
            <a:ext cx="11185705" cy="75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67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NEW DATA SCIENTISTS</a:t>
            </a:r>
            <a:endParaRPr/>
          </a:p>
        </p:txBody>
      </p:sp>
      <p:grpSp>
        <p:nvGrpSpPr>
          <p:cNvPr id="430" name="Google Shape;430;p22"/>
          <p:cNvGrpSpPr/>
          <p:nvPr/>
        </p:nvGrpSpPr>
        <p:grpSpPr>
          <a:xfrm>
            <a:off x="9565018" y="4382098"/>
            <a:ext cx="898829" cy="1035746"/>
            <a:chOff x="0" y="-38100"/>
            <a:chExt cx="354711" cy="408743"/>
          </a:xfrm>
        </p:grpSpPr>
        <p:sp>
          <p:nvSpPr>
            <p:cNvPr id="431" name="Google Shape;431;p22"/>
            <p:cNvSpPr/>
            <p:nvPr/>
          </p:nvSpPr>
          <p:spPr>
            <a:xfrm>
              <a:off x="0" y="0"/>
              <a:ext cx="354711" cy="370643"/>
            </a:xfrm>
            <a:custGeom>
              <a:avLst/>
              <a:gdLst/>
              <a:ahLst/>
              <a:cxnLst/>
              <a:rect l="l" t="t" r="r" b="b"/>
              <a:pathLst>
                <a:path w="354711" h="370643" extrusionOk="0">
                  <a:moveTo>
                    <a:pt x="0" y="0"/>
                  </a:moveTo>
                  <a:lnTo>
                    <a:pt x="354711" y="0"/>
                  </a:lnTo>
                  <a:lnTo>
                    <a:pt x="354711" y="370643"/>
                  </a:lnTo>
                  <a:lnTo>
                    <a:pt x="0" y="370643"/>
                  </a:lnTo>
                  <a:close/>
                </a:path>
              </a:pathLst>
            </a:custGeom>
            <a:gradFill>
              <a:gsLst>
                <a:gs pos="0">
                  <a:srgbClr val="8C52FF"/>
                </a:gs>
                <a:gs pos="100000">
                  <a:srgbClr val="00BF63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" name="Google Shape;432;p22"/>
            <p:cNvSpPr txBox="1"/>
            <p:nvPr/>
          </p:nvSpPr>
          <p:spPr>
            <a:xfrm>
              <a:off x="0" y="-38100"/>
              <a:ext cx="354711" cy="408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3" name="Google Shape;433;p22"/>
          <p:cNvSpPr txBox="1"/>
          <p:nvPr/>
        </p:nvSpPr>
        <p:spPr>
          <a:xfrm>
            <a:off x="9565018" y="4519432"/>
            <a:ext cx="898829" cy="77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4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grpSp>
        <p:nvGrpSpPr>
          <p:cNvPr id="434" name="Google Shape;434;p22"/>
          <p:cNvGrpSpPr/>
          <p:nvPr/>
        </p:nvGrpSpPr>
        <p:grpSpPr>
          <a:xfrm>
            <a:off x="3417346" y="6394743"/>
            <a:ext cx="898829" cy="1035746"/>
            <a:chOff x="0" y="-38100"/>
            <a:chExt cx="354711" cy="408743"/>
          </a:xfrm>
        </p:grpSpPr>
        <p:sp>
          <p:nvSpPr>
            <p:cNvPr id="435" name="Google Shape;435;p22"/>
            <p:cNvSpPr/>
            <p:nvPr/>
          </p:nvSpPr>
          <p:spPr>
            <a:xfrm>
              <a:off x="0" y="0"/>
              <a:ext cx="354711" cy="370643"/>
            </a:xfrm>
            <a:custGeom>
              <a:avLst/>
              <a:gdLst/>
              <a:ahLst/>
              <a:cxnLst/>
              <a:rect l="l" t="t" r="r" b="b"/>
              <a:pathLst>
                <a:path w="354711" h="370643" extrusionOk="0">
                  <a:moveTo>
                    <a:pt x="0" y="0"/>
                  </a:moveTo>
                  <a:lnTo>
                    <a:pt x="354711" y="0"/>
                  </a:lnTo>
                  <a:lnTo>
                    <a:pt x="354711" y="370643"/>
                  </a:lnTo>
                  <a:lnTo>
                    <a:pt x="0" y="370643"/>
                  </a:lnTo>
                  <a:close/>
                </a:path>
              </a:pathLst>
            </a:custGeom>
            <a:gradFill>
              <a:gsLst>
                <a:gs pos="0">
                  <a:srgbClr val="8C52FF"/>
                </a:gs>
                <a:gs pos="100000">
                  <a:srgbClr val="00BF63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Google Shape;436;p22"/>
            <p:cNvSpPr txBox="1"/>
            <p:nvPr/>
          </p:nvSpPr>
          <p:spPr>
            <a:xfrm>
              <a:off x="0" y="-38100"/>
              <a:ext cx="354711" cy="408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22"/>
          <p:cNvSpPr txBox="1"/>
          <p:nvPr/>
        </p:nvSpPr>
        <p:spPr>
          <a:xfrm>
            <a:off x="3417346" y="6532076"/>
            <a:ext cx="898829" cy="77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4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grpSp>
        <p:nvGrpSpPr>
          <p:cNvPr id="438" name="Google Shape;438;p22"/>
          <p:cNvGrpSpPr/>
          <p:nvPr/>
        </p:nvGrpSpPr>
        <p:grpSpPr>
          <a:xfrm>
            <a:off x="9565018" y="6394743"/>
            <a:ext cx="898829" cy="1035746"/>
            <a:chOff x="0" y="-38100"/>
            <a:chExt cx="354711" cy="408743"/>
          </a:xfrm>
        </p:grpSpPr>
        <p:sp>
          <p:nvSpPr>
            <p:cNvPr id="439" name="Google Shape;439;p22"/>
            <p:cNvSpPr/>
            <p:nvPr/>
          </p:nvSpPr>
          <p:spPr>
            <a:xfrm>
              <a:off x="0" y="0"/>
              <a:ext cx="354711" cy="370643"/>
            </a:xfrm>
            <a:custGeom>
              <a:avLst/>
              <a:gdLst/>
              <a:ahLst/>
              <a:cxnLst/>
              <a:rect l="l" t="t" r="r" b="b"/>
              <a:pathLst>
                <a:path w="354711" h="370643" extrusionOk="0">
                  <a:moveTo>
                    <a:pt x="0" y="0"/>
                  </a:moveTo>
                  <a:lnTo>
                    <a:pt x="354711" y="0"/>
                  </a:lnTo>
                  <a:lnTo>
                    <a:pt x="354711" y="370643"/>
                  </a:lnTo>
                  <a:lnTo>
                    <a:pt x="0" y="370643"/>
                  </a:lnTo>
                  <a:close/>
                </a:path>
              </a:pathLst>
            </a:custGeom>
            <a:gradFill>
              <a:gsLst>
                <a:gs pos="0">
                  <a:srgbClr val="8C52FF"/>
                </a:gs>
                <a:gs pos="100000">
                  <a:srgbClr val="00BF63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" name="Google Shape;440;p22"/>
            <p:cNvSpPr txBox="1"/>
            <p:nvPr/>
          </p:nvSpPr>
          <p:spPr>
            <a:xfrm>
              <a:off x="0" y="-38100"/>
              <a:ext cx="354711" cy="408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1" name="Google Shape;441;p22"/>
          <p:cNvSpPr txBox="1"/>
          <p:nvPr/>
        </p:nvSpPr>
        <p:spPr>
          <a:xfrm>
            <a:off x="9565018" y="6532076"/>
            <a:ext cx="898829" cy="77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4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442" name="Google Shape;442;p22"/>
          <p:cNvSpPr txBox="1"/>
          <p:nvPr/>
        </p:nvSpPr>
        <p:spPr>
          <a:xfrm>
            <a:off x="5738454" y="2246618"/>
            <a:ext cx="7089807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Advice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3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53" name="Google Shape;453;p23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56" name="Google Shape;456;p23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457" name="Google Shape;457;p23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Advice for New Data Scientists</a:t>
            </a:r>
            <a:endParaRPr/>
          </a:p>
        </p:txBody>
      </p:sp>
      <p:sp>
        <p:nvSpPr>
          <p:cNvPr id="458" name="Google Shape;458;p23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dirty="0"/>
          </a:p>
        </p:txBody>
      </p:sp>
      <p:sp>
        <p:nvSpPr>
          <p:cNvPr id="459" name="Google Shape;459;p23"/>
          <p:cNvSpPr txBox="1"/>
          <p:nvPr/>
        </p:nvSpPr>
        <p:spPr>
          <a:xfrm>
            <a:off x="487030" y="3321970"/>
            <a:ext cx="17313940" cy="6313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your competitive advantage and preferred industry focus.</a:t>
            </a:r>
            <a:endParaRPr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Tailor your analytical skills to match the needs of your chosen field.</a:t>
            </a:r>
            <a:endParaRPr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Acquire proficiency in industry-specific analytics platforms and tools.</a:t>
            </a:r>
            <a:endParaRPr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your skills to real-world problems to demonstrate your capabilities.</a:t>
            </a:r>
            <a:endParaRPr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storytelling abilities to effectively communicate insights and findings.</a:t>
            </a:r>
            <a:endParaRPr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Continuously refine and adapt your skills to stay relevant and competitive in the field.</a:t>
            </a:r>
            <a:endParaRPr/>
          </a:p>
        </p:txBody>
      </p:sp>
      <p:sp>
        <p:nvSpPr>
          <p:cNvPr id="460" name="Google Shape;460;p23"/>
          <p:cNvSpPr txBox="1"/>
          <p:nvPr/>
        </p:nvSpPr>
        <p:spPr>
          <a:xfrm>
            <a:off x="487030" y="2167001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Career Development Strategies for Data Scientists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69" name="Google Shape;469;p24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72" name="Google Shape;472;p24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473" name="Google Shape;473;p24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dirty="0"/>
          </a:p>
        </p:txBody>
      </p:sp>
      <p:sp>
        <p:nvSpPr>
          <p:cNvPr id="474" name="Google Shape;474;p24"/>
          <p:cNvSpPr txBox="1"/>
          <p:nvPr/>
        </p:nvSpPr>
        <p:spPr>
          <a:xfrm>
            <a:off x="1348740" y="4134024"/>
            <a:ext cx="15590520" cy="19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I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Define data science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&amp; What Data Scientists Do</a:t>
            </a:r>
            <a:endParaRPr/>
          </a:p>
        </p:txBody>
      </p:sp>
      <p:sp>
        <p:nvSpPr>
          <p:cNvPr id="475" name="Google Shape;475;p24"/>
          <p:cNvSpPr txBox="1"/>
          <p:nvPr/>
        </p:nvSpPr>
        <p:spPr>
          <a:xfrm>
            <a:off x="1348740" y="6739699"/>
            <a:ext cx="17313940" cy="150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Lesson Summary: Defining Data Science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4" name="Google Shape;484;p25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7" name="Google Shape;487;p25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488" name="Google Shape;488;p25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Lesson Summary: Defining Data Science</a:t>
            </a:r>
            <a:endParaRPr/>
          </a:p>
        </p:txBody>
      </p:sp>
      <p:sp>
        <p:nvSpPr>
          <p:cNvPr id="489" name="Google Shape;489;p25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dirty="0"/>
          </a:p>
        </p:txBody>
      </p:sp>
      <p:sp>
        <p:nvSpPr>
          <p:cNvPr id="490" name="Google Shape;490;p25"/>
          <p:cNvSpPr txBox="1"/>
          <p:nvPr/>
        </p:nvSpPr>
        <p:spPr>
          <a:xfrm>
            <a:off x="487030" y="3070300"/>
            <a:ext cx="17313940" cy="5384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studies data to understand the world around us.</a:t>
            </a:r>
            <a:endParaRPr sz="1100" dirty="0"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uncovers insights and trends hidden within vast amounts of data.</a:t>
            </a:r>
            <a:endParaRPr sz="1100" dirty="0"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Recent advancements in computing power enable deeper analysis and new knowledge.</a:t>
            </a:r>
            <a:endParaRPr sz="1100" dirty="0"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scientists play a crucial role in translating data into actionable insights.</a:t>
            </a:r>
            <a:endParaRPr sz="1100" dirty="0"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involves problem clarification, data collection, analysis, and visualization.</a:t>
            </a:r>
            <a:endParaRPr sz="1100" dirty="0"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Curiosity, argumentation, and judgment are key traits for successful data scientists.</a:t>
            </a:r>
            <a:endParaRPr sz="1100" dirty="0"/>
          </a:p>
        </p:txBody>
      </p:sp>
      <p:sp>
        <p:nvSpPr>
          <p:cNvPr id="491" name="Google Shape;491;p25"/>
          <p:cNvSpPr txBox="1"/>
          <p:nvPr/>
        </p:nvSpPr>
        <p:spPr>
          <a:xfrm>
            <a:off x="487030" y="1915331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Data Science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6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00" name="Google Shape;500;p26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03" name="Google Shape;503;p26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504" name="Google Shape;504;p26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Lesson Summary: Defining Data Science</a:t>
            </a:r>
            <a:endParaRPr/>
          </a:p>
        </p:txBody>
      </p:sp>
      <p:sp>
        <p:nvSpPr>
          <p:cNvPr id="505" name="Google Shape;505;p26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dirty="0"/>
          </a:p>
        </p:txBody>
      </p:sp>
      <p:sp>
        <p:nvSpPr>
          <p:cNvPr id="506" name="Google Shape;506;p26"/>
          <p:cNvSpPr txBox="1"/>
          <p:nvPr/>
        </p:nvSpPr>
        <p:spPr>
          <a:xfrm>
            <a:off x="487030" y="3185037"/>
            <a:ext cx="17313940" cy="537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13460" marR="0" lvl="1" indent="-506730" algn="l" rtl="0">
              <a:lnSpc>
                <a:spcPct val="971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Skilled data scientists possess versatile knowledge beyond statistics and programming.</a:t>
            </a:r>
            <a:endParaRPr sz="1100" dirty="0"/>
          </a:p>
          <a:p>
            <a:pPr marL="1013460" marR="0" lvl="1" indent="-506730" algn="l" rtl="0">
              <a:lnSpc>
                <a:spcPct val="971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come from diverse backgrounds such as economics, engineering, or medicine.</a:t>
            </a:r>
            <a:endParaRPr sz="1100" dirty="0"/>
          </a:p>
          <a:p>
            <a:pPr marL="1013460" marR="0" lvl="1" indent="-506730" algn="l" rtl="0">
              <a:lnSpc>
                <a:spcPct val="971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Mastery of data analysis tools and techniques is essential for success.</a:t>
            </a:r>
            <a:endParaRPr sz="1100" dirty="0"/>
          </a:p>
          <a:p>
            <a:pPr marL="1013460" marR="0" lvl="1" indent="-506730" algn="l" rtl="0">
              <a:lnSpc>
                <a:spcPct val="971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Specialization in a particular field enhances expertise and industry relevance.</a:t>
            </a:r>
            <a:endParaRPr sz="1100" dirty="0"/>
          </a:p>
          <a:p>
            <a:pPr marL="1013460" marR="0" lvl="1" indent="-506730" algn="l" rtl="0">
              <a:lnSpc>
                <a:spcPct val="971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 may become necessary as companies prioritize qualified candidates.</a:t>
            </a:r>
            <a:endParaRPr sz="1100" dirty="0"/>
          </a:p>
          <a:p>
            <a:pPr marL="1013460" marR="0" lvl="1" indent="-506730" algn="l" rtl="0">
              <a:lnSpc>
                <a:spcPct val="971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data scientists will adapt to evolving technology and changing job roles for successful business outcomes.</a:t>
            </a:r>
            <a:endParaRPr sz="1100" dirty="0"/>
          </a:p>
        </p:txBody>
      </p:sp>
      <p:sp>
        <p:nvSpPr>
          <p:cNvPr id="507" name="Google Shape;507;p26"/>
          <p:cNvSpPr txBox="1"/>
          <p:nvPr/>
        </p:nvSpPr>
        <p:spPr>
          <a:xfrm>
            <a:off x="487030" y="1982443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Developing Skills and Career Paths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7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6" name="Google Shape;516;p27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9" name="Google Shape;519;p27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520" name="Google Shape;520;p27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dirty="0"/>
          </a:p>
        </p:txBody>
      </p:sp>
      <p:sp>
        <p:nvSpPr>
          <p:cNvPr id="521" name="Google Shape;521;p27"/>
          <p:cNvSpPr txBox="1"/>
          <p:nvPr/>
        </p:nvSpPr>
        <p:spPr>
          <a:xfrm>
            <a:off x="1348740" y="4134024"/>
            <a:ext cx="15590520" cy="19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I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Define data science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&amp; What Data Scientists Do</a:t>
            </a:r>
            <a:endParaRPr/>
          </a:p>
        </p:txBody>
      </p:sp>
      <p:sp>
        <p:nvSpPr>
          <p:cNvPr id="522" name="Google Shape;522;p27"/>
          <p:cNvSpPr txBox="1"/>
          <p:nvPr/>
        </p:nvSpPr>
        <p:spPr>
          <a:xfrm>
            <a:off x="1348740" y="7022549"/>
            <a:ext cx="17313940" cy="93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 &amp; Big Data Skills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/>
          <p:nvPr/>
        </p:nvSpPr>
        <p:spPr>
          <a:xfrm>
            <a:off x="0" y="4267797"/>
            <a:ext cx="18288000" cy="3040380"/>
          </a:xfrm>
          <a:custGeom>
            <a:avLst/>
            <a:gdLst/>
            <a:ahLst/>
            <a:cxnLst/>
            <a:rect l="l" t="t" r="r" b="b"/>
            <a:pathLst>
              <a:path w="18288000" h="3040380" extrusionOk="0">
                <a:moveTo>
                  <a:pt x="0" y="0"/>
                </a:moveTo>
                <a:lnTo>
                  <a:pt x="18288000" y="0"/>
                </a:lnTo>
                <a:lnTo>
                  <a:pt x="18288000" y="3040380"/>
                </a:lnTo>
                <a:lnTo>
                  <a:pt x="0" y="3040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28" name="Google Shape;528;p28"/>
          <p:cNvSpPr/>
          <p:nvPr/>
        </p:nvSpPr>
        <p:spPr>
          <a:xfrm>
            <a:off x="14300344" y="4489254"/>
            <a:ext cx="2597468" cy="2597467"/>
          </a:xfrm>
          <a:custGeom>
            <a:avLst/>
            <a:gdLst/>
            <a:ahLst/>
            <a:cxnLst/>
            <a:rect l="l" t="t" r="r" b="b"/>
            <a:pathLst>
              <a:path w="2597468" h="2597467" extrusionOk="0">
                <a:moveTo>
                  <a:pt x="0" y="0"/>
                </a:moveTo>
                <a:lnTo>
                  <a:pt x="2597468" y="0"/>
                </a:lnTo>
                <a:lnTo>
                  <a:pt x="2597468" y="2597467"/>
                </a:lnTo>
                <a:lnTo>
                  <a:pt x="0" y="25974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29" name="Google Shape;529;p28"/>
          <p:cNvSpPr/>
          <p:nvPr/>
        </p:nvSpPr>
        <p:spPr>
          <a:xfrm>
            <a:off x="11748017" y="4431105"/>
            <a:ext cx="2597320" cy="2597320"/>
          </a:xfrm>
          <a:custGeom>
            <a:avLst/>
            <a:gdLst/>
            <a:ahLst/>
            <a:cxnLst/>
            <a:rect l="l" t="t" r="r" b="b"/>
            <a:pathLst>
              <a:path w="2597320" h="2597320" extrusionOk="0">
                <a:moveTo>
                  <a:pt x="0" y="0"/>
                </a:moveTo>
                <a:lnTo>
                  <a:pt x="2597319" y="0"/>
                </a:lnTo>
                <a:lnTo>
                  <a:pt x="2597319" y="2597320"/>
                </a:lnTo>
                <a:lnTo>
                  <a:pt x="0" y="259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30" name="Google Shape;530;p28"/>
          <p:cNvSpPr/>
          <p:nvPr/>
        </p:nvSpPr>
        <p:spPr>
          <a:xfrm>
            <a:off x="4000754" y="4489254"/>
            <a:ext cx="2597467" cy="2597467"/>
          </a:xfrm>
          <a:custGeom>
            <a:avLst/>
            <a:gdLst/>
            <a:ahLst/>
            <a:cxnLst/>
            <a:rect l="l" t="t" r="r" b="b"/>
            <a:pathLst>
              <a:path w="2597467" h="2597467" extrusionOk="0">
                <a:moveTo>
                  <a:pt x="0" y="0"/>
                </a:moveTo>
                <a:lnTo>
                  <a:pt x="2597467" y="0"/>
                </a:lnTo>
                <a:lnTo>
                  <a:pt x="2597467" y="2597467"/>
                </a:lnTo>
                <a:lnTo>
                  <a:pt x="0" y="25974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31" name="Google Shape;531;p28"/>
          <p:cNvSpPr/>
          <p:nvPr/>
        </p:nvSpPr>
        <p:spPr>
          <a:xfrm>
            <a:off x="9150549" y="4489254"/>
            <a:ext cx="2597467" cy="2597467"/>
          </a:xfrm>
          <a:custGeom>
            <a:avLst/>
            <a:gdLst/>
            <a:ahLst/>
            <a:cxnLst/>
            <a:rect l="l" t="t" r="r" b="b"/>
            <a:pathLst>
              <a:path w="2597467" h="2597467" extrusionOk="0">
                <a:moveTo>
                  <a:pt x="0" y="0"/>
                </a:moveTo>
                <a:lnTo>
                  <a:pt x="2597468" y="0"/>
                </a:lnTo>
                <a:lnTo>
                  <a:pt x="2597468" y="2597467"/>
                </a:lnTo>
                <a:lnTo>
                  <a:pt x="0" y="25974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32" name="Google Shape;532;p28"/>
          <p:cNvSpPr/>
          <p:nvPr/>
        </p:nvSpPr>
        <p:spPr>
          <a:xfrm>
            <a:off x="1448426" y="4431105"/>
            <a:ext cx="2597320" cy="2597320"/>
          </a:xfrm>
          <a:custGeom>
            <a:avLst/>
            <a:gdLst/>
            <a:ahLst/>
            <a:cxnLst/>
            <a:rect l="l" t="t" r="r" b="b"/>
            <a:pathLst>
              <a:path w="2597320" h="2597320" extrusionOk="0">
                <a:moveTo>
                  <a:pt x="0" y="0"/>
                </a:moveTo>
                <a:lnTo>
                  <a:pt x="2597320" y="0"/>
                </a:lnTo>
                <a:lnTo>
                  <a:pt x="2597320" y="2597320"/>
                </a:lnTo>
                <a:lnTo>
                  <a:pt x="0" y="259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33" name="Google Shape;533;p28"/>
          <p:cNvSpPr/>
          <p:nvPr/>
        </p:nvSpPr>
        <p:spPr>
          <a:xfrm>
            <a:off x="6598221" y="4431105"/>
            <a:ext cx="2597320" cy="2597320"/>
          </a:xfrm>
          <a:custGeom>
            <a:avLst/>
            <a:gdLst/>
            <a:ahLst/>
            <a:cxnLst/>
            <a:rect l="l" t="t" r="r" b="b"/>
            <a:pathLst>
              <a:path w="2597320" h="2597320" extrusionOk="0">
                <a:moveTo>
                  <a:pt x="0" y="0"/>
                </a:moveTo>
                <a:lnTo>
                  <a:pt x="2597320" y="0"/>
                </a:lnTo>
                <a:lnTo>
                  <a:pt x="2597320" y="2597320"/>
                </a:lnTo>
                <a:lnTo>
                  <a:pt x="0" y="259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534" name="Google Shape;534;p28"/>
          <p:cNvGrpSpPr/>
          <p:nvPr/>
        </p:nvGrpSpPr>
        <p:grpSpPr>
          <a:xfrm>
            <a:off x="4483896" y="4937878"/>
            <a:ext cx="1613016" cy="1613016"/>
            <a:chOff x="0" y="0"/>
            <a:chExt cx="812800" cy="812800"/>
          </a:xfrm>
        </p:grpSpPr>
        <p:sp>
          <p:nvSpPr>
            <p:cNvPr id="535" name="Google Shape;535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6CF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endParaRPr/>
            </a:p>
          </p:txBody>
        </p:sp>
      </p:grpSp>
      <p:grpSp>
        <p:nvGrpSpPr>
          <p:cNvPr id="537" name="Google Shape;537;p28"/>
          <p:cNvGrpSpPr/>
          <p:nvPr/>
        </p:nvGrpSpPr>
        <p:grpSpPr>
          <a:xfrm>
            <a:off x="1910583" y="4937878"/>
            <a:ext cx="1613016" cy="1613016"/>
            <a:chOff x="0" y="0"/>
            <a:chExt cx="812800" cy="812800"/>
          </a:xfrm>
        </p:grpSpPr>
        <p:sp>
          <p:nvSpPr>
            <p:cNvPr id="538" name="Google Shape;538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DD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endParaRPr/>
            </a:p>
          </p:txBody>
        </p:sp>
      </p:grpSp>
      <p:grpSp>
        <p:nvGrpSpPr>
          <p:cNvPr id="540" name="Google Shape;540;p28"/>
          <p:cNvGrpSpPr/>
          <p:nvPr/>
        </p:nvGrpSpPr>
        <p:grpSpPr>
          <a:xfrm>
            <a:off x="7057209" y="4937878"/>
            <a:ext cx="1613016" cy="1613016"/>
            <a:chOff x="0" y="0"/>
            <a:chExt cx="812800" cy="812800"/>
          </a:xfrm>
        </p:grpSpPr>
        <p:sp>
          <p:nvSpPr>
            <p:cNvPr id="541" name="Google Shape;541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8C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endParaRPr/>
            </a:p>
          </p:txBody>
        </p:sp>
      </p:grpSp>
      <p:grpSp>
        <p:nvGrpSpPr>
          <p:cNvPr id="543" name="Google Shape;543;p28"/>
          <p:cNvGrpSpPr/>
          <p:nvPr/>
        </p:nvGrpSpPr>
        <p:grpSpPr>
          <a:xfrm>
            <a:off x="9630521" y="4937878"/>
            <a:ext cx="1613016" cy="1613016"/>
            <a:chOff x="0" y="0"/>
            <a:chExt cx="812800" cy="812800"/>
          </a:xfrm>
        </p:grpSpPr>
        <p:sp>
          <p:nvSpPr>
            <p:cNvPr id="544" name="Google Shape;544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9D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endParaRPr/>
            </a:p>
          </p:txBody>
        </p:sp>
      </p:grpSp>
      <p:grpSp>
        <p:nvGrpSpPr>
          <p:cNvPr id="546" name="Google Shape;546;p28"/>
          <p:cNvGrpSpPr/>
          <p:nvPr/>
        </p:nvGrpSpPr>
        <p:grpSpPr>
          <a:xfrm>
            <a:off x="12203834" y="4937878"/>
            <a:ext cx="1613016" cy="1613016"/>
            <a:chOff x="0" y="0"/>
            <a:chExt cx="812800" cy="812800"/>
          </a:xfrm>
        </p:grpSpPr>
        <p:sp>
          <p:nvSpPr>
            <p:cNvPr id="547" name="Google Shape;547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56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endParaRPr/>
            </a:p>
          </p:txBody>
        </p:sp>
      </p:grpSp>
      <p:grpSp>
        <p:nvGrpSpPr>
          <p:cNvPr id="549" name="Google Shape;549;p28"/>
          <p:cNvGrpSpPr/>
          <p:nvPr/>
        </p:nvGrpSpPr>
        <p:grpSpPr>
          <a:xfrm>
            <a:off x="14777147" y="4937878"/>
            <a:ext cx="1613016" cy="1613016"/>
            <a:chOff x="0" y="0"/>
            <a:chExt cx="812800" cy="812800"/>
          </a:xfrm>
        </p:grpSpPr>
        <p:sp>
          <p:nvSpPr>
            <p:cNvPr id="550" name="Google Shape;550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6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endParaRPr/>
            </a:p>
          </p:txBody>
        </p:sp>
      </p:grpSp>
      <p:sp>
        <p:nvSpPr>
          <p:cNvPr id="552" name="Google Shape;552;p28"/>
          <p:cNvSpPr/>
          <p:nvPr/>
        </p:nvSpPr>
        <p:spPr>
          <a:xfrm>
            <a:off x="2416740" y="5324323"/>
            <a:ext cx="762231" cy="810884"/>
          </a:xfrm>
          <a:custGeom>
            <a:avLst/>
            <a:gdLst/>
            <a:ahLst/>
            <a:cxnLst/>
            <a:rect l="l" t="t" r="r" b="b"/>
            <a:pathLst>
              <a:path w="762231" h="810884" extrusionOk="0">
                <a:moveTo>
                  <a:pt x="0" y="0"/>
                </a:moveTo>
                <a:lnTo>
                  <a:pt x="762231" y="0"/>
                </a:lnTo>
                <a:lnTo>
                  <a:pt x="762231" y="810884"/>
                </a:lnTo>
                <a:lnTo>
                  <a:pt x="0" y="8108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53" name="Google Shape;553;p28"/>
          <p:cNvSpPr/>
          <p:nvPr/>
        </p:nvSpPr>
        <p:spPr>
          <a:xfrm>
            <a:off x="7461826" y="5331894"/>
            <a:ext cx="803780" cy="795743"/>
          </a:xfrm>
          <a:custGeom>
            <a:avLst/>
            <a:gdLst/>
            <a:ahLst/>
            <a:cxnLst/>
            <a:rect l="l" t="t" r="r" b="b"/>
            <a:pathLst>
              <a:path w="803780" h="795743" extrusionOk="0">
                <a:moveTo>
                  <a:pt x="0" y="0"/>
                </a:moveTo>
                <a:lnTo>
                  <a:pt x="803781" y="0"/>
                </a:lnTo>
                <a:lnTo>
                  <a:pt x="803781" y="795743"/>
                </a:lnTo>
                <a:lnTo>
                  <a:pt x="0" y="7957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54" name="Google Shape;554;p28"/>
          <p:cNvSpPr/>
          <p:nvPr/>
        </p:nvSpPr>
        <p:spPr>
          <a:xfrm>
            <a:off x="10051350" y="5382915"/>
            <a:ext cx="806629" cy="693701"/>
          </a:xfrm>
          <a:custGeom>
            <a:avLst/>
            <a:gdLst/>
            <a:ahLst/>
            <a:cxnLst/>
            <a:rect l="l" t="t" r="r" b="b"/>
            <a:pathLst>
              <a:path w="806629" h="693701" extrusionOk="0">
                <a:moveTo>
                  <a:pt x="0" y="0"/>
                </a:moveTo>
                <a:lnTo>
                  <a:pt x="806629" y="0"/>
                </a:lnTo>
                <a:lnTo>
                  <a:pt x="806629" y="693701"/>
                </a:lnTo>
                <a:lnTo>
                  <a:pt x="0" y="693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55" name="Google Shape;555;p28"/>
          <p:cNvSpPr/>
          <p:nvPr/>
        </p:nvSpPr>
        <p:spPr>
          <a:xfrm>
            <a:off x="12675565" y="5367355"/>
            <a:ext cx="669553" cy="724821"/>
          </a:xfrm>
          <a:custGeom>
            <a:avLst/>
            <a:gdLst/>
            <a:ahLst/>
            <a:cxnLst/>
            <a:rect l="l" t="t" r="r" b="b"/>
            <a:pathLst>
              <a:path w="669553" h="724821" extrusionOk="0">
                <a:moveTo>
                  <a:pt x="0" y="0"/>
                </a:moveTo>
                <a:lnTo>
                  <a:pt x="669554" y="0"/>
                </a:lnTo>
                <a:lnTo>
                  <a:pt x="669554" y="724821"/>
                </a:lnTo>
                <a:lnTo>
                  <a:pt x="0" y="7248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56" name="Google Shape;556;p28"/>
          <p:cNvSpPr/>
          <p:nvPr/>
        </p:nvSpPr>
        <p:spPr>
          <a:xfrm>
            <a:off x="15302750" y="5314984"/>
            <a:ext cx="772531" cy="829563"/>
          </a:xfrm>
          <a:custGeom>
            <a:avLst/>
            <a:gdLst/>
            <a:ahLst/>
            <a:cxnLst/>
            <a:rect l="l" t="t" r="r" b="b"/>
            <a:pathLst>
              <a:path w="772531" h="829563" extrusionOk="0">
                <a:moveTo>
                  <a:pt x="0" y="0"/>
                </a:moveTo>
                <a:lnTo>
                  <a:pt x="772531" y="0"/>
                </a:lnTo>
                <a:lnTo>
                  <a:pt x="772531" y="829563"/>
                </a:lnTo>
                <a:lnTo>
                  <a:pt x="0" y="8295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57" name="Google Shape;557;p28"/>
          <p:cNvSpPr/>
          <p:nvPr/>
        </p:nvSpPr>
        <p:spPr>
          <a:xfrm rot="10800000">
            <a:off x="-603562" y="-637271"/>
            <a:ext cx="1448644" cy="1466981"/>
          </a:xfrm>
          <a:custGeom>
            <a:avLst/>
            <a:gdLst/>
            <a:ahLst/>
            <a:cxnLst/>
            <a:rect l="l" t="t" r="r" b="b"/>
            <a:pathLst>
              <a:path w="1448644" h="1466981" extrusionOk="0">
                <a:moveTo>
                  <a:pt x="1448644" y="1466981"/>
                </a:moveTo>
                <a:lnTo>
                  <a:pt x="0" y="1466981"/>
                </a:lnTo>
                <a:lnTo>
                  <a:pt x="0" y="0"/>
                </a:lnTo>
                <a:lnTo>
                  <a:pt x="1448644" y="0"/>
                </a:lnTo>
                <a:lnTo>
                  <a:pt x="1448644" y="1466981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58" name="Google Shape;558;p28"/>
          <p:cNvSpPr/>
          <p:nvPr/>
        </p:nvSpPr>
        <p:spPr>
          <a:xfrm>
            <a:off x="-521022" y="1282176"/>
            <a:ext cx="1283563" cy="598461"/>
          </a:xfrm>
          <a:custGeom>
            <a:avLst/>
            <a:gdLst/>
            <a:ahLst/>
            <a:cxnLst/>
            <a:rect l="l" t="t" r="r" b="b"/>
            <a:pathLst>
              <a:path w="1283563" h="598461" extrusionOk="0">
                <a:moveTo>
                  <a:pt x="0" y="0"/>
                </a:moveTo>
                <a:lnTo>
                  <a:pt x="1283564" y="0"/>
                </a:lnTo>
                <a:lnTo>
                  <a:pt x="1283564" y="598462"/>
                </a:lnTo>
                <a:lnTo>
                  <a:pt x="0" y="5984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59" name="Google Shape;559;p28"/>
          <p:cNvSpPr/>
          <p:nvPr/>
        </p:nvSpPr>
        <p:spPr>
          <a:xfrm>
            <a:off x="279787" y="9485158"/>
            <a:ext cx="965509" cy="391031"/>
          </a:xfrm>
          <a:custGeom>
            <a:avLst/>
            <a:gdLst/>
            <a:ahLst/>
            <a:cxnLst/>
            <a:rect l="l" t="t" r="r" b="b"/>
            <a:pathLst>
              <a:path w="965509" h="391031" extrusionOk="0">
                <a:moveTo>
                  <a:pt x="0" y="0"/>
                </a:moveTo>
                <a:lnTo>
                  <a:pt x="965510" y="0"/>
                </a:lnTo>
                <a:lnTo>
                  <a:pt x="965510" y="391031"/>
                </a:lnTo>
                <a:lnTo>
                  <a:pt x="0" y="391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0" name="Google Shape;560;p28"/>
          <p:cNvSpPr/>
          <p:nvPr/>
        </p:nvSpPr>
        <p:spPr>
          <a:xfrm>
            <a:off x="17537807" y="8255755"/>
            <a:ext cx="1283563" cy="598461"/>
          </a:xfrm>
          <a:custGeom>
            <a:avLst/>
            <a:gdLst/>
            <a:ahLst/>
            <a:cxnLst/>
            <a:rect l="l" t="t" r="r" b="b"/>
            <a:pathLst>
              <a:path w="1283563" h="598461" extrusionOk="0">
                <a:moveTo>
                  <a:pt x="0" y="0"/>
                </a:moveTo>
                <a:lnTo>
                  <a:pt x="1283563" y="0"/>
                </a:lnTo>
                <a:lnTo>
                  <a:pt x="1283563" y="598462"/>
                </a:lnTo>
                <a:lnTo>
                  <a:pt x="0" y="5984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1" name="Google Shape;561;p28"/>
          <p:cNvSpPr/>
          <p:nvPr/>
        </p:nvSpPr>
        <p:spPr>
          <a:xfrm rot="10342675" flipH="1">
            <a:off x="4974154" y="8536515"/>
            <a:ext cx="754189" cy="317702"/>
          </a:xfrm>
          <a:custGeom>
            <a:avLst/>
            <a:gdLst/>
            <a:ahLst/>
            <a:cxnLst/>
            <a:rect l="l" t="t" r="r" b="b"/>
            <a:pathLst>
              <a:path w="754189" h="317702" extrusionOk="0">
                <a:moveTo>
                  <a:pt x="0" y="317702"/>
                </a:moveTo>
                <a:lnTo>
                  <a:pt x="754189" y="317702"/>
                </a:lnTo>
                <a:lnTo>
                  <a:pt x="754189" y="0"/>
                </a:lnTo>
                <a:lnTo>
                  <a:pt x="0" y="0"/>
                </a:lnTo>
                <a:lnTo>
                  <a:pt x="0" y="317702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2" name="Google Shape;562;p28"/>
          <p:cNvSpPr/>
          <p:nvPr/>
        </p:nvSpPr>
        <p:spPr>
          <a:xfrm rot="10342675" flipH="1">
            <a:off x="9996587" y="8536515"/>
            <a:ext cx="754189" cy="317702"/>
          </a:xfrm>
          <a:custGeom>
            <a:avLst/>
            <a:gdLst/>
            <a:ahLst/>
            <a:cxnLst/>
            <a:rect l="l" t="t" r="r" b="b"/>
            <a:pathLst>
              <a:path w="754189" h="317702" extrusionOk="0">
                <a:moveTo>
                  <a:pt x="0" y="317702"/>
                </a:moveTo>
                <a:lnTo>
                  <a:pt x="754190" y="317702"/>
                </a:lnTo>
                <a:lnTo>
                  <a:pt x="754190" y="0"/>
                </a:lnTo>
                <a:lnTo>
                  <a:pt x="0" y="0"/>
                </a:lnTo>
                <a:lnTo>
                  <a:pt x="0" y="317702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3" name="Google Shape;563;p28"/>
          <p:cNvSpPr/>
          <p:nvPr/>
        </p:nvSpPr>
        <p:spPr>
          <a:xfrm rot="372715">
            <a:off x="7486622" y="3068269"/>
            <a:ext cx="754189" cy="317702"/>
          </a:xfrm>
          <a:custGeom>
            <a:avLst/>
            <a:gdLst/>
            <a:ahLst/>
            <a:cxnLst/>
            <a:rect l="l" t="t" r="r" b="b"/>
            <a:pathLst>
              <a:path w="754189" h="317702" extrusionOk="0">
                <a:moveTo>
                  <a:pt x="0" y="0"/>
                </a:moveTo>
                <a:lnTo>
                  <a:pt x="754189" y="0"/>
                </a:lnTo>
                <a:lnTo>
                  <a:pt x="754189" y="317702"/>
                </a:lnTo>
                <a:lnTo>
                  <a:pt x="0" y="3177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4" name="Google Shape;564;p28"/>
          <p:cNvSpPr/>
          <p:nvPr/>
        </p:nvSpPr>
        <p:spPr>
          <a:xfrm rot="372715">
            <a:off x="12575955" y="3068269"/>
            <a:ext cx="754189" cy="317702"/>
          </a:xfrm>
          <a:custGeom>
            <a:avLst/>
            <a:gdLst/>
            <a:ahLst/>
            <a:cxnLst/>
            <a:rect l="l" t="t" r="r" b="b"/>
            <a:pathLst>
              <a:path w="754189" h="317702" extrusionOk="0">
                <a:moveTo>
                  <a:pt x="0" y="0"/>
                </a:moveTo>
                <a:lnTo>
                  <a:pt x="754189" y="0"/>
                </a:lnTo>
                <a:lnTo>
                  <a:pt x="754189" y="317702"/>
                </a:lnTo>
                <a:lnTo>
                  <a:pt x="0" y="3177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5" name="Google Shape;565;p28"/>
          <p:cNvSpPr/>
          <p:nvPr/>
        </p:nvSpPr>
        <p:spPr>
          <a:xfrm>
            <a:off x="1245297" y="9876189"/>
            <a:ext cx="1892808" cy="4114800"/>
          </a:xfrm>
          <a:custGeom>
            <a:avLst/>
            <a:gdLst/>
            <a:ahLst/>
            <a:cxnLst/>
            <a:rect l="l" t="t" r="r" b="b"/>
            <a:pathLst>
              <a:path w="1892808" h="4114800" extrusionOk="0">
                <a:moveTo>
                  <a:pt x="0" y="0"/>
                </a:moveTo>
                <a:lnTo>
                  <a:pt x="1892808" y="0"/>
                </a:lnTo>
                <a:lnTo>
                  <a:pt x="18928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6" name="Google Shape;566;p28"/>
          <p:cNvSpPr/>
          <p:nvPr/>
        </p:nvSpPr>
        <p:spPr>
          <a:xfrm flipH="1">
            <a:off x="65915" y="6144547"/>
            <a:ext cx="309122" cy="293666"/>
          </a:xfrm>
          <a:custGeom>
            <a:avLst/>
            <a:gdLst/>
            <a:ahLst/>
            <a:cxnLst/>
            <a:rect l="l" t="t" r="r" b="b"/>
            <a:pathLst>
              <a:path w="309122" h="293666" extrusionOk="0">
                <a:moveTo>
                  <a:pt x="309122" y="0"/>
                </a:moveTo>
                <a:lnTo>
                  <a:pt x="0" y="0"/>
                </a:lnTo>
                <a:lnTo>
                  <a:pt x="0" y="293666"/>
                </a:lnTo>
                <a:lnTo>
                  <a:pt x="309122" y="293666"/>
                </a:lnTo>
                <a:lnTo>
                  <a:pt x="309122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7" name="Google Shape;567;p28"/>
          <p:cNvSpPr/>
          <p:nvPr/>
        </p:nvSpPr>
        <p:spPr>
          <a:xfrm flipH="1">
            <a:off x="17804717" y="3765864"/>
            <a:ext cx="309122" cy="293666"/>
          </a:xfrm>
          <a:custGeom>
            <a:avLst/>
            <a:gdLst/>
            <a:ahLst/>
            <a:cxnLst/>
            <a:rect l="l" t="t" r="r" b="b"/>
            <a:pathLst>
              <a:path w="309122" h="293666" extrusionOk="0">
                <a:moveTo>
                  <a:pt x="309122" y="0"/>
                </a:moveTo>
                <a:lnTo>
                  <a:pt x="0" y="0"/>
                </a:lnTo>
                <a:lnTo>
                  <a:pt x="0" y="293666"/>
                </a:lnTo>
                <a:lnTo>
                  <a:pt x="309122" y="293666"/>
                </a:lnTo>
                <a:lnTo>
                  <a:pt x="309122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8" name="Google Shape;568;p28"/>
          <p:cNvSpPr/>
          <p:nvPr/>
        </p:nvSpPr>
        <p:spPr>
          <a:xfrm>
            <a:off x="16186700" y="9950472"/>
            <a:ext cx="1072600" cy="336528"/>
          </a:xfrm>
          <a:custGeom>
            <a:avLst/>
            <a:gdLst/>
            <a:ahLst/>
            <a:cxnLst/>
            <a:rect l="l" t="t" r="r" b="b"/>
            <a:pathLst>
              <a:path w="1072600" h="336528" extrusionOk="0">
                <a:moveTo>
                  <a:pt x="0" y="0"/>
                </a:moveTo>
                <a:lnTo>
                  <a:pt x="1072600" y="0"/>
                </a:lnTo>
                <a:lnTo>
                  <a:pt x="1072600" y="336528"/>
                </a:lnTo>
                <a:lnTo>
                  <a:pt x="0" y="336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9" name="Google Shape;569;p28"/>
          <p:cNvSpPr/>
          <p:nvPr/>
        </p:nvSpPr>
        <p:spPr>
          <a:xfrm rot="10800000" flipH="1">
            <a:off x="17288598" y="9680674"/>
            <a:ext cx="1650481" cy="1458613"/>
          </a:xfrm>
          <a:custGeom>
            <a:avLst/>
            <a:gdLst/>
            <a:ahLst/>
            <a:cxnLst/>
            <a:rect l="l" t="t" r="r" b="b"/>
            <a:pathLst>
              <a:path w="1650481" h="1458613" extrusionOk="0">
                <a:moveTo>
                  <a:pt x="0" y="1458612"/>
                </a:moveTo>
                <a:lnTo>
                  <a:pt x="1650481" y="1458612"/>
                </a:lnTo>
                <a:lnTo>
                  <a:pt x="1650481" y="0"/>
                </a:lnTo>
                <a:lnTo>
                  <a:pt x="0" y="0"/>
                </a:lnTo>
                <a:lnTo>
                  <a:pt x="0" y="1458612"/>
                </a:lnTo>
                <a:close/>
              </a:path>
            </a:pathLst>
          </a:cu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72" name="Google Shape;572;p28"/>
          <p:cNvSpPr/>
          <p:nvPr/>
        </p:nvSpPr>
        <p:spPr>
          <a:xfrm>
            <a:off x="4799129" y="5421989"/>
            <a:ext cx="1045710" cy="731997"/>
          </a:xfrm>
          <a:custGeom>
            <a:avLst/>
            <a:gdLst/>
            <a:ahLst/>
            <a:cxnLst/>
            <a:rect l="l" t="t" r="r" b="b"/>
            <a:pathLst>
              <a:path w="1045710" h="731997" extrusionOk="0">
                <a:moveTo>
                  <a:pt x="0" y="0"/>
                </a:moveTo>
                <a:lnTo>
                  <a:pt x="1045709" y="0"/>
                </a:lnTo>
                <a:lnTo>
                  <a:pt x="1045709" y="731997"/>
                </a:lnTo>
                <a:lnTo>
                  <a:pt x="0" y="731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73" name="Google Shape;573;p28"/>
          <p:cNvSpPr txBox="1"/>
          <p:nvPr/>
        </p:nvSpPr>
        <p:spPr>
          <a:xfrm>
            <a:off x="6066532" y="598692"/>
            <a:ext cx="6154936" cy="85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7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Data Scientist Skills</a:t>
            </a:r>
            <a:endParaRPr/>
          </a:p>
        </p:txBody>
      </p:sp>
      <p:sp>
        <p:nvSpPr>
          <p:cNvPr id="574" name="Google Shape;574;p28"/>
          <p:cNvSpPr txBox="1"/>
          <p:nvPr/>
        </p:nvSpPr>
        <p:spPr>
          <a:xfrm>
            <a:off x="6539159" y="8098821"/>
            <a:ext cx="2649115" cy="79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Creating visual representations of data to communicate insights effectively.</a:t>
            </a:r>
            <a:endParaRPr/>
          </a:p>
        </p:txBody>
      </p:sp>
      <p:sp>
        <p:nvSpPr>
          <p:cNvPr id="575" name="Google Shape;575;p28"/>
          <p:cNvSpPr txBox="1"/>
          <p:nvPr/>
        </p:nvSpPr>
        <p:spPr>
          <a:xfrm>
            <a:off x="1514223" y="8034973"/>
            <a:ext cx="2649115" cy="106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Ability to analyze large datasets using statistical methods and machine learning algorithms.</a:t>
            </a:r>
            <a:endParaRPr/>
          </a:p>
        </p:txBody>
      </p:sp>
      <p:sp>
        <p:nvSpPr>
          <p:cNvPr id="576" name="Google Shape;576;p28"/>
          <p:cNvSpPr txBox="1"/>
          <p:nvPr/>
        </p:nvSpPr>
        <p:spPr>
          <a:xfrm>
            <a:off x="1448426" y="7063702"/>
            <a:ext cx="2649115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Data Analysis</a:t>
            </a:r>
            <a:endParaRPr/>
          </a:p>
        </p:txBody>
      </p:sp>
      <p:sp>
        <p:nvSpPr>
          <p:cNvPr id="577" name="Google Shape;577;p28"/>
          <p:cNvSpPr txBox="1"/>
          <p:nvPr/>
        </p:nvSpPr>
        <p:spPr>
          <a:xfrm>
            <a:off x="2458066" y="3521408"/>
            <a:ext cx="518049" cy="4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/>
          </a:p>
        </p:txBody>
      </p:sp>
      <p:sp>
        <p:nvSpPr>
          <p:cNvPr id="578" name="Google Shape;578;p28"/>
          <p:cNvSpPr txBox="1"/>
          <p:nvPr/>
        </p:nvSpPr>
        <p:spPr>
          <a:xfrm>
            <a:off x="5031379" y="7610953"/>
            <a:ext cx="518049" cy="4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/>
          </a:p>
        </p:txBody>
      </p:sp>
      <p:sp>
        <p:nvSpPr>
          <p:cNvPr id="579" name="Google Shape;579;p28"/>
          <p:cNvSpPr txBox="1"/>
          <p:nvPr/>
        </p:nvSpPr>
        <p:spPr>
          <a:xfrm>
            <a:off x="10178005" y="7610953"/>
            <a:ext cx="518049" cy="4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/>
          </a:p>
        </p:txBody>
      </p:sp>
      <p:sp>
        <p:nvSpPr>
          <p:cNvPr id="580" name="Google Shape;580;p28"/>
          <p:cNvSpPr txBox="1"/>
          <p:nvPr/>
        </p:nvSpPr>
        <p:spPr>
          <a:xfrm>
            <a:off x="3965846" y="3332141"/>
            <a:ext cx="2649115" cy="79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Proficiency in languages like Python, R, or SQL for data manipulation and analysis.</a:t>
            </a:r>
            <a:endParaRPr/>
          </a:p>
        </p:txBody>
      </p:sp>
      <p:sp>
        <p:nvSpPr>
          <p:cNvPr id="581" name="Google Shape;581;p28"/>
          <p:cNvSpPr txBox="1"/>
          <p:nvPr/>
        </p:nvSpPr>
        <p:spPr>
          <a:xfrm>
            <a:off x="3965846" y="2198319"/>
            <a:ext cx="2649115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Programming Skills</a:t>
            </a:r>
            <a:endParaRPr/>
          </a:p>
        </p:txBody>
      </p:sp>
      <p:sp>
        <p:nvSpPr>
          <p:cNvPr id="582" name="Google Shape;582;p28"/>
          <p:cNvSpPr txBox="1"/>
          <p:nvPr/>
        </p:nvSpPr>
        <p:spPr>
          <a:xfrm>
            <a:off x="9112472" y="3530933"/>
            <a:ext cx="2649115" cy="79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Understanding of the specific industry or domain to interpret data in context.</a:t>
            </a:r>
            <a:endParaRPr/>
          </a:p>
        </p:txBody>
      </p:sp>
      <p:sp>
        <p:nvSpPr>
          <p:cNvPr id="583" name="Google Shape;583;p28"/>
          <p:cNvSpPr txBox="1"/>
          <p:nvPr/>
        </p:nvSpPr>
        <p:spPr>
          <a:xfrm>
            <a:off x="9112472" y="2636469"/>
            <a:ext cx="2649115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Domain Knowledge</a:t>
            </a:r>
            <a:endParaRPr/>
          </a:p>
        </p:txBody>
      </p:sp>
      <p:sp>
        <p:nvSpPr>
          <p:cNvPr id="584" name="Google Shape;584;p28"/>
          <p:cNvSpPr txBox="1"/>
          <p:nvPr/>
        </p:nvSpPr>
        <p:spPr>
          <a:xfrm>
            <a:off x="6539159" y="6898324"/>
            <a:ext cx="2649115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Data Visualization</a:t>
            </a:r>
            <a:endParaRPr/>
          </a:p>
        </p:txBody>
      </p:sp>
      <p:sp>
        <p:nvSpPr>
          <p:cNvPr id="585" name="Google Shape;585;p28"/>
          <p:cNvSpPr txBox="1"/>
          <p:nvPr/>
        </p:nvSpPr>
        <p:spPr>
          <a:xfrm>
            <a:off x="11685784" y="8098821"/>
            <a:ext cx="2649115" cy="106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Applying analytical skills to solve complex business problems using data-driven approaches.</a:t>
            </a:r>
            <a:endParaRPr/>
          </a:p>
        </p:txBody>
      </p:sp>
      <p:sp>
        <p:nvSpPr>
          <p:cNvPr id="586" name="Google Shape;586;p28"/>
          <p:cNvSpPr txBox="1"/>
          <p:nvPr/>
        </p:nvSpPr>
        <p:spPr>
          <a:xfrm>
            <a:off x="11685784" y="7336474"/>
            <a:ext cx="2649115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Problem-Solving</a:t>
            </a:r>
            <a:endParaRPr/>
          </a:p>
        </p:txBody>
      </p:sp>
      <p:sp>
        <p:nvSpPr>
          <p:cNvPr id="587" name="Google Shape;587;p28"/>
          <p:cNvSpPr txBox="1"/>
          <p:nvPr/>
        </p:nvSpPr>
        <p:spPr>
          <a:xfrm>
            <a:off x="14259097" y="3332141"/>
            <a:ext cx="2649115" cy="106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Effectively communicating findings and insights to stakeholders through reports and presentations.</a:t>
            </a:r>
            <a:endParaRPr/>
          </a:p>
        </p:txBody>
      </p:sp>
      <p:sp>
        <p:nvSpPr>
          <p:cNvPr id="588" name="Google Shape;588;p28"/>
          <p:cNvSpPr txBox="1"/>
          <p:nvPr/>
        </p:nvSpPr>
        <p:spPr>
          <a:xfrm>
            <a:off x="14259097" y="2636469"/>
            <a:ext cx="2649115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Communication</a:t>
            </a:r>
            <a:endParaRPr/>
          </a:p>
        </p:txBody>
      </p:sp>
      <p:sp>
        <p:nvSpPr>
          <p:cNvPr id="589" name="Google Shape;589;p28"/>
          <p:cNvSpPr txBox="1"/>
          <p:nvPr/>
        </p:nvSpPr>
        <p:spPr>
          <a:xfrm>
            <a:off x="7604692" y="3521408"/>
            <a:ext cx="518049" cy="4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/>
          </a:p>
        </p:txBody>
      </p:sp>
      <p:sp>
        <p:nvSpPr>
          <p:cNvPr id="590" name="Google Shape;590;p28"/>
          <p:cNvSpPr txBox="1"/>
          <p:nvPr/>
        </p:nvSpPr>
        <p:spPr>
          <a:xfrm>
            <a:off x="12751317" y="3521408"/>
            <a:ext cx="518049" cy="4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/>
          </a:p>
        </p:txBody>
      </p:sp>
      <p:sp>
        <p:nvSpPr>
          <p:cNvPr id="591" name="Google Shape;591;p28"/>
          <p:cNvSpPr txBox="1"/>
          <p:nvPr/>
        </p:nvSpPr>
        <p:spPr>
          <a:xfrm>
            <a:off x="15324630" y="7610953"/>
            <a:ext cx="518049" cy="4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06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9"/>
          <p:cNvSpPr/>
          <p:nvPr/>
        </p:nvSpPr>
        <p:spPr>
          <a:xfrm>
            <a:off x="2297323" y="8211194"/>
            <a:ext cx="4154377" cy="582587"/>
          </a:xfrm>
          <a:custGeom>
            <a:avLst/>
            <a:gdLst/>
            <a:ahLst/>
            <a:cxnLst/>
            <a:rect l="l" t="t" r="r" b="b"/>
            <a:pathLst>
              <a:path w="4154377" h="582587" extrusionOk="0">
                <a:moveTo>
                  <a:pt x="0" y="0"/>
                </a:moveTo>
                <a:lnTo>
                  <a:pt x="4154377" y="0"/>
                </a:lnTo>
                <a:lnTo>
                  <a:pt x="4154377" y="582587"/>
                </a:lnTo>
                <a:lnTo>
                  <a:pt x="0" y="582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40833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598" name="Google Shape;598;p29"/>
          <p:cNvGrpSpPr/>
          <p:nvPr/>
        </p:nvGrpSpPr>
        <p:grpSpPr>
          <a:xfrm>
            <a:off x="2272544" y="2353299"/>
            <a:ext cx="4203375" cy="6086921"/>
            <a:chOff x="0" y="-38100"/>
            <a:chExt cx="1416547" cy="2051307"/>
          </a:xfrm>
        </p:grpSpPr>
        <p:sp>
          <p:nvSpPr>
            <p:cNvPr id="599" name="Google Shape;599;p29"/>
            <p:cNvSpPr/>
            <p:nvPr/>
          </p:nvSpPr>
          <p:spPr>
            <a:xfrm>
              <a:off x="0" y="0"/>
              <a:ext cx="1416547" cy="2013207"/>
            </a:xfrm>
            <a:custGeom>
              <a:avLst/>
              <a:gdLst/>
              <a:ahLst/>
              <a:cxnLst/>
              <a:rect l="l" t="t" r="r" b="b"/>
              <a:pathLst>
                <a:path w="1416547" h="2013207" extrusionOk="0">
                  <a:moveTo>
                    <a:pt x="46046" y="0"/>
                  </a:moveTo>
                  <a:lnTo>
                    <a:pt x="1370502" y="0"/>
                  </a:lnTo>
                  <a:cubicBezTo>
                    <a:pt x="1382714" y="0"/>
                    <a:pt x="1394426" y="4851"/>
                    <a:pt x="1403061" y="13487"/>
                  </a:cubicBezTo>
                  <a:cubicBezTo>
                    <a:pt x="1411696" y="22122"/>
                    <a:pt x="1416547" y="33834"/>
                    <a:pt x="1416547" y="46046"/>
                  </a:cubicBezTo>
                  <a:lnTo>
                    <a:pt x="1416547" y="1967161"/>
                  </a:lnTo>
                  <a:cubicBezTo>
                    <a:pt x="1416547" y="1979373"/>
                    <a:pt x="1411696" y="1991085"/>
                    <a:pt x="1403061" y="1999720"/>
                  </a:cubicBezTo>
                  <a:cubicBezTo>
                    <a:pt x="1394426" y="2008356"/>
                    <a:pt x="1382714" y="2013207"/>
                    <a:pt x="1370502" y="2013207"/>
                  </a:cubicBezTo>
                  <a:lnTo>
                    <a:pt x="46046" y="2013207"/>
                  </a:lnTo>
                  <a:cubicBezTo>
                    <a:pt x="33834" y="2013207"/>
                    <a:pt x="22122" y="2008356"/>
                    <a:pt x="13487" y="1999720"/>
                  </a:cubicBezTo>
                  <a:cubicBezTo>
                    <a:pt x="4851" y="1991085"/>
                    <a:pt x="0" y="1979373"/>
                    <a:pt x="0" y="1967161"/>
                  </a:cubicBezTo>
                  <a:lnTo>
                    <a:pt x="0" y="46046"/>
                  </a:lnTo>
                  <a:cubicBezTo>
                    <a:pt x="0" y="33834"/>
                    <a:pt x="4851" y="22122"/>
                    <a:pt x="13487" y="13487"/>
                  </a:cubicBezTo>
                  <a:cubicBezTo>
                    <a:pt x="22122" y="4851"/>
                    <a:pt x="33834" y="0"/>
                    <a:pt x="4604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 cmpd="sng">
              <a:solidFill>
                <a:srgbClr val="145D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 txBox="1"/>
            <p:nvPr/>
          </p:nvSpPr>
          <p:spPr>
            <a:xfrm>
              <a:off x="0" y="-38100"/>
              <a:ext cx="1416547" cy="2051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01" name="Google Shape;601;p29"/>
          <p:cNvCxnSpPr/>
          <p:nvPr/>
        </p:nvCxnSpPr>
        <p:spPr>
          <a:xfrm>
            <a:off x="2297323" y="5227111"/>
            <a:ext cx="4154377" cy="0"/>
          </a:xfrm>
          <a:prstGeom prst="straightConnector1">
            <a:avLst/>
          </a:prstGeom>
          <a:noFill/>
          <a:ln w="38100" cap="flat" cmpd="sng">
            <a:solidFill>
              <a:srgbClr val="145D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2" name="Google Shape;602;p29"/>
          <p:cNvSpPr/>
          <p:nvPr/>
        </p:nvSpPr>
        <p:spPr>
          <a:xfrm>
            <a:off x="7066494" y="8211194"/>
            <a:ext cx="4154377" cy="582587"/>
          </a:xfrm>
          <a:custGeom>
            <a:avLst/>
            <a:gdLst/>
            <a:ahLst/>
            <a:cxnLst/>
            <a:rect l="l" t="t" r="r" b="b"/>
            <a:pathLst>
              <a:path w="4154377" h="582587" extrusionOk="0">
                <a:moveTo>
                  <a:pt x="0" y="0"/>
                </a:moveTo>
                <a:lnTo>
                  <a:pt x="4154377" y="0"/>
                </a:lnTo>
                <a:lnTo>
                  <a:pt x="4154377" y="582587"/>
                </a:lnTo>
                <a:lnTo>
                  <a:pt x="0" y="582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40833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603" name="Google Shape;603;p29"/>
          <p:cNvGrpSpPr/>
          <p:nvPr/>
        </p:nvGrpSpPr>
        <p:grpSpPr>
          <a:xfrm>
            <a:off x="7041715" y="2353299"/>
            <a:ext cx="4203375" cy="6086921"/>
            <a:chOff x="0" y="-38100"/>
            <a:chExt cx="1416547" cy="2051307"/>
          </a:xfrm>
        </p:grpSpPr>
        <p:sp>
          <p:nvSpPr>
            <p:cNvPr id="604" name="Google Shape;604;p29"/>
            <p:cNvSpPr/>
            <p:nvPr/>
          </p:nvSpPr>
          <p:spPr>
            <a:xfrm>
              <a:off x="0" y="0"/>
              <a:ext cx="1416547" cy="2013207"/>
            </a:xfrm>
            <a:custGeom>
              <a:avLst/>
              <a:gdLst/>
              <a:ahLst/>
              <a:cxnLst/>
              <a:rect l="l" t="t" r="r" b="b"/>
              <a:pathLst>
                <a:path w="1416547" h="2013207" extrusionOk="0">
                  <a:moveTo>
                    <a:pt x="46046" y="0"/>
                  </a:moveTo>
                  <a:lnTo>
                    <a:pt x="1370502" y="0"/>
                  </a:lnTo>
                  <a:cubicBezTo>
                    <a:pt x="1382714" y="0"/>
                    <a:pt x="1394426" y="4851"/>
                    <a:pt x="1403061" y="13487"/>
                  </a:cubicBezTo>
                  <a:cubicBezTo>
                    <a:pt x="1411696" y="22122"/>
                    <a:pt x="1416547" y="33834"/>
                    <a:pt x="1416547" y="46046"/>
                  </a:cubicBezTo>
                  <a:lnTo>
                    <a:pt x="1416547" y="1967161"/>
                  </a:lnTo>
                  <a:cubicBezTo>
                    <a:pt x="1416547" y="1979373"/>
                    <a:pt x="1411696" y="1991085"/>
                    <a:pt x="1403061" y="1999720"/>
                  </a:cubicBezTo>
                  <a:cubicBezTo>
                    <a:pt x="1394426" y="2008356"/>
                    <a:pt x="1382714" y="2013207"/>
                    <a:pt x="1370502" y="2013207"/>
                  </a:cubicBezTo>
                  <a:lnTo>
                    <a:pt x="46046" y="2013207"/>
                  </a:lnTo>
                  <a:cubicBezTo>
                    <a:pt x="33834" y="2013207"/>
                    <a:pt x="22122" y="2008356"/>
                    <a:pt x="13487" y="1999720"/>
                  </a:cubicBezTo>
                  <a:cubicBezTo>
                    <a:pt x="4851" y="1991085"/>
                    <a:pt x="0" y="1979373"/>
                    <a:pt x="0" y="1967161"/>
                  </a:cubicBezTo>
                  <a:lnTo>
                    <a:pt x="0" y="46046"/>
                  </a:lnTo>
                  <a:cubicBezTo>
                    <a:pt x="0" y="33834"/>
                    <a:pt x="4851" y="22122"/>
                    <a:pt x="13487" y="13487"/>
                  </a:cubicBezTo>
                  <a:cubicBezTo>
                    <a:pt x="22122" y="4851"/>
                    <a:pt x="33834" y="0"/>
                    <a:pt x="4604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 cmpd="sng">
              <a:solidFill>
                <a:srgbClr val="145D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9"/>
            <p:cNvSpPr txBox="1"/>
            <p:nvPr/>
          </p:nvSpPr>
          <p:spPr>
            <a:xfrm>
              <a:off x="0" y="-38100"/>
              <a:ext cx="1416547" cy="2051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06" name="Google Shape;606;p29"/>
          <p:cNvCxnSpPr/>
          <p:nvPr/>
        </p:nvCxnSpPr>
        <p:spPr>
          <a:xfrm>
            <a:off x="7066494" y="5227111"/>
            <a:ext cx="4154377" cy="0"/>
          </a:xfrm>
          <a:prstGeom prst="straightConnector1">
            <a:avLst/>
          </a:prstGeom>
          <a:noFill/>
          <a:ln w="38100" cap="flat" cmpd="sng">
            <a:solidFill>
              <a:srgbClr val="145D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7" name="Google Shape;607;p29"/>
          <p:cNvSpPr/>
          <p:nvPr/>
        </p:nvSpPr>
        <p:spPr>
          <a:xfrm>
            <a:off x="11836861" y="8211194"/>
            <a:ext cx="4154377" cy="582587"/>
          </a:xfrm>
          <a:custGeom>
            <a:avLst/>
            <a:gdLst/>
            <a:ahLst/>
            <a:cxnLst/>
            <a:rect l="l" t="t" r="r" b="b"/>
            <a:pathLst>
              <a:path w="4154377" h="582587" extrusionOk="0">
                <a:moveTo>
                  <a:pt x="0" y="0"/>
                </a:moveTo>
                <a:lnTo>
                  <a:pt x="4154377" y="0"/>
                </a:lnTo>
                <a:lnTo>
                  <a:pt x="4154377" y="582587"/>
                </a:lnTo>
                <a:lnTo>
                  <a:pt x="0" y="582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40833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608" name="Google Shape;608;p29"/>
          <p:cNvGrpSpPr/>
          <p:nvPr/>
        </p:nvGrpSpPr>
        <p:grpSpPr>
          <a:xfrm>
            <a:off x="11812082" y="2353299"/>
            <a:ext cx="4203375" cy="6086921"/>
            <a:chOff x="0" y="-38100"/>
            <a:chExt cx="1416547" cy="2051307"/>
          </a:xfrm>
        </p:grpSpPr>
        <p:sp>
          <p:nvSpPr>
            <p:cNvPr id="609" name="Google Shape;609;p29"/>
            <p:cNvSpPr/>
            <p:nvPr/>
          </p:nvSpPr>
          <p:spPr>
            <a:xfrm>
              <a:off x="0" y="0"/>
              <a:ext cx="1416547" cy="2013207"/>
            </a:xfrm>
            <a:custGeom>
              <a:avLst/>
              <a:gdLst/>
              <a:ahLst/>
              <a:cxnLst/>
              <a:rect l="l" t="t" r="r" b="b"/>
              <a:pathLst>
                <a:path w="1416547" h="2013207" extrusionOk="0">
                  <a:moveTo>
                    <a:pt x="46046" y="0"/>
                  </a:moveTo>
                  <a:lnTo>
                    <a:pt x="1370502" y="0"/>
                  </a:lnTo>
                  <a:cubicBezTo>
                    <a:pt x="1382714" y="0"/>
                    <a:pt x="1394426" y="4851"/>
                    <a:pt x="1403061" y="13487"/>
                  </a:cubicBezTo>
                  <a:cubicBezTo>
                    <a:pt x="1411696" y="22122"/>
                    <a:pt x="1416547" y="33834"/>
                    <a:pt x="1416547" y="46046"/>
                  </a:cubicBezTo>
                  <a:lnTo>
                    <a:pt x="1416547" y="1967161"/>
                  </a:lnTo>
                  <a:cubicBezTo>
                    <a:pt x="1416547" y="1979373"/>
                    <a:pt x="1411696" y="1991085"/>
                    <a:pt x="1403061" y="1999720"/>
                  </a:cubicBezTo>
                  <a:cubicBezTo>
                    <a:pt x="1394426" y="2008356"/>
                    <a:pt x="1382714" y="2013207"/>
                    <a:pt x="1370502" y="2013207"/>
                  </a:cubicBezTo>
                  <a:lnTo>
                    <a:pt x="46046" y="2013207"/>
                  </a:lnTo>
                  <a:cubicBezTo>
                    <a:pt x="33834" y="2013207"/>
                    <a:pt x="22122" y="2008356"/>
                    <a:pt x="13487" y="1999720"/>
                  </a:cubicBezTo>
                  <a:cubicBezTo>
                    <a:pt x="4851" y="1991085"/>
                    <a:pt x="0" y="1979373"/>
                    <a:pt x="0" y="1967161"/>
                  </a:cubicBezTo>
                  <a:lnTo>
                    <a:pt x="0" y="46046"/>
                  </a:lnTo>
                  <a:cubicBezTo>
                    <a:pt x="0" y="33834"/>
                    <a:pt x="4851" y="22122"/>
                    <a:pt x="13487" y="13487"/>
                  </a:cubicBezTo>
                  <a:cubicBezTo>
                    <a:pt x="22122" y="4851"/>
                    <a:pt x="33834" y="0"/>
                    <a:pt x="4604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 cmpd="sng">
              <a:solidFill>
                <a:srgbClr val="145D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 txBox="1"/>
            <p:nvPr/>
          </p:nvSpPr>
          <p:spPr>
            <a:xfrm>
              <a:off x="0" y="-38100"/>
              <a:ext cx="1416547" cy="2051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11" name="Google Shape;611;p29"/>
          <p:cNvCxnSpPr/>
          <p:nvPr/>
        </p:nvCxnSpPr>
        <p:spPr>
          <a:xfrm>
            <a:off x="11836861" y="5227111"/>
            <a:ext cx="4154377" cy="0"/>
          </a:xfrm>
          <a:prstGeom prst="straightConnector1">
            <a:avLst/>
          </a:prstGeom>
          <a:noFill/>
          <a:ln w="38100" cap="flat" cmpd="sng">
            <a:solidFill>
              <a:srgbClr val="145D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4" name="Google Shape;614;p29"/>
          <p:cNvSpPr/>
          <p:nvPr/>
        </p:nvSpPr>
        <p:spPr>
          <a:xfrm>
            <a:off x="3489973" y="2865801"/>
            <a:ext cx="1769077" cy="1543520"/>
          </a:xfrm>
          <a:custGeom>
            <a:avLst/>
            <a:gdLst/>
            <a:ahLst/>
            <a:cxnLst/>
            <a:rect l="l" t="t" r="r" b="b"/>
            <a:pathLst>
              <a:path w="1769077" h="1543520" extrusionOk="0">
                <a:moveTo>
                  <a:pt x="0" y="0"/>
                </a:moveTo>
                <a:lnTo>
                  <a:pt x="1769077" y="0"/>
                </a:lnTo>
                <a:lnTo>
                  <a:pt x="1769077" y="1543519"/>
                </a:lnTo>
                <a:lnTo>
                  <a:pt x="0" y="15435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15" name="Google Shape;615;p29"/>
          <p:cNvSpPr/>
          <p:nvPr/>
        </p:nvSpPr>
        <p:spPr>
          <a:xfrm>
            <a:off x="8294914" y="2865801"/>
            <a:ext cx="1608766" cy="1727534"/>
          </a:xfrm>
          <a:custGeom>
            <a:avLst/>
            <a:gdLst/>
            <a:ahLst/>
            <a:cxnLst/>
            <a:rect l="l" t="t" r="r" b="b"/>
            <a:pathLst>
              <a:path w="1608766" h="1727534" extrusionOk="0">
                <a:moveTo>
                  <a:pt x="0" y="0"/>
                </a:moveTo>
                <a:lnTo>
                  <a:pt x="1608766" y="0"/>
                </a:lnTo>
                <a:lnTo>
                  <a:pt x="1608766" y="1727534"/>
                </a:lnTo>
                <a:lnTo>
                  <a:pt x="0" y="17275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16" name="Google Shape;616;p29"/>
          <p:cNvSpPr/>
          <p:nvPr/>
        </p:nvSpPr>
        <p:spPr>
          <a:xfrm>
            <a:off x="12906794" y="2812025"/>
            <a:ext cx="1925740" cy="1781310"/>
          </a:xfrm>
          <a:custGeom>
            <a:avLst/>
            <a:gdLst/>
            <a:ahLst/>
            <a:cxnLst/>
            <a:rect l="l" t="t" r="r" b="b"/>
            <a:pathLst>
              <a:path w="1925740" h="1781310" extrusionOk="0">
                <a:moveTo>
                  <a:pt x="0" y="0"/>
                </a:moveTo>
                <a:lnTo>
                  <a:pt x="1925740" y="0"/>
                </a:lnTo>
                <a:lnTo>
                  <a:pt x="1925740" y="1781310"/>
                </a:lnTo>
                <a:lnTo>
                  <a:pt x="0" y="1781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17" name="Google Shape;617;p29"/>
          <p:cNvSpPr txBox="1"/>
          <p:nvPr/>
        </p:nvSpPr>
        <p:spPr>
          <a:xfrm>
            <a:off x="5201579" y="1304307"/>
            <a:ext cx="7884841" cy="77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>
                <a:solidFill>
                  <a:srgbClr val="051D4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Big Data</a:t>
            </a:r>
            <a:endParaRPr/>
          </a:p>
        </p:txBody>
      </p:sp>
      <p:sp>
        <p:nvSpPr>
          <p:cNvPr id="618" name="Google Shape;618;p29"/>
          <p:cNvSpPr txBox="1"/>
          <p:nvPr/>
        </p:nvSpPr>
        <p:spPr>
          <a:xfrm>
            <a:off x="2584630" y="5874811"/>
            <a:ext cx="3579202" cy="79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0" b="0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Dealing with large volumes of data that traditional systems cannot handle efficiently.</a:t>
            </a:r>
            <a:endParaRPr/>
          </a:p>
        </p:txBody>
      </p:sp>
      <p:sp>
        <p:nvSpPr>
          <p:cNvPr id="619" name="Google Shape;619;p29"/>
          <p:cNvSpPr txBox="1"/>
          <p:nvPr/>
        </p:nvSpPr>
        <p:spPr>
          <a:xfrm>
            <a:off x="2584630" y="4608025"/>
            <a:ext cx="3490991" cy="43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3" b="1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Volume</a:t>
            </a:r>
            <a:endParaRPr/>
          </a:p>
        </p:txBody>
      </p:sp>
      <p:sp>
        <p:nvSpPr>
          <p:cNvPr id="620" name="Google Shape;620;p29"/>
          <p:cNvSpPr txBox="1"/>
          <p:nvPr/>
        </p:nvSpPr>
        <p:spPr>
          <a:xfrm>
            <a:off x="7510442" y="5874811"/>
            <a:ext cx="3579202" cy="79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0" b="0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Handling diverse data types such as structured, semi-structured, and unstructured data.</a:t>
            </a:r>
            <a:endParaRPr/>
          </a:p>
        </p:txBody>
      </p:sp>
      <p:sp>
        <p:nvSpPr>
          <p:cNvPr id="621" name="Google Shape;621;p29"/>
          <p:cNvSpPr txBox="1"/>
          <p:nvPr/>
        </p:nvSpPr>
        <p:spPr>
          <a:xfrm>
            <a:off x="7353801" y="4608025"/>
            <a:ext cx="3490991" cy="43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3" b="1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Variety</a:t>
            </a:r>
            <a:endParaRPr/>
          </a:p>
        </p:txBody>
      </p:sp>
      <p:sp>
        <p:nvSpPr>
          <p:cNvPr id="622" name="Google Shape;622;p29"/>
          <p:cNvSpPr txBox="1"/>
          <p:nvPr/>
        </p:nvSpPr>
        <p:spPr>
          <a:xfrm>
            <a:off x="12124448" y="5874811"/>
            <a:ext cx="3579202" cy="79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0" b="0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Processing data streams in real-time or near real-time to derive timely insights.</a:t>
            </a:r>
            <a:endParaRPr/>
          </a:p>
        </p:txBody>
      </p:sp>
      <p:sp>
        <p:nvSpPr>
          <p:cNvPr id="623" name="Google Shape;623;p29"/>
          <p:cNvSpPr txBox="1"/>
          <p:nvPr/>
        </p:nvSpPr>
        <p:spPr>
          <a:xfrm>
            <a:off x="12124168" y="4608025"/>
            <a:ext cx="3490991" cy="43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3" b="1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Velocity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0" name="Google Shape;120;p3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" name="Google Shape;123;p3"/>
          <p:cNvSpPr txBox="1"/>
          <p:nvPr/>
        </p:nvSpPr>
        <p:spPr>
          <a:xfrm>
            <a:off x="1348740" y="2230204"/>
            <a:ext cx="15590400" cy="4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/>
              <a:t>I</a:t>
            </a: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4200"/>
              <a:t>this</a:t>
            </a: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200"/>
              <a:t>c</a:t>
            </a: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ourse, you</a:t>
            </a:r>
            <a:r>
              <a:rPr lang="en-US" sz="4200"/>
              <a:t>’ll </a:t>
            </a: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</a:t>
            </a:r>
            <a:r>
              <a:rPr lang="en-US" sz="4200"/>
              <a:t>how to</a:t>
            </a: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1554480" marR="0" lvl="2" indent="-51816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⚬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data science and its importance in today’s data-driven world.</a:t>
            </a:r>
            <a:endParaRPr/>
          </a:p>
          <a:p>
            <a:pPr marL="1554480" marR="0" lvl="2" indent="-51816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⚬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 the various paths that can lead to a career in data science.</a:t>
            </a:r>
            <a:endParaRPr/>
          </a:p>
          <a:p>
            <a:pPr marL="1554480" marR="0" lvl="2" indent="-51816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⚬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Summarize advice given by seasoned data science professionals to data 	scientists who are just starting out.</a:t>
            </a:r>
            <a:endParaRPr/>
          </a:p>
          <a:p>
            <a:pPr marL="1554480" marR="0" lvl="2" indent="-51816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54480" marR="0" lvl="2" indent="-51816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Course Overview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fld id="{A4638D24-3F92-408F-99D7-D23F25C7363B}" type="slidenum">
              <a:rPr lang="en-US" sz="1800">
                <a:solidFill>
                  <a:srgbClr val="FFFFFF"/>
                </a:solidFill>
              </a:rPr>
              <a:t>3</a:t>
            </a:fld>
            <a:endParaRPr dirty="0"/>
          </a:p>
        </p:txBody>
      </p:sp>
      <p:sp>
        <p:nvSpPr>
          <p:cNvPr id="127" name="Google Shape;127;p3"/>
          <p:cNvSpPr txBox="1"/>
          <p:nvPr/>
        </p:nvSpPr>
        <p:spPr>
          <a:xfrm>
            <a:off x="1534842" y="5757580"/>
            <a:ext cx="15590520" cy="3397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Modules:</a:t>
            </a:r>
            <a:endParaRPr/>
          </a:p>
          <a:p>
            <a:pPr marL="1554480" marR="0" lvl="2" indent="-51816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⚬"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data science &amp; What Data Scientists Do</a:t>
            </a:r>
            <a:endParaRPr/>
          </a:p>
          <a:p>
            <a:pPr marL="1554480" marR="0" lvl="2" indent="-51816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⚬"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Topics</a:t>
            </a:r>
            <a:endParaRPr/>
          </a:p>
          <a:p>
            <a:pPr marL="1554480" marR="0" lvl="2" indent="-51816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⚬"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 and Careers in Data Science</a:t>
            </a:r>
            <a:endParaRPr/>
          </a:p>
          <a:p>
            <a:pPr marL="1554480" marR="0" lvl="2" indent="-51816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⚬"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Literacy for Data Science</a:t>
            </a:r>
            <a:endParaRPr/>
          </a:p>
          <a:p>
            <a:pPr marL="1554480" marR="0" lvl="2" indent="-51816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1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4" name="Google Shape;664;p31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7" name="Google Shape;667;p31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668" name="Google Shape;668;p31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dirty="0"/>
          </a:p>
        </p:txBody>
      </p:sp>
      <p:sp>
        <p:nvSpPr>
          <p:cNvPr id="669" name="Google Shape;669;p31"/>
          <p:cNvSpPr txBox="1"/>
          <p:nvPr/>
        </p:nvSpPr>
        <p:spPr>
          <a:xfrm>
            <a:off x="1348740" y="4134024"/>
            <a:ext cx="15590520" cy="19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I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Define data science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&amp; What Data Scientists Do</a:t>
            </a:r>
            <a:endParaRPr/>
          </a:p>
        </p:txBody>
      </p:sp>
      <p:sp>
        <p:nvSpPr>
          <p:cNvPr id="670" name="Google Shape;670;p31"/>
          <p:cNvSpPr txBox="1"/>
          <p:nvPr/>
        </p:nvSpPr>
        <p:spPr>
          <a:xfrm>
            <a:off x="1348740" y="6739699"/>
            <a:ext cx="17313940" cy="150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Different Types of File Formats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2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79" name="Google Shape;679;p32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82" name="Google Shape;682;p32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683" name="Google Shape;683;p32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Understanding Different Types of File Formats</a:t>
            </a:r>
            <a:endParaRPr/>
          </a:p>
        </p:txBody>
      </p:sp>
      <p:sp>
        <p:nvSpPr>
          <p:cNvPr id="684" name="Google Shape;684;p32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dirty="0"/>
          </a:p>
        </p:txBody>
      </p:sp>
      <p:sp>
        <p:nvSpPr>
          <p:cNvPr id="685" name="Google Shape;685;p32"/>
          <p:cNvSpPr txBox="1"/>
          <p:nvPr/>
        </p:nvSpPr>
        <p:spPr>
          <a:xfrm>
            <a:off x="487030" y="3221302"/>
            <a:ext cx="17313940" cy="558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professionals work with various file types and formats.</a:t>
            </a:r>
            <a:endParaRPr dirty="0"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 of understanding file structure, benefits, and limitations.</a:t>
            </a:r>
            <a:endParaRPr dirty="0"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Choosing suitable formats for data and performance requirements.</a:t>
            </a:r>
            <a:endParaRPr dirty="0"/>
          </a:p>
          <a:p>
            <a:pPr marL="1078230" lvl="4" indent="-571500">
              <a:lnSpc>
                <a:spcPct val="108000"/>
              </a:lnSpc>
              <a:buSzPts val="4200"/>
              <a:buFont typeface="Wingdings" panose="05000000000000000000" pitchFamily="2" charset="2"/>
              <a:buChar char="Ø"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Covered file formats: Delimited text, XLSX, XML, PDF, JSON.</a:t>
            </a:r>
            <a:endParaRPr lang="en-US" dirty="0"/>
          </a:p>
          <a:p>
            <a:pPr marL="1078230" lvl="4" indent="-571500">
              <a:lnSpc>
                <a:spcPct val="108000"/>
              </a:lnSpc>
              <a:buSzPts val="4200"/>
              <a:buFont typeface="Wingdings" panose="05000000000000000000" pitchFamily="2" charset="2"/>
              <a:buChar char="Ø"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Delimited text files: Rows with values separated by delimiters like commas or tabs.</a:t>
            </a:r>
            <a:endParaRPr lang="en-US" dirty="0"/>
          </a:p>
          <a:p>
            <a:pPr marL="1078230" lvl="4" indent="-571500">
              <a:lnSpc>
                <a:spcPct val="108000"/>
              </a:lnSpc>
              <a:buSzPts val="4200"/>
              <a:buFont typeface="Wingdings" panose="05000000000000000000" pitchFamily="2" charset="2"/>
              <a:buChar char="Ø"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CSVs and TSVs are common in this category and suited for straightforward information.</a:t>
            </a:r>
            <a:endParaRPr dirty="0"/>
          </a:p>
        </p:txBody>
      </p:sp>
      <p:sp>
        <p:nvSpPr>
          <p:cNvPr id="686" name="Google Shape;686;p32"/>
          <p:cNvSpPr txBox="1"/>
          <p:nvPr/>
        </p:nvSpPr>
        <p:spPr>
          <a:xfrm>
            <a:off x="487030" y="2066333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File Formats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3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5" name="Google Shape;695;p33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8" name="Google Shape;698;p33"/>
          <p:cNvSpPr txBox="1"/>
          <p:nvPr/>
        </p:nvSpPr>
        <p:spPr>
          <a:xfrm>
            <a:off x="487030" y="2938672"/>
            <a:ext cx="13316669" cy="59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9741" marR="0" lvl="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</a:pPr>
            <a:r>
              <a:rPr lang="en-US" sz="323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XLSX: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Excel's Open XML format.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is organized into worksheets (rows and columns).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formulas, charts, and data manipulation.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Widely used for data analysis and reporting.</a:t>
            </a:r>
          </a:p>
          <a:p>
            <a:pPr marL="389741" marR="0" lvl="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</a:pPr>
            <a:endParaRPr lang="en-US" sz="323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9741" marR="0" lvl="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</a:pPr>
            <a:r>
              <a:rPr lang="en-US" sz="323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XML: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markup language designed to encode data.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human- and machine-readable.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 used for data exchange between systems and applications.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Flexible and customizable structure for storing and transmitting data.</a:t>
            </a:r>
          </a:p>
        </p:txBody>
      </p:sp>
      <p:sp>
        <p:nvSpPr>
          <p:cNvPr id="699" name="Google Shape;699;p33"/>
          <p:cNvSpPr/>
          <p:nvPr/>
        </p:nvSpPr>
        <p:spPr>
          <a:xfrm>
            <a:off x="14183134" y="3328876"/>
            <a:ext cx="3076166" cy="3076166"/>
          </a:xfrm>
          <a:custGeom>
            <a:avLst/>
            <a:gdLst/>
            <a:ahLst/>
            <a:cxnLst/>
            <a:rect l="l" t="t" r="r" b="b"/>
            <a:pathLst>
              <a:path w="3076166" h="3076166" extrusionOk="0">
                <a:moveTo>
                  <a:pt x="0" y="0"/>
                </a:moveTo>
                <a:lnTo>
                  <a:pt x="3076166" y="0"/>
                </a:lnTo>
                <a:lnTo>
                  <a:pt x="3076166" y="3076165"/>
                </a:lnTo>
                <a:lnTo>
                  <a:pt x="0" y="30761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00" name="Google Shape;700;p33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701" name="Google Shape;701;p33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Understanding Different Types of File Formats</a:t>
            </a:r>
            <a:endParaRPr/>
          </a:p>
        </p:txBody>
      </p:sp>
      <p:sp>
        <p:nvSpPr>
          <p:cNvPr id="702" name="Google Shape;702;p33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 dirty="0"/>
          </a:p>
        </p:txBody>
      </p:sp>
      <p:sp>
        <p:nvSpPr>
          <p:cNvPr id="703" name="Google Shape;703;p33"/>
          <p:cNvSpPr txBox="1"/>
          <p:nvPr/>
        </p:nvSpPr>
        <p:spPr>
          <a:xfrm>
            <a:off x="487030" y="1915331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of File Formats</a:t>
            </a: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3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5" name="Google Shape;695;p33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8" name="Google Shape;698;p33"/>
          <p:cNvSpPr txBox="1"/>
          <p:nvPr/>
        </p:nvSpPr>
        <p:spPr>
          <a:xfrm>
            <a:off x="487030" y="2938672"/>
            <a:ext cx="13316669" cy="322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PDF: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by Adobe for consistent document presentation.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Maintains formatting across different devices and platforms.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for sharing documents where layout, fonts, and images must remain intact.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Commonly used for reports, contracts, and presentations.</a:t>
            </a:r>
          </a:p>
        </p:txBody>
      </p:sp>
      <p:sp>
        <p:nvSpPr>
          <p:cNvPr id="699" name="Google Shape;699;p33"/>
          <p:cNvSpPr/>
          <p:nvPr/>
        </p:nvSpPr>
        <p:spPr>
          <a:xfrm>
            <a:off x="14183134" y="3328876"/>
            <a:ext cx="3076166" cy="3076166"/>
          </a:xfrm>
          <a:custGeom>
            <a:avLst/>
            <a:gdLst/>
            <a:ahLst/>
            <a:cxnLst/>
            <a:rect l="l" t="t" r="r" b="b"/>
            <a:pathLst>
              <a:path w="3076166" h="3076166" extrusionOk="0">
                <a:moveTo>
                  <a:pt x="0" y="0"/>
                </a:moveTo>
                <a:lnTo>
                  <a:pt x="3076166" y="0"/>
                </a:lnTo>
                <a:lnTo>
                  <a:pt x="3076166" y="3076165"/>
                </a:lnTo>
                <a:lnTo>
                  <a:pt x="0" y="30761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00" name="Google Shape;700;p33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701" name="Google Shape;701;p33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Understanding Different Types of File Formats</a:t>
            </a:r>
            <a:endParaRPr/>
          </a:p>
        </p:txBody>
      </p:sp>
      <p:sp>
        <p:nvSpPr>
          <p:cNvPr id="702" name="Google Shape;702;p33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dirty="0"/>
          </a:p>
        </p:txBody>
      </p:sp>
      <p:sp>
        <p:nvSpPr>
          <p:cNvPr id="703" name="Google Shape;703;p33"/>
          <p:cNvSpPr txBox="1"/>
          <p:nvPr/>
        </p:nvSpPr>
        <p:spPr>
          <a:xfrm>
            <a:off x="487030" y="1915331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of File Formats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8129598"/>
      </p:ext>
    </p:extLst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4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12" name="Google Shape;712;p34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15" name="Google Shape;715;p34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716" name="Google Shape;716;p34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Understanding Different Types of File Formats</a:t>
            </a:r>
            <a:endParaRPr/>
          </a:p>
        </p:txBody>
      </p:sp>
      <p:sp>
        <p:nvSpPr>
          <p:cNvPr id="717" name="Google Shape;717;p34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dirty="0"/>
          </a:p>
        </p:txBody>
      </p:sp>
      <p:sp>
        <p:nvSpPr>
          <p:cNvPr id="718" name="Google Shape;718;p34"/>
          <p:cNvSpPr txBox="1"/>
          <p:nvPr/>
        </p:nvSpPr>
        <p:spPr>
          <a:xfrm>
            <a:off x="487030" y="3070300"/>
            <a:ext cx="15284245" cy="394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9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19381" marR="0" lvl="1" indent="-409690" algn="l" rtl="0">
              <a:lnSpc>
                <a:spcPct val="108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5"/>
              <a:buFont typeface="Arial"/>
              <a:buChar char="•"/>
            </a:pPr>
            <a:r>
              <a:rPr lang="en-US" sz="3395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JSON: Text-based standard for transmitting structured data over the web.</a:t>
            </a:r>
            <a:endParaRPr dirty="0"/>
          </a:p>
          <a:p>
            <a:pPr marL="0" marR="0" lvl="0" indent="0" algn="l" rtl="0">
              <a:lnSpc>
                <a:spcPct val="1080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9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19381" marR="0" lvl="1" indent="-409690" algn="l" rtl="0">
              <a:lnSpc>
                <a:spcPct val="108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5"/>
              <a:buFont typeface="Arial"/>
              <a:buChar char="•"/>
            </a:pPr>
            <a:r>
              <a:rPr lang="en-US" sz="3395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is language-independent, easy to use, and widely compatible.</a:t>
            </a:r>
            <a:endParaRPr dirty="0"/>
          </a:p>
          <a:p>
            <a:pPr marL="0" marR="0" lvl="0" indent="0" algn="l" rtl="0">
              <a:lnSpc>
                <a:spcPct val="1080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9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8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5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popular file formats is crucial for effective data handling and analysis.</a:t>
            </a:r>
            <a:endParaRPr dirty="0"/>
          </a:p>
        </p:txBody>
      </p:sp>
      <p:sp>
        <p:nvSpPr>
          <p:cNvPr id="719" name="Google Shape;719;p34"/>
          <p:cNvSpPr txBox="1"/>
          <p:nvPr/>
        </p:nvSpPr>
        <p:spPr>
          <a:xfrm>
            <a:off x="487030" y="1915331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of File Formats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5"/>
          <p:cNvSpPr/>
          <p:nvPr/>
        </p:nvSpPr>
        <p:spPr>
          <a:xfrm>
            <a:off x="8597633" y="1028700"/>
            <a:ext cx="8661667" cy="8359516"/>
          </a:xfrm>
          <a:custGeom>
            <a:avLst/>
            <a:gdLst/>
            <a:ahLst/>
            <a:cxnLst/>
            <a:rect l="l" t="t" r="r" b="b"/>
            <a:pathLst>
              <a:path w="8661667" h="8359516" extrusionOk="0">
                <a:moveTo>
                  <a:pt x="0" y="0"/>
                </a:moveTo>
                <a:lnTo>
                  <a:pt x="8661667" y="0"/>
                </a:lnTo>
                <a:lnTo>
                  <a:pt x="8661667" y="8359516"/>
                </a:lnTo>
                <a:lnTo>
                  <a:pt x="0" y="83595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27" name="Google Shape;727;p35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28" name="Google Shape;728;p35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729" name="Google Shape;729;p35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30" name="Google Shape;730;p35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 dirty="0"/>
          </a:p>
        </p:txBody>
      </p:sp>
      <p:sp>
        <p:nvSpPr>
          <p:cNvPr id="731" name="Google Shape;731;p35"/>
          <p:cNvSpPr txBox="1"/>
          <p:nvPr/>
        </p:nvSpPr>
        <p:spPr>
          <a:xfrm>
            <a:off x="487030" y="1915331"/>
            <a:ext cx="1731394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File Formats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6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40" name="Google Shape;740;p36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43" name="Google Shape;743;p36"/>
          <p:cNvSpPr txBox="1"/>
          <p:nvPr/>
        </p:nvSpPr>
        <p:spPr>
          <a:xfrm>
            <a:off x="1348740" y="5091359"/>
            <a:ext cx="8072936" cy="315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/>
          </a:p>
        </p:txBody>
      </p:sp>
      <p:sp>
        <p:nvSpPr>
          <p:cNvPr id="744" name="Google Shape;744;p36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745" name="Google Shape;745;p36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/>
          </a:p>
        </p:txBody>
      </p:sp>
      <p:sp>
        <p:nvSpPr>
          <p:cNvPr id="746" name="Google Shape;746;p36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7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55" name="Google Shape;755;p37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58" name="Google Shape;758;p37"/>
          <p:cNvSpPr txBox="1"/>
          <p:nvPr/>
        </p:nvSpPr>
        <p:spPr>
          <a:xfrm>
            <a:off x="1348740" y="5091359"/>
            <a:ext cx="8072936" cy="315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759" name="Google Shape;759;p37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760" name="Google Shape;760;p37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6" name="Google Shape;136;p4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9" name="Google Shape;139;p4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en-US" dirty="0"/>
          </a:p>
        </p:txBody>
      </p:sp>
      <p:sp>
        <p:nvSpPr>
          <p:cNvPr id="141" name="Google Shape;141;p4"/>
          <p:cNvSpPr txBox="1"/>
          <p:nvPr/>
        </p:nvSpPr>
        <p:spPr>
          <a:xfrm>
            <a:off x="1348740" y="4134024"/>
            <a:ext cx="7580066" cy="304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I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Define data science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&amp; What Data Scientists Do</a:t>
            </a:r>
            <a:endParaRPr/>
          </a:p>
        </p:txBody>
      </p:sp>
      <p:sp>
        <p:nvSpPr>
          <p:cNvPr id="142" name="Google Shape;142;p4" descr="Relative picture for a slide about &quot;Define data science &amp; What Data Scientists Do&quot;"/>
          <p:cNvSpPr/>
          <p:nvPr/>
        </p:nvSpPr>
        <p:spPr>
          <a:xfrm>
            <a:off x="9895162" y="2370274"/>
            <a:ext cx="6575376" cy="6575378"/>
          </a:xfrm>
          <a:custGeom>
            <a:avLst/>
            <a:gdLst/>
            <a:ahLst/>
            <a:cxnLst/>
            <a:rect l="l" t="t" r="r" b="b"/>
            <a:pathLst>
              <a:path w="6575376" h="6575378" extrusionOk="0">
                <a:moveTo>
                  <a:pt x="0" y="0"/>
                </a:moveTo>
                <a:lnTo>
                  <a:pt x="6575376" y="0"/>
                </a:lnTo>
                <a:lnTo>
                  <a:pt x="6575376" y="6575378"/>
                </a:lnTo>
                <a:lnTo>
                  <a:pt x="0" y="65753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1" name="Google Shape;151;p5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4" name="Google Shape;154;p5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dirty="0"/>
          </a:p>
        </p:txBody>
      </p:sp>
      <p:sp>
        <p:nvSpPr>
          <p:cNvPr id="156" name="Google Shape;156;p5"/>
          <p:cNvSpPr txBox="1"/>
          <p:nvPr/>
        </p:nvSpPr>
        <p:spPr>
          <a:xfrm>
            <a:off x="1348740" y="4134024"/>
            <a:ext cx="15590520" cy="19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I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Define data science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&amp; What Data Scientists Do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1348740" y="6739699"/>
            <a:ext cx="17313940" cy="150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Data Science?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6" name="Google Shape;166;p6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9" name="Google Shape;169;p6"/>
          <p:cNvSpPr/>
          <p:nvPr/>
        </p:nvSpPr>
        <p:spPr>
          <a:xfrm>
            <a:off x="13578365" y="4515723"/>
            <a:ext cx="4222605" cy="3441423"/>
          </a:xfrm>
          <a:custGeom>
            <a:avLst/>
            <a:gdLst/>
            <a:ahLst/>
            <a:cxnLst/>
            <a:rect l="l" t="t" r="r" b="b"/>
            <a:pathLst>
              <a:path w="4222605" h="3441423" extrusionOk="0">
                <a:moveTo>
                  <a:pt x="0" y="0"/>
                </a:moveTo>
                <a:lnTo>
                  <a:pt x="4222605" y="0"/>
                </a:lnTo>
                <a:lnTo>
                  <a:pt x="4222605" y="3441422"/>
                </a:lnTo>
                <a:lnTo>
                  <a:pt x="0" y="3441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0" name="Google Shape;170;p6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171" name="Google Shape;171;p6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dirty="0"/>
          </a:p>
        </p:txBody>
      </p:sp>
      <p:sp>
        <p:nvSpPr>
          <p:cNvPr id="172" name="Google Shape;172;p6"/>
          <p:cNvSpPr txBox="1"/>
          <p:nvPr/>
        </p:nvSpPr>
        <p:spPr>
          <a:xfrm>
            <a:off x="487030" y="3369630"/>
            <a:ext cx="14035929" cy="2330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21583" marR="0" lvl="1" indent="-410791" algn="l" rtl="0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4"/>
              <a:buFont typeface="Arial"/>
              <a:buChar char="•"/>
            </a:pPr>
            <a:r>
              <a:rPr lang="en-US" sz="340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is a continuous process of utilizing data to gain insights.</a:t>
            </a:r>
            <a:endParaRPr/>
          </a:p>
          <a:p>
            <a:pPr marL="0" marR="0" lvl="0" indent="0" algn="l" rtl="0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1583" marR="0" lvl="1" indent="-410791" algn="l" rtl="0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4"/>
              <a:buFont typeface="Arial"/>
              <a:buChar char="•"/>
            </a:pPr>
            <a:r>
              <a:rPr lang="en-US" sz="340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involves validating hypotheses or models using available data.</a:t>
            </a:r>
            <a:endParaRPr/>
          </a:p>
          <a:p>
            <a:pPr marL="0" marR="0" lvl="0" indent="0" algn="l" rtl="0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1583" marR="0" lvl="1" indent="-410791" algn="l" rtl="0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4"/>
              <a:buFont typeface="Arial"/>
              <a:buChar char="•"/>
            </a:pPr>
            <a:r>
              <a:rPr lang="en-US" sz="340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is to uncover trends and insights hidden within datasets.</a:t>
            </a:r>
            <a:endParaRPr/>
          </a:p>
        </p:txBody>
      </p:sp>
      <p:sp>
        <p:nvSpPr>
          <p:cNvPr id="173" name="Google Shape;173;p6"/>
          <p:cNvSpPr txBox="1"/>
          <p:nvPr/>
        </p:nvSpPr>
        <p:spPr>
          <a:xfrm>
            <a:off x="487030" y="1999221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Data Science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2" name="Google Shape;182;p7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5" name="Google Shape;185;p7"/>
          <p:cNvSpPr txBox="1"/>
          <p:nvPr/>
        </p:nvSpPr>
        <p:spPr>
          <a:xfrm>
            <a:off x="487030" y="3154190"/>
            <a:ext cx="14094780" cy="327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051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25029" marR="0" lvl="1" indent="-412514" algn="l" rtl="0">
              <a:lnSpc>
                <a:spcPct val="108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18"/>
              <a:buFont typeface="Arial"/>
              <a:buChar char="•"/>
            </a:pPr>
            <a:r>
              <a:rPr lang="en-US" sz="341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is transformed into compelling narratives through storytelling.</a:t>
            </a:r>
            <a:endParaRPr/>
          </a:p>
          <a:p>
            <a:pPr marL="0" marR="0" lvl="0" indent="0" algn="l" rtl="0">
              <a:lnSpc>
                <a:spcPct val="10798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1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5029" marR="0" lvl="1" indent="-412514" algn="l" rtl="0">
              <a:lnSpc>
                <a:spcPct val="108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18"/>
              <a:buFont typeface="Arial"/>
              <a:buChar char="•"/>
            </a:pPr>
            <a:r>
              <a:rPr lang="en-US" sz="341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insights drive strategic decision-making for organizations.</a:t>
            </a:r>
            <a:endParaRPr/>
          </a:p>
          <a:p>
            <a:pPr marL="0" marR="0" lvl="0" indent="0" algn="l" rtl="0">
              <a:lnSpc>
                <a:spcPct val="10798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1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5029" marR="0" lvl="1" indent="-412514" algn="l" rtl="0">
              <a:lnSpc>
                <a:spcPct val="108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18"/>
              <a:buFont typeface="Arial"/>
              <a:buChar char="•"/>
            </a:pPr>
            <a:r>
              <a:rPr lang="en-US" sz="341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encompasses extracting and analyzing data in structured and unstructured forms.</a:t>
            </a: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14486180" y="3116090"/>
            <a:ext cx="3950208" cy="4114800"/>
          </a:xfrm>
          <a:custGeom>
            <a:avLst/>
            <a:gdLst/>
            <a:ahLst/>
            <a:cxnLst/>
            <a:rect l="l" t="t" r="r" b="b"/>
            <a:pathLst>
              <a:path w="3950208" h="4114800" extrusionOk="0">
                <a:moveTo>
                  <a:pt x="0" y="0"/>
                </a:moveTo>
                <a:lnTo>
                  <a:pt x="3950208" y="0"/>
                </a:lnTo>
                <a:lnTo>
                  <a:pt x="39502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7" name="Google Shape;187;p7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188" name="Google Shape;188;p7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dirty="0"/>
          </a:p>
        </p:txBody>
      </p:sp>
      <p:sp>
        <p:nvSpPr>
          <p:cNvPr id="189" name="Google Shape;189;p7"/>
          <p:cNvSpPr txBox="1"/>
          <p:nvPr/>
        </p:nvSpPr>
        <p:spPr>
          <a:xfrm>
            <a:off x="487030" y="1999221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Data Science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8" name="Google Shape;198;p8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1" name="Google Shape;201;p8"/>
          <p:cNvSpPr/>
          <p:nvPr/>
        </p:nvSpPr>
        <p:spPr>
          <a:xfrm>
            <a:off x="5527699" y="2779080"/>
            <a:ext cx="7232601" cy="6103655"/>
          </a:xfrm>
          <a:custGeom>
            <a:avLst/>
            <a:gdLst/>
            <a:ahLst/>
            <a:cxnLst/>
            <a:rect l="l" t="t" r="r" b="b"/>
            <a:pathLst>
              <a:path w="7232601" h="6103655" extrusionOk="0">
                <a:moveTo>
                  <a:pt x="0" y="0"/>
                </a:moveTo>
                <a:lnTo>
                  <a:pt x="7232602" y="0"/>
                </a:lnTo>
                <a:lnTo>
                  <a:pt x="7232602" y="6103655"/>
                </a:lnTo>
                <a:lnTo>
                  <a:pt x="0" y="61036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2" name="Google Shape;202;p8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203" name="Google Shape;203;p8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dirty="0"/>
          </a:p>
        </p:txBody>
      </p:sp>
      <p:sp>
        <p:nvSpPr>
          <p:cNvPr id="204" name="Google Shape;204;p8"/>
          <p:cNvSpPr txBox="1"/>
          <p:nvPr/>
        </p:nvSpPr>
        <p:spPr>
          <a:xfrm>
            <a:off x="487030" y="1999221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Data Science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3" name="Google Shape;213;p9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6" name="Google Shape;216;p9"/>
          <p:cNvSpPr/>
          <p:nvPr/>
        </p:nvSpPr>
        <p:spPr>
          <a:xfrm>
            <a:off x="14973300" y="3451650"/>
            <a:ext cx="2827670" cy="2827670"/>
          </a:xfrm>
          <a:custGeom>
            <a:avLst/>
            <a:gdLst/>
            <a:ahLst/>
            <a:cxnLst/>
            <a:rect l="l" t="t" r="r" b="b"/>
            <a:pathLst>
              <a:path w="2827670" h="2827670" extrusionOk="0">
                <a:moveTo>
                  <a:pt x="0" y="0"/>
                </a:moveTo>
                <a:lnTo>
                  <a:pt x="2827670" y="0"/>
                </a:lnTo>
                <a:lnTo>
                  <a:pt x="2827670" y="2827670"/>
                </a:lnTo>
                <a:lnTo>
                  <a:pt x="0" y="28276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7" name="Google Shape;217;p9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What is Data Science?</a:t>
            </a:r>
            <a:endParaRPr/>
          </a:p>
        </p:txBody>
      </p:sp>
      <p:sp>
        <p:nvSpPr>
          <p:cNvPr id="219" name="Google Shape;219;p9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dirty="0"/>
          </a:p>
        </p:txBody>
      </p:sp>
      <p:sp>
        <p:nvSpPr>
          <p:cNvPr id="220" name="Google Shape;220;p9"/>
          <p:cNvSpPr txBox="1"/>
          <p:nvPr/>
        </p:nvSpPr>
        <p:spPr>
          <a:xfrm>
            <a:off x="487030" y="3489750"/>
            <a:ext cx="14970684" cy="319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99878" marR="0" lvl="1" indent="-399939" algn="l" rtl="0">
              <a:lnSpc>
                <a:spcPct val="108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14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explores, manipulates, and analyzes data to find answers.</a:t>
            </a:r>
          </a:p>
          <a:p>
            <a:pPr marL="799878" marR="0" lvl="1" indent="-399939" algn="l" rtl="0">
              <a:lnSpc>
                <a:spcPct val="108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14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 as other sciences study specific subjects, data science focuses on understanding data.</a:t>
            </a:r>
          </a:p>
          <a:p>
            <a:pPr marL="799878" marR="0" lvl="1" indent="-399939" algn="l" rtl="0">
              <a:lnSpc>
                <a:spcPct val="108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14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Today’s world offers an abundance of data, algorithms, and accessible tools.</a:t>
            </a:r>
          </a:p>
          <a:p>
            <a:pPr marL="799878" marR="0" lvl="1" indent="-399939" algn="l" rtl="0">
              <a:lnSpc>
                <a:spcPct val="108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14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affordability and accessibility of these resources make data science more relevant than ever.</a:t>
            </a:r>
            <a:endParaRPr lang="en-US" sz="1200" dirty="0"/>
          </a:p>
        </p:txBody>
      </p:sp>
      <p:sp>
        <p:nvSpPr>
          <p:cNvPr id="221" name="Google Shape;221;p9"/>
          <p:cNvSpPr txBox="1"/>
          <p:nvPr/>
        </p:nvSpPr>
        <p:spPr>
          <a:xfrm>
            <a:off x="487030" y="2334781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Essence of Data Science</a:t>
            </a:r>
            <a:endParaRPr dirty="0"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1503</Words>
  <Application>Microsoft Office PowerPoint</Application>
  <PresentationFormat>Custom</PresentationFormat>
  <Paragraphs>290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Bebas Neue</vt:lpstr>
      <vt:lpstr>Arial</vt:lpstr>
      <vt:lpstr>Economica</vt:lpstr>
      <vt:lpstr>Calibri</vt:lpstr>
      <vt:lpstr>Open Sans ExtraBold</vt:lpstr>
      <vt:lpstr>Inter</vt:lpstr>
      <vt:lpstr>Poppins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Ahmed Adel Abdelmawgod</cp:lastModifiedBy>
  <cp:revision>3</cp:revision>
  <dcterms:created xsi:type="dcterms:W3CDTF">2006-08-16T00:00:00Z</dcterms:created>
  <dcterms:modified xsi:type="dcterms:W3CDTF">2025-02-06T17:41:31Z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2025-02-06T14:54:18Z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6ef9665a-b3c3-4fe0-8fb3-1a6791fbbbce</vt:lpwstr>
  </property>
  <property fmtid="{D5CDD505-2E9C-101B-9397-08002B2CF9AE}" pid="7" name="MSIP_Label_defa4170-0d19-0005-0004-bc88714345d2_ActionId">
    <vt:lpwstr>3c95a0a3-03c6-4d40-8a64-b45a64eee247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