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6" r:id="rId3"/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75" y="685800"/>
            <a:ext cx="609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175" y="685800"/>
            <a:ext cx="609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175" y="685800"/>
            <a:ext cx="609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175" y="685800"/>
            <a:ext cx="609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175" y="685800"/>
            <a:ext cx="609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175" y="685800"/>
            <a:ext cx="609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175" y="685800"/>
            <a:ext cx="609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175" y="685800"/>
            <a:ext cx="609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175" y="685800"/>
            <a:ext cx="609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175" y="685800"/>
            <a:ext cx="609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175" y="685800"/>
            <a:ext cx="609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175" y="685800"/>
            <a:ext cx="609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175" y="685800"/>
            <a:ext cx="609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175" y="685800"/>
            <a:ext cx="609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175" y="685800"/>
            <a:ext cx="609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175" y="685800"/>
            <a:ext cx="609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175" y="685800"/>
            <a:ext cx="609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175" y="685800"/>
            <a:ext cx="609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175" y="685800"/>
            <a:ext cx="609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175" y="685800"/>
            <a:ext cx="609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175" y="685800"/>
            <a:ext cx="609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175" y="685800"/>
            <a:ext cx="609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175" y="685800"/>
            <a:ext cx="609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175" y="685800"/>
            <a:ext cx="609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175" y="685800"/>
            <a:ext cx="609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381175" y="685800"/>
            <a:ext cx="609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381175" y="685800"/>
            <a:ext cx="609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Отображение данных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Проверка каждого элемента UI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Виды ошибок – требования и поведение системы</a:t>
            </a: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1100050" y="4455619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26" name="Shape 2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x="4114799" y="-1171785"/>
            <a:ext cx="4023360" cy="1005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 rot="5400000">
            <a:off x="7160639" y="1979038"/>
            <a:ext cx="5757421" cy="2628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 rot="5400000">
            <a:off x="1826639" y="-573660"/>
            <a:ext cx="5757422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09600" y="1600200"/>
            <a:ext cx="109728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914400" y="2111123"/>
            <a:ext cx="10363200" cy="15464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914400" y="3786737"/>
            <a:ext cx="103632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09600" y="1600200"/>
            <a:ext cx="109728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09600" y="1600200"/>
            <a:ext cx="5326034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6256365" y="1600200"/>
            <a:ext cx="5326034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09600" y="5875078"/>
            <a:ext cx="10972800" cy="6926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097279" y="4453128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41" name="Shape 4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1097279" y="1845733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621791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109727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109727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621791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4" type="body"/>
          </p:nvPr>
        </p:nvSpPr>
        <p:spPr>
          <a:xfrm>
            <a:off x="621791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5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457200" y="594358"/>
            <a:ext cx="3200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800600" y="731520"/>
            <a:ext cx="6492239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57200" y="2926080"/>
            <a:ext cx="3200399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65512" y="6459785"/>
            <a:ext cx="2618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800600" y="6459785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4953000"/>
            <a:ext cx="12188824" cy="1904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15" y="491507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1097279" y="5074919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2" name="Shape 82"/>
          <p:cNvSpPr/>
          <p:nvPr>
            <p:ph idx="2" type="pic"/>
          </p:nvPr>
        </p:nvSpPr>
        <p:spPr>
          <a:xfrm>
            <a:off x="15" y="0"/>
            <a:ext cx="12191984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1097279" y="5907023"/>
            <a:ext cx="10113264" cy="5943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6334316"/>
            <a:ext cx="12192000" cy="65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17" name="Shape 17"/>
          <p:cNvCxnSpPr/>
          <p:nvPr/>
        </p:nvCxnSpPr>
        <p:spPr>
          <a:xfrm>
            <a:off x="1193532" y="1737844"/>
            <a:ext cx="9966959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09600" y="1600200"/>
            <a:ext cx="109728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8.png"/><Relationship Id="rId4" Type="http://schemas.openxmlformats.org/officeDocument/2006/relationships/image" Target="../media/image0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0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0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b="0" i="0" lang="en-US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Lesson 5	</a:t>
            </a:r>
          </a:p>
        </p:txBody>
      </p:sp>
      <p:sp>
        <p:nvSpPr>
          <p:cNvPr id="127" name="Shape 127"/>
          <p:cNvSpPr txBox="1"/>
          <p:nvPr>
            <p:ph idx="1" type="subTitle"/>
          </p:nvPr>
        </p:nvSpPr>
        <p:spPr>
          <a:xfrm>
            <a:off x="1100050" y="4455619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/>
              <a:t>Test Plan, Check List, Bug Report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GUI + WEB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4294967295" type="title"/>
          </p:nvPr>
        </p:nvSpPr>
        <p:spPr>
          <a:xfrm>
            <a:off x="1066804" y="166955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1"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basics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466" y="409399"/>
            <a:ext cx="8945049" cy="6039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ctrTitle"/>
          </p:nvPr>
        </p:nvSpPr>
        <p:spPr>
          <a:xfrm>
            <a:off x="1097279" y="758952"/>
            <a:ext cx="10058400" cy="356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Архитектура клиент-сервер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4294967295" type="title"/>
          </p:nvPr>
        </p:nvSpPr>
        <p:spPr>
          <a:xfrm>
            <a:off x="304800" y="274637"/>
            <a:ext cx="10972800" cy="6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Архитектура клиент-сервер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3600" y="1114425"/>
            <a:ext cx="461010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442766" y="2390775"/>
            <a:ext cx="37407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- пользовательский интерфейс;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- логика отображения данных;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- первичная валидация данных.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8315566" y="2390775"/>
            <a:ext cx="37407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- основная логика;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- хранение данных;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- сложные расчеты.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2879225" y="4144100"/>
            <a:ext cx="6304500" cy="14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Клиенту и серверу не нужно знать о внутреннем устройстве друг друга. Достаточно знать "язык", на котором они могут общаться -- </a:t>
            </a:r>
            <a:r>
              <a:rPr lang="en-US" u="sng"/>
              <a:t>протокол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4294967295" type="title"/>
          </p:nvPr>
        </p:nvSpPr>
        <p:spPr>
          <a:xfrm>
            <a:off x="609600" y="274637"/>
            <a:ext cx="10972800" cy="6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Архитектура клиент-сервер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2600" y="1314450"/>
            <a:ext cx="4610100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4294967295" type="title"/>
          </p:nvPr>
        </p:nvSpPr>
        <p:spPr>
          <a:xfrm>
            <a:off x="609600" y="274637"/>
            <a:ext cx="10972800" cy="6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Архитектура клиент-сервер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700" y="1176337"/>
            <a:ext cx="4972050" cy="49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4294967295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Клиент (браузер)</a:t>
            </a:r>
          </a:p>
        </p:txBody>
      </p:sp>
      <p:sp>
        <p:nvSpPr>
          <p:cNvPr id="222" name="Shape 222"/>
          <p:cNvSpPr txBox="1"/>
          <p:nvPr>
            <p:ph idx="4294967295" type="body"/>
          </p:nvPr>
        </p:nvSpPr>
        <p:spPr>
          <a:xfrm>
            <a:off x="609600" y="1600200"/>
            <a:ext cx="10972800" cy="424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Технологии "из коробки"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HTML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CSS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JavaScript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4294967295" type="title"/>
          </p:nvPr>
        </p:nvSpPr>
        <p:spPr>
          <a:xfrm>
            <a:off x="609600" y="246112"/>
            <a:ext cx="109728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Клиент (браузер)</a:t>
            </a:r>
          </a:p>
        </p:txBody>
      </p:sp>
      <p:sp>
        <p:nvSpPr>
          <p:cNvPr id="228" name="Shape 228"/>
          <p:cNvSpPr txBox="1"/>
          <p:nvPr>
            <p:ph idx="4294967295" type="body"/>
          </p:nvPr>
        </p:nvSpPr>
        <p:spPr>
          <a:xfrm>
            <a:off x="609600" y="1600200"/>
            <a:ext cx="10972800" cy="44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Технологии "из коробки"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- основная разметка документа, содержание, семантика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CSS</a:t>
            </a:r>
          </a:p>
          <a:p>
            <a:pPr indent="-228600" lvl="0" marL="457200">
              <a:spcBef>
                <a:spcPts val="0"/>
              </a:spcBef>
              <a:buFont typeface="Arial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JavaScript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4294967295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HTML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600200"/>
            <a:ext cx="8221558" cy="2771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4294967295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HTML</a:t>
            </a:r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" y="4935912"/>
            <a:ext cx="8372475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1600200"/>
            <a:ext cx="8221558" cy="2771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673379" y="26775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GUI 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Графический интерфейс пользователя (Graphical user interface, GUI) –разновидность пользовательского интерфейса, в котором элементы интерфейса (меню, кнопки, значки, списки и т. п.), представленные пользователю на дисплее, исполнены в виде графических изображений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4294967295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Клиент (браузер)</a:t>
            </a:r>
          </a:p>
        </p:txBody>
      </p:sp>
      <p:sp>
        <p:nvSpPr>
          <p:cNvPr id="247" name="Shape 247"/>
          <p:cNvSpPr txBox="1"/>
          <p:nvPr>
            <p:ph idx="4294967295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Технологии "из коробки"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- основная разметка документа, содержание, семантика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CSS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- внешний вид страницы</a:t>
            </a:r>
          </a:p>
          <a:p>
            <a:pPr indent="-228600" lvl="0" marL="457200">
              <a:spcBef>
                <a:spcPts val="0"/>
              </a:spcBef>
              <a:buFont typeface="Arial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JavaScript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4294967295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CSS</a:t>
            </a:r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600200"/>
            <a:ext cx="8226372" cy="3628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4294967295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CSS</a:t>
            </a:r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295400"/>
            <a:ext cx="8226372" cy="3628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5217875"/>
            <a:ext cx="7613313" cy="10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4294967295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Клиент (браузер)</a:t>
            </a:r>
          </a:p>
        </p:txBody>
      </p:sp>
      <p:sp>
        <p:nvSpPr>
          <p:cNvPr id="266" name="Shape 266"/>
          <p:cNvSpPr txBox="1"/>
          <p:nvPr>
            <p:ph idx="4294967295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Технологии "из коробки"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- основная разметка документа, содержание, семантика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CSS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- внешний вид страницы</a:t>
            </a:r>
          </a:p>
          <a:p>
            <a:pPr indent="-228600" lvl="0" marL="457200">
              <a:spcBef>
                <a:spcPts val="0"/>
              </a:spcBef>
              <a:buFont typeface="Arial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-  интерактивность страницы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4294967295"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Q&amp;A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4294967295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Протокол HTTP</a:t>
            </a:r>
          </a:p>
        </p:txBody>
      </p:sp>
      <p:sp>
        <p:nvSpPr>
          <p:cNvPr id="277" name="Shape 277"/>
          <p:cNvSpPr txBox="1"/>
          <p:nvPr>
            <p:ph idx="4294967295" type="body"/>
          </p:nvPr>
        </p:nvSpPr>
        <p:spPr>
          <a:xfrm>
            <a:off x="609600" y="1600200"/>
            <a:ext cx="10972800" cy="420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HTTP - hyper text transport protocol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4294967295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Протокол HTTP</a:t>
            </a:r>
          </a:p>
        </p:txBody>
      </p:sp>
      <p:sp>
        <p:nvSpPr>
          <p:cNvPr id="283" name="Shape 283"/>
          <p:cNvSpPr txBox="1"/>
          <p:nvPr>
            <p:ph idx="4294967295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HTTP - hyper text transport protocol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Протокол </a:t>
            </a:r>
            <a:r>
              <a:rPr i="1" lang="en-US" sz="3600">
                <a:latin typeface="Arial"/>
                <a:ea typeface="Arial"/>
                <a:cs typeface="Arial"/>
                <a:sym typeface="Arial"/>
              </a:rPr>
              <a:t>запросов-ответов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600">
                <a:latin typeface="Arial"/>
                <a:ea typeface="Arial"/>
                <a:cs typeface="Arial"/>
                <a:sym typeface="Arial"/>
              </a:rPr>
              <a:t>прикладного уровня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4294967295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Протокол HTTP</a:t>
            </a:r>
          </a:p>
        </p:txBody>
      </p:sp>
      <p:sp>
        <p:nvSpPr>
          <p:cNvPr id="289" name="Shape 289"/>
          <p:cNvSpPr txBox="1"/>
          <p:nvPr>
            <p:ph idx="4294967295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Запрос-ответ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Между клиентом и сервером нет постоянного соединения.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Вся информация, необходимая для обработки запроса должна передаваться в рамках этого запроса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4294967295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Протокол HTTP</a:t>
            </a:r>
          </a:p>
        </p:txBody>
      </p:sp>
      <p:sp>
        <p:nvSpPr>
          <p:cNvPr id="295" name="Shape 295"/>
          <p:cNvSpPr txBox="1"/>
          <p:nvPr>
            <p:ph idx="4294967295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Простейший HTTP запрос: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 to 87.240.131.99 on port 80 ... ok</a:t>
            </a:r>
            <a:b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 / HTTP/1.1[CRLF]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4294967295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Протокол HTTP</a:t>
            </a:r>
          </a:p>
        </p:txBody>
      </p:sp>
      <p:sp>
        <p:nvSpPr>
          <p:cNvPr id="301" name="Shape 301"/>
          <p:cNvSpPr txBox="1"/>
          <p:nvPr>
            <p:ph idx="4294967295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Простейший HTTP запрос: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 to 87.240.131.99 on port 80 ... ok</a:t>
            </a:r>
            <a:b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 / HTTP/1.1[CRLF]</a:t>
            </a:r>
          </a:p>
        </p:txBody>
      </p:sp>
      <p:cxnSp>
        <p:nvCxnSpPr>
          <p:cNvPr id="302" name="Shape 302"/>
          <p:cNvCxnSpPr/>
          <p:nvPr/>
        </p:nvCxnSpPr>
        <p:spPr>
          <a:xfrm>
            <a:off x="711800" y="3629300"/>
            <a:ext cx="10330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GUI</a:t>
            </a:r>
          </a:p>
        </p:txBody>
      </p:sp>
      <p:pic>
        <p:nvPicPr>
          <p:cNvPr id="139" name="Shape 1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0735" y="2133359"/>
            <a:ext cx="8630853" cy="3448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4294967295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Протокол HTTP</a:t>
            </a:r>
          </a:p>
        </p:txBody>
      </p:sp>
      <p:sp>
        <p:nvSpPr>
          <p:cNvPr id="308" name="Shape 308"/>
          <p:cNvSpPr txBox="1"/>
          <p:nvPr>
            <p:ph idx="4294967295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Простейший HTTP запрос: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 to 87.240.131.99 on port 80 ... ok</a:t>
            </a:r>
            <a:b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 / HTTP/1.1[CRLF][CRLF]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cxnSp>
        <p:nvCxnSpPr>
          <p:cNvPr id="309" name="Shape 309"/>
          <p:cNvCxnSpPr/>
          <p:nvPr/>
        </p:nvCxnSpPr>
        <p:spPr>
          <a:xfrm>
            <a:off x="711800" y="4010300"/>
            <a:ext cx="6242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4294967295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Протокол HTTP</a:t>
            </a:r>
          </a:p>
        </p:txBody>
      </p:sp>
      <p:sp>
        <p:nvSpPr>
          <p:cNvPr id="315" name="Shape 315"/>
          <p:cNvSpPr txBox="1"/>
          <p:nvPr>
            <p:ph idx="4294967295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Простейший HTTP запрос: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 to 87.240.131.99 on port 80 ... ok</a:t>
            </a:r>
            <a:b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 / HTTP/1.1[CRLF][CRLF]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cxnSp>
        <p:nvCxnSpPr>
          <p:cNvPr id="316" name="Shape 316"/>
          <p:cNvCxnSpPr/>
          <p:nvPr/>
        </p:nvCxnSpPr>
        <p:spPr>
          <a:xfrm>
            <a:off x="682600" y="3956875"/>
            <a:ext cx="829200" cy="479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7" name="Shape 317"/>
          <p:cNvCxnSpPr/>
          <p:nvPr/>
        </p:nvCxnSpPr>
        <p:spPr>
          <a:xfrm>
            <a:off x="682600" y="3770275"/>
            <a:ext cx="0" cy="18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8" name="Shape 318"/>
          <p:cNvCxnSpPr/>
          <p:nvPr/>
        </p:nvCxnSpPr>
        <p:spPr>
          <a:xfrm>
            <a:off x="1507400" y="3770275"/>
            <a:ext cx="0" cy="18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19" name="Shape 319"/>
          <p:cNvSpPr txBox="1"/>
          <p:nvPr/>
        </p:nvSpPr>
        <p:spPr>
          <a:xfrm>
            <a:off x="284300" y="4067425"/>
            <a:ext cx="1752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HTTP метод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4294967295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Протокол HTTP</a:t>
            </a:r>
          </a:p>
        </p:txBody>
      </p:sp>
      <p:sp>
        <p:nvSpPr>
          <p:cNvPr id="325" name="Shape 325"/>
          <p:cNvSpPr txBox="1"/>
          <p:nvPr>
            <p:ph idx="4294967295" type="body"/>
          </p:nvPr>
        </p:nvSpPr>
        <p:spPr>
          <a:xfrm>
            <a:off x="609600" y="1219200"/>
            <a:ext cx="109728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Простейший HTTP запрос: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 to 87.240.131.99 on port 80 ... ok</a:t>
            </a:r>
            <a:b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 / HTTP/1.1[CRLF][CRLF]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POST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HEAD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PUT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DELETE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OPTIONS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cxnSp>
        <p:nvCxnSpPr>
          <p:cNvPr id="326" name="Shape 326"/>
          <p:cNvCxnSpPr/>
          <p:nvPr/>
        </p:nvCxnSpPr>
        <p:spPr>
          <a:xfrm>
            <a:off x="682600" y="3652075"/>
            <a:ext cx="829200" cy="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7" name="Shape 327"/>
          <p:cNvCxnSpPr/>
          <p:nvPr/>
        </p:nvCxnSpPr>
        <p:spPr>
          <a:xfrm>
            <a:off x="682600" y="3465475"/>
            <a:ext cx="0" cy="18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8" name="Shape 328"/>
          <p:cNvCxnSpPr/>
          <p:nvPr/>
        </p:nvCxnSpPr>
        <p:spPr>
          <a:xfrm>
            <a:off x="1507400" y="3465475"/>
            <a:ext cx="0" cy="18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4294967295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Протокол HTTP</a:t>
            </a:r>
          </a:p>
        </p:txBody>
      </p:sp>
      <p:sp>
        <p:nvSpPr>
          <p:cNvPr id="334" name="Shape 334"/>
          <p:cNvSpPr txBox="1"/>
          <p:nvPr>
            <p:ph idx="4294967295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Простейший HTTP запрос: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 to 87.240.131.99 on port 80 ... ok</a:t>
            </a:r>
            <a:b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 / HTTP/1.1[CRLF][CRLF]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cxnSp>
        <p:nvCxnSpPr>
          <p:cNvPr id="335" name="Shape 335"/>
          <p:cNvCxnSpPr/>
          <p:nvPr/>
        </p:nvCxnSpPr>
        <p:spPr>
          <a:xfrm>
            <a:off x="1390700" y="3770275"/>
            <a:ext cx="0" cy="18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6" name="Shape 336"/>
          <p:cNvCxnSpPr/>
          <p:nvPr/>
        </p:nvCxnSpPr>
        <p:spPr>
          <a:xfrm>
            <a:off x="1764864" y="3770275"/>
            <a:ext cx="0" cy="18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7" name="Shape 337"/>
          <p:cNvCxnSpPr/>
          <p:nvPr/>
        </p:nvCxnSpPr>
        <p:spPr>
          <a:xfrm>
            <a:off x="1390700" y="3961675"/>
            <a:ext cx="377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38" name="Shape 338"/>
          <p:cNvSpPr txBox="1"/>
          <p:nvPr/>
        </p:nvSpPr>
        <p:spPr>
          <a:xfrm>
            <a:off x="830400" y="4019800"/>
            <a:ext cx="20571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Адрес ресурса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4294967295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Протокол HTTP</a:t>
            </a:r>
          </a:p>
        </p:txBody>
      </p:sp>
      <p:sp>
        <p:nvSpPr>
          <p:cNvPr id="344" name="Shape 344"/>
          <p:cNvSpPr txBox="1"/>
          <p:nvPr>
            <p:ph idx="4294967295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Простейший HTTP запрос: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 to 87.240.131.99 on port 80 ... ok</a:t>
            </a:r>
            <a:b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 / HTTP/1.1[CRLF][CRLF]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cxnSp>
        <p:nvCxnSpPr>
          <p:cNvPr id="345" name="Shape 345"/>
          <p:cNvCxnSpPr/>
          <p:nvPr/>
        </p:nvCxnSpPr>
        <p:spPr>
          <a:xfrm>
            <a:off x="1737476" y="3770275"/>
            <a:ext cx="0" cy="18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6" name="Shape 346"/>
          <p:cNvCxnSpPr/>
          <p:nvPr/>
        </p:nvCxnSpPr>
        <p:spPr>
          <a:xfrm>
            <a:off x="3353026" y="3766975"/>
            <a:ext cx="0" cy="18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7" name="Shape 347"/>
          <p:cNvCxnSpPr/>
          <p:nvPr/>
        </p:nvCxnSpPr>
        <p:spPr>
          <a:xfrm>
            <a:off x="1738068" y="3961675"/>
            <a:ext cx="1614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8" name="Shape 348"/>
          <p:cNvSpPr txBox="1"/>
          <p:nvPr/>
        </p:nvSpPr>
        <p:spPr>
          <a:xfrm>
            <a:off x="1770200" y="3972175"/>
            <a:ext cx="237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Версия протокола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idx="4294967295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Протокол HTTP</a:t>
            </a:r>
          </a:p>
        </p:txBody>
      </p:sp>
      <p:sp>
        <p:nvSpPr>
          <p:cNvPr id="354" name="Shape 354"/>
          <p:cNvSpPr txBox="1"/>
          <p:nvPr>
            <p:ph idx="4294967295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Реальный HTTP запрос: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 to 87.240.131.99 on port 80 ... ok</a:t>
            </a:r>
            <a:b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 / HTTP/1.1[CRLF]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Accept: text/html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[CRLF]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Accept-Encoding: deflate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[CRLF]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Host: vk.com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[CRLF]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Cookie: ...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[CRLF]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User-Agent: Mozilla/5.0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[CRLF][CRLF]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355" name="Shape 355"/>
          <p:cNvSpPr/>
          <p:nvPr/>
        </p:nvSpPr>
        <p:spPr>
          <a:xfrm>
            <a:off x="609600" y="3055350"/>
            <a:ext cx="8775600" cy="2521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 txBox="1"/>
          <p:nvPr/>
        </p:nvSpPr>
        <p:spPr>
          <a:xfrm>
            <a:off x="2935075" y="5705325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Тело запроса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4294967295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Протокол HTTP</a:t>
            </a:r>
          </a:p>
        </p:txBody>
      </p:sp>
      <p:sp>
        <p:nvSpPr>
          <p:cNvPr id="362" name="Shape 362"/>
          <p:cNvSpPr txBox="1"/>
          <p:nvPr>
            <p:ph idx="4294967295" type="body"/>
          </p:nvPr>
        </p:nvSpPr>
        <p:spPr>
          <a:xfrm>
            <a:off x="609600" y="1295400"/>
            <a:ext cx="10972800" cy="4967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</a:rPr>
              <a:t>HTTP ответ: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HTTP/1.1 200 OK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Server: nginx/1.0.11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17 Mar 2012 06:53:50 GMT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Content-Type: text/html; charset=windows-1251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Set-Cookie: remixlang=3; expires=Thu, 14-Mar-2013 23:58:28 GMT; path=/; domain=.vk.com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Content-Encoding: gzip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Content-Length: 4859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 html PUBLIC "-//W3C//DTD XHTML 1.0 Strict//EN" "http://www.w3.org/TR/xhtml1/DTD/xhtml1-strict.dtd"&gt;</a:t>
            </a:r>
            <a:br>
              <a:rPr lang="en-US" sz="9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9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&lt;html xmlns="http://www.w3.org/1999/xhtml" xml:lang="en" lang="en"&gt;</a:t>
            </a:r>
            <a:br>
              <a:rPr lang="en-US" sz="9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9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br>
              <a:rPr lang="en-US" sz="9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9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&lt;meta http-equiv="X-UA-Compatible" content="IE=edge" /&gt;</a:t>
            </a:r>
            <a:br>
              <a:rPr lang="en-US" sz="9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9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&lt;link rel="shortcut icon" href="/images/favicon_vk.ico" /&gt;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Q&amp;A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4294967295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Веб-сервер</a:t>
            </a:r>
          </a:p>
        </p:txBody>
      </p:sp>
      <p:sp>
        <p:nvSpPr>
          <p:cNvPr id="373" name="Shape 373"/>
          <p:cNvSpPr txBox="1"/>
          <p:nvPr>
            <p:ph idx="4294967295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Сервер -- НЕ физическое устройство.</a:t>
            </a:r>
          </a:p>
        </p:txBody>
      </p:sp>
      <p:pic>
        <p:nvPicPr>
          <p:cNvPr id="374" name="Shape 3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283" y="2317731"/>
            <a:ext cx="3226348" cy="3792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idx="4294967295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1333500" y="2076450"/>
            <a:ext cx="1904976" cy="800064"/>
          </a:xfrm>
          <a:prstGeom prst="cloud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User</a:t>
            </a:r>
          </a:p>
        </p:txBody>
      </p:sp>
      <p:sp>
        <p:nvSpPr>
          <p:cNvPr id="381" name="Shape 381"/>
          <p:cNvSpPr/>
          <p:nvPr/>
        </p:nvSpPr>
        <p:spPr>
          <a:xfrm>
            <a:off x="5613400" y="2066832"/>
            <a:ext cx="2984400" cy="8192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HTTP Server</a:t>
            </a:r>
          </a:p>
        </p:txBody>
      </p:sp>
      <p:cxnSp>
        <p:nvCxnSpPr>
          <p:cNvPr id="382" name="Shape 382"/>
          <p:cNvCxnSpPr>
            <a:stCxn id="380" idx="0"/>
            <a:endCxn id="381" idx="1"/>
          </p:cNvCxnSpPr>
          <p:nvPr/>
        </p:nvCxnSpPr>
        <p:spPr>
          <a:xfrm>
            <a:off x="3236888" y="2476482"/>
            <a:ext cx="237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83" name="Shape 383"/>
          <p:cNvSpPr txBox="1"/>
          <p:nvPr/>
        </p:nvSpPr>
        <p:spPr>
          <a:xfrm>
            <a:off x="3416300" y="2095482"/>
            <a:ext cx="2006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HTTP запрос</a:t>
            </a:r>
          </a:p>
        </p:txBody>
      </p:sp>
      <p:sp>
        <p:nvSpPr>
          <p:cNvPr id="384" name="Shape 384"/>
          <p:cNvSpPr/>
          <p:nvPr/>
        </p:nvSpPr>
        <p:spPr>
          <a:xfrm>
            <a:off x="5308550" y="3495675"/>
            <a:ext cx="3594100" cy="723900"/>
          </a:xfrm>
          <a:prstGeom prst="flowChartDecision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Файл существует?</a:t>
            </a:r>
          </a:p>
        </p:txBody>
      </p:sp>
      <p:cxnSp>
        <p:nvCxnSpPr>
          <p:cNvPr id="385" name="Shape 385"/>
          <p:cNvCxnSpPr>
            <a:stCxn id="381" idx="2"/>
            <a:endCxn id="384" idx="0"/>
          </p:cNvCxnSpPr>
          <p:nvPr/>
        </p:nvCxnSpPr>
        <p:spPr>
          <a:xfrm>
            <a:off x="7105600" y="2886131"/>
            <a:ext cx="0" cy="60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6" name="Shape 386"/>
          <p:cNvCxnSpPr>
            <a:stCxn id="384" idx="1"/>
          </p:cNvCxnSpPr>
          <p:nvPr/>
        </p:nvCxnSpPr>
        <p:spPr>
          <a:xfrm rot="10800000">
            <a:off x="3022550" y="3857625"/>
            <a:ext cx="228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7" name="Shape 387"/>
          <p:cNvCxnSpPr/>
          <p:nvPr/>
        </p:nvCxnSpPr>
        <p:spPr>
          <a:xfrm rot="10800000">
            <a:off x="3035300" y="2657325"/>
            <a:ext cx="0" cy="12002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88" name="Shape 388"/>
          <p:cNvSpPr txBox="1"/>
          <p:nvPr/>
        </p:nvSpPr>
        <p:spPr>
          <a:xfrm>
            <a:off x="3238476" y="3495675"/>
            <a:ext cx="11432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200 Ok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5359400" y="3352800"/>
            <a:ext cx="647599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Да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8255050" y="3352800"/>
            <a:ext cx="749199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Нет</a:t>
            </a:r>
          </a:p>
        </p:txBody>
      </p:sp>
      <p:cxnSp>
        <p:nvCxnSpPr>
          <p:cNvPr id="391" name="Shape 391"/>
          <p:cNvCxnSpPr>
            <a:stCxn id="384" idx="3"/>
          </p:cNvCxnSpPr>
          <p:nvPr/>
        </p:nvCxnSpPr>
        <p:spPr>
          <a:xfrm>
            <a:off x="8902650" y="3857625"/>
            <a:ext cx="48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2" name="Shape 392"/>
          <p:cNvCxnSpPr/>
          <p:nvPr/>
        </p:nvCxnSpPr>
        <p:spPr>
          <a:xfrm>
            <a:off x="9410700" y="3857625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3" name="Shape 393"/>
          <p:cNvCxnSpPr/>
          <p:nvPr/>
        </p:nvCxnSpPr>
        <p:spPr>
          <a:xfrm rot="10800000">
            <a:off x="2276700" y="4760699"/>
            <a:ext cx="7133999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4" name="Shape 394"/>
          <p:cNvCxnSpPr>
            <a:endCxn id="380" idx="1"/>
          </p:cNvCxnSpPr>
          <p:nvPr/>
        </p:nvCxnSpPr>
        <p:spPr>
          <a:xfrm flipH="1" rot="10800000">
            <a:off x="2284788" y="2875662"/>
            <a:ext cx="1200" cy="18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95" name="Shape 395"/>
          <p:cNvSpPr txBox="1"/>
          <p:nvPr/>
        </p:nvSpPr>
        <p:spPr>
          <a:xfrm>
            <a:off x="3594100" y="4295775"/>
            <a:ext cx="2146399" cy="3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404 Not Found</a:t>
            </a:r>
          </a:p>
        </p:txBody>
      </p:sp>
      <p:sp>
        <p:nvSpPr>
          <p:cNvPr id="396" name="Shape 396"/>
          <p:cNvSpPr txBox="1"/>
          <p:nvPr>
            <p:ph idx="4294967295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Веб-сервер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Задачи тестирования GUI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Задачей тестирования графического интерфейся пользователя является обнаружение ошибок следующего характера: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• Ошибки в функциональности посредством интерфейса 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 Необработанные исключения при взаимодействии с интерфейсом 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 Потеря или искажение данных, передаваемых через элементы интерфейса 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 Ошибки в интерфейсе (несоответствие проектной документации, отсутствие элементов интерфейса)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/>
        </p:nvSpPr>
        <p:spPr>
          <a:xfrm>
            <a:off x="1333500" y="2076450"/>
            <a:ext cx="1904976" cy="800064"/>
          </a:xfrm>
          <a:prstGeom prst="cloud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User</a:t>
            </a:r>
          </a:p>
        </p:txBody>
      </p:sp>
      <p:sp>
        <p:nvSpPr>
          <p:cNvPr id="402" name="Shape 402"/>
          <p:cNvSpPr/>
          <p:nvPr/>
        </p:nvSpPr>
        <p:spPr>
          <a:xfrm>
            <a:off x="5613400" y="2066832"/>
            <a:ext cx="2984400" cy="8192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HTTP Server</a:t>
            </a:r>
          </a:p>
        </p:txBody>
      </p:sp>
      <p:cxnSp>
        <p:nvCxnSpPr>
          <p:cNvPr id="403" name="Shape 403"/>
          <p:cNvCxnSpPr>
            <a:stCxn id="401" idx="0"/>
            <a:endCxn id="402" idx="1"/>
          </p:cNvCxnSpPr>
          <p:nvPr/>
        </p:nvCxnSpPr>
        <p:spPr>
          <a:xfrm>
            <a:off x="3236888" y="2476482"/>
            <a:ext cx="237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04" name="Shape 404"/>
          <p:cNvSpPr txBox="1"/>
          <p:nvPr/>
        </p:nvSpPr>
        <p:spPr>
          <a:xfrm>
            <a:off x="3416300" y="2095482"/>
            <a:ext cx="2006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HTTP запрос</a:t>
            </a:r>
          </a:p>
        </p:txBody>
      </p:sp>
      <p:sp>
        <p:nvSpPr>
          <p:cNvPr id="405" name="Shape 405"/>
          <p:cNvSpPr/>
          <p:nvPr/>
        </p:nvSpPr>
        <p:spPr>
          <a:xfrm>
            <a:off x="5308550" y="3495675"/>
            <a:ext cx="3594100" cy="723900"/>
          </a:xfrm>
          <a:prstGeom prst="flowChartDecision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Файл существует?</a:t>
            </a:r>
          </a:p>
        </p:txBody>
      </p:sp>
      <p:cxnSp>
        <p:nvCxnSpPr>
          <p:cNvPr id="406" name="Shape 406"/>
          <p:cNvCxnSpPr>
            <a:stCxn id="402" idx="2"/>
            <a:endCxn id="405" idx="0"/>
          </p:cNvCxnSpPr>
          <p:nvPr/>
        </p:nvCxnSpPr>
        <p:spPr>
          <a:xfrm>
            <a:off x="7105600" y="2886131"/>
            <a:ext cx="0" cy="60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7" name="Shape 407"/>
          <p:cNvCxnSpPr>
            <a:stCxn id="405" idx="1"/>
          </p:cNvCxnSpPr>
          <p:nvPr/>
        </p:nvCxnSpPr>
        <p:spPr>
          <a:xfrm rot="10800000">
            <a:off x="3022550" y="3857625"/>
            <a:ext cx="228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8" name="Shape 408"/>
          <p:cNvCxnSpPr/>
          <p:nvPr/>
        </p:nvCxnSpPr>
        <p:spPr>
          <a:xfrm rot="10800000">
            <a:off x="3035300" y="2657325"/>
            <a:ext cx="0" cy="12002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09" name="Shape 409"/>
          <p:cNvSpPr txBox="1"/>
          <p:nvPr/>
        </p:nvSpPr>
        <p:spPr>
          <a:xfrm>
            <a:off x="3238476" y="3495675"/>
            <a:ext cx="11432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200 Ok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5359400" y="3352800"/>
            <a:ext cx="647599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Да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8255050" y="3352800"/>
            <a:ext cx="749199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Нет</a:t>
            </a:r>
          </a:p>
        </p:txBody>
      </p:sp>
      <p:sp>
        <p:nvSpPr>
          <p:cNvPr id="412" name="Shape 412"/>
          <p:cNvSpPr txBox="1"/>
          <p:nvPr>
            <p:ph idx="4294967295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Веб-сервер</a:t>
            </a:r>
          </a:p>
        </p:txBody>
      </p:sp>
      <p:sp>
        <p:nvSpPr>
          <p:cNvPr id="413" name="Shape 413"/>
          <p:cNvSpPr/>
          <p:nvPr/>
        </p:nvSpPr>
        <p:spPr>
          <a:xfrm>
            <a:off x="7512000" y="4800600"/>
            <a:ext cx="3480000" cy="8381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Application Server</a:t>
            </a:r>
          </a:p>
        </p:txBody>
      </p:sp>
      <p:cxnSp>
        <p:nvCxnSpPr>
          <p:cNvPr id="414" name="Shape 414"/>
          <p:cNvCxnSpPr>
            <a:stCxn id="413" idx="0"/>
          </p:cNvCxnSpPr>
          <p:nvPr/>
        </p:nvCxnSpPr>
        <p:spPr>
          <a:xfrm rot="10800000">
            <a:off x="9252000" y="3848100"/>
            <a:ext cx="0" cy="95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415" name="Shape 415"/>
          <p:cNvCxnSpPr>
            <a:endCxn id="405" idx="3"/>
          </p:cNvCxnSpPr>
          <p:nvPr/>
        </p:nvCxnSpPr>
        <p:spPr>
          <a:xfrm rot="10800000">
            <a:off x="8902650" y="3857625"/>
            <a:ext cx="349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16" name="Shape 416"/>
          <p:cNvCxnSpPr/>
          <p:nvPr/>
        </p:nvCxnSpPr>
        <p:spPr>
          <a:xfrm rot="10800000">
            <a:off x="10474366" y="2476400"/>
            <a:ext cx="0" cy="22979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17" name="Shape 417"/>
          <p:cNvCxnSpPr>
            <a:endCxn id="402" idx="3"/>
          </p:cNvCxnSpPr>
          <p:nvPr/>
        </p:nvCxnSpPr>
        <p:spPr>
          <a:xfrm rot="10800000">
            <a:off x="8597800" y="2476482"/>
            <a:ext cx="187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8" name="Shape 418"/>
          <p:cNvCxnSpPr/>
          <p:nvPr/>
        </p:nvCxnSpPr>
        <p:spPr>
          <a:xfrm rot="10800000">
            <a:off x="3086100" y="2600325"/>
            <a:ext cx="25399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19" name="Shape 419"/>
          <p:cNvSpPr txBox="1"/>
          <p:nvPr/>
        </p:nvSpPr>
        <p:spPr>
          <a:xfrm>
            <a:off x="3162150" y="2552682"/>
            <a:ext cx="2006799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Ответ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/>
              <a:t>App Sever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idx="4294967295"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Особенности тестирования пользовательского интерфейса 1/2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Особенности тестирования пользовательского интерфейса: 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 Тест-планы для проверки пользовательского интерфейса, как правило, представляют собой сценарии, описывающие действия пользователя при работе с системой 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 Сценарии могут быть записаны либо на естественном языке, либо на формальном языке какой-либо системы автоматизации пользовательского интерфейса 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 Выполнение тестов при этом производится либо оператором в ручном режиме, либо системой, которая эмулирует поведение оператора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Особенности тестирования пользовательского интерфейса 2/2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 При сборе информации о выполнении тестовых примеров обычно применяются технологии анализа выводимых на экран форм и их элементов (в случае графического интерфейса) или выводимого на экран текста (в случае текстового), а не проверка значений тех или иных переменных, устанавливаемых программной системой 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 Под полнотой покрытия пользовательского интерфейса понимается то, что в результате выполнения всех тестовых примеров каждый интерфейсный элемент был использован хотя бы один раз во всех доступных режимах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• Отчеты о проблемах в пользовательском интерфейсе могут включать в себя как описания несоответствий требований и реального поведения системы, так и описания проблем в требованиях к пользовательскому интерфейсу. Основной источник проблем в этих требованиях - их тестонепригодность, вызванная расплывчатостью формулировок и неконкретностью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Функциональное тестирование пользовательского интерфейса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Функциональное тестирование GUI состоит из пяти фаз: 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 Анализ требований к пользовательскому интерфейсу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• Разработка тест-требований и тест-планов для проверки пользовательского интерфейса • Выполнение тестовых примеров и сбор информации о выполнении тестов 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 Определение полноты покрытия пользовательского интерфейса требованиями 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 Составление отчетов о проблемах в случае несовпадения поведения системы и требований либо в случае отсутствия требований на отдельные интерфейсные элементы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Типы требований к пользовательскому интерфейсу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Проверка требований к пользовательскому интерфейсу: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• Требования к внешнему виду пользовательского интерфейса и формам взаимодействия с пользователем 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 Требования по доступу к внутренней функциональности системы при помощи пользовательского интерфейса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Методы проведения тестирования пользовательского интерфейса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Функциональное тестирование пользовательского интерфейса может проводиться различными методами: 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 Ручное тестирование (контроль проводится человеком)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• Автоматическое тестирование (используются программные инструменты, эмулирующие поведение тестировщика)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