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8382-7860-4EA3-9F74-D9621CAEB92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7763-10B9-4A3D-BE21-E017CC26B7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57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8382-7860-4EA3-9F74-D9621CAEB92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7763-10B9-4A3D-BE21-E017CC26B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6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8382-7860-4EA3-9F74-D9621CAEB92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7763-10B9-4A3D-BE21-E017CC26B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9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8382-7860-4EA3-9F74-D9621CAEB92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7763-10B9-4A3D-BE21-E017CC26B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2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8382-7860-4EA3-9F74-D9621CAEB92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7763-10B9-4A3D-BE21-E017CC26B7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55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8382-7860-4EA3-9F74-D9621CAEB92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7763-10B9-4A3D-BE21-E017CC26B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9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8382-7860-4EA3-9F74-D9621CAEB92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7763-10B9-4A3D-BE21-E017CC26B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16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8382-7860-4EA3-9F74-D9621CAEB92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7763-10B9-4A3D-BE21-E017CC26B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5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8382-7860-4EA3-9F74-D9621CAEB92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7763-10B9-4A3D-BE21-E017CC26B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18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EF8382-7860-4EA3-9F74-D9621CAEB92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CB7763-10B9-4A3D-BE21-E017CC26B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9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8382-7860-4EA3-9F74-D9621CAEB92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B7763-10B9-4A3D-BE21-E017CC26B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5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EF8382-7860-4EA3-9F74-D9621CAEB92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CB7763-10B9-4A3D-BE21-E017CC26B79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59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67EF-4DF7-45B3-B1A6-3A900C961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657AF-DD64-4BA6-8ABB-63D2635E2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Begen Yussupov</a:t>
            </a:r>
          </a:p>
          <a:p>
            <a:r>
              <a:rPr lang="en-US" dirty="0"/>
              <a:t>RMOTR</a:t>
            </a:r>
          </a:p>
        </p:txBody>
      </p:sp>
    </p:spTree>
    <p:extLst>
      <p:ext uri="{BB962C8B-B14F-4D97-AF65-F5344CB8AC3E}">
        <p14:creationId xmlns:p14="http://schemas.microsoft.com/office/powerpoint/2010/main" val="1342541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73F42-3115-4800-AC05-3D9A41976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EF2B5-4AC1-4B64-A653-68E2E87E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1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7CB0-EC02-429D-AC27-04E88E5FC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D314B-C1B2-4F83-806F-56581459E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factors affect job satisfaction and can Company find candidates who will be satisfied based on their education, experience and other factors. What are the main factors for job satisfaction?</a:t>
            </a:r>
          </a:p>
        </p:txBody>
      </p:sp>
    </p:spTree>
    <p:extLst>
      <p:ext uri="{BB962C8B-B14F-4D97-AF65-F5344CB8AC3E}">
        <p14:creationId xmlns:p14="http://schemas.microsoft.com/office/powerpoint/2010/main" val="65326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E4449-3A2A-4195-B09F-1EC98718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04D605-06EA-4744-8DDF-7364BF38D9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04D605-06EA-4744-8DDF-7364BF38D9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14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147E-A3D6-4434-84E9-749D79DC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021F-ABC9-4B3C-B96E-2FD92C561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537" y="2207874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 </a:t>
            </a:r>
            <a:r>
              <a:rPr lang="en-US" b="1" dirty="0"/>
              <a:t>Respondent Hobby </a:t>
            </a:r>
            <a:r>
              <a:rPr lang="en-US" b="1" dirty="0" err="1"/>
              <a:t>OpenSource</a:t>
            </a:r>
            <a:r>
              <a:rPr lang="en-US" b="1" dirty="0"/>
              <a:t>         Country         Student  </a:t>
            </a:r>
            <a:r>
              <a:rPr lang="en-US" dirty="0"/>
              <a:t>\</a:t>
            </a:r>
          </a:p>
          <a:p>
            <a:r>
              <a:rPr lang="en-US" dirty="0"/>
              <a:t>0           1   Yes         No           Kenya              No   </a:t>
            </a:r>
          </a:p>
          <a:p>
            <a:r>
              <a:rPr lang="en-US" dirty="0"/>
              <a:t>1           3   Yes        </a:t>
            </a:r>
            <a:r>
              <a:rPr lang="en-US" dirty="0" err="1"/>
              <a:t>Yes</a:t>
            </a:r>
            <a:r>
              <a:rPr lang="en-US" dirty="0"/>
              <a:t>  United Kingdom              No   </a:t>
            </a:r>
          </a:p>
          <a:p>
            <a:r>
              <a:rPr lang="en-US" dirty="0"/>
              <a:t>2           4   Yes        </a:t>
            </a:r>
            <a:r>
              <a:rPr lang="en-US" dirty="0" err="1"/>
              <a:t>Yes</a:t>
            </a:r>
            <a:r>
              <a:rPr lang="en-US" dirty="0"/>
              <a:t>   United States              No   </a:t>
            </a:r>
          </a:p>
          <a:p>
            <a:r>
              <a:rPr lang="en-US" dirty="0"/>
              <a:t>3           5    No         </a:t>
            </a:r>
            <a:r>
              <a:rPr lang="en-US" dirty="0" err="1"/>
              <a:t>No</a:t>
            </a:r>
            <a:r>
              <a:rPr lang="en-US" dirty="0"/>
              <a:t>   United States              No   </a:t>
            </a:r>
          </a:p>
          <a:p>
            <a:r>
              <a:rPr lang="en-US" dirty="0"/>
              <a:t>4           7   Yes         No    South Africa  Yes, part-time   </a:t>
            </a:r>
          </a:p>
          <a:p>
            <a:endParaRPr lang="en-US" dirty="0"/>
          </a:p>
          <a:p>
            <a:r>
              <a:rPr lang="en-US" dirty="0"/>
              <a:t>           </a:t>
            </a:r>
            <a:r>
              <a:rPr lang="en-US" b="1" dirty="0"/>
              <a:t>Employment                                    </a:t>
            </a:r>
            <a:r>
              <a:rPr lang="en-US" b="1" dirty="0" err="1"/>
              <a:t>FormalEducation</a:t>
            </a:r>
            <a:r>
              <a:rPr lang="en-US" b="1" dirty="0"/>
              <a:t>  \</a:t>
            </a:r>
          </a:p>
          <a:p>
            <a:r>
              <a:rPr lang="en-US" dirty="0"/>
              <a:t>0  Employed part-time           Bachelor’s degree (BA, BS, B.Eng., etc.)   </a:t>
            </a:r>
          </a:p>
          <a:p>
            <a:r>
              <a:rPr lang="en-US" dirty="0"/>
              <a:t>1  Employed full-time           Bachelor’s degree (BA, BS, B.Eng., etc.)   </a:t>
            </a:r>
          </a:p>
          <a:p>
            <a:r>
              <a:rPr lang="en-US" dirty="0"/>
              <a:t>2  Employed full-time                                   Associate degree   </a:t>
            </a:r>
          </a:p>
          <a:p>
            <a:r>
              <a:rPr lang="en-US" dirty="0"/>
              <a:t>3  Employed full-time           Bachelor’s degree (BA, BS, B.Eng., etc.)   </a:t>
            </a:r>
          </a:p>
          <a:p>
            <a:r>
              <a:rPr lang="en-US" dirty="0"/>
              <a:t>4  Employed full-time  Some college/university study without earning ...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7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BE0A-20A5-4A2E-B1E9-3545DBB5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34118-9EC3-40E1-94DD-097E7DE9F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Hobby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FormalEducation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DevType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YearsCoding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JobSatisfaction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CareerSatisfaction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JobSearchStatus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Dependents</a:t>
            </a:r>
          </a:p>
        </p:txBody>
      </p:sp>
    </p:spTree>
    <p:extLst>
      <p:ext uri="{BB962C8B-B14F-4D97-AF65-F5344CB8AC3E}">
        <p14:creationId xmlns:p14="http://schemas.microsoft.com/office/powerpoint/2010/main" val="164972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214E-52BB-429A-8673-D0865617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5D069-68BB-4649-AC7B-0276A8D8B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ConvertedSalary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80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3FD2-9B03-4B94-B7F9-9006388D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X to dependent variable and Y to independent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708B2-C486-4FAD-96FC-020D550A2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X=</a:t>
            </a:r>
            <a:r>
              <a:rPr lang="en-US" dirty="0" err="1"/>
              <a:t>df.drop</a:t>
            </a:r>
            <a:r>
              <a:rPr lang="en-US" dirty="0"/>
              <a:t>(columns='</a:t>
            </a:r>
            <a:r>
              <a:rPr lang="en-US" dirty="0" err="1"/>
              <a:t>ConvertedSalary</a:t>
            </a:r>
            <a:r>
              <a:rPr lang="en-US" dirty="0"/>
              <a:t>')</a:t>
            </a:r>
          </a:p>
          <a:p>
            <a:r>
              <a:rPr lang="en-US" dirty="0"/>
              <a:t>Y=</a:t>
            </a:r>
            <a:r>
              <a:rPr lang="en-US" dirty="0" err="1"/>
              <a:t>df.ConvertedSalary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2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03283-3CAF-40FC-BFBC-360C2870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Dummies for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37CDB-FA72-4113-8A0A-90D93C70B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X=</a:t>
            </a:r>
            <a:r>
              <a:rPr lang="en-US" dirty="0" err="1"/>
              <a:t>pd.get_dummies</a:t>
            </a:r>
            <a:r>
              <a:rPr lang="en-US" dirty="0"/>
              <a:t>(['Hobby','Gender','FormalEducation','DevType','YearsCoding','JobSatisfaction','CareerSatisfaction','JobSearchStatus','Dependents’])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06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5F82-3814-48AF-8F5C-A320BBE5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ADD04C-DB2B-4BD4-8977-8F8DBEA41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187967"/>
              </p:ext>
            </p:extLst>
          </p:nvPr>
        </p:nvGraphicFramePr>
        <p:xfrm>
          <a:off x="1316383" y="1846264"/>
          <a:ext cx="9619560" cy="4022723"/>
        </p:xfrm>
        <a:graphic>
          <a:graphicData uri="http://schemas.openxmlformats.org/drawingml/2006/table">
            <a:tbl>
              <a:tblPr/>
              <a:tblGrid>
                <a:gridCol w="961956">
                  <a:extLst>
                    <a:ext uri="{9D8B030D-6E8A-4147-A177-3AD203B41FA5}">
                      <a16:colId xmlns:a16="http://schemas.microsoft.com/office/drawing/2014/main" val="531729712"/>
                    </a:ext>
                  </a:extLst>
                </a:gridCol>
                <a:gridCol w="961956">
                  <a:extLst>
                    <a:ext uri="{9D8B030D-6E8A-4147-A177-3AD203B41FA5}">
                      <a16:colId xmlns:a16="http://schemas.microsoft.com/office/drawing/2014/main" val="2431556509"/>
                    </a:ext>
                  </a:extLst>
                </a:gridCol>
                <a:gridCol w="961956">
                  <a:extLst>
                    <a:ext uri="{9D8B030D-6E8A-4147-A177-3AD203B41FA5}">
                      <a16:colId xmlns:a16="http://schemas.microsoft.com/office/drawing/2014/main" val="734227779"/>
                    </a:ext>
                  </a:extLst>
                </a:gridCol>
                <a:gridCol w="961956">
                  <a:extLst>
                    <a:ext uri="{9D8B030D-6E8A-4147-A177-3AD203B41FA5}">
                      <a16:colId xmlns:a16="http://schemas.microsoft.com/office/drawing/2014/main" val="1609235981"/>
                    </a:ext>
                  </a:extLst>
                </a:gridCol>
                <a:gridCol w="961956">
                  <a:extLst>
                    <a:ext uri="{9D8B030D-6E8A-4147-A177-3AD203B41FA5}">
                      <a16:colId xmlns:a16="http://schemas.microsoft.com/office/drawing/2014/main" val="1071792578"/>
                    </a:ext>
                  </a:extLst>
                </a:gridCol>
                <a:gridCol w="961956">
                  <a:extLst>
                    <a:ext uri="{9D8B030D-6E8A-4147-A177-3AD203B41FA5}">
                      <a16:colId xmlns:a16="http://schemas.microsoft.com/office/drawing/2014/main" val="696534510"/>
                    </a:ext>
                  </a:extLst>
                </a:gridCol>
                <a:gridCol w="961956">
                  <a:extLst>
                    <a:ext uri="{9D8B030D-6E8A-4147-A177-3AD203B41FA5}">
                      <a16:colId xmlns:a16="http://schemas.microsoft.com/office/drawing/2014/main" val="918039064"/>
                    </a:ext>
                  </a:extLst>
                </a:gridCol>
                <a:gridCol w="961956">
                  <a:extLst>
                    <a:ext uri="{9D8B030D-6E8A-4147-A177-3AD203B41FA5}">
                      <a16:colId xmlns:a16="http://schemas.microsoft.com/office/drawing/2014/main" val="2297787264"/>
                    </a:ext>
                  </a:extLst>
                </a:gridCol>
                <a:gridCol w="961956">
                  <a:extLst>
                    <a:ext uri="{9D8B030D-6E8A-4147-A177-3AD203B41FA5}">
                      <a16:colId xmlns:a16="http://schemas.microsoft.com/office/drawing/2014/main" val="460847777"/>
                    </a:ext>
                  </a:extLst>
                </a:gridCol>
                <a:gridCol w="961956">
                  <a:extLst>
                    <a:ext uri="{9D8B030D-6E8A-4147-A177-3AD203B41FA5}">
                      <a16:colId xmlns:a16="http://schemas.microsoft.com/office/drawing/2014/main" val="1222706511"/>
                    </a:ext>
                  </a:extLst>
                </a:gridCol>
              </a:tblGrid>
              <a:tr h="874505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 err="1"/>
                        <a:t>CareerSatisfaction</a:t>
                      </a:r>
                      <a:endParaRPr lang="en-US" sz="1700" b="1" dirty="0"/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/>
                        <a:t>Dependents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 err="1"/>
                        <a:t>DevType</a:t>
                      </a:r>
                      <a:endParaRPr lang="en-US" sz="1700" b="1" dirty="0"/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 err="1"/>
                        <a:t>FormalEducation</a:t>
                      </a:r>
                      <a:endParaRPr lang="en-US" sz="1700" b="1" dirty="0"/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Gender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Hobby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 err="1"/>
                        <a:t>JobSatisfaction</a:t>
                      </a:r>
                      <a:endParaRPr lang="en-US" sz="1700" b="1" dirty="0"/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/>
                        <a:t>JobSearchStatus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 err="1"/>
                        <a:t>YearsCoding</a:t>
                      </a:r>
                      <a:endParaRPr lang="en-US" sz="1700" b="1" dirty="0"/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793637"/>
                  </a:ext>
                </a:extLst>
              </a:tr>
              <a:tr h="349802"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657115"/>
                  </a:ext>
                </a:extLst>
              </a:tr>
              <a:tr h="349802">
                <a:tc>
                  <a:txBody>
                    <a:bodyPr/>
                    <a:lstStyle/>
                    <a:p>
                      <a:r>
                        <a:rPr lang="en-US" sz="1700"/>
                        <a:t>1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692969"/>
                  </a:ext>
                </a:extLst>
              </a:tr>
              <a:tr h="349802">
                <a:tc>
                  <a:txBody>
                    <a:bodyPr/>
                    <a:lstStyle/>
                    <a:p>
                      <a:r>
                        <a:rPr lang="en-US" sz="1700"/>
                        <a:t>2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660885"/>
                  </a:ext>
                </a:extLst>
              </a:tr>
              <a:tr h="349802">
                <a:tc>
                  <a:txBody>
                    <a:bodyPr/>
                    <a:lstStyle/>
                    <a:p>
                      <a:r>
                        <a:rPr lang="en-US" sz="1700"/>
                        <a:t>3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536113"/>
                  </a:ext>
                </a:extLst>
              </a:tr>
              <a:tr h="349802">
                <a:tc>
                  <a:txBody>
                    <a:bodyPr/>
                    <a:lstStyle/>
                    <a:p>
                      <a:r>
                        <a:rPr lang="en-US" sz="1700"/>
                        <a:t>4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051732"/>
                  </a:ext>
                </a:extLst>
              </a:tr>
              <a:tr h="349802">
                <a:tc>
                  <a:txBody>
                    <a:bodyPr/>
                    <a:lstStyle/>
                    <a:p>
                      <a:r>
                        <a:rPr lang="en-US" sz="1700"/>
                        <a:t>5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706206"/>
                  </a:ext>
                </a:extLst>
              </a:tr>
              <a:tr h="349802">
                <a:tc>
                  <a:txBody>
                    <a:bodyPr/>
                    <a:lstStyle/>
                    <a:p>
                      <a:r>
                        <a:rPr lang="en-US" sz="1700"/>
                        <a:t>6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343317"/>
                  </a:ext>
                </a:extLst>
              </a:tr>
              <a:tr h="349802">
                <a:tc>
                  <a:txBody>
                    <a:bodyPr/>
                    <a:lstStyle/>
                    <a:p>
                      <a:r>
                        <a:rPr lang="en-US" sz="1700"/>
                        <a:t>7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201218"/>
                  </a:ext>
                </a:extLst>
              </a:tr>
              <a:tr h="349802">
                <a:tc>
                  <a:txBody>
                    <a:bodyPr/>
                    <a:lstStyle/>
                    <a:p>
                      <a:r>
                        <a:rPr lang="en-US" sz="1700"/>
                        <a:t>8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451" marR="87451" marT="43725" marB="43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15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2744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334</Words>
  <Application>Microsoft Office PowerPoint</Application>
  <PresentationFormat>Widescreen</PresentationFormat>
  <Paragraphs>139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Retrospect</vt:lpstr>
      <vt:lpstr>Final Project</vt:lpstr>
      <vt:lpstr>Hypothesis</vt:lpstr>
      <vt:lpstr>Regression Model</vt:lpstr>
      <vt:lpstr>Import Data</vt:lpstr>
      <vt:lpstr>Independent factors</vt:lpstr>
      <vt:lpstr>Dependent Factor</vt:lpstr>
      <vt:lpstr>Assigning X to dependent variable and Y to independent variables</vt:lpstr>
      <vt:lpstr>Get Dummies for variables</vt:lpstr>
      <vt:lpstr>Dummy variables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Begen Yussupov</dc:creator>
  <cp:lastModifiedBy>Begen Yussupov</cp:lastModifiedBy>
  <cp:revision>6</cp:revision>
  <dcterms:created xsi:type="dcterms:W3CDTF">2019-04-20T03:53:22Z</dcterms:created>
  <dcterms:modified xsi:type="dcterms:W3CDTF">2019-04-22T15:25:12Z</dcterms:modified>
</cp:coreProperties>
</file>