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72" r:id="rId8"/>
    <p:sldId id="273" r:id="rId9"/>
    <p:sldId id="281" r:id="rId10"/>
    <p:sldId id="274" r:id="rId11"/>
    <p:sldId id="262" r:id="rId12"/>
    <p:sldId id="276" r:id="rId13"/>
    <p:sldId id="277" r:id="rId14"/>
    <p:sldId id="279" r:id="rId15"/>
    <p:sldId id="278" r:id="rId16"/>
    <p:sldId id="280"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Montserrat Classic" panose="020B0604020202020204" charset="0"/>
      <p:regular r:id="rId23"/>
    </p:embeddedFont>
    <p:embeddedFont>
      <p:font typeface="Montserrat Classic Bold" panose="020B0604020202020204" charset="0"/>
      <p:regular r:id="rId24"/>
    </p:embeddedFont>
    <p:embeddedFont>
      <p:font typeface="Montserrat Semi-Bold" panose="020B0604020202020204" charset="0"/>
      <p:regular r:id="rId25"/>
    </p:embeddedFont>
    <p:embeddedFont>
      <p:font typeface="Rockwell Light" panose="02040303020102020203" pitchFamily="18"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444"/>
    <a:srgbClr val="FDA715"/>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75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B3315-EBBF-4396-97BF-6FACD6F7D5F5}" type="datetimeFigureOut">
              <a:rPr lang="en-IN" smtClean="0"/>
              <a:t>30-05-2023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BDD2D-6B20-41D3-A073-B1750618C3F6}" type="slidenum">
              <a:rPr lang="en-IN" smtClean="0"/>
              <a:t>‹#›</a:t>
            </a:fld>
            <a:endParaRPr lang="en-IN"/>
          </a:p>
        </p:txBody>
      </p:sp>
    </p:spTree>
    <p:extLst>
      <p:ext uri="{BB962C8B-B14F-4D97-AF65-F5344CB8AC3E}">
        <p14:creationId xmlns:p14="http://schemas.microsoft.com/office/powerpoint/2010/main" val="242961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EBDD2D-6B20-41D3-A073-B1750618C3F6}" type="slidenum">
              <a:rPr lang="en-IN" smtClean="0"/>
              <a:t>7</a:t>
            </a:fld>
            <a:endParaRPr lang="en-IN"/>
          </a:p>
        </p:txBody>
      </p:sp>
    </p:spTree>
    <p:extLst>
      <p:ext uri="{BB962C8B-B14F-4D97-AF65-F5344CB8AC3E}">
        <p14:creationId xmlns:p14="http://schemas.microsoft.com/office/powerpoint/2010/main" val="288171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sv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gif"/></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3.sv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5.svg"/><Relationship Id="rId10" Type="http://schemas.openxmlformats.org/officeDocument/2006/relationships/image" Target="../media/image15.svg"/><Relationship Id="rId4" Type="http://schemas.openxmlformats.org/officeDocument/2006/relationships/image" Target="../media/image4.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1.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052704" y="-150548"/>
            <a:ext cx="8757453" cy="7583464"/>
            <a:chOff x="0" y="0"/>
            <a:chExt cx="7029450" cy="6087110"/>
          </a:xfrm>
        </p:grpSpPr>
        <p:sp>
          <p:nvSpPr>
            <p:cNvPr id="3" name="Freeform 3"/>
            <p:cNvSpPr/>
            <p:nvPr/>
          </p:nvSpPr>
          <p:spPr>
            <a:xfrm>
              <a:off x="0" y="0"/>
              <a:ext cx="7029450" cy="6088380"/>
            </a:xfrm>
            <a:custGeom>
              <a:avLst/>
              <a:gdLst/>
              <a:ahLst/>
              <a:cxnLst/>
              <a:rect l="l" t="t" r="r" b="b"/>
              <a:pathLst>
                <a:path w="7029450" h="6088380">
                  <a:moveTo>
                    <a:pt x="5271770" y="0"/>
                  </a:moveTo>
                  <a:lnTo>
                    <a:pt x="1757680" y="0"/>
                  </a:lnTo>
                  <a:lnTo>
                    <a:pt x="0" y="3044190"/>
                  </a:lnTo>
                  <a:lnTo>
                    <a:pt x="0" y="4330700"/>
                  </a:lnTo>
                  <a:cubicBezTo>
                    <a:pt x="0" y="5300980"/>
                    <a:pt x="787400" y="6088380"/>
                    <a:pt x="1757680" y="6088380"/>
                  </a:cubicBezTo>
                  <a:lnTo>
                    <a:pt x="1757680" y="6088380"/>
                  </a:lnTo>
                  <a:lnTo>
                    <a:pt x="5271770" y="6088380"/>
                  </a:lnTo>
                  <a:lnTo>
                    <a:pt x="7029450" y="3044190"/>
                  </a:lnTo>
                  <a:lnTo>
                    <a:pt x="7029450" y="1757680"/>
                  </a:lnTo>
                  <a:cubicBezTo>
                    <a:pt x="7029450" y="787400"/>
                    <a:pt x="6242050" y="0"/>
                    <a:pt x="5271770" y="0"/>
                  </a:cubicBezTo>
                  <a:lnTo>
                    <a:pt x="5271770" y="0"/>
                  </a:lnTo>
                  <a:close/>
                </a:path>
              </a:pathLst>
            </a:custGeom>
            <a:blipFill>
              <a:blip r:embed="rId2"/>
              <a:stretch>
                <a:fillRect l="-7838" r="-7838"/>
              </a:stretch>
            </a:blipFill>
          </p:spPr>
        </p:sp>
      </p:gr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2052704" y="8243721"/>
            <a:ext cx="8757453" cy="7571877"/>
          </a:xfrm>
          <a:prstGeom prst="rect">
            <a:avLst/>
          </a:prstGeom>
        </p:spPr>
      </p:pic>
      <p:grpSp>
        <p:nvGrpSpPr>
          <p:cNvPr id="12" name="Group 12"/>
          <p:cNvGrpSpPr/>
          <p:nvPr/>
        </p:nvGrpSpPr>
        <p:grpSpPr>
          <a:xfrm>
            <a:off x="8395202" y="2928375"/>
            <a:ext cx="8864098" cy="4324830"/>
            <a:chOff x="0" y="76200"/>
            <a:chExt cx="11818797" cy="5766440"/>
          </a:xfrm>
        </p:grpSpPr>
        <p:sp>
          <p:nvSpPr>
            <p:cNvPr id="13" name="TextBox 13"/>
            <p:cNvSpPr txBox="1"/>
            <p:nvPr/>
          </p:nvSpPr>
          <p:spPr>
            <a:xfrm>
              <a:off x="0" y="76200"/>
              <a:ext cx="11818797" cy="4770537"/>
            </a:xfrm>
            <a:prstGeom prst="rect">
              <a:avLst/>
            </a:prstGeom>
          </p:spPr>
          <p:txBody>
            <a:bodyPr lIns="0" tIns="0" rIns="0" bIns="0" rtlCol="0" anchor="t">
              <a:spAutoFit/>
            </a:bodyPr>
            <a:lstStyle/>
            <a:p>
              <a:pPr marL="0" lvl="0" indent="0">
                <a:lnSpc>
                  <a:spcPts val="9349"/>
                </a:lnSpc>
              </a:pPr>
              <a:r>
                <a:rPr lang="en-US" sz="8499" dirty="0">
                  <a:solidFill>
                    <a:srgbClr val="E5E5E5"/>
                  </a:solidFill>
                  <a:latin typeface="Montserrat Classic Bold"/>
                </a:rPr>
                <a:t>SOCIAL MEDIA VIGILANCE SYSTEM</a:t>
              </a:r>
            </a:p>
          </p:txBody>
        </p:sp>
        <p:sp>
          <p:nvSpPr>
            <p:cNvPr id="14" name="TextBox 14"/>
            <p:cNvSpPr txBox="1"/>
            <p:nvPr/>
          </p:nvSpPr>
          <p:spPr>
            <a:xfrm>
              <a:off x="0" y="5295482"/>
              <a:ext cx="11818797" cy="547158"/>
            </a:xfrm>
            <a:prstGeom prst="rect">
              <a:avLst/>
            </a:prstGeom>
          </p:spPr>
          <p:txBody>
            <a:bodyPr lIns="0" tIns="0" rIns="0" bIns="0" rtlCol="0" anchor="t">
              <a:spAutoFit/>
            </a:bodyPr>
            <a:lstStyle/>
            <a:p>
              <a:pPr marL="0" lvl="0" indent="0" algn="l">
                <a:lnSpc>
                  <a:spcPts val="3499"/>
                </a:lnSpc>
              </a:pPr>
              <a:r>
                <a:rPr lang="en-US" sz="2499" dirty="0">
                  <a:solidFill>
                    <a:srgbClr val="FDA715"/>
                  </a:solidFill>
                  <a:latin typeface="Montserrat Classic"/>
                </a:rPr>
                <a:t>Detecting Hate Speech In Multimodal Memes</a:t>
              </a:r>
            </a:p>
          </p:txBody>
        </p:sp>
      </p:grpSp>
      <p:grpSp>
        <p:nvGrpSpPr>
          <p:cNvPr id="15" name="Group 15"/>
          <p:cNvGrpSpPr/>
          <p:nvPr/>
        </p:nvGrpSpPr>
        <p:grpSpPr>
          <a:xfrm>
            <a:off x="8395202" y="8407675"/>
            <a:ext cx="6768598" cy="1287924"/>
            <a:chOff x="0" y="0"/>
            <a:chExt cx="6706548" cy="1717231"/>
          </a:xfrm>
        </p:grpSpPr>
        <p:sp>
          <p:nvSpPr>
            <p:cNvPr id="16" name="TextBox 16"/>
            <p:cNvSpPr txBox="1"/>
            <p:nvPr/>
          </p:nvSpPr>
          <p:spPr>
            <a:xfrm>
              <a:off x="0" y="587008"/>
              <a:ext cx="6706548" cy="1130223"/>
            </a:xfrm>
            <a:prstGeom prst="rect">
              <a:avLst/>
            </a:prstGeom>
          </p:spPr>
          <p:txBody>
            <a:bodyPr lIns="0" tIns="0" rIns="0" bIns="0" rtlCol="0" anchor="t">
              <a:spAutoFit/>
            </a:bodyPr>
            <a:lstStyle/>
            <a:p>
              <a:pPr>
                <a:lnSpc>
                  <a:spcPts val="3499"/>
                </a:lnSpc>
              </a:pPr>
              <a:r>
                <a:rPr lang="en-US" sz="2499" dirty="0">
                  <a:solidFill>
                    <a:srgbClr val="E5E5E5"/>
                  </a:solidFill>
                  <a:latin typeface="Montserrat Classic"/>
                </a:rPr>
                <a:t>Parth Nautiyal and Sachin Sajwan</a:t>
              </a:r>
            </a:p>
          </p:txBody>
        </p:sp>
        <p:sp>
          <p:nvSpPr>
            <p:cNvPr id="17" name="TextBox 17"/>
            <p:cNvSpPr txBox="1"/>
            <p:nvPr/>
          </p:nvSpPr>
          <p:spPr>
            <a:xfrm>
              <a:off x="0" y="0"/>
              <a:ext cx="6706548" cy="457200"/>
            </a:xfrm>
            <a:prstGeom prst="rect">
              <a:avLst/>
            </a:prstGeom>
          </p:spPr>
          <p:txBody>
            <a:bodyPr lIns="0" tIns="0" rIns="0" bIns="0" rtlCol="0" anchor="t">
              <a:spAutoFit/>
            </a:bodyPr>
            <a:lstStyle/>
            <a:p>
              <a:pPr marL="0" lvl="0" indent="0">
                <a:lnSpc>
                  <a:spcPts val="2760"/>
                </a:lnSpc>
              </a:pPr>
              <a:r>
                <a:rPr lang="en-US" sz="2300">
                  <a:solidFill>
                    <a:srgbClr val="FDA715"/>
                  </a:solidFill>
                  <a:latin typeface="Montserrat Semi-Bold"/>
                </a:rPr>
                <a:t>PRESENTED BY</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a:extLst>
              <a:ext uri="{FF2B5EF4-FFF2-40B4-BE49-F238E27FC236}">
                <a16:creationId xmlns:a16="http://schemas.microsoft.com/office/drawing/2014/main" id="{DD0F9217-0D0F-E9FA-0653-3268D30B3F4F}"/>
              </a:ext>
            </a:extLst>
          </p:cNvPr>
          <p:cNvGraphicFramePr>
            <a:graphicFrameLocks noGrp="1"/>
          </p:cNvGraphicFramePr>
          <p:nvPr>
            <p:extLst>
              <p:ext uri="{D42A27DB-BD31-4B8C-83A1-F6EECF244321}">
                <p14:modId xmlns:p14="http://schemas.microsoft.com/office/powerpoint/2010/main" val="3339210426"/>
              </p:ext>
            </p:extLst>
          </p:nvPr>
        </p:nvGraphicFramePr>
        <p:xfrm>
          <a:off x="381000" y="732942"/>
          <a:ext cx="16230600" cy="6629400"/>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1865337">
                <a:tc>
                  <a:txBody>
                    <a:bodyPr/>
                    <a:lstStyle/>
                    <a:p>
                      <a:pPr marL="0" indent="0" algn="l">
                        <a:lnSpc>
                          <a:spcPts val="4200"/>
                        </a:lnSpc>
                        <a:buFont typeface="+mj-lt"/>
                        <a:buNone/>
                        <a:defRPr/>
                      </a:pPr>
                      <a:r>
                        <a:rPr lang="en-US" sz="4800" dirty="0">
                          <a:latin typeface="Montserrat Classic Bold"/>
                        </a:rPr>
                        <a:t>MODEL ARCHITECTURE</a:t>
                      </a:r>
                      <a:endParaRPr lang="en-US" sz="48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ctr">
                        <a:lnSpc>
                          <a:spcPts val="4200"/>
                        </a:lnSpc>
                        <a:defRPr/>
                      </a:pPr>
                      <a:endParaRPr lang="en-US" sz="3000" dirty="0">
                        <a:solidFill>
                          <a:srgbClr val="1B4444"/>
                        </a:solidFill>
                        <a:latin typeface="Montserrat Classic Bold"/>
                      </a:endParaRPr>
                    </a:p>
                    <a:p>
                      <a:pPr algn="ctr">
                        <a:lnSpc>
                          <a:spcPts val="4200"/>
                        </a:lnSpc>
                        <a:defRPr/>
                      </a:pPr>
                      <a:endParaRPr lang="en-US" sz="3000" dirty="0">
                        <a:solidFill>
                          <a:srgbClr val="1B4444"/>
                        </a:solidFill>
                        <a:latin typeface="Montserrat Classic Bold"/>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4764063">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7">
            <a:extLst>
              <a:ext uri="{FF2B5EF4-FFF2-40B4-BE49-F238E27FC236}">
                <a16:creationId xmlns:a16="http://schemas.microsoft.com/office/drawing/2014/main" id="{0362A358-6EB8-EFC8-D650-F7B86720FE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sp>
        <p:nvSpPr>
          <p:cNvPr id="5" name="TextBox 8">
            <a:extLst>
              <a:ext uri="{FF2B5EF4-FFF2-40B4-BE49-F238E27FC236}">
                <a16:creationId xmlns:a16="http://schemas.microsoft.com/office/drawing/2014/main" id="{5E1F631A-3D51-B557-835F-5D5202605618}"/>
              </a:ext>
            </a:extLst>
          </p:cNvPr>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06</a:t>
            </a:r>
          </a:p>
        </p:txBody>
      </p:sp>
      <p:pic>
        <p:nvPicPr>
          <p:cNvPr id="6" name="Picture 5">
            <a:extLst>
              <a:ext uri="{FF2B5EF4-FFF2-40B4-BE49-F238E27FC236}">
                <a16:creationId xmlns:a16="http://schemas.microsoft.com/office/drawing/2014/main" id="{FF977CFA-FF0E-2202-4164-16508DF17F8D}"/>
              </a:ext>
            </a:extLst>
          </p:cNvPr>
          <p:cNvPicPr/>
          <p:nvPr/>
        </p:nvPicPr>
        <p:blipFill>
          <a:blip r:embed="rId4"/>
          <a:stretch>
            <a:fillRect/>
          </a:stretch>
        </p:blipFill>
        <p:spPr>
          <a:xfrm>
            <a:off x="3429000" y="2744942"/>
            <a:ext cx="11734800" cy="5217958"/>
          </a:xfrm>
          <a:prstGeom prst="rect">
            <a:avLst/>
          </a:prstGeom>
          <a:ln>
            <a:solidFill>
              <a:schemeClr val="tx1"/>
            </a:solidFill>
          </a:ln>
        </p:spPr>
      </p:pic>
      <p:sp>
        <p:nvSpPr>
          <p:cNvPr id="8" name="TextBox 7">
            <a:extLst>
              <a:ext uri="{FF2B5EF4-FFF2-40B4-BE49-F238E27FC236}">
                <a16:creationId xmlns:a16="http://schemas.microsoft.com/office/drawing/2014/main" id="{F3A0BF43-E665-1DBC-3763-8227B4DF1B8C}"/>
              </a:ext>
            </a:extLst>
          </p:cNvPr>
          <p:cNvSpPr txBox="1"/>
          <p:nvPr/>
        </p:nvSpPr>
        <p:spPr>
          <a:xfrm>
            <a:off x="3621315" y="7996944"/>
            <a:ext cx="11045370" cy="463397"/>
          </a:xfrm>
          <a:prstGeom prst="rect">
            <a:avLst/>
          </a:prstGeom>
          <a:noFill/>
        </p:spPr>
        <p:txBody>
          <a:bodyPr wrap="square">
            <a:spAutoFit/>
          </a:bodyPr>
          <a:lstStyle/>
          <a:p>
            <a:pPr algn="ctr">
              <a:lnSpc>
                <a:spcPct val="150000"/>
              </a:lnSpc>
              <a:spcAft>
                <a:spcPts val="600"/>
              </a:spcAft>
              <a:tabLst>
                <a:tab pos="914400" algn="l"/>
                <a:tab pos="1771650" algn="l"/>
                <a:tab pos="2114550" algn="l"/>
                <a:tab pos="5543550" algn="r"/>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Proposed Architecture for Classification of Multimodal meme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703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439418"/>
            <a:chOff x="0" y="0"/>
            <a:chExt cx="4816593" cy="905855"/>
          </a:xfrm>
        </p:grpSpPr>
        <p:sp>
          <p:nvSpPr>
            <p:cNvPr id="3" name="Freeform 3"/>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7" name="TextBox 7"/>
          <p:cNvSpPr txBox="1"/>
          <p:nvPr/>
        </p:nvSpPr>
        <p:spPr>
          <a:xfrm>
            <a:off x="1028700" y="1064419"/>
            <a:ext cx="10965931" cy="796131"/>
          </a:xfrm>
          <a:prstGeom prst="rect">
            <a:avLst/>
          </a:prstGeom>
        </p:spPr>
        <p:txBody>
          <a:bodyPr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RESULTS AND DISCUSSION</a:t>
            </a:r>
          </a:p>
        </p:txBody>
      </p:sp>
      <p:pic>
        <p:nvPicPr>
          <p:cNvPr id="29" name="Picture 2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sp>
        <p:nvSpPr>
          <p:cNvPr id="30" name="TextBox 30"/>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07</a:t>
            </a:r>
          </a:p>
        </p:txBody>
      </p:sp>
      <p:graphicFrame>
        <p:nvGraphicFramePr>
          <p:cNvPr id="33" name="Table 6">
            <a:extLst>
              <a:ext uri="{FF2B5EF4-FFF2-40B4-BE49-F238E27FC236}">
                <a16:creationId xmlns:a16="http://schemas.microsoft.com/office/drawing/2014/main" id="{81B04E96-AB38-A2A8-D67C-0B6C0B09003D}"/>
              </a:ext>
            </a:extLst>
          </p:cNvPr>
          <p:cNvGraphicFramePr>
            <a:graphicFrameLocks noGrp="1"/>
          </p:cNvGraphicFramePr>
          <p:nvPr>
            <p:extLst>
              <p:ext uri="{D42A27DB-BD31-4B8C-83A1-F6EECF244321}">
                <p14:modId xmlns:p14="http://schemas.microsoft.com/office/powerpoint/2010/main" val="3006469843"/>
              </p:ext>
            </p:extLst>
          </p:nvPr>
        </p:nvGraphicFramePr>
        <p:xfrm>
          <a:off x="0" y="3439418"/>
          <a:ext cx="18947294" cy="7622384"/>
        </p:xfrm>
        <a:graphic>
          <a:graphicData uri="http://schemas.openxmlformats.org/drawingml/2006/table">
            <a:tbl>
              <a:tblPr/>
              <a:tblGrid>
                <a:gridCol w="17202150">
                  <a:extLst>
                    <a:ext uri="{9D8B030D-6E8A-4147-A177-3AD203B41FA5}">
                      <a16:colId xmlns:a16="http://schemas.microsoft.com/office/drawing/2014/main" val="20000"/>
                    </a:ext>
                  </a:extLst>
                </a:gridCol>
                <a:gridCol w="1745144">
                  <a:extLst>
                    <a:ext uri="{9D8B030D-6E8A-4147-A177-3AD203B41FA5}">
                      <a16:colId xmlns:a16="http://schemas.microsoft.com/office/drawing/2014/main" val="20001"/>
                    </a:ext>
                  </a:extLst>
                </a:gridCol>
              </a:tblGrid>
              <a:tr h="1111758">
                <a:tc>
                  <a:txBody>
                    <a:bodyPr/>
                    <a:lstStyle/>
                    <a:p>
                      <a:pPr marL="0" indent="0" algn="l">
                        <a:lnSpc>
                          <a:spcPts val="4200"/>
                        </a:lnSpc>
                        <a:buFont typeface="+mj-lt"/>
                        <a:buNone/>
                        <a:defRPr/>
                      </a:pPr>
                      <a:r>
                        <a:rPr lang="en-US" sz="3200" dirty="0">
                          <a:solidFill>
                            <a:srgbClr val="1B4444"/>
                          </a:solidFill>
                          <a:latin typeface="Montserrat Classic" panose="020B0604020202020204" charset="0"/>
                        </a:rPr>
                        <a:t>Classification of hateful memes that uses supervised Machine Learning Algorithms.</a:t>
                      </a:r>
                      <a:endParaRPr lang="en-US" sz="3000" dirty="0">
                        <a:solidFill>
                          <a:srgbClr val="1B4444"/>
                        </a:solidFill>
                        <a:latin typeface="Montserrat Classic" panose="020B0604020202020204" charset="0"/>
                      </a:endParaRPr>
                    </a:p>
                    <a:p>
                      <a:pPr marL="0" indent="0" algn="l">
                        <a:lnSpc>
                          <a:spcPts val="4200"/>
                        </a:lnSpc>
                        <a:buFont typeface="+mj-lt"/>
                        <a:buNone/>
                        <a:defRPr/>
                      </a:pPr>
                      <a:endParaRPr lang="en-US" sz="3000" dirty="0">
                        <a:solidFill>
                          <a:srgbClr val="1B4444"/>
                        </a:solidFill>
                        <a:latin typeface="Montserrat Classic Bold"/>
                      </a:endParaRPr>
                    </a:p>
                    <a:p>
                      <a:pPr marL="514350" indent="-514350" algn="l">
                        <a:lnSpc>
                          <a:spcPts val="4200"/>
                        </a:lnSpc>
                        <a:buFont typeface="+mj-lt"/>
                        <a:buAutoNum type="arabicPeriod"/>
                        <a:defRPr/>
                      </a:pPr>
                      <a:r>
                        <a:rPr lang="en-US" sz="3000" dirty="0">
                          <a:solidFill>
                            <a:srgbClr val="1B4444"/>
                          </a:solidFill>
                          <a:latin typeface="Montserrat Classic Bold"/>
                        </a:rPr>
                        <a:t>Evaluation Metrics</a:t>
                      </a:r>
                    </a:p>
                    <a:p>
                      <a:pPr marL="514350" indent="-514350" algn="l">
                        <a:lnSpc>
                          <a:spcPts val="4200"/>
                        </a:lnSpc>
                        <a:buFont typeface="Wingdings" panose="05000000000000000000" pitchFamily="2" charset="2"/>
                        <a:buChar char="Ø"/>
                        <a:defRPr/>
                      </a:pPr>
                      <a:r>
                        <a:rPr lang="en-US" sz="3200" dirty="0"/>
                        <a:t>Area Under the Receiver Operating Characteristics (AUROC) </a:t>
                      </a:r>
                    </a:p>
                    <a:p>
                      <a:pPr marL="514350" indent="-514350" algn="l">
                        <a:lnSpc>
                          <a:spcPts val="4200"/>
                        </a:lnSpc>
                        <a:buFont typeface="Wingdings" panose="05000000000000000000" pitchFamily="2" charset="2"/>
                        <a:buChar char="Ø"/>
                        <a:defRPr/>
                      </a:pPr>
                      <a:r>
                        <a:rPr lang="en-IN" sz="3200" dirty="0"/>
                        <a:t>Classification Accuracy</a:t>
                      </a:r>
                    </a:p>
                    <a:p>
                      <a:pPr marL="514350" indent="-514350" algn="l">
                        <a:lnSpc>
                          <a:spcPts val="4200"/>
                        </a:lnSpc>
                        <a:buFont typeface="Wingdings" panose="05000000000000000000" pitchFamily="2" charset="2"/>
                        <a:buChar char="Ø"/>
                        <a:defRPr/>
                      </a:pPr>
                      <a:r>
                        <a:rPr lang="en-IN" sz="3200" dirty="0"/>
                        <a:t>Confusion Metrices </a:t>
                      </a:r>
                      <a:endParaRPr lang="en-US" sz="3000" dirty="0">
                        <a:solidFill>
                          <a:srgbClr val="1B4444"/>
                        </a:solidFill>
                        <a:latin typeface="Montserrat Classic Bold"/>
                      </a:endParaRPr>
                    </a:p>
                    <a:p>
                      <a:pPr marL="0" indent="0" algn="l">
                        <a:lnSpc>
                          <a:spcPts val="4200"/>
                        </a:lnSpc>
                        <a:buFont typeface="+mj-lt"/>
                        <a:buNone/>
                        <a:defRPr/>
                      </a:pPr>
                      <a:r>
                        <a:rPr lang="en-US" sz="3000" dirty="0">
                          <a:solidFill>
                            <a:srgbClr val="1B4444"/>
                          </a:solidFill>
                          <a:latin typeface="Montserrat Classic Bold"/>
                        </a:rPr>
                        <a:t>2.   User Interface of the model</a:t>
                      </a: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ctr">
                        <a:lnSpc>
                          <a:spcPts val="4200"/>
                        </a:lnSpc>
                        <a:defRPr/>
                      </a:pPr>
                      <a:endParaRPr lang="en-US" sz="3000" dirty="0">
                        <a:solidFill>
                          <a:srgbClr val="1B4444"/>
                        </a:solidFill>
                        <a:latin typeface="Montserrat Classic Bold"/>
                      </a:endParaRPr>
                    </a:p>
                    <a:p>
                      <a:pPr algn="ctr">
                        <a:lnSpc>
                          <a:spcPts val="4200"/>
                        </a:lnSpc>
                        <a:defRPr/>
                      </a:pPr>
                      <a:endParaRPr lang="en-US" sz="3000" dirty="0">
                        <a:solidFill>
                          <a:srgbClr val="1B4444"/>
                        </a:solidFill>
                        <a:latin typeface="Montserrat Classic Bold"/>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3545874">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C802720F-7841-A485-5346-DF546F0A0686}"/>
              </a:ext>
            </a:extLst>
          </p:cNvPr>
          <p:cNvGrpSpPr/>
          <p:nvPr/>
        </p:nvGrpSpPr>
        <p:grpSpPr>
          <a:xfrm>
            <a:off x="0" y="0"/>
            <a:ext cx="18288000" cy="11087100"/>
            <a:chOff x="0" y="0"/>
            <a:chExt cx="4816593" cy="905855"/>
          </a:xfrm>
        </p:grpSpPr>
        <p:sp>
          <p:nvSpPr>
            <p:cNvPr id="9" name="Freeform 3">
              <a:extLst>
                <a:ext uri="{FF2B5EF4-FFF2-40B4-BE49-F238E27FC236}">
                  <a16:creationId xmlns:a16="http://schemas.microsoft.com/office/drawing/2014/main" id="{DFEEB6EF-2A23-3909-9966-1BD174AC5B66}"/>
                </a:ext>
              </a:extLst>
            </p:cNvPr>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rgbClr val="1B4444"/>
            </a:solidFill>
          </p:spPr>
        </p:sp>
        <p:sp>
          <p:nvSpPr>
            <p:cNvPr id="10" name="TextBox 4">
              <a:extLst>
                <a:ext uri="{FF2B5EF4-FFF2-40B4-BE49-F238E27FC236}">
                  <a16:creationId xmlns:a16="http://schemas.microsoft.com/office/drawing/2014/main" id="{6C05A5E8-1E88-D443-8716-1378A4BFFAF1}"/>
                </a:ext>
              </a:extLst>
            </p:cNvPr>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2" name="TextBox 2">
            <a:extLst>
              <a:ext uri="{FF2B5EF4-FFF2-40B4-BE49-F238E27FC236}">
                <a16:creationId xmlns:a16="http://schemas.microsoft.com/office/drawing/2014/main" id="{F9D5E598-963F-E667-E2C5-49AB3F71BEB2}"/>
              </a:ext>
            </a:extLst>
          </p:cNvPr>
          <p:cNvSpPr txBox="1"/>
          <p:nvPr/>
        </p:nvSpPr>
        <p:spPr>
          <a:xfrm>
            <a:off x="685800" y="2761101"/>
            <a:ext cx="16725900" cy="1538883"/>
          </a:xfrm>
          <a:prstGeom prst="rect">
            <a:avLst/>
          </a:prstGeom>
        </p:spPr>
        <p:txBody>
          <a:bodyPr wrap="square" lIns="0" tIns="0" rIns="0" bIns="0" rtlCol="0" anchor="t">
            <a:spAutoFit/>
          </a:bodyPr>
          <a:lstStyle/>
          <a:p>
            <a:pPr marL="0" lvl="0" indent="0" algn="l">
              <a:lnSpc>
                <a:spcPts val="6049"/>
              </a:lnSpc>
              <a:spcBef>
                <a:spcPct val="0"/>
              </a:spcBef>
            </a:pPr>
            <a:endParaRPr lang="en-US" sz="5499" dirty="0">
              <a:solidFill>
                <a:schemeClr val="bg2"/>
              </a:solidFill>
              <a:latin typeface="Montserrat Classic Bold"/>
            </a:endParaRPr>
          </a:p>
          <a:p>
            <a:pPr marL="685800" lvl="0" indent="-685800" algn="l">
              <a:lnSpc>
                <a:spcPts val="6049"/>
              </a:lnSpc>
              <a:spcBef>
                <a:spcPct val="0"/>
              </a:spcBef>
              <a:buFont typeface="Wingdings" panose="05000000000000000000" pitchFamily="2" charset="2"/>
              <a:buChar char="Ø"/>
            </a:pPr>
            <a:r>
              <a:rPr lang="en-US" sz="5499" dirty="0">
                <a:solidFill>
                  <a:schemeClr val="bg2"/>
                </a:solidFill>
                <a:latin typeface="Montserrat Classic Bold"/>
              </a:rPr>
              <a:t>AUROC (</a:t>
            </a:r>
            <a:r>
              <a:rPr lang="en-US" sz="4000" dirty="0">
                <a:solidFill>
                  <a:schemeClr val="bg2"/>
                </a:solidFill>
                <a:latin typeface="Montserrat Classic" panose="020B0604020202020204" charset="0"/>
              </a:rPr>
              <a:t>Area Under the Receiver Operating Characteristics</a:t>
            </a:r>
            <a:r>
              <a:rPr lang="en-US" sz="5500" dirty="0">
                <a:solidFill>
                  <a:schemeClr val="bg2"/>
                </a:solidFill>
                <a:latin typeface="Montserrat Classic" panose="020B0604020202020204" charset="0"/>
              </a:rPr>
              <a:t>)</a:t>
            </a:r>
          </a:p>
        </p:txBody>
      </p:sp>
      <p:graphicFrame>
        <p:nvGraphicFramePr>
          <p:cNvPr id="3" name="Table 6">
            <a:extLst>
              <a:ext uri="{FF2B5EF4-FFF2-40B4-BE49-F238E27FC236}">
                <a16:creationId xmlns:a16="http://schemas.microsoft.com/office/drawing/2014/main" id="{DD0F9217-0D0F-E9FA-0653-3268D30B3F4F}"/>
              </a:ext>
            </a:extLst>
          </p:cNvPr>
          <p:cNvGraphicFramePr>
            <a:graphicFrameLocks noGrp="1"/>
          </p:cNvGraphicFramePr>
          <p:nvPr>
            <p:extLst>
              <p:ext uri="{D42A27DB-BD31-4B8C-83A1-F6EECF244321}">
                <p14:modId xmlns:p14="http://schemas.microsoft.com/office/powerpoint/2010/main" val="1391002619"/>
              </p:ext>
            </p:extLst>
          </p:nvPr>
        </p:nvGraphicFramePr>
        <p:xfrm>
          <a:off x="1028700" y="930930"/>
          <a:ext cx="16230600" cy="5985798"/>
        </p:xfrm>
        <a:graphic>
          <a:graphicData uri="http://schemas.openxmlformats.org/drawingml/2006/table">
            <a:tbl>
              <a:tblPr/>
              <a:tblGrid>
                <a:gridCol w="158242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tblGrid>
              <a:tr h="1111758">
                <a:tc>
                  <a:txBody>
                    <a:bodyPr/>
                    <a:lstStyle/>
                    <a:p>
                      <a:endParaRPr lang="en-US" sz="2500" dirty="0">
                        <a:solidFill>
                          <a:srgbClr val="1B4444"/>
                        </a:solidFill>
                        <a:latin typeface="Montserrat Classic"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dirty="0">
                          <a:solidFill>
                            <a:schemeClr val="tx1"/>
                          </a:solidFill>
                          <a:latin typeface="Montserrat Classic Bold"/>
                        </a:rPr>
                        <a:t>EVALUATION METRICS : </a:t>
                      </a:r>
                    </a:p>
                    <a:p>
                      <a:endParaRPr lang="en-US" sz="2500" dirty="0">
                        <a:solidFill>
                          <a:srgbClr val="1B4444"/>
                        </a:solidFill>
                        <a:latin typeface="Montserrat Classic" panose="020B0604020202020204" charset="0"/>
                      </a:endParaRPr>
                    </a:p>
                    <a:p>
                      <a:pPr marL="0" indent="0" algn="l">
                        <a:lnSpc>
                          <a:spcPts val="4200"/>
                        </a:lnSpc>
                        <a:buFont typeface="+mj-lt"/>
                        <a:buNone/>
                        <a:defRPr/>
                      </a:pPr>
                      <a:endParaRPr lang="en-US" sz="3000" dirty="0">
                        <a:solidFill>
                          <a:srgbClr val="1B4444"/>
                        </a:solidFill>
                        <a:latin typeface="Montserrat Classic Bold"/>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ctr">
                        <a:lnSpc>
                          <a:spcPts val="4200"/>
                        </a:lnSpc>
                        <a:defRPr/>
                      </a:pPr>
                      <a:endParaRPr lang="en-US" sz="3000" dirty="0">
                        <a:solidFill>
                          <a:srgbClr val="1B4444"/>
                        </a:solidFill>
                        <a:latin typeface="Montserrat Classic Bold"/>
                      </a:endParaRPr>
                    </a:p>
                    <a:p>
                      <a:pPr algn="ctr">
                        <a:lnSpc>
                          <a:spcPts val="4200"/>
                        </a:lnSpc>
                        <a:defRPr/>
                      </a:pPr>
                      <a:endParaRPr lang="en-US" sz="3000" dirty="0">
                        <a:solidFill>
                          <a:srgbClr val="1B4444"/>
                        </a:solidFill>
                        <a:latin typeface="Montserrat Classic Bold"/>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3545874">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7">
            <a:extLst>
              <a:ext uri="{FF2B5EF4-FFF2-40B4-BE49-F238E27FC236}">
                <a16:creationId xmlns:a16="http://schemas.microsoft.com/office/drawing/2014/main" id="{0362A358-6EB8-EFC8-D650-F7B86720FE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sp>
        <p:nvSpPr>
          <p:cNvPr id="5" name="TextBox 8">
            <a:extLst>
              <a:ext uri="{FF2B5EF4-FFF2-40B4-BE49-F238E27FC236}">
                <a16:creationId xmlns:a16="http://schemas.microsoft.com/office/drawing/2014/main" id="{5E1F631A-3D51-B557-835F-5D5202605618}"/>
              </a:ext>
            </a:extLst>
          </p:cNvPr>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06</a:t>
            </a:r>
          </a:p>
        </p:txBody>
      </p:sp>
      <p:pic>
        <p:nvPicPr>
          <p:cNvPr id="7" name="Picture 6">
            <a:extLst>
              <a:ext uri="{FF2B5EF4-FFF2-40B4-BE49-F238E27FC236}">
                <a16:creationId xmlns:a16="http://schemas.microsoft.com/office/drawing/2014/main" id="{44B16760-8040-96CC-F01B-3D7A9FBEF6F9}"/>
              </a:ext>
            </a:extLst>
          </p:cNvPr>
          <p:cNvPicPr>
            <a:picLocks noChangeAspect="1"/>
          </p:cNvPicPr>
          <p:nvPr/>
        </p:nvPicPr>
        <p:blipFill>
          <a:blip r:embed="rId4"/>
          <a:stretch>
            <a:fillRect/>
          </a:stretch>
        </p:blipFill>
        <p:spPr>
          <a:xfrm>
            <a:off x="10862043" y="4457700"/>
            <a:ext cx="5334596" cy="5572747"/>
          </a:xfrm>
          <a:prstGeom prst="rect">
            <a:avLst/>
          </a:prstGeom>
        </p:spPr>
      </p:pic>
      <p:sp>
        <p:nvSpPr>
          <p:cNvPr id="11" name="TextBox 10">
            <a:extLst>
              <a:ext uri="{FF2B5EF4-FFF2-40B4-BE49-F238E27FC236}">
                <a16:creationId xmlns:a16="http://schemas.microsoft.com/office/drawing/2014/main" id="{E5FBC7DE-141D-4550-B235-1AD98AF81B1F}"/>
              </a:ext>
            </a:extLst>
          </p:cNvPr>
          <p:cNvSpPr txBox="1"/>
          <p:nvPr/>
        </p:nvSpPr>
        <p:spPr>
          <a:xfrm>
            <a:off x="1358533" y="4801044"/>
            <a:ext cx="11161486" cy="523220"/>
          </a:xfrm>
          <a:prstGeom prst="rect">
            <a:avLst/>
          </a:prstGeom>
          <a:noFill/>
        </p:spPr>
        <p:txBody>
          <a:bodyPr wrap="square">
            <a:spAutoFit/>
          </a:bodyPr>
          <a:lstStyle/>
          <a:p>
            <a:r>
              <a:rPr lang="en-US" sz="2800" dirty="0">
                <a:solidFill>
                  <a:schemeClr val="bg1"/>
                </a:solidFill>
                <a:latin typeface="Montserrat Classic" panose="020B0604020202020204" charset="0"/>
              </a:rPr>
              <a:t>Achieved the AUROC score of 0.72</a:t>
            </a:r>
            <a:endParaRPr lang="en-US" sz="1800" dirty="0">
              <a:solidFill>
                <a:schemeClr val="bg1"/>
              </a:solidFill>
              <a:latin typeface="Montserrat Classic" panose="020B0604020202020204" charset="0"/>
            </a:endParaRPr>
          </a:p>
        </p:txBody>
      </p:sp>
    </p:spTree>
    <p:extLst>
      <p:ext uri="{BB962C8B-B14F-4D97-AF65-F5344CB8AC3E}">
        <p14:creationId xmlns:p14="http://schemas.microsoft.com/office/powerpoint/2010/main" val="286993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
            <a:extLst>
              <a:ext uri="{FF2B5EF4-FFF2-40B4-BE49-F238E27FC236}">
                <a16:creationId xmlns:a16="http://schemas.microsoft.com/office/drawing/2014/main" id="{2F1E83BA-A10B-ADE8-B732-031A173762ED}"/>
              </a:ext>
            </a:extLst>
          </p:cNvPr>
          <p:cNvGrpSpPr/>
          <p:nvPr/>
        </p:nvGrpSpPr>
        <p:grpSpPr>
          <a:xfrm>
            <a:off x="0" y="0"/>
            <a:ext cx="18288000" cy="11087100"/>
            <a:chOff x="0" y="0"/>
            <a:chExt cx="4816593" cy="905855"/>
          </a:xfrm>
        </p:grpSpPr>
        <p:sp>
          <p:nvSpPr>
            <p:cNvPr id="8" name="Freeform 3">
              <a:extLst>
                <a:ext uri="{FF2B5EF4-FFF2-40B4-BE49-F238E27FC236}">
                  <a16:creationId xmlns:a16="http://schemas.microsoft.com/office/drawing/2014/main" id="{50EAB87D-9123-D46D-30F9-49818B838AFF}"/>
                </a:ext>
              </a:extLst>
            </p:cNvPr>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rgbClr val="1B4444"/>
            </a:solidFill>
          </p:spPr>
        </p:sp>
        <p:sp>
          <p:nvSpPr>
            <p:cNvPr id="9" name="TextBox 4">
              <a:extLst>
                <a:ext uri="{FF2B5EF4-FFF2-40B4-BE49-F238E27FC236}">
                  <a16:creationId xmlns:a16="http://schemas.microsoft.com/office/drawing/2014/main" id="{A5DF502F-29AC-A18F-DB5B-D28F853B8ED5}"/>
                </a:ext>
              </a:extLst>
            </p:cNvPr>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2" name="TextBox 2">
            <a:extLst>
              <a:ext uri="{FF2B5EF4-FFF2-40B4-BE49-F238E27FC236}">
                <a16:creationId xmlns:a16="http://schemas.microsoft.com/office/drawing/2014/main" id="{F9D5E598-963F-E667-E2C5-49AB3F71BEB2}"/>
              </a:ext>
            </a:extLst>
          </p:cNvPr>
          <p:cNvSpPr txBox="1"/>
          <p:nvPr/>
        </p:nvSpPr>
        <p:spPr>
          <a:xfrm>
            <a:off x="259244" y="72430"/>
            <a:ext cx="16725900" cy="2308324"/>
          </a:xfrm>
          <a:prstGeom prst="rect">
            <a:avLst/>
          </a:prstGeom>
        </p:spPr>
        <p:txBody>
          <a:bodyPr wrap="square" lIns="0" tIns="0" rIns="0" bIns="0" rtlCol="0" anchor="t">
            <a:spAutoFit/>
          </a:bodyPr>
          <a:lstStyle/>
          <a:p>
            <a:pPr marL="0" lvl="0" indent="0" algn="l">
              <a:lnSpc>
                <a:spcPts val="6049"/>
              </a:lnSpc>
              <a:spcBef>
                <a:spcPct val="0"/>
              </a:spcBef>
            </a:pPr>
            <a:r>
              <a:rPr lang="en-US" sz="5499" dirty="0">
                <a:solidFill>
                  <a:schemeClr val="bg2"/>
                </a:solidFill>
                <a:latin typeface="Montserrat Classic Bold"/>
              </a:rPr>
              <a:t>EVALUATION METRICS : </a:t>
            </a:r>
          </a:p>
          <a:p>
            <a:pPr marL="0" lvl="0" indent="0" algn="l">
              <a:lnSpc>
                <a:spcPts val="6049"/>
              </a:lnSpc>
              <a:spcBef>
                <a:spcPct val="0"/>
              </a:spcBef>
            </a:pPr>
            <a:endParaRPr lang="en-US" sz="5499" dirty="0">
              <a:solidFill>
                <a:schemeClr val="bg2"/>
              </a:solidFill>
              <a:latin typeface="Montserrat Classic Bold"/>
            </a:endParaRPr>
          </a:p>
          <a:p>
            <a:pPr marL="685800" lvl="0" indent="-685800" algn="l">
              <a:lnSpc>
                <a:spcPts val="6049"/>
              </a:lnSpc>
              <a:spcBef>
                <a:spcPct val="0"/>
              </a:spcBef>
              <a:buFont typeface="Wingdings" panose="05000000000000000000" pitchFamily="2" charset="2"/>
              <a:buChar char="Ø"/>
            </a:pPr>
            <a:r>
              <a:rPr lang="en-US" sz="5499" dirty="0">
                <a:solidFill>
                  <a:schemeClr val="bg2"/>
                </a:solidFill>
                <a:latin typeface="Montserrat Classic Bold"/>
              </a:rPr>
              <a:t>Confusion Metrices	</a:t>
            </a:r>
            <a:endParaRPr lang="en-US" sz="5500" dirty="0">
              <a:solidFill>
                <a:schemeClr val="bg2"/>
              </a:solidFill>
              <a:latin typeface="Montserrat Classic" panose="020B0604020202020204" charset="0"/>
            </a:endParaRPr>
          </a:p>
        </p:txBody>
      </p:sp>
      <p:graphicFrame>
        <p:nvGraphicFramePr>
          <p:cNvPr id="3" name="Table 6">
            <a:extLst>
              <a:ext uri="{FF2B5EF4-FFF2-40B4-BE49-F238E27FC236}">
                <a16:creationId xmlns:a16="http://schemas.microsoft.com/office/drawing/2014/main" id="{DD0F9217-0D0F-E9FA-0653-3268D30B3F4F}"/>
              </a:ext>
            </a:extLst>
          </p:cNvPr>
          <p:cNvGraphicFramePr>
            <a:graphicFrameLocks noGrp="1"/>
          </p:cNvGraphicFramePr>
          <p:nvPr>
            <p:extLst>
              <p:ext uri="{D42A27DB-BD31-4B8C-83A1-F6EECF244321}">
                <p14:modId xmlns:p14="http://schemas.microsoft.com/office/powerpoint/2010/main" val="825312759"/>
              </p:ext>
            </p:extLst>
          </p:nvPr>
        </p:nvGraphicFramePr>
        <p:xfrm>
          <a:off x="230924" y="4229100"/>
          <a:ext cx="16230600" cy="5176530"/>
        </p:xfrm>
        <a:graphic>
          <a:graphicData uri="http://schemas.openxmlformats.org/drawingml/2006/table">
            <a:tbl>
              <a:tblPr/>
              <a:tblGrid>
                <a:gridCol w="8191499">
                  <a:extLst>
                    <a:ext uri="{9D8B030D-6E8A-4147-A177-3AD203B41FA5}">
                      <a16:colId xmlns:a16="http://schemas.microsoft.com/office/drawing/2014/main" val="20000"/>
                    </a:ext>
                  </a:extLst>
                </a:gridCol>
                <a:gridCol w="8039101">
                  <a:extLst>
                    <a:ext uri="{9D8B030D-6E8A-4147-A177-3AD203B41FA5}">
                      <a16:colId xmlns:a16="http://schemas.microsoft.com/office/drawing/2014/main" val="20001"/>
                    </a:ext>
                  </a:extLst>
                </a:gridCol>
              </a:tblGrid>
              <a:tr h="1621510">
                <a:tc>
                  <a:txBody>
                    <a:bodyPr/>
                    <a:lstStyle/>
                    <a:p>
                      <a:r>
                        <a:rPr lang="en-US" sz="2500" dirty="0">
                          <a:solidFill>
                            <a:srgbClr val="1B4444"/>
                          </a:solidFill>
                          <a:latin typeface="Montserrat Classic" panose="020B0604020202020204" charset="0"/>
                        </a:rPr>
                        <a:t>A confusion matrix lists how many of the model's predictions were accurate and how many were wrong. </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ctr">
                        <a:lnSpc>
                          <a:spcPts val="4200"/>
                        </a:lnSpc>
                        <a:defRPr/>
                      </a:pPr>
                      <a:endParaRPr lang="en-US" sz="3000" dirty="0">
                        <a:solidFill>
                          <a:srgbClr val="1B4444"/>
                        </a:solidFill>
                        <a:latin typeface="Montserrat Classic Bold"/>
                      </a:endParaRPr>
                    </a:p>
                    <a:p>
                      <a:pPr algn="ctr">
                        <a:lnSpc>
                          <a:spcPts val="4200"/>
                        </a:lnSpc>
                        <a:defRPr/>
                      </a:pPr>
                      <a:endParaRPr lang="en-US" sz="3000" dirty="0">
                        <a:solidFill>
                          <a:srgbClr val="1B4444"/>
                        </a:solidFill>
                        <a:latin typeface="Montserrat Classic Bold"/>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3555020">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7">
            <a:extLst>
              <a:ext uri="{FF2B5EF4-FFF2-40B4-BE49-F238E27FC236}">
                <a16:creationId xmlns:a16="http://schemas.microsoft.com/office/drawing/2014/main" id="{0362A358-6EB8-EFC8-D650-F7B86720FE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sp>
        <p:nvSpPr>
          <p:cNvPr id="5" name="TextBox 8">
            <a:extLst>
              <a:ext uri="{FF2B5EF4-FFF2-40B4-BE49-F238E27FC236}">
                <a16:creationId xmlns:a16="http://schemas.microsoft.com/office/drawing/2014/main" id="{5E1F631A-3D51-B557-835F-5D5202605618}"/>
              </a:ext>
            </a:extLst>
          </p:cNvPr>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06</a:t>
            </a:r>
          </a:p>
        </p:txBody>
      </p:sp>
      <p:pic>
        <p:nvPicPr>
          <p:cNvPr id="6" name="Picture 5">
            <a:extLst>
              <a:ext uri="{FF2B5EF4-FFF2-40B4-BE49-F238E27FC236}">
                <a16:creationId xmlns:a16="http://schemas.microsoft.com/office/drawing/2014/main" id="{DCB7F9A3-2FB0-8B6C-B5AF-E94B276D775C}"/>
              </a:ext>
            </a:extLst>
          </p:cNvPr>
          <p:cNvPicPr>
            <a:picLocks noChangeAspect="1"/>
          </p:cNvPicPr>
          <p:nvPr/>
        </p:nvPicPr>
        <p:blipFill rotWithShape="1">
          <a:blip r:embed="rId4"/>
          <a:srcRect l="5682" t="5689" r="4716"/>
          <a:stretch/>
        </p:blipFill>
        <p:spPr>
          <a:xfrm>
            <a:off x="9030715" y="908893"/>
            <a:ext cx="8686800" cy="8664893"/>
          </a:xfrm>
          <a:prstGeom prst="rect">
            <a:avLst/>
          </a:prstGeom>
        </p:spPr>
      </p:pic>
    </p:spTree>
    <p:extLst>
      <p:ext uri="{BB962C8B-B14F-4D97-AF65-F5344CB8AC3E}">
        <p14:creationId xmlns:p14="http://schemas.microsoft.com/office/powerpoint/2010/main" val="197749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F33C0A3E-8C76-0465-FC9A-FC8D7F33317C}"/>
              </a:ext>
            </a:extLst>
          </p:cNvPr>
          <p:cNvGrpSpPr/>
          <p:nvPr/>
        </p:nvGrpSpPr>
        <p:grpSpPr>
          <a:xfrm>
            <a:off x="0" y="0"/>
            <a:ext cx="18288000" cy="11087100"/>
            <a:chOff x="0" y="0"/>
            <a:chExt cx="4816593" cy="905855"/>
          </a:xfrm>
        </p:grpSpPr>
        <p:sp>
          <p:nvSpPr>
            <p:cNvPr id="9" name="Freeform 3">
              <a:extLst>
                <a:ext uri="{FF2B5EF4-FFF2-40B4-BE49-F238E27FC236}">
                  <a16:creationId xmlns:a16="http://schemas.microsoft.com/office/drawing/2014/main" id="{AD3F2125-5AFD-2D7C-1B44-AD55E62B397E}"/>
                </a:ext>
              </a:extLst>
            </p:cNvPr>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rgbClr val="1B4444"/>
            </a:solidFill>
          </p:spPr>
        </p:sp>
        <p:sp>
          <p:nvSpPr>
            <p:cNvPr id="10" name="TextBox 4">
              <a:extLst>
                <a:ext uri="{FF2B5EF4-FFF2-40B4-BE49-F238E27FC236}">
                  <a16:creationId xmlns:a16="http://schemas.microsoft.com/office/drawing/2014/main" id="{FDCD2DBF-E32A-2835-281B-AC90DFE45421}"/>
                </a:ext>
              </a:extLst>
            </p:cNvPr>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2" name="TextBox 2">
            <a:extLst>
              <a:ext uri="{FF2B5EF4-FFF2-40B4-BE49-F238E27FC236}">
                <a16:creationId xmlns:a16="http://schemas.microsoft.com/office/drawing/2014/main" id="{F9D5E598-963F-E667-E2C5-49AB3F71BEB2}"/>
              </a:ext>
            </a:extLst>
          </p:cNvPr>
          <p:cNvSpPr txBox="1"/>
          <p:nvPr/>
        </p:nvSpPr>
        <p:spPr>
          <a:xfrm>
            <a:off x="1028700" y="1277696"/>
            <a:ext cx="16725900" cy="769441"/>
          </a:xfrm>
          <a:prstGeom prst="rect">
            <a:avLst/>
          </a:prstGeom>
        </p:spPr>
        <p:txBody>
          <a:bodyPr wrap="square" lIns="0" tIns="0" rIns="0" bIns="0" rtlCol="0" anchor="t">
            <a:spAutoFit/>
          </a:bodyPr>
          <a:lstStyle/>
          <a:p>
            <a:pPr marL="0" lvl="0" indent="0" algn="l">
              <a:lnSpc>
                <a:spcPts val="6049"/>
              </a:lnSpc>
              <a:spcBef>
                <a:spcPct val="0"/>
              </a:spcBef>
            </a:pPr>
            <a:r>
              <a:rPr lang="en-US" sz="5499" dirty="0">
                <a:solidFill>
                  <a:schemeClr val="bg2"/>
                </a:solidFill>
                <a:latin typeface="Montserrat Classic Bold"/>
              </a:rPr>
              <a:t>USER INTERFACE OF THE MODEL</a:t>
            </a:r>
          </a:p>
        </p:txBody>
      </p:sp>
      <p:pic>
        <p:nvPicPr>
          <p:cNvPr id="4" name="Picture 7">
            <a:extLst>
              <a:ext uri="{FF2B5EF4-FFF2-40B4-BE49-F238E27FC236}">
                <a16:creationId xmlns:a16="http://schemas.microsoft.com/office/drawing/2014/main" id="{0362A358-6EB8-EFC8-D650-F7B86720FE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sp>
        <p:nvSpPr>
          <p:cNvPr id="5" name="TextBox 8">
            <a:extLst>
              <a:ext uri="{FF2B5EF4-FFF2-40B4-BE49-F238E27FC236}">
                <a16:creationId xmlns:a16="http://schemas.microsoft.com/office/drawing/2014/main" id="{5E1F631A-3D51-B557-835F-5D5202605618}"/>
              </a:ext>
            </a:extLst>
          </p:cNvPr>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06</a:t>
            </a:r>
          </a:p>
        </p:txBody>
      </p:sp>
      <p:pic>
        <p:nvPicPr>
          <p:cNvPr id="11" name="Picture 10">
            <a:extLst>
              <a:ext uri="{FF2B5EF4-FFF2-40B4-BE49-F238E27FC236}">
                <a16:creationId xmlns:a16="http://schemas.microsoft.com/office/drawing/2014/main" id="{22FD50D3-12A2-386E-9144-BF880070ECC8}"/>
              </a:ext>
            </a:extLst>
          </p:cNvPr>
          <p:cNvPicPr>
            <a:picLocks noChangeAspect="1"/>
          </p:cNvPicPr>
          <p:nvPr/>
        </p:nvPicPr>
        <p:blipFill rotWithShape="1">
          <a:blip r:embed="rId4"/>
          <a:srcRect l="1053" t="1344" r="3158"/>
          <a:stretch/>
        </p:blipFill>
        <p:spPr>
          <a:xfrm>
            <a:off x="2209800" y="2400300"/>
            <a:ext cx="13868400" cy="6572489"/>
          </a:xfrm>
          <a:prstGeom prst="rect">
            <a:avLst/>
          </a:prstGeom>
        </p:spPr>
      </p:pic>
    </p:spTree>
    <p:extLst>
      <p:ext uri="{BB962C8B-B14F-4D97-AF65-F5344CB8AC3E}">
        <p14:creationId xmlns:p14="http://schemas.microsoft.com/office/powerpoint/2010/main" val="44562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50503D1-9692-EE4E-1858-663B1E627A68}"/>
              </a:ext>
            </a:extLst>
          </p:cNvPr>
          <p:cNvGrpSpPr/>
          <p:nvPr/>
        </p:nvGrpSpPr>
        <p:grpSpPr>
          <a:xfrm>
            <a:off x="0" y="-114300"/>
            <a:ext cx="18288000" cy="11087100"/>
            <a:chOff x="0" y="0"/>
            <a:chExt cx="4816593" cy="905855"/>
          </a:xfrm>
        </p:grpSpPr>
        <p:sp>
          <p:nvSpPr>
            <p:cNvPr id="4" name="Freeform 3">
              <a:extLst>
                <a:ext uri="{FF2B5EF4-FFF2-40B4-BE49-F238E27FC236}">
                  <a16:creationId xmlns:a16="http://schemas.microsoft.com/office/drawing/2014/main" id="{A2B4CF1F-A8C8-7829-2A82-5D182891ED83}"/>
                </a:ext>
              </a:extLst>
            </p:cNvPr>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rgbClr val="1B4444"/>
            </a:solidFill>
          </p:spPr>
        </p:sp>
        <p:sp>
          <p:nvSpPr>
            <p:cNvPr id="5" name="TextBox 4">
              <a:extLst>
                <a:ext uri="{FF2B5EF4-FFF2-40B4-BE49-F238E27FC236}">
                  <a16:creationId xmlns:a16="http://schemas.microsoft.com/office/drawing/2014/main" id="{E0FF29FB-CEF5-A37F-B61D-56159385A94C}"/>
                </a:ext>
              </a:extLst>
            </p:cNvPr>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2" name="TextBox 2"/>
          <p:cNvSpPr txBox="1"/>
          <p:nvPr/>
        </p:nvSpPr>
        <p:spPr>
          <a:xfrm>
            <a:off x="1028700" y="1277696"/>
            <a:ext cx="13220700" cy="769441"/>
          </a:xfrm>
          <a:prstGeom prst="rect">
            <a:avLst/>
          </a:prstGeom>
        </p:spPr>
        <p:txBody>
          <a:bodyPr wrap="square"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CONCLUSION AND FUTURE WORK</a:t>
            </a:r>
          </a:p>
        </p:txBody>
      </p:sp>
      <p:graphicFrame>
        <p:nvGraphicFramePr>
          <p:cNvPr id="6" name="Table 6"/>
          <p:cNvGraphicFramePr>
            <a:graphicFrameLocks noGrp="1"/>
          </p:cNvGraphicFramePr>
          <p:nvPr>
            <p:extLst>
              <p:ext uri="{D42A27DB-BD31-4B8C-83A1-F6EECF244321}">
                <p14:modId xmlns:p14="http://schemas.microsoft.com/office/powerpoint/2010/main" val="1716173706"/>
              </p:ext>
            </p:extLst>
          </p:nvPr>
        </p:nvGraphicFramePr>
        <p:xfrm>
          <a:off x="1028700" y="3421027"/>
          <a:ext cx="16230600" cy="8655719"/>
        </p:xfrm>
        <a:graphic>
          <a:graphicData uri="http://schemas.openxmlformats.org/drawingml/2006/table">
            <a:tbl>
              <a:tblPr/>
              <a:tblGrid>
                <a:gridCol w="15354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1111758">
                <a:tc>
                  <a:txBody>
                    <a:bodyPr/>
                    <a:lstStyle/>
                    <a:p>
                      <a:pPr marL="0" indent="0" algn="l">
                        <a:lnSpc>
                          <a:spcPts val="4200"/>
                        </a:lnSpc>
                        <a:buFont typeface="+mj-lt"/>
                        <a:buNone/>
                        <a:defRPr/>
                      </a:pPr>
                      <a:r>
                        <a:rPr lang="en-US" sz="2500" dirty="0">
                          <a:solidFill>
                            <a:srgbClr val="1B4444"/>
                          </a:solidFill>
                          <a:latin typeface="Montserrat Classic" panose="020B0604020202020204" charset="0"/>
                        </a:rPr>
                        <a:t>The model can be used for the classification of multimodal memes. Hence the supervised algorithms can be trained for state-of-the-art performance. We can further optimize the model by training it on a larger dataset or by using Object detection and Sentiment Analysis for capturing more details. It's crucial to effectively combine sentiment and picture captioning so that their distinct impacts are neutralized. Fusion plays a crucial role in this endeavor; hence we intend to investigate additional concatenation methods using attention mechanisms, transformers, etc. Additionally, we think that giving 'Internet Knowledge' via a graphical approach and leveraging other large-scale pretrained multi-modal models like UNITER are other relevant research problems in this endeavor.</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ctr">
                        <a:lnSpc>
                          <a:spcPts val="4200"/>
                        </a:lnSpc>
                        <a:defRPr/>
                      </a:pPr>
                      <a:endParaRPr lang="en-US" sz="2500" dirty="0">
                        <a:solidFill>
                          <a:srgbClr val="1B4444"/>
                        </a:solidFill>
                        <a:latin typeface="Montserrat Classic" panose="020B0604020202020204"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3545874">
                <a:tc>
                  <a:txBody>
                    <a:bodyPr/>
                    <a:lstStyle/>
                    <a:p>
                      <a:pPr marL="248286" lvl="1" indent="0" algn="l">
                        <a:lnSpc>
                          <a:spcPts val="3220"/>
                        </a:lnSpc>
                        <a:buFont typeface="Arial"/>
                        <a:buNone/>
                        <a:defRPr/>
                      </a:pPr>
                      <a:endParaRPr lang="en-US" sz="2500" dirty="0">
                        <a:solidFill>
                          <a:srgbClr val="1B4444"/>
                        </a:solidFill>
                        <a:latin typeface="Montserrat Classic" panose="020B0604020202020204" charset="0"/>
                      </a:endParaRPr>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2500" dirty="0">
                        <a:solidFill>
                          <a:srgbClr val="1B4444"/>
                        </a:solidFill>
                        <a:latin typeface="Montserrat Classic" panose="020B0604020202020204" charset="0"/>
                      </a:endParaRPr>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sp>
        <p:nvSpPr>
          <p:cNvPr id="8" name="TextBox 8"/>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06</a:t>
            </a:r>
          </a:p>
        </p:txBody>
      </p:sp>
    </p:spTree>
    <p:extLst>
      <p:ext uri="{BB962C8B-B14F-4D97-AF65-F5344CB8AC3E}">
        <p14:creationId xmlns:p14="http://schemas.microsoft.com/office/powerpoint/2010/main" val="1487445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50503D1-9692-EE4E-1858-663B1E627A68}"/>
              </a:ext>
            </a:extLst>
          </p:cNvPr>
          <p:cNvGrpSpPr/>
          <p:nvPr/>
        </p:nvGrpSpPr>
        <p:grpSpPr>
          <a:xfrm>
            <a:off x="0" y="-114300"/>
            <a:ext cx="18288000" cy="11087100"/>
            <a:chOff x="0" y="0"/>
            <a:chExt cx="4816593" cy="905855"/>
          </a:xfrm>
        </p:grpSpPr>
        <p:sp>
          <p:nvSpPr>
            <p:cNvPr id="4" name="Freeform 3">
              <a:extLst>
                <a:ext uri="{FF2B5EF4-FFF2-40B4-BE49-F238E27FC236}">
                  <a16:creationId xmlns:a16="http://schemas.microsoft.com/office/drawing/2014/main" id="{A2B4CF1F-A8C8-7829-2A82-5D182891ED83}"/>
                </a:ext>
              </a:extLst>
            </p:cNvPr>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rgbClr val="1B4444"/>
            </a:solidFill>
          </p:spPr>
        </p:sp>
        <p:sp>
          <p:nvSpPr>
            <p:cNvPr id="5" name="TextBox 4">
              <a:extLst>
                <a:ext uri="{FF2B5EF4-FFF2-40B4-BE49-F238E27FC236}">
                  <a16:creationId xmlns:a16="http://schemas.microsoft.com/office/drawing/2014/main" id="{E0FF29FB-CEF5-A37F-B61D-56159385A94C}"/>
                </a:ext>
              </a:extLst>
            </p:cNvPr>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aphicFrame>
        <p:nvGraphicFramePr>
          <p:cNvPr id="6" name="Table 6"/>
          <p:cNvGraphicFramePr>
            <a:graphicFrameLocks noGrp="1"/>
          </p:cNvGraphicFramePr>
          <p:nvPr>
            <p:extLst>
              <p:ext uri="{D42A27DB-BD31-4B8C-83A1-F6EECF244321}">
                <p14:modId xmlns:p14="http://schemas.microsoft.com/office/powerpoint/2010/main" val="2106777406"/>
              </p:ext>
            </p:extLst>
          </p:nvPr>
        </p:nvGraphicFramePr>
        <p:xfrm>
          <a:off x="1028700" y="2171701"/>
          <a:ext cx="16230600" cy="6355366"/>
        </p:xfrm>
        <a:graphic>
          <a:graphicData uri="http://schemas.openxmlformats.org/drawingml/2006/table">
            <a:tbl>
              <a:tblPr/>
              <a:tblGrid>
                <a:gridCol w="15354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1725325">
                <a:tc>
                  <a:txBody>
                    <a:bodyPr/>
                    <a:lstStyle/>
                    <a:p>
                      <a:pPr marL="0" marR="0" lvl="0" indent="0" algn="l" defTabSz="914400" rtl="0" eaLnBrk="1" fontAlgn="auto" latinLnBrk="0" hangingPunct="1">
                        <a:lnSpc>
                          <a:spcPts val="4200"/>
                        </a:lnSpc>
                        <a:spcBef>
                          <a:spcPts val="0"/>
                        </a:spcBef>
                        <a:spcAft>
                          <a:spcPts val="0"/>
                        </a:spcAft>
                        <a:buClrTx/>
                        <a:buSzTx/>
                        <a:buFont typeface="+mj-lt"/>
                        <a:buNone/>
                        <a:tabLst/>
                        <a:defRPr/>
                      </a:pPr>
                      <a:r>
                        <a:rPr lang="en-US" sz="6000" dirty="0">
                          <a:solidFill>
                            <a:srgbClr val="E5E5E5"/>
                          </a:solidFill>
                          <a:latin typeface="Montserrat Classic Bold"/>
                        </a:rPr>
                        <a:t>                               </a:t>
                      </a:r>
                    </a:p>
                    <a:p>
                      <a:pPr marL="0" marR="0" lvl="0" indent="0" algn="l" defTabSz="914400" rtl="0" eaLnBrk="1" fontAlgn="auto" latinLnBrk="0" hangingPunct="1">
                        <a:lnSpc>
                          <a:spcPts val="4200"/>
                        </a:lnSpc>
                        <a:spcBef>
                          <a:spcPts val="0"/>
                        </a:spcBef>
                        <a:spcAft>
                          <a:spcPts val="0"/>
                        </a:spcAft>
                        <a:buClrTx/>
                        <a:buSzTx/>
                        <a:buFont typeface="+mj-lt"/>
                        <a:buNone/>
                        <a:tabLst/>
                        <a:defRPr/>
                      </a:pPr>
                      <a:r>
                        <a:rPr lang="en-US" sz="6000" dirty="0">
                          <a:solidFill>
                            <a:srgbClr val="E5E5E5"/>
                          </a:solidFill>
                          <a:latin typeface="Montserrat Classic Bold"/>
                        </a:rPr>
                        <a:t>                          </a:t>
                      </a:r>
                      <a:r>
                        <a:rPr lang="en-US" sz="9600" dirty="0">
                          <a:solidFill>
                            <a:srgbClr val="E5E5E5"/>
                          </a:solidFill>
                          <a:latin typeface="Montserrat Classic Bold"/>
                        </a:rPr>
                        <a:t>THANK YOU</a:t>
                      </a:r>
                    </a:p>
                    <a:p>
                      <a:pPr marL="0" indent="0" algn="l">
                        <a:lnSpc>
                          <a:spcPts val="4200"/>
                        </a:lnSpc>
                        <a:buFont typeface="+mj-lt"/>
                        <a:buNone/>
                        <a:defRPr/>
                      </a:pPr>
                      <a:endParaRPr lang="en-US" sz="2500" dirty="0">
                        <a:solidFill>
                          <a:srgbClr val="1B4444"/>
                        </a:solidFill>
                        <a:latin typeface="Montserrat Classic" panose="020B0604020202020204"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ctr">
                        <a:lnSpc>
                          <a:spcPts val="4200"/>
                        </a:lnSpc>
                        <a:defRPr/>
                      </a:pPr>
                      <a:endParaRPr lang="en-US" sz="2500" dirty="0">
                        <a:solidFill>
                          <a:srgbClr val="1B4444"/>
                        </a:solidFill>
                        <a:latin typeface="Montserrat Classic" panose="020B0604020202020204"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4445921">
                <a:tc>
                  <a:txBody>
                    <a:bodyPr/>
                    <a:lstStyle/>
                    <a:p>
                      <a:pPr marL="248286" lvl="1" indent="0" algn="l">
                        <a:lnSpc>
                          <a:spcPts val="3220"/>
                        </a:lnSpc>
                        <a:buFont typeface="Arial"/>
                        <a:buNone/>
                        <a:defRPr/>
                      </a:pPr>
                      <a:endParaRPr lang="en-US" sz="2500" dirty="0">
                        <a:solidFill>
                          <a:srgbClr val="1B4444"/>
                        </a:solidFill>
                        <a:latin typeface="Montserrat Classic" panose="020B0604020202020204" charset="0"/>
                      </a:endParaRPr>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2500" dirty="0">
                        <a:solidFill>
                          <a:srgbClr val="1B4444"/>
                        </a:solidFill>
                        <a:latin typeface="Montserrat Classic" panose="020B0604020202020204" charset="0"/>
                      </a:endParaRPr>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sp>
        <p:nvSpPr>
          <p:cNvPr id="8" name="TextBox 8"/>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06</a:t>
            </a:r>
          </a:p>
        </p:txBody>
      </p:sp>
    </p:spTree>
    <p:extLst>
      <p:ext uri="{BB962C8B-B14F-4D97-AF65-F5344CB8AC3E}">
        <p14:creationId xmlns:p14="http://schemas.microsoft.com/office/powerpoint/2010/main" val="30282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V="1">
            <a:off x="-1289068" y="8457499"/>
            <a:ext cx="6614674" cy="5722407"/>
          </a:xfrm>
          <a:prstGeom prst="rect">
            <a:avLst/>
          </a:prstGeom>
        </p:spPr>
      </p:pic>
      <p:graphicFrame>
        <p:nvGraphicFramePr>
          <p:cNvPr id="3" name="Table 3"/>
          <p:cNvGraphicFramePr>
            <a:graphicFrameLocks noGrp="1"/>
          </p:cNvGraphicFramePr>
          <p:nvPr>
            <p:extLst>
              <p:ext uri="{D42A27DB-BD31-4B8C-83A1-F6EECF244321}">
                <p14:modId xmlns:p14="http://schemas.microsoft.com/office/powerpoint/2010/main" val="4164208048"/>
              </p:ext>
            </p:extLst>
          </p:nvPr>
        </p:nvGraphicFramePr>
        <p:xfrm>
          <a:off x="9144000" y="1297238"/>
          <a:ext cx="8115300" cy="7692526"/>
        </p:xfrm>
        <a:graphic>
          <a:graphicData uri="http://schemas.openxmlformats.org/drawingml/2006/table">
            <a:tbl>
              <a:tblPr/>
              <a:tblGrid>
                <a:gridCol w="1333208">
                  <a:extLst>
                    <a:ext uri="{9D8B030D-6E8A-4147-A177-3AD203B41FA5}">
                      <a16:colId xmlns:a16="http://schemas.microsoft.com/office/drawing/2014/main" val="20000"/>
                    </a:ext>
                  </a:extLst>
                </a:gridCol>
                <a:gridCol w="6782092">
                  <a:extLst>
                    <a:ext uri="{9D8B030D-6E8A-4147-A177-3AD203B41FA5}">
                      <a16:colId xmlns:a16="http://schemas.microsoft.com/office/drawing/2014/main" val="20001"/>
                    </a:ext>
                  </a:extLst>
                </a:gridCol>
              </a:tblGrid>
              <a:tr h="1107103">
                <a:tc>
                  <a:txBody>
                    <a:bodyPr/>
                    <a:lstStyle/>
                    <a:p>
                      <a:pPr algn="ctr">
                        <a:lnSpc>
                          <a:spcPts val="3499"/>
                        </a:lnSpc>
                        <a:defRPr/>
                      </a:pPr>
                      <a:r>
                        <a:rPr lang="en-US" sz="2499" dirty="0">
                          <a:solidFill>
                            <a:srgbClr val="1B4444"/>
                          </a:solidFill>
                          <a:latin typeface="Montserrat Classic Bold"/>
                        </a:rPr>
                        <a:t>1</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rgbClr val="E5E5E5"/>
                          </a:solidFill>
                          <a:latin typeface="Montserrat Classic"/>
                        </a:rPr>
                        <a:t>Introduction</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107103">
                <a:tc>
                  <a:txBody>
                    <a:bodyPr/>
                    <a:lstStyle/>
                    <a:p>
                      <a:pPr algn="ctr">
                        <a:lnSpc>
                          <a:spcPts val="3499"/>
                        </a:lnSpc>
                        <a:defRPr/>
                      </a:pPr>
                      <a:r>
                        <a:rPr lang="en-US" sz="2499" dirty="0">
                          <a:solidFill>
                            <a:srgbClr val="1B4444"/>
                          </a:solidFill>
                          <a:latin typeface="Montserrat Classic Bold"/>
                        </a:rPr>
                        <a:t>2</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rgbClr val="E5E5E5"/>
                          </a:solidFill>
                          <a:latin typeface="Montserrat Classic"/>
                        </a:rPr>
                        <a:t>Problem Statement</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075066">
                <a:tc>
                  <a:txBody>
                    <a:bodyPr/>
                    <a:lstStyle/>
                    <a:p>
                      <a:pPr algn="ctr">
                        <a:lnSpc>
                          <a:spcPts val="3499"/>
                        </a:lnSpc>
                        <a:defRPr/>
                      </a:pPr>
                      <a:r>
                        <a:rPr lang="en-US" sz="2499" dirty="0">
                          <a:solidFill>
                            <a:srgbClr val="1B4444"/>
                          </a:solidFill>
                          <a:latin typeface="Montserrat Classic Bold"/>
                        </a:rPr>
                        <a:t>3</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rgbClr val="E5E5E5"/>
                          </a:solidFill>
                          <a:latin typeface="Montserrat Classic"/>
                        </a:rPr>
                        <a:t>Objectives</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2"/>
                  </a:ext>
                </a:extLst>
              </a:tr>
              <a:tr h="1098717">
                <a:tc>
                  <a:txBody>
                    <a:bodyPr/>
                    <a:lstStyle/>
                    <a:p>
                      <a:pPr algn="ctr">
                        <a:lnSpc>
                          <a:spcPts val="3499"/>
                        </a:lnSpc>
                        <a:defRPr/>
                      </a:pPr>
                      <a:r>
                        <a:rPr lang="en-US" sz="2499" dirty="0">
                          <a:solidFill>
                            <a:srgbClr val="1B4444"/>
                          </a:solidFill>
                          <a:latin typeface="Montserrat Classic Bold"/>
                        </a:rPr>
                        <a:t>4</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rgbClr val="E5E5E5"/>
                          </a:solidFill>
                          <a:latin typeface="Montserrat Classic"/>
                        </a:rPr>
                        <a:t>Methodology</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1107103">
                <a:tc>
                  <a:txBody>
                    <a:bodyPr/>
                    <a:lstStyle/>
                    <a:p>
                      <a:pPr algn="ctr">
                        <a:lnSpc>
                          <a:spcPts val="3499"/>
                        </a:lnSpc>
                        <a:defRPr/>
                      </a:pPr>
                      <a:r>
                        <a:rPr lang="en-US" sz="2499" dirty="0">
                          <a:solidFill>
                            <a:srgbClr val="1B4444"/>
                          </a:solidFill>
                          <a:latin typeface="Montserrat Classic Bold"/>
                        </a:rPr>
                        <a:t>5</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rgbClr val="E5E5E5"/>
                          </a:solidFill>
                          <a:latin typeface="Montserrat Classic"/>
                        </a:rPr>
                        <a:t>Results and Discussion</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1098717">
                <a:tc>
                  <a:txBody>
                    <a:bodyPr/>
                    <a:lstStyle/>
                    <a:p>
                      <a:pPr algn="ctr">
                        <a:lnSpc>
                          <a:spcPts val="3499"/>
                        </a:lnSpc>
                        <a:defRPr/>
                      </a:pPr>
                      <a:r>
                        <a:rPr lang="en-US" sz="2499" dirty="0">
                          <a:solidFill>
                            <a:srgbClr val="1B4444"/>
                          </a:solidFill>
                          <a:latin typeface="Montserrat Classic Bold"/>
                        </a:rPr>
                        <a:t>6</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rgbClr val="E5E5E5"/>
                          </a:solidFill>
                          <a:latin typeface="Montserrat Classic"/>
                        </a:rPr>
                        <a:t>Conclusion</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1098717">
                <a:tc>
                  <a:txBody>
                    <a:bodyPr/>
                    <a:lstStyle/>
                    <a:p>
                      <a:pPr algn="ctr">
                        <a:lnSpc>
                          <a:spcPts val="3499"/>
                        </a:lnSpc>
                        <a:defRPr/>
                      </a:pPr>
                      <a:r>
                        <a:rPr lang="en-US" sz="2499" dirty="0">
                          <a:solidFill>
                            <a:srgbClr val="1B4444"/>
                          </a:solidFill>
                          <a:latin typeface="Montserrat Classic Bold"/>
                        </a:rPr>
                        <a:t>7</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rgbClr val="E5E5E5"/>
                          </a:solidFill>
                          <a:latin typeface="Montserrat Classic"/>
                        </a:rPr>
                        <a:t>Future Work</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TextBox 4"/>
          <p:cNvSpPr txBox="1"/>
          <p:nvPr/>
        </p:nvSpPr>
        <p:spPr>
          <a:xfrm>
            <a:off x="1028700" y="4602162"/>
            <a:ext cx="5966751" cy="1149350"/>
          </a:xfrm>
          <a:prstGeom prst="rect">
            <a:avLst/>
          </a:prstGeom>
        </p:spPr>
        <p:txBody>
          <a:bodyPr lIns="0" tIns="0" rIns="0" bIns="0" rtlCol="0" anchor="t">
            <a:spAutoFit/>
          </a:bodyPr>
          <a:lstStyle/>
          <a:p>
            <a:pPr marL="0" lvl="0" indent="0" algn="l">
              <a:lnSpc>
                <a:spcPts val="8800"/>
              </a:lnSpc>
              <a:spcBef>
                <a:spcPct val="0"/>
              </a:spcBef>
            </a:pPr>
            <a:r>
              <a:rPr lang="en-US" sz="8000">
                <a:solidFill>
                  <a:srgbClr val="E5E5E5"/>
                </a:solidFill>
                <a:latin typeface="Montserrat Classic Bold"/>
              </a:rPr>
              <a:t>AGENDA</a:t>
            </a:r>
          </a:p>
        </p:txBody>
      </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flipH="1" flipV="1">
            <a:off x="-1289068" y="-3575372"/>
            <a:ext cx="6252172" cy="54057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091732"/>
            <a:ext cx="15728030" cy="3230762"/>
            <a:chOff x="0" y="-38100"/>
            <a:chExt cx="4142362" cy="850900"/>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43643" y="-4954688"/>
            <a:ext cx="7666059" cy="6631969"/>
          </a:xfrm>
          <a:prstGeom prst="rect">
            <a:avLst/>
          </a:prstGeom>
        </p:spPr>
      </p:pic>
      <p:sp>
        <p:nvSpPr>
          <p:cNvPr id="13" name="TextBox 13"/>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03</a:t>
            </a:r>
          </a:p>
        </p:txBody>
      </p:sp>
      <p:grpSp>
        <p:nvGrpSpPr>
          <p:cNvPr id="14" name="Group 14"/>
          <p:cNvGrpSpPr/>
          <p:nvPr/>
        </p:nvGrpSpPr>
        <p:grpSpPr>
          <a:xfrm>
            <a:off x="0" y="2023378"/>
            <a:ext cx="8212444" cy="7087706"/>
            <a:chOff x="-1371600" y="-569621"/>
            <a:chExt cx="10949925" cy="9450274"/>
          </a:xfrm>
        </p:grpSpPr>
        <p:sp>
          <p:nvSpPr>
            <p:cNvPr id="15" name="TextBox 15"/>
            <p:cNvSpPr txBox="1"/>
            <p:nvPr/>
          </p:nvSpPr>
          <p:spPr>
            <a:xfrm>
              <a:off x="-1242075" y="539738"/>
              <a:ext cx="10820400" cy="8340915"/>
            </a:xfrm>
            <a:prstGeom prst="rect">
              <a:avLst/>
            </a:prstGeom>
          </p:spPr>
          <p:txBody>
            <a:bodyPr lIns="0" tIns="0" rIns="0" bIns="0" rtlCol="0" anchor="t">
              <a:spAutoFit/>
            </a:bodyPr>
            <a:lstStyle/>
            <a:p>
              <a:pPr marL="269874" lvl="1" algn="just">
                <a:lnSpc>
                  <a:spcPts val="3499"/>
                </a:lnSpc>
              </a:pPr>
              <a:br>
                <a:rPr lang="en-US" sz="2800" dirty="0"/>
              </a:br>
              <a:r>
                <a:rPr lang="en-US" sz="2800" b="0" i="0" dirty="0">
                  <a:effectLst/>
                  <a:latin typeface="Times New Roman" panose="02020603050405020304" pitchFamily="18" charset="0"/>
                  <a:cs typeface="Times New Roman" panose="02020603050405020304" pitchFamily="18" charset="0"/>
                </a:rPr>
                <a:t>Hateful memes pose challenges to online platforms, spreading hate speech and discrimination. To maintain a safe digital environment, effective detection and moderation systems are necessary. These systems automatically identify and flag harmful content, enabling swift action against toxic behavior</a:t>
              </a:r>
              <a:r>
                <a:rPr lang="en-US" sz="2800" b="0" i="0" dirty="0">
                  <a:solidFill>
                    <a:srgbClr val="D1D5DB"/>
                  </a:solidFill>
                  <a:effectLst/>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269874" lvl="1" algn="l">
                <a:lnSpc>
                  <a:spcPts val="3499"/>
                </a:lnSpc>
              </a:pPr>
              <a:endParaRPr lang="en-US" sz="2800" i="0" dirty="0">
                <a:effectLst/>
                <a:latin typeface="Times New Roman" panose="02020603050405020304" pitchFamily="18" charset="0"/>
                <a:cs typeface="Times New Roman" panose="02020603050405020304" pitchFamily="18" charset="0"/>
              </a:endParaRPr>
            </a:p>
            <a:p>
              <a:pPr marL="269874" lvl="1" algn="just">
                <a:lnSpc>
                  <a:spcPts val="3499"/>
                </a:lnSpc>
              </a:pPr>
              <a:r>
                <a:rPr lang="en-US" sz="2800" b="0" i="0" dirty="0">
                  <a:effectLst/>
                  <a:latin typeface="Times New Roman" panose="02020603050405020304" pitchFamily="18" charset="0"/>
                  <a:cs typeface="Times New Roman" panose="02020603050405020304" pitchFamily="18" charset="0"/>
                </a:rPr>
                <a:t>The development of an effective hateful meme detection system is an ongoing challenge due to the evolving nature of hateful content. Continuous updates and refinements of detection algorithms are essential to keep up with emerging trends and ensure effective identification of harmful content.</a:t>
              </a:r>
              <a:endParaRPr lang="en-US" sz="2800" dirty="0">
                <a:latin typeface="Times New Roman" panose="02020603050405020304" pitchFamily="18" charset="0"/>
                <a:cs typeface="Times New Roman" panose="02020603050405020304" pitchFamily="18" charset="0"/>
              </a:endParaRPr>
            </a:p>
          </p:txBody>
        </p:sp>
        <p:sp>
          <p:nvSpPr>
            <p:cNvPr id="16" name="TextBox 16"/>
            <p:cNvSpPr txBox="1"/>
            <p:nvPr/>
          </p:nvSpPr>
          <p:spPr>
            <a:xfrm>
              <a:off x="-1371600" y="-569621"/>
              <a:ext cx="10820400" cy="1504685"/>
            </a:xfrm>
            <a:prstGeom prst="rect">
              <a:avLst/>
            </a:prstGeom>
          </p:spPr>
          <p:txBody>
            <a:bodyPr lIns="0" tIns="0" rIns="0" bIns="0" rtlCol="0" anchor="t">
              <a:spAutoFit/>
            </a:bodyPr>
            <a:lstStyle/>
            <a:p>
              <a:pPr>
                <a:lnSpc>
                  <a:spcPts val="8800"/>
                </a:lnSpc>
              </a:pPr>
              <a:r>
                <a:rPr lang="en-US" sz="8000" dirty="0">
                  <a:solidFill>
                    <a:srgbClr val="1B4444"/>
                  </a:solidFill>
                  <a:latin typeface="Montserrat Classic Bold"/>
                </a:rPr>
                <a:t>INTRODUCTION</a:t>
              </a:r>
            </a:p>
          </p:txBody>
        </p:sp>
      </p:grpSp>
      <p:pic>
        <p:nvPicPr>
          <p:cNvPr id="1050" name="Picture 26" descr="Facebook Logo - Free Vectors &amp; PSDs to Download">
            <a:extLst>
              <a:ext uri="{FF2B5EF4-FFF2-40B4-BE49-F238E27FC236}">
                <a16:creationId xmlns:a16="http://schemas.microsoft.com/office/drawing/2014/main" id="{87402CAC-34AA-FBA9-1219-E340F1E71B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7824" y="104850"/>
            <a:ext cx="2280958" cy="172398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30k+ Instagram Logo Pictures | Download Free Images on Unsplash">
            <a:extLst>
              <a:ext uri="{FF2B5EF4-FFF2-40B4-BE49-F238E27FC236}">
                <a16:creationId xmlns:a16="http://schemas.microsoft.com/office/drawing/2014/main" id="{E1E870E7-FAE7-A452-6162-03BA079A5D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0" y="80547"/>
            <a:ext cx="1748283" cy="174828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About Twitter | Our logo, brand guidelines, and Tweet tools">
            <a:extLst>
              <a:ext uri="{FF2B5EF4-FFF2-40B4-BE49-F238E27FC236}">
                <a16:creationId xmlns:a16="http://schemas.microsoft.com/office/drawing/2014/main" id="{8DE26F21-9783-BDAE-5958-05BDE3907B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96244" y="80547"/>
            <a:ext cx="1748283" cy="174051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video-to-gif output image]">
            <a:extLst>
              <a:ext uri="{FF2B5EF4-FFF2-40B4-BE49-F238E27FC236}">
                <a16:creationId xmlns:a16="http://schemas.microsoft.com/office/drawing/2014/main" id="{C64DE72A-691A-0FA4-E394-EB65A166031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2443" r="-21040"/>
          <a:stretch/>
        </p:blipFill>
        <p:spPr bwMode="auto">
          <a:xfrm>
            <a:off x="8839200" y="2312375"/>
            <a:ext cx="11971065" cy="674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graphicFrame>
        <p:nvGraphicFramePr>
          <p:cNvPr id="11" name="Table 11"/>
          <p:cNvGraphicFramePr>
            <a:graphicFrameLocks noGrp="1"/>
          </p:cNvGraphicFramePr>
          <p:nvPr>
            <p:extLst>
              <p:ext uri="{D42A27DB-BD31-4B8C-83A1-F6EECF244321}">
                <p14:modId xmlns:p14="http://schemas.microsoft.com/office/powerpoint/2010/main" val="648561150"/>
              </p:ext>
            </p:extLst>
          </p:nvPr>
        </p:nvGraphicFramePr>
        <p:xfrm>
          <a:off x="6869017" y="3037912"/>
          <a:ext cx="10798369" cy="4475989"/>
        </p:xfrm>
        <a:graphic>
          <a:graphicData uri="http://schemas.openxmlformats.org/drawingml/2006/table">
            <a:tbl>
              <a:tblPr/>
              <a:tblGrid>
                <a:gridCol w="3818092">
                  <a:extLst>
                    <a:ext uri="{9D8B030D-6E8A-4147-A177-3AD203B41FA5}">
                      <a16:colId xmlns:a16="http://schemas.microsoft.com/office/drawing/2014/main" val="20000"/>
                    </a:ext>
                  </a:extLst>
                </a:gridCol>
                <a:gridCol w="6980277">
                  <a:extLst>
                    <a:ext uri="{9D8B030D-6E8A-4147-A177-3AD203B41FA5}">
                      <a16:colId xmlns:a16="http://schemas.microsoft.com/office/drawing/2014/main" val="20001"/>
                    </a:ext>
                  </a:extLst>
                </a:gridCol>
              </a:tblGrid>
              <a:tr h="884755">
                <a:tc>
                  <a:txBody>
                    <a:bodyPr/>
                    <a:lstStyle/>
                    <a:p>
                      <a:pPr algn="l">
                        <a:lnSpc>
                          <a:spcPts val="3080"/>
                        </a:lnSpc>
                        <a:defRPr/>
                      </a:pPr>
                      <a:r>
                        <a:rPr lang="en-US" sz="2200" dirty="0">
                          <a:solidFill>
                            <a:srgbClr val="1B4444"/>
                          </a:solidFill>
                          <a:latin typeface="Montserrat Classic Bold"/>
                        </a:rPr>
                        <a:t>Challenge 1 :</a:t>
                      </a: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l">
                        <a:lnSpc>
                          <a:spcPts val="2659"/>
                        </a:lnSpc>
                        <a:defRPr/>
                      </a:pPr>
                      <a:r>
                        <a:rPr lang="en-US" sz="2000" dirty="0">
                          <a:solidFill>
                            <a:srgbClr val="336600"/>
                          </a:solidFill>
                          <a:latin typeface="Montserrat Classic" panose="020B0604020202020204" charset="0"/>
                        </a:rPr>
                        <a:t>A model that can classify memes as hateful or benign considering visual and textual aspects of memes.</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39547">
                <a:tc>
                  <a:txBody>
                    <a:bodyPr/>
                    <a:lstStyle/>
                    <a:p>
                      <a:pPr marL="0" marR="0" lvl="0" indent="0" algn="l" defTabSz="914400" rtl="0" eaLnBrk="1" fontAlgn="auto" latinLnBrk="0" hangingPunct="1">
                        <a:lnSpc>
                          <a:spcPts val="3080"/>
                        </a:lnSpc>
                        <a:spcBef>
                          <a:spcPts val="0"/>
                        </a:spcBef>
                        <a:spcAft>
                          <a:spcPts val="0"/>
                        </a:spcAft>
                        <a:buClrTx/>
                        <a:buSzTx/>
                        <a:buFontTx/>
                        <a:buNone/>
                        <a:tabLst/>
                        <a:defRPr/>
                      </a:pPr>
                      <a:r>
                        <a:rPr lang="en-US" sz="2200" dirty="0">
                          <a:solidFill>
                            <a:srgbClr val="1B4444"/>
                          </a:solidFill>
                          <a:latin typeface="Montserrat Classic Bold"/>
                        </a:rPr>
                        <a:t>Challenge 2:</a:t>
                      </a:r>
                      <a:endParaRPr lang="en-US" sz="2200" dirty="0"/>
                    </a:p>
                    <a:p>
                      <a:pPr algn="l">
                        <a:lnSpc>
                          <a:spcPts val="3080"/>
                        </a:lnSpc>
                        <a:defRPr/>
                      </a:pP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marL="0" marR="0" lvl="0" indent="0" algn="l" defTabSz="914400" rtl="0" eaLnBrk="1" fontAlgn="auto" latinLnBrk="0" hangingPunct="1">
                        <a:lnSpc>
                          <a:spcPts val="2659"/>
                        </a:lnSpc>
                        <a:spcBef>
                          <a:spcPts val="0"/>
                        </a:spcBef>
                        <a:spcAft>
                          <a:spcPts val="0"/>
                        </a:spcAft>
                        <a:buClrTx/>
                        <a:buSzTx/>
                        <a:buFontTx/>
                        <a:buNone/>
                        <a:tabLst/>
                        <a:defRPr/>
                      </a:pPr>
                      <a:r>
                        <a:rPr lang="en-US" sz="2000" kern="1200" dirty="0">
                          <a:solidFill>
                            <a:srgbClr val="336600"/>
                          </a:solidFill>
                          <a:effectLst/>
                          <a:latin typeface="Montserrat Classic" panose="020B0604020202020204" charset="0"/>
                          <a:ea typeface="+mn-ea"/>
                          <a:cs typeface="+mn-cs"/>
                        </a:rPr>
                        <a:t>Detect hate speech in the form of memes (Text or images) or sarcasm and to measure multimodal progress and understanding by only using Machine Learning classifiers which help to develop better classifiers in the future</a:t>
                      </a:r>
                      <a:endParaRPr lang="en-US" sz="2000" dirty="0">
                        <a:solidFill>
                          <a:srgbClr val="336600"/>
                        </a:solidFill>
                        <a:latin typeface="Montserrat Classic" panose="020B0604020202020204" charset="0"/>
                      </a:endParaRPr>
                    </a:p>
                    <a:p>
                      <a:pPr algn="l">
                        <a:lnSpc>
                          <a:spcPts val="2659"/>
                        </a:lnSpc>
                        <a:defRPr/>
                      </a:pP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9479">
                <a:tc>
                  <a:txBody>
                    <a:bodyPr/>
                    <a:lstStyle/>
                    <a:p>
                      <a:pPr algn="l">
                        <a:lnSpc>
                          <a:spcPts val="3080"/>
                        </a:lnSpc>
                        <a:defRPr/>
                      </a:pP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l">
                        <a:lnSpc>
                          <a:spcPts val="2659"/>
                        </a:lnSpc>
                        <a:defRPr/>
                      </a:pP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3" name="TextBox 13"/>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04</a:t>
            </a:r>
          </a:p>
        </p:txBody>
      </p:sp>
      <p:grpSp>
        <p:nvGrpSpPr>
          <p:cNvPr id="14" name="Group 14"/>
          <p:cNvGrpSpPr/>
          <p:nvPr/>
        </p:nvGrpSpPr>
        <p:grpSpPr>
          <a:xfrm>
            <a:off x="1028700" y="1028700"/>
            <a:ext cx="11849259" cy="1396081"/>
            <a:chOff x="0" y="0"/>
            <a:chExt cx="15799012" cy="1861441"/>
          </a:xfrm>
        </p:grpSpPr>
        <p:sp>
          <p:nvSpPr>
            <p:cNvPr id="15" name="TextBox 15"/>
            <p:cNvSpPr txBox="1"/>
            <p:nvPr/>
          </p:nvSpPr>
          <p:spPr>
            <a:xfrm>
              <a:off x="0" y="1314283"/>
              <a:ext cx="15799012" cy="547158"/>
            </a:xfrm>
            <a:prstGeom prst="rect">
              <a:avLst/>
            </a:prstGeom>
          </p:spPr>
          <p:txBody>
            <a:bodyPr lIns="0" tIns="0" rIns="0" bIns="0" rtlCol="0" anchor="t">
              <a:spAutoFit/>
            </a:bodyPr>
            <a:lstStyle/>
            <a:p>
              <a:pPr algn="l">
                <a:lnSpc>
                  <a:spcPts val="3499"/>
                </a:lnSpc>
              </a:pPr>
              <a:r>
                <a:rPr lang="en-US" sz="2499" dirty="0">
                  <a:solidFill>
                    <a:srgbClr val="1B4444"/>
                  </a:solidFill>
                  <a:latin typeface="Montserrat Classic"/>
                </a:rPr>
                <a:t>Classify memes as hateful or non-hateful</a:t>
              </a:r>
            </a:p>
          </p:txBody>
        </p:sp>
        <p:sp>
          <p:nvSpPr>
            <p:cNvPr id="16" name="TextBox 16"/>
            <p:cNvSpPr txBox="1"/>
            <p:nvPr/>
          </p:nvSpPr>
          <p:spPr>
            <a:xfrm>
              <a:off x="0" y="47625"/>
              <a:ext cx="15799012" cy="1061508"/>
            </a:xfrm>
            <a:prstGeom prst="rect">
              <a:avLst/>
            </a:prstGeom>
          </p:spPr>
          <p:txBody>
            <a:bodyPr lIns="0" tIns="0" rIns="0" bIns="0" rtlCol="0" anchor="t">
              <a:spAutoFit/>
            </a:bodyPr>
            <a:lstStyle/>
            <a:p>
              <a:pPr marL="0" lvl="0" indent="0" algn="l">
                <a:lnSpc>
                  <a:spcPts val="6049"/>
                </a:lnSpc>
                <a:spcBef>
                  <a:spcPct val="0"/>
                </a:spcBef>
              </a:pPr>
              <a:r>
                <a:rPr lang="en-US" sz="5499">
                  <a:solidFill>
                    <a:srgbClr val="1B4444"/>
                  </a:solidFill>
                  <a:latin typeface="Montserrat Classic Bold"/>
                </a:rPr>
                <a:t>PROBLEM STATEMENT</a:t>
              </a:r>
            </a:p>
          </p:txBody>
        </p:sp>
      </p:grpSp>
      <p:pic>
        <p:nvPicPr>
          <p:cNvPr id="17" name="Picture 1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2877959" y="-4827441"/>
            <a:ext cx="7666059" cy="6631969"/>
          </a:xfrm>
          <a:prstGeom prst="rect">
            <a:avLst/>
          </a:prstGeom>
        </p:spPr>
      </p:pic>
      <p:pic>
        <p:nvPicPr>
          <p:cNvPr id="18" name="Picture 17">
            <a:extLst>
              <a:ext uri="{FF2B5EF4-FFF2-40B4-BE49-F238E27FC236}">
                <a16:creationId xmlns:a16="http://schemas.microsoft.com/office/drawing/2014/main" id="{D5112EEE-92CF-DC23-F18B-9146CC79EA3F}"/>
              </a:ext>
            </a:extLst>
          </p:cNvPr>
          <p:cNvPicPr/>
          <p:nvPr/>
        </p:nvPicPr>
        <p:blipFill>
          <a:blip r:embed="rId6"/>
          <a:stretch>
            <a:fillRect/>
          </a:stretch>
        </p:blipFill>
        <p:spPr>
          <a:xfrm>
            <a:off x="-23813" y="3415903"/>
            <a:ext cx="5903834" cy="37556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9236393"/>
            <a:ext cx="15728030" cy="1050607"/>
            <a:chOff x="0" y="0"/>
            <a:chExt cx="4142362" cy="276703"/>
          </a:xfrm>
        </p:grpSpPr>
        <p:sp>
          <p:nvSpPr>
            <p:cNvPr id="4" name="Freeform 4"/>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sp>
        <p:nvSpPr>
          <p:cNvPr id="8" name="TextBox 8"/>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05</a:t>
            </a:r>
          </a:p>
        </p:txBody>
      </p:sp>
      <p:sp>
        <p:nvSpPr>
          <p:cNvPr id="9" name="TextBox 9"/>
          <p:cNvSpPr txBox="1"/>
          <p:nvPr/>
        </p:nvSpPr>
        <p:spPr>
          <a:xfrm>
            <a:off x="1028700" y="1217619"/>
            <a:ext cx="10543512" cy="1149350"/>
          </a:xfrm>
          <a:prstGeom prst="rect">
            <a:avLst/>
          </a:prstGeom>
        </p:spPr>
        <p:txBody>
          <a:bodyPr lIns="0" tIns="0" rIns="0" bIns="0" rtlCol="0" anchor="t">
            <a:spAutoFit/>
          </a:bodyPr>
          <a:lstStyle/>
          <a:p>
            <a:pPr marL="0" lvl="0" indent="0" algn="l">
              <a:lnSpc>
                <a:spcPts val="8800"/>
              </a:lnSpc>
              <a:spcBef>
                <a:spcPct val="0"/>
              </a:spcBef>
            </a:pPr>
            <a:r>
              <a:rPr lang="en-US" sz="8000" dirty="0">
                <a:solidFill>
                  <a:srgbClr val="1B4444"/>
                </a:solidFill>
                <a:latin typeface="Montserrat Classic Bold"/>
              </a:rPr>
              <a:t>OBJECTIVES</a:t>
            </a:r>
            <a:endParaRPr lang="en-US" sz="8000" u="none" dirty="0">
              <a:solidFill>
                <a:srgbClr val="1B4444"/>
              </a:solidFill>
              <a:latin typeface="Montserrat Classic Bold"/>
            </a:endParaRPr>
          </a:p>
        </p:txBody>
      </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2877959" y="-4827441"/>
            <a:ext cx="7666059" cy="6631969"/>
          </a:xfrm>
          <a:prstGeom prst="rect">
            <a:avLst/>
          </a:prstGeom>
        </p:spPr>
      </p:pic>
      <p:grpSp>
        <p:nvGrpSpPr>
          <p:cNvPr id="11" name="Group 11"/>
          <p:cNvGrpSpPr/>
          <p:nvPr/>
        </p:nvGrpSpPr>
        <p:grpSpPr>
          <a:xfrm>
            <a:off x="12232099" y="1028700"/>
            <a:ext cx="5027201" cy="1460513"/>
            <a:chOff x="0" y="0"/>
            <a:chExt cx="3792593" cy="1101832"/>
          </a:xfrm>
        </p:grpSpPr>
        <p:sp>
          <p:nvSpPr>
            <p:cNvPr id="12" name="Freeform 12"/>
            <p:cNvSpPr/>
            <p:nvPr/>
          </p:nvSpPr>
          <p:spPr>
            <a:xfrm>
              <a:off x="0" y="0"/>
              <a:ext cx="3792593" cy="1101832"/>
            </a:xfrm>
            <a:custGeom>
              <a:avLst/>
              <a:gdLst/>
              <a:ahLst/>
              <a:cxnLst/>
              <a:rect l="l" t="t" r="r" b="b"/>
              <a:pathLst>
                <a:path w="3792593" h="1101832">
                  <a:moveTo>
                    <a:pt x="0" y="0"/>
                  </a:moveTo>
                  <a:lnTo>
                    <a:pt x="3792593" y="0"/>
                  </a:lnTo>
                  <a:lnTo>
                    <a:pt x="3792593" y="1101832"/>
                  </a:lnTo>
                  <a:lnTo>
                    <a:pt x="0" y="1101832"/>
                  </a:lnTo>
                  <a:close/>
                </a:path>
              </a:pathLst>
            </a:custGeom>
            <a:solidFill>
              <a:srgbClr val="E5E5E5"/>
            </a:solidFill>
            <a:ln>
              <a:noFill/>
            </a:ln>
          </p:spPr>
        </p:sp>
        <p:sp>
          <p:nvSpPr>
            <p:cNvPr id="13" name="TextBox 13"/>
            <p:cNvSpPr txBox="1"/>
            <p:nvPr/>
          </p:nvSpPr>
          <p:spPr>
            <a:xfrm>
              <a:off x="0" y="-19050"/>
              <a:ext cx="812800" cy="831850"/>
            </a:xfrm>
            <a:prstGeom prst="rect">
              <a:avLst/>
            </a:prstGeom>
          </p:spPr>
          <p:txBody>
            <a:bodyPr lIns="254000" tIns="254000" rIns="254000" bIns="254000" rtlCol="0" anchor="ctr"/>
            <a:lstStyle/>
            <a:p>
              <a:pPr>
                <a:lnSpc>
                  <a:spcPts val="1680"/>
                </a:lnSpc>
              </a:pPr>
              <a:endParaRPr lang="en-US" sz="1200" dirty="0">
                <a:solidFill>
                  <a:srgbClr val="1B4444"/>
                </a:solidFill>
                <a:latin typeface="Montserrat Classic"/>
              </a:endParaRPr>
            </a:p>
          </p:txBody>
        </p:sp>
      </p:grpSp>
      <p:graphicFrame>
        <p:nvGraphicFramePr>
          <p:cNvPr id="14" name="Table 11">
            <a:extLst>
              <a:ext uri="{FF2B5EF4-FFF2-40B4-BE49-F238E27FC236}">
                <a16:creationId xmlns:a16="http://schemas.microsoft.com/office/drawing/2014/main" id="{4BF407BC-28A3-BBF5-9274-ABD006286624}"/>
              </a:ext>
            </a:extLst>
          </p:cNvPr>
          <p:cNvGraphicFramePr>
            <a:graphicFrameLocks noGrp="1"/>
          </p:cNvGraphicFramePr>
          <p:nvPr>
            <p:extLst>
              <p:ext uri="{D42A27DB-BD31-4B8C-83A1-F6EECF244321}">
                <p14:modId xmlns:p14="http://schemas.microsoft.com/office/powerpoint/2010/main" val="3046465429"/>
              </p:ext>
            </p:extLst>
          </p:nvPr>
        </p:nvGraphicFramePr>
        <p:xfrm>
          <a:off x="901271" y="2741142"/>
          <a:ext cx="11214529" cy="4002558"/>
        </p:xfrm>
        <a:graphic>
          <a:graphicData uri="http://schemas.openxmlformats.org/drawingml/2006/table">
            <a:tbl>
              <a:tblPr/>
              <a:tblGrid>
                <a:gridCol w="3965238">
                  <a:extLst>
                    <a:ext uri="{9D8B030D-6E8A-4147-A177-3AD203B41FA5}">
                      <a16:colId xmlns:a16="http://schemas.microsoft.com/office/drawing/2014/main" val="20000"/>
                    </a:ext>
                  </a:extLst>
                </a:gridCol>
                <a:gridCol w="7249291">
                  <a:extLst>
                    <a:ext uri="{9D8B030D-6E8A-4147-A177-3AD203B41FA5}">
                      <a16:colId xmlns:a16="http://schemas.microsoft.com/office/drawing/2014/main" val="20001"/>
                    </a:ext>
                  </a:extLst>
                </a:gridCol>
              </a:tblGrid>
              <a:tr h="1023609">
                <a:tc>
                  <a:txBody>
                    <a:bodyPr/>
                    <a:lstStyle/>
                    <a:p>
                      <a:pPr algn="l">
                        <a:lnSpc>
                          <a:spcPts val="3080"/>
                        </a:lnSpc>
                        <a:defRPr/>
                      </a:pPr>
                      <a:r>
                        <a:rPr lang="en-US" sz="2200" dirty="0">
                          <a:solidFill>
                            <a:srgbClr val="1B4444"/>
                          </a:solidFill>
                          <a:latin typeface="Montserrat Classic Bold"/>
                        </a:rPr>
                        <a:t>Objective 1 :</a:t>
                      </a:r>
                      <a:endParaRPr lang="en-US" sz="1100" dirty="0">
                        <a:solidFill>
                          <a:srgbClr val="1B4444"/>
                        </a:solidFill>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l">
                        <a:lnSpc>
                          <a:spcPts val="2659"/>
                        </a:lnSpc>
                        <a:defRPr/>
                      </a:pPr>
                      <a:r>
                        <a:rPr lang="en-US" sz="2200" dirty="0">
                          <a:solidFill>
                            <a:srgbClr val="1B4444"/>
                          </a:solidFill>
                          <a:latin typeface="Montserrat Classic" panose="020B0604020202020204" charset="0"/>
                        </a:rPr>
                        <a:t>Detects hate speech in posts (Text or images).</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81164">
                <a:tc>
                  <a:txBody>
                    <a:bodyPr/>
                    <a:lstStyle/>
                    <a:p>
                      <a:pPr marL="0" marR="0" lvl="0" indent="0" algn="l" defTabSz="914400" rtl="0" eaLnBrk="1" fontAlgn="auto" latinLnBrk="0" hangingPunct="1">
                        <a:lnSpc>
                          <a:spcPts val="3080"/>
                        </a:lnSpc>
                        <a:spcBef>
                          <a:spcPts val="0"/>
                        </a:spcBef>
                        <a:spcAft>
                          <a:spcPts val="0"/>
                        </a:spcAft>
                        <a:buClrTx/>
                        <a:buSzTx/>
                        <a:buFontTx/>
                        <a:buNone/>
                        <a:tabLst/>
                        <a:defRPr/>
                      </a:pPr>
                      <a:r>
                        <a:rPr lang="en-US" sz="2200" dirty="0">
                          <a:solidFill>
                            <a:srgbClr val="1B4444"/>
                          </a:solidFill>
                          <a:latin typeface="Montserrat Classic Bold"/>
                        </a:rPr>
                        <a:t>Objective  2:</a:t>
                      </a:r>
                      <a:endParaRPr lang="en-US" sz="2200" dirty="0">
                        <a:solidFill>
                          <a:srgbClr val="1B4444"/>
                        </a:solidFill>
                      </a:endParaRPr>
                    </a:p>
                    <a:p>
                      <a:pPr algn="l">
                        <a:lnSpc>
                          <a:spcPts val="3080"/>
                        </a:lnSpc>
                        <a:defRPr/>
                      </a:pPr>
                      <a:endParaRPr lang="en-US" sz="1100" dirty="0">
                        <a:solidFill>
                          <a:srgbClr val="1B4444"/>
                        </a:solidFill>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marL="0" marR="0" lvl="0" indent="0" algn="l" defTabSz="914400" rtl="0" eaLnBrk="1" fontAlgn="auto" latinLnBrk="0" hangingPunct="1">
                        <a:lnSpc>
                          <a:spcPts val="2659"/>
                        </a:lnSpc>
                        <a:spcBef>
                          <a:spcPts val="0"/>
                        </a:spcBef>
                        <a:spcAft>
                          <a:spcPts val="0"/>
                        </a:spcAft>
                        <a:buClrTx/>
                        <a:buSzTx/>
                        <a:buFontTx/>
                        <a:buNone/>
                        <a:tabLst/>
                        <a:defRPr/>
                      </a:pPr>
                      <a:r>
                        <a:rPr lang="en-US" sz="2200" dirty="0">
                          <a:solidFill>
                            <a:srgbClr val="1B4444"/>
                          </a:solidFill>
                          <a:latin typeface="Montserrat Classic" panose="020B0604020202020204" charset="0"/>
                        </a:rPr>
                        <a:t>Extract text from an image uploaded on platform </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97785">
                <a:tc>
                  <a:txBody>
                    <a:bodyPr/>
                    <a:lstStyle/>
                    <a:p>
                      <a:pPr algn="l">
                        <a:lnSpc>
                          <a:spcPts val="3080"/>
                        </a:lnSpc>
                        <a:defRPr/>
                      </a:pPr>
                      <a:r>
                        <a:rPr lang="en-US" sz="2200" b="1" dirty="0">
                          <a:solidFill>
                            <a:srgbClr val="1B4444"/>
                          </a:solidFill>
                          <a:latin typeface="Montserrat Classic" panose="020B0604020202020204" charset="0"/>
                        </a:rPr>
                        <a:t>Objective 3:</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l">
                        <a:lnSpc>
                          <a:spcPts val="2659"/>
                        </a:lnSpc>
                        <a:defRPr/>
                      </a:pPr>
                      <a:r>
                        <a:rPr lang="en-US" sz="2200" dirty="0">
                          <a:solidFill>
                            <a:srgbClr val="1B4444"/>
                          </a:solidFill>
                          <a:latin typeface="Montserrat Classic" panose="020B0604020202020204" charset="0"/>
                        </a:rPr>
                        <a:t>Detects hate speech in the form of sarcasm and memes.</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2050" name="Picture 2" descr="Competition: Hateful Memes: Phase 1">
            <a:extLst>
              <a:ext uri="{FF2B5EF4-FFF2-40B4-BE49-F238E27FC236}">
                <a16:creationId xmlns:a16="http://schemas.microsoft.com/office/drawing/2014/main" id="{DFB92472-2100-0AB1-38E5-481D2DD431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3511" y="1137343"/>
            <a:ext cx="4524375" cy="4533900"/>
          </a:xfrm>
          <a:prstGeom prst="rect">
            <a:avLst/>
          </a:prstGeom>
          <a:noFill/>
          <a:extLst>
            <a:ext uri="{909E8E84-426E-40DD-AFC4-6F175D3DCCD1}">
              <a14:hiddenFill xmlns:a14="http://schemas.microsoft.com/office/drawing/2010/main">
                <a:solidFill>
                  <a:srgbClr val="FFFFFF"/>
                </a:solidFill>
              </a14:hiddenFill>
            </a:ext>
          </a:extLst>
        </p:spPr>
      </p:pic>
      <p:pic>
        <p:nvPicPr>
          <p:cNvPr id="16" name="Graphic 15" descr="Arrow: Straight with solid fill">
            <a:extLst>
              <a:ext uri="{FF2B5EF4-FFF2-40B4-BE49-F238E27FC236}">
                <a16:creationId xmlns:a16="http://schemas.microsoft.com/office/drawing/2014/main" id="{3B37EC5E-2101-9112-663E-BE900E1114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899529">
            <a:off x="12733043" y="5597163"/>
            <a:ext cx="914400" cy="914400"/>
          </a:xfrm>
          <a:prstGeom prst="rect">
            <a:avLst/>
          </a:prstGeom>
        </p:spPr>
      </p:pic>
      <p:pic>
        <p:nvPicPr>
          <p:cNvPr id="18" name="Graphic 17" descr="Arrow: Slight curve with solid fill">
            <a:extLst>
              <a:ext uri="{FF2B5EF4-FFF2-40B4-BE49-F238E27FC236}">
                <a16:creationId xmlns:a16="http://schemas.microsoft.com/office/drawing/2014/main" id="{88CE4F11-4C8A-9246-135E-D38E5E9C3D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811995">
            <a:off x="16093486" y="5575145"/>
            <a:ext cx="914400" cy="914400"/>
          </a:xfrm>
          <a:prstGeom prst="rect">
            <a:avLst/>
          </a:prstGeom>
        </p:spPr>
      </p:pic>
      <p:pic>
        <p:nvPicPr>
          <p:cNvPr id="2052" name="Picture 4">
            <a:extLst>
              <a:ext uri="{FF2B5EF4-FFF2-40B4-BE49-F238E27FC236}">
                <a16:creationId xmlns:a16="http://schemas.microsoft.com/office/drawing/2014/main" id="{768BFF35-91F3-225F-8821-BB1CAE3F8FC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87000" y="6716765"/>
            <a:ext cx="3276684" cy="183494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3A153380-D40B-309F-FEB7-B76DA9088A69}"/>
              </a:ext>
            </a:extLst>
          </p:cNvPr>
          <p:cNvPicPr>
            <a:picLocks noChangeAspect="1"/>
          </p:cNvPicPr>
          <p:nvPr/>
        </p:nvPicPr>
        <p:blipFill>
          <a:blip r:embed="rId12"/>
          <a:stretch>
            <a:fillRect/>
          </a:stretch>
        </p:blipFill>
        <p:spPr>
          <a:xfrm>
            <a:off x="15294818" y="6540528"/>
            <a:ext cx="2422697" cy="512227"/>
          </a:xfrm>
          <a:prstGeom prst="rect">
            <a:avLst/>
          </a:prstGeom>
        </p:spPr>
      </p:pic>
      <p:pic>
        <p:nvPicPr>
          <p:cNvPr id="22" name="Picture 21">
            <a:extLst>
              <a:ext uri="{FF2B5EF4-FFF2-40B4-BE49-F238E27FC236}">
                <a16:creationId xmlns:a16="http://schemas.microsoft.com/office/drawing/2014/main" id="{703A0614-6642-64B9-EDCC-BCA1AE706B96}"/>
              </a:ext>
            </a:extLst>
          </p:cNvPr>
          <p:cNvPicPr>
            <a:picLocks noChangeAspect="1"/>
          </p:cNvPicPr>
          <p:nvPr/>
        </p:nvPicPr>
        <p:blipFill>
          <a:blip r:embed="rId13"/>
          <a:stretch>
            <a:fillRect/>
          </a:stretch>
        </p:blipFill>
        <p:spPr>
          <a:xfrm>
            <a:off x="15019860" y="7139815"/>
            <a:ext cx="3007854" cy="5742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sp>
        <p:nvSpPr>
          <p:cNvPr id="2" name="TextBox 2"/>
          <p:cNvSpPr txBox="1"/>
          <p:nvPr/>
        </p:nvSpPr>
        <p:spPr>
          <a:xfrm>
            <a:off x="1028700" y="1277696"/>
            <a:ext cx="8715459" cy="784225"/>
          </a:xfrm>
          <a:prstGeom prst="rect">
            <a:avLst/>
          </a:prstGeom>
        </p:spPr>
        <p:txBody>
          <a:bodyPr lIns="0" tIns="0" rIns="0" bIns="0" rtlCol="0" anchor="t">
            <a:spAutoFit/>
          </a:bodyPr>
          <a:lstStyle/>
          <a:p>
            <a:pPr marL="0" lvl="0" indent="0" algn="l">
              <a:lnSpc>
                <a:spcPts val="6049"/>
              </a:lnSpc>
              <a:spcBef>
                <a:spcPct val="0"/>
              </a:spcBef>
            </a:pPr>
            <a:r>
              <a:rPr lang="en-US" sz="5499" dirty="0">
                <a:solidFill>
                  <a:schemeClr val="bg2"/>
                </a:solidFill>
                <a:latin typeface="Montserrat Classic Bold"/>
              </a:rPr>
              <a:t>METHODOLOGY</a:t>
            </a:r>
          </a:p>
        </p:txBody>
      </p:sp>
      <p:graphicFrame>
        <p:nvGraphicFramePr>
          <p:cNvPr id="6" name="Table 6"/>
          <p:cNvGraphicFramePr>
            <a:graphicFrameLocks noGrp="1"/>
          </p:cNvGraphicFramePr>
          <p:nvPr>
            <p:extLst>
              <p:ext uri="{D42A27DB-BD31-4B8C-83A1-F6EECF244321}">
                <p14:modId xmlns:p14="http://schemas.microsoft.com/office/powerpoint/2010/main" val="3525595254"/>
              </p:ext>
            </p:extLst>
          </p:nvPr>
        </p:nvGraphicFramePr>
        <p:xfrm>
          <a:off x="1028700" y="3421027"/>
          <a:ext cx="16230600" cy="7622384"/>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1111758">
                <a:tc>
                  <a:txBody>
                    <a:bodyPr/>
                    <a:lstStyle/>
                    <a:p>
                      <a:pPr marL="0" indent="0" algn="l">
                        <a:lnSpc>
                          <a:spcPts val="4200"/>
                        </a:lnSpc>
                        <a:buFont typeface="+mj-lt"/>
                        <a:buNone/>
                        <a:defRPr/>
                      </a:pPr>
                      <a:r>
                        <a:rPr lang="en-US" sz="3200" dirty="0">
                          <a:solidFill>
                            <a:srgbClr val="1B4444"/>
                          </a:solidFill>
                          <a:latin typeface="Montserrat Classic" panose="020B0604020202020204" charset="0"/>
                        </a:rPr>
                        <a:t>Classification of hateful memes that uses supervised and Neural Network Machine Learning Algorithms.</a:t>
                      </a:r>
                      <a:endParaRPr lang="en-US" sz="3000" dirty="0">
                        <a:solidFill>
                          <a:srgbClr val="1B4444"/>
                        </a:solidFill>
                        <a:latin typeface="Montserrat Classic" panose="020B0604020202020204" charset="0"/>
                      </a:endParaRPr>
                    </a:p>
                    <a:p>
                      <a:pPr marL="0" indent="0" algn="l">
                        <a:lnSpc>
                          <a:spcPts val="4200"/>
                        </a:lnSpc>
                        <a:buFont typeface="+mj-lt"/>
                        <a:buNone/>
                        <a:defRPr/>
                      </a:pPr>
                      <a:endParaRPr lang="en-US" sz="3000" dirty="0">
                        <a:solidFill>
                          <a:srgbClr val="1B4444"/>
                        </a:solidFill>
                        <a:latin typeface="Montserrat Classic Bold"/>
                      </a:endParaRPr>
                    </a:p>
                    <a:p>
                      <a:pPr marL="514350" indent="-514350" algn="l">
                        <a:lnSpc>
                          <a:spcPts val="4200"/>
                        </a:lnSpc>
                        <a:buFont typeface="+mj-lt"/>
                        <a:buAutoNum type="arabicPeriod"/>
                        <a:defRPr/>
                      </a:pPr>
                      <a:r>
                        <a:rPr lang="en-US" sz="3000" dirty="0">
                          <a:solidFill>
                            <a:srgbClr val="1B4444"/>
                          </a:solidFill>
                          <a:latin typeface="Montserrat Classic Bold"/>
                        </a:rPr>
                        <a:t>Feature Extraction</a:t>
                      </a:r>
                    </a:p>
                    <a:p>
                      <a:pPr marL="514350" indent="-514350" algn="l">
                        <a:lnSpc>
                          <a:spcPts val="4200"/>
                        </a:lnSpc>
                        <a:buFont typeface="+mj-lt"/>
                        <a:buAutoNum type="arabicPeriod"/>
                        <a:defRPr/>
                      </a:pPr>
                      <a:r>
                        <a:rPr lang="en-US" sz="3000" dirty="0">
                          <a:solidFill>
                            <a:srgbClr val="1B4444"/>
                          </a:solidFill>
                          <a:latin typeface="Montserrat Classic Bold"/>
                        </a:rPr>
                        <a:t>Text Pre-Processing</a:t>
                      </a:r>
                    </a:p>
                    <a:p>
                      <a:pPr marL="514350" indent="-514350" algn="l">
                        <a:lnSpc>
                          <a:spcPts val="4200"/>
                        </a:lnSpc>
                        <a:buFont typeface="+mj-lt"/>
                        <a:buAutoNum type="arabicPeriod"/>
                        <a:defRPr/>
                      </a:pPr>
                      <a:r>
                        <a:rPr lang="en-US" sz="3000" dirty="0">
                          <a:solidFill>
                            <a:srgbClr val="1B4444"/>
                          </a:solidFill>
                          <a:latin typeface="Montserrat Classic Bold"/>
                        </a:rPr>
                        <a:t>Classification Model</a:t>
                      </a: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ctr">
                        <a:lnSpc>
                          <a:spcPts val="4200"/>
                        </a:lnSpc>
                        <a:defRPr/>
                      </a:pPr>
                      <a:endParaRPr lang="en-US" sz="3000" dirty="0">
                        <a:solidFill>
                          <a:srgbClr val="1B4444"/>
                        </a:solidFill>
                        <a:latin typeface="Montserrat Classic Bold"/>
                      </a:endParaRPr>
                    </a:p>
                    <a:p>
                      <a:pPr algn="ctr">
                        <a:lnSpc>
                          <a:spcPts val="4200"/>
                        </a:lnSpc>
                        <a:defRPr/>
                      </a:pPr>
                      <a:endParaRPr lang="en-US" sz="3000" dirty="0">
                        <a:solidFill>
                          <a:srgbClr val="1B4444"/>
                        </a:solidFill>
                        <a:latin typeface="Montserrat Classic Bold"/>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3545874">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sp>
        <p:nvSpPr>
          <p:cNvPr id="8" name="TextBox 8"/>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a:extLst>
              <a:ext uri="{FF2B5EF4-FFF2-40B4-BE49-F238E27FC236}">
                <a16:creationId xmlns:a16="http://schemas.microsoft.com/office/drawing/2014/main" id="{DD0F9217-0D0F-E9FA-0653-3268D30B3F4F}"/>
              </a:ext>
            </a:extLst>
          </p:cNvPr>
          <p:cNvGraphicFramePr>
            <a:graphicFrameLocks noGrp="1"/>
          </p:cNvGraphicFramePr>
          <p:nvPr>
            <p:extLst>
              <p:ext uri="{D42A27DB-BD31-4B8C-83A1-F6EECF244321}">
                <p14:modId xmlns:p14="http://schemas.microsoft.com/office/powerpoint/2010/main" val="2687901225"/>
              </p:ext>
            </p:extLst>
          </p:nvPr>
        </p:nvGraphicFramePr>
        <p:xfrm>
          <a:off x="152400" y="533400"/>
          <a:ext cx="16230600" cy="5257800"/>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1479405">
                <a:tc>
                  <a:txBody>
                    <a:bodyPr/>
                    <a:lstStyle/>
                    <a:p>
                      <a:pPr marL="0" indent="0" algn="l">
                        <a:lnSpc>
                          <a:spcPts val="4200"/>
                        </a:lnSpc>
                        <a:buFont typeface="+mj-lt"/>
                        <a:buNone/>
                        <a:defRPr/>
                      </a:pPr>
                      <a:r>
                        <a:rPr lang="en-US" sz="5400" dirty="0">
                          <a:latin typeface="Montserrat Classic Bold" panose="020B0604020202020204" charset="0"/>
                          <a:cs typeface="Times New Roman" panose="02020603050405020304" pitchFamily="18" charset="0"/>
                        </a:rPr>
                        <a:t>Feature Extraction</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ctr">
                        <a:lnSpc>
                          <a:spcPts val="4200"/>
                        </a:lnSpc>
                        <a:defRPr/>
                      </a:pPr>
                      <a:endParaRPr lang="en-US" sz="3000" dirty="0">
                        <a:solidFill>
                          <a:srgbClr val="1B4444"/>
                        </a:solidFill>
                        <a:latin typeface="Montserrat Classic Bold"/>
                      </a:endParaRPr>
                    </a:p>
                    <a:p>
                      <a:pPr algn="ctr">
                        <a:lnSpc>
                          <a:spcPts val="4200"/>
                        </a:lnSpc>
                        <a:defRPr/>
                      </a:pPr>
                      <a:endParaRPr lang="en-US" sz="3000" dirty="0">
                        <a:solidFill>
                          <a:srgbClr val="1B4444"/>
                        </a:solidFill>
                        <a:latin typeface="Montserrat Classic Bold"/>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3778395">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7">
            <a:extLst>
              <a:ext uri="{FF2B5EF4-FFF2-40B4-BE49-F238E27FC236}">
                <a16:creationId xmlns:a16="http://schemas.microsoft.com/office/drawing/2014/main" id="{0362A358-6EB8-EFC8-D650-F7B86720FE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338789" y="9236393"/>
            <a:ext cx="8757453" cy="7571877"/>
          </a:xfrm>
          <a:prstGeom prst="rect">
            <a:avLst/>
          </a:prstGeom>
        </p:spPr>
      </p:pic>
      <p:sp>
        <p:nvSpPr>
          <p:cNvPr id="5" name="TextBox 8">
            <a:extLst>
              <a:ext uri="{FF2B5EF4-FFF2-40B4-BE49-F238E27FC236}">
                <a16:creationId xmlns:a16="http://schemas.microsoft.com/office/drawing/2014/main" id="{5E1F631A-3D51-B557-835F-5D5202605618}"/>
              </a:ext>
            </a:extLst>
          </p:cNvPr>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06</a:t>
            </a:r>
          </a:p>
        </p:txBody>
      </p:sp>
      <p:pic>
        <p:nvPicPr>
          <p:cNvPr id="7" name="Picture 2" descr="Competition: Hateful Memes: Phase 1">
            <a:extLst>
              <a:ext uri="{FF2B5EF4-FFF2-40B4-BE49-F238E27FC236}">
                <a16:creationId xmlns:a16="http://schemas.microsoft.com/office/drawing/2014/main" id="{B65F277E-E853-4A2D-9A42-49116CEFD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162300"/>
            <a:ext cx="4524375" cy="45339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DCE6EF0-2911-48F7-8E78-AE19347C3DE3}"/>
              </a:ext>
            </a:extLst>
          </p:cNvPr>
          <p:cNvSpPr txBox="1"/>
          <p:nvPr/>
        </p:nvSpPr>
        <p:spPr>
          <a:xfrm>
            <a:off x="1371601" y="7830205"/>
            <a:ext cx="3733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Image</a:t>
            </a:r>
          </a:p>
        </p:txBody>
      </p:sp>
      <p:sp>
        <p:nvSpPr>
          <p:cNvPr id="9" name="Arrow: Right 8">
            <a:extLst>
              <a:ext uri="{FF2B5EF4-FFF2-40B4-BE49-F238E27FC236}">
                <a16:creationId xmlns:a16="http://schemas.microsoft.com/office/drawing/2014/main" id="{139BD80A-FCB7-48A1-A9D4-B55FC1BE5159}"/>
              </a:ext>
            </a:extLst>
          </p:cNvPr>
          <p:cNvSpPr/>
          <p:nvPr/>
        </p:nvSpPr>
        <p:spPr>
          <a:xfrm>
            <a:off x="10989469" y="4919662"/>
            <a:ext cx="1524000" cy="68580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3F14F2FB-E2C5-4C78-93A9-A94163ADB062}"/>
              </a:ext>
            </a:extLst>
          </p:cNvPr>
          <p:cNvSpPr/>
          <p:nvPr/>
        </p:nvSpPr>
        <p:spPr>
          <a:xfrm>
            <a:off x="8001000" y="4343400"/>
            <a:ext cx="2743200" cy="1600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Inceptionv3</a:t>
            </a:r>
          </a:p>
        </p:txBody>
      </p:sp>
      <p:sp>
        <p:nvSpPr>
          <p:cNvPr id="11" name="Arrow: Right 10">
            <a:extLst>
              <a:ext uri="{FF2B5EF4-FFF2-40B4-BE49-F238E27FC236}">
                <a16:creationId xmlns:a16="http://schemas.microsoft.com/office/drawing/2014/main" id="{539D1315-1320-4AF2-9D3E-2159E8B366C3}"/>
              </a:ext>
            </a:extLst>
          </p:cNvPr>
          <p:cNvSpPr/>
          <p:nvPr/>
        </p:nvSpPr>
        <p:spPr>
          <a:xfrm>
            <a:off x="6262687" y="4919662"/>
            <a:ext cx="1524000" cy="68580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pic>
        <p:nvPicPr>
          <p:cNvPr id="13" name="Picture 12">
            <a:extLst>
              <a:ext uri="{FF2B5EF4-FFF2-40B4-BE49-F238E27FC236}">
                <a16:creationId xmlns:a16="http://schemas.microsoft.com/office/drawing/2014/main" id="{6329304A-6728-4E92-A9E2-DE3729CB0C44}"/>
              </a:ext>
            </a:extLst>
          </p:cNvPr>
          <p:cNvPicPr>
            <a:picLocks noChangeAspect="1"/>
          </p:cNvPicPr>
          <p:nvPr/>
        </p:nvPicPr>
        <p:blipFill>
          <a:blip r:embed="rId6"/>
          <a:stretch>
            <a:fillRect/>
          </a:stretch>
        </p:blipFill>
        <p:spPr>
          <a:xfrm>
            <a:off x="12758739" y="4152901"/>
            <a:ext cx="4143373" cy="3352800"/>
          </a:xfrm>
          <a:prstGeom prst="rect">
            <a:avLst/>
          </a:prstGeom>
        </p:spPr>
      </p:pic>
      <p:sp>
        <p:nvSpPr>
          <p:cNvPr id="14" name="TextBox 13">
            <a:extLst>
              <a:ext uri="{FF2B5EF4-FFF2-40B4-BE49-F238E27FC236}">
                <a16:creationId xmlns:a16="http://schemas.microsoft.com/office/drawing/2014/main" id="{D1A0EEE6-E82A-43FB-83E5-5625130054DC}"/>
              </a:ext>
            </a:extLst>
          </p:cNvPr>
          <p:cNvSpPr txBox="1"/>
          <p:nvPr/>
        </p:nvSpPr>
        <p:spPr>
          <a:xfrm>
            <a:off x="13182600" y="7505700"/>
            <a:ext cx="2971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Features</a:t>
            </a:r>
            <a:r>
              <a:rPr lang="en-IN"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5794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a:extLst>
              <a:ext uri="{FF2B5EF4-FFF2-40B4-BE49-F238E27FC236}">
                <a16:creationId xmlns:a16="http://schemas.microsoft.com/office/drawing/2014/main" id="{DD0F9217-0D0F-E9FA-0653-3268D30B3F4F}"/>
              </a:ext>
            </a:extLst>
          </p:cNvPr>
          <p:cNvGraphicFramePr>
            <a:graphicFrameLocks noGrp="1"/>
          </p:cNvGraphicFramePr>
          <p:nvPr>
            <p:extLst>
              <p:ext uri="{D42A27DB-BD31-4B8C-83A1-F6EECF244321}">
                <p14:modId xmlns:p14="http://schemas.microsoft.com/office/powerpoint/2010/main" val="1164199561"/>
              </p:ext>
            </p:extLst>
          </p:nvPr>
        </p:nvGraphicFramePr>
        <p:xfrm>
          <a:off x="144944" y="685194"/>
          <a:ext cx="16840200" cy="5831874"/>
        </p:xfrm>
        <a:graphic>
          <a:graphicData uri="http://schemas.openxmlformats.org/drawingml/2006/table">
            <a:tbl>
              <a:tblPr/>
              <a:tblGrid>
                <a:gridCol w="8420100">
                  <a:extLst>
                    <a:ext uri="{9D8B030D-6E8A-4147-A177-3AD203B41FA5}">
                      <a16:colId xmlns:a16="http://schemas.microsoft.com/office/drawing/2014/main" val="20000"/>
                    </a:ext>
                  </a:extLst>
                </a:gridCol>
                <a:gridCol w="8420100">
                  <a:extLst>
                    <a:ext uri="{9D8B030D-6E8A-4147-A177-3AD203B41FA5}">
                      <a16:colId xmlns:a16="http://schemas.microsoft.com/office/drawing/2014/main" val="20001"/>
                    </a:ext>
                  </a:extLst>
                </a:gridCol>
              </a:tblGrid>
              <a:tr h="1690817">
                <a:tc>
                  <a:txBody>
                    <a:bodyPr/>
                    <a:lstStyle/>
                    <a:p>
                      <a:pPr marL="0" marR="0" lvl="0" indent="0" algn="l" defTabSz="914400" rtl="0" eaLnBrk="1" fontAlgn="auto" latinLnBrk="0" hangingPunct="1">
                        <a:lnSpc>
                          <a:spcPts val="4200"/>
                        </a:lnSpc>
                        <a:spcBef>
                          <a:spcPts val="0"/>
                        </a:spcBef>
                        <a:spcAft>
                          <a:spcPts val="0"/>
                        </a:spcAft>
                        <a:buClrTx/>
                        <a:buSzTx/>
                        <a:buFont typeface="+mj-lt"/>
                        <a:buNone/>
                        <a:tabLst/>
                        <a:defRPr/>
                      </a:pPr>
                      <a:r>
                        <a:rPr lang="en-US" sz="5400" dirty="0">
                          <a:solidFill>
                            <a:schemeClr val="tx1"/>
                          </a:solidFill>
                          <a:latin typeface="Montserrat Classic Bold"/>
                        </a:rPr>
                        <a:t>TEXT PREPROCESSING</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ctr">
                        <a:lnSpc>
                          <a:spcPts val="4200"/>
                        </a:lnSpc>
                        <a:defRPr/>
                      </a:pPr>
                      <a:endParaRPr lang="en-US" sz="3000" dirty="0">
                        <a:solidFill>
                          <a:srgbClr val="1B4444"/>
                        </a:solidFill>
                        <a:latin typeface="Montserrat Classic Bold"/>
                      </a:endParaRPr>
                    </a:p>
                    <a:p>
                      <a:pPr algn="ctr">
                        <a:lnSpc>
                          <a:spcPts val="4200"/>
                        </a:lnSpc>
                        <a:defRPr/>
                      </a:pPr>
                      <a:endParaRPr lang="en-US" sz="3000" dirty="0">
                        <a:solidFill>
                          <a:srgbClr val="1B4444"/>
                        </a:solidFill>
                        <a:latin typeface="Montserrat Classic Bold"/>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4141057">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7">
            <a:extLst>
              <a:ext uri="{FF2B5EF4-FFF2-40B4-BE49-F238E27FC236}">
                <a16:creationId xmlns:a16="http://schemas.microsoft.com/office/drawing/2014/main" id="{0362A358-6EB8-EFC8-D650-F7B86720FE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sp>
        <p:nvSpPr>
          <p:cNvPr id="5" name="TextBox 8">
            <a:extLst>
              <a:ext uri="{FF2B5EF4-FFF2-40B4-BE49-F238E27FC236}">
                <a16:creationId xmlns:a16="http://schemas.microsoft.com/office/drawing/2014/main" id="{5E1F631A-3D51-B557-835F-5D5202605618}"/>
              </a:ext>
            </a:extLst>
          </p:cNvPr>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06</a:t>
            </a:r>
          </a:p>
        </p:txBody>
      </p:sp>
      <p:sp>
        <p:nvSpPr>
          <p:cNvPr id="7" name="Rectangle 6">
            <a:extLst>
              <a:ext uri="{FF2B5EF4-FFF2-40B4-BE49-F238E27FC236}">
                <a16:creationId xmlns:a16="http://schemas.microsoft.com/office/drawing/2014/main" id="{07883378-FEDA-42B8-A7CF-3C9B457652EE}"/>
              </a:ext>
            </a:extLst>
          </p:cNvPr>
          <p:cNvSpPr/>
          <p:nvPr/>
        </p:nvSpPr>
        <p:spPr>
          <a:xfrm>
            <a:off x="5715000" y="2781300"/>
            <a:ext cx="5410202"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Text+features</a:t>
            </a:r>
          </a:p>
        </p:txBody>
      </p:sp>
      <p:sp>
        <p:nvSpPr>
          <p:cNvPr id="8" name="Rectangle 7">
            <a:extLst>
              <a:ext uri="{FF2B5EF4-FFF2-40B4-BE49-F238E27FC236}">
                <a16:creationId xmlns:a16="http://schemas.microsoft.com/office/drawing/2014/main" id="{59D863D1-A00C-4129-B7F1-C15273A2DA4F}"/>
              </a:ext>
            </a:extLst>
          </p:cNvPr>
          <p:cNvSpPr/>
          <p:nvPr/>
        </p:nvSpPr>
        <p:spPr>
          <a:xfrm>
            <a:off x="5710236" y="3904494"/>
            <a:ext cx="541020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Encode tokens</a:t>
            </a:r>
          </a:p>
        </p:txBody>
      </p:sp>
      <p:sp>
        <p:nvSpPr>
          <p:cNvPr id="9" name="Rectangle 8">
            <a:extLst>
              <a:ext uri="{FF2B5EF4-FFF2-40B4-BE49-F238E27FC236}">
                <a16:creationId xmlns:a16="http://schemas.microsoft.com/office/drawing/2014/main" id="{43378844-91BD-4937-A514-A3573E1A37E9}"/>
              </a:ext>
            </a:extLst>
          </p:cNvPr>
          <p:cNvSpPr/>
          <p:nvPr/>
        </p:nvSpPr>
        <p:spPr>
          <a:xfrm>
            <a:off x="5710237" y="4973261"/>
            <a:ext cx="5410200"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Padding </a:t>
            </a:r>
          </a:p>
        </p:txBody>
      </p:sp>
      <p:sp>
        <p:nvSpPr>
          <p:cNvPr id="10" name="Rectangle 9">
            <a:extLst>
              <a:ext uri="{FF2B5EF4-FFF2-40B4-BE49-F238E27FC236}">
                <a16:creationId xmlns:a16="http://schemas.microsoft.com/office/drawing/2014/main" id="{0D25B136-2AEA-4B40-A616-7153B276F396}"/>
              </a:ext>
            </a:extLst>
          </p:cNvPr>
          <p:cNvSpPr/>
          <p:nvPr/>
        </p:nvSpPr>
        <p:spPr>
          <a:xfrm>
            <a:off x="5710236" y="6069771"/>
            <a:ext cx="5410199"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Add Attention Mask</a:t>
            </a:r>
          </a:p>
        </p:txBody>
      </p:sp>
      <p:sp>
        <p:nvSpPr>
          <p:cNvPr id="11" name="Rectangle 10">
            <a:extLst>
              <a:ext uri="{FF2B5EF4-FFF2-40B4-BE49-F238E27FC236}">
                <a16:creationId xmlns:a16="http://schemas.microsoft.com/office/drawing/2014/main" id="{F6A6181A-C879-4939-8A46-BF6DDC0AD3FB}"/>
              </a:ext>
            </a:extLst>
          </p:cNvPr>
          <p:cNvSpPr/>
          <p:nvPr/>
        </p:nvSpPr>
        <p:spPr>
          <a:xfrm>
            <a:off x="5705473" y="7267130"/>
            <a:ext cx="541496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Bert</a:t>
            </a:r>
          </a:p>
        </p:txBody>
      </p:sp>
      <p:sp>
        <p:nvSpPr>
          <p:cNvPr id="13" name="Arrow: Down 12">
            <a:extLst>
              <a:ext uri="{FF2B5EF4-FFF2-40B4-BE49-F238E27FC236}">
                <a16:creationId xmlns:a16="http://schemas.microsoft.com/office/drawing/2014/main" id="{FC6F841B-7B2A-4514-9E80-524685342220}"/>
              </a:ext>
            </a:extLst>
          </p:cNvPr>
          <p:cNvSpPr/>
          <p:nvPr/>
        </p:nvSpPr>
        <p:spPr>
          <a:xfrm>
            <a:off x="8255481" y="3417568"/>
            <a:ext cx="304800" cy="48691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4" name="Arrow: Down 13">
            <a:extLst>
              <a:ext uri="{FF2B5EF4-FFF2-40B4-BE49-F238E27FC236}">
                <a16:creationId xmlns:a16="http://schemas.microsoft.com/office/drawing/2014/main" id="{4F9B7C65-1524-4FE2-9E4B-8F991140688E}"/>
              </a:ext>
            </a:extLst>
          </p:cNvPr>
          <p:cNvSpPr/>
          <p:nvPr/>
        </p:nvSpPr>
        <p:spPr>
          <a:xfrm>
            <a:off x="8255481" y="4486318"/>
            <a:ext cx="304800" cy="48691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5" name="Arrow: Down 14">
            <a:extLst>
              <a:ext uri="{FF2B5EF4-FFF2-40B4-BE49-F238E27FC236}">
                <a16:creationId xmlns:a16="http://schemas.microsoft.com/office/drawing/2014/main" id="{78976D1A-3EC9-449A-9C05-813403507C2A}"/>
              </a:ext>
            </a:extLst>
          </p:cNvPr>
          <p:cNvSpPr/>
          <p:nvPr/>
        </p:nvSpPr>
        <p:spPr>
          <a:xfrm>
            <a:off x="8255481" y="5621797"/>
            <a:ext cx="304800" cy="48691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6" name="Arrow: Down 15">
            <a:extLst>
              <a:ext uri="{FF2B5EF4-FFF2-40B4-BE49-F238E27FC236}">
                <a16:creationId xmlns:a16="http://schemas.microsoft.com/office/drawing/2014/main" id="{2C5BDB3F-2225-4FD0-B6DF-5CAB5C368B08}"/>
              </a:ext>
            </a:extLst>
          </p:cNvPr>
          <p:cNvSpPr/>
          <p:nvPr/>
        </p:nvSpPr>
        <p:spPr>
          <a:xfrm>
            <a:off x="8276599" y="6701372"/>
            <a:ext cx="304800" cy="48691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1D0F35D7-6195-4C34-A1D0-9234A687FFE4}"/>
              </a:ext>
            </a:extLst>
          </p:cNvPr>
          <p:cNvSpPr txBox="1"/>
          <p:nvPr/>
        </p:nvSpPr>
        <p:spPr>
          <a:xfrm>
            <a:off x="6833003" y="8464489"/>
            <a:ext cx="3496791"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Text </a:t>
            </a:r>
            <a:r>
              <a:rPr lang="en-IN" sz="3200" b="1" dirty="0" err="1">
                <a:latin typeface="Times New Roman" panose="02020603050405020304" pitchFamily="18" charset="0"/>
                <a:cs typeface="Times New Roman" panose="02020603050405020304" pitchFamily="18" charset="0"/>
              </a:rPr>
              <a:t>Preprocessing</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98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a:extLst>
              <a:ext uri="{FF2B5EF4-FFF2-40B4-BE49-F238E27FC236}">
                <a16:creationId xmlns:a16="http://schemas.microsoft.com/office/drawing/2014/main" id="{DD0F9217-0D0F-E9FA-0653-3268D30B3F4F}"/>
              </a:ext>
            </a:extLst>
          </p:cNvPr>
          <p:cNvGraphicFramePr>
            <a:graphicFrameLocks noGrp="1"/>
          </p:cNvGraphicFramePr>
          <p:nvPr>
            <p:extLst>
              <p:ext uri="{D42A27DB-BD31-4B8C-83A1-F6EECF244321}">
                <p14:modId xmlns:p14="http://schemas.microsoft.com/office/powerpoint/2010/main" val="858862005"/>
              </p:ext>
            </p:extLst>
          </p:nvPr>
        </p:nvGraphicFramePr>
        <p:xfrm>
          <a:off x="144944" y="685194"/>
          <a:ext cx="16840200" cy="9387017"/>
        </p:xfrm>
        <a:graphic>
          <a:graphicData uri="http://schemas.openxmlformats.org/drawingml/2006/table">
            <a:tbl>
              <a:tblPr/>
              <a:tblGrid>
                <a:gridCol w="8420100">
                  <a:extLst>
                    <a:ext uri="{9D8B030D-6E8A-4147-A177-3AD203B41FA5}">
                      <a16:colId xmlns:a16="http://schemas.microsoft.com/office/drawing/2014/main" val="20000"/>
                    </a:ext>
                  </a:extLst>
                </a:gridCol>
                <a:gridCol w="8420100">
                  <a:extLst>
                    <a:ext uri="{9D8B030D-6E8A-4147-A177-3AD203B41FA5}">
                      <a16:colId xmlns:a16="http://schemas.microsoft.com/office/drawing/2014/main" val="20001"/>
                    </a:ext>
                  </a:extLst>
                </a:gridCol>
              </a:tblGrid>
              <a:tr h="1690817">
                <a:tc>
                  <a:txBody>
                    <a:bodyPr/>
                    <a:lstStyle/>
                    <a:p>
                      <a:pPr marL="0" marR="0" lvl="0" indent="0" algn="l" defTabSz="914400" rtl="0" eaLnBrk="1" fontAlgn="auto" latinLnBrk="0" hangingPunct="1">
                        <a:lnSpc>
                          <a:spcPts val="4200"/>
                        </a:lnSpc>
                        <a:spcBef>
                          <a:spcPts val="0"/>
                        </a:spcBef>
                        <a:spcAft>
                          <a:spcPts val="0"/>
                        </a:spcAft>
                        <a:buClrTx/>
                        <a:buSzTx/>
                        <a:buFont typeface="+mj-lt"/>
                        <a:buNone/>
                        <a:tabLst/>
                        <a:defRPr/>
                      </a:pPr>
                      <a:r>
                        <a:rPr lang="en-US" sz="5400" dirty="0">
                          <a:solidFill>
                            <a:schemeClr val="tx1"/>
                          </a:solidFill>
                          <a:latin typeface="Montserrat Classic Bold" panose="020B0604020202020204" charset="0"/>
                          <a:cs typeface="Times New Roman" panose="02020603050405020304" pitchFamily="18" charset="0"/>
                        </a:rPr>
                        <a:t>Classification Model</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ctr">
                        <a:lnSpc>
                          <a:spcPts val="4200"/>
                        </a:lnSpc>
                        <a:defRPr/>
                      </a:pPr>
                      <a:endParaRPr lang="en-US" sz="3000" dirty="0">
                        <a:solidFill>
                          <a:srgbClr val="1B4444"/>
                        </a:solidFill>
                        <a:latin typeface="Montserrat Classic Bold"/>
                      </a:endParaRPr>
                    </a:p>
                    <a:p>
                      <a:pPr algn="ctr">
                        <a:lnSpc>
                          <a:spcPts val="4200"/>
                        </a:lnSpc>
                        <a:defRPr/>
                      </a:pPr>
                      <a:endParaRPr lang="en-US" sz="3000" dirty="0">
                        <a:solidFill>
                          <a:srgbClr val="1B4444"/>
                        </a:solidFill>
                        <a:latin typeface="Montserrat Classic Bold"/>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4141057">
                <a:tc>
                  <a:txBody>
                    <a:bodyPr/>
                    <a:lstStyle/>
                    <a:p>
                      <a:pPr marL="248286" lvl="1" indent="0" algn="l">
                        <a:lnSpc>
                          <a:spcPts val="3220"/>
                        </a:lnSpc>
                        <a:buFont typeface="Arial"/>
                        <a:buNone/>
                        <a:defRPr/>
                      </a:pPr>
                      <a:endParaRPr lang="en-US" sz="2800" dirty="0">
                        <a:latin typeface="Times New Roman" panose="02020603050405020304" pitchFamily="18" charset="0"/>
                        <a:cs typeface="Times New Roman" panose="02020603050405020304" pitchFamily="18" charset="0"/>
                      </a:endParaRPr>
                    </a:p>
                    <a:p>
                      <a:pPr marL="248286" lvl="1" indent="0" algn="l">
                        <a:lnSpc>
                          <a:spcPts val="3220"/>
                        </a:lnSpc>
                        <a:buFont typeface="Arial"/>
                        <a:buNone/>
                        <a:defRPr/>
                      </a:pPr>
                      <a:endParaRPr lang="en-US" sz="2800" dirty="0">
                        <a:latin typeface="Times New Roman" panose="02020603050405020304" pitchFamily="18" charset="0"/>
                        <a:cs typeface="Times New Roman" panose="02020603050405020304" pitchFamily="18" charset="0"/>
                      </a:endParaRPr>
                    </a:p>
                    <a:p>
                      <a:pPr marL="248286" lvl="1" indent="0" algn="l">
                        <a:lnSpc>
                          <a:spcPts val="3220"/>
                        </a:lnSpc>
                        <a:buFont typeface="Arial"/>
                        <a:buNone/>
                        <a:defRPr/>
                      </a:pPr>
                      <a:endParaRPr lang="en-US" sz="2800" b="1" dirty="0">
                        <a:latin typeface="Times New Roman" panose="02020603050405020304" pitchFamily="18" charset="0"/>
                        <a:cs typeface="Times New Roman" panose="02020603050405020304" pitchFamily="18" charset="0"/>
                      </a:endParaRPr>
                    </a:p>
                    <a:p>
                      <a:pPr marL="248286" lvl="1" indent="0" algn="l">
                        <a:lnSpc>
                          <a:spcPts val="3220"/>
                        </a:lnSpc>
                        <a:buFont typeface="Arial"/>
                        <a:buNone/>
                        <a:defRPr/>
                      </a:pPr>
                      <a:endParaRPr lang="en-US" sz="2800" b="1" dirty="0">
                        <a:latin typeface="Times New Roman" panose="02020603050405020304" pitchFamily="18" charset="0"/>
                        <a:cs typeface="Times New Roman" panose="02020603050405020304" pitchFamily="18" charset="0"/>
                      </a:endParaRPr>
                    </a:p>
                    <a:p>
                      <a:pPr marL="248286" lvl="1" indent="0" algn="l">
                        <a:lnSpc>
                          <a:spcPts val="3220"/>
                        </a:lnSpc>
                        <a:buFont typeface="Arial"/>
                        <a:buNone/>
                        <a:defRPr/>
                      </a:pPr>
                      <a:endParaRPr lang="en-US" sz="2800" b="1" dirty="0">
                        <a:latin typeface="Times New Roman" panose="02020603050405020304" pitchFamily="18" charset="0"/>
                        <a:cs typeface="Times New Roman" panose="02020603050405020304" pitchFamily="18" charset="0"/>
                      </a:endParaRPr>
                    </a:p>
                    <a:p>
                      <a:pPr marL="248286" lvl="1" indent="0" algn="l">
                        <a:lnSpc>
                          <a:spcPts val="3220"/>
                        </a:lnSpc>
                        <a:buFont typeface="Arial"/>
                        <a:buNone/>
                        <a:defRPr/>
                      </a:pPr>
                      <a:endParaRPr lang="en-US" sz="2800" b="1" dirty="0">
                        <a:latin typeface="Times New Roman" panose="02020603050405020304" pitchFamily="18" charset="0"/>
                        <a:cs typeface="Times New Roman" panose="02020603050405020304" pitchFamily="18" charset="0"/>
                      </a:endParaRPr>
                    </a:p>
                    <a:p>
                      <a:pPr marL="248286" lvl="1" indent="0" algn="l">
                        <a:lnSpc>
                          <a:spcPts val="3220"/>
                        </a:lnSpc>
                        <a:buFont typeface="Arial"/>
                        <a:buNone/>
                        <a:defRPr/>
                      </a:pPr>
                      <a:endParaRPr lang="en-US" sz="2800" dirty="0">
                        <a:latin typeface="Times New Roman" panose="02020603050405020304" pitchFamily="18" charset="0"/>
                        <a:cs typeface="Times New Roman" panose="02020603050405020304" pitchFamily="18" charset="0"/>
                      </a:endParaRPr>
                    </a:p>
                    <a:p>
                      <a:pPr marL="248286" lvl="1" indent="0" algn="l">
                        <a:lnSpc>
                          <a:spcPts val="3220"/>
                        </a:lnSpc>
                        <a:buFont typeface="Arial"/>
                        <a:buNone/>
                        <a:defRPr/>
                      </a:pPr>
                      <a:endParaRPr lang="en-US" sz="2800" dirty="0">
                        <a:latin typeface="Times New Roman" panose="02020603050405020304" pitchFamily="18" charset="0"/>
                        <a:cs typeface="Times New Roman" panose="02020603050405020304" pitchFamily="18" charset="0"/>
                      </a:endParaRPr>
                    </a:p>
                    <a:p>
                      <a:pPr marL="248286" lvl="1" indent="0" algn="l">
                        <a:lnSpc>
                          <a:spcPts val="3220"/>
                        </a:lnSpc>
                        <a:buFont typeface="Arial"/>
                        <a:buNone/>
                        <a:defRPr/>
                      </a:pPr>
                      <a:endParaRPr lang="en-US" sz="2800" b="1" dirty="0">
                        <a:latin typeface="Times New Roman" panose="02020603050405020304" pitchFamily="18" charset="0"/>
                        <a:cs typeface="Times New Roman" panose="02020603050405020304" pitchFamily="18" charset="0"/>
                      </a:endParaRPr>
                    </a:p>
                    <a:p>
                      <a:pPr marL="248286" lvl="1" indent="0" algn="l">
                        <a:lnSpc>
                          <a:spcPts val="3220"/>
                        </a:lnSpc>
                        <a:buFont typeface="Arial"/>
                        <a:buNone/>
                        <a:defRPr/>
                      </a:pPr>
                      <a:endParaRPr lang="en-US" sz="2800" dirty="0">
                        <a:latin typeface="Times New Roman" panose="02020603050405020304" pitchFamily="18" charset="0"/>
                        <a:cs typeface="Times New Roman" panose="02020603050405020304" pitchFamily="18" charset="0"/>
                      </a:endParaRPr>
                    </a:p>
                    <a:p>
                      <a:pPr marL="248286" lvl="1" indent="0" algn="l">
                        <a:lnSpc>
                          <a:spcPts val="3220"/>
                        </a:lnSpc>
                        <a:buFont typeface="Arial"/>
                        <a:buNone/>
                        <a:defRPr/>
                      </a:pPr>
                      <a:endParaRPr lang="en-IN" sz="2800" b="0" i="0" kern="1200" dirty="0">
                        <a:solidFill>
                          <a:schemeClr val="tx1"/>
                        </a:solidFill>
                        <a:effectLst/>
                        <a:latin typeface="Times New Roman" panose="02020603050405020304" pitchFamily="18" charset="0"/>
                        <a:ea typeface="+mn-ea"/>
                        <a:cs typeface="Times New Roman" panose="02020603050405020304" pitchFamily="18" charset="0"/>
                      </a:endParaRPr>
                    </a:p>
                    <a:p>
                      <a:pPr marL="248286" lvl="1" indent="0" algn="l">
                        <a:lnSpc>
                          <a:spcPts val="3220"/>
                        </a:lnSpc>
                        <a:buFont typeface="Arial"/>
                        <a:buNone/>
                        <a:defRPr/>
                      </a:pPr>
                      <a:endParaRPr lang="en-IN" sz="2800" b="0" i="0" kern="1200" dirty="0">
                        <a:solidFill>
                          <a:schemeClr val="tx1"/>
                        </a:solidFill>
                        <a:effectLst/>
                        <a:latin typeface="Times New Roman" panose="02020603050405020304" pitchFamily="18" charset="0"/>
                        <a:ea typeface="+mn-ea"/>
                        <a:cs typeface="Times New Roman" panose="02020603050405020304" pitchFamily="18" charset="0"/>
                      </a:endParaRPr>
                    </a:p>
                    <a:p>
                      <a:pPr marL="248286" lvl="1" indent="0" algn="l">
                        <a:lnSpc>
                          <a:spcPts val="3220"/>
                        </a:lnSpc>
                        <a:buFont typeface="Arial"/>
                        <a:buNone/>
                        <a:defRPr/>
                      </a:pPr>
                      <a:endParaRPr lang="en-IN" sz="2800" b="1" i="0" kern="1200" dirty="0">
                        <a:solidFill>
                          <a:schemeClr val="tx1"/>
                        </a:solidFill>
                        <a:effectLst/>
                        <a:latin typeface="Times New Roman" panose="02020603050405020304" pitchFamily="18" charset="0"/>
                        <a:ea typeface="+mn-ea"/>
                        <a:cs typeface="Times New Roman" panose="02020603050405020304" pitchFamily="18" charset="0"/>
                      </a:endParaRPr>
                    </a:p>
                    <a:p>
                      <a:pPr marL="248286" lvl="1" indent="0" algn="l">
                        <a:lnSpc>
                          <a:spcPts val="3220"/>
                        </a:lnSpc>
                        <a:buFont typeface="Arial"/>
                        <a:buNone/>
                        <a:defRPr/>
                      </a:pPr>
                      <a:endParaRPr lang="en-IN" sz="2800" b="1" i="0" kern="1200" dirty="0">
                        <a:solidFill>
                          <a:schemeClr val="tx1"/>
                        </a:solidFill>
                        <a:effectLst/>
                        <a:latin typeface="Times New Roman" panose="02020603050405020304" pitchFamily="18" charset="0"/>
                        <a:ea typeface="+mn-ea"/>
                        <a:cs typeface="Times New Roman" panose="02020603050405020304" pitchFamily="18" charset="0"/>
                      </a:endParaRPr>
                    </a:p>
                    <a:p>
                      <a:pPr marL="248286" lvl="1" indent="0" algn="l">
                        <a:lnSpc>
                          <a:spcPts val="3220"/>
                        </a:lnSpc>
                        <a:buFont typeface="Arial"/>
                        <a:buNone/>
                        <a:defRPr/>
                      </a:pPr>
                      <a:endParaRPr lang="en-IN" sz="2800" b="1" i="0" kern="1200" dirty="0">
                        <a:solidFill>
                          <a:schemeClr val="tx1"/>
                        </a:solidFill>
                        <a:effectLst/>
                        <a:latin typeface="Times New Roman" panose="02020603050405020304" pitchFamily="18" charset="0"/>
                        <a:ea typeface="+mn-ea"/>
                        <a:cs typeface="Times New Roman" panose="02020603050405020304" pitchFamily="18" charset="0"/>
                      </a:endParaRPr>
                    </a:p>
                    <a:p>
                      <a:pPr marL="248286" lvl="1" indent="0" algn="l">
                        <a:lnSpc>
                          <a:spcPts val="3220"/>
                        </a:lnSpc>
                        <a:buFont typeface="Arial"/>
                        <a:buNone/>
                        <a:defRPr/>
                      </a:pPr>
                      <a:endParaRPr lang="en-IN" sz="2800" b="1" i="0" kern="1200" dirty="0">
                        <a:solidFill>
                          <a:schemeClr val="tx1"/>
                        </a:solidFill>
                        <a:effectLst/>
                        <a:latin typeface="Times New Roman" panose="02020603050405020304" pitchFamily="18" charset="0"/>
                        <a:ea typeface="+mn-ea"/>
                        <a:cs typeface="Times New Roman" panose="02020603050405020304" pitchFamily="18" charset="0"/>
                      </a:endParaRPr>
                    </a:p>
                    <a:p>
                      <a:pPr marL="248286" lvl="1" indent="0" algn="l">
                        <a:lnSpc>
                          <a:spcPts val="3220"/>
                        </a:lnSpc>
                        <a:buFont typeface="Arial"/>
                        <a:buNone/>
                        <a:defRPr/>
                      </a:pPr>
                      <a:endParaRPr lang="en-IN" sz="2800" b="0" i="0" kern="1200" dirty="0">
                        <a:solidFill>
                          <a:schemeClr val="tx1"/>
                        </a:solidFill>
                        <a:effectLst/>
                        <a:latin typeface="Times New Roman" panose="02020603050405020304" pitchFamily="18" charset="0"/>
                        <a:ea typeface="+mn-ea"/>
                        <a:cs typeface="Times New Roman" panose="02020603050405020304" pitchFamily="18" charset="0"/>
                      </a:endParaRPr>
                    </a:p>
                    <a:p>
                      <a:pPr marL="248286" lvl="1" indent="0" algn="l">
                        <a:lnSpc>
                          <a:spcPts val="3220"/>
                        </a:lnSpc>
                        <a:buFont typeface="Arial"/>
                        <a:buNone/>
                        <a:defRPr/>
                      </a:pPr>
                      <a:endParaRPr lang="en-IN" sz="2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7">
            <a:extLst>
              <a:ext uri="{FF2B5EF4-FFF2-40B4-BE49-F238E27FC236}">
                <a16:creationId xmlns:a16="http://schemas.microsoft.com/office/drawing/2014/main" id="{0362A358-6EB8-EFC8-D650-F7B86720FE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38789" y="9236393"/>
            <a:ext cx="8757453" cy="7571877"/>
          </a:xfrm>
          <a:prstGeom prst="rect">
            <a:avLst/>
          </a:prstGeom>
        </p:spPr>
      </p:pic>
      <p:sp>
        <p:nvSpPr>
          <p:cNvPr id="5" name="TextBox 8">
            <a:extLst>
              <a:ext uri="{FF2B5EF4-FFF2-40B4-BE49-F238E27FC236}">
                <a16:creationId xmlns:a16="http://schemas.microsoft.com/office/drawing/2014/main" id="{5E1F631A-3D51-B557-835F-5D5202605618}"/>
              </a:ext>
            </a:extLst>
          </p:cNvPr>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06</a:t>
            </a:r>
          </a:p>
        </p:txBody>
      </p:sp>
      <p:sp>
        <p:nvSpPr>
          <p:cNvPr id="2" name="TextBox 1">
            <a:extLst>
              <a:ext uri="{FF2B5EF4-FFF2-40B4-BE49-F238E27FC236}">
                <a16:creationId xmlns:a16="http://schemas.microsoft.com/office/drawing/2014/main" id="{B963DD67-A8E4-4AB6-B069-5870E0AFB30D}"/>
              </a:ext>
            </a:extLst>
          </p:cNvPr>
          <p:cNvSpPr txBox="1"/>
          <p:nvPr/>
        </p:nvSpPr>
        <p:spPr>
          <a:xfrm>
            <a:off x="372957" y="2529997"/>
            <a:ext cx="16125761" cy="1538883"/>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Logistics Regression: </a:t>
            </a:r>
            <a:r>
              <a:rPr lang="en-US" sz="2400" dirty="0">
                <a:latin typeface="Times New Roman" panose="02020603050405020304" pitchFamily="18" charset="0"/>
                <a:cs typeface="Times New Roman" panose="02020603050405020304" pitchFamily="18" charset="0"/>
              </a:rPr>
              <a:t>Logistic</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regression is a popular statistical modeling technique used for binary classification problems. </a:t>
            </a:r>
          </a:p>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It is a type of regression analysis where the dependent variable is categorical (binary) rather than continuous. The goal of logistic </a:t>
            </a:r>
          </a:p>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regression is to estimate the probability of an event or outcome occurring based on a set of independent variables.</a:t>
            </a:r>
            <a:endParaRPr lang="en-US" sz="2400" b="1" dirty="0">
              <a:latin typeface="Times New Roman" panose="02020603050405020304" pitchFamily="18" charset="0"/>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189937B8-53CD-4DB4-B88F-5FFC66C2C719}"/>
              </a:ext>
            </a:extLst>
          </p:cNvPr>
          <p:cNvSpPr txBox="1"/>
          <p:nvPr/>
        </p:nvSpPr>
        <p:spPr>
          <a:xfrm>
            <a:off x="372957" y="3863576"/>
            <a:ext cx="15961998" cy="892552"/>
          </a:xfrm>
          <a:prstGeom prst="rect">
            <a:avLst/>
          </a:prstGeom>
          <a:noFill/>
        </p:spPr>
        <p:txBody>
          <a:bodyPr wrap="none" rtlCol="0">
            <a:spAutoFit/>
          </a:bodyPr>
          <a:lstStyle/>
          <a:p>
            <a:r>
              <a:rPr lang="en-US" sz="2800" b="1" i="0" dirty="0">
                <a:effectLst/>
                <a:latin typeface="Times New Roman" panose="02020603050405020304" pitchFamily="18" charset="0"/>
                <a:cs typeface="Times New Roman" panose="02020603050405020304" pitchFamily="18" charset="0"/>
              </a:rPr>
              <a:t>Support Vector Machines </a:t>
            </a:r>
            <a:r>
              <a:rPr lang="en-US" sz="2400" b="0" i="0" dirty="0">
                <a:effectLst/>
                <a:latin typeface="Times New Roman" panose="02020603050405020304" pitchFamily="18" charset="0"/>
                <a:cs typeface="Times New Roman" panose="02020603050405020304" pitchFamily="18" charset="0"/>
              </a:rPr>
              <a:t>(SVMs) are powerful and versatile machine learning algorithms used for both classification and</a:t>
            </a:r>
          </a:p>
          <a:p>
            <a:r>
              <a:rPr lang="en-US" sz="2400" b="0" i="0" dirty="0">
                <a:effectLst/>
                <a:latin typeface="Times New Roman" panose="02020603050405020304" pitchFamily="18" charset="0"/>
                <a:cs typeface="Times New Roman" panose="02020603050405020304" pitchFamily="18" charset="0"/>
              </a:rPr>
              <a:t> regression tasks. SVMs are particularly effective in handling complex decision boundaries and handling high-dimensional data</a:t>
            </a:r>
            <a:endParaRPr lang="en-IN" sz="2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A685516-2F4E-46DA-84E3-7F470AC703EE}"/>
              </a:ext>
            </a:extLst>
          </p:cNvPr>
          <p:cNvSpPr txBox="1"/>
          <p:nvPr/>
        </p:nvSpPr>
        <p:spPr>
          <a:xfrm>
            <a:off x="372957" y="4915407"/>
            <a:ext cx="16749265" cy="1261884"/>
          </a:xfrm>
          <a:prstGeom prst="rect">
            <a:avLst/>
          </a:prstGeom>
          <a:noFill/>
        </p:spPr>
        <p:txBody>
          <a:bodyPr wrap="none" rtlCol="0">
            <a:spAutoFit/>
          </a:bodyPr>
          <a:lstStyle/>
          <a:p>
            <a:r>
              <a:rPr lang="en-US" sz="2800" b="1" i="0" dirty="0">
                <a:effectLst/>
                <a:latin typeface="Times New Roman" panose="02020603050405020304" pitchFamily="18" charset="0"/>
                <a:cs typeface="Times New Roman" panose="02020603050405020304" pitchFamily="18" charset="0"/>
              </a:rPr>
              <a:t>Random Forest </a:t>
            </a:r>
            <a:r>
              <a:rPr lang="en-US" sz="2400" b="0" i="0" dirty="0">
                <a:effectLst/>
                <a:latin typeface="Times New Roman" panose="02020603050405020304" pitchFamily="18" charset="0"/>
                <a:cs typeface="Times New Roman" panose="02020603050405020304" pitchFamily="18" charset="0"/>
              </a:rPr>
              <a:t>is a versatile algorithm that combines the strengths of decision trees and ensemble learning. It offers high accuracy</a:t>
            </a:r>
          </a:p>
          <a:p>
            <a:r>
              <a:rPr lang="en-US" sz="2400" b="0" i="0" dirty="0">
                <a:effectLst/>
                <a:latin typeface="Times New Roman" panose="02020603050405020304" pitchFamily="18" charset="0"/>
                <a:cs typeface="Times New Roman" panose="02020603050405020304" pitchFamily="18" charset="0"/>
              </a:rPr>
              <a:t>robustness, and the ability to handle complex datasets. These qualities make Random Forest a popular choice for a wide range of </a:t>
            </a:r>
          </a:p>
          <a:p>
            <a:r>
              <a:rPr lang="en-US" sz="2400" b="0" i="0" dirty="0">
                <a:effectLst/>
                <a:latin typeface="Times New Roman" panose="02020603050405020304" pitchFamily="18" charset="0"/>
                <a:cs typeface="Times New Roman" panose="02020603050405020304" pitchFamily="18" charset="0"/>
              </a:rPr>
              <a:t>machine learning problems.</a:t>
            </a:r>
            <a:endParaRPr lang="en-IN" sz="2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F2BA808B-B4C8-4993-8674-F53D23373F38}"/>
              </a:ext>
            </a:extLst>
          </p:cNvPr>
          <p:cNvSpPr txBox="1"/>
          <p:nvPr/>
        </p:nvSpPr>
        <p:spPr>
          <a:xfrm>
            <a:off x="372957" y="6126518"/>
            <a:ext cx="16843585" cy="1261884"/>
          </a:xfrm>
          <a:prstGeom prst="rect">
            <a:avLst/>
          </a:prstGeom>
          <a:noFill/>
        </p:spPr>
        <p:txBody>
          <a:bodyPr wrap="none" rtlCol="0">
            <a:spAutoFit/>
          </a:bodyPr>
          <a:lstStyle/>
          <a:p>
            <a:r>
              <a:rPr lang="en-US" sz="2800" b="1" i="0" dirty="0">
                <a:effectLst/>
                <a:latin typeface="Times New Roman" panose="02020603050405020304" pitchFamily="18" charset="0"/>
                <a:cs typeface="Times New Roman" panose="02020603050405020304" pitchFamily="18" charset="0"/>
              </a:rPr>
              <a:t>KNN</a:t>
            </a:r>
            <a:r>
              <a:rPr lang="en-US" sz="2400" i="0" dirty="0">
                <a:effectLst/>
                <a:latin typeface="Times New Roman" panose="02020603050405020304" pitchFamily="18" charset="0"/>
                <a:cs typeface="Times New Roman" panose="02020603050405020304" pitchFamily="18" charset="0"/>
              </a:rPr>
              <a:t> is a versatile and intuitive algorithm that can be applied to various domains and problems. It is relatively easy to understand and</a:t>
            </a:r>
          </a:p>
          <a:p>
            <a:r>
              <a:rPr lang="en-US" sz="2400" i="0" dirty="0">
                <a:effectLst/>
                <a:latin typeface="Times New Roman" panose="02020603050405020304" pitchFamily="18" charset="0"/>
                <a:cs typeface="Times New Roman" panose="02020603050405020304" pitchFamily="18" charset="0"/>
              </a:rPr>
              <a:t> implement, making it a good choice for getting started with machine learning tasks.However, its computational complexity grows with</a:t>
            </a:r>
          </a:p>
          <a:p>
            <a:r>
              <a:rPr lang="en-US" sz="2400" i="0" dirty="0">
                <a:effectLst/>
                <a:latin typeface="Times New Roman" panose="02020603050405020304" pitchFamily="18" charset="0"/>
                <a:cs typeface="Times New Roman" panose="02020603050405020304" pitchFamily="18" charset="0"/>
              </a:rPr>
              <a:t> the size of the training data, so it may not be suitable for large-scale datasets.</a:t>
            </a:r>
            <a:endParaRPr lang="en-IN" sz="2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00141F0-52CE-4454-9682-B0732CF91CD7}"/>
              </a:ext>
            </a:extLst>
          </p:cNvPr>
          <p:cNvSpPr txBox="1"/>
          <p:nvPr/>
        </p:nvSpPr>
        <p:spPr>
          <a:xfrm>
            <a:off x="372957" y="7497574"/>
            <a:ext cx="18073346" cy="892552"/>
          </a:xfrm>
          <a:prstGeom prst="rect">
            <a:avLst/>
          </a:prstGeom>
          <a:noFill/>
        </p:spPr>
        <p:txBody>
          <a:bodyPr wrap="none" rtlCol="0">
            <a:spAutoFit/>
          </a:bodyPr>
          <a:lstStyle/>
          <a:p>
            <a:r>
              <a:rPr lang="en-US" sz="2800" b="1" i="0" dirty="0">
                <a:effectLst/>
                <a:latin typeface="Times New Roman" panose="02020603050405020304" pitchFamily="18" charset="0"/>
                <a:cs typeface="Times New Roman" panose="02020603050405020304" pitchFamily="18" charset="0"/>
              </a:rPr>
              <a:t>ANN</a:t>
            </a:r>
            <a:r>
              <a:rPr lang="en-US" sz="2400" b="0" i="0" dirty="0">
                <a:effectLst/>
                <a:latin typeface="Rockwell Light" panose="020B0604020202020204" pitchFamily="18" charset="0"/>
              </a:rPr>
              <a:t> </a:t>
            </a:r>
            <a:r>
              <a:rPr lang="en-US" sz="2400" b="0" i="0" dirty="0">
                <a:effectLst/>
                <a:latin typeface="Times New Roman" panose="02020603050405020304" pitchFamily="18" charset="0"/>
                <a:cs typeface="Times New Roman" panose="02020603050405020304" pitchFamily="18" charset="0"/>
              </a:rPr>
              <a:t>provide a flexible and scalable approach to machine learning, capable of learning from data and extracting meaningful patterns.</a:t>
            </a:r>
          </a:p>
          <a:p>
            <a:r>
              <a:rPr lang="en-US" sz="2400" b="0" i="0" dirty="0">
                <a:effectLst/>
                <a:latin typeface="Times New Roman" panose="02020603050405020304" pitchFamily="18" charset="0"/>
                <a:cs typeface="Times New Roman" panose="02020603050405020304" pitchFamily="18" charset="0"/>
              </a:rPr>
              <a:t> Their ability to handle complex relationships and adapt to different problem domains has made them a valuable tool in modern AI applications.</a:t>
            </a:r>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E9EA213-3E36-4A5C-BEDB-64E05CF3480C}"/>
              </a:ext>
            </a:extLst>
          </p:cNvPr>
          <p:cNvSpPr txBox="1"/>
          <p:nvPr/>
        </p:nvSpPr>
        <p:spPr>
          <a:xfrm>
            <a:off x="382482" y="8407489"/>
            <a:ext cx="17897207" cy="1261884"/>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L</a:t>
            </a:r>
            <a:r>
              <a:rPr lang="en-IN" sz="2800" b="1" i="0" kern="1200" dirty="0">
                <a:solidFill>
                  <a:schemeClr val="tx1"/>
                </a:solidFill>
                <a:effectLst/>
                <a:latin typeface="Times New Roman" panose="02020603050405020304" pitchFamily="18" charset="0"/>
                <a:ea typeface="+mn-ea"/>
                <a:cs typeface="Times New Roman" panose="02020603050405020304" pitchFamily="18" charset="0"/>
              </a:rPr>
              <a:t>ong short-term memory</a:t>
            </a:r>
            <a:r>
              <a:rPr lang="en-US" sz="2400" b="1" kern="1200" dirty="0">
                <a:solidFill>
                  <a:schemeClr val="tx1"/>
                </a:solidFill>
                <a:latin typeface="Times New Roman" panose="02020603050405020304" pitchFamily="18" charset="0"/>
                <a:ea typeface="+mn-ea"/>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Long Short-Term Memory (LSTM) is a type of recurrent neural network (RNN) architecture that is specifically</a:t>
            </a:r>
          </a:p>
          <a:p>
            <a:r>
              <a:rPr lang="en-US" sz="2400" b="0" i="0" dirty="0">
                <a:effectLst/>
                <a:latin typeface="Times New Roman" panose="02020603050405020304" pitchFamily="18" charset="0"/>
                <a:cs typeface="Times New Roman" panose="02020603050405020304" pitchFamily="18" charset="0"/>
              </a:rPr>
              <a:t> designed to handle the challenges of learning and predicting patterns in sequential data. LSTMs excel in capturing long-term dependencies and</a:t>
            </a:r>
          </a:p>
          <a:p>
            <a:r>
              <a:rPr lang="en-US" sz="2400" b="0" i="0" dirty="0">
                <a:effectLst/>
                <a:latin typeface="Times New Roman" panose="02020603050405020304" pitchFamily="18" charset="0"/>
                <a:cs typeface="Times New Roman" panose="02020603050405020304" pitchFamily="18" charset="0"/>
              </a:rPr>
              <a:t> have become widely used in various applications, including natural language processing, speech recognition, and time series analysis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939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837</Words>
  <Application>Microsoft Office PowerPoint</Application>
  <PresentationFormat>Custom</PresentationFormat>
  <Paragraphs>125</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Times New Roman</vt:lpstr>
      <vt:lpstr>Rockwell Light</vt:lpstr>
      <vt:lpstr>Montserrat Semi-Bold</vt:lpstr>
      <vt:lpstr>Wingdings</vt:lpstr>
      <vt:lpstr>Arial</vt:lpstr>
      <vt:lpstr>Montserrat Classic</vt:lpstr>
      <vt:lpstr>Calibri</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Business Presentation in Dark Green Orange Geometric Style</dc:title>
  <dc:creator>Sachin Sajwan</dc:creator>
  <cp:lastModifiedBy>Sachin Sajwan</cp:lastModifiedBy>
  <cp:revision>17</cp:revision>
  <dcterms:created xsi:type="dcterms:W3CDTF">2006-08-16T00:00:00Z</dcterms:created>
  <dcterms:modified xsi:type="dcterms:W3CDTF">2023-05-30T05:37:02Z</dcterms:modified>
  <dc:identifier>DAFkN72zWwE</dc:identifier>
</cp:coreProperties>
</file>