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Kubernetes</a:t>
            </a:r>
            <a:r>
              <a:rPr lang="en-IN" dirty="0" smtClean="0"/>
              <a:t>/K8S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90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Football Analogy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Football is made of individuals</a:t>
            </a:r>
          </a:p>
          <a:p>
            <a:r>
              <a:rPr lang="en-IN" dirty="0" smtClean="0"/>
              <a:t>Now two players are same. Each player has different role to play in the team.</a:t>
            </a:r>
          </a:p>
          <a:p>
            <a:r>
              <a:rPr lang="en-IN" dirty="0" smtClean="0"/>
              <a:t>Some player will defend, some are good in passing, some tackle, some shoot</a:t>
            </a:r>
          </a:p>
          <a:p>
            <a:r>
              <a:rPr lang="en-IN" dirty="0" smtClean="0"/>
              <a:t>Along with these players, we have a coach outside who instructs the position of all the players and organizes them into a team with the mission/purpose.</a:t>
            </a:r>
          </a:p>
          <a:p>
            <a:endParaRPr lang="en-IN" dirty="0"/>
          </a:p>
        </p:txBody>
      </p:sp>
      <p:pic>
        <p:nvPicPr>
          <p:cNvPr id="3076" name="Picture 4" descr="https://wpscloud-weboffice-aps1.s3.ap-south-1.amazonaws.com/shapes/1107b62a8c51bc568e968e9a8f2b23f0829dd455?X-Amz-Algorithm=AWS4-HMAC-SHA256&amp;X-Amz-Credential=AKIAITU6PHVONE6RLWGQ%2F20190917%2Fap-south-1%2Fs3%2Faws4_request&amp;X-Amz-Date=20190917T110117Z&amp;X-Amz-Expires=300&amp;X-Amz-SignedHeaders=host&amp;X-Amz-Signature=2fdbf1fdffa6aeb92260955ee6cf7f781d6172b11acbd5e653e14ad8d75e73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3936712"/>
            <a:ext cx="4086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pscloud-weboffice-aps1.s3.ap-south-1.amazonaws.com/shapes/962d4850856eeb4c66233ae7ba4daf4f2ac0a4c9?X-Amz-Algorithm=AWS4-HMAC-SHA256&amp;X-Amz-Credential=AKIAITU6PHVONE6RLWGQ%2F20190917%2Fap-south-1%2Fs3%2Faws4_request&amp;X-Amz-Date=20190917T110203Z&amp;X-Amz-Expires=300&amp;X-Amz-SignedHeaders=host&amp;X-Amz-Signature=de1c360d2f3e3af72e7d06ab7dc8e2513056e51d3c40838408110da2442e34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095750"/>
            <a:ext cx="53721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91045"/>
            <a:ext cx="8596668" cy="4950317"/>
          </a:xfrm>
        </p:spPr>
        <p:txBody>
          <a:bodyPr/>
          <a:lstStyle/>
          <a:p>
            <a:r>
              <a:rPr lang="en-IN" dirty="0" smtClean="0"/>
              <a:t>Coach Responsibility:</a:t>
            </a:r>
          </a:p>
          <a:p>
            <a:r>
              <a:rPr lang="en-IN" dirty="0" smtClean="0"/>
              <a:t>Make sure the team maintain its formation</a:t>
            </a:r>
          </a:p>
          <a:p>
            <a:r>
              <a:rPr lang="en-IN" dirty="0" smtClean="0"/>
              <a:t>Sticks to the Game Plan</a:t>
            </a:r>
          </a:p>
          <a:p>
            <a:r>
              <a:rPr lang="en-IN" dirty="0" smtClean="0"/>
              <a:t>Deals with any injuries etc., </a:t>
            </a:r>
          </a:p>
          <a:p>
            <a:r>
              <a:rPr lang="en-IN" dirty="0" smtClean="0"/>
              <a:t>Now, K8S is like Football Coach. Like SRK.</a:t>
            </a:r>
          </a:p>
          <a:p>
            <a:r>
              <a:rPr lang="en-IN" dirty="0" smtClean="0"/>
              <a:t>IN the Sports World, we call it’s Coaching</a:t>
            </a:r>
          </a:p>
          <a:p>
            <a:r>
              <a:rPr lang="en-IN" dirty="0" smtClean="0"/>
              <a:t>In the Application World, we call as Orchestrator</a:t>
            </a:r>
          </a:p>
          <a:p>
            <a:r>
              <a:rPr lang="en-IN" dirty="0" smtClean="0"/>
              <a:t>Well, to make this happen, we start out with an app, package it up and give it to the cluster.</a:t>
            </a:r>
          </a:p>
          <a:p>
            <a:r>
              <a:rPr lang="en-IN" dirty="0" smtClean="0"/>
              <a:t>Cluster is made up of one or more master and bunch of nodes.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11" y="1091045"/>
            <a:ext cx="2153453" cy="28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5345"/>
            <a:ext cx="8596668" cy="4836017"/>
          </a:xfrm>
        </p:spPr>
        <p:txBody>
          <a:bodyPr/>
          <a:lstStyle/>
          <a:p>
            <a:r>
              <a:rPr lang="en-IN" dirty="0" smtClean="0"/>
              <a:t>Now, MASTER sometimes we call it as HEADS or HEAD NODES. </a:t>
            </a:r>
          </a:p>
          <a:p>
            <a:r>
              <a:rPr lang="en-IN" dirty="0" smtClean="0"/>
              <a:t>So what I am trying to say is .. MASTER/HEADS/HEAD NODES all are same. </a:t>
            </a:r>
          </a:p>
          <a:p>
            <a:r>
              <a:rPr lang="en-IN" dirty="0" smtClean="0"/>
              <a:t>Keep this in mind</a:t>
            </a:r>
          </a:p>
          <a:p>
            <a:r>
              <a:rPr lang="en-IN" dirty="0" smtClean="0"/>
              <a:t>MASTER is in charge of your Clusters.</a:t>
            </a:r>
          </a:p>
          <a:p>
            <a:r>
              <a:rPr lang="en-IN" dirty="0" smtClean="0"/>
              <a:t>MASTER responsibility:</a:t>
            </a:r>
          </a:p>
          <a:p>
            <a:r>
              <a:rPr lang="en-IN" dirty="0" smtClean="0"/>
              <a:t>Scheduling Decisions</a:t>
            </a:r>
          </a:p>
          <a:p>
            <a:r>
              <a:rPr lang="en-IN" dirty="0" smtClean="0"/>
              <a:t>Perform Monitoring</a:t>
            </a:r>
          </a:p>
          <a:p>
            <a:r>
              <a:rPr lang="en-IN" dirty="0" smtClean="0"/>
              <a:t>Implement Changes</a:t>
            </a:r>
          </a:p>
          <a:p>
            <a:r>
              <a:rPr lang="en-IN" dirty="0" smtClean="0"/>
              <a:t>Respond to Events and more…</a:t>
            </a:r>
          </a:p>
          <a:p>
            <a:r>
              <a:rPr lang="en-IN" dirty="0" smtClean="0"/>
              <a:t>For these reasons we often refer to the MASTER as the CONTROL PLANE</a:t>
            </a:r>
          </a:p>
          <a:p>
            <a:r>
              <a:rPr lang="en-IN" dirty="0" smtClean="0"/>
              <a:t>So Master we call it as Control Plane. Remember 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96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45573"/>
            <a:ext cx="8596668" cy="5095789"/>
          </a:xfrm>
        </p:spPr>
        <p:txBody>
          <a:bodyPr/>
          <a:lstStyle/>
          <a:p>
            <a:r>
              <a:rPr lang="en-IN" dirty="0" smtClean="0"/>
              <a:t>Now… We earlier saw about MASTER. Let’s talk about NODES.</a:t>
            </a:r>
          </a:p>
          <a:p>
            <a:r>
              <a:rPr lang="en-IN" dirty="0" smtClean="0"/>
              <a:t>So Nodes are where the work is being done… means where the application services run. We sometime call as </a:t>
            </a:r>
            <a:r>
              <a:rPr lang="en-IN" dirty="0" err="1" smtClean="0"/>
              <a:t>DataPlane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So.</a:t>
            </a:r>
            <a:r>
              <a:rPr lang="en-IN" dirty="0" smtClean="0"/>
              <a:t> Let me rephrase it . MASTER = CONTROL PLANE. NODE = ???????? . Fill it up.</a:t>
            </a:r>
          </a:p>
          <a:p>
            <a:r>
              <a:rPr lang="en-IN" dirty="0" smtClean="0"/>
              <a:t>They have a connection to the MASTER and keep watching for new work assignments.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7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overview of how to run apps on K8S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Step 1 : Write the App in your favourite Language. Mostly this is done by Developers and they follow micro-services pattern services.</a:t>
            </a:r>
          </a:p>
          <a:p>
            <a:r>
              <a:rPr lang="en-IN" dirty="0" smtClean="0"/>
              <a:t>Step 2 : Package each service in its own Container</a:t>
            </a:r>
          </a:p>
          <a:p>
            <a:r>
              <a:rPr lang="en-IN" dirty="0" smtClean="0"/>
              <a:t>Step 3 : Wrap each container in its own pod</a:t>
            </a:r>
          </a:p>
          <a:p>
            <a:r>
              <a:rPr lang="en-IN" dirty="0" smtClean="0"/>
              <a:t>Step 4 : Deploy Pods to the Cluster via HIGHER-LEVEL Controllers such as “Deployments” or “</a:t>
            </a:r>
            <a:r>
              <a:rPr lang="en-IN" dirty="0" err="1" smtClean="0"/>
              <a:t>DaemonSets</a:t>
            </a:r>
            <a:r>
              <a:rPr lang="en-IN" dirty="0" smtClean="0"/>
              <a:t>” or “</a:t>
            </a:r>
            <a:r>
              <a:rPr lang="en-IN" dirty="0" err="1" smtClean="0"/>
              <a:t>StatefulSets</a:t>
            </a:r>
            <a:r>
              <a:rPr lang="en-IN" dirty="0" smtClean="0"/>
              <a:t>” or “</a:t>
            </a:r>
            <a:r>
              <a:rPr lang="en-IN" dirty="0" err="1" smtClean="0"/>
              <a:t>CronJobs</a:t>
            </a:r>
            <a:r>
              <a:rPr lang="en-IN" dirty="0" smtClean="0"/>
              <a:t>” etc., </a:t>
            </a:r>
          </a:p>
          <a:p>
            <a:r>
              <a:rPr lang="en-IN" dirty="0" smtClean="0"/>
              <a:t>Step 5 : Deployment controller – it offers scalability and rolling updates</a:t>
            </a:r>
          </a:p>
          <a:p>
            <a:r>
              <a:rPr lang="en-IN" dirty="0" smtClean="0"/>
              <a:t>Step 6 : </a:t>
            </a:r>
            <a:r>
              <a:rPr lang="en-IN" dirty="0" err="1" smtClean="0"/>
              <a:t>DaemonSets</a:t>
            </a:r>
            <a:r>
              <a:rPr lang="en-IN" dirty="0" smtClean="0"/>
              <a:t> – it run one instance  of pod on every node</a:t>
            </a:r>
          </a:p>
          <a:p>
            <a:r>
              <a:rPr lang="en-IN" dirty="0" smtClean="0"/>
              <a:t>Step 7 : </a:t>
            </a:r>
            <a:r>
              <a:rPr lang="en-IN" dirty="0" err="1" smtClean="0"/>
              <a:t>StatefulSets</a:t>
            </a:r>
            <a:r>
              <a:rPr lang="en-IN" dirty="0"/>
              <a:t> </a:t>
            </a:r>
            <a:r>
              <a:rPr lang="en-IN" dirty="0" smtClean="0"/>
              <a:t>– For </a:t>
            </a:r>
            <a:r>
              <a:rPr lang="en-IN" dirty="0" err="1" smtClean="0"/>
              <a:t>Stateful</a:t>
            </a:r>
            <a:r>
              <a:rPr lang="en-IN" dirty="0" smtClean="0"/>
              <a:t> Application</a:t>
            </a:r>
          </a:p>
          <a:p>
            <a:r>
              <a:rPr lang="en-IN" dirty="0" smtClean="0"/>
              <a:t>Step 8 : </a:t>
            </a:r>
            <a:r>
              <a:rPr lang="en-IN" dirty="0" err="1" smtClean="0"/>
              <a:t>CronJobs</a:t>
            </a:r>
            <a:r>
              <a:rPr lang="en-IN" dirty="0" smtClean="0"/>
              <a:t> – Need to run at set times. </a:t>
            </a:r>
          </a:p>
          <a:p>
            <a:r>
              <a:rPr lang="en-IN" dirty="0" smtClean="0"/>
              <a:t>Ok.. What the hell are we talking about ???? Well Don’t worry. It’s just an high level overview. Come along with 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97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Term.. Declarative..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K8S likes to manage applications declaratively</a:t>
            </a:r>
          </a:p>
          <a:p>
            <a:r>
              <a:rPr lang="en-IN" dirty="0" smtClean="0"/>
              <a:t>Declarative means HOW WE WANT OUR APPLICATION TO LOOK AND FEEL in set of YAML files.</a:t>
            </a:r>
          </a:p>
          <a:p>
            <a:r>
              <a:rPr lang="en-IN" dirty="0" smtClean="0"/>
              <a:t>We have to write this file and POST these files to K8S. That’s it. Our job is done.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5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Masters &amp;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K8S Cluster is made up of Masters &amp; Nodes</a:t>
            </a:r>
          </a:p>
          <a:p>
            <a:r>
              <a:rPr lang="en-IN" dirty="0" smtClean="0"/>
              <a:t>MASTERS means Control Plane. Hope you remember.</a:t>
            </a:r>
          </a:p>
          <a:p>
            <a:r>
              <a:rPr lang="en-IN" dirty="0" smtClean="0"/>
              <a:t>MASTER is the one who controls the Cluster.</a:t>
            </a:r>
          </a:p>
          <a:p>
            <a:r>
              <a:rPr lang="en-IN" dirty="0" smtClean="0"/>
              <a:t>For Test &amp; </a:t>
            </a:r>
            <a:r>
              <a:rPr lang="en-IN" dirty="0" err="1" smtClean="0"/>
              <a:t>Dev</a:t>
            </a:r>
            <a:r>
              <a:rPr lang="en-IN" dirty="0" smtClean="0"/>
              <a:t> purpose, we can have one single master. No problem.</a:t>
            </a:r>
          </a:p>
          <a:p>
            <a:r>
              <a:rPr lang="en-IN" dirty="0" smtClean="0"/>
              <a:t>But For Production, you should have multi-master for High Availability. Even if one master fails, other masters will handle the cluster. </a:t>
            </a:r>
          </a:p>
          <a:p>
            <a:r>
              <a:rPr lang="en-IN" dirty="0" smtClean="0"/>
              <a:t>So recommended is 3 or 5 replicated masters in HA </a:t>
            </a:r>
            <a:r>
              <a:rPr lang="en-IN" dirty="0" err="1" smtClean="0"/>
              <a:t>config</a:t>
            </a:r>
            <a:r>
              <a:rPr lang="en-IN" dirty="0" smtClean="0"/>
              <a:t> is recommended.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92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API Server is a logical piece of component which is inside your master. </a:t>
            </a:r>
          </a:p>
          <a:p>
            <a:r>
              <a:rPr lang="en-IN" dirty="0" smtClean="0"/>
              <a:t>It is like your Bangalore Central Station. </a:t>
            </a:r>
          </a:p>
          <a:p>
            <a:r>
              <a:rPr lang="en-IN" dirty="0" smtClean="0"/>
              <a:t>All the Communication between all components goes through this  API Server.</a:t>
            </a:r>
          </a:p>
          <a:p>
            <a:r>
              <a:rPr lang="en-IN" dirty="0" smtClean="0"/>
              <a:t>API server is like Brain of the Cluster which does all the smart work.</a:t>
            </a:r>
          </a:p>
          <a:p>
            <a:r>
              <a:rPr lang="en-IN" dirty="0" smtClean="0"/>
              <a:t>We POST the YAML files here in MASTER.</a:t>
            </a:r>
          </a:p>
          <a:p>
            <a:r>
              <a:rPr lang="en-IN" dirty="0" smtClean="0"/>
              <a:t>This YAML file which is nothing but the Declarative File which we saw in the earlier Slide. </a:t>
            </a:r>
          </a:p>
          <a:p>
            <a:r>
              <a:rPr lang="en-IN" dirty="0" smtClean="0"/>
              <a:t>What this file contains ( which image to use, Which ports to expose, how many pod replicas to run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770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ClusterStore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is another Logical Component inside MASTER</a:t>
            </a:r>
          </a:p>
          <a:p>
            <a:r>
              <a:rPr lang="en-IN" dirty="0" smtClean="0"/>
              <a:t>If API Server is the Brain of the K8S, then </a:t>
            </a:r>
            <a:r>
              <a:rPr lang="en-IN" dirty="0" err="1" smtClean="0"/>
              <a:t>ClusterStore</a:t>
            </a:r>
            <a:r>
              <a:rPr lang="en-IN" dirty="0" smtClean="0"/>
              <a:t> is the Heart.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It persistently stores the entire configuration and state of your cluster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Very important component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 </a:t>
            </a:r>
            <a:r>
              <a:rPr lang="en-IN" dirty="0" err="1" smtClean="0">
                <a:sym typeface="Wingdings" panose="05000000000000000000" pitchFamily="2" charset="2"/>
              </a:rPr>
              <a:t>ClusterStore</a:t>
            </a:r>
            <a:r>
              <a:rPr lang="en-IN" dirty="0" smtClean="0">
                <a:sym typeface="Wingdings" panose="05000000000000000000" pitchFamily="2" charset="2"/>
              </a:rPr>
              <a:t> means No Cluster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0155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Controller Manager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This is the King of Kings. Means Controller of Controllers. </a:t>
            </a:r>
          </a:p>
          <a:p>
            <a:r>
              <a:rPr lang="en-IN" dirty="0" smtClean="0"/>
              <a:t>This implements couple of control loops that keep watching the cluster and respond to any events</a:t>
            </a:r>
          </a:p>
          <a:p>
            <a:r>
              <a:rPr lang="en-IN" dirty="0" smtClean="0"/>
              <a:t>Some of the Control Loop include, Node Controller, </a:t>
            </a:r>
            <a:r>
              <a:rPr lang="en-IN" dirty="0" err="1" smtClean="0"/>
              <a:t>EndPoint</a:t>
            </a:r>
            <a:r>
              <a:rPr lang="en-IN" dirty="0" smtClean="0"/>
              <a:t> Controller, </a:t>
            </a:r>
            <a:r>
              <a:rPr lang="en-IN" dirty="0" err="1" smtClean="0"/>
              <a:t>Replicaset</a:t>
            </a:r>
            <a:r>
              <a:rPr lang="en-IN" dirty="0" smtClean="0"/>
              <a:t> Controller</a:t>
            </a:r>
          </a:p>
          <a:p>
            <a:r>
              <a:rPr lang="en-IN" dirty="0" smtClean="0"/>
              <a:t>Each one runs as a background watch-loop that is constantly watching the API server for changes</a:t>
            </a:r>
          </a:p>
          <a:p>
            <a:r>
              <a:rPr lang="en-IN" dirty="0" smtClean="0"/>
              <a:t>The Aim of this component is to ensure the CURRENT STATE of the Cluster matches the DESIRED STATE</a:t>
            </a:r>
          </a:p>
          <a:p>
            <a:r>
              <a:rPr lang="en-IN" dirty="0" err="1" smtClean="0"/>
              <a:t>Logis</a:t>
            </a:r>
            <a:r>
              <a:rPr lang="en-IN" dirty="0" smtClean="0"/>
              <a:t> implemented by each Control Loop is :</a:t>
            </a:r>
          </a:p>
          <a:p>
            <a:r>
              <a:rPr lang="en-IN" dirty="0" smtClean="0"/>
              <a:t>1. Obtain Desired State</a:t>
            </a:r>
          </a:p>
          <a:p>
            <a:r>
              <a:rPr lang="en-IN" dirty="0" smtClean="0"/>
              <a:t>2. Observe the Current State</a:t>
            </a:r>
          </a:p>
          <a:p>
            <a:r>
              <a:rPr lang="en-IN" dirty="0" smtClean="0"/>
              <a:t>3. Determine the Differences</a:t>
            </a:r>
          </a:p>
          <a:p>
            <a:r>
              <a:rPr lang="en-IN" dirty="0" smtClean="0"/>
              <a:t>4. Reconcile the Differences</a:t>
            </a:r>
          </a:p>
          <a:p>
            <a:r>
              <a:rPr lang="en-IN" dirty="0" smtClean="0"/>
              <a:t>So Control Loop = Watch Loop = Reconciliation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92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this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an Orchestrator.</a:t>
            </a:r>
          </a:p>
          <a:p>
            <a:r>
              <a:rPr lang="en-IN" dirty="0" smtClean="0"/>
              <a:t>What is Orchestrator?</a:t>
            </a:r>
          </a:p>
          <a:p>
            <a:r>
              <a:rPr lang="en-IN" dirty="0" smtClean="0"/>
              <a:t>What is this image says ?</a:t>
            </a:r>
          </a:p>
          <a:p>
            <a:r>
              <a:rPr lang="en-IN" dirty="0" smtClean="0"/>
              <a:t>A Music Orchestrator</a:t>
            </a:r>
          </a:p>
          <a:p>
            <a:r>
              <a:rPr lang="en-IN" dirty="0" smtClean="0"/>
              <a:t>What is his Job ?</a:t>
            </a:r>
          </a:p>
          <a:p>
            <a:r>
              <a:rPr lang="en-IN" dirty="0" smtClean="0"/>
              <a:t>Is he controlling the other Musicians?</a:t>
            </a:r>
          </a:p>
          <a:p>
            <a:r>
              <a:rPr lang="en-IN" dirty="0" smtClean="0"/>
              <a:t>What will he do if any musician does wrong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160589"/>
            <a:ext cx="47625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3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Scheduler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Another Sub-component under Master.</a:t>
            </a:r>
          </a:p>
          <a:p>
            <a:r>
              <a:rPr lang="en-IN" dirty="0" smtClean="0"/>
              <a:t>This acts like a Watchman who keeps checking for new work tasks and assigns them to appropriate healthy nodes</a:t>
            </a:r>
          </a:p>
          <a:p>
            <a:r>
              <a:rPr lang="en-IN" dirty="0" smtClean="0"/>
              <a:t>It filters out the nodes which are incapable of running the pods.</a:t>
            </a:r>
          </a:p>
          <a:p>
            <a:r>
              <a:rPr lang="en-IN" dirty="0" smtClean="0"/>
              <a:t>And ranks the nodes that are capable.</a:t>
            </a:r>
          </a:p>
          <a:p>
            <a:r>
              <a:rPr lang="en-IN" dirty="0" smtClean="0"/>
              <a:t>Nodes which gets highest ranking points is eventually selected to run the POD</a:t>
            </a:r>
          </a:p>
          <a:p>
            <a:r>
              <a:rPr lang="en-IN" dirty="0" smtClean="0"/>
              <a:t>Now once it’s identified the nodes, It will do the pre-check whether that particular node is having any security loop holes, any damages, is there any free resources available to run the work etc.,</a:t>
            </a:r>
          </a:p>
        </p:txBody>
      </p:sp>
    </p:spTree>
    <p:extLst>
      <p:ext uri="{BB962C8B-B14F-4D97-AF65-F5344CB8AC3E}">
        <p14:creationId xmlns:p14="http://schemas.microsoft.com/office/powerpoint/2010/main" val="28511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Plane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K8S master will run all of the cluster’s Control Plane Services</a:t>
            </a:r>
          </a:p>
          <a:p>
            <a:r>
              <a:rPr lang="en-IN" dirty="0" smtClean="0"/>
              <a:t>Think as it’s like brain of the cluster where all control and scheduling decisions are made</a:t>
            </a:r>
          </a:p>
          <a:p>
            <a:r>
              <a:rPr lang="en-IN" dirty="0" smtClean="0"/>
              <a:t>But Behind the scenes, master is made up of small specialized control loops and services these include API Server, Cluster Store, </a:t>
            </a:r>
            <a:r>
              <a:rPr lang="en-IN" dirty="0" err="1" smtClean="0"/>
              <a:t>ControllerManager</a:t>
            </a:r>
            <a:r>
              <a:rPr lang="en-IN" dirty="0" smtClean="0"/>
              <a:t> and Scheduler.</a:t>
            </a:r>
          </a:p>
          <a:p>
            <a:endParaRPr lang="en-IN" dirty="0"/>
          </a:p>
        </p:txBody>
      </p:sp>
      <p:sp>
        <p:nvSpPr>
          <p:cNvPr id="4" name="AutoShape 2" descr="https://wpscloud-weboffice-aps1.s3.ap-south-1.amazonaws.com/shapes/33a8c42e1223f3bc4573321931269bef44351368?X-Amz-Algorithm=AWS4-HMAC-SHA256&amp;X-Amz-Credential=AKIAITU6PHVONE6RLWGQ%2F20190917%2Fap-south-1%2Fs3%2Faws4_request&amp;X-Amz-Date=20190917T120844Z&amp;X-Amz-Expires=300&amp;X-Amz-SignedHeaders=host&amp;X-Amz-Signature=a3e0beec28601029c3742fea80018c66cf6211aea8baf00048859b61e22ebd93"/>
          <p:cNvSpPr>
            <a:spLocks noChangeAspect="1" noChangeArrowheads="1"/>
          </p:cNvSpPr>
          <p:nvPr/>
        </p:nvSpPr>
        <p:spPr bwMode="auto">
          <a:xfrm>
            <a:off x="63500" y="-136525"/>
            <a:ext cx="46101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8" y="3801742"/>
            <a:ext cx="3669530" cy="25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8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talk about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Earlier we have done with master and it’s sub components. Now in this section we are going to t)</a:t>
            </a:r>
            <a:r>
              <a:rPr lang="en-IN" dirty="0" err="1" smtClean="0"/>
              <a:t>alk</a:t>
            </a:r>
            <a:r>
              <a:rPr lang="en-IN" dirty="0" smtClean="0"/>
              <a:t> about Nodes. </a:t>
            </a:r>
          </a:p>
          <a:p>
            <a:r>
              <a:rPr lang="en-IN" dirty="0" smtClean="0"/>
              <a:t>Nodes are workers of your K8S Cluster.</a:t>
            </a:r>
          </a:p>
          <a:p>
            <a:r>
              <a:rPr lang="en-IN" dirty="0" smtClean="0"/>
              <a:t>They do 3 things. Remember.</a:t>
            </a:r>
          </a:p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= They keep watching the API Server for new work assignments</a:t>
            </a:r>
          </a:p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= They execute new work assignments</a:t>
            </a:r>
          </a:p>
          <a:p>
            <a:r>
              <a:rPr lang="en-IN" dirty="0" smtClean="0"/>
              <a:t>3</a:t>
            </a:r>
            <a:r>
              <a:rPr lang="en-IN" baseline="30000" dirty="0" smtClean="0"/>
              <a:t>rd</a:t>
            </a:r>
            <a:r>
              <a:rPr lang="en-IN" dirty="0" smtClean="0"/>
              <a:t> = They report back to the Control Plane ( master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04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Major Components of a Node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856" y="2658269"/>
            <a:ext cx="41243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Kubelet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an agent which runs on every node</a:t>
            </a:r>
          </a:p>
          <a:p>
            <a:r>
              <a:rPr lang="en-IN" dirty="0" smtClean="0"/>
              <a:t>It is the Star of the show in every node. </a:t>
            </a:r>
          </a:p>
          <a:p>
            <a:r>
              <a:rPr lang="en-IN" dirty="0" err="1" smtClean="0"/>
              <a:t>Infact</a:t>
            </a:r>
            <a:r>
              <a:rPr lang="en-IN" dirty="0" smtClean="0"/>
              <a:t> in industry, it’s common to say node and </a:t>
            </a:r>
            <a:r>
              <a:rPr lang="en-IN" dirty="0" err="1" smtClean="0"/>
              <a:t>kubelet</a:t>
            </a:r>
            <a:r>
              <a:rPr lang="en-IN" dirty="0" smtClean="0"/>
              <a:t> interchangeably.</a:t>
            </a:r>
          </a:p>
          <a:p>
            <a:r>
              <a:rPr lang="en-IN" dirty="0" smtClean="0"/>
              <a:t>When you join a new node to the cluster, the process involves installation of </a:t>
            </a:r>
            <a:r>
              <a:rPr lang="en-IN" dirty="0" err="1" smtClean="0"/>
              <a:t>Kubelet</a:t>
            </a:r>
            <a:r>
              <a:rPr lang="en-IN" dirty="0" smtClean="0"/>
              <a:t> which is then responsible for the node registration process.</a:t>
            </a:r>
          </a:p>
          <a:p>
            <a:r>
              <a:rPr lang="en-IN" dirty="0" smtClean="0"/>
              <a:t>Main job of </a:t>
            </a:r>
            <a:r>
              <a:rPr lang="en-IN" dirty="0" err="1" smtClean="0"/>
              <a:t>Kubelet</a:t>
            </a:r>
            <a:r>
              <a:rPr lang="en-IN" dirty="0" smtClean="0"/>
              <a:t> is :</a:t>
            </a:r>
          </a:p>
          <a:p>
            <a:r>
              <a:rPr lang="en-IN" dirty="0" smtClean="0"/>
              <a:t>To watch the API Server for new work assignments.</a:t>
            </a:r>
          </a:p>
          <a:p>
            <a:r>
              <a:rPr lang="en-IN" dirty="0" smtClean="0"/>
              <a:t>If it sees one, it executes and reports back to control plane.</a:t>
            </a:r>
          </a:p>
          <a:p>
            <a:r>
              <a:rPr lang="en-IN" dirty="0"/>
              <a:t>if a </a:t>
            </a:r>
            <a:r>
              <a:rPr lang="en-IN" dirty="0" err="1"/>
              <a:t>kubelet</a:t>
            </a:r>
            <a:r>
              <a:rPr lang="en-IN" dirty="0"/>
              <a:t> can't run a particular task, it reports back to master and lets the control plan decide what actions to </a:t>
            </a:r>
            <a:r>
              <a:rPr lang="en-IN" dirty="0" smtClean="0"/>
              <a:t>take.</a:t>
            </a:r>
          </a:p>
          <a:p>
            <a:r>
              <a:rPr lang="en-IN" dirty="0"/>
              <a:t>for ex : if pod </a:t>
            </a:r>
            <a:r>
              <a:rPr lang="en-IN" dirty="0" err="1"/>
              <a:t>failes</a:t>
            </a:r>
            <a:r>
              <a:rPr lang="en-IN" dirty="0"/>
              <a:t> to start on a node, the </a:t>
            </a:r>
            <a:r>
              <a:rPr lang="en-IN" dirty="0" err="1"/>
              <a:t>kubelet</a:t>
            </a:r>
            <a:r>
              <a:rPr lang="en-IN" dirty="0"/>
              <a:t> is not responsible for finding another node to run. control plane will decide it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18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 Runtime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Kubelet</a:t>
            </a:r>
            <a:r>
              <a:rPr lang="en-IN" dirty="0" smtClean="0"/>
              <a:t> needs a Container runtime to perform Container related tasks.</a:t>
            </a:r>
          </a:p>
          <a:p>
            <a:r>
              <a:rPr lang="en-IN" dirty="0" smtClean="0"/>
              <a:t>Things like Pulling Images, Starting, Stopping Containers etc.,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860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Kube</a:t>
            </a:r>
            <a:r>
              <a:rPr lang="en-IN" dirty="0" smtClean="0"/>
              <a:t>-Proxy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runs on every node</a:t>
            </a:r>
          </a:p>
          <a:p>
            <a:r>
              <a:rPr lang="en-IN" dirty="0" smtClean="0"/>
              <a:t>Responsible for Local networking</a:t>
            </a:r>
          </a:p>
          <a:p>
            <a:r>
              <a:rPr lang="en-IN" dirty="0" smtClean="0"/>
              <a:t>It makes sure each node gets its own unique IP address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Packaging 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Ok.. So we have covered all the components inside master &amp; nodes. Let’s put our car gear from 1</a:t>
            </a:r>
            <a:r>
              <a:rPr lang="en-IN" baseline="30000" dirty="0" smtClean="0"/>
              <a:t>st</a:t>
            </a:r>
            <a:r>
              <a:rPr lang="en-IN" dirty="0" smtClean="0"/>
              <a:t> to 2</a:t>
            </a:r>
            <a:r>
              <a:rPr lang="en-IN" baseline="30000" dirty="0" smtClean="0"/>
              <a:t>nd</a:t>
            </a:r>
            <a:r>
              <a:rPr lang="en-IN" dirty="0" smtClean="0"/>
              <a:t>. </a:t>
            </a:r>
          </a:p>
          <a:p>
            <a:r>
              <a:rPr lang="en-IN" dirty="0" smtClean="0"/>
              <a:t>Here we are going to see how we package applications to run on K8S.</a:t>
            </a:r>
          </a:p>
          <a:p>
            <a:r>
              <a:rPr lang="en-IN" dirty="0" smtClean="0"/>
              <a:t>1. Package as a Container</a:t>
            </a:r>
          </a:p>
          <a:p>
            <a:r>
              <a:rPr lang="en-IN" dirty="0" smtClean="0"/>
              <a:t>2. Wrap in a Pod</a:t>
            </a:r>
          </a:p>
          <a:p>
            <a:r>
              <a:rPr lang="en-IN" dirty="0" smtClean="0"/>
              <a:t>3. Deploy via a Declarative Manifest File. i.e., </a:t>
            </a:r>
            <a:r>
              <a:rPr lang="en-IN" dirty="0" err="1" smtClean="0"/>
              <a:t>Yaml</a:t>
            </a:r>
            <a:r>
              <a:rPr lang="en-IN" dirty="0" smtClean="0"/>
              <a:t> file</a:t>
            </a:r>
          </a:p>
          <a:p>
            <a:r>
              <a:rPr lang="en-IN" dirty="0" smtClean="0"/>
              <a:t>Go to the Next Slide for detail </a:t>
            </a:r>
            <a:r>
              <a:rPr lang="en-IN" dirty="0" err="1" smtClean="0"/>
              <a:t>insruction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72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0265"/>
            <a:ext cx="8596668" cy="497109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1. Write the application based on your favourite language. This is usually done by the developers. </a:t>
            </a:r>
          </a:p>
          <a:p>
            <a:r>
              <a:rPr lang="en-IN" dirty="0" smtClean="0"/>
              <a:t>2. then build it to a container image and store in </a:t>
            </a:r>
            <a:r>
              <a:rPr lang="en-IN" dirty="0" err="1" smtClean="0"/>
              <a:t>Dockerhub</a:t>
            </a:r>
            <a:r>
              <a:rPr lang="en-IN" dirty="0" smtClean="0"/>
              <a:t> registry</a:t>
            </a:r>
          </a:p>
          <a:p>
            <a:r>
              <a:rPr lang="en-IN" dirty="0" smtClean="0"/>
              <a:t>3. At this point, You application is </a:t>
            </a:r>
            <a:r>
              <a:rPr lang="en-IN" dirty="0" err="1" smtClean="0"/>
              <a:t>Dockertized</a:t>
            </a:r>
            <a:r>
              <a:rPr lang="en-IN" dirty="0" smtClean="0"/>
              <a:t>/Containerized.</a:t>
            </a:r>
          </a:p>
          <a:p>
            <a:r>
              <a:rPr lang="en-IN" dirty="0" smtClean="0"/>
              <a:t>Correct ?</a:t>
            </a:r>
          </a:p>
          <a:p>
            <a:r>
              <a:rPr lang="en-IN" dirty="0" smtClean="0"/>
              <a:t>Next </a:t>
            </a:r>
          </a:p>
          <a:p>
            <a:r>
              <a:rPr lang="en-IN" dirty="0" smtClean="0"/>
              <a:t>We define K8S pod to run the Containerized Service in.</a:t>
            </a:r>
          </a:p>
          <a:p>
            <a:r>
              <a:rPr lang="en-IN" dirty="0" smtClean="0"/>
              <a:t>A pod is just a Wrapper that allows containers to run on a K8s Cluster.</a:t>
            </a:r>
          </a:p>
          <a:p>
            <a:r>
              <a:rPr lang="en-IN" dirty="0" smtClean="0"/>
              <a:t>Once we defined a pod for the container, we are ready to deploy it on the cluster. </a:t>
            </a:r>
          </a:p>
          <a:p>
            <a:r>
              <a:rPr lang="en-IN" dirty="0" smtClean="0"/>
              <a:t>K8s offers several objects for deploying and managing pods. </a:t>
            </a:r>
          </a:p>
          <a:p>
            <a:r>
              <a:rPr lang="en-IN" dirty="0" smtClean="0"/>
              <a:t>Most common is Deployment controller.. If you remember this ?</a:t>
            </a:r>
          </a:p>
          <a:p>
            <a:r>
              <a:rPr lang="en-IN" dirty="0" smtClean="0"/>
              <a:t>This Deployment controller offers scalability, self-healing &amp; rolling updates. </a:t>
            </a:r>
          </a:p>
          <a:p>
            <a:r>
              <a:rPr lang="en-IN" dirty="0" smtClean="0"/>
              <a:t>We define these in YAML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37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Just relate with the previous slide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031" y="2977356"/>
            <a:ext cx="3609975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1355" y="2275609"/>
            <a:ext cx="5497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Once everything is defined in YAML file</a:t>
            </a:r>
          </a:p>
          <a:p>
            <a:r>
              <a:rPr lang="en-IN" dirty="0" smtClean="0"/>
              <a:t>We POST it to the cluster as the DESIRED STATE</a:t>
            </a:r>
          </a:p>
          <a:p>
            <a:r>
              <a:rPr lang="en-IN" dirty="0" smtClean="0"/>
              <a:t>Of the application </a:t>
            </a:r>
          </a:p>
          <a:p>
            <a:r>
              <a:rPr lang="en-IN" dirty="0" smtClean="0"/>
              <a:t>And K8S will implement it. Like our Courier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2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Orchestrator in technical term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backend system which deploys and manages applications</a:t>
            </a:r>
          </a:p>
          <a:p>
            <a:r>
              <a:rPr lang="en-IN" dirty="0" smtClean="0"/>
              <a:t>It will help you to deploy your</a:t>
            </a:r>
          </a:p>
          <a:p>
            <a:r>
              <a:rPr lang="en-IN" dirty="0" smtClean="0"/>
              <a:t>Application</a:t>
            </a:r>
          </a:p>
          <a:p>
            <a:r>
              <a:rPr lang="en-IN" dirty="0" smtClean="0"/>
              <a:t>Scale up and down</a:t>
            </a:r>
          </a:p>
          <a:p>
            <a:r>
              <a:rPr lang="en-IN" dirty="0" smtClean="0"/>
              <a:t>Perform updates</a:t>
            </a:r>
          </a:p>
          <a:p>
            <a:r>
              <a:rPr lang="en-IN" dirty="0" smtClean="0"/>
              <a:t>Rollbacks and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85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Declarative Model &amp; Desired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like another heart for  K8S. Remember which is the first heart ??</a:t>
            </a:r>
          </a:p>
          <a:p>
            <a:r>
              <a:rPr lang="en-IN" dirty="0" smtClean="0"/>
              <a:t>If you take this declarative model away, K8S is nothing</a:t>
            </a:r>
          </a:p>
          <a:p>
            <a:r>
              <a:rPr lang="en-IN" dirty="0" smtClean="0"/>
              <a:t>Declarative model work like this</a:t>
            </a:r>
          </a:p>
          <a:p>
            <a:r>
              <a:rPr lang="en-IN" dirty="0" smtClean="0"/>
              <a:t>1. Declare the desired state of the application in a manifest file</a:t>
            </a:r>
          </a:p>
          <a:p>
            <a:r>
              <a:rPr lang="en-IN" dirty="0" smtClean="0"/>
              <a:t>2. POST it to the API Server</a:t>
            </a:r>
          </a:p>
          <a:p>
            <a:r>
              <a:rPr lang="en-IN" dirty="0" smtClean="0"/>
              <a:t>3. K8S stores this in the </a:t>
            </a:r>
            <a:r>
              <a:rPr lang="en-IN" dirty="0" err="1" smtClean="0"/>
              <a:t>clusterstore</a:t>
            </a:r>
            <a:r>
              <a:rPr lang="en-IN" dirty="0" smtClean="0"/>
              <a:t> as applications DESIRED state</a:t>
            </a:r>
          </a:p>
          <a:p>
            <a:r>
              <a:rPr lang="en-IN" dirty="0" smtClean="0"/>
              <a:t>4. K8S implements the DESIRED state on the cluster</a:t>
            </a:r>
          </a:p>
          <a:p>
            <a:r>
              <a:rPr lang="en-IN" dirty="0" smtClean="0"/>
              <a:t>5. K8S implements watch loops to make sure the CURRENT STATE of the application doesn’t vary from the DESIRED STATE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3253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8473"/>
            <a:ext cx="8596668" cy="4752889"/>
          </a:xfrm>
        </p:spPr>
        <p:txBody>
          <a:bodyPr/>
          <a:lstStyle/>
          <a:p>
            <a:r>
              <a:rPr lang="en-IN" dirty="0" smtClean="0"/>
              <a:t>Manifest files are written in YAML. </a:t>
            </a:r>
            <a:r>
              <a:rPr lang="en-IN" dirty="0" err="1" smtClean="0"/>
              <a:t>Ohhh</a:t>
            </a:r>
            <a:r>
              <a:rPr lang="en-IN" dirty="0" smtClean="0"/>
              <a:t>.. How many times I am repeating this. </a:t>
            </a:r>
            <a:r>
              <a:rPr lang="en-IN" dirty="0" err="1" smtClean="0"/>
              <a:t>Lol</a:t>
            </a:r>
            <a:endParaRPr lang="en-IN" dirty="0" smtClean="0"/>
          </a:p>
          <a:p>
            <a:r>
              <a:rPr lang="en-IN" dirty="0" smtClean="0"/>
              <a:t>We call this as DESIRED state.</a:t>
            </a:r>
          </a:p>
          <a:p>
            <a:r>
              <a:rPr lang="en-IN" dirty="0" smtClean="0"/>
              <a:t>This Manifest file will have all the details like which images to use, how many replicas should run, which network port to expose and how to perform updates</a:t>
            </a:r>
          </a:p>
          <a:p>
            <a:r>
              <a:rPr lang="en-IN" dirty="0" smtClean="0"/>
              <a:t>When the current state of the cluster varies from the desired state, K8S will perform necessary action to reconcile the issue.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59" y="3955473"/>
            <a:ext cx="6134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application the Desired state which was given in YAML file ( manifest file ) is 10 replicas should be running. </a:t>
            </a:r>
          </a:p>
          <a:p>
            <a:r>
              <a:rPr lang="en-IN" dirty="0" err="1" smtClean="0"/>
              <a:t>Somereason</a:t>
            </a:r>
            <a:r>
              <a:rPr lang="en-IN" dirty="0" smtClean="0"/>
              <a:t> 2 replicas fail. Only 8 replicas are running. </a:t>
            </a:r>
          </a:p>
          <a:p>
            <a:r>
              <a:rPr lang="en-IN" dirty="0" smtClean="0"/>
              <a:t>Our original requirement is 10 which is our DESIRED STATE. But our ACTUAL state is only 8. </a:t>
            </a:r>
          </a:p>
          <a:p>
            <a:r>
              <a:rPr lang="en-IN" dirty="0" smtClean="0"/>
              <a:t>Now this will be </a:t>
            </a:r>
            <a:r>
              <a:rPr lang="en-IN" dirty="0" err="1" smtClean="0"/>
              <a:t>obserbed</a:t>
            </a:r>
            <a:r>
              <a:rPr lang="en-IN" dirty="0" smtClean="0"/>
              <a:t> by Reconciliation Loop and K8S will schedule two new replicas on other nodes in the cluster. </a:t>
            </a:r>
          </a:p>
          <a:p>
            <a:r>
              <a:rPr lang="en-IN" dirty="0" smtClean="0"/>
              <a:t>That’s it…. Very easy.. Isn’t it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799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PODS ???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VMWARE world –   Virtual Machine was the main component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Docker</a:t>
            </a:r>
            <a:r>
              <a:rPr lang="en-IN" dirty="0" smtClean="0"/>
              <a:t> World -      Containers are the main component</a:t>
            </a:r>
          </a:p>
          <a:p>
            <a:r>
              <a:rPr lang="en-IN" dirty="0" smtClean="0"/>
              <a:t>In K8S World    -        Pods are the main component. </a:t>
            </a:r>
          </a:p>
          <a:p>
            <a:r>
              <a:rPr lang="en-IN" dirty="0" smtClean="0"/>
              <a:t>Thumb Rule is </a:t>
            </a:r>
          </a:p>
          <a:p>
            <a:r>
              <a:rPr lang="en-IN" dirty="0"/>
              <a:t>It’s true that </a:t>
            </a:r>
            <a:r>
              <a:rPr lang="en-IN" dirty="0" err="1"/>
              <a:t>Kubernetes</a:t>
            </a:r>
            <a:r>
              <a:rPr lang="en-IN" dirty="0"/>
              <a:t> runs containerized apps. However, you cannot run a container directly on a </a:t>
            </a:r>
            <a:r>
              <a:rPr lang="en-IN" dirty="0" err="1"/>
              <a:t>Kubernetes</a:t>
            </a:r>
            <a:r>
              <a:rPr lang="en-IN" dirty="0"/>
              <a:t> cluster – containers must always run inside of Pods.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05" y="4579360"/>
            <a:ext cx="4914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19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Pods and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Term Pod comes from “ Pod of Whales “ means “ Groups of whales “</a:t>
            </a:r>
          </a:p>
          <a:p>
            <a:r>
              <a:rPr lang="en-IN" dirty="0" smtClean="0"/>
              <a:t>If you see the </a:t>
            </a:r>
            <a:r>
              <a:rPr lang="en-IN" dirty="0" err="1" smtClean="0"/>
              <a:t>Docker</a:t>
            </a:r>
            <a:r>
              <a:rPr lang="en-IN" dirty="0" smtClean="0"/>
              <a:t> logo, it is the whale.</a:t>
            </a:r>
          </a:p>
          <a:p>
            <a:r>
              <a:rPr lang="en-IN" dirty="0" smtClean="0"/>
              <a:t>As the </a:t>
            </a:r>
            <a:r>
              <a:rPr lang="en-IN" dirty="0" err="1" smtClean="0"/>
              <a:t>Docker</a:t>
            </a:r>
            <a:r>
              <a:rPr lang="en-IN" dirty="0" smtClean="0"/>
              <a:t> log is the </a:t>
            </a:r>
            <a:r>
              <a:rPr lang="en-IN" dirty="0" err="1" smtClean="0"/>
              <a:t>whatle</a:t>
            </a:r>
            <a:r>
              <a:rPr lang="en-IN" dirty="0" smtClean="0"/>
              <a:t>, it make sense that we call a group of containers as POD.</a:t>
            </a:r>
          </a:p>
          <a:p>
            <a:r>
              <a:rPr lang="en-IN" dirty="0" smtClean="0"/>
              <a:t>Simplest model is to run a single container per pod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74" y="1800224"/>
            <a:ext cx="139065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98" y="4100975"/>
            <a:ext cx="33337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78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 Anatomy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Pod is like a separate environment dedicated to you to run containers. </a:t>
            </a:r>
          </a:p>
          <a:p>
            <a:r>
              <a:rPr lang="en-IN" dirty="0" smtClean="0"/>
              <a:t>In this diagram , you have 3 fences which I am referring it as PODS. So I have 3 PODS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317173" y="2909454"/>
            <a:ext cx="6806045" cy="3246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 smtClean="0"/>
              <a:t>HOST MACHINE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35" y="2993866"/>
            <a:ext cx="1438275" cy="1150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12" y="4633653"/>
            <a:ext cx="1386320" cy="1109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29" y="3569176"/>
            <a:ext cx="1614920" cy="12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7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2609"/>
            <a:ext cx="8596668" cy="4908753"/>
          </a:xfrm>
        </p:spPr>
        <p:txBody>
          <a:bodyPr/>
          <a:lstStyle/>
          <a:p>
            <a:r>
              <a:rPr lang="en-IN" dirty="0" smtClean="0"/>
              <a:t>When I am talking about POD, I am going to allocate one particular area in the host </a:t>
            </a:r>
            <a:r>
              <a:rPr lang="en-IN" dirty="0" err="1" smtClean="0"/>
              <a:t>os</a:t>
            </a:r>
            <a:r>
              <a:rPr lang="en-IN" dirty="0" smtClean="0"/>
              <a:t> which is the fenced one as per the earlier slide.</a:t>
            </a:r>
          </a:p>
          <a:p>
            <a:r>
              <a:rPr lang="en-IN" dirty="0" smtClean="0"/>
              <a:t>I will run the containers inside that fenced area. So that area is called pod.</a:t>
            </a:r>
          </a:p>
          <a:p>
            <a:r>
              <a:rPr lang="en-IN" dirty="0" smtClean="0"/>
              <a:t>All the containers in the same POD will share the same IP address. Which is POD’s </a:t>
            </a:r>
            <a:r>
              <a:rPr lang="en-IN" dirty="0" err="1" smtClean="0"/>
              <a:t>Ip</a:t>
            </a:r>
            <a:r>
              <a:rPr lang="en-IN" dirty="0" smtClean="0"/>
              <a:t> address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28" y="3046268"/>
            <a:ext cx="4114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92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containers in the same POD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044" y="3163094"/>
            <a:ext cx="2647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08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Pods as the Unit of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you want to scale you application, </a:t>
            </a:r>
          </a:p>
          <a:p>
            <a:r>
              <a:rPr lang="en-IN" dirty="0" smtClean="0"/>
              <a:t>You Add or Remove PODS</a:t>
            </a:r>
          </a:p>
          <a:p>
            <a:r>
              <a:rPr lang="en-IN" dirty="0" smtClean="0"/>
              <a:t>You will not scale by adding more containers to an existing POD. </a:t>
            </a:r>
          </a:p>
          <a:p>
            <a:r>
              <a:rPr lang="en-IN" dirty="0" smtClean="0"/>
              <a:t>A single Pod can only be scheduled to a </a:t>
            </a:r>
          </a:p>
          <a:p>
            <a:r>
              <a:rPr lang="en-IN" dirty="0" smtClean="0"/>
              <a:t>Single node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77" y="3259714"/>
            <a:ext cx="3933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 </a:t>
            </a:r>
            <a:r>
              <a:rPr lang="en-IN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Pods are Mortal. Means it is not GOD. It is like Human being.</a:t>
            </a:r>
          </a:p>
          <a:p>
            <a:r>
              <a:rPr lang="en-IN" dirty="0" smtClean="0"/>
              <a:t>It will be created, It will Live and will Die also.</a:t>
            </a:r>
          </a:p>
          <a:p>
            <a:r>
              <a:rPr lang="en-IN" dirty="0" smtClean="0"/>
              <a:t>If the pod died unexpectedly, we will not bring them back in life. Instead we will start a new one.</a:t>
            </a:r>
          </a:p>
          <a:p>
            <a:r>
              <a:rPr lang="en-IN" dirty="0" smtClean="0"/>
              <a:t>New Pod will have New IP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47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Where did </a:t>
            </a:r>
            <a:r>
              <a:rPr lang="en-IN" dirty="0" err="1" smtClean="0"/>
              <a:t>Kubernetes</a:t>
            </a:r>
            <a:r>
              <a:rPr lang="en-IN" dirty="0" smtClean="0"/>
              <a:t> came from ???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came out of Google</a:t>
            </a:r>
          </a:p>
          <a:p>
            <a:r>
              <a:rPr lang="en-IN" dirty="0" smtClean="0"/>
              <a:t>It was open sourced in 2014</a:t>
            </a:r>
          </a:p>
          <a:p>
            <a:r>
              <a:rPr lang="en-IN" dirty="0" smtClean="0"/>
              <a:t>Handed over to CNCF – Cloud Native Computing Foundation</a:t>
            </a:r>
          </a:p>
          <a:p>
            <a:r>
              <a:rPr lang="en-IN" dirty="0" smtClean="0"/>
              <a:t>It’s written in Go Language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&amp; </a:t>
            </a:r>
            <a:r>
              <a:rPr lang="en-IN" dirty="0" err="1" smtClean="0"/>
              <a:t>Kuberenetes</a:t>
            </a:r>
            <a:r>
              <a:rPr lang="en-IN" dirty="0" smtClean="0"/>
              <a:t> goes hand in hand. i.e., </a:t>
            </a:r>
            <a:r>
              <a:rPr lang="en-IN" dirty="0" err="1" smtClean="0"/>
              <a:t>Kubernetes</a:t>
            </a:r>
            <a:r>
              <a:rPr lang="en-IN" dirty="0" smtClean="0"/>
              <a:t> is high level and </a:t>
            </a:r>
            <a:r>
              <a:rPr lang="en-IN" dirty="0" err="1" smtClean="0"/>
              <a:t>Docker</a:t>
            </a:r>
            <a:r>
              <a:rPr lang="en-IN" dirty="0" smtClean="0"/>
              <a:t> is low level which means </a:t>
            </a:r>
            <a:r>
              <a:rPr lang="en-IN" dirty="0" err="1" smtClean="0"/>
              <a:t>Kubernetes</a:t>
            </a:r>
            <a:r>
              <a:rPr lang="en-IN" dirty="0" smtClean="0"/>
              <a:t> controls the </a:t>
            </a:r>
            <a:r>
              <a:rPr lang="en-IN" dirty="0" err="1" smtClean="0"/>
              <a:t>Docker</a:t>
            </a:r>
            <a:r>
              <a:rPr lang="en-IN" dirty="0" smtClean="0"/>
              <a:t> Containers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360" y="2160588"/>
            <a:ext cx="40033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75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Connecting Pods to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Services use labels and a label selector to know which set of Pods to load-balance traffic to.</a:t>
            </a:r>
          </a:p>
          <a:p>
            <a:r>
              <a:rPr lang="en-IN" dirty="0" smtClean="0"/>
              <a:t>Service has a label selector that is a list of all the labels a Pod must posses in order for it to receive traffic from the service.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29" y="3435494"/>
            <a:ext cx="4057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2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will not load balance to it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431" y="2520156"/>
            <a:ext cx="4829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6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We have learnt about major components of K8S Cluster</a:t>
            </a:r>
          </a:p>
          <a:p>
            <a:r>
              <a:rPr lang="en-IN" dirty="0" smtClean="0"/>
              <a:t>Masters are control plane </a:t>
            </a:r>
          </a:p>
          <a:p>
            <a:r>
              <a:rPr lang="en-IN" dirty="0" smtClean="0"/>
              <a:t>Under the hood, we have several system-services, including API Server and others. </a:t>
            </a:r>
          </a:p>
          <a:p>
            <a:r>
              <a:rPr lang="en-IN" dirty="0" smtClean="0"/>
              <a:t>Masters make all the deployment and scheduling decisions</a:t>
            </a:r>
          </a:p>
          <a:p>
            <a:r>
              <a:rPr lang="en-IN" dirty="0" smtClean="0"/>
              <a:t>Multi-master HA is important for Production-grade </a:t>
            </a:r>
            <a:r>
              <a:rPr lang="en-IN" dirty="0" err="1" smtClean="0"/>
              <a:t>envs</a:t>
            </a:r>
            <a:endParaRPr lang="en-IN" dirty="0" smtClean="0"/>
          </a:p>
          <a:p>
            <a:r>
              <a:rPr lang="en-IN" dirty="0" smtClean="0"/>
              <a:t>Nodes are where user application run</a:t>
            </a:r>
          </a:p>
          <a:p>
            <a:r>
              <a:rPr lang="en-IN" dirty="0" smtClean="0"/>
              <a:t>Each node runs a service called </a:t>
            </a:r>
            <a:r>
              <a:rPr lang="en-IN" dirty="0" err="1" smtClean="0"/>
              <a:t>Kubelet</a:t>
            </a:r>
            <a:r>
              <a:rPr lang="en-IN" dirty="0" smtClean="0"/>
              <a:t> that registers the node with the cluster and communicates with Control Plane.</a:t>
            </a:r>
          </a:p>
          <a:p>
            <a:r>
              <a:rPr lang="en-IN" dirty="0" smtClean="0"/>
              <a:t>Nodes also have Container Runtime &amp; </a:t>
            </a:r>
            <a:r>
              <a:rPr lang="en-IN" dirty="0" err="1" smtClean="0"/>
              <a:t>Kube</a:t>
            </a:r>
            <a:r>
              <a:rPr lang="en-IN" dirty="0" smtClean="0"/>
              <a:t>-Proxy services.</a:t>
            </a:r>
          </a:p>
          <a:p>
            <a:r>
              <a:rPr lang="en-IN" dirty="0" smtClean="0"/>
              <a:t>We also seen major K8S API objects such as Pods, Deployments and Services.</a:t>
            </a:r>
          </a:p>
          <a:p>
            <a:r>
              <a:rPr lang="en-IN" dirty="0" smtClean="0"/>
              <a:t>Deployments add self-healing, scaling and updates.</a:t>
            </a:r>
          </a:p>
          <a:p>
            <a:r>
              <a:rPr lang="en-IN" dirty="0" smtClean="0"/>
              <a:t>Services add stable networking and load-balancing</a:t>
            </a:r>
          </a:p>
          <a:p>
            <a:r>
              <a:rPr lang="en-IN" dirty="0" smtClean="0"/>
              <a:t>WE are done with the Basics.. Next is all </a:t>
            </a:r>
            <a:r>
              <a:rPr lang="en-IN" smtClean="0"/>
              <a:t>about Practical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7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is </a:t>
            </a:r>
            <a:r>
              <a:rPr lang="en-IN" dirty="0" err="1" smtClean="0"/>
              <a:t>Kubernetes</a:t>
            </a:r>
            <a:r>
              <a:rPr lang="en-IN" dirty="0" smtClean="0"/>
              <a:t> Cluster Look like ?</a:t>
            </a:r>
            <a:endParaRPr lang="en-IN" dirty="0"/>
          </a:p>
        </p:txBody>
      </p:sp>
      <p:pic>
        <p:nvPicPr>
          <p:cNvPr id="1026" name="Picture 2" descr="https://wpscloud-weboffice-aps1.s3.ap-south-1.amazonaws.com/shapes/d4ef90266ee070e6e12d61e5d7819374a8f6467a?X-Amz-Algorithm=AWS4-HMAC-SHA256&amp;X-Amz-Credential=AKIAITU6PHVONE6RLWGQ%2F20190917%2Fap-south-1%2Fs3%2Faws4_request&amp;X-Amz-Date=20190917T104646Z&amp;X-Amz-Expires=300&amp;X-Amz-SignedHeaders=host&amp;X-Amz-Signature=04d4ad592c41481ea2654df7de0b49a21dc542156407ae2ff92a9a634f8fe74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32" y="2650588"/>
            <a:ext cx="6577051" cy="22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about </a:t>
            </a:r>
            <a:r>
              <a:rPr lang="en-IN" dirty="0" err="1" smtClean="0"/>
              <a:t>Kubernetes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Swarm?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had orchestration war between </a:t>
            </a:r>
            <a:r>
              <a:rPr lang="en-IN" dirty="0" err="1" smtClean="0"/>
              <a:t>Docker</a:t>
            </a:r>
            <a:r>
              <a:rPr lang="en-IN" dirty="0" smtClean="0"/>
              <a:t> Swarm, </a:t>
            </a:r>
            <a:r>
              <a:rPr lang="en-IN" dirty="0" err="1" smtClean="0"/>
              <a:t>Kubernetes</a:t>
            </a:r>
            <a:r>
              <a:rPr lang="en-IN" dirty="0" smtClean="0"/>
              <a:t> &amp; Mesosphere.</a:t>
            </a:r>
          </a:p>
          <a:p>
            <a:r>
              <a:rPr lang="en-IN" dirty="0" err="1" smtClean="0"/>
              <a:t>Kubernetes</a:t>
            </a:r>
            <a:r>
              <a:rPr lang="en-IN" dirty="0" smtClean="0"/>
              <a:t> won because of the market share and also it came out of Google. Hence everyone started choosing </a:t>
            </a:r>
            <a:r>
              <a:rPr lang="en-IN" dirty="0" err="1" smtClean="0"/>
              <a:t>Kubernetes</a:t>
            </a:r>
            <a:endParaRPr lang="en-IN" dirty="0" smtClean="0"/>
          </a:p>
          <a:p>
            <a:r>
              <a:rPr lang="en-IN" dirty="0" smtClean="0"/>
              <a:t>Rite now </a:t>
            </a:r>
            <a:r>
              <a:rPr lang="en-IN" dirty="0" err="1" smtClean="0"/>
              <a:t>Kubernetes</a:t>
            </a:r>
            <a:r>
              <a:rPr lang="en-IN" dirty="0" smtClean="0"/>
              <a:t> is an Open Source Project under CNCF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07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do you mean by </a:t>
            </a:r>
            <a:r>
              <a:rPr lang="en-IN" dirty="0" err="1" smtClean="0"/>
              <a:t>Kubernetes</a:t>
            </a:r>
            <a:r>
              <a:rPr lang="en-IN" dirty="0" smtClean="0"/>
              <a:t>? Why that name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Koo-</a:t>
            </a:r>
            <a:r>
              <a:rPr lang="en-IN" dirty="0" err="1" smtClean="0"/>
              <a:t>ber</a:t>
            </a:r>
            <a:r>
              <a:rPr lang="en-IN" dirty="0" smtClean="0"/>
              <a:t>-net-</a:t>
            </a:r>
            <a:r>
              <a:rPr lang="en-IN" dirty="0" err="1" smtClean="0"/>
              <a:t>eez</a:t>
            </a:r>
            <a:endParaRPr lang="en-IN" dirty="0" smtClean="0"/>
          </a:p>
          <a:p>
            <a:r>
              <a:rPr lang="en-IN" dirty="0" smtClean="0"/>
              <a:t>It’s a </a:t>
            </a:r>
            <a:r>
              <a:rPr lang="en-IN" dirty="0" err="1" smtClean="0"/>
              <a:t>greek</a:t>
            </a:r>
            <a:r>
              <a:rPr lang="en-IN" dirty="0" smtClean="0"/>
              <a:t> word meaning “Helmsman”</a:t>
            </a:r>
          </a:p>
          <a:p>
            <a:r>
              <a:rPr lang="en-IN" dirty="0" smtClean="0"/>
              <a:t>Helmsman- </a:t>
            </a:r>
            <a:r>
              <a:rPr lang="en-IN" dirty="0" err="1" smtClean="0"/>
              <a:t>google</a:t>
            </a:r>
            <a:r>
              <a:rPr lang="en-IN" dirty="0" smtClean="0"/>
              <a:t> it, you will see “person who steers the ship”</a:t>
            </a:r>
          </a:p>
          <a:p>
            <a:r>
              <a:rPr lang="en-IN" dirty="0" smtClean="0"/>
              <a:t>The same theme reflected in the logo also</a:t>
            </a:r>
          </a:p>
          <a:p>
            <a:r>
              <a:rPr lang="en-IN" dirty="0" smtClean="0"/>
              <a:t>Sometimes people call it as “K8S”</a:t>
            </a:r>
          </a:p>
          <a:p>
            <a:r>
              <a:rPr lang="en-IN" dirty="0" smtClean="0"/>
              <a:t>Because </a:t>
            </a:r>
            <a:r>
              <a:rPr lang="en-IN" dirty="0" err="1" smtClean="0"/>
              <a:t>KuberneteS</a:t>
            </a:r>
            <a:r>
              <a:rPr lang="en-IN" dirty="0" smtClean="0"/>
              <a:t>, in between K &amp; S there are 8 characters</a:t>
            </a:r>
          </a:p>
          <a:p>
            <a:r>
              <a:rPr lang="en-IN" dirty="0" err="1" smtClean="0"/>
              <a:t>KuberneteS</a:t>
            </a:r>
            <a:endParaRPr lang="en-IN" dirty="0" smtClean="0"/>
          </a:p>
          <a:p>
            <a:r>
              <a:rPr lang="en-IN" dirty="0" smtClean="0"/>
              <a:t>K12345678S  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5" name="AutoShape 4" descr="https://wpscloud-weboffice-aps1.s3.ap-south-1.amazonaws.com/shapes/ad04abc740b9279ac72e81aa4f3be9715b907465?X-Amz-Algorithm=AWS4-HMAC-SHA256&amp;X-Amz-Credential=AKIAITU6PHVONE6RLWGQ%2F20190917%2Fap-south-1%2Fs3%2Faws4_request&amp;X-Amz-Date=20190917T104516Z&amp;X-Amz-Expires=300&amp;X-Amz-SignedHeaders=host&amp;X-Amz-Signature=f4eb424fc58aed574703649e8916c35200a592b8123e81b05cc4eaf48d2f763e"/>
          <p:cNvSpPr>
            <a:spLocks noChangeAspect="1" noChangeArrowheads="1"/>
          </p:cNvSpPr>
          <p:nvPr/>
        </p:nvSpPr>
        <p:spPr bwMode="auto">
          <a:xfrm>
            <a:off x="63500" y="-136525"/>
            <a:ext cx="14668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https://wpscloud-weboffice-aps1.s3.ap-south-1.amazonaws.com/shapes/ad04abc740b9279ac72e81aa4f3be9715b907465?X-Amz-Algorithm=AWS4-HMAC-SHA256&amp;X-Amz-Credential=AKIAITU6PHVONE6RLWGQ%2F20190917%2Fap-south-1%2Fs3%2Faws4_request&amp;X-Amz-Date=20190917T104516Z&amp;X-Amz-Expires=300&amp;X-Amz-SignedHeaders=host&amp;X-Amz-Signature=f4eb424fc58aed574703649e8916c35200a592b8123e81b05cc4eaf48d2f763e"/>
          <p:cNvSpPr>
            <a:spLocks noChangeAspect="1" noChangeArrowheads="1"/>
          </p:cNvSpPr>
          <p:nvPr/>
        </p:nvSpPr>
        <p:spPr bwMode="auto">
          <a:xfrm>
            <a:off x="215900" y="15875"/>
            <a:ext cx="14668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72" y="3244561"/>
            <a:ext cx="1524000" cy="97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885" y="2304185"/>
            <a:ext cx="4352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3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Analogy – Courier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you want to send a courier to someone else, you will package it and put the “To Address” and submit to the courier office.</a:t>
            </a:r>
          </a:p>
          <a:p>
            <a:r>
              <a:rPr lang="en-IN" dirty="0" smtClean="0"/>
              <a:t>That’s it. Your job is done. You don’t need to worry about how the courier will reach the recipient. </a:t>
            </a:r>
          </a:p>
          <a:p>
            <a:r>
              <a:rPr lang="en-IN" dirty="0" smtClean="0"/>
              <a:t>It’s courier office responsibility to choose which van, which highway, which road etc., </a:t>
            </a:r>
          </a:p>
          <a:p>
            <a:r>
              <a:rPr lang="en-IN" dirty="0" smtClean="0"/>
              <a:t>The only requirement which they are expecting from us is “Make sure we package the item well and put the “ To Address Label “</a:t>
            </a:r>
          </a:p>
          <a:p>
            <a:r>
              <a:rPr lang="en-IN" dirty="0" smtClean="0"/>
              <a:t>Same process goes with K8S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0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K8S Principles of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things here.</a:t>
            </a:r>
          </a:p>
          <a:p>
            <a:r>
              <a:rPr lang="en-IN" dirty="0" smtClean="0"/>
              <a:t>1. Clustering Concept</a:t>
            </a:r>
          </a:p>
          <a:p>
            <a:r>
              <a:rPr lang="en-IN" dirty="0" smtClean="0"/>
              <a:t>2. Orchestration</a:t>
            </a:r>
          </a:p>
          <a:p>
            <a:r>
              <a:rPr lang="en-IN" dirty="0" smtClean="0"/>
              <a:t>On the </a:t>
            </a:r>
            <a:r>
              <a:rPr lang="en-IN" dirty="0" err="1" smtClean="0"/>
              <a:t>ClusterFront</a:t>
            </a:r>
            <a:r>
              <a:rPr lang="en-IN" dirty="0" smtClean="0"/>
              <a:t> – it is just a bunch of nodes</a:t>
            </a:r>
          </a:p>
          <a:p>
            <a:r>
              <a:rPr lang="en-IN" dirty="0" smtClean="0"/>
              <a:t>On the </a:t>
            </a:r>
            <a:r>
              <a:rPr lang="en-IN" dirty="0" err="1" smtClean="0"/>
              <a:t>OrchestrationFront</a:t>
            </a:r>
            <a:r>
              <a:rPr lang="en-IN" dirty="0" smtClean="0"/>
              <a:t> – It acts like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658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2696</Words>
  <Application>Microsoft Office PowerPoint</Application>
  <PresentationFormat>Widescreen</PresentationFormat>
  <Paragraphs>252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Trebuchet MS</vt:lpstr>
      <vt:lpstr>Wingdings</vt:lpstr>
      <vt:lpstr>Wingdings 3</vt:lpstr>
      <vt:lpstr>Facet</vt:lpstr>
      <vt:lpstr>Kubernetes/K8S</vt:lpstr>
      <vt:lpstr>What is this ??</vt:lpstr>
      <vt:lpstr>Orchestrator in technical term</vt:lpstr>
      <vt:lpstr>Where did Kubernetes came from ???</vt:lpstr>
      <vt:lpstr>How is Kubernetes Cluster Look like ?</vt:lpstr>
      <vt:lpstr>What about Kubernetes vs Docker Swarm?</vt:lpstr>
      <vt:lpstr>What do you mean by Kubernetes? Why that name ?</vt:lpstr>
      <vt:lpstr>Analogy – Courier Service</vt:lpstr>
      <vt:lpstr>K8S Principles of Operation</vt:lpstr>
      <vt:lpstr>Football Analogy</vt:lpstr>
      <vt:lpstr>PowerPoint Presentation</vt:lpstr>
      <vt:lpstr>PowerPoint Presentation</vt:lpstr>
      <vt:lpstr>PowerPoint Presentation</vt:lpstr>
      <vt:lpstr>High level overview of how to run apps on K8S Cluster</vt:lpstr>
      <vt:lpstr>New Term.. Declarative.. ??</vt:lpstr>
      <vt:lpstr>Masters &amp; Nodes</vt:lpstr>
      <vt:lpstr>API Server</vt:lpstr>
      <vt:lpstr>ClusterStore</vt:lpstr>
      <vt:lpstr>The Controller Manager</vt:lpstr>
      <vt:lpstr>The Scheduler</vt:lpstr>
      <vt:lpstr>Control Plane Summary</vt:lpstr>
      <vt:lpstr>Let’s talk about Nodes</vt:lpstr>
      <vt:lpstr>3 Major Components of a Node</vt:lpstr>
      <vt:lpstr>Kubelet</vt:lpstr>
      <vt:lpstr>Container Runtime</vt:lpstr>
      <vt:lpstr>Kube-Proxy</vt:lpstr>
      <vt:lpstr>Packaging Apps</vt:lpstr>
      <vt:lpstr>PowerPoint Presentation</vt:lpstr>
      <vt:lpstr>Just relate with the previous slide</vt:lpstr>
      <vt:lpstr>Declarative Model &amp; Desired State</vt:lpstr>
      <vt:lpstr>PowerPoint Presentation</vt:lpstr>
      <vt:lpstr>Example</vt:lpstr>
      <vt:lpstr>What is PODS ??? </vt:lpstr>
      <vt:lpstr>Pods and Containers</vt:lpstr>
      <vt:lpstr>Pod Anatomy</vt:lpstr>
      <vt:lpstr>PowerPoint Presentation</vt:lpstr>
      <vt:lpstr>Two containers in the same POD</vt:lpstr>
      <vt:lpstr>Pods as the Unit of Scaling</vt:lpstr>
      <vt:lpstr>Pod LifeCycle</vt:lpstr>
      <vt:lpstr>Service</vt:lpstr>
      <vt:lpstr>Connecting Pods to Services</vt:lpstr>
      <vt:lpstr>Service will not load balance to it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Kubernetes/K8S</dc:title>
  <dc:creator>Sameer Zulfi</dc:creator>
  <cp:lastModifiedBy>Sameer Zulfi</cp:lastModifiedBy>
  <cp:revision>14</cp:revision>
  <dcterms:created xsi:type="dcterms:W3CDTF">2019-09-17T04:14:50Z</dcterms:created>
  <dcterms:modified xsi:type="dcterms:W3CDTF">2019-09-17T14:02:01Z</dcterms:modified>
</cp:coreProperties>
</file>