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3" r:id="rId3"/>
    <p:sldId id="264" r:id="rId4"/>
    <p:sldId id="265"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5/17/2022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aws.amazon.com/vpc/latest/userguide/vpc-dns.html#AmazonDN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VPC</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Sameer Zulfi</a:t>
            </a: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56EF-23FA-36AB-0D16-E1DB8C4DDAB4}"/>
              </a:ext>
            </a:extLst>
          </p:cNvPr>
          <p:cNvSpPr>
            <a:spLocks noGrp="1"/>
          </p:cNvSpPr>
          <p:nvPr>
            <p:ph type="title"/>
          </p:nvPr>
        </p:nvSpPr>
        <p:spPr/>
        <p:txBody>
          <a:bodyPr/>
          <a:lstStyle/>
          <a:p>
            <a:r>
              <a:rPr lang="en-IN" dirty="0"/>
              <a:t>Key Components for Default VPC</a:t>
            </a:r>
          </a:p>
        </p:txBody>
      </p:sp>
      <p:pic>
        <p:nvPicPr>
          <p:cNvPr id="5" name="Content Placeholder 4">
            <a:extLst>
              <a:ext uri="{FF2B5EF4-FFF2-40B4-BE49-F238E27FC236}">
                <a16:creationId xmlns:a16="http://schemas.microsoft.com/office/drawing/2014/main" id="{2FC943DF-8B49-2EDB-257A-7FB420C04237}"/>
              </a:ext>
            </a:extLst>
          </p:cNvPr>
          <p:cNvPicPr>
            <a:picLocks noGrp="1" noChangeAspect="1"/>
          </p:cNvPicPr>
          <p:nvPr>
            <p:ph idx="1"/>
          </p:nvPr>
        </p:nvPicPr>
        <p:blipFill>
          <a:blip r:embed="rId2"/>
          <a:stretch>
            <a:fillRect/>
          </a:stretch>
        </p:blipFill>
        <p:spPr>
          <a:xfrm>
            <a:off x="4374292" y="2076450"/>
            <a:ext cx="3433891" cy="3714750"/>
          </a:xfrm>
        </p:spPr>
      </p:pic>
    </p:spTree>
    <p:extLst>
      <p:ext uri="{BB962C8B-B14F-4D97-AF65-F5344CB8AC3E}">
        <p14:creationId xmlns:p14="http://schemas.microsoft.com/office/powerpoint/2010/main" val="1851878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FFCC-5D06-5DE6-3201-4F15557CC5C7}"/>
              </a:ext>
            </a:extLst>
          </p:cNvPr>
          <p:cNvSpPr>
            <a:spLocks noGrp="1"/>
          </p:cNvSpPr>
          <p:nvPr>
            <p:ph type="title"/>
          </p:nvPr>
        </p:nvSpPr>
        <p:spPr/>
        <p:txBody>
          <a:bodyPr/>
          <a:lstStyle/>
          <a:p>
            <a:r>
              <a:rPr lang="en-IN" dirty="0"/>
              <a:t>Default DHCP Option Set</a:t>
            </a:r>
          </a:p>
        </p:txBody>
      </p:sp>
      <p:pic>
        <p:nvPicPr>
          <p:cNvPr id="5" name="Content Placeholder 4">
            <a:extLst>
              <a:ext uri="{FF2B5EF4-FFF2-40B4-BE49-F238E27FC236}">
                <a16:creationId xmlns:a16="http://schemas.microsoft.com/office/drawing/2014/main" id="{DD73CD84-0526-2591-BA26-68121000715B}"/>
              </a:ext>
            </a:extLst>
          </p:cNvPr>
          <p:cNvPicPr>
            <a:picLocks noGrp="1" noChangeAspect="1"/>
          </p:cNvPicPr>
          <p:nvPr>
            <p:ph idx="1"/>
          </p:nvPr>
        </p:nvPicPr>
        <p:blipFill>
          <a:blip r:embed="rId2"/>
          <a:stretch>
            <a:fillRect/>
          </a:stretch>
        </p:blipFill>
        <p:spPr>
          <a:xfrm>
            <a:off x="2429510" y="2104866"/>
            <a:ext cx="7323455" cy="3657917"/>
          </a:xfrm>
        </p:spPr>
      </p:pic>
      <p:sp>
        <p:nvSpPr>
          <p:cNvPr id="7" name="TextBox 6">
            <a:extLst>
              <a:ext uri="{FF2B5EF4-FFF2-40B4-BE49-F238E27FC236}">
                <a16:creationId xmlns:a16="http://schemas.microsoft.com/office/drawing/2014/main" id="{AFFA00D1-79A2-F1FE-004A-DF6DB5F86813}"/>
              </a:ext>
            </a:extLst>
          </p:cNvPr>
          <p:cNvSpPr txBox="1"/>
          <p:nvPr/>
        </p:nvSpPr>
        <p:spPr>
          <a:xfrm>
            <a:off x="8430371" y="1724085"/>
            <a:ext cx="3250095" cy="4524315"/>
          </a:xfrm>
          <a:prstGeom prst="rect">
            <a:avLst/>
          </a:prstGeom>
          <a:noFill/>
        </p:spPr>
        <p:txBody>
          <a:bodyPr wrap="square">
            <a:spAutoFit/>
          </a:bodyPr>
          <a:lstStyle/>
          <a:p>
            <a:r>
              <a:rPr lang="en-US" b="0" i="0" dirty="0">
                <a:solidFill>
                  <a:schemeClr val="tx1">
                    <a:lumMod val="65000"/>
                  </a:schemeClr>
                </a:solidFill>
                <a:effectLst/>
                <a:latin typeface="Amazon Ember"/>
              </a:rPr>
              <a:t>If you use the default option set, the Amazon DHCP server uses the network configurations stored in the default option set. When you launch an instance into your VPC, the instance interacts with the DHCP server(1), interact with the Amazon DNS server (2), and connect to other devices in the network through your VPC's router (3). The instances can interact with the Amazon DHCP server at any time to get their IP address lease and additional network configurations.</a:t>
            </a:r>
            <a:endParaRPr lang="en-IN" dirty="0">
              <a:solidFill>
                <a:schemeClr val="tx1">
                  <a:lumMod val="65000"/>
                </a:schemeClr>
              </a:solidFill>
            </a:endParaRPr>
          </a:p>
        </p:txBody>
      </p:sp>
    </p:spTree>
    <p:extLst>
      <p:ext uri="{BB962C8B-B14F-4D97-AF65-F5344CB8AC3E}">
        <p14:creationId xmlns:p14="http://schemas.microsoft.com/office/powerpoint/2010/main" val="2446013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F0D2-6B4B-AA89-5E42-E01398328527}"/>
              </a:ext>
            </a:extLst>
          </p:cNvPr>
          <p:cNvSpPr>
            <a:spLocks noGrp="1"/>
          </p:cNvSpPr>
          <p:nvPr>
            <p:ph type="title"/>
          </p:nvPr>
        </p:nvSpPr>
        <p:spPr/>
        <p:txBody>
          <a:bodyPr>
            <a:normAutofit fontScale="90000"/>
          </a:bodyPr>
          <a:lstStyle/>
          <a:p>
            <a:r>
              <a:rPr lang="en-US" dirty="0">
                <a:solidFill>
                  <a:schemeClr val="tx1"/>
                </a:solidFill>
              </a:rPr>
              <a:t>two accounts with different mappings of Availability Zone code to AZ ID</a:t>
            </a:r>
            <a:endParaRPr lang="en-IN" dirty="0">
              <a:solidFill>
                <a:schemeClr val="tx1"/>
              </a:solidFill>
            </a:endParaRPr>
          </a:p>
        </p:txBody>
      </p:sp>
      <p:pic>
        <p:nvPicPr>
          <p:cNvPr id="5" name="Content Placeholder 4">
            <a:extLst>
              <a:ext uri="{FF2B5EF4-FFF2-40B4-BE49-F238E27FC236}">
                <a16:creationId xmlns:a16="http://schemas.microsoft.com/office/drawing/2014/main" id="{CCEBB99A-C6E8-077E-94D8-F86141B92FBD}"/>
              </a:ext>
            </a:extLst>
          </p:cNvPr>
          <p:cNvPicPr>
            <a:picLocks noGrp="1" noChangeAspect="1"/>
          </p:cNvPicPr>
          <p:nvPr>
            <p:ph idx="1"/>
          </p:nvPr>
        </p:nvPicPr>
        <p:blipFill>
          <a:blip r:embed="rId2"/>
          <a:stretch>
            <a:fillRect/>
          </a:stretch>
        </p:blipFill>
        <p:spPr>
          <a:xfrm>
            <a:off x="2863888" y="2314434"/>
            <a:ext cx="6454699" cy="3238781"/>
          </a:xfrm>
        </p:spPr>
      </p:pic>
    </p:spTree>
    <p:extLst>
      <p:ext uri="{BB962C8B-B14F-4D97-AF65-F5344CB8AC3E}">
        <p14:creationId xmlns:p14="http://schemas.microsoft.com/office/powerpoint/2010/main" val="2268998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872D-05A6-9D55-8BAF-5547DE42E61A}"/>
              </a:ext>
            </a:extLst>
          </p:cNvPr>
          <p:cNvSpPr>
            <a:spLocks noGrp="1"/>
          </p:cNvSpPr>
          <p:nvPr>
            <p:ph type="title"/>
          </p:nvPr>
        </p:nvSpPr>
        <p:spPr/>
        <p:txBody>
          <a:bodyPr/>
          <a:lstStyle/>
          <a:p>
            <a:r>
              <a:rPr lang="en-IN" dirty="0"/>
              <a:t>Subnet Diagram</a:t>
            </a:r>
          </a:p>
        </p:txBody>
      </p:sp>
      <p:pic>
        <p:nvPicPr>
          <p:cNvPr id="5" name="Content Placeholder 4">
            <a:extLst>
              <a:ext uri="{FF2B5EF4-FFF2-40B4-BE49-F238E27FC236}">
                <a16:creationId xmlns:a16="http://schemas.microsoft.com/office/drawing/2014/main" id="{20F812E2-32C2-E70D-7BD5-0ED623268190}"/>
              </a:ext>
            </a:extLst>
          </p:cNvPr>
          <p:cNvPicPr>
            <a:picLocks noGrp="1" noChangeAspect="1"/>
          </p:cNvPicPr>
          <p:nvPr>
            <p:ph idx="1"/>
          </p:nvPr>
        </p:nvPicPr>
        <p:blipFill>
          <a:blip r:embed="rId2"/>
          <a:stretch>
            <a:fillRect/>
          </a:stretch>
        </p:blipFill>
        <p:spPr>
          <a:xfrm>
            <a:off x="2277529" y="2076450"/>
            <a:ext cx="7627417" cy="3714750"/>
          </a:xfrm>
        </p:spPr>
      </p:pic>
    </p:spTree>
    <p:extLst>
      <p:ext uri="{BB962C8B-B14F-4D97-AF65-F5344CB8AC3E}">
        <p14:creationId xmlns:p14="http://schemas.microsoft.com/office/powerpoint/2010/main" val="2239987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09BF0-5A0A-3051-DEC9-2EC1FDE2BAEA}"/>
              </a:ext>
            </a:extLst>
          </p:cNvPr>
          <p:cNvSpPr>
            <a:spLocks noGrp="1"/>
          </p:cNvSpPr>
          <p:nvPr>
            <p:ph type="title"/>
          </p:nvPr>
        </p:nvSpPr>
        <p:spPr/>
        <p:txBody>
          <a:bodyPr/>
          <a:lstStyle/>
          <a:p>
            <a:endParaRPr lang="en-IN">
              <a:solidFill>
                <a:schemeClr val="tx1"/>
              </a:solidFill>
            </a:endParaRPr>
          </a:p>
        </p:txBody>
      </p:sp>
      <p:sp>
        <p:nvSpPr>
          <p:cNvPr id="4" name="Rectangle 1">
            <a:extLst>
              <a:ext uri="{FF2B5EF4-FFF2-40B4-BE49-F238E27FC236}">
                <a16:creationId xmlns:a16="http://schemas.microsoft.com/office/drawing/2014/main" id="{B6D7A18B-A1E4-0CF7-BABB-81DB282EDDEE}"/>
              </a:ext>
            </a:extLst>
          </p:cNvPr>
          <p:cNvSpPr>
            <a:spLocks noGrp="1" noChangeArrowheads="1"/>
          </p:cNvSpPr>
          <p:nvPr>
            <p:ph idx="1"/>
          </p:nvPr>
        </p:nvSpPr>
        <p:spPr bwMode="auto">
          <a:xfrm>
            <a:off x="913796" y="3996421"/>
            <a:ext cx="105285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Amazon Ember"/>
              </a:rPr>
              <a:t>For example, if you create a VPC with CIDR block </a:t>
            </a:r>
            <a:r>
              <a:rPr kumimoji="0" lang="en-US" altLang="en-US" sz="1200" b="0" i="0" u="none" strike="noStrike" cap="none" normalizeH="0" baseline="0" dirty="0">
                <a:ln>
                  <a:noFill/>
                </a:ln>
                <a:effectLst/>
                <a:latin typeface="Monaco"/>
              </a:rPr>
              <a:t>10.0.0.0/24</a:t>
            </a:r>
            <a:r>
              <a:rPr kumimoji="0" lang="en-US" altLang="en-US" sz="1200" b="0" i="0" u="none" strike="noStrike" cap="none" normalizeH="0" baseline="0" dirty="0">
                <a:ln>
                  <a:noFill/>
                </a:ln>
                <a:effectLst/>
                <a:latin typeface="Amazon Ember"/>
              </a:rPr>
              <a:t>, it supports 256 IP addresses. You can break this CIDR block into two subnets, each supporting 128 IP addresses. One subnet uses CIDR block </a:t>
            </a:r>
            <a:r>
              <a:rPr kumimoji="0" lang="en-US" altLang="en-US" sz="1200" b="0" i="0" u="none" strike="noStrike" cap="none" normalizeH="0" baseline="0" dirty="0">
                <a:ln>
                  <a:noFill/>
                </a:ln>
                <a:effectLst/>
                <a:latin typeface="Monaco"/>
              </a:rPr>
              <a:t>10.0.0.0/25</a:t>
            </a:r>
            <a:r>
              <a:rPr kumimoji="0" lang="en-US" altLang="en-US" sz="1200" b="0" i="0" u="none" strike="noStrike" cap="none" normalizeH="0" baseline="0" dirty="0">
                <a:ln>
                  <a:noFill/>
                </a:ln>
                <a:effectLst/>
                <a:latin typeface="Amazon Ember"/>
              </a:rPr>
              <a:t> (for addresses </a:t>
            </a:r>
            <a:r>
              <a:rPr kumimoji="0" lang="en-US" altLang="en-US" sz="1200" b="0" i="0" u="none" strike="noStrike" cap="none" normalizeH="0" baseline="0" dirty="0">
                <a:ln>
                  <a:noFill/>
                </a:ln>
                <a:effectLst/>
                <a:latin typeface="Monaco"/>
              </a:rPr>
              <a:t>10.0.0.0</a:t>
            </a:r>
            <a:r>
              <a:rPr kumimoji="0" lang="en-US" altLang="en-US" sz="1200" b="0" i="0" u="none" strike="noStrike" cap="none" normalizeH="0" baseline="0" dirty="0">
                <a:ln>
                  <a:noFill/>
                </a:ln>
                <a:effectLst/>
                <a:latin typeface="Amazon Ember"/>
              </a:rPr>
              <a:t> - </a:t>
            </a:r>
            <a:r>
              <a:rPr kumimoji="0" lang="en-US" altLang="en-US" sz="1200" b="0" i="0" u="none" strike="noStrike" cap="none" normalizeH="0" baseline="0" dirty="0">
                <a:ln>
                  <a:noFill/>
                </a:ln>
                <a:effectLst/>
                <a:latin typeface="Monaco"/>
              </a:rPr>
              <a:t>10.0.0.127</a:t>
            </a:r>
            <a:r>
              <a:rPr kumimoji="0" lang="en-US" altLang="en-US" sz="1200" b="0" i="0" u="none" strike="noStrike" cap="none" normalizeH="0" baseline="0" dirty="0">
                <a:ln>
                  <a:noFill/>
                </a:ln>
                <a:effectLst/>
                <a:latin typeface="Amazon Ember"/>
              </a:rPr>
              <a:t>) and the other uses CIDR block </a:t>
            </a:r>
            <a:r>
              <a:rPr kumimoji="0" lang="en-US" altLang="en-US" sz="1200" b="0" i="0" u="none" strike="noStrike" cap="none" normalizeH="0" baseline="0" dirty="0">
                <a:ln>
                  <a:noFill/>
                </a:ln>
                <a:effectLst/>
                <a:latin typeface="Monaco"/>
              </a:rPr>
              <a:t>10.0.0.128/25</a:t>
            </a:r>
            <a:r>
              <a:rPr kumimoji="0" lang="en-US" altLang="en-US" sz="1200" b="0" i="0" u="none" strike="noStrike" cap="none" normalizeH="0" baseline="0" dirty="0">
                <a:ln>
                  <a:noFill/>
                </a:ln>
                <a:effectLst/>
                <a:latin typeface="Amazon Ember"/>
              </a:rPr>
              <a:t> (for addresses </a:t>
            </a:r>
            <a:r>
              <a:rPr kumimoji="0" lang="en-US" altLang="en-US" sz="1200" b="0" i="0" u="none" strike="noStrike" cap="none" normalizeH="0" baseline="0" dirty="0">
                <a:ln>
                  <a:noFill/>
                </a:ln>
                <a:effectLst/>
                <a:latin typeface="Monaco"/>
              </a:rPr>
              <a:t>10.0.0.128</a:t>
            </a:r>
            <a:r>
              <a:rPr kumimoji="0" lang="en-US" altLang="en-US" sz="1200" b="0" i="0" u="none" strike="noStrike" cap="none" normalizeH="0" baseline="0" dirty="0">
                <a:ln>
                  <a:noFill/>
                </a:ln>
                <a:effectLst/>
                <a:latin typeface="Amazon Ember"/>
              </a:rPr>
              <a:t> - </a:t>
            </a:r>
            <a:r>
              <a:rPr kumimoji="0" lang="en-US" altLang="en-US" sz="1200" b="0" i="0" u="none" strike="noStrike" cap="none" normalizeH="0" baseline="0" dirty="0">
                <a:ln>
                  <a:noFill/>
                </a:ln>
                <a:effectLst/>
                <a:latin typeface="Monaco"/>
              </a:rPr>
              <a:t>10.0.0.255</a:t>
            </a:r>
            <a:r>
              <a:rPr kumimoji="0" lang="en-US" altLang="en-US" sz="1200" b="0" i="0" u="none" strike="noStrike" cap="none" normalizeH="0" baseline="0" dirty="0">
                <a:ln>
                  <a:noFill/>
                </a:ln>
                <a:effectLst/>
                <a:latin typeface="Amazon Ember"/>
              </a:rPr>
              <a:t>).</a:t>
            </a:r>
            <a:r>
              <a:rPr kumimoji="0" lang="en-US" altLang="en-US" sz="800" b="0" i="0" u="none" strike="noStrike" cap="none" normalizeH="0" baseline="0" dirty="0">
                <a:ln>
                  <a:noFill/>
                </a:ln>
                <a:effectLst/>
              </a:rPr>
              <a:t> </a:t>
            </a:r>
            <a:endParaRPr kumimoji="0" lang="en-US" altLang="en-US" sz="1800" b="0" i="0" u="none" strike="noStrike" cap="none" normalizeH="0" baseline="0" dirty="0">
              <a:ln>
                <a:noFill/>
              </a:ln>
              <a:effectLst/>
            </a:endParaRPr>
          </a:p>
        </p:txBody>
      </p:sp>
    </p:spTree>
    <p:extLst>
      <p:ext uri="{BB962C8B-B14F-4D97-AF65-F5344CB8AC3E}">
        <p14:creationId xmlns:p14="http://schemas.microsoft.com/office/powerpoint/2010/main" val="128506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DBC5-4215-FEDB-4D86-9278E2CE63EA}"/>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3872785F-1E46-704E-DAE5-853E4E5C6910}"/>
              </a:ext>
            </a:extLst>
          </p:cNvPr>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191F"/>
                </a:solidFill>
                <a:effectLst/>
                <a:latin typeface="Amazon Ember"/>
              </a:rPr>
              <a:t>The first four IP addresses and the last IP address in each subnet CIDR block are not available for your use, and they cannot be assigned to a resource, such as an EC2 instance. For example, in a subnet with CIDR block </a:t>
            </a:r>
            <a:r>
              <a:rPr kumimoji="0" lang="en-US" altLang="en-US" sz="1000" b="0" i="0" u="none" strike="noStrike" cap="none" normalizeH="0" baseline="0">
                <a:ln>
                  <a:noFill/>
                </a:ln>
                <a:solidFill>
                  <a:srgbClr val="16191F"/>
                </a:solidFill>
                <a:effectLst/>
                <a:latin typeface="Monaco"/>
              </a:rPr>
              <a:t>10.0.0.0/24</a:t>
            </a:r>
            <a:r>
              <a:rPr kumimoji="0" lang="en-US" altLang="en-US" sz="1200" b="0" i="0" u="none" strike="noStrike" cap="none" normalizeH="0" baseline="0">
                <a:ln>
                  <a:noFill/>
                </a:ln>
                <a:solidFill>
                  <a:srgbClr val="16191F"/>
                </a:solidFill>
                <a:effectLst/>
                <a:latin typeface="Amazon Ember"/>
              </a:rPr>
              <a:t>, the following five IP addresses are reserved:</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16191F"/>
                </a:solidFill>
                <a:effectLst/>
                <a:latin typeface="Amazon Ember"/>
              </a:rPr>
              <a:t>10.0.0.0: Network address.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16191F"/>
                </a:solidFill>
                <a:effectLst/>
                <a:latin typeface="Amazon Ember"/>
              </a:rPr>
              <a:t>10.0.0.1: Reserved by AWS for the VPC router.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16191F"/>
                </a:solidFill>
                <a:effectLst/>
                <a:latin typeface="Amazon Ember"/>
              </a:rPr>
              <a:t>10.0.0.2: Reserved by AWS. The IP address of the DNS server is the base of the VPC network range plus two. For VPCs with multiple CIDR blocks, the IP address of the DNS server is located in the primary CIDR. We also reserve the base of each subnet range plus two for all CIDR blocks in the VPC. For more information, see </a:t>
            </a:r>
            <a:r>
              <a:rPr kumimoji="0" lang="en-US" altLang="en-US" sz="1200" b="0" i="0" u="none" strike="noStrike" cap="none" normalizeH="0" baseline="0">
                <a:ln>
                  <a:noFill/>
                </a:ln>
                <a:solidFill>
                  <a:srgbClr val="16191F"/>
                </a:solidFill>
                <a:effectLst/>
                <a:latin typeface="Amazon Ember"/>
                <a:hlinkClick r:id="rId2"/>
              </a:rPr>
              <a:t>Amazon DNS server</a:t>
            </a:r>
            <a:r>
              <a:rPr kumimoji="0" lang="en-US" altLang="en-US" sz="1200" b="0" i="0" u="none" strike="noStrike" cap="none" normalizeH="0" baseline="0">
                <a:ln>
                  <a:noFill/>
                </a:ln>
                <a:solidFill>
                  <a:srgbClr val="16191F"/>
                </a:solidFill>
                <a:effectLst/>
                <a:latin typeface="Amazon Ember"/>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16191F"/>
                </a:solidFill>
                <a:effectLst/>
                <a:latin typeface="Amazon Ember"/>
              </a:rPr>
              <a:t>10.0.0.3: Reserved by AWS for future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16191F"/>
                </a:solidFill>
                <a:effectLst/>
                <a:latin typeface="Amazon Ember"/>
              </a:rPr>
              <a:t>10.0.0.255: Network broadcast address. We do not support broadcast in a VPC, therefore we reserve this address.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4259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{18CC6259-1E5F-4765-AC09-6983D8D4A2F4}tf12214701_win32</Template>
  <TotalTime>439</TotalTime>
  <Words>351</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Amazon Ember</vt:lpstr>
      <vt:lpstr>Arial</vt:lpstr>
      <vt:lpstr>Goudy Old Style</vt:lpstr>
      <vt:lpstr>Monaco</vt:lpstr>
      <vt:lpstr>Wingdings 2</vt:lpstr>
      <vt:lpstr>SlateVTI</vt:lpstr>
      <vt:lpstr>VPC</vt:lpstr>
      <vt:lpstr>Key Components for Default VPC</vt:lpstr>
      <vt:lpstr>Default DHCP Option Set</vt:lpstr>
      <vt:lpstr>two accounts with different mappings of Availability Zone code to AZ ID</vt:lpstr>
      <vt:lpstr>Subnet Diagram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VPC</dc:title>
  <dc:creator>Sameer Zulfi</dc:creator>
  <cp:lastModifiedBy>Sameer Zulfi</cp:lastModifiedBy>
  <cp:revision>10</cp:revision>
  <dcterms:created xsi:type="dcterms:W3CDTF">2022-05-15T03:21:28Z</dcterms:created>
  <dcterms:modified xsi:type="dcterms:W3CDTF">2022-05-17T13:47:40Z</dcterms:modified>
</cp:coreProperties>
</file>