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7" r:id="rId11"/>
    <p:sldId id="268" r:id="rId12"/>
    <p:sldId id="269" r:id="rId13"/>
    <p:sldId id="290" r:id="rId14"/>
    <p:sldId id="291" r:id="rId15"/>
    <p:sldId id="292" r:id="rId16"/>
    <p:sldId id="270" r:id="rId17"/>
    <p:sldId id="271" r:id="rId18"/>
    <p:sldId id="272" r:id="rId19"/>
    <p:sldId id="273" r:id="rId20"/>
    <p:sldId id="274" r:id="rId21"/>
    <p:sldId id="275" r:id="rId22"/>
    <p:sldId id="276" r:id="rId23"/>
    <p:sldId id="277" r:id="rId24"/>
    <p:sldId id="278" r:id="rId25"/>
    <p:sldId id="279" r:id="rId26"/>
    <p:sldId id="293" r:id="rId27"/>
    <p:sldId id="281" r:id="rId28"/>
    <p:sldId id="282" r:id="rId29"/>
    <p:sldId id="283" r:id="rId30"/>
    <p:sldId id="284" r:id="rId31"/>
    <p:sldId id="294" r:id="rId32"/>
    <p:sldId id="285" r:id="rId33"/>
    <p:sldId id="295" r:id="rId34"/>
    <p:sldId id="286" r:id="rId35"/>
    <p:sldId id="287" r:id="rId36"/>
    <p:sldId id="288" r:id="rId37"/>
    <p:sldId id="289"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1C383F32-22E8-4F62-A3E0-BDC3D5F48992}">
      <dgm:prSet/>
      <dgm:spPr/>
      <dgm:t>
        <a:bodyPr/>
        <a:lstStyle/>
        <a:p>
          <a:pPr>
            <a:lnSpc>
              <a:spcPct val="100000"/>
            </a:lnSpc>
            <a:defRPr cap="all"/>
          </a:pPr>
          <a:endParaRPr lang="en-US" dirty="0"/>
        </a:p>
      </dgm:t>
    </dgm:pt>
    <dgm:pt modelId="{8500F72A-2C6D-4FDF-9C1D-CA691380EB0B}" type="sibTrans" cxnId="{C4CCE57E-E871-46D6-BAD5-880252C95D22}">
      <dgm:prSet/>
      <dgm:spPr/>
      <dgm:t>
        <a:bodyPr/>
        <a:lstStyle/>
        <a:p>
          <a:endParaRPr lang="en-US"/>
        </a:p>
      </dgm:t>
    </dgm:pt>
    <dgm:pt modelId="{A7920A2F-3244-4159-AF04-6A1D38B7B317}" type="parTrans" cxnId="{C4CCE57E-E871-46D6-BAD5-880252C95D22}">
      <dgm:prSet/>
      <dgm:spPr/>
      <dgm:t>
        <a:bodyPr/>
        <a:lstStyle/>
        <a:p>
          <a:endParaRPr lang="en-US"/>
        </a:p>
      </dgm:t>
    </dgm:pt>
    <dgm:pt modelId="{49225C73-1633-42F1-AB3B-7CB183E5F8B8}">
      <dgm:prSet/>
      <dgm:spPr/>
      <dgm:t>
        <a:bodyPr/>
        <a:lstStyle/>
        <a:p>
          <a:pPr>
            <a:lnSpc>
              <a:spcPct val="100000"/>
            </a:lnSpc>
            <a:defRPr cap="all"/>
          </a:pPr>
          <a:endParaRPr lang="en-US" dirty="0"/>
        </a:p>
      </dgm:t>
    </dgm:pt>
    <dgm:pt modelId="{9646853A-8964-4519-A5B1-0B7D18B2983D}" type="sibTrans" cxnId="{A9154303-8225-4248-91DC-1B0156A35F07}">
      <dgm:prSet/>
      <dgm:spPr/>
      <dgm:t>
        <a:bodyPr/>
        <a:lstStyle/>
        <a:p>
          <a:endParaRPr lang="en-US"/>
        </a:p>
      </dgm:t>
    </dgm:pt>
    <dgm:pt modelId="{1A0E2090-1D4F-438A-8766-B6030CE01ADD}" type="parTrans" cxnId="{A9154303-8225-4248-91DC-1B0156A35F07}">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rotWithShape="1">
          <a:blip xmlns:r="http://schemas.openxmlformats.org/officeDocument/2006/relationships" r:embed="rId1"/>
          <a:srcRect/>
          <a:stretch>
            <a:fillRect l="-1000" r="-1000"/>
          </a:stretch>
        </a:blipFill>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rotWithShape="1">
          <a:blip xmlns:r="http://schemas.openxmlformats.org/officeDocument/2006/relationships" r:embed="rId2"/>
          <a:srcRect/>
          <a:stretch>
            <a:fillRect l="-1000" r="-1000"/>
          </a:stretch>
        </a:blipFill>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solidFill>
          <a:schemeClr val="bg1">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endParaRPr lang="en-US" sz="4000" kern="1200" dirty="0"/>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rotWithShape="1">
          <a:blip xmlns:r="http://schemas.openxmlformats.org/officeDocument/2006/relationships" r:embed="rId1"/>
          <a:srcRect/>
          <a:stretch>
            <a:fillRect l="-1000" r="-1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endParaRPr lang="en-US" sz="4000" kern="1200" dirty="0"/>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rotWithShape="1">
          <a:blip xmlns:r="http://schemas.openxmlformats.org/officeDocument/2006/relationships" r:embed="rId2"/>
          <a:srcRect/>
          <a:stretch>
            <a:fillRect l="-1000" r="-1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endParaRPr lang="en-US" sz="4000" kern="1200" dirty="0"/>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3/28/2022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3/28/2022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3/28/2022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3/28/2022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3/28/2022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ws.amazon.com/govcloud-us/" TargetMode="External"/><Relationship Id="rId2" Type="http://schemas.openxmlformats.org/officeDocument/2006/relationships/hyperlink" Target="https://aws.amazon.com/free/?trk=ps_a134p000006pkE3AAI&amp;trkCampaign=acq_paid_search_brand&amp;sc_channel=ps&amp;sc_campaign=acquisition_IN&amp;sc_publisher=Bing&amp;sc_category=core-main&amp;sc_country=IN&amp;sc_geo=APAC&amp;sc_outcome=ACQ&amp;sc_detail=%2Baws&amp;sc_content=Brand_Core_aws_bmm&amp;sc_matchtype=p&amp;sc_segment=&amp;sc_medium=ACQ-P|PS-BI|Brand|Desktop|SU|Core-Main|Core|IN|EN|Text&amp;s_kwcid=AL!4422!10!72086886959543!72087332088569&amp;ef_id=67d0a44c6fae1cc1f757c585ee182715:G:s&amp;s_kwcid=AL!4422!10!72086886959543!72087332088569&amp;all-free-tier.sort-by=item.additionalFields.SortRank&amp;all-free-tier.sort-order=asc&amp;awsf.Free%20Tier%20Types=*all&amp;awsf.Free%20Tier%20Categories=*all"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amazonaws.cn/e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1.awsstatic.com/training-and-certification/docs-sa-assoc/AWS-Certified-Solutions-Architect-Associate_Exam-Guide.pdf" TargetMode="External"/><Relationship Id="rId2" Type="http://schemas.openxmlformats.org/officeDocument/2006/relationships/hyperlink" Target="https://aws.amazon.com/certification/exams/?nc2=sb_ce_ex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about-aws/global-infrastructure?p=ft&amp;c=hp&amp;z=5" TargetMode="External"/><Relationship Id="rId2" Type="http://schemas.openxmlformats.org/officeDocument/2006/relationships/hyperlink" Target="https://aws.amazon.com/pricing?p=ft&amp;c=hp&amp;z=5"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aws.amazon.com/govcloud-us?p=ft&amp;c=hp&amp;z=5" TargetMode="External"/><Relationship Id="rId4" Type="http://schemas.openxmlformats.org/officeDocument/2006/relationships/hyperlink" Target="http://www.amazonaws.cn/?p=ft&amp;c=hp&amp;z=5"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zure.microsoft.com/en-in/free/search/?OCID=AID2200195_SEM_6d5db5a2cd1416d8c304d46b4e2a052d:G:s&amp;ef_id=6d5db5a2cd1416d8c304d46b4e2a052d:G:s&amp;msclkid=6d5db5a2cd1416d8c304d46b4e2a052d"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cloud.google.com/free/docs/gcp-free-tier" TargetMode="External"/><Relationship Id="rId2" Type="http://schemas.openxmlformats.org/officeDocument/2006/relationships/hyperlink" Target="https://cloud.google.com/free/"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quicksight/?did=ft_card&amp;trk=ft_card" TargetMode="External"/><Relationship Id="rId2" Type="http://schemas.openxmlformats.org/officeDocument/2006/relationships/hyperlink" Target="https://aws.amazon.com/opensearch-service/?did=ft_card&amp;trk=ft_card" TargetMode="External"/><Relationship Id="rId1" Type="http://schemas.openxmlformats.org/officeDocument/2006/relationships/slideLayout" Target="../slideLayouts/slideLayout4.xml"/><Relationship Id="rId6" Type="http://schemas.openxmlformats.org/officeDocument/2006/relationships/hyperlink" Target="https://aws.amazon.com/glue/?did=ft_card&amp;trk=ft_card" TargetMode="External"/><Relationship Id="rId5" Type="http://schemas.openxmlformats.org/officeDocument/2006/relationships/hyperlink" Target="https://aws.amazon.com/datapipeline/?did=ft_card&amp;trk=ft_card" TargetMode="External"/><Relationship Id="rId4" Type="http://schemas.openxmlformats.org/officeDocument/2006/relationships/hyperlink" Target="https://aws.amazon.com/redshift/free-trial/?did=ft_card&amp;trk=ft_car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AWS Overview</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Sameer Zulfi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DE19-24DC-45ED-81FD-7F4DAE74E20A}"/>
              </a:ext>
            </a:extLst>
          </p:cNvPr>
          <p:cNvSpPr>
            <a:spLocks noGrp="1"/>
          </p:cNvSpPr>
          <p:nvPr>
            <p:ph type="title"/>
          </p:nvPr>
        </p:nvSpPr>
        <p:spPr/>
        <p:txBody>
          <a:bodyPr/>
          <a:lstStyle/>
          <a:p>
            <a:r>
              <a:rPr lang="en-IN" dirty="0"/>
              <a:t>AR &amp; VR</a:t>
            </a:r>
          </a:p>
        </p:txBody>
      </p:sp>
      <p:sp>
        <p:nvSpPr>
          <p:cNvPr id="3" name="Content Placeholder 2">
            <a:extLst>
              <a:ext uri="{FF2B5EF4-FFF2-40B4-BE49-F238E27FC236}">
                <a16:creationId xmlns:a16="http://schemas.microsoft.com/office/drawing/2014/main" id="{99D60DE4-A7E9-4ED9-90B8-29ADCDF5469D}"/>
              </a:ext>
            </a:extLst>
          </p:cNvPr>
          <p:cNvSpPr>
            <a:spLocks noGrp="1"/>
          </p:cNvSpPr>
          <p:nvPr>
            <p:ph idx="1"/>
          </p:nvPr>
        </p:nvSpPr>
        <p:spPr/>
        <p:txBody>
          <a:bodyPr/>
          <a:lstStyle/>
          <a:p>
            <a:r>
              <a:rPr lang="en-IN" dirty="0"/>
              <a:t>Sumerian</a:t>
            </a:r>
          </a:p>
        </p:txBody>
      </p:sp>
    </p:spTree>
    <p:extLst>
      <p:ext uri="{BB962C8B-B14F-4D97-AF65-F5344CB8AC3E}">
        <p14:creationId xmlns:p14="http://schemas.microsoft.com/office/powerpoint/2010/main" val="1602100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6598-6A03-44E4-B620-269228A86B63}"/>
              </a:ext>
            </a:extLst>
          </p:cNvPr>
          <p:cNvSpPr>
            <a:spLocks noGrp="1"/>
          </p:cNvSpPr>
          <p:nvPr>
            <p:ph type="title"/>
          </p:nvPr>
        </p:nvSpPr>
        <p:spPr/>
        <p:txBody>
          <a:bodyPr/>
          <a:lstStyle/>
          <a:p>
            <a:r>
              <a:rPr lang="en-IN" dirty="0"/>
              <a:t>AWS Cost Management</a:t>
            </a:r>
          </a:p>
        </p:txBody>
      </p:sp>
      <p:sp>
        <p:nvSpPr>
          <p:cNvPr id="3" name="Content Placeholder 2">
            <a:extLst>
              <a:ext uri="{FF2B5EF4-FFF2-40B4-BE49-F238E27FC236}">
                <a16:creationId xmlns:a16="http://schemas.microsoft.com/office/drawing/2014/main" id="{990A149C-0FA6-4EAA-89C3-6FDF12646B88}"/>
              </a:ext>
            </a:extLst>
          </p:cNvPr>
          <p:cNvSpPr>
            <a:spLocks noGrp="1"/>
          </p:cNvSpPr>
          <p:nvPr>
            <p:ph idx="1"/>
          </p:nvPr>
        </p:nvSpPr>
        <p:spPr/>
        <p:txBody>
          <a:bodyPr/>
          <a:lstStyle/>
          <a:p>
            <a:r>
              <a:rPr lang="en-IN" dirty="0"/>
              <a:t>AWS Application cost Profiler</a:t>
            </a:r>
          </a:p>
          <a:p>
            <a:r>
              <a:rPr lang="en-IN" dirty="0"/>
              <a:t>AWS Budgets</a:t>
            </a:r>
          </a:p>
          <a:p>
            <a:r>
              <a:rPr lang="en-IN" dirty="0"/>
              <a:t>AWS Cost Explorer</a:t>
            </a:r>
          </a:p>
          <a:p>
            <a:r>
              <a:rPr lang="en-IN" dirty="0"/>
              <a:t>AWS Marketplace Subscriptions</a:t>
            </a:r>
          </a:p>
        </p:txBody>
      </p:sp>
    </p:spTree>
    <p:extLst>
      <p:ext uri="{BB962C8B-B14F-4D97-AF65-F5344CB8AC3E}">
        <p14:creationId xmlns:p14="http://schemas.microsoft.com/office/powerpoint/2010/main" val="2836054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62616-9A48-41D4-B6AD-A723488EB5DC}"/>
              </a:ext>
            </a:extLst>
          </p:cNvPr>
          <p:cNvSpPr>
            <a:spLocks noGrp="1"/>
          </p:cNvSpPr>
          <p:nvPr>
            <p:ph type="title"/>
          </p:nvPr>
        </p:nvSpPr>
        <p:spPr/>
        <p:txBody>
          <a:bodyPr/>
          <a:lstStyle/>
          <a:p>
            <a:r>
              <a:rPr lang="en-IN" dirty="0" err="1"/>
              <a:t>BlockChain</a:t>
            </a:r>
            <a:endParaRPr lang="en-IN" dirty="0"/>
          </a:p>
        </p:txBody>
      </p:sp>
      <p:sp>
        <p:nvSpPr>
          <p:cNvPr id="3" name="Content Placeholder 2">
            <a:extLst>
              <a:ext uri="{FF2B5EF4-FFF2-40B4-BE49-F238E27FC236}">
                <a16:creationId xmlns:a16="http://schemas.microsoft.com/office/drawing/2014/main" id="{F6FD0012-F025-4F83-9607-DC804CE18C5B}"/>
              </a:ext>
            </a:extLst>
          </p:cNvPr>
          <p:cNvSpPr>
            <a:spLocks noGrp="1"/>
          </p:cNvSpPr>
          <p:nvPr>
            <p:ph idx="1"/>
          </p:nvPr>
        </p:nvSpPr>
        <p:spPr/>
        <p:txBody>
          <a:bodyPr/>
          <a:lstStyle/>
          <a:p>
            <a:r>
              <a:rPr lang="en-IN" dirty="0"/>
              <a:t>Amazon Managed </a:t>
            </a:r>
            <a:r>
              <a:rPr lang="en-IN" dirty="0" err="1"/>
              <a:t>BlockChain</a:t>
            </a:r>
            <a:endParaRPr lang="en-IN" dirty="0"/>
          </a:p>
        </p:txBody>
      </p:sp>
    </p:spTree>
    <p:extLst>
      <p:ext uri="{BB962C8B-B14F-4D97-AF65-F5344CB8AC3E}">
        <p14:creationId xmlns:p14="http://schemas.microsoft.com/office/powerpoint/2010/main" val="193378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3B84-7580-43CB-8467-444DF9A33C89}"/>
              </a:ext>
            </a:extLst>
          </p:cNvPr>
          <p:cNvSpPr>
            <a:spLocks noGrp="1"/>
          </p:cNvSpPr>
          <p:nvPr>
            <p:ph type="title"/>
          </p:nvPr>
        </p:nvSpPr>
        <p:spPr/>
        <p:txBody>
          <a:bodyPr/>
          <a:lstStyle/>
          <a:p>
            <a:r>
              <a:rPr lang="en-IN" dirty="0"/>
              <a:t>Business Applications</a:t>
            </a:r>
          </a:p>
        </p:txBody>
      </p:sp>
      <p:sp>
        <p:nvSpPr>
          <p:cNvPr id="3" name="Content Placeholder 2">
            <a:extLst>
              <a:ext uri="{FF2B5EF4-FFF2-40B4-BE49-F238E27FC236}">
                <a16:creationId xmlns:a16="http://schemas.microsoft.com/office/drawing/2014/main" id="{AEC64C50-5838-44CC-A78D-DBA4DB7593EB}"/>
              </a:ext>
            </a:extLst>
          </p:cNvPr>
          <p:cNvSpPr>
            <a:spLocks noGrp="1"/>
          </p:cNvSpPr>
          <p:nvPr>
            <p:ph idx="1"/>
          </p:nvPr>
        </p:nvSpPr>
        <p:spPr/>
        <p:txBody>
          <a:bodyPr/>
          <a:lstStyle/>
          <a:p>
            <a:r>
              <a:rPr lang="en-IN" dirty="0"/>
              <a:t>Amazon Chime</a:t>
            </a:r>
          </a:p>
          <a:p>
            <a:r>
              <a:rPr lang="en-IN" dirty="0"/>
              <a:t>Amazon </a:t>
            </a:r>
            <a:r>
              <a:rPr lang="en-IN" dirty="0" err="1"/>
              <a:t>WorkDocs</a:t>
            </a:r>
            <a:endParaRPr lang="en-IN" dirty="0"/>
          </a:p>
          <a:p>
            <a:r>
              <a:rPr lang="en-IN" dirty="0"/>
              <a:t>Amazon </a:t>
            </a:r>
            <a:r>
              <a:rPr lang="en-IN" dirty="0" err="1"/>
              <a:t>Honeycode</a:t>
            </a:r>
            <a:endParaRPr lang="en-IN" dirty="0"/>
          </a:p>
          <a:p>
            <a:r>
              <a:rPr lang="en-IN" dirty="0"/>
              <a:t>Alexa for Business</a:t>
            </a:r>
          </a:p>
          <a:p>
            <a:r>
              <a:rPr lang="en-IN" dirty="0"/>
              <a:t>Amazon Connect</a:t>
            </a:r>
          </a:p>
          <a:p>
            <a:r>
              <a:rPr lang="en-IN" dirty="0"/>
              <a:t>Amazon Pinpoint</a:t>
            </a:r>
          </a:p>
          <a:p>
            <a:r>
              <a:rPr lang="en-IN" dirty="0"/>
              <a:t>Amazon Simple Email Service</a:t>
            </a:r>
          </a:p>
          <a:p>
            <a:r>
              <a:rPr lang="en-IN" dirty="0"/>
              <a:t>Amazon </a:t>
            </a:r>
            <a:r>
              <a:rPr lang="en-IN" dirty="0" err="1"/>
              <a:t>WorkMail</a:t>
            </a:r>
            <a:endParaRPr lang="en-IN" dirty="0"/>
          </a:p>
        </p:txBody>
      </p:sp>
    </p:spTree>
    <p:extLst>
      <p:ext uri="{BB962C8B-B14F-4D97-AF65-F5344CB8AC3E}">
        <p14:creationId xmlns:p14="http://schemas.microsoft.com/office/powerpoint/2010/main" val="216734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3B84-7580-43CB-8467-444DF9A33C89}"/>
              </a:ext>
            </a:extLst>
          </p:cNvPr>
          <p:cNvSpPr>
            <a:spLocks noGrp="1"/>
          </p:cNvSpPr>
          <p:nvPr>
            <p:ph type="title"/>
          </p:nvPr>
        </p:nvSpPr>
        <p:spPr/>
        <p:txBody>
          <a:bodyPr/>
          <a:lstStyle/>
          <a:p>
            <a:r>
              <a:rPr lang="en-IN" dirty="0"/>
              <a:t>Compute</a:t>
            </a:r>
          </a:p>
        </p:txBody>
      </p:sp>
      <p:sp>
        <p:nvSpPr>
          <p:cNvPr id="3" name="Content Placeholder 2">
            <a:extLst>
              <a:ext uri="{FF2B5EF4-FFF2-40B4-BE49-F238E27FC236}">
                <a16:creationId xmlns:a16="http://schemas.microsoft.com/office/drawing/2014/main" id="{AEC64C50-5838-44CC-A78D-DBA4DB7593EB}"/>
              </a:ext>
            </a:extLst>
          </p:cNvPr>
          <p:cNvSpPr>
            <a:spLocks noGrp="1"/>
          </p:cNvSpPr>
          <p:nvPr>
            <p:ph idx="1"/>
          </p:nvPr>
        </p:nvSpPr>
        <p:spPr/>
        <p:txBody>
          <a:bodyPr/>
          <a:lstStyle/>
          <a:p>
            <a:r>
              <a:rPr lang="en-IN" dirty="0"/>
              <a:t>AWS App Runner</a:t>
            </a:r>
          </a:p>
          <a:p>
            <a:r>
              <a:rPr lang="en-IN" dirty="0"/>
              <a:t>Batch</a:t>
            </a:r>
          </a:p>
          <a:p>
            <a:r>
              <a:rPr lang="en-IN" dirty="0"/>
              <a:t>EC2</a:t>
            </a:r>
          </a:p>
          <a:p>
            <a:r>
              <a:rPr lang="en-IN" dirty="0"/>
              <a:t>EC2 Image Builder</a:t>
            </a:r>
          </a:p>
          <a:p>
            <a:r>
              <a:rPr lang="en-IN" dirty="0"/>
              <a:t>Elastic </a:t>
            </a:r>
            <a:r>
              <a:rPr lang="en-IN" dirty="0" err="1"/>
              <a:t>BeanStalk</a:t>
            </a:r>
            <a:endParaRPr lang="en-IN" dirty="0"/>
          </a:p>
          <a:p>
            <a:r>
              <a:rPr lang="en-IN" dirty="0"/>
              <a:t>Lambda</a:t>
            </a:r>
          </a:p>
          <a:p>
            <a:r>
              <a:rPr lang="en-IN" dirty="0" err="1"/>
              <a:t>Lightsail</a:t>
            </a:r>
            <a:endParaRPr lang="en-IN" dirty="0"/>
          </a:p>
          <a:p>
            <a:r>
              <a:rPr lang="en-IN" dirty="0"/>
              <a:t>AWS Outposts</a:t>
            </a:r>
          </a:p>
          <a:p>
            <a:r>
              <a:rPr lang="en-IN" dirty="0"/>
              <a:t>Serverless Application Discovery</a:t>
            </a:r>
          </a:p>
        </p:txBody>
      </p:sp>
    </p:spTree>
    <p:extLst>
      <p:ext uri="{BB962C8B-B14F-4D97-AF65-F5344CB8AC3E}">
        <p14:creationId xmlns:p14="http://schemas.microsoft.com/office/powerpoint/2010/main" val="312176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3B84-7580-43CB-8467-444DF9A33C89}"/>
              </a:ext>
            </a:extLst>
          </p:cNvPr>
          <p:cNvSpPr>
            <a:spLocks noGrp="1"/>
          </p:cNvSpPr>
          <p:nvPr>
            <p:ph type="title"/>
          </p:nvPr>
        </p:nvSpPr>
        <p:spPr/>
        <p:txBody>
          <a:bodyPr/>
          <a:lstStyle/>
          <a:p>
            <a:r>
              <a:rPr lang="en-IN" dirty="0"/>
              <a:t>Containers</a:t>
            </a:r>
          </a:p>
        </p:txBody>
      </p:sp>
      <p:sp>
        <p:nvSpPr>
          <p:cNvPr id="3" name="Content Placeholder 2">
            <a:extLst>
              <a:ext uri="{FF2B5EF4-FFF2-40B4-BE49-F238E27FC236}">
                <a16:creationId xmlns:a16="http://schemas.microsoft.com/office/drawing/2014/main" id="{AEC64C50-5838-44CC-A78D-DBA4DB7593EB}"/>
              </a:ext>
            </a:extLst>
          </p:cNvPr>
          <p:cNvSpPr>
            <a:spLocks noGrp="1"/>
          </p:cNvSpPr>
          <p:nvPr>
            <p:ph idx="1"/>
          </p:nvPr>
        </p:nvSpPr>
        <p:spPr/>
        <p:txBody>
          <a:bodyPr/>
          <a:lstStyle/>
          <a:p>
            <a:r>
              <a:rPr lang="en-IN" dirty="0"/>
              <a:t>Red Hat OpenShift Service on AWS</a:t>
            </a:r>
          </a:p>
          <a:p>
            <a:r>
              <a:rPr lang="en-IN" dirty="0"/>
              <a:t>AWS EKS</a:t>
            </a:r>
          </a:p>
          <a:p>
            <a:r>
              <a:rPr lang="en-IN" dirty="0"/>
              <a:t>Amazon Elastic Container Registry</a:t>
            </a:r>
          </a:p>
          <a:p>
            <a:r>
              <a:rPr lang="en-IN" dirty="0"/>
              <a:t>Amazon ECS</a:t>
            </a:r>
          </a:p>
        </p:txBody>
      </p:sp>
    </p:spTree>
    <p:extLst>
      <p:ext uri="{BB962C8B-B14F-4D97-AF65-F5344CB8AC3E}">
        <p14:creationId xmlns:p14="http://schemas.microsoft.com/office/powerpoint/2010/main" val="274734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3B84-7580-43CB-8467-444DF9A33C89}"/>
              </a:ext>
            </a:extLst>
          </p:cNvPr>
          <p:cNvSpPr>
            <a:spLocks noGrp="1"/>
          </p:cNvSpPr>
          <p:nvPr>
            <p:ph type="title"/>
          </p:nvPr>
        </p:nvSpPr>
        <p:spPr/>
        <p:txBody>
          <a:bodyPr/>
          <a:lstStyle/>
          <a:p>
            <a:r>
              <a:rPr lang="en-IN" dirty="0"/>
              <a:t>Customer Enablement</a:t>
            </a:r>
          </a:p>
        </p:txBody>
      </p:sp>
      <p:sp>
        <p:nvSpPr>
          <p:cNvPr id="3" name="Content Placeholder 2">
            <a:extLst>
              <a:ext uri="{FF2B5EF4-FFF2-40B4-BE49-F238E27FC236}">
                <a16:creationId xmlns:a16="http://schemas.microsoft.com/office/drawing/2014/main" id="{AEC64C50-5838-44CC-A78D-DBA4DB7593EB}"/>
              </a:ext>
            </a:extLst>
          </p:cNvPr>
          <p:cNvSpPr>
            <a:spLocks noGrp="1"/>
          </p:cNvSpPr>
          <p:nvPr>
            <p:ph idx="1"/>
          </p:nvPr>
        </p:nvSpPr>
        <p:spPr/>
        <p:txBody>
          <a:bodyPr/>
          <a:lstStyle/>
          <a:p>
            <a:r>
              <a:rPr lang="en-IN" dirty="0"/>
              <a:t>Activate for </a:t>
            </a:r>
            <a:r>
              <a:rPr lang="en-IN" dirty="0" err="1"/>
              <a:t>Startups</a:t>
            </a:r>
            <a:endParaRPr lang="en-IN" dirty="0"/>
          </a:p>
          <a:p>
            <a:r>
              <a:rPr lang="en-IN" dirty="0"/>
              <a:t>AWS IQ</a:t>
            </a:r>
          </a:p>
          <a:p>
            <a:r>
              <a:rPr lang="en-IN" dirty="0"/>
              <a:t>Managed Services</a:t>
            </a:r>
          </a:p>
          <a:p>
            <a:r>
              <a:rPr lang="en-IN" dirty="0"/>
              <a:t>Support</a:t>
            </a:r>
          </a:p>
        </p:txBody>
      </p:sp>
    </p:spTree>
    <p:extLst>
      <p:ext uri="{BB962C8B-B14F-4D97-AF65-F5344CB8AC3E}">
        <p14:creationId xmlns:p14="http://schemas.microsoft.com/office/powerpoint/2010/main" val="143941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3B84-7580-43CB-8467-444DF9A33C89}"/>
              </a:ext>
            </a:extLst>
          </p:cNvPr>
          <p:cNvSpPr>
            <a:spLocks noGrp="1"/>
          </p:cNvSpPr>
          <p:nvPr>
            <p:ph type="title"/>
          </p:nvPr>
        </p:nvSpPr>
        <p:spPr/>
        <p:txBody>
          <a:bodyPr/>
          <a:lstStyle/>
          <a:p>
            <a:r>
              <a:rPr lang="en-IN" dirty="0"/>
              <a:t>Database</a:t>
            </a:r>
          </a:p>
        </p:txBody>
      </p:sp>
      <p:sp>
        <p:nvSpPr>
          <p:cNvPr id="3" name="Content Placeholder 2">
            <a:extLst>
              <a:ext uri="{FF2B5EF4-FFF2-40B4-BE49-F238E27FC236}">
                <a16:creationId xmlns:a16="http://schemas.microsoft.com/office/drawing/2014/main" id="{AEC64C50-5838-44CC-A78D-DBA4DB7593EB}"/>
              </a:ext>
            </a:extLst>
          </p:cNvPr>
          <p:cNvSpPr>
            <a:spLocks noGrp="1"/>
          </p:cNvSpPr>
          <p:nvPr>
            <p:ph idx="1"/>
          </p:nvPr>
        </p:nvSpPr>
        <p:spPr/>
        <p:txBody>
          <a:bodyPr>
            <a:normAutofit/>
          </a:bodyPr>
          <a:lstStyle/>
          <a:p>
            <a:r>
              <a:rPr lang="en-IN" dirty="0"/>
              <a:t>Cloud9</a:t>
            </a:r>
          </a:p>
          <a:p>
            <a:r>
              <a:rPr lang="en-IN" dirty="0" err="1"/>
              <a:t>CloudShell</a:t>
            </a:r>
            <a:endParaRPr lang="en-IN" dirty="0"/>
          </a:p>
          <a:p>
            <a:r>
              <a:rPr lang="en-IN" dirty="0" err="1"/>
              <a:t>CodeArtifact</a:t>
            </a:r>
            <a:endParaRPr lang="en-IN" dirty="0"/>
          </a:p>
          <a:p>
            <a:r>
              <a:rPr lang="en-IN" dirty="0" err="1"/>
              <a:t>CodeBuild</a:t>
            </a:r>
            <a:endParaRPr lang="en-IN" dirty="0"/>
          </a:p>
          <a:p>
            <a:r>
              <a:rPr lang="en-IN" dirty="0" err="1"/>
              <a:t>CodeCommit</a:t>
            </a:r>
            <a:endParaRPr lang="en-IN" dirty="0"/>
          </a:p>
          <a:p>
            <a:r>
              <a:rPr lang="en-IN" dirty="0" err="1"/>
              <a:t>CodeDeploy</a:t>
            </a:r>
            <a:endParaRPr lang="en-IN" dirty="0"/>
          </a:p>
          <a:p>
            <a:r>
              <a:rPr lang="en-IN" dirty="0" err="1"/>
              <a:t>CodePipeline</a:t>
            </a:r>
            <a:endParaRPr lang="en-IN" dirty="0"/>
          </a:p>
          <a:p>
            <a:r>
              <a:rPr lang="en-IN" dirty="0" err="1"/>
              <a:t>CodeStar</a:t>
            </a:r>
            <a:endParaRPr lang="en-IN" dirty="0"/>
          </a:p>
          <a:p>
            <a:r>
              <a:rPr lang="en-IN" dirty="0"/>
              <a:t>AWS FIS</a:t>
            </a:r>
          </a:p>
          <a:p>
            <a:r>
              <a:rPr lang="en-IN" dirty="0"/>
              <a:t>X-Ray</a:t>
            </a:r>
          </a:p>
        </p:txBody>
      </p:sp>
    </p:spTree>
    <p:extLst>
      <p:ext uri="{BB962C8B-B14F-4D97-AF65-F5344CB8AC3E}">
        <p14:creationId xmlns:p14="http://schemas.microsoft.com/office/powerpoint/2010/main" val="3120025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3B84-7580-43CB-8467-444DF9A33C89}"/>
              </a:ext>
            </a:extLst>
          </p:cNvPr>
          <p:cNvSpPr>
            <a:spLocks noGrp="1"/>
          </p:cNvSpPr>
          <p:nvPr>
            <p:ph type="title"/>
          </p:nvPr>
        </p:nvSpPr>
        <p:spPr/>
        <p:txBody>
          <a:bodyPr/>
          <a:lstStyle/>
          <a:p>
            <a:r>
              <a:rPr lang="en-IN" dirty="0"/>
              <a:t>Developer Tools</a:t>
            </a:r>
          </a:p>
        </p:txBody>
      </p:sp>
      <p:sp>
        <p:nvSpPr>
          <p:cNvPr id="3" name="Content Placeholder 2">
            <a:extLst>
              <a:ext uri="{FF2B5EF4-FFF2-40B4-BE49-F238E27FC236}">
                <a16:creationId xmlns:a16="http://schemas.microsoft.com/office/drawing/2014/main" id="{AEC64C50-5838-44CC-A78D-DBA4DB7593EB}"/>
              </a:ext>
            </a:extLst>
          </p:cNvPr>
          <p:cNvSpPr>
            <a:spLocks noGrp="1"/>
          </p:cNvSpPr>
          <p:nvPr>
            <p:ph idx="1"/>
          </p:nvPr>
        </p:nvSpPr>
        <p:spPr/>
        <p:txBody>
          <a:bodyPr>
            <a:normAutofit/>
          </a:bodyPr>
          <a:lstStyle/>
          <a:p>
            <a:r>
              <a:rPr lang="en-IN" dirty="0"/>
              <a:t>Amazon CloudWatch</a:t>
            </a:r>
          </a:p>
          <a:p>
            <a:r>
              <a:rPr lang="en-IN" dirty="0"/>
              <a:t>AWS </a:t>
            </a:r>
            <a:r>
              <a:rPr lang="en-IN" dirty="0" err="1"/>
              <a:t>CodeBuild</a:t>
            </a:r>
            <a:endParaRPr lang="en-IN" dirty="0"/>
          </a:p>
          <a:p>
            <a:r>
              <a:rPr lang="en-IN" dirty="0"/>
              <a:t>AWS </a:t>
            </a:r>
            <a:r>
              <a:rPr lang="en-IN" dirty="0" err="1"/>
              <a:t>CodeCommit</a:t>
            </a:r>
            <a:endParaRPr lang="en-IN" dirty="0"/>
          </a:p>
          <a:p>
            <a:r>
              <a:rPr lang="en-IN" dirty="0"/>
              <a:t>AWS </a:t>
            </a:r>
            <a:r>
              <a:rPr lang="en-IN" dirty="0" err="1"/>
              <a:t>CodePipeline</a:t>
            </a:r>
            <a:endParaRPr lang="en-IN" dirty="0"/>
          </a:p>
          <a:p>
            <a:r>
              <a:rPr lang="en-IN" dirty="0"/>
              <a:t>AWS X-Ray</a:t>
            </a:r>
          </a:p>
          <a:p>
            <a:r>
              <a:rPr lang="en-IN" dirty="0"/>
              <a:t>AWS </a:t>
            </a:r>
            <a:r>
              <a:rPr lang="en-IN" dirty="0" err="1"/>
              <a:t>CodeArtifact</a:t>
            </a:r>
            <a:endParaRPr lang="en-IN" dirty="0"/>
          </a:p>
          <a:p>
            <a:endParaRPr lang="en-IN" dirty="0"/>
          </a:p>
        </p:txBody>
      </p:sp>
    </p:spTree>
    <p:extLst>
      <p:ext uri="{BB962C8B-B14F-4D97-AF65-F5344CB8AC3E}">
        <p14:creationId xmlns:p14="http://schemas.microsoft.com/office/powerpoint/2010/main" val="2719582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3B84-7580-43CB-8467-444DF9A33C89}"/>
              </a:ext>
            </a:extLst>
          </p:cNvPr>
          <p:cNvSpPr>
            <a:spLocks noGrp="1"/>
          </p:cNvSpPr>
          <p:nvPr>
            <p:ph type="title"/>
          </p:nvPr>
        </p:nvSpPr>
        <p:spPr/>
        <p:txBody>
          <a:bodyPr/>
          <a:lstStyle/>
          <a:p>
            <a:r>
              <a:rPr lang="en-IN" dirty="0"/>
              <a:t>End User Computing</a:t>
            </a:r>
          </a:p>
        </p:txBody>
      </p:sp>
      <p:sp>
        <p:nvSpPr>
          <p:cNvPr id="3" name="Content Placeholder 2">
            <a:extLst>
              <a:ext uri="{FF2B5EF4-FFF2-40B4-BE49-F238E27FC236}">
                <a16:creationId xmlns:a16="http://schemas.microsoft.com/office/drawing/2014/main" id="{AEC64C50-5838-44CC-A78D-DBA4DB7593EB}"/>
              </a:ext>
            </a:extLst>
          </p:cNvPr>
          <p:cNvSpPr>
            <a:spLocks noGrp="1"/>
          </p:cNvSpPr>
          <p:nvPr>
            <p:ph idx="1"/>
          </p:nvPr>
        </p:nvSpPr>
        <p:spPr/>
        <p:txBody>
          <a:bodyPr>
            <a:normAutofit/>
          </a:bodyPr>
          <a:lstStyle/>
          <a:p>
            <a:r>
              <a:rPr lang="en-IN" dirty="0"/>
              <a:t>Amazon </a:t>
            </a:r>
            <a:r>
              <a:rPr lang="en-IN" dirty="0" err="1"/>
              <a:t>AppStream</a:t>
            </a:r>
            <a:r>
              <a:rPr lang="en-IN" dirty="0"/>
              <a:t> 2.0</a:t>
            </a:r>
          </a:p>
          <a:p>
            <a:r>
              <a:rPr lang="en-IN" dirty="0"/>
              <a:t>Amazon </a:t>
            </a:r>
            <a:r>
              <a:rPr lang="en-IN" dirty="0" err="1"/>
              <a:t>WorkLink</a:t>
            </a:r>
            <a:endParaRPr lang="en-IN" dirty="0"/>
          </a:p>
          <a:p>
            <a:r>
              <a:rPr lang="en-IN" dirty="0" err="1"/>
              <a:t>WorkSpaces</a:t>
            </a:r>
            <a:endParaRPr lang="en-IN" dirty="0"/>
          </a:p>
        </p:txBody>
      </p:sp>
    </p:spTree>
    <p:extLst>
      <p:ext uri="{BB962C8B-B14F-4D97-AF65-F5344CB8AC3E}">
        <p14:creationId xmlns:p14="http://schemas.microsoft.com/office/powerpoint/2010/main" val="370326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3 Major Cloud Platforms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91646141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89217EA5-5A19-422A-9613-5644DDB76CA1}"/>
              </a:ext>
            </a:extLst>
          </p:cNvPr>
          <p:cNvPicPr>
            <a:picLocks noChangeAspect="1"/>
          </p:cNvPicPr>
          <p:nvPr/>
        </p:nvPicPr>
        <p:blipFill>
          <a:blip r:embed="rId7"/>
          <a:stretch>
            <a:fillRect/>
          </a:stretch>
        </p:blipFill>
        <p:spPr>
          <a:xfrm>
            <a:off x="1958024" y="2955073"/>
            <a:ext cx="1247952" cy="1143000"/>
          </a:xfrm>
          <a:prstGeom prst="rect">
            <a:avLst/>
          </a:prstGeom>
        </p:spPr>
      </p:pic>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3B84-7580-43CB-8467-444DF9A33C89}"/>
              </a:ext>
            </a:extLst>
          </p:cNvPr>
          <p:cNvSpPr>
            <a:spLocks noGrp="1"/>
          </p:cNvSpPr>
          <p:nvPr>
            <p:ph type="title"/>
          </p:nvPr>
        </p:nvSpPr>
        <p:spPr/>
        <p:txBody>
          <a:bodyPr/>
          <a:lstStyle/>
          <a:p>
            <a:r>
              <a:rPr lang="en-IN" dirty="0"/>
              <a:t>Front-End Web &amp; Mobile</a:t>
            </a:r>
          </a:p>
        </p:txBody>
      </p:sp>
      <p:sp>
        <p:nvSpPr>
          <p:cNvPr id="3" name="Content Placeholder 2">
            <a:extLst>
              <a:ext uri="{FF2B5EF4-FFF2-40B4-BE49-F238E27FC236}">
                <a16:creationId xmlns:a16="http://schemas.microsoft.com/office/drawing/2014/main" id="{AEC64C50-5838-44CC-A78D-DBA4DB7593EB}"/>
              </a:ext>
            </a:extLst>
          </p:cNvPr>
          <p:cNvSpPr>
            <a:spLocks noGrp="1"/>
          </p:cNvSpPr>
          <p:nvPr>
            <p:ph idx="1"/>
          </p:nvPr>
        </p:nvSpPr>
        <p:spPr/>
        <p:txBody>
          <a:bodyPr>
            <a:normAutofit/>
          </a:bodyPr>
          <a:lstStyle/>
          <a:p>
            <a:r>
              <a:rPr lang="en-IN" dirty="0"/>
              <a:t>AWS Amplify</a:t>
            </a:r>
          </a:p>
          <a:p>
            <a:r>
              <a:rPr lang="en-IN" dirty="0"/>
              <a:t>AWS AppSync</a:t>
            </a:r>
          </a:p>
          <a:p>
            <a:r>
              <a:rPr lang="en-IN" dirty="0"/>
              <a:t>Device Farm</a:t>
            </a:r>
          </a:p>
          <a:p>
            <a:r>
              <a:rPr lang="en-IN" dirty="0"/>
              <a:t>Amazon Location Service</a:t>
            </a:r>
          </a:p>
        </p:txBody>
      </p:sp>
    </p:spTree>
    <p:extLst>
      <p:ext uri="{BB962C8B-B14F-4D97-AF65-F5344CB8AC3E}">
        <p14:creationId xmlns:p14="http://schemas.microsoft.com/office/powerpoint/2010/main" val="2133577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1EA5-1564-4730-AB61-5CFB4B7E1FA6}"/>
              </a:ext>
            </a:extLst>
          </p:cNvPr>
          <p:cNvSpPr>
            <a:spLocks noGrp="1"/>
          </p:cNvSpPr>
          <p:nvPr>
            <p:ph type="title"/>
          </p:nvPr>
        </p:nvSpPr>
        <p:spPr/>
        <p:txBody>
          <a:bodyPr/>
          <a:lstStyle/>
          <a:p>
            <a:r>
              <a:rPr lang="en-IN" dirty="0"/>
              <a:t>Game Development</a:t>
            </a:r>
          </a:p>
        </p:txBody>
      </p:sp>
      <p:sp>
        <p:nvSpPr>
          <p:cNvPr id="3" name="Content Placeholder 2">
            <a:extLst>
              <a:ext uri="{FF2B5EF4-FFF2-40B4-BE49-F238E27FC236}">
                <a16:creationId xmlns:a16="http://schemas.microsoft.com/office/drawing/2014/main" id="{3FC95643-3CB4-4BAC-B9CA-CC4095DA5851}"/>
              </a:ext>
            </a:extLst>
          </p:cNvPr>
          <p:cNvSpPr>
            <a:spLocks noGrp="1"/>
          </p:cNvSpPr>
          <p:nvPr>
            <p:ph idx="1"/>
          </p:nvPr>
        </p:nvSpPr>
        <p:spPr/>
        <p:txBody>
          <a:bodyPr/>
          <a:lstStyle/>
          <a:p>
            <a:r>
              <a:rPr lang="en-IN" dirty="0"/>
              <a:t>Amazon </a:t>
            </a:r>
            <a:r>
              <a:rPr lang="en-IN" dirty="0" err="1"/>
              <a:t>GameLift</a:t>
            </a:r>
            <a:endParaRPr lang="en-IN" dirty="0"/>
          </a:p>
        </p:txBody>
      </p:sp>
    </p:spTree>
    <p:extLst>
      <p:ext uri="{BB962C8B-B14F-4D97-AF65-F5344CB8AC3E}">
        <p14:creationId xmlns:p14="http://schemas.microsoft.com/office/powerpoint/2010/main" val="2011382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1EA5-1564-4730-AB61-5CFB4B7E1FA6}"/>
              </a:ext>
            </a:extLst>
          </p:cNvPr>
          <p:cNvSpPr>
            <a:spLocks noGrp="1"/>
          </p:cNvSpPr>
          <p:nvPr>
            <p:ph type="title"/>
          </p:nvPr>
        </p:nvSpPr>
        <p:spPr/>
        <p:txBody>
          <a:bodyPr/>
          <a:lstStyle/>
          <a:p>
            <a:r>
              <a:rPr lang="en-IN" dirty="0"/>
              <a:t>Internet of Things</a:t>
            </a:r>
          </a:p>
        </p:txBody>
      </p:sp>
      <p:sp>
        <p:nvSpPr>
          <p:cNvPr id="3" name="Content Placeholder 2">
            <a:extLst>
              <a:ext uri="{FF2B5EF4-FFF2-40B4-BE49-F238E27FC236}">
                <a16:creationId xmlns:a16="http://schemas.microsoft.com/office/drawing/2014/main" id="{3FC95643-3CB4-4BAC-B9CA-CC4095DA5851}"/>
              </a:ext>
            </a:extLst>
          </p:cNvPr>
          <p:cNvSpPr>
            <a:spLocks noGrp="1"/>
          </p:cNvSpPr>
          <p:nvPr>
            <p:ph idx="1"/>
          </p:nvPr>
        </p:nvSpPr>
        <p:spPr/>
        <p:txBody>
          <a:bodyPr>
            <a:normAutofit fontScale="85000" lnSpcReduction="20000"/>
          </a:bodyPr>
          <a:lstStyle/>
          <a:p>
            <a:r>
              <a:rPr lang="en-IN" dirty="0" err="1"/>
              <a:t>FreeRTOS</a:t>
            </a:r>
            <a:endParaRPr lang="en-IN" dirty="0"/>
          </a:p>
          <a:p>
            <a:r>
              <a:rPr lang="en-IN" dirty="0"/>
              <a:t>IoT 1-click</a:t>
            </a:r>
          </a:p>
          <a:p>
            <a:r>
              <a:rPr lang="en-IN" dirty="0"/>
              <a:t>IoT Analytics</a:t>
            </a:r>
          </a:p>
          <a:p>
            <a:r>
              <a:rPr lang="en-IN" dirty="0"/>
              <a:t>IoT Core</a:t>
            </a:r>
          </a:p>
          <a:p>
            <a:r>
              <a:rPr lang="en-IN" dirty="0"/>
              <a:t>IoT Device Defender</a:t>
            </a:r>
          </a:p>
          <a:p>
            <a:r>
              <a:rPr lang="en-IN" dirty="0"/>
              <a:t>IoT Device Management</a:t>
            </a:r>
          </a:p>
          <a:p>
            <a:r>
              <a:rPr lang="en-IN" dirty="0"/>
              <a:t>IoT Events</a:t>
            </a:r>
          </a:p>
          <a:p>
            <a:r>
              <a:rPr lang="en-IN" dirty="0"/>
              <a:t>AWS IoT </a:t>
            </a:r>
            <a:r>
              <a:rPr lang="en-IN" dirty="0" err="1"/>
              <a:t>FleetWise</a:t>
            </a:r>
            <a:endParaRPr lang="en-IN" dirty="0"/>
          </a:p>
          <a:p>
            <a:r>
              <a:rPr lang="en-IN" dirty="0"/>
              <a:t>IoT Greengrass</a:t>
            </a:r>
          </a:p>
          <a:p>
            <a:r>
              <a:rPr lang="en-IN" dirty="0"/>
              <a:t>IoT </a:t>
            </a:r>
            <a:r>
              <a:rPr lang="en-IN" dirty="0" err="1"/>
              <a:t>RoboRunner</a:t>
            </a:r>
            <a:endParaRPr lang="en-IN" dirty="0"/>
          </a:p>
          <a:p>
            <a:r>
              <a:rPr lang="en-IN" dirty="0"/>
              <a:t>IoT </a:t>
            </a:r>
            <a:r>
              <a:rPr lang="en-IN" dirty="0" err="1"/>
              <a:t>SiteWise</a:t>
            </a:r>
            <a:endParaRPr lang="en-IN" dirty="0"/>
          </a:p>
          <a:p>
            <a:r>
              <a:rPr lang="en-IN" dirty="0"/>
              <a:t>IoT things Graph</a:t>
            </a:r>
          </a:p>
          <a:p>
            <a:r>
              <a:rPr lang="en-IN" dirty="0"/>
              <a:t>IoT </a:t>
            </a:r>
            <a:r>
              <a:rPr lang="en-IN" dirty="0" err="1"/>
              <a:t>TwinMaker</a:t>
            </a:r>
            <a:endParaRPr lang="en-IN" dirty="0"/>
          </a:p>
        </p:txBody>
      </p:sp>
    </p:spTree>
    <p:extLst>
      <p:ext uri="{BB962C8B-B14F-4D97-AF65-F5344CB8AC3E}">
        <p14:creationId xmlns:p14="http://schemas.microsoft.com/office/powerpoint/2010/main" val="1772172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5D590F4-978C-477F-B06E-674FD10DD421}"/>
              </a:ext>
            </a:extLst>
          </p:cNvPr>
          <p:cNvSpPr>
            <a:spLocks noGrp="1"/>
          </p:cNvSpPr>
          <p:nvPr>
            <p:ph type="title"/>
          </p:nvPr>
        </p:nvSpPr>
        <p:spPr/>
        <p:txBody>
          <a:bodyPr/>
          <a:lstStyle/>
          <a:p>
            <a:r>
              <a:rPr lang="en-IN" dirty="0"/>
              <a:t>Machine Learning</a:t>
            </a:r>
          </a:p>
        </p:txBody>
      </p:sp>
      <p:sp>
        <p:nvSpPr>
          <p:cNvPr id="10" name="Content Placeholder 9">
            <a:extLst>
              <a:ext uri="{FF2B5EF4-FFF2-40B4-BE49-F238E27FC236}">
                <a16:creationId xmlns:a16="http://schemas.microsoft.com/office/drawing/2014/main" id="{94E81CA2-0C94-4EAB-B0C9-D332AD1412EA}"/>
              </a:ext>
            </a:extLst>
          </p:cNvPr>
          <p:cNvSpPr>
            <a:spLocks noGrp="1"/>
          </p:cNvSpPr>
          <p:nvPr>
            <p:ph sz="half" idx="1"/>
          </p:nvPr>
        </p:nvSpPr>
        <p:spPr/>
        <p:txBody>
          <a:bodyPr>
            <a:normAutofit fontScale="77500" lnSpcReduction="20000"/>
          </a:bodyPr>
          <a:lstStyle/>
          <a:p>
            <a:r>
              <a:rPr lang="en-IN" dirty="0"/>
              <a:t>Augmented AI</a:t>
            </a:r>
          </a:p>
          <a:p>
            <a:r>
              <a:rPr lang="en-IN" dirty="0" err="1"/>
              <a:t>CodeGuru</a:t>
            </a:r>
            <a:endParaRPr lang="en-IN" dirty="0"/>
          </a:p>
          <a:p>
            <a:r>
              <a:rPr lang="en-IN" dirty="0"/>
              <a:t>Comprehend</a:t>
            </a:r>
          </a:p>
          <a:p>
            <a:r>
              <a:rPr lang="en-IN" dirty="0" err="1"/>
              <a:t>DeepComposer</a:t>
            </a:r>
            <a:endParaRPr lang="en-IN" dirty="0"/>
          </a:p>
          <a:p>
            <a:r>
              <a:rPr lang="en-IN" dirty="0" err="1"/>
              <a:t>DeepLens</a:t>
            </a:r>
            <a:endParaRPr lang="en-IN" dirty="0"/>
          </a:p>
          <a:p>
            <a:r>
              <a:rPr lang="en-IN" dirty="0" err="1"/>
              <a:t>DeepRacer</a:t>
            </a:r>
            <a:endParaRPr lang="en-IN" dirty="0"/>
          </a:p>
          <a:p>
            <a:r>
              <a:rPr lang="en-IN" dirty="0"/>
              <a:t>DevOps Guru</a:t>
            </a:r>
          </a:p>
          <a:p>
            <a:r>
              <a:rPr lang="en-IN" dirty="0"/>
              <a:t>Forecast</a:t>
            </a:r>
          </a:p>
          <a:p>
            <a:r>
              <a:rPr lang="en-IN" dirty="0"/>
              <a:t>Fraud Detector</a:t>
            </a:r>
          </a:p>
          <a:p>
            <a:r>
              <a:rPr lang="en-IN" dirty="0" err="1"/>
              <a:t>HealthLake</a:t>
            </a:r>
            <a:endParaRPr lang="en-IN" dirty="0"/>
          </a:p>
          <a:p>
            <a:r>
              <a:rPr lang="en-IN" dirty="0"/>
              <a:t>Kendra</a:t>
            </a:r>
          </a:p>
          <a:p>
            <a:endParaRPr lang="en-IN" dirty="0"/>
          </a:p>
        </p:txBody>
      </p:sp>
      <p:sp>
        <p:nvSpPr>
          <p:cNvPr id="11" name="Content Placeholder 10">
            <a:extLst>
              <a:ext uri="{FF2B5EF4-FFF2-40B4-BE49-F238E27FC236}">
                <a16:creationId xmlns:a16="http://schemas.microsoft.com/office/drawing/2014/main" id="{58921AB9-9584-48B4-AE55-968B0C9C5DC5}"/>
              </a:ext>
            </a:extLst>
          </p:cNvPr>
          <p:cNvSpPr>
            <a:spLocks noGrp="1"/>
          </p:cNvSpPr>
          <p:nvPr>
            <p:ph sz="half" idx="2"/>
          </p:nvPr>
        </p:nvSpPr>
        <p:spPr/>
        <p:txBody>
          <a:bodyPr>
            <a:normAutofit fontScale="77500" lnSpcReduction="20000"/>
          </a:bodyPr>
          <a:lstStyle/>
          <a:p>
            <a:r>
              <a:rPr lang="en-IN" dirty="0"/>
              <a:t>Lex</a:t>
            </a:r>
          </a:p>
          <a:p>
            <a:r>
              <a:rPr lang="en-IN" dirty="0"/>
              <a:t>Lookout for Equipment</a:t>
            </a:r>
          </a:p>
          <a:p>
            <a:r>
              <a:rPr lang="en-IN" dirty="0"/>
              <a:t>Lookout for Metrics</a:t>
            </a:r>
          </a:p>
          <a:p>
            <a:r>
              <a:rPr lang="en-IN" dirty="0" err="1"/>
              <a:t>Monitron</a:t>
            </a:r>
            <a:endParaRPr lang="en-IN" dirty="0"/>
          </a:p>
          <a:p>
            <a:r>
              <a:rPr lang="en-IN" dirty="0"/>
              <a:t>Panorama</a:t>
            </a:r>
          </a:p>
          <a:p>
            <a:r>
              <a:rPr lang="en-IN" dirty="0"/>
              <a:t>Personalize</a:t>
            </a:r>
          </a:p>
          <a:p>
            <a:r>
              <a:rPr lang="en-IN" dirty="0"/>
              <a:t>Polly</a:t>
            </a:r>
          </a:p>
          <a:p>
            <a:r>
              <a:rPr lang="en-IN" dirty="0" err="1"/>
              <a:t>Rekognition</a:t>
            </a:r>
            <a:endParaRPr lang="en-IN" dirty="0"/>
          </a:p>
          <a:p>
            <a:r>
              <a:rPr lang="en-IN" dirty="0" err="1"/>
              <a:t>SageMaker</a:t>
            </a:r>
            <a:endParaRPr lang="en-IN" dirty="0"/>
          </a:p>
          <a:p>
            <a:r>
              <a:rPr lang="en-IN" dirty="0" err="1"/>
              <a:t>Textract</a:t>
            </a:r>
            <a:endParaRPr lang="en-IN" dirty="0"/>
          </a:p>
          <a:p>
            <a:r>
              <a:rPr lang="en-IN" dirty="0"/>
              <a:t>Transcribe</a:t>
            </a:r>
          </a:p>
          <a:p>
            <a:r>
              <a:rPr lang="en-IN" dirty="0"/>
              <a:t>Translate</a:t>
            </a:r>
          </a:p>
        </p:txBody>
      </p:sp>
    </p:spTree>
    <p:extLst>
      <p:ext uri="{BB962C8B-B14F-4D97-AF65-F5344CB8AC3E}">
        <p14:creationId xmlns:p14="http://schemas.microsoft.com/office/powerpoint/2010/main" val="259141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1EA5-1564-4730-AB61-5CFB4B7E1FA6}"/>
              </a:ext>
            </a:extLst>
          </p:cNvPr>
          <p:cNvSpPr>
            <a:spLocks noGrp="1"/>
          </p:cNvSpPr>
          <p:nvPr>
            <p:ph type="title"/>
          </p:nvPr>
        </p:nvSpPr>
        <p:spPr/>
        <p:txBody>
          <a:bodyPr/>
          <a:lstStyle/>
          <a:p>
            <a:r>
              <a:rPr lang="en-IN" dirty="0"/>
              <a:t>Management &amp; Governance</a:t>
            </a:r>
          </a:p>
        </p:txBody>
      </p:sp>
      <p:sp>
        <p:nvSpPr>
          <p:cNvPr id="3" name="Content Placeholder 2">
            <a:extLst>
              <a:ext uri="{FF2B5EF4-FFF2-40B4-BE49-F238E27FC236}">
                <a16:creationId xmlns:a16="http://schemas.microsoft.com/office/drawing/2014/main" id="{3FC95643-3CB4-4BAC-B9CA-CC4095DA5851}"/>
              </a:ext>
            </a:extLst>
          </p:cNvPr>
          <p:cNvSpPr>
            <a:spLocks noGrp="1"/>
          </p:cNvSpPr>
          <p:nvPr>
            <p:ph sz="half" idx="1"/>
          </p:nvPr>
        </p:nvSpPr>
        <p:spPr/>
        <p:txBody>
          <a:bodyPr>
            <a:normAutofit fontScale="77500" lnSpcReduction="20000"/>
          </a:bodyPr>
          <a:lstStyle/>
          <a:p>
            <a:r>
              <a:rPr lang="en-IN" dirty="0"/>
              <a:t>AWS </a:t>
            </a:r>
            <a:r>
              <a:rPr lang="en-IN" dirty="0" err="1"/>
              <a:t>AppConfig</a:t>
            </a:r>
            <a:endParaRPr lang="en-IN" dirty="0"/>
          </a:p>
          <a:p>
            <a:r>
              <a:rPr lang="en-IN" dirty="0"/>
              <a:t>Auto Scaling</a:t>
            </a:r>
          </a:p>
          <a:p>
            <a:r>
              <a:rPr lang="en-IN" dirty="0"/>
              <a:t>Chatbot</a:t>
            </a:r>
          </a:p>
          <a:p>
            <a:r>
              <a:rPr lang="en-IN" dirty="0"/>
              <a:t>CloudFormation</a:t>
            </a:r>
          </a:p>
          <a:p>
            <a:r>
              <a:rPr lang="en-IN" dirty="0"/>
              <a:t>CloudTrail</a:t>
            </a:r>
          </a:p>
          <a:p>
            <a:r>
              <a:rPr lang="en-IN" dirty="0"/>
              <a:t>CloudWatch</a:t>
            </a:r>
          </a:p>
          <a:p>
            <a:r>
              <a:rPr lang="en-IN" dirty="0"/>
              <a:t>Compute Optimizer</a:t>
            </a:r>
          </a:p>
          <a:p>
            <a:r>
              <a:rPr lang="en-IN" dirty="0"/>
              <a:t>Config</a:t>
            </a:r>
          </a:p>
          <a:p>
            <a:r>
              <a:rPr lang="en-IN" dirty="0"/>
              <a:t>Control Tower</a:t>
            </a:r>
          </a:p>
          <a:p>
            <a:r>
              <a:rPr lang="en-IN" dirty="0"/>
              <a:t>Amazon Grafana</a:t>
            </a:r>
          </a:p>
          <a:p>
            <a:r>
              <a:rPr lang="en-IN" dirty="0"/>
              <a:t>Incident Manager</a:t>
            </a:r>
          </a:p>
          <a:p>
            <a:r>
              <a:rPr lang="en-IN" dirty="0"/>
              <a:t>Launch Wizard</a:t>
            </a:r>
          </a:p>
          <a:p>
            <a:pPr marL="0" indent="0">
              <a:buNone/>
            </a:pPr>
            <a:endParaRPr lang="en-IN" dirty="0"/>
          </a:p>
          <a:p>
            <a:endParaRPr lang="en-IN" dirty="0"/>
          </a:p>
        </p:txBody>
      </p:sp>
      <p:sp>
        <p:nvSpPr>
          <p:cNvPr id="4" name="Content Placeholder 3">
            <a:extLst>
              <a:ext uri="{FF2B5EF4-FFF2-40B4-BE49-F238E27FC236}">
                <a16:creationId xmlns:a16="http://schemas.microsoft.com/office/drawing/2014/main" id="{2473E604-334E-49E9-865A-475E3056A1A1}"/>
              </a:ext>
            </a:extLst>
          </p:cNvPr>
          <p:cNvSpPr>
            <a:spLocks noGrp="1"/>
          </p:cNvSpPr>
          <p:nvPr>
            <p:ph sz="half" idx="2"/>
          </p:nvPr>
        </p:nvSpPr>
        <p:spPr/>
        <p:txBody>
          <a:bodyPr>
            <a:normAutofit fontScale="77500" lnSpcReduction="20000"/>
          </a:bodyPr>
          <a:lstStyle/>
          <a:p>
            <a:r>
              <a:rPr lang="en-IN" dirty="0"/>
              <a:t>License Manager</a:t>
            </a:r>
          </a:p>
          <a:p>
            <a:r>
              <a:rPr lang="en-IN" dirty="0" err="1"/>
              <a:t>Opsworks</a:t>
            </a:r>
            <a:endParaRPr lang="en-IN" dirty="0"/>
          </a:p>
          <a:p>
            <a:r>
              <a:rPr lang="en-IN" dirty="0"/>
              <a:t>AWS Organizations</a:t>
            </a:r>
          </a:p>
          <a:p>
            <a:r>
              <a:rPr lang="en-IN" dirty="0"/>
              <a:t>Personal Health Dashboard</a:t>
            </a:r>
          </a:p>
          <a:p>
            <a:r>
              <a:rPr lang="en-IN" dirty="0"/>
              <a:t>Prometheus</a:t>
            </a:r>
          </a:p>
          <a:p>
            <a:r>
              <a:rPr lang="en-IN" dirty="0"/>
              <a:t>Proton</a:t>
            </a:r>
          </a:p>
          <a:p>
            <a:r>
              <a:rPr lang="en-IN" dirty="0"/>
              <a:t>Resilience Hub</a:t>
            </a:r>
          </a:p>
          <a:p>
            <a:r>
              <a:rPr lang="en-IN" dirty="0"/>
              <a:t>Resource Groups &amp; Tag Editor</a:t>
            </a:r>
          </a:p>
          <a:p>
            <a:r>
              <a:rPr lang="en-IN" dirty="0"/>
              <a:t>Service </a:t>
            </a:r>
            <a:r>
              <a:rPr lang="en-IN" dirty="0" err="1"/>
              <a:t>Catalog</a:t>
            </a:r>
            <a:endParaRPr lang="en-IN" dirty="0"/>
          </a:p>
          <a:p>
            <a:r>
              <a:rPr lang="en-IN" dirty="0"/>
              <a:t>Systems Manager</a:t>
            </a:r>
          </a:p>
          <a:p>
            <a:r>
              <a:rPr lang="en-IN" dirty="0"/>
              <a:t>Trusted Advisor</a:t>
            </a:r>
          </a:p>
          <a:p>
            <a:r>
              <a:rPr lang="en-IN" dirty="0"/>
              <a:t>AWS Well-Architected Tool</a:t>
            </a:r>
          </a:p>
        </p:txBody>
      </p:sp>
    </p:spTree>
    <p:extLst>
      <p:ext uri="{BB962C8B-B14F-4D97-AF65-F5344CB8AC3E}">
        <p14:creationId xmlns:p14="http://schemas.microsoft.com/office/powerpoint/2010/main" val="3667642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1EA5-1564-4730-AB61-5CFB4B7E1FA6}"/>
              </a:ext>
            </a:extLst>
          </p:cNvPr>
          <p:cNvSpPr>
            <a:spLocks noGrp="1"/>
          </p:cNvSpPr>
          <p:nvPr>
            <p:ph type="title"/>
          </p:nvPr>
        </p:nvSpPr>
        <p:spPr/>
        <p:txBody>
          <a:bodyPr/>
          <a:lstStyle/>
          <a:p>
            <a:r>
              <a:rPr lang="en-IN" dirty="0"/>
              <a:t>Media Services</a:t>
            </a:r>
          </a:p>
        </p:txBody>
      </p:sp>
      <p:sp>
        <p:nvSpPr>
          <p:cNvPr id="3" name="Content Placeholder 2">
            <a:extLst>
              <a:ext uri="{FF2B5EF4-FFF2-40B4-BE49-F238E27FC236}">
                <a16:creationId xmlns:a16="http://schemas.microsoft.com/office/drawing/2014/main" id="{3FC95643-3CB4-4BAC-B9CA-CC4095DA5851}"/>
              </a:ext>
            </a:extLst>
          </p:cNvPr>
          <p:cNvSpPr>
            <a:spLocks noGrp="1"/>
          </p:cNvSpPr>
          <p:nvPr>
            <p:ph idx="1"/>
          </p:nvPr>
        </p:nvSpPr>
        <p:spPr/>
        <p:txBody>
          <a:bodyPr>
            <a:normAutofit lnSpcReduction="10000"/>
          </a:bodyPr>
          <a:lstStyle/>
          <a:p>
            <a:r>
              <a:rPr lang="en-IN" dirty="0"/>
              <a:t>Amazon Elastic Transcoder</a:t>
            </a:r>
          </a:p>
          <a:p>
            <a:r>
              <a:rPr lang="en-IN" dirty="0"/>
              <a:t>Elemental Appliances &amp; Software</a:t>
            </a:r>
          </a:p>
          <a:p>
            <a:r>
              <a:rPr lang="en-IN" dirty="0"/>
              <a:t>Amazon Interactive Video Service</a:t>
            </a:r>
          </a:p>
          <a:p>
            <a:r>
              <a:rPr lang="en-IN" dirty="0"/>
              <a:t>Kinesis Video Streams</a:t>
            </a:r>
          </a:p>
          <a:p>
            <a:r>
              <a:rPr lang="en-IN" dirty="0" err="1"/>
              <a:t>MediaConnect</a:t>
            </a:r>
            <a:endParaRPr lang="en-IN" dirty="0"/>
          </a:p>
          <a:p>
            <a:r>
              <a:rPr lang="en-IN" dirty="0" err="1"/>
              <a:t>MediaCovert</a:t>
            </a:r>
            <a:endParaRPr lang="en-IN" dirty="0"/>
          </a:p>
          <a:p>
            <a:r>
              <a:rPr lang="en-IN" dirty="0" err="1"/>
              <a:t>MediaLive</a:t>
            </a:r>
            <a:endParaRPr lang="en-IN" dirty="0"/>
          </a:p>
          <a:p>
            <a:r>
              <a:rPr lang="en-IN" dirty="0" err="1"/>
              <a:t>MediaPackage</a:t>
            </a:r>
            <a:endParaRPr lang="en-IN" dirty="0"/>
          </a:p>
          <a:p>
            <a:r>
              <a:rPr lang="en-IN" dirty="0" err="1"/>
              <a:t>MediaStore</a:t>
            </a:r>
            <a:endParaRPr lang="en-IN" dirty="0"/>
          </a:p>
          <a:p>
            <a:r>
              <a:rPr lang="en-IN" dirty="0" err="1"/>
              <a:t>MediaTailor</a:t>
            </a:r>
            <a:endParaRPr lang="en-IN" dirty="0"/>
          </a:p>
          <a:p>
            <a:r>
              <a:rPr lang="en-IN" dirty="0"/>
              <a:t>Nimble Studio</a:t>
            </a:r>
          </a:p>
        </p:txBody>
      </p:sp>
    </p:spTree>
    <p:extLst>
      <p:ext uri="{BB962C8B-B14F-4D97-AF65-F5344CB8AC3E}">
        <p14:creationId xmlns:p14="http://schemas.microsoft.com/office/powerpoint/2010/main" val="3009883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1EA5-1564-4730-AB61-5CFB4B7E1FA6}"/>
              </a:ext>
            </a:extLst>
          </p:cNvPr>
          <p:cNvSpPr>
            <a:spLocks noGrp="1"/>
          </p:cNvSpPr>
          <p:nvPr>
            <p:ph type="title"/>
          </p:nvPr>
        </p:nvSpPr>
        <p:spPr/>
        <p:txBody>
          <a:bodyPr/>
          <a:lstStyle/>
          <a:p>
            <a:r>
              <a:rPr lang="en-IN" dirty="0"/>
              <a:t>Migration &amp; Transfer</a:t>
            </a:r>
          </a:p>
        </p:txBody>
      </p:sp>
      <p:sp>
        <p:nvSpPr>
          <p:cNvPr id="3" name="Content Placeholder 2">
            <a:extLst>
              <a:ext uri="{FF2B5EF4-FFF2-40B4-BE49-F238E27FC236}">
                <a16:creationId xmlns:a16="http://schemas.microsoft.com/office/drawing/2014/main" id="{3FC95643-3CB4-4BAC-B9CA-CC4095DA5851}"/>
              </a:ext>
            </a:extLst>
          </p:cNvPr>
          <p:cNvSpPr>
            <a:spLocks noGrp="1"/>
          </p:cNvSpPr>
          <p:nvPr>
            <p:ph idx="1"/>
          </p:nvPr>
        </p:nvSpPr>
        <p:spPr/>
        <p:txBody>
          <a:bodyPr>
            <a:normAutofit/>
          </a:bodyPr>
          <a:lstStyle/>
          <a:p>
            <a:r>
              <a:rPr lang="en-IN" dirty="0"/>
              <a:t>Application Discovery Service</a:t>
            </a:r>
          </a:p>
          <a:p>
            <a:r>
              <a:rPr lang="en-IN" dirty="0"/>
              <a:t>Application Migration Service</a:t>
            </a:r>
          </a:p>
          <a:p>
            <a:r>
              <a:rPr lang="en-IN" dirty="0"/>
              <a:t>Database Migration Service</a:t>
            </a:r>
          </a:p>
          <a:p>
            <a:r>
              <a:rPr lang="en-IN" dirty="0" err="1"/>
              <a:t>DataSync</a:t>
            </a:r>
            <a:endParaRPr lang="en-IN" dirty="0"/>
          </a:p>
          <a:p>
            <a:r>
              <a:rPr lang="en-IN" dirty="0"/>
              <a:t>Mainframe Modernization</a:t>
            </a:r>
          </a:p>
          <a:p>
            <a:r>
              <a:rPr lang="en-IN" dirty="0"/>
              <a:t>Migration Hub</a:t>
            </a:r>
          </a:p>
          <a:p>
            <a:r>
              <a:rPr lang="en-IN" dirty="0"/>
              <a:t>Server Migration Service</a:t>
            </a:r>
          </a:p>
          <a:p>
            <a:r>
              <a:rPr lang="en-IN" dirty="0" err="1"/>
              <a:t>SnowFamily</a:t>
            </a:r>
            <a:endParaRPr lang="en-IN" dirty="0"/>
          </a:p>
          <a:p>
            <a:r>
              <a:rPr lang="en-IN" dirty="0"/>
              <a:t>Transfer Family</a:t>
            </a:r>
          </a:p>
        </p:txBody>
      </p:sp>
    </p:spTree>
    <p:extLst>
      <p:ext uri="{BB962C8B-B14F-4D97-AF65-F5344CB8AC3E}">
        <p14:creationId xmlns:p14="http://schemas.microsoft.com/office/powerpoint/2010/main" val="3552351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1EA5-1564-4730-AB61-5CFB4B7E1FA6}"/>
              </a:ext>
            </a:extLst>
          </p:cNvPr>
          <p:cNvSpPr>
            <a:spLocks noGrp="1"/>
          </p:cNvSpPr>
          <p:nvPr>
            <p:ph type="title"/>
          </p:nvPr>
        </p:nvSpPr>
        <p:spPr/>
        <p:txBody>
          <a:bodyPr/>
          <a:lstStyle/>
          <a:p>
            <a:r>
              <a:rPr lang="en-IN" dirty="0"/>
              <a:t>Networking &amp; Content Delivery</a:t>
            </a:r>
          </a:p>
        </p:txBody>
      </p:sp>
      <p:sp>
        <p:nvSpPr>
          <p:cNvPr id="3" name="Content Placeholder 2">
            <a:extLst>
              <a:ext uri="{FF2B5EF4-FFF2-40B4-BE49-F238E27FC236}">
                <a16:creationId xmlns:a16="http://schemas.microsoft.com/office/drawing/2014/main" id="{3FC95643-3CB4-4BAC-B9CA-CC4095DA5851}"/>
              </a:ext>
            </a:extLst>
          </p:cNvPr>
          <p:cNvSpPr>
            <a:spLocks noGrp="1"/>
          </p:cNvSpPr>
          <p:nvPr>
            <p:ph idx="1"/>
          </p:nvPr>
        </p:nvSpPr>
        <p:spPr/>
        <p:txBody>
          <a:bodyPr>
            <a:normAutofit/>
          </a:bodyPr>
          <a:lstStyle/>
          <a:p>
            <a:r>
              <a:rPr lang="en-IN" dirty="0"/>
              <a:t>Amazon API Gateway</a:t>
            </a:r>
          </a:p>
          <a:p>
            <a:r>
              <a:rPr lang="en-IN" dirty="0"/>
              <a:t>Amazon CloudFront</a:t>
            </a:r>
          </a:p>
          <a:p>
            <a:r>
              <a:rPr lang="en-IN" dirty="0"/>
              <a:t>App Mesh</a:t>
            </a:r>
          </a:p>
          <a:p>
            <a:r>
              <a:rPr lang="en-IN" dirty="0"/>
              <a:t>Cloud Map</a:t>
            </a:r>
          </a:p>
          <a:p>
            <a:r>
              <a:rPr lang="en-IN" dirty="0"/>
              <a:t>Direct Connect</a:t>
            </a:r>
          </a:p>
          <a:p>
            <a:r>
              <a:rPr lang="en-IN" dirty="0"/>
              <a:t>Global Accelerator</a:t>
            </a:r>
          </a:p>
          <a:p>
            <a:r>
              <a:rPr lang="en-IN" dirty="0"/>
              <a:t>Route 53</a:t>
            </a:r>
          </a:p>
          <a:p>
            <a:r>
              <a:rPr lang="en-IN" dirty="0"/>
              <a:t>VPC</a:t>
            </a:r>
          </a:p>
          <a:p>
            <a:r>
              <a:rPr lang="en-IN" dirty="0"/>
              <a:t>VPC IP Address Manager</a:t>
            </a:r>
          </a:p>
        </p:txBody>
      </p:sp>
    </p:spTree>
    <p:extLst>
      <p:ext uri="{BB962C8B-B14F-4D97-AF65-F5344CB8AC3E}">
        <p14:creationId xmlns:p14="http://schemas.microsoft.com/office/powerpoint/2010/main" val="104728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C37D-6111-4DE3-A1F1-46F91976928F}"/>
              </a:ext>
            </a:extLst>
          </p:cNvPr>
          <p:cNvSpPr>
            <a:spLocks noGrp="1"/>
          </p:cNvSpPr>
          <p:nvPr>
            <p:ph type="title"/>
          </p:nvPr>
        </p:nvSpPr>
        <p:spPr/>
        <p:txBody>
          <a:bodyPr/>
          <a:lstStyle/>
          <a:p>
            <a:r>
              <a:rPr lang="en-IN" dirty="0"/>
              <a:t>Quantum Technologies</a:t>
            </a:r>
          </a:p>
        </p:txBody>
      </p:sp>
      <p:sp>
        <p:nvSpPr>
          <p:cNvPr id="3" name="Content Placeholder 2">
            <a:extLst>
              <a:ext uri="{FF2B5EF4-FFF2-40B4-BE49-F238E27FC236}">
                <a16:creationId xmlns:a16="http://schemas.microsoft.com/office/drawing/2014/main" id="{0D98CCCE-4264-4553-A539-4982914B16AD}"/>
              </a:ext>
            </a:extLst>
          </p:cNvPr>
          <p:cNvSpPr>
            <a:spLocks noGrp="1"/>
          </p:cNvSpPr>
          <p:nvPr>
            <p:ph idx="1"/>
          </p:nvPr>
        </p:nvSpPr>
        <p:spPr/>
        <p:txBody>
          <a:bodyPr/>
          <a:lstStyle/>
          <a:p>
            <a:r>
              <a:rPr lang="en-IN" dirty="0"/>
              <a:t>Amazon </a:t>
            </a:r>
            <a:r>
              <a:rPr lang="en-IN" dirty="0" err="1"/>
              <a:t>Braket</a:t>
            </a:r>
            <a:endParaRPr lang="en-IN" dirty="0"/>
          </a:p>
        </p:txBody>
      </p:sp>
    </p:spTree>
    <p:extLst>
      <p:ext uri="{BB962C8B-B14F-4D97-AF65-F5344CB8AC3E}">
        <p14:creationId xmlns:p14="http://schemas.microsoft.com/office/powerpoint/2010/main" val="3259642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1EA5-1564-4730-AB61-5CFB4B7E1FA6}"/>
              </a:ext>
            </a:extLst>
          </p:cNvPr>
          <p:cNvSpPr>
            <a:spLocks noGrp="1"/>
          </p:cNvSpPr>
          <p:nvPr>
            <p:ph type="title"/>
          </p:nvPr>
        </p:nvSpPr>
        <p:spPr/>
        <p:txBody>
          <a:bodyPr/>
          <a:lstStyle/>
          <a:p>
            <a:r>
              <a:rPr lang="en-IN" dirty="0"/>
              <a:t>Robotics</a:t>
            </a:r>
          </a:p>
        </p:txBody>
      </p:sp>
      <p:sp>
        <p:nvSpPr>
          <p:cNvPr id="3" name="Content Placeholder 2">
            <a:extLst>
              <a:ext uri="{FF2B5EF4-FFF2-40B4-BE49-F238E27FC236}">
                <a16:creationId xmlns:a16="http://schemas.microsoft.com/office/drawing/2014/main" id="{3FC95643-3CB4-4BAC-B9CA-CC4095DA5851}"/>
              </a:ext>
            </a:extLst>
          </p:cNvPr>
          <p:cNvSpPr>
            <a:spLocks noGrp="1"/>
          </p:cNvSpPr>
          <p:nvPr>
            <p:ph idx="1"/>
          </p:nvPr>
        </p:nvSpPr>
        <p:spPr/>
        <p:txBody>
          <a:bodyPr>
            <a:normAutofit/>
          </a:bodyPr>
          <a:lstStyle/>
          <a:p>
            <a:r>
              <a:rPr lang="en-IN" dirty="0"/>
              <a:t>AWS </a:t>
            </a:r>
            <a:r>
              <a:rPr lang="en-IN" dirty="0" err="1"/>
              <a:t>RoboMaker</a:t>
            </a:r>
            <a:endParaRPr lang="en-IN" dirty="0"/>
          </a:p>
        </p:txBody>
      </p:sp>
    </p:spTree>
    <p:extLst>
      <p:ext uri="{BB962C8B-B14F-4D97-AF65-F5344CB8AC3E}">
        <p14:creationId xmlns:p14="http://schemas.microsoft.com/office/powerpoint/2010/main" val="47797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D33D-F470-405A-AC04-56506531DB52}"/>
              </a:ext>
            </a:extLst>
          </p:cNvPr>
          <p:cNvSpPr>
            <a:spLocks noGrp="1"/>
          </p:cNvSpPr>
          <p:nvPr>
            <p:ph type="title"/>
          </p:nvPr>
        </p:nvSpPr>
        <p:spPr/>
        <p:txBody>
          <a:bodyPr/>
          <a:lstStyle/>
          <a:p>
            <a:r>
              <a:rPr lang="en-IN" dirty="0"/>
              <a:t>Free Tier – AWS </a:t>
            </a:r>
          </a:p>
        </p:txBody>
      </p:sp>
      <p:sp>
        <p:nvSpPr>
          <p:cNvPr id="3" name="Content Placeholder 2">
            <a:extLst>
              <a:ext uri="{FF2B5EF4-FFF2-40B4-BE49-F238E27FC236}">
                <a16:creationId xmlns:a16="http://schemas.microsoft.com/office/drawing/2014/main" id="{6027388E-C6BE-48FF-8591-D780FE67027A}"/>
              </a:ext>
            </a:extLst>
          </p:cNvPr>
          <p:cNvSpPr>
            <a:spLocks noGrp="1"/>
          </p:cNvSpPr>
          <p:nvPr>
            <p:ph idx="1"/>
          </p:nvPr>
        </p:nvSpPr>
        <p:spPr/>
        <p:txBody>
          <a:bodyPr/>
          <a:lstStyle/>
          <a:p>
            <a:r>
              <a:rPr lang="en-IN" dirty="0"/>
              <a:t>URL - </a:t>
            </a:r>
            <a:r>
              <a:rPr lang="en-US" dirty="0">
                <a:hlinkClick r:id="rId2"/>
              </a:rPr>
              <a:t>Free Cloud Computing Services - AWS Free Tier (amazon.com)</a:t>
            </a:r>
            <a:endParaRPr lang="en-US" dirty="0"/>
          </a:p>
          <a:p>
            <a:r>
              <a:rPr lang="en-US" dirty="0"/>
              <a:t>Free Trials</a:t>
            </a:r>
          </a:p>
          <a:p>
            <a:r>
              <a:rPr lang="en-US" dirty="0"/>
              <a:t>12 months Free</a:t>
            </a:r>
          </a:p>
          <a:p>
            <a:r>
              <a:rPr lang="en-US" dirty="0"/>
              <a:t>Always Free</a:t>
            </a:r>
          </a:p>
          <a:p>
            <a:r>
              <a:rPr lang="en-US" b="0" i="0" dirty="0">
                <a:solidFill>
                  <a:srgbClr val="333333"/>
                </a:solidFill>
                <a:effectLst/>
                <a:latin typeface="AmazonEmberLight"/>
              </a:rPr>
              <a:t>The AWS Free Tier is not available in the </a:t>
            </a:r>
            <a:r>
              <a:rPr lang="en-US" b="0" i="0" u="none" strike="noStrike" dirty="0">
                <a:solidFill>
                  <a:srgbClr val="007EB9"/>
                </a:solidFill>
                <a:effectLst/>
                <a:latin typeface="AmazonEmberLight"/>
                <a:hlinkClick r:id="rId3"/>
              </a:rPr>
              <a:t>AWS GovCloud (US)</a:t>
            </a:r>
            <a:r>
              <a:rPr lang="en-US" b="0" i="0" dirty="0">
                <a:solidFill>
                  <a:srgbClr val="333333"/>
                </a:solidFill>
                <a:effectLst/>
                <a:latin typeface="AmazonEmberLight"/>
              </a:rPr>
              <a:t> Regions* or the </a:t>
            </a:r>
            <a:r>
              <a:rPr lang="en-US" b="0" i="0" u="none" strike="noStrike" dirty="0">
                <a:solidFill>
                  <a:srgbClr val="007EB9"/>
                </a:solidFill>
                <a:effectLst/>
                <a:latin typeface="AmazonEmberLight"/>
                <a:hlinkClick r:id="rId4"/>
              </a:rPr>
              <a:t>China (Beijing)</a:t>
            </a:r>
            <a:r>
              <a:rPr lang="en-US" b="0" i="0" dirty="0">
                <a:solidFill>
                  <a:srgbClr val="333333"/>
                </a:solidFill>
                <a:effectLst/>
                <a:latin typeface="AmazonEmberLight"/>
              </a:rPr>
              <a:t> region at this time.</a:t>
            </a:r>
          </a:p>
          <a:p>
            <a:r>
              <a:rPr lang="en-US" b="0" i="0" dirty="0">
                <a:solidFill>
                  <a:srgbClr val="333333"/>
                </a:solidFill>
                <a:effectLst/>
                <a:latin typeface="AmazonEmberLight"/>
              </a:rPr>
              <a:t>The AWS Free Tier is available to all types of customers – students, entrepreneurs, small businesses, and Fortune 500 companies are all welcome to sign up.</a:t>
            </a:r>
          </a:p>
          <a:p>
            <a:endParaRPr lang="en-IN" dirty="0"/>
          </a:p>
        </p:txBody>
      </p:sp>
      <p:pic>
        <p:nvPicPr>
          <p:cNvPr id="4" name="Picture 3">
            <a:extLst>
              <a:ext uri="{FF2B5EF4-FFF2-40B4-BE49-F238E27FC236}">
                <a16:creationId xmlns:a16="http://schemas.microsoft.com/office/drawing/2014/main" id="{148DB38D-16FA-439A-AB6E-66098AFF1821}"/>
              </a:ext>
            </a:extLst>
          </p:cNvPr>
          <p:cNvPicPr>
            <a:picLocks noChangeAspect="1"/>
          </p:cNvPicPr>
          <p:nvPr/>
        </p:nvPicPr>
        <p:blipFill>
          <a:blip r:embed="rId5"/>
          <a:stretch>
            <a:fillRect/>
          </a:stretch>
        </p:blipFill>
        <p:spPr>
          <a:xfrm>
            <a:off x="4968853" y="756894"/>
            <a:ext cx="1247952" cy="1143000"/>
          </a:xfrm>
          <a:prstGeom prst="rect">
            <a:avLst/>
          </a:prstGeom>
        </p:spPr>
      </p:pic>
    </p:spTree>
    <p:extLst>
      <p:ext uri="{BB962C8B-B14F-4D97-AF65-F5344CB8AC3E}">
        <p14:creationId xmlns:p14="http://schemas.microsoft.com/office/powerpoint/2010/main" val="2249459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981E-7B10-42D0-AE95-728FEAE6BCEF}"/>
              </a:ext>
            </a:extLst>
          </p:cNvPr>
          <p:cNvSpPr>
            <a:spLocks noGrp="1"/>
          </p:cNvSpPr>
          <p:nvPr>
            <p:ph type="title"/>
          </p:nvPr>
        </p:nvSpPr>
        <p:spPr/>
        <p:txBody>
          <a:bodyPr/>
          <a:lstStyle/>
          <a:p>
            <a:r>
              <a:rPr lang="en-IN" dirty="0"/>
              <a:t>Satellite</a:t>
            </a:r>
          </a:p>
        </p:txBody>
      </p:sp>
      <p:sp>
        <p:nvSpPr>
          <p:cNvPr id="3" name="Content Placeholder 2">
            <a:extLst>
              <a:ext uri="{FF2B5EF4-FFF2-40B4-BE49-F238E27FC236}">
                <a16:creationId xmlns:a16="http://schemas.microsoft.com/office/drawing/2014/main" id="{89AFF49D-6028-4E9D-8744-EAEE893A7288}"/>
              </a:ext>
            </a:extLst>
          </p:cNvPr>
          <p:cNvSpPr>
            <a:spLocks noGrp="1"/>
          </p:cNvSpPr>
          <p:nvPr>
            <p:ph idx="1"/>
          </p:nvPr>
        </p:nvSpPr>
        <p:spPr/>
        <p:txBody>
          <a:bodyPr/>
          <a:lstStyle/>
          <a:p>
            <a:r>
              <a:rPr lang="en-IN" dirty="0"/>
              <a:t>Ground Station</a:t>
            </a:r>
          </a:p>
        </p:txBody>
      </p:sp>
    </p:spTree>
    <p:extLst>
      <p:ext uri="{BB962C8B-B14F-4D97-AF65-F5344CB8AC3E}">
        <p14:creationId xmlns:p14="http://schemas.microsoft.com/office/powerpoint/2010/main" val="830378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1EA5-1564-4730-AB61-5CFB4B7E1FA6}"/>
              </a:ext>
            </a:extLst>
          </p:cNvPr>
          <p:cNvSpPr>
            <a:spLocks noGrp="1"/>
          </p:cNvSpPr>
          <p:nvPr>
            <p:ph type="title"/>
          </p:nvPr>
        </p:nvSpPr>
        <p:spPr/>
        <p:txBody>
          <a:bodyPr/>
          <a:lstStyle/>
          <a:p>
            <a:r>
              <a:rPr lang="en-IN" dirty="0"/>
              <a:t>Security, identity &amp; Compliance</a:t>
            </a:r>
          </a:p>
        </p:txBody>
      </p:sp>
      <p:sp>
        <p:nvSpPr>
          <p:cNvPr id="3" name="Content Placeholder 2">
            <a:extLst>
              <a:ext uri="{FF2B5EF4-FFF2-40B4-BE49-F238E27FC236}">
                <a16:creationId xmlns:a16="http://schemas.microsoft.com/office/drawing/2014/main" id="{3FC95643-3CB4-4BAC-B9CA-CC4095DA5851}"/>
              </a:ext>
            </a:extLst>
          </p:cNvPr>
          <p:cNvSpPr>
            <a:spLocks noGrp="1"/>
          </p:cNvSpPr>
          <p:nvPr>
            <p:ph sz="half" idx="1"/>
          </p:nvPr>
        </p:nvSpPr>
        <p:spPr/>
        <p:txBody>
          <a:bodyPr>
            <a:normAutofit fontScale="85000" lnSpcReduction="10000"/>
          </a:bodyPr>
          <a:lstStyle/>
          <a:p>
            <a:r>
              <a:rPr lang="en-IN" dirty="0"/>
              <a:t>Artifact</a:t>
            </a:r>
          </a:p>
          <a:p>
            <a:r>
              <a:rPr lang="en-IN" dirty="0"/>
              <a:t>Audit Manager</a:t>
            </a:r>
          </a:p>
          <a:p>
            <a:r>
              <a:rPr lang="en-IN" dirty="0"/>
              <a:t>Certificate Manager</a:t>
            </a:r>
          </a:p>
          <a:p>
            <a:r>
              <a:rPr lang="en-IN" dirty="0" err="1"/>
              <a:t>CloudHSM</a:t>
            </a:r>
            <a:endParaRPr lang="en-IN" dirty="0"/>
          </a:p>
          <a:p>
            <a:r>
              <a:rPr lang="en-IN" dirty="0"/>
              <a:t>Cognito</a:t>
            </a:r>
          </a:p>
          <a:p>
            <a:r>
              <a:rPr lang="en-IN" dirty="0"/>
              <a:t>Detective</a:t>
            </a:r>
          </a:p>
          <a:p>
            <a:r>
              <a:rPr lang="en-IN" dirty="0"/>
              <a:t>Directory Service</a:t>
            </a:r>
          </a:p>
          <a:p>
            <a:r>
              <a:rPr lang="en-IN" dirty="0"/>
              <a:t>Firewall Manager</a:t>
            </a:r>
          </a:p>
          <a:p>
            <a:r>
              <a:rPr lang="en-IN" dirty="0" err="1"/>
              <a:t>GuardDuty</a:t>
            </a:r>
            <a:endParaRPr lang="en-IN" dirty="0"/>
          </a:p>
          <a:p>
            <a:r>
              <a:rPr lang="en-IN" dirty="0"/>
              <a:t>IAM</a:t>
            </a:r>
          </a:p>
          <a:p>
            <a:r>
              <a:rPr lang="en-IN" dirty="0"/>
              <a:t>Inspector</a:t>
            </a:r>
          </a:p>
          <a:p>
            <a:endParaRPr lang="en-IN" dirty="0"/>
          </a:p>
        </p:txBody>
      </p:sp>
      <p:sp>
        <p:nvSpPr>
          <p:cNvPr id="4" name="Content Placeholder 3">
            <a:extLst>
              <a:ext uri="{FF2B5EF4-FFF2-40B4-BE49-F238E27FC236}">
                <a16:creationId xmlns:a16="http://schemas.microsoft.com/office/drawing/2014/main" id="{C65E3745-5D18-4AE0-B810-32D05A3DF968}"/>
              </a:ext>
            </a:extLst>
          </p:cNvPr>
          <p:cNvSpPr>
            <a:spLocks noGrp="1"/>
          </p:cNvSpPr>
          <p:nvPr>
            <p:ph sz="half" idx="2"/>
          </p:nvPr>
        </p:nvSpPr>
        <p:spPr/>
        <p:txBody>
          <a:bodyPr>
            <a:normAutofit fontScale="85000" lnSpcReduction="10000"/>
          </a:bodyPr>
          <a:lstStyle/>
          <a:p>
            <a:r>
              <a:rPr lang="en-IN" dirty="0"/>
              <a:t>Key Management Service</a:t>
            </a:r>
          </a:p>
          <a:p>
            <a:r>
              <a:rPr lang="en-IN" dirty="0"/>
              <a:t>Macie</a:t>
            </a:r>
          </a:p>
          <a:p>
            <a:r>
              <a:rPr lang="en-IN" dirty="0"/>
              <a:t>Network Firewall</a:t>
            </a:r>
          </a:p>
          <a:p>
            <a:r>
              <a:rPr lang="en-IN" dirty="0"/>
              <a:t>Resource Access Manager</a:t>
            </a:r>
          </a:p>
          <a:p>
            <a:r>
              <a:rPr lang="en-IN" dirty="0"/>
              <a:t>Secrets Manager</a:t>
            </a:r>
          </a:p>
          <a:p>
            <a:r>
              <a:rPr lang="en-IN" dirty="0"/>
              <a:t>Security Hub</a:t>
            </a:r>
          </a:p>
          <a:p>
            <a:r>
              <a:rPr lang="en-IN" dirty="0"/>
              <a:t>Signer</a:t>
            </a:r>
          </a:p>
          <a:p>
            <a:r>
              <a:rPr lang="en-IN" dirty="0"/>
              <a:t>Single Sign-On</a:t>
            </a:r>
          </a:p>
          <a:p>
            <a:r>
              <a:rPr lang="en-IN" dirty="0"/>
              <a:t>WAF &amp; </a:t>
            </a:r>
            <a:r>
              <a:rPr lang="en-IN" dirty="0" err="1"/>
              <a:t>Sheild</a:t>
            </a:r>
            <a:endParaRPr lang="en-IN" dirty="0"/>
          </a:p>
        </p:txBody>
      </p:sp>
    </p:spTree>
    <p:extLst>
      <p:ext uri="{BB962C8B-B14F-4D97-AF65-F5344CB8AC3E}">
        <p14:creationId xmlns:p14="http://schemas.microsoft.com/office/powerpoint/2010/main" val="2072182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1EA5-1564-4730-AB61-5CFB4B7E1FA6}"/>
              </a:ext>
            </a:extLst>
          </p:cNvPr>
          <p:cNvSpPr>
            <a:spLocks noGrp="1"/>
          </p:cNvSpPr>
          <p:nvPr>
            <p:ph type="title"/>
          </p:nvPr>
        </p:nvSpPr>
        <p:spPr/>
        <p:txBody>
          <a:bodyPr/>
          <a:lstStyle/>
          <a:p>
            <a:r>
              <a:rPr lang="en-IN" dirty="0"/>
              <a:t>Serverless</a:t>
            </a:r>
          </a:p>
        </p:txBody>
      </p:sp>
      <p:sp>
        <p:nvSpPr>
          <p:cNvPr id="3" name="Content Placeholder 2">
            <a:extLst>
              <a:ext uri="{FF2B5EF4-FFF2-40B4-BE49-F238E27FC236}">
                <a16:creationId xmlns:a16="http://schemas.microsoft.com/office/drawing/2014/main" id="{3FC95643-3CB4-4BAC-B9CA-CC4095DA5851}"/>
              </a:ext>
            </a:extLst>
          </p:cNvPr>
          <p:cNvSpPr>
            <a:spLocks noGrp="1"/>
          </p:cNvSpPr>
          <p:nvPr>
            <p:ph idx="1"/>
          </p:nvPr>
        </p:nvSpPr>
        <p:spPr/>
        <p:txBody>
          <a:bodyPr>
            <a:normAutofit/>
          </a:bodyPr>
          <a:lstStyle/>
          <a:p>
            <a:r>
              <a:rPr lang="en-IN" dirty="0"/>
              <a:t>Amazon S3</a:t>
            </a:r>
          </a:p>
          <a:p>
            <a:r>
              <a:rPr lang="en-IN" dirty="0"/>
              <a:t>Amazon DynamoDB</a:t>
            </a:r>
          </a:p>
          <a:p>
            <a:r>
              <a:rPr lang="en-IN" dirty="0"/>
              <a:t>AWS Lambda</a:t>
            </a:r>
          </a:p>
          <a:p>
            <a:r>
              <a:rPr lang="en-IN" dirty="0"/>
              <a:t>Amazon SNS</a:t>
            </a:r>
          </a:p>
          <a:p>
            <a:r>
              <a:rPr lang="en-IN" dirty="0"/>
              <a:t>Amazon API Gateway</a:t>
            </a:r>
          </a:p>
          <a:p>
            <a:r>
              <a:rPr lang="en-IN" dirty="0"/>
              <a:t>Amazon SQS</a:t>
            </a:r>
          </a:p>
          <a:p>
            <a:r>
              <a:rPr lang="en-IN" dirty="0"/>
              <a:t>AWS Step Functions</a:t>
            </a:r>
          </a:p>
          <a:p>
            <a:r>
              <a:rPr lang="en-IN" dirty="0"/>
              <a:t>AWS AppSync</a:t>
            </a:r>
          </a:p>
          <a:p>
            <a:endParaRPr lang="en-IN" dirty="0"/>
          </a:p>
        </p:txBody>
      </p:sp>
    </p:spTree>
    <p:extLst>
      <p:ext uri="{BB962C8B-B14F-4D97-AF65-F5344CB8AC3E}">
        <p14:creationId xmlns:p14="http://schemas.microsoft.com/office/powerpoint/2010/main" val="3568145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1EA5-1564-4730-AB61-5CFB4B7E1FA6}"/>
              </a:ext>
            </a:extLst>
          </p:cNvPr>
          <p:cNvSpPr>
            <a:spLocks noGrp="1"/>
          </p:cNvSpPr>
          <p:nvPr>
            <p:ph type="title"/>
          </p:nvPr>
        </p:nvSpPr>
        <p:spPr/>
        <p:txBody>
          <a:bodyPr/>
          <a:lstStyle/>
          <a:p>
            <a:r>
              <a:rPr lang="en-IN" dirty="0"/>
              <a:t>Storage</a:t>
            </a:r>
          </a:p>
        </p:txBody>
      </p:sp>
      <p:sp>
        <p:nvSpPr>
          <p:cNvPr id="3" name="Content Placeholder 2">
            <a:extLst>
              <a:ext uri="{FF2B5EF4-FFF2-40B4-BE49-F238E27FC236}">
                <a16:creationId xmlns:a16="http://schemas.microsoft.com/office/drawing/2014/main" id="{3FC95643-3CB4-4BAC-B9CA-CC4095DA5851}"/>
              </a:ext>
            </a:extLst>
          </p:cNvPr>
          <p:cNvSpPr>
            <a:spLocks noGrp="1"/>
          </p:cNvSpPr>
          <p:nvPr>
            <p:ph idx="1"/>
          </p:nvPr>
        </p:nvSpPr>
        <p:spPr/>
        <p:txBody>
          <a:bodyPr>
            <a:normAutofit/>
          </a:bodyPr>
          <a:lstStyle/>
          <a:p>
            <a:r>
              <a:rPr lang="en-IN" dirty="0"/>
              <a:t>Amazon S3</a:t>
            </a:r>
          </a:p>
          <a:p>
            <a:r>
              <a:rPr lang="en-IN" dirty="0"/>
              <a:t>Amazon CloudFront</a:t>
            </a:r>
          </a:p>
          <a:p>
            <a:r>
              <a:rPr lang="en-IN" dirty="0"/>
              <a:t>Amazon EFS</a:t>
            </a:r>
          </a:p>
          <a:p>
            <a:r>
              <a:rPr lang="en-IN" dirty="0"/>
              <a:t>Amazon Elastic Block Storage</a:t>
            </a:r>
          </a:p>
          <a:p>
            <a:r>
              <a:rPr lang="en-IN" dirty="0"/>
              <a:t>AWS Storage Gateway</a:t>
            </a:r>
          </a:p>
          <a:p>
            <a:r>
              <a:rPr lang="en-IN" dirty="0"/>
              <a:t>Amazon ECS Anywhere</a:t>
            </a:r>
          </a:p>
          <a:p>
            <a:r>
              <a:rPr lang="en-IN" dirty="0"/>
              <a:t>AWS Backup</a:t>
            </a:r>
          </a:p>
          <a:p>
            <a:r>
              <a:rPr lang="en-IN" dirty="0"/>
              <a:t>Elastic Disaster Recovery</a:t>
            </a:r>
          </a:p>
          <a:p>
            <a:r>
              <a:rPr lang="en-IN" dirty="0" err="1"/>
              <a:t>FSx</a:t>
            </a:r>
            <a:endParaRPr lang="en-IN" dirty="0"/>
          </a:p>
          <a:p>
            <a:r>
              <a:rPr lang="en-IN" dirty="0"/>
              <a:t>S3 Glacier</a:t>
            </a:r>
          </a:p>
          <a:p>
            <a:endParaRPr lang="en-IN" dirty="0"/>
          </a:p>
        </p:txBody>
      </p:sp>
    </p:spTree>
    <p:extLst>
      <p:ext uri="{BB962C8B-B14F-4D97-AF65-F5344CB8AC3E}">
        <p14:creationId xmlns:p14="http://schemas.microsoft.com/office/powerpoint/2010/main" val="2300834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8FF0F8-1FCB-43AA-8037-6B008DCFF9B9}"/>
              </a:ext>
            </a:extLst>
          </p:cNvPr>
          <p:cNvSpPr>
            <a:spLocks noGrp="1"/>
          </p:cNvSpPr>
          <p:nvPr>
            <p:ph type="title"/>
          </p:nvPr>
        </p:nvSpPr>
        <p:spPr>
          <a:xfrm>
            <a:off x="1066800" y="2649813"/>
            <a:ext cx="10058400" cy="1371600"/>
          </a:xfrm>
        </p:spPr>
        <p:txBody>
          <a:bodyPr/>
          <a:lstStyle/>
          <a:p>
            <a:r>
              <a:rPr lang="en-IN" dirty="0"/>
              <a:t>&gt;170 Services in Total in AWS</a:t>
            </a:r>
          </a:p>
        </p:txBody>
      </p:sp>
    </p:spTree>
    <p:extLst>
      <p:ext uri="{BB962C8B-B14F-4D97-AF65-F5344CB8AC3E}">
        <p14:creationId xmlns:p14="http://schemas.microsoft.com/office/powerpoint/2010/main" val="364790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4F1E34-709B-43EF-9243-5B2D1F2BDA41}"/>
              </a:ext>
            </a:extLst>
          </p:cNvPr>
          <p:cNvSpPr>
            <a:spLocks noGrp="1"/>
          </p:cNvSpPr>
          <p:nvPr>
            <p:ph type="title"/>
          </p:nvPr>
        </p:nvSpPr>
        <p:spPr/>
        <p:txBody>
          <a:bodyPr/>
          <a:lstStyle/>
          <a:p>
            <a:r>
              <a:rPr lang="en-IN" dirty="0"/>
              <a:t>Why moving to AWS/ any cloud?</a:t>
            </a:r>
          </a:p>
        </p:txBody>
      </p:sp>
      <p:sp>
        <p:nvSpPr>
          <p:cNvPr id="4" name="Content Placeholder 3">
            <a:extLst>
              <a:ext uri="{FF2B5EF4-FFF2-40B4-BE49-F238E27FC236}">
                <a16:creationId xmlns:a16="http://schemas.microsoft.com/office/drawing/2014/main" id="{2C18EEDB-EE18-4B6A-B412-FFD7271E724D}"/>
              </a:ext>
            </a:extLst>
          </p:cNvPr>
          <p:cNvSpPr>
            <a:spLocks noGrp="1"/>
          </p:cNvSpPr>
          <p:nvPr>
            <p:ph idx="1"/>
          </p:nvPr>
        </p:nvSpPr>
        <p:spPr/>
        <p:txBody>
          <a:bodyPr/>
          <a:lstStyle/>
          <a:p>
            <a:r>
              <a:rPr lang="en-IN" dirty="0"/>
              <a:t>Flexibility</a:t>
            </a:r>
          </a:p>
          <a:p>
            <a:r>
              <a:rPr lang="en-IN" dirty="0"/>
              <a:t>Cost-Effective</a:t>
            </a:r>
          </a:p>
          <a:p>
            <a:r>
              <a:rPr lang="en-IN" dirty="0"/>
              <a:t>Scalable and Elastic</a:t>
            </a:r>
          </a:p>
          <a:p>
            <a:r>
              <a:rPr lang="en-IN" dirty="0"/>
              <a:t>Secure</a:t>
            </a:r>
          </a:p>
          <a:p>
            <a:r>
              <a:rPr lang="en-IN" dirty="0"/>
              <a:t>Experienced</a:t>
            </a:r>
          </a:p>
        </p:txBody>
      </p:sp>
    </p:spTree>
    <p:extLst>
      <p:ext uri="{BB962C8B-B14F-4D97-AF65-F5344CB8AC3E}">
        <p14:creationId xmlns:p14="http://schemas.microsoft.com/office/powerpoint/2010/main" val="3435991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F5F8-94A3-4B42-AAFB-F2A873A1D46C}"/>
              </a:ext>
            </a:extLst>
          </p:cNvPr>
          <p:cNvSpPr>
            <a:spLocks noGrp="1"/>
          </p:cNvSpPr>
          <p:nvPr>
            <p:ph type="title"/>
          </p:nvPr>
        </p:nvSpPr>
        <p:spPr/>
        <p:txBody>
          <a:bodyPr/>
          <a:lstStyle/>
          <a:p>
            <a:r>
              <a:rPr lang="en-IN" dirty="0"/>
              <a:t>Who is a AWS Solution Architect ?</a:t>
            </a:r>
          </a:p>
        </p:txBody>
      </p:sp>
      <p:pic>
        <p:nvPicPr>
          <p:cNvPr id="5" name="Content Placeholder 4">
            <a:extLst>
              <a:ext uri="{FF2B5EF4-FFF2-40B4-BE49-F238E27FC236}">
                <a16:creationId xmlns:a16="http://schemas.microsoft.com/office/drawing/2014/main" id="{AA52031B-B787-4897-A9EA-21633FFA108F}"/>
              </a:ext>
            </a:extLst>
          </p:cNvPr>
          <p:cNvPicPr>
            <a:picLocks noGrp="1" noChangeAspect="1"/>
          </p:cNvPicPr>
          <p:nvPr>
            <p:ph idx="1"/>
          </p:nvPr>
        </p:nvPicPr>
        <p:blipFill>
          <a:blip r:embed="rId2"/>
          <a:stretch>
            <a:fillRect/>
          </a:stretch>
        </p:blipFill>
        <p:spPr>
          <a:xfrm>
            <a:off x="723459" y="2014194"/>
            <a:ext cx="5883150" cy="2568163"/>
          </a:xfrm>
        </p:spPr>
      </p:pic>
      <p:pic>
        <p:nvPicPr>
          <p:cNvPr id="7" name="Picture 6">
            <a:extLst>
              <a:ext uri="{FF2B5EF4-FFF2-40B4-BE49-F238E27FC236}">
                <a16:creationId xmlns:a16="http://schemas.microsoft.com/office/drawing/2014/main" id="{4730A2FD-645E-457A-93FA-DA29F02EA357}"/>
              </a:ext>
            </a:extLst>
          </p:cNvPr>
          <p:cNvPicPr>
            <a:picLocks noChangeAspect="1"/>
          </p:cNvPicPr>
          <p:nvPr/>
        </p:nvPicPr>
        <p:blipFill>
          <a:blip r:embed="rId3"/>
          <a:stretch>
            <a:fillRect/>
          </a:stretch>
        </p:blipFill>
        <p:spPr>
          <a:xfrm>
            <a:off x="5275848" y="4843807"/>
            <a:ext cx="5966977" cy="1265030"/>
          </a:xfrm>
          <a:prstGeom prst="rect">
            <a:avLst/>
          </a:prstGeom>
        </p:spPr>
      </p:pic>
    </p:spTree>
    <p:extLst>
      <p:ext uri="{BB962C8B-B14F-4D97-AF65-F5344CB8AC3E}">
        <p14:creationId xmlns:p14="http://schemas.microsoft.com/office/powerpoint/2010/main" val="3907690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850AA-D1B3-489E-A9DE-9752767347B4}"/>
              </a:ext>
            </a:extLst>
          </p:cNvPr>
          <p:cNvSpPr>
            <a:spLocks noGrp="1"/>
          </p:cNvSpPr>
          <p:nvPr>
            <p:ph type="title"/>
          </p:nvPr>
        </p:nvSpPr>
        <p:spPr/>
        <p:txBody>
          <a:bodyPr/>
          <a:lstStyle/>
          <a:p>
            <a:r>
              <a:rPr lang="en-IN" dirty="0"/>
              <a:t>AWS Certifications</a:t>
            </a:r>
          </a:p>
        </p:txBody>
      </p:sp>
      <p:sp>
        <p:nvSpPr>
          <p:cNvPr id="3" name="Content Placeholder 2">
            <a:extLst>
              <a:ext uri="{FF2B5EF4-FFF2-40B4-BE49-F238E27FC236}">
                <a16:creationId xmlns:a16="http://schemas.microsoft.com/office/drawing/2014/main" id="{2D0EB006-CAFD-400C-AC84-EEE88C27CCD7}"/>
              </a:ext>
            </a:extLst>
          </p:cNvPr>
          <p:cNvSpPr>
            <a:spLocks noGrp="1"/>
          </p:cNvSpPr>
          <p:nvPr>
            <p:ph idx="1"/>
          </p:nvPr>
        </p:nvSpPr>
        <p:spPr/>
        <p:txBody>
          <a:bodyPr/>
          <a:lstStyle/>
          <a:p>
            <a:r>
              <a:rPr lang="en-US" dirty="0">
                <a:hlinkClick r:id="rId2"/>
              </a:rPr>
              <a:t>Explore all AWS Certification exams | Validate AWS Cloud </a:t>
            </a:r>
            <a:r>
              <a:rPr lang="en-US" dirty="0" err="1">
                <a:hlinkClick r:id="rId2"/>
              </a:rPr>
              <a:t>Skiills</a:t>
            </a:r>
            <a:r>
              <a:rPr lang="en-US" dirty="0">
                <a:hlinkClick r:id="rId2"/>
              </a:rPr>
              <a:t> (amazon.com)</a:t>
            </a:r>
            <a:r>
              <a:rPr lang="en-US" dirty="0"/>
              <a:t> </a:t>
            </a:r>
          </a:p>
          <a:p>
            <a:r>
              <a:rPr lang="en-US" dirty="0"/>
              <a:t>Exam Guide - </a:t>
            </a:r>
            <a:r>
              <a:rPr lang="en-US" dirty="0">
                <a:hlinkClick r:id="rId3"/>
              </a:rPr>
              <a:t>AWS-Certified-Solutions-Architect-Associate_Exam-Guide.pdf (awsstatic.com)</a:t>
            </a:r>
            <a:endParaRPr lang="en-IN" dirty="0"/>
          </a:p>
        </p:txBody>
      </p:sp>
    </p:spTree>
    <p:extLst>
      <p:ext uri="{BB962C8B-B14F-4D97-AF65-F5344CB8AC3E}">
        <p14:creationId xmlns:p14="http://schemas.microsoft.com/office/powerpoint/2010/main" val="4001620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6A38-4529-430F-A455-5AF7F120FC41}"/>
              </a:ext>
            </a:extLst>
          </p:cNvPr>
          <p:cNvSpPr>
            <a:spLocks noGrp="1"/>
          </p:cNvSpPr>
          <p:nvPr>
            <p:ph type="title"/>
          </p:nvPr>
        </p:nvSpPr>
        <p:spPr/>
        <p:txBody>
          <a:bodyPr/>
          <a:lstStyle/>
          <a:p>
            <a:r>
              <a:rPr lang="en-IN" dirty="0"/>
              <a:t>Few Terminologies</a:t>
            </a:r>
          </a:p>
        </p:txBody>
      </p:sp>
      <p:sp>
        <p:nvSpPr>
          <p:cNvPr id="3" name="Content Placeholder 2">
            <a:extLst>
              <a:ext uri="{FF2B5EF4-FFF2-40B4-BE49-F238E27FC236}">
                <a16:creationId xmlns:a16="http://schemas.microsoft.com/office/drawing/2014/main" id="{D8F92D89-F08C-4DD2-BE47-68162F8B6B2E}"/>
              </a:ext>
            </a:extLst>
          </p:cNvPr>
          <p:cNvSpPr>
            <a:spLocks noGrp="1"/>
          </p:cNvSpPr>
          <p:nvPr>
            <p:ph idx="1"/>
          </p:nvPr>
        </p:nvSpPr>
        <p:spPr/>
        <p:txBody>
          <a:bodyPr/>
          <a:lstStyle/>
          <a:p>
            <a:r>
              <a:rPr lang="en-IN" dirty="0"/>
              <a:t>Region</a:t>
            </a:r>
          </a:p>
          <a:p>
            <a:r>
              <a:rPr lang="en-IN" dirty="0"/>
              <a:t>Edge Locations</a:t>
            </a:r>
          </a:p>
          <a:p>
            <a:r>
              <a:rPr lang="en-IN" dirty="0"/>
              <a:t>Availability Zones</a:t>
            </a:r>
          </a:p>
          <a:p>
            <a:r>
              <a:rPr lang="en-IN" dirty="0"/>
              <a:t>High Availability</a:t>
            </a:r>
          </a:p>
          <a:p>
            <a:r>
              <a:rPr lang="en-IN" dirty="0"/>
              <a:t>Fault Tolerant</a:t>
            </a:r>
          </a:p>
          <a:p>
            <a:r>
              <a:rPr lang="en-IN" dirty="0"/>
              <a:t>Scalability</a:t>
            </a:r>
          </a:p>
          <a:p>
            <a:r>
              <a:rPr lang="en-IN" dirty="0"/>
              <a:t>Elasticity</a:t>
            </a:r>
          </a:p>
          <a:p>
            <a:r>
              <a:rPr lang="en-IN" dirty="0"/>
              <a:t>Instance</a:t>
            </a:r>
          </a:p>
          <a:p>
            <a:r>
              <a:rPr lang="en-IN" dirty="0"/>
              <a:t>Cost Efficient</a:t>
            </a:r>
          </a:p>
          <a:p>
            <a:r>
              <a:rPr lang="en-IN" dirty="0"/>
              <a:t>Secure</a:t>
            </a:r>
          </a:p>
          <a:p>
            <a:endParaRPr lang="en-IN" dirty="0"/>
          </a:p>
        </p:txBody>
      </p:sp>
    </p:spTree>
    <p:extLst>
      <p:ext uri="{BB962C8B-B14F-4D97-AF65-F5344CB8AC3E}">
        <p14:creationId xmlns:p14="http://schemas.microsoft.com/office/powerpoint/2010/main" val="2756449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BFDA-EC9A-40B5-9D9D-F76ECAE49633}"/>
              </a:ext>
            </a:extLst>
          </p:cNvPr>
          <p:cNvSpPr>
            <a:spLocks noGrp="1"/>
          </p:cNvSpPr>
          <p:nvPr>
            <p:ph type="title"/>
          </p:nvPr>
        </p:nvSpPr>
        <p:spPr>
          <a:xfrm>
            <a:off x="1222917" y="2828233"/>
            <a:ext cx="10058400" cy="1371600"/>
          </a:xfrm>
        </p:spPr>
        <p:txBody>
          <a:bodyPr/>
          <a:lstStyle/>
          <a:p>
            <a:r>
              <a:rPr lang="en-IN" dirty="0"/>
              <a:t>Setting up an AWS Account</a:t>
            </a:r>
          </a:p>
        </p:txBody>
      </p:sp>
    </p:spTree>
    <p:extLst>
      <p:ext uri="{BB962C8B-B14F-4D97-AF65-F5344CB8AC3E}">
        <p14:creationId xmlns:p14="http://schemas.microsoft.com/office/powerpoint/2010/main" val="320407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6556-C9E6-40D7-B457-785E6B221F8F}"/>
              </a:ext>
            </a:extLst>
          </p:cNvPr>
          <p:cNvSpPr>
            <a:spLocks noGrp="1"/>
          </p:cNvSpPr>
          <p:nvPr>
            <p:ph type="title"/>
          </p:nvPr>
        </p:nvSpPr>
        <p:spPr/>
        <p:txBody>
          <a:bodyPr/>
          <a:lstStyle/>
          <a:p>
            <a:r>
              <a:rPr lang="en-IN" dirty="0"/>
              <a:t>AWS Free Tier – FAQ </a:t>
            </a:r>
          </a:p>
        </p:txBody>
      </p:sp>
      <p:sp>
        <p:nvSpPr>
          <p:cNvPr id="3" name="Content Placeholder 2">
            <a:extLst>
              <a:ext uri="{FF2B5EF4-FFF2-40B4-BE49-F238E27FC236}">
                <a16:creationId xmlns:a16="http://schemas.microsoft.com/office/drawing/2014/main" id="{5F82A528-C37D-4060-A5A4-385757E6AEFD}"/>
              </a:ext>
            </a:extLst>
          </p:cNvPr>
          <p:cNvSpPr>
            <a:spLocks noGrp="1"/>
          </p:cNvSpPr>
          <p:nvPr>
            <p:ph idx="1"/>
          </p:nvPr>
        </p:nvSpPr>
        <p:spPr/>
        <p:txBody>
          <a:bodyPr/>
          <a:lstStyle/>
          <a:p>
            <a:r>
              <a:rPr lang="en-US" b="0" i="0" dirty="0">
                <a:solidFill>
                  <a:srgbClr val="232F3E"/>
                </a:solidFill>
                <a:effectLst/>
                <a:latin typeface="AmazonEmber"/>
              </a:rPr>
              <a:t>AWS Free Tier is applied to your monthly usage. It will expire on the 1st day of each month, and does not accumulate</a:t>
            </a:r>
          </a:p>
          <a:p>
            <a:r>
              <a:rPr lang="en-US" b="0" i="0" dirty="0">
                <a:solidFill>
                  <a:srgbClr val="232F3E"/>
                </a:solidFill>
                <a:effectLst/>
                <a:latin typeface="AmazonEmber"/>
              </a:rPr>
              <a:t>If your usage exceeds the monthly free tier limits, you simply pay standard, pay-as-you-go AWS service rates. See the </a:t>
            </a:r>
            <a:r>
              <a:rPr lang="en-US" b="0" i="0" u="none" strike="noStrike" dirty="0">
                <a:solidFill>
                  <a:srgbClr val="007EB9"/>
                </a:solidFill>
                <a:effectLst/>
                <a:latin typeface="AmazonEmber"/>
                <a:hlinkClick r:id="rId2"/>
              </a:rPr>
              <a:t>AWS Pricing</a:t>
            </a:r>
            <a:r>
              <a:rPr lang="en-US" b="0" i="0" dirty="0">
                <a:solidFill>
                  <a:srgbClr val="232F3E"/>
                </a:solidFill>
                <a:effectLst/>
                <a:latin typeface="AmazonEmber"/>
              </a:rPr>
              <a:t> page for full pricing details.</a:t>
            </a:r>
          </a:p>
          <a:p>
            <a:r>
              <a:rPr lang="en-US" b="0" i="0" dirty="0">
                <a:solidFill>
                  <a:srgbClr val="232F3E"/>
                </a:solidFill>
                <a:effectLst/>
                <a:latin typeface="AmazonEmber"/>
              </a:rPr>
              <a:t>The AWS Free Tier applies to participating services across our </a:t>
            </a:r>
            <a:r>
              <a:rPr lang="en-US" b="0" i="0" u="none" strike="noStrike" dirty="0">
                <a:solidFill>
                  <a:srgbClr val="007EB9"/>
                </a:solidFill>
                <a:effectLst/>
                <a:latin typeface="AmazonEmber"/>
                <a:hlinkClick r:id="rId3"/>
              </a:rPr>
              <a:t>global regions</a:t>
            </a:r>
            <a:r>
              <a:rPr lang="en-US" b="0" i="0" dirty="0">
                <a:solidFill>
                  <a:srgbClr val="232F3E"/>
                </a:solidFill>
                <a:effectLst/>
                <a:latin typeface="AmazonEmber"/>
              </a:rPr>
              <a:t>. Your free usage under the AWS Free Tier is calculated each month across all regions and automatically applied to your bill. For example, you will receive 750 Amazon EC2 Linux Micro Instance hours for free across all of the regions you use, not 750 hours per region. Unused monthly usage will not roll over to future months. The AWS Free Tier is now available in China (ZHY) region as well. The AWS Free Tier is not available in the </a:t>
            </a:r>
            <a:r>
              <a:rPr lang="en-US" b="0" i="0" u="none" strike="noStrike" dirty="0">
                <a:solidFill>
                  <a:srgbClr val="007EB9"/>
                </a:solidFill>
                <a:effectLst/>
                <a:latin typeface="AmazonEmber"/>
                <a:hlinkClick r:id="rId4"/>
              </a:rPr>
              <a:t>China (BJS)</a:t>
            </a:r>
            <a:r>
              <a:rPr lang="en-US" b="0" i="0" dirty="0">
                <a:solidFill>
                  <a:srgbClr val="232F3E"/>
                </a:solidFill>
                <a:effectLst/>
                <a:latin typeface="AmazonEmber"/>
              </a:rPr>
              <a:t> region or </a:t>
            </a:r>
            <a:r>
              <a:rPr lang="en-US" b="0" i="0" u="none" strike="noStrike" dirty="0">
                <a:solidFill>
                  <a:srgbClr val="007EB9"/>
                </a:solidFill>
                <a:effectLst/>
                <a:latin typeface="AmazonEmber"/>
                <a:hlinkClick r:id="rId5"/>
              </a:rPr>
              <a:t>AWS GovCloud (US)</a:t>
            </a:r>
            <a:r>
              <a:rPr lang="en-US" b="0" i="0" dirty="0">
                <a:solidFill>
                  <a:srgbClr val="232F3E"/>
                </a:solidFill>
                <a:effectLst/>
                <a:latin typeface="AmazonEmber"/>
              </a:rPr>
              <a:t> regions, with the exception of Lambda for AWS GovCloud (US).</a:t>
            </a:r>
          </a:p>
          <a:p>
            <a:r>
              <a:rPr lang="en-US" b="1" i="0" dirty="0">
                <a:solidFill>
                  <a:srgbClr val="333333"/>
                </a:solidFill>
                <a:effectLst/>
                <a:latin typeface="AmazonEmber"/>
              </a:rPr>
              <a:t>AWS Free Tier includes 750 hours of Linux and Windows t2.micro instances, ( t3.micro for the regions in which t2.micro is unavailable) each month for one year. To stay within the Free Tier, use only EC2 Micro instances.</a:t>
            </a:r>
            <a:endParaRPr lang="en-US" b="1" i="0" dirty="0">
              <a:solidFill>
                <a:srgbClr val="232F3E"/>
              </a:solidFill>
              <a:effectLst/>
              <a:latin typeface="AmazonEmber"/>
            </a:endParaRPr>
          </a:p>
          <a:p>
            <a:endParaRPr lang="en-US" b="0" i="0" dirty="0">
              <a:solidFill>
                <a:srgbClr val="232F3E"/>
              </a:solidFill>
              <a:effectLst/>
              <a:latin typeface="AmazonEmber"/>
            </a:endParaRPr>
          </a:p>
          <a:p>
            <a:endParaRPr lang="en-US" b="0" i="0" dirty="0">
              <a:solidFill>
                <a:srgbClr val="232F3E"/>
              </a:solidFill>
              <a:effectLst/>
              <a:latin typeface="AmazonEmber"/>
            </a:endParaRPr>
          </a:p>
          <a:p>
            <a:endParaRPr lang="en-IN" dirty="0"/>
          </a:p>
        </p:txBody>
      </p:sp>
      <p:pic>
        <p:nvPicPr>
          <p:cNvPr id="4" name="Picture 3">
            <a:extLst>
              <a:ext uri="{FF2B5EF4-FFF2-40B4-BE49-F238E27FC236}">
                <a16:creationId xmlns:a16="http://schemas.microsoft.com/office/drawing/2014/main" id="{6EA1276A-B154-4D17-99EC-A7BAD4B87638}"/>
              </a:ext>
            </a:extLst>
          </p:cNvPr>
          <p:cNvPicPr>
            <a:picLocks noChangeAspect="1"/>
          </p:cNvPicPr>
          <p:nvPr/>
        </p:nvPicPr>
        <p:blipFill>
          <a:blip r:embed="rId6"/>
          <a:stretch>
            <a:fillRect/>
          </a:stretch>
        </p:blipFill>
        <p:spPr>
          <a:xfrm>
            <a:off x="6096000" y="642594"/>
            <a:ext cx="1247952" cy="1143000"/>
          </a:xfrm>
          <a:prstGeom prst="rect">
            <a:avLst/>
          </a:prstGeom>
        </p:spPr>
      </p:pic>
    </p:spTree>
    <p:extLst>
      <p:ext uri="{BB962C8B-B14F-4D97-AF65-F5344CB8AC3E}">
        <p14:creationId xmlns:p14="http://schemas.microsoft.com/office/powerpoint/2010/main" val="295434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0263-FC3E-4B71-91B0-2B6142F7A139}"/>
              </a:ext>
            </a:extLst>
          </p:cNvPr>
          <p:cNvSpPr>
            <a:spLocks noGrp="1"/>
          </p:cNvSpPr>
          <p:nvPr>
            <p:ph type="title"/>
          </p:nvPr>
        </p:nvSpPr>
        <p:spPr>
          <a:xfrm>
            <a:off x="1066800" y="2917442"/>
            <a:ext cx="10058400" cy="1371600"/>
          </a:xfrm>
        </p:spPr>
        <p:txBody>
          <a:bodyPr/>
          <a:lstStyle/>
          <a:p>
            <a:r>
              <a:rPr lang="en-IN" dirty="0"/>
              <a:t>How to read the bill and Cost budget creation</a:t>
            </a:r>
          </a:p>
        </p:txBody>
      </p:sp>
    </p:spTree>
    <p:extLst>
      <p:ext uri="{BB962C8B-B14F-4D97-AF65-F5344CB8AC3E}">
        <p14:creationId xmlns:p14="http://schemas.microsoft.com/office/powerpoint/2010/main" val="2979058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4A23-C8E6-4BB3-9762-6064448A410F}"/>
              </a:ext>
            </a:extLst>
          </p:cNvPr>
          <p:cNvSpPr>
            <a:spLocks noGrp="1"/>
          </p:cNvSpPr>
          <p:nvPr>
            <p:ph type="title"/>
          </p:nvPr>
        </p:nvSpPr>
        <p:spPr/>
        <p:txBody>
          <a:bodyPr/>
          <a:lstStyle/>
          <a:p>
            <a:r>
              <a:rPr lang="en-IN" dirty="0"/>
              <a:t>AWS Accounts Walkthrough</a:t>
            </a:r>
          </a:p>
        </p:txBody>
      </p:sp>
      <p:pic>
        <p:nvPicPr>
          <p:cNvPr id="5" name="Content Placeholder 4">
            <a:extLst>
              <a:ext uri="{FF2B5EF4-FFF2-40B4-BE49-F238E27FC236}">
                <a16:creationId xmlns:a16="http://schemas.microsoft.com/office/drawing/2014/main" id="{EABD6169-37BA-45E9-AE34-D887FC95DB63}"/>
              </a:ext>
            </a:extLst>
          </p:cNvPr>
          <p:cNvPicPr>
            <a:picLocks noGrp="1" noChangeAspect="1"/>
          </p:cNvPicPr>
          <p:nvPr>
            <p:ph idx="1"/>
          </p:nvPr>
        </p:nvPicPr>
        <p:blipFill>
          <a:blip r:embed="rId2"/>
          <a:stretch>
            <a:fillRect/>
          </a:stretch>
        </p:blipFill>
        <p:spPr>
          <a:xfrm>
            <a:off x="2643841" y="2191702"/>
            <a:ext cx="6904318" cy="3673158"/>
          </a:xfrm>
        </p:spPr>
      </p:pic>
    </p:spTree>
    <p:extLst>
      <p:ext uri="{BB962C8B-B14F-4D97-AF65-F5344CB8AC3E}">
        <p14:creationId xmlns:p14="http://schemas.microsoft.com/office/powerpoint/2010/main" val="1614328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C188C8-F394-4A8F-BD4F-8F3C4D230515}"/>
              </a:ext>
            </a:extLst>
          </p:cNvPr>
          <p:cNvPicPr>
            <a:picLocks noChangeAspect="1"/>
          </p:cNvPicPr>
          <p:nvPr/>
        </p:nvPicPr>
        <p:blipFill>
          <a:blip r:embed="rId2"/>
          <a:stretch>
            <a:fillRect/>
          </a:stretch>
        </p:blipFill>
        <p:spPr>
          <a:xfrm>
            <a:off x="2563824" y="1440007"/>
            <a:ext cx="7064352" cy="3977985"/>
          </a:xfrm>
          <a:prstGeom prst="rect">
            <a:avLst/>
          </a:prstGeom>
        </p:spPr>
      </p:pic>
    </p:spTree>
    <p:extLst>
      <p:ext uri="{BB962C8B-B14F-4D97-AF65-F5344CB8AC3E}">
        <p14:creationId xmlns:p14="http://schemas.microsoft.com/office/powerpoint/2010/main" val="35164081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C188C8-F394-4A8F-BD4F-8F3C4D230515}"/>
              </a:ext>
            </a:extLst>
          </p:cNvPr>
          <p:cNvPicPr>
            <a:picLocks noChangeAspect="1"/>
          </p:cNvPicPr>
          <p:nvPr/>
        </p:nvPicPr>
        <p:blipFill>
          <a:blip r:embed="rId2"/>
          <a:stretch>
            <a:fillRect/>
          </a:stretch>
        </p:blipFill>
        <p:spPr>
          <a:xfrm>
            <a:off x="2563824" y="1440007"/>
            <a:ext cx="7064352" cy="3977985"/>
          </a:xfrm>
          <a:prstGeom prst="rect">
            <a:avLst/>
          </a:prstGeom>
        </p:spPr>
      </p:pic>
      <p:pic>
        <p:nvPicPr>
          <p:cNvPr id="3" name="Picture 2">
            <a:extLst>
              <a:ext uri="{FF2B5EF4-FFF2-40B4-BE49-F238E27FC236}">
                <a16:creationId xmlns:a16="http://schemas.microsoft.com/office/drawing/2014/main" id="{BAD0C020-09C4-4003-8D66-FE8082DC468C}"/>
              </a:ext>
            </a:extLst>
          </p:cNvPr>
          <p:cNvPicPr>
            <a:picLocks noChangeAspect="1"/>
          </p:cNvPicPr>
          <p:nvPr/>
        </p:nvPicPr>
        <p:blipFill>
          <a:blip r:embed="rId3"/>
          <a:stretch>
            <a:fillRect/>
          </a:stretch>
        </p:blipFill>
        <p:spPr>
          <a:xfrm>
            <a:off x="2350445" y="1058974"/>
            <a:ext cx="7491109" cy="4740051"/>
          </a:xfrm>
          <a:prstGeom prst="rect">
            <a:avLst/>
          </a:prstGeom>
        </p:spPr>
      </p:pic>
    </p:spTree>
    <p:extLst>
      <p:ext uri="{BB962C8B-B14F-4D97-AF65-F5344CB8AC3E}">
        <p14:creationId xmlns:p14="http://schemas.microsoft.com/office/powerpoint/2010/main" val="3502394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5A59A9-CC6F-4E63-B97F-B4D5F05187EC}"/>
              </a:ext>
            </a:extLst>
          </p:cNvPr>
          <p:cNvPicPr>
            <a:picLocks noChangeAspect="1"/>
          </p:cNvPicPr>
          <p:nvPr/>
        </p:nvPicPr>
        <p:blipFill>
          <a:blip r:embed="rId2"/>
          <a:stretch>
            <a:fillRect/>
          </a:stretch>
        </p:blipFill>
        <p:spPr>
          <a:xfrm>
            <a:off x="2297101" y="1017061"/>
            <a:ext cx="7597798" cy="4823878"/>
          </a:xfrm>
          <a:prstGeom prst="rect">
            <a:avLst/>
          </a:prstGeom>
        </p:spPr>
      </p:pic>
    </p:spTree>
    <p:extLst>
      <p:ext uri="{BB962C8B-B14F-4D97-AF65-F5344CB8AC3E}">
        <p14:creationId xmlns:p14="http://schemas.microsoft.com/office/powerpoint/2010/main" val="36395376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C281C3-A721-4802-A9EF-743DC2D1F9E3}"/>
              </a:ext>
            </a:extLst>
          </p:cNvPr>
          <p:cNvPicPr>
            <a:picLocks noChangeAspect="1"/>
          </p:cNvPicPr>
          <p:nvPr/>
        </p:nvPicPr>
        <p:blipFill>
          <a:blip r:embed="rId2"/>
          <a:stretch>
            <a:fillRect/>
          </a:stretch>
        </p:blipFill>
        <p:spPr>
          <a:xfrm>
            <a:off x="1557896" y="1055164"/>
            <a:ext cx="9076207" cy="4747671"/>
          </a:xfrm>
          <a:prstGeom prst="rect">
            <a:avLst/>
          </a:prstGeom>
        </p:spPr>
      </p:pic>
    </p:spTree>
    <p:extLst>
      <p:ext uri="{BB962C8B-B14F-4D97-AF65-F5344CB8AC3E}">
        <p14:creationId xmlns:p14="http://schemas.microsoft.com/office/powerpoint/2010/main" val="1693042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38FD75-1F86-42FB-BB34-F9936E9DA0E7}"/>
              </a:ext>
            </a:extLst>
          </p:cNvPr>
          <p:cNvPicPr>
            <a:picLocks noChangeAspect="1"/>
          </p:cNvPicPr>
          <p:nvPr/>
        </p:nvPicPr>
        <p:blipFill>
          <a:blip r:embed="rId2"/>
          <a:stretch>
            <a:fillRect/>
          </a:stretch>
        </p:blipFill>
        <p:spPr>
          <a:xfrm>
            <a:off x="1866533" y="1085647"/>
            <a:ext cx="8458933" cy="4686706"/>
          </a:xfrm>
          <a:prstGeom prst="rect">
            <a:avLst/>
          </a:prstGeom>
        </p:spPr>
      </p:pic>
    </p:spTree>
    <p:extLst>
      <p:ext uri="{BB962C8B-B14F-4D97-AF65-F5344CB8AC3E}">
        <p14:creationId xmlns:p14="http://schemas.microsoft.com/office/powerpoint/2010/main" val="28816809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57AAE5-6587-420E-AA69-2EDB0D415ED7}"/>
              </a:ext>
            </a:extLst>
          </p:cNvPr>
          <p:cNvPicPr>
            <a:picLocks noChangeAspect="1"/>
          </p:cNvPicPr>
          <p:nvPr/>
        </p:nvPicPr>
        <p:blipFill>
          <a:blip r:embed="rId2"/>
          <a:stretch>
            <a:fillRect/>
          </a:stretch>
        </p:blipFill>
        <p:spPr>
          <a:xfrm>
            <a:off x="1919878" y="1078026"/>
            <a:ext cx="8352244" cy="4701947"/>
          </a:xfrm>
          <a:prstGeom prst="rect">
            <a:avLst/>
          </a:prstGeom>
        </p:spPr>
      </p:pic>
    </p:spTree>
    <p:extLst>
      <p:ext uri="{BB962C8B-B14F-4D97-AF65-F5344CB8AC3E}">
        <p14:creationId xmlns:p14="http://schemas.microsoft.com/office/powerpoint/2010/main" val="966922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2CD76A-A45E-4815-9A89-59718845B671}"/>
              </a:ext>
            </a:extLst>
          </p:cNvPr>
          <p:cNvPicPr>
            <a:picLocks noChangeAspect="1"/>
          </p:cNvPicPr>
          <p:nvPr/>
        </p:nvPicPr>
        <p:blipFill>
          <a:blip r:embed="rId2"/>
          <a:stretch>
            <a:fillRect/>
          </a:stretch>
        </p:blipFill>
        <p:spPr>
          <a:xfrm>
            <a:off x="1656965" y="1078026"/>
            <a:ext cx="8878069" cy="4701947"/>
          </a:xfrm>
          <a:prstGeom prst="rect">
            <a:avLst/>
          </a:prstGeom>
        </p:spPr>
      </p:pic>
    </p:spTree>
    <p:extLst>
      <p:ext uri="{BB962C8B-B14F-4D97-AF65-F5344CB8AC3E}">
        <p14:creationId xmlns:p14="http://schemas.microsoft.com/office/powerpoint/2010/main" val="660086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1987F9-066E-4B73-9220-5187A7D7DF9D}"/>
              </a:ext>
            </a:extLst>
          </p:cNvPr>
          <p:cNvPicPr>
            <a:picLocks noChangeAspect="1"/>
          </p:cNvPicPr>
          <p:nvPr/>
        </p:nvPicPr>
        <p:blipFill>
          <a:blip r:embed="rId2"/>
          <a:stretch>
            <a:fillRect/>
          </a:stretch>
        </p:blipFill>
        <p:spPr>
          <a:xfrm>
            <a:off x="1515983" y="1020871"/>
            <a:ext cx="9160034" cy="4816257"/>
          </a:xfrm>
          <a:prstGeom prst="rect">
            <a:avLst/>
          </a:prstGeom>
        </p:spPr>
      </p:pic>
    </p:spTree>
    <p:extLst>
      <p:ext uri="{BB962C8B-B14F-4D97-AF65-F5344CB8AC3E}">
        <p14:creationId xmlns:p14="http://schemas.microsoft.com/office/powerpoint/2010/main" val="352857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6D5D-C3D8-4D4B-AEA3-C5EBF54290E7}"/>
              </a:ext>
            </a:extLst>
          </p:cNvPr>
          <p:cNvSpPr>
            <a:spLocks noGrp="1"/>
          </p:cNvSpPr>
          <p:nvPr>
            <p:ph type="title"/>
          </p:nvPr>
        </p:nvSpPr>
        <p:spPr/>
        <p:txBody>
          <a:bodyPr/>
          <a:lstStyle/>
          <a:p>
            <a:r>
              <a:rPr lang="en-IN" dirty="0"/>
              <a:t>Azure Free Tier</a:t>
            </a:r>
          </a:p>
        </p:txBody>
      </p:sp>
      <p:sp>
        <p:nvSpPr>
          <p:cNvPr id="3" name="Content Placeholder 2">
            <a:extLst>
              <a:ext uri="{FF2B5EF4-FFF2-40B4-BE49-F238E27FC236}">
                <a16:creationId xmlns:a16="http://schemas.microsoft.com/office/drawing/2014/main" id="{AA004367-4101-4758-964C-CF3F224C4419}"/>
              </a:ext>
            </a:extLst>
          </p:cNvPr>
          <p:cNvSpPr>
            <a:spLocks noGrp="1"/>
          </p:cNvSpPr>
          <p:nvPr>
            <p:ph idx="1"/>
          </p:nvPr>
        </p:nvSpPr>
        <p:spPr/>
        <p:txBody>
          <a:bodyPr/>
          <a:lstStyle/>
          <a:p>
            <a:r>
              <a:rPr lang="en-IN" dirty="0"/>
              <a:t>URL - </a:t>
            </a:r>
            <a:r>
              <a:rPr lang="en-US" dirty="0">
                <a:hlinkClick r:id="rId2"/>
              </a:rPr>
              <a:t>Create Your Azure Free Account Today | Microsoft Azure</a:t>
            </a:r>
            <a:endParaRPr lang="en-US" dirty="0"/>
          </a:p>
          <a:p>
            <a:r>
              <a:rPr lang="en-US" dirty="0"/>
              <a:t>Popular services free for 12 months</a:t>
            </a:r>
          </a:p>
          <a:p>
            <a:r>
              <a:rPr lang="en-US" dirty="0"/>
              <a:t>25+ other services free always</a:t>
            </a:r>
          </a:p>
          <a:p>
            <a:r>
              <a:rPr lang="en-US" dirty="0"/>
              <a:t>Start with USD200* Azure credit</a:t>
            </a:r>
          </a:p>
          <a:p>
            <a:endParaRPr lang="en-US" dirty="0"/>
          </a:p>
          <a:p>
            <a:endParaRPr lang="en-US" dirty="0"/>
          </a:p>
          <a:p>
            <a:endParaRPr lang="en-IN" dirty="0"/>
          </a:p>
        </p:txBody>
      </p:sp>
      <p:pic>
        <p:nvPicPr>
          <p:cNvPr id="5" name="Picture 4">
            <a:extLst>
              <a:ext uri="{FF2B5EF4-FFF2-40B4-BE49-F238E27FC236}">
                <a16:creationId xmlns:a16="http://schemas.microsoft.com/office/drawing/2014/main" id="{62C70548-B0A4-46F1-ABD2-4E1E6B2E7117}"/>
              </a:ext>
            </a:extLst>
          </p:cNvPr>
          <p:cNvPicPr>
            <a:picLocks noChangeAspect="1"/>
          </p:cNvPicPr>
          <p:nvPr/>
        </p:nvPicPr>
        <p:blipFill>
          <a:blip r:embed="rId3"/>
          <a:stretch>
            <a:fillRect/>
          </a:stretch>
        </p:blipFill>
        <p:spPr>
          <a:xfrm>
            <a:off x="2087136" y="3641166"/>
            <a:ext cx="8017727" cy="1906282"/>
          </a:xfrm>
          <a:prstGeom prst="rect">
            <a:avLst/>
          </a:prstGeom>
        </p:spPr>
      </p:pic>
    </p:spTree>
    <p:extLst>
      <p:ext uri="{BB962C8B-B14F-4D97-AF65-F5344CB8AC3E}">
        <p14:creationId xmlns:p14="http://schemas.microsoft.com/office/powerpoint/2010/main" val="15118926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DE5FA1-9E73-4D0E-A44B-8C1DDC6446A6}"/>
              </a:ext>
            </a:extLst>
          </p:cNvPr>
          <p:cNvPicPr>
            <a:picLocks noChangeAspect="1"/>
          </p:cNvPicPr>
          <p:nvPr/>
        </p:nvPicPr>
        <p:blipFill>
          <a:blip r:embed="rId2"/>
          <a:stretch>
            <a:fillRect/>
          </a:stretch>
        </p:blipFill>
        <p:spPr>
          <a:xfrm>
            <a:off x="1077795" y="990388"/>
            <a:ext cx="10036410" cy="4877223"/>
          </a:xfrm>
          <a:prstGeom prst="rect">
            <a:avLst/>
          </a:prstGeom>
        </p:spPr>
      </p:pic>
    </p:spTree>
    <p:extLst>
      <p:ext uri="{BB962C8B-B14F-4D97-AF65-F5344CB8AC3E}">
        <p14:creationId xmlns:p14="http://schemas.microsoft.com/office/powerpoint/2010/main" val="14941500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CA1A57-43BE-4BEE-AE6A-81CF3D58A254}"/>
              </a:ext>
            </a:extLst>
          </p:cNvPr>
          <p:cNvPicPr>
            <a:picLocks noChangeAspect="1"/>
          </p:cNvPicPr>
          <p:nvPr/>
        </p:nvPicPr>
        <p:blipFill>
          <a:blip r:embed="rId2"/>
          <a:stretch>
            <a:fillRect/>
          </a:stretch>
        </p:blipFill>
        <p:spPr>
          <a:xfrm>
            <a:off x="1020640" y="1039923"/>
            <a:ext cx="10150720" cy="4778154"/>
          </a:xfrm>
          <a:prstGeom prst="rect">
            <a:avLst/>
          </a:prstGeom>
        </p:spPr>
      </p:pic>
    </p:spTree>
    <p:extLst>
      <p:ext uri="{BB962C8B-B14F-4D97-AF65-F5344CB8AC3E}">
        <p14:creationId xmlns:p14="http://schemas.microsoft.com/office/powerpoint/2010/main" val="1881932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44C5-EFC4-46A8-8604-352FED91F36A}"/>
              </a:ext>
            </a:extLst>
          </p:cNvPr>
          <p:cNvSpPr>
            <a:spLocks noGrp="1"/>
          </p:cNvSpPr>
          <p:nvPr>
            <p:ph type="title"/>
          </p:nvPr>
        </p:nvSpPr>
        <p:spPr/>
        <p:txBody>
          <a:bodyPr/>
          <a:lstStyle/>
          <a:p>
            <a:r>
              <a:rPr lang="en-IN" dirty="0"/>
              <a:t>GCP Free Tier</a:t>
            </a:r>
          </a:p>
        </p:txBody>
      </p:sp>
      <p:sp>
        <p:nvSpPr>
          <p:cNvPr id="3" name="Content Placeholder 2">
            <a:extLst>
              <a:ext uri="{FF2B5EF4-FFF2-40B4-BE49-F238E27FC236}">
                <a16:creationId xmlns:a16="http://schemas.microsoft.com/office/drawing/2014/main" id="{64D263CF-B3B8-472A-A136-16151BE0941A}"/>
              </a:ext>
            </a:extLst>
          </p:cNvPr>
          <p:cNvSpPr>
            <a:spLocks noGrp="1"/>
          </p:cNvSpPr>
          <p:nvPr>
            <p:ph idx="1"/>
          </p:nvPr>
        </p:nvSpPr>
        <p:spPr/>
        <p:txBody>
          <a:bodyPr/>
          <a:lstStyle/>
          <a:p>
            <a:r>
              <a:rPr lang="en-US" dirty="0">
                <a:hlinkClick r:id="rId2"/>
              </a:rPr>
              <a:t>Free Trial and Free Tier  |  Google Cloud</a:t>
            </a:r>
            <a:endParaRPr lang="en-US" dirty="0"/>
          </a:p>
          <a:p>
            <a:r>
              <a:rPr lang="en-IN" dirty="0">
                <a:hlinkClick r:id="rId3"/>
              </a:rPr>
              <a:t>Google Cloud Free Program</a:t>
            </a:r>
            <a:endParaRPr lang="en-IN" dirty="0"/>
          </a:p>
          <a:p>
            <a:r>
              <a:rPr lang="en-IN" dirty="0"/>
              <a:t>20+ free products</a:t>
            </a:r>
          </a:p>
          <a:p>
            <a:r>
              <a:rPr lang="en-IN" dirty="0"/>
              <a:t>$300 in free credits</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3FD01E6B-90E0-4A52-B339-690357A533E1}"/>
              </a:ext>
            </a:extLst>
          </p:cNvPr>
          <p:cNvPicPr>
            <a:picLocks noChangeAspect="1"/>
          </p:cNvPicPr>
          <p:nvPr/>
        </p:nvPicPr>
        <p:blipFill>
          <a:blip r:embed="rId4"/>
          <a:stretch>
            <a:fillRect/>
          </a:stretch>
        </p:blipFill>
        <p:spPr>
          <a:xfrm>
            <a:off x="1137424" y="4027932"/>
            <a:ext cx="9917151" cy="1395169"/>
          </a:xfrm>
          <a:prstGeom prst="rect">
            <a:avLst/>
          </a:prstGeom>
        </p:spPr>
      </p:pic>
    </p:spTree>
    <p:extLst>
      <p:ext uri="{BB962C8B-B14F-4D97-AF65-F5344CB8AC3E}">
        <p14:creationId xmlns:p14="http://schemas.microsoft.com/office/powerpoint/2010/main" val="62244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1AAD42-D059-495A-99F1-3320DCB0541F}"/>
              </a:ext>
            </a:extLst>
          </p:cNvPr>
          <p:cNvSpPr>
            <a:spLocks noGrp="1"/>
          </p:cNvSpPr>
          <p:nvPr>
            <p:ph type="title"/>
          </p:nvPr>
        </p:nvSpPr>
        <p:spPr/>
        <p:txBody>
          <a:bodyPr/>
          <a:lstStyle/>
          <a:p>
            <a:r>
              <a:rPr lang="en-IN" dirty="0"/>
              <a:t>List of Product Categories in AWS</a:t>
            </a:r>
          </a:p>
        </p:txBody>
      </p:sp>
      <p:sp>
        <p:nvSpPr>
          <p:cNvPr id="5" name="Content Placeholder 4">
            <a:extLst>
              <a:ext uri="{FF2B5EF4-FFF2-40B4-BE49-F238E27FC236}">
                <a16:creationId xmlns:a16="http://schemas.microsoft.com/office/drawing/2014/main" id="{3CAA0B01-926E-4679-8FC0-4A96103D5CC3}"/>
              </a:ext>
            </a:extLst>
          </p:cNvPr>
          <p:cNvSpPr>
            <a:spLocks noGrp="1"/>
          </p:cNvSpPr>
          <p:nvPr>
            <p:ph sz="half" idx="1"/>
          </p:nvPr>
        </p:nvSpPr>
        <p:spPr/>
        <p:txBody>
          <a:bodyPr>
            <a:normAutofit fontScale="85000" lnSpcReduction="10000"/>
          </a:bodyPr>
          <a:lstStyle/>
          <a:p>
            <a:r>
              <a:rPr lang="en-IN" dirty="0"/>
              <a:t>Analytics</a:t>
            </a:r>
          </a:p>
          <a:p>
            <a:r>
              <a:rPr lang="en-IN" dirty="0"/>
              <a:t>Application Integration</a:t>
            </a:r>
          </a:p>
          <a:p>
            <a:r>
              <a:rPr lang="en-IN" dirty="0"/>
              <a:t>Business Productivity</a:t>
            </a:r>
          </a:p>
          <a:p>
            <a:r>
              <a:rPr lang="en-IN" dirty="0"/>
              <a:t>Compute</a:t>
            </a:r>
          </a:p>
          <a:p>
            <a:r>
              <a:rPr lang="en-IN" dirty="0"/>
              <a:t>Containers</a:t>
            </a:r>
          </a:p>
          <a:p>
            <a:r>
              <a:rPr lang="en-IN" dirty="0"/>
              <a:t>Customer Engagement</a:t>
            </a:r>
          </a:p>
          <a:p>
            <a:r>
              <a:rPr lang="en-IN" dirty="0"/>
              <a:t>Database</a:t>
            </a:r>
          </a:p>
          <a:p>
            <a:r>
              <a:rPr lang="en-IN" dirty="0"/>
              <a:t>Developer Tools</a:t>
            </a:r>
          </a:p>
          <a:p>
            <a:r>
              <a:rPr lang="en-IN" dirty="0"/>
              <a:t>End User Computing</a:t>
            </a:r>
          </a:p>
          <a:p>
            <a:r>
              <a:rPr lang="en-IN" dirty="0"/>
              <a:t>Front-End Web &amp; Mobile</a:t>
            </a:r>
          </a:p>
          <a:p>
            <a:endParaRPr lang="en-IN" dirty="0"/>
          </a:p>
        </p:txBody>
      </p:sp>
      <p:sp>
        <p:nvSpPr>
          <p:cNvPr id="6" name="Content Placeholder 5">
            <a:extLst>
              <a:ext uri="{FF2B5EF4-FFF2-40B4-BE49-F238E27FC236}">
                <a16:creationId xmlns:a16="http://schemas.microsoft.com/office/drawing/2014/main" id="{DF3D26D0-FE43-414A-81DB-5AE033D3C90E}"/>
              </a:ext>
            </a:extLst>
          </p:cNvPr>
          <p:cNvSpPr>
            <a:spLocks noGrp="1"/>
          </p:cNvSpPr>
          <p:nvPr>
            <p:ph sz="half" idx="2"/>
          </p:nvPr>
        </p:nvSpPr>
        <p:spPr/>
        <p:txBody>
          <a:bodyPr>
            <a:normAutofit fontScale="85000" lnSpcReduction="10000"/>
          </a:bodyPr>
          <a:lstStyle/>
          <a:p>
            <a:r>
              <a:rPr lang="en-IN" dirty="0"/>
              <a:t>Game Tech</a:t>
            </a:r>
          </a:p>
          <a:p>
            <a:r>
              <a:rPr lang="en-IN" dirty="0"/>
              <a:t>Internet of Things</a:t>
            </a:r>
          </a:p>
          <a:p>
            <a:r>
              <a:rPr lang="en-IN" dirty="0"/>
              <a:t>Machine Learning</a:t>
            </a:r>
          </a:p>
          <a:p>
            <a:r>
              <a:rPr lang="en-IN" dirty="0"/>
              <a:t>Management &amp; Governance</a:t>
            </a:r>
          </a:p>
          <a:p>
            <a:r>
              <a:rPr lang="en-IN" dirty="0"/>
              <a:t>Media Services</a:t>
            </a:r>
          </a:p>
          <a:p>
            <a:r>
              <a:rPr lang="en-IN" dirty="0"/>
              <a:t>Migration &amp; Transfer</a:t>
            </a:r>
          </a:p>
          <a:p>
            <a:r>
              <a:rPr lang="en-IN" dirty="0"/>
              <a:t>Networking &amp; Content Delivery</a:t>
            </a:r>
          </a:p>
          <a:p>
            <a:r>
              <a:rPr lang="en-IN" dirty="0"/>
              <a:t>Robotics</a:t>
            </a:r>
          </a:p>
          <a:p>
            <a:r>
              <a:rPr lang="en-IN" dirty="0"/>
              <a:t>Security, Identity &amp; Compliance</a:t>
            </a:r>
          </a:p>
          <a:p>
            <a:r>
              <a:rPr lang="en-IN" dirty="0"/>
              <a:t>Serverless</a:t>
            </a:r>
          </a:p>
          <a:p>
            <a:r>
              <a:rPr lang="en-IN" dirty="0"/>
              <a:t>Storage</a:t>
            </a:r>
          </a:p>
        </p:txBody>
      </p:sp>
    </p:spTree>
    <p:extLst>
      <p:ext uri="{BB962C8B-B14F-4D97-AF65-F5344CB8AC3E}">
        <p14:creationId xmlns:p14="http://schemas.microsoft.com/office/powerpoint/2010/main" val="1371780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6D0CA2-8F63-4CBE-96B2-133F7BB16472}"/>
              </a:ext>
            </a:extLst>
          </p:cNvPr>
          <p:cNvSpPr>
            <a:spLocks noGrp="1"/>
          </p:cNvSpPr>
          <p:nvPr>
            <p:ph type="title"/>
          </p:nvPr>
        </p:nvSpPr>
        <p:spPr/>
        <p:txBody>
          <a:bodyPr/>
          <a:lstStyle/>
          <a:p>
            <a:r>
              <a:rPr lang="en-IN" dirty="0"/>
              <a:t>Analytics</a:t>
            </a:r>
          </a:p>
        </p:txBody>
      </p:sp>
      <p:sp>
        <p:nvSpPr>
          <p:cNvPr id="8" name="Content Placeholder 7">
            <a:extLst>
              <a:ext uri="{FF2B5EF4-FFF2-40B4-BE49-F238E27FC236}">
                <a16:creationId xmlns:a16="http://schemas.microsoft.com/office/drawing/2014/main" id="{2B4717E2-BDC1-4521-B779-13DD929F46A9}"/>
              </a:ext>
            </a:extLst>
          </p:cNvPr>
          <p:cNvSpPr>
            <a:spLocks noGrp="1"/>
          </p:cNvSpPr>
          <p:nvPr>
            <p:ph sz="half" idx="1"/>
          </p:nvPr>
        </p:nvSpPr>
        <p:spPr/>
        <p:txBody>
          <a:bodyPr>
            <a:noAutofit/>
          </a:bodyPr>
          <a:lstStyle/>
          <a:p>
            <a:r>
              <a:rPr lang="en-US" dirty="0">
                <a:solidFill>
                  <a:srgbClr val="333333"/>
                </a:solidFill>
                <a:latin typeface="AmazonEmber"/>
                <a:hlinkClick r:id="rId2">
                  <a:extLst>
                    <a:ext uri="{A12FA001-AC4F-418D-AE19-62706E023703}">
                      <ahyp:hlinkClr xmlns:ahyp="http://schemas.microsoft.com/office/drawing/2018/hyperlinkcolor" val="tx"/>
                    </a:ext>
                  </a:extLst>
                </a:hlinkClick>
              </a:rPr>
              <a:t>Amazon OpenSearch Service (successor to Amazon Elasticsearch Service)</a:t>
            </a:r>
            <a:endParaRPr lang="en-US" dirty="0">
              <a:solidFill>
                <a:srgbClr val="333333"/>
              </a:solidFill>
              <a:latin typeface="AmazonEmber"/>
            </a:endParaRPr>
          </a:p>
          <a:p>
            <a:r>
              <a:rPr lang="en-IN" dirty="0">
                <a:solidFill>
                  <a:srgbClr val="333333"/>
                </a:solidFill>
                <a:latin typeface="AmazonEmber"/>
                <a:hlinkClick r:id="rId3">
                  <a:extLst>
                    <a:ext uri="{A12FA001-AC4F-418D-AE19-62706E023703}">
                      <ahyp:hlinkClr xmlns:ahyp="http://schemas.microsoft.com/office/drawing/2018/hyperlinkcolor" val="tx"/>
                    </a:ext>
                  </a:extLst>
                </a:hlinkClick>
              </a:rPr>
              <a:t>Amazon </a:t>
            </a:r>
            <a:r>
              <a:rPr lang="en-IN" dirty="0" err="1">
                <a:solidFill>
                  <a:srgbClr val="333333"/>
                </a:solidFill>
                <a:latin typeface="AmazonEmber"/>
                <a:hlinkClick r:id="rId3">
                  <a:extLst>
                    <a:ext uri="{A12FA001-AC4F-418D-AE19-62706E023703}">
                      <ahyp:hlinkClr xmlns:ahyp="http://schemas.microsoft.com/office/drawing/2018/hyperlinkcolor" val="tx"/>
                    </a:ext>
                  </a:extLst>
                </a:hlinkClick>
              </a:rPr>
              <a:t>QuickSight</a:t>
            </a:r>
            <a:endParaRPr lang="en-IN" dirty="0">
              <a:solidFill>
                <a:srgbClr val="333333"/>
              </a:solidFill>
              <a:latin typeface="AmazonEmber"/>
            </a:endParaRPr>
          </a:p>
          <a:p>
            <a:r>
              <a:rPr lang="en-IN" dirty="0">
                <a:solidFill>
                  <a:srgbClr val="333333"/>
                </a:solidFill>
                <a:latin typeface="AmazonEmber"/>
                <a:hlinkClick r:id="rId4">
                  <a:extLst>
                    <a:ext uri="{A12FA001-AC4F-418D-AE19-62706E023703}">
                      <ahyp:hlinkClr xmlns:ahyp="http://schemas.microsoft.com/office/drawing/2018/hyperlinkcolor" val="tx"/>
                    </a:ext>
                  </a:extLst>
                </a:hlinkClick>
              </a:rPr>
              <a:t>Amazon Redshift</a:t>
            </a:r>
            <a:endParaRPr lang="en-IN" dirty="0">
              <a:solidFill>
                <a:srgbClr val="333333"/>
              </a:solidFill>
              <a:latin typeface="AmazonEmber"/>
            </a:endParaRPr>
          </a:p>
          <a:p>
            <a:r>
              <a:rPr lang="en-IN" dirty="0">
                <a:solidFill>
                  <a:srgbClr val="333333"/>
                </a:solidFill>
                <a:latin typeface="AmazonEmber"/>
                <a:hlinkClick r:id="rId5">
                  <a:extLst>
                    <a:ext uri="{A12FA001-AC4F-418D-AE19-62706E023703}">
                      <ahyp:hlinkClr xmlns:ahyp="http://schemas.microsoft.com/office/drawing/2018/hyperlinkcolor" val="tx"/>
                    </a:ext>
                  </a:extLst>
                </a:hlinkClick>
              </a:rPr>
              <a:t>AWS Data Pipeline</a:t>
            </a:r>
            <a:endParaRPr lang="en-IN" dirty="0">
              <a:solidFill>
                <a:srgbClr val="333333"/>
              </a:solidFill>
              <a:latin typeface="AmazonEmber"/>
            </a:endParaRPr>
          </a:p>
          <a:p>
            <a:r>
              <a:rPr lang="en-IN" dirty="0">
                <a:solidFill>
                  <a:srgbClr val="333333"/>
                </a:solidFill>
                <a:latin typeface="AmazonEmber"/>
                <a:hlinkClick r:id="rId6">
                  <a:extLst>
                    <a:ext uri="{A12FA001-AC4F-418D-AE19-62706E023703}">
                      <ahyp:hlinkClr xmlns:ahyp="http://schemas.microsoft.com/office/drawing/2018/hyperlinkcolor" val="tx"/>
                    </a:ext>
                  </a:extLst>
                </a:hlinkClick>
              </a:rPr>
              <a:t>AWS Glue</a:t>
            </a:r>
            <a:endParaRPr lang="en-IN" dirty="0">
              <a:solidFill>
                <a:srgbClr val="333333"/>
              </a:solidFill>
              <a:latin typeface="AmazonEmber"/>
            </a:endParaRPr>
          </a:p>
          <a:p>
            <a:r>
              <a:rPr lang="en-IN" dirty="0">
                <a:solidFill>
                  <a:srgbClr val="333333"/>
                </a:solidFill>
                <a:latin typeface="AmazonEmber"/>
              </a:rPr>
              <a:t>Athena</a:t>
            </a:r>
          </a:p>
          <a:p>
            <a:r>
              <a:rPr lang="en-IN" dirty="0" err="1">
                <a:solidFill>
                  <a:srgbClr val="333333"/>
                </a:solidFill>
                <a:latin typeface="AmazonEmber"/>
              </a:rPr>
              <a:t>CloudSearch</a:t>
            </a:r>
            <a:endParaRPr lang="en-IN" dirty="0">
              <a:solidFill>
                <a:srgbClr val="333333"/>
              </a:solidFill>
              <a:latin typeface="AmazonEmber"/>
            </a:endParaRPr>
          </a:p>
          <a:p>
            <a:r>
              <a:rPr lang="en-IN" dirty="0">
                <a:solidFill>
                  <a:srgbClr val="333333"/>
                </a:solidFill>
                <a:latin typeface="AmazonEmber"/>
              </a:rPr>
              <a:t>AWS Data Exchange</a:t>
            </a:r>
          </a:p>
          <a:p>
            <a:endParaRPr lang="en-IN" sz="1050" dirty="0"/>
          </a:p>
        </p:txBody>
      </p:sp>
      <p:sp>
        <p:nvSpPr>
          <p:cNvPr id="9" name="Content Placeholder 8">
            <a:extLst>
              <a:ext uri="{FF2B5EF4-FFF2-40B4-BE49-F238E27FC236}">
                <a16:creationId xmlns:a16="http://schemas.microsoft.com/office/drawing/2014/main" id="{4ED4E352-E05F-4DFC-8D7D-EDDDB8911636}"/>
              </a:ext>
            </a:extLst>
          </p:cNvPr>
          <p:cNvSpPr>
            <a:spLocks noGrp="1"/>
          </p:cNvSpPr>
          <p:nvPr>
            <p:ph sz="half" idx="2"/>
          </p:nvPr>
        </p:nvSpPr>
        <p:spPr/>
        <p:txBody>
          <a:bodyPr/>
          <a:lstStyle/>
          <a:p>
            <a:r>
              <a:rPr lang="en-IN" dirty="0">
                <a:solidFill>
                  <a:srgbClr val="333333"/>
                </a:solidFill>
                <a:latin typeface="AmazonEmber"/>
              </a:rPr>
              <a:t>Data Pipeline</a:t>
            </a:r>
          </a:p>
          <a:p>
            <a:r>
              <a:rPr lang="en-IN" dirty="0">
                <a:solidFill>
                  <a:srgbClr val="333333"/>
                </a:solidFill>
                <a:latin typeface="AmazonEmber"/>
              </a:rPr>
              <a:t>EMR</a:t>
            </a:r>
          </a:p>
          <a:p>
            <a:r>
              <a:rPr lang="en-IN" sz="1800" b="0" i="0" dirty="0">
                <a:solidFill>
                  <a:srgbClr val="333333"/>
                </a:solidFill>
                <a:effectLst/>
                <a:latin typeface="AmazonEmber"/>
              </a:rPr>
              <a:t>Amazon </a:t>
            </a:r>
            <a:r>
              <a:rPr lang="en-IN" sz="1800" b="0" i="0" dirty="0" err="1">
                <a:solidFill>
                  <a:srgbClr val="333333"/>
                </a:solidFill>
                <a:effectLst/>
                <a:latin typeface="AmazonEmber"/>
              </a:rPr>
              <a:t>FinSpace</a:t>
            </a:r>
            <a:endParaRPr lang="en-IN" sz="1800" b="0" i="0" dirty="0">
              <a:solidFill>
                <a:srgbClr val="333333"/>
              </a:solidFill>
              <a:effectLst/>
              <a:latin typeface="AmazonEmber"/>
            </a:endParaRPr>
          </a:p>
          <a:p>
            <a:r>
              <a:rPr lang="en-IN" sz="1800" dirty="0">
                <a:solidFill>
                  <a:srgbClr val="333333"/>
                </a:solidFill>
                <a:latin typeface="AmazonEmber"/>
              </a:rPr>
              <a:t>AWS Glue </a:t>
            </a:r>
            <a:r>
              <a:rPr lang="en-IN" sz="1800" dirty="0" err="1">
                <a:solidFill>
                  <a:srgbClr val="333333"/>
                </a:solidFill>
                <a:latin typeface="AmazonEmber"/>
              </a:rPr>
              <a:t>DataBrew</a:t>
            </a:r>
            <a:endParaRPr lang="en-IN" sz="1800" dirty="0">
              <a:solidFill>
                <a:srgbClr val="333333"/>
              </a:solidFill>
              <a:latin typeface="AmazonEmber"/>
            </a:endParaRPr>
          </a:p>
          <a:p>
            <a:r>
              <a:rPr lang="en-IN" sz="1800" b="0" i="0" dirty="0">
                <a:solidFill>
                  <a:srgbClr val="333333"/>
                </a:solidFill>
                <a:effectLst/>
                <a:latin typeface="AmazonEmber"/>
              </a:rPr>
              <a:t>Kinesis</a:t>
            </a:r>
          </a:p>
          <a:p>
            <a:r>
              <a:rPr lang="en-IN" sz="1800" dirty="0">
                <a:solidFill>
                  <a:srgbClr val="333333"/>
                </a:solidFill>
                <a:latin typeface="AmazonEmber"/>
              </a:rPr>
              <a:t>AWS Lake Formation</a:t>
            </a:r>
          </a:p>
          <a:p>
            <a:r>
              <a:rPr lang="en-IN" sz="1800" b="0" i="0" dirty="0">
                <a:solidFill>
                  <a:srgbClr val="333333"/>
                </a:solidFill>
                <a:effectLst/>
                <a:latin typeface="AmazonEmber"/>
              </a:rPr>
              <a:t>MSK</a:t>
            </a:r>
            <a:endParaRPr lang="en-US" sz="1800" b="0" i="0" dirty="0">
              <a:solidFill>
                <a:srgbClr val="333333"/>
              </a:solidFill>
              <a:effectLst/>
              <a:latin typeface="AmazonEmber"/>
            </a:endParaRPr>
          </a:p>
          <a:p>
            <a:endParaRPr lang="en-IN" dirty="0"/>
          </a:p>
        </p:txBody>
      </p:sp>
    </p:spTree>
    <p:extLst>
      <p:ext uri="{BB962C8B-B14F-4D97-AF65-F5344CB8AC3E}">
        <p14:creationId xmlns:p14="http://schemas.microsoft.com/office/powerpoint/2010/main" val="416564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3B84-7580-43CB-8467-444DF9A33C89}"/>
              </a:ext>
            </a:extLst>
          </p:cNvPr>
          <p:cNvSpPr>
            <a:spLocks noGrp="1"/>
          </p:cNvSpPr>
          <p:nvPr>
            <p:ph type="title"/>
          </p:nvPr>
        </p:nvSpPr>
        <p:spPr/>
        <p:txBody>
          <a:bodyPr/>
          <a:lstStyle/>
          <a:p>
            <a:r>
              <a:rPr lang="en-IN" dirty="0"/>
              <a:t>Application Integration</a:t>
            </a:r>
          </a:p>
        </p:txBody>
      </p:sp>
      <p:sp>
        <p:nvSpPr>
          <p:cNvPr id="3" name="Content Placeholder 2">
            <a:extLst>
              <a:ext uri="{FF2B5EF4-FFF2-40B4-BE49-F238E27FC236}">
                <a16:creationId xmlns:a16="http://schemas.microsoft.com/office/drawing/2014/main" id="{AEC64C50-5838-44CC-A78D-DBA4DB7593EB}"/>
              </a:ext>
            </a:extLst>
          </p:cNvPr>
          <p:cNvSpPr>
            <a:spLocks noGrp="1"/>
          </p:cNvSpPr>
          <p:nvPr>
            <p:ph idx="1"/>
          </p:nvPr>
        </p:nvSpPr>
        <p:spPr/>
        <p:txBody>
          <a:bodyPr/>
          <a:lstStyle/>
          <a:p>
            <a:r>
              <a:rPr lang="en-IN" dirty="0"/>
              <a:t>Amazon MQ</a:t>
            </a:r>
          </a:p>
          <a:p>
            <a:r>
              <a:rPr lang="en-IN" dirty="0"/>
              <a:t>Amazon SQS</a:t>
            </a:r>
          </a:p>
          <a:p>
            <a:r>
              <a:rPr lang="en-IN" dirty="0"/>
              <a:t>Amazon SWF</a:t>
            </a:r>
          </a:p>
          <a:p>
            <a:r>
              <a:rPr lang="en-IN" dirty="0"/>
              <a:t>AWS Step Functions</a:t>
            </a:r>
          </a:p>
          <a:p>
            <a:r>
              <a:rPr lang="en-IN" dirty="0"/>
              <a:t>Amazon </a:t>
            </a:r>
            <a:r>
              <a:rPr lang="en-IN" dirty="0" err="1"/>
              <a:t>Honeycode</a:t>
            </a:r>
            <a:endParaRPr lang="en-IN" dirty="0"/>
          </a:p>
          <a:p>
            <a:r>
              <a:rPr lang="en-IN" dirty="0"/>
              <a:t>AWS AppSync</a:t>
            </a:r>
          </a:p>
          <a:p>
            <a:r>
              <a:rPr lang="en-IN" dirty="0" err="1"/>
              <a:t>AppFlow</a:t>
            </a:r>
            <a:endParaRPr lang="en-IN" dirty="0"/>
          </a:p>
          <a:p>
            <a:r>
              <a:rPr lang="en-IN" dirty="0" err="1"/>
              <a:t>EventBridge</a:t>
            </a:r>
            <a:endParaRPr lang="en-IN" dirty="0"/>
          </a:p>
          <a:p>
            <a:r>
              <a:rPr lang="en-IN" dirty="0"/>
              <a:t>Managed Apache Airflow</a:t>
            </a:r>
          </a:p>
          <a:p>
            <a:r>
              <a:rPr lang="en-IN" dirty="0"/>
              <a:t>SNS</a:t>
            </a:r>
          </a:p>
          <a:p>
            <a:endParaRPr lang="en-IN" dirty="0"/>
          </a:p>
        </p:txBody>
      </p:sp>
    </p:spTree>
    <p:extLst>
      <p:ext uri="{BB962C8B-B14F-4D97-AF65-F5344CB8AC3E}">
        <p14:creationId xmlns:p14="http://schemas.microsoft.com/office/powerpoint/2010/main" val="148048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{D41EDD62-C7C6-44DD-B075-E32FC8C723CF}tf78438558_win32</Template>
  <TotalTime>316</TotalTime>
  <Words>999</Words>
  <Application>Microsoft Office PowerPoint</Application>
  <PresentationFormat>Widescreen</PresentationFormat>
  <Paragraphs>312</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AmazonEmber</vt:lpstr>
      <vt:lpstr>AmazonEmberLight</vt:lpstr>
      <vt:lpstr>Century Gothic</vt:lpstr>
      <vt:lpstr>Garamond</vt:lpstr>
      <vt:lpstr>SavonVTI</vt:lpstr>
      <vt:lpstr>AWS Overview</vt:lpstr>
      <vt:lpstr>3 Major Cloud Platforms</vt:lpstr>
      <vt:lpstr>Free Tier – AWS </vt:lpstr>
      <vt:lpstr>AWS Free Tier – FAQ </vt:lpstr>
      <vt:lpstr>Azure Free Tier</vt:lpstr>
      <vt:lpstr>GCP Free Tier</vt:lpstr>
      <vt:lpstr>List of Product Categories in AWS</vt:lpstr>
      <vt:lpstr>Analytics</vt:lpstr>
      <vt:lpstr>Application Integration</vt:lpstr>
      <vt:lpstr>AR &amp; VR</vt:lpstr>
      <vt:lpstr>AWS Cost Management</vt:lpstr>
      <vt:lpstr>BlockChain</vt:lpstr>
      <vt:lpstr>Business Applications</vt:lpstr>
      <vt:lpstr>Compute</vt:lpstr>
      <vt:lpstr>Containers</vt:lpstr>
      <vt:lpstr>Customer Enablement</vt:lpstr>
      <vt:lpstr>Database</vt:lpstr>
      <vt:lpstr>Developer Tools</vt:lpstr>
      <vt:lpstr>End User Computing</vt:lpstr>
      <vt:lpstr>Front-End Web &amp; Mobile</vt:lpstr>
      <vt:lpstr>Game Development</vt:lpstr>
      <vt:lpstr>Internet of Things</vt:lpstr>
      <vt:lpstr>Machine Learning</vt:lpstr>
      <vt:lpstr>Management &amp; Governance</vt:lpstr>
      <vt:lpstr>Media Services</vt:lpstr>
      <vt:lpstr>Migration &amp; Transfer</vt:lpstr>
      <vt:lpstr>Networking &amp; Content Delivery</vt:lpstr>
      <vt:lpstr>Quantum Technologies</vt:lpstr>
      <vt:lpstr>Robotics</vt:lpstr>
      <vt:lpstr>Satellite</vt:lpstr>
      <vt:lpstr>Security, identity &amp; Compliance</vt:lpstr>
      <vt:lpstr>Serverless</vt:lpstr>
      <vt:lpstr>Storage</vt:lpstr>
      <vt:lpstr>&gt;170 Services in Total in AWS</vt:lpstr>
      <vt:lpstr>Why moving to AWS/ any cloud?</vt:lpstr>
      <vt:lpstr>Who is a AWS Solution Architect ?</vt:lpstr>
      <vt:lpstr>AWS Certifications</vt:lpstr>
      <vt:lpstr>Few Terminologies</vt:lpstr>
      <vt:lpstr>Setting up an AWS Account</vt:lpstr>
      <vt:lpstr>How to read the bill and Cost budget creation</vt:lpstr>
      <vt:lpstr>AWS Accounts Walkthrough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Overview</dc:title>
  <dc:creator>Sameer Zulfi</dc:creator>
  <cp:lastModifiedBy>Sameer Zulfi</cp:lastModifiedBy>
  <cp:revision>22</cp:revision>
  <dcterms:created xsi:type="dcterms:W3CDTF">2021-12-27T09:12:19Z</dcterms:created>
  <dcterms:modified xsi:type="dcterms:W3CDTF">2022-03-28T17:10:31Z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