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6" r:id="rId6"/>
    <p:sldId id="299" r:id="rId7"/>
    <p:sldId id="300" r:id="rId8"/>
    <p:sldId id="301" r:id="rId9"/>
    <p:sldId id="30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07" r:id="rId23"/>
    <p:sldId id="325" r:id="rId24"/>
    <p:sldId id="326" r:id="rId25"/>
    <p:sldId id="327" r:id="rId26"/>
    <p:sldId id="328" r:id="rId27"/>
    <p:sldId id="303" r:id="rId28"/>
    <p:sldId id="304" r:id="rId29"/>
    <p:sldId id="305" r:id="rId30"/>
    <p:sldId id="308" r:id="rId31"/>
    <p:sldId id="309" r:id="rId32"/>
    <p:sldId id="310" r:id="rId33"/>
    <p:sldId id="311" r:id="rId34"/>
    <p:sldId id="3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r59LJARW8h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935g6vWcLf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IPX/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O7CuFlM4V5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uru99.com/types-of-ip-addresse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Basics of Everything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Sameer </a:t>
            </a:r>
            <a:r>
              <a:rPr lang="en-US" sz="1600" dirty="0" err="1"/>
              <a:t>zulfi</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1FE6-36B4-4BF5-BD7C-0B92370CDD69}"/>
              </a:ext>
            </a:extLst>
          </p:cNvPr>
          <p:cNvSpPr>
            <a:spLocks noGrp="1"/>
          </p:cNvSpPr>
          <p:nvPr>
            <p:ph type="title"/>
          </p:nvPr>
        </p:nvSpPr>
        <p:spPr/>
        <p:txBody>
          <a:bodyPr/>
          <a:lstStyle/>
          <a:p>
            <a:r>
              <a:rPr lang="en-IN" dirty="0"/>
              <a:t>TCP Sockets</a:t>
            </a:r>
          </a:p>
        </p:txBody>
      </p:sp>
      <p:sp>
        <p:nvSpPr>
          <p:cNvPr id="3" name="Content Placeholder 2">
            <a:extLst>
              <a:ext uri="{FF2B5EF4-FFF2-40B4-BE49-F238E27FC236}">
                <a16:creationId xmlns:a16="http://schemas.microsoft.com/office/drawing/2014/main" id="{3E542F44-A187-4A4E-9767-88C96CA420C3}"/>
              </a:ext>
            </a:extLst>
          </p:cNvPr>
          <p:cNvSpPr>
            <a:spLocks noGrp="1"/>
          </p:cNvSpPr>
          <p:nvPr>
            <p:ph idx="1"/>
          </p:nvPr>
        </p:nvSpPr>
        <p:spPr/>
        <p:txBody>
          <a:bodyPr>
            <a:normAutofit fontScale="62500" lnSpcReduction="20000"/>
          </a:bodyPr>
          <a:lstStyle/>
          <a:p>
            <a:r>
              <a:rPr lang="en-US" dirty="0"/>
              <a:t>A connection between two computers uses a socket.</a:t>
            </a:r>
          </a:p>
          <a:p>
            <a:r>
              <a:rPr lang="en-US" dirty="0"/>
              <a:t>A sockets is the combination of IP address plus port</a:t>
            </a:r>
          </a:p>
          <a:p>
            <a:pPr algn="l"/>
            <a:r>
              <a:rPr lang="en-US" b="0" i="0" dirty="0">
                <a:solidFill>
                  <a:srgbClr val="303030"/>
                </a:solidFill>
                <a:effectLst/>
                <a:latin typeface="Gudea"/>
              </a:rPr>
              <a:t>Imagine sitting on your PC at home, and you have two browser windows open.</a:t>
            </a:r>
          </a:p>
          <a:p>
            <a:pPr algn="l"/>
            <a:r>
              <a:rPr lang="en-US" b="0" i="0" dirty="0">
                <a:solidFill>
                  <a:srgbClr val="303030"/>
                </a:solidFill>
                <a:effectLst/>
                <a:latin typeface="Gudea"/>
              </a:rPr>
              <a:t>One looking at the Google website, and the other at the Yahoo website.</a:t>
            </a:r>
          </a:p>
          <a:p>
            <a:pPr algn="l"/>
            <a:r>
              <a:rPr lang="en-US" b="0" i="0" dirty="0">
                <a:solidFill>
                  <a:srgbClr val="303030"/>
                </a:solidFill>
                <a:effectLst/>
                <a:latin typeface="Gudea"/>
              </a:rPr>
              <a:t>The connection to Google would be:</a:t>
            </a:r>
          </a:p>
          <a:p>
            <a:pPr algn="l"/>
            <a:r>
              <a:rPr lang="en-US" b="0" i="0" dirty="0">
                <a:solidFill>
                  <a:srgbClr val="303030"/>
                </a:solidFill>
                <a:effectLst/>
                <a:latin typeface="Gudea"/>
              </a:rPr>
              <a:t>Your PC – </a:t>
            </a:r>
            <a:r>
              <a:rPr lang="en-US" b="1" i="0" dirty="0">
                <a:solidFill>
                  <a:srgbClr val="303030"/>
                </a:solidFill>
                <a:effectLst/>
                <a:latin typeface="Gudea"/>
              </a:rPr>
              <a:t>IP1</a:t>
            </a:r>
            <a:r>
              <a:rPr lang="en-US" b="0" i="0" dirty="0">
                <a:solidFill>
                  <a:srgbClr val="303030"/>
                </a:solidFill>
                <a:effectLst/>
                <a:latin typeface="Gudea"/>
              </a:rPr>
              <a:t>+port 60200 ——– Google IP2 +port </a:t>
            </a:r>
            <a:r>
              <a:rPr lang="en-US" b="1" i="0" dirty="0">
                <a:solidFill>
                  <a:srgbClr val="303030"/>
                </a:solidFill>
                <a:effectLst/>
                <a:latin typeface="Gudea"/>
              </a:rPr>
              <a:t>80</a:t>
            </a:r>
            <a:r>
              <a:rPr lang="en-US" b="0" i="0" dirty="0">
                <a:solidFill>
                  <a:srgbClr val="303030"/>
                </a:solidFill>
                <a:effectLst/>
                <a:latin typeface="Gudea"/>
              </a:rPr>
              <a:t> (standard port)</a:t>
            </a:r>
          </a:p>
          <a:p>
            <a:pPr algn="l"/>
            <a:r>
              <a:rPr lang="en-US" b="0" i="0" dirty="0">
                <a:solidFill>
                  <a:srgbClr val="303030"/>
                </a:solidFill>
                <a:effectLst/>
                <a:latin typeface="Gudea"/>
              </a:rPr>
              <a:t>The combination IP1+60200 = the socket on the client computer and</a:t>
            </a:r>
            <a:r>
              <a:rPr lang="en-US" b="1" i="0" dirty="0">
                <a:solidFill>
                  <a:srgbClr val="303030"/>
                </a:solidFill>
                <a:effectLst/>
                <a:latin typeface="Gudea"/>
              </a:rPr>
              <a:t> IP2 + port 80</a:t>
            </a:r>
            <a:r>
              <a:rPr lang="en-US" b="0" i="0" dirty="0">
                <a:solidFill>
                  <a:srgbClr val="303030"/>
                </a:solidFill>
                <a:effectLst/>
                <a:latin typeface="Gudea"/>
              </a:rPr>
              <a:t> = destination socket on the Google server.</a:t>
            </a:r>
          </a:p>
          <a:p>
            <a:pPr algn="l"/>
            <a:r>
              <a:rPr lang="en-US" b="0" i="0" dirty="0">
                <a:solidFill>
                  <a:srgbClr val="303030"/>
                </a:solidFill>
                <a:effectLst/>
                <a:latin typeface="Gudea"/>
              </a:rPr>
              <a:t>The connection to Yahoo would be:</a:t>
            </a:r>
          </a:p>
          <a:p>
            <a:pPr algn="l"/>
            <a:r>
              <a:rPr lang="en-US" b="0" i="0" dirty="0">
                <a:solidFill>
                  <a:srgbClr val="303030"/>
                </a:solidFill>
                <a:effectLst/>
                <a:latin typeface="Gudea"/>
              </a:rPr>
              <a:t>your PC – </a:t>
            </a:r>
            <a:r>
              <a:rPr lang="en-US" b="1" i="0" dirty="0">
                <a:solidFill>
                  <a:srgbClr val="303030"/>
                </a:solidFill>
                <a:effectLst/>
                <a:latin typeface="Gudea"/>
              </a:rPr>
              <a:t>IP1</a:t>
            </a:r>
            <a:r>
              <a:rPr lang="en-US" b="0" i="0" dirty="0">
                <a:solidFill>
                  <a:srgbClr val="303030"/>
                </a:solidFill>
                <a:effectLst/>
                <a:latin typeface="Gudea"/>
              </a:rPr>
              <a:t>+port 60401 ——–Yahoo IP3 +port </a:t>
            </a:r>
            <a:r>
              <a:rPr lang="en-US" b="1" i="0" dirty="0">
                <a:solidFill>
                  <a:srgbClr val="303030"/>
                </a:solidFill>
                <a:effectLst/>
                <a:latin typeface="Gudea"/>
              </a:rPr>
              <a:t>80</a:t>
            </a:r>
            <a:r>
              <a:rPr lang="en-US" b="0" i="0" dirty="0">
                <a:solidFill>
                  <a:srgbClr val="303030"/>
                </a:solidFill>
                <a:effectLst/>
                <a:latin typeface="Gudea"/>
              </a:rPr>
              <a:t> (standard port)</a:t>
            </a:r>
          </a:p>
          <a:p>
            <a:pPr algn="l"/>
            <a:r>
              <a:rPr lang="en-US" b="0" i="0" dirty="0">
                <a:solidFill>
                  <a:srgbClr val="303030"/>
                </a:solidFill>
                <a:effectLst/>
                <a:latin typeface="Gudea"/>
              </a:rPr>
              <a:t>The combination IP1+60401 = the socket on the client computer and</a:t>
            </a:r>
            <a:r>
              <a:rPr lang="en-US" b="1" i="0" dirty="0">
                <a:solidFill>
                  <a:srgbClr val="303030"/>
                </a:solidFill>
                <a:effectLst/>
                <a:latin typeface="Gudea"/>
              </a:rPr>
              <a:t> IP3 + port 80</a:t>
            </a:r>
            <a:r>
              <a:rPr lang="en-US" b="0" i="0" dirty="0">
                <a:solidFill>
                  <a:srgbClr val="303030"/>
                </a:solidFill>
                <a:effectLst/>
                <a:latin typeface="Gudea"/>
              </a:rPr>
              <a:t> = destination socket on the Yahoo server.</a:t>
            </a:r>
          </a:p>
          <a:p>
            <a:pPr algn="l"/>
            <a:r>
              <a:rPr lang="en-US" b="1" i="0" dirty="0">
                <a:solidFill>
                  <a:srgbClr val="303030"/>
                </a:solidFill>
                <a:effectLst/>
                <a:latin typeface="Gudea"/>
              </a:rPr>
              <a:t>Notes</a:t>
            </a:r>
            <a:r>
              <a:rPr lang="en-US" b="0" i="0" dirty="0">
                <a:solidFill>
                  <a:srgbClr val="303030"/>
                </a:solidFill>
                <a:effectLst/>
                <a:latin typeface="Gudea"/>
              </a:rPr>
              <a:t>: </a:t>
            </a:r>
            <a:r>
              <a:rPr lang="en-US" b="1" i="0" dirty="0">
                <a:solidFill>
                  <a:srgbClr val="303030"/>
                </a:solidFill>
                <a:effectLst/>
                <a:latin typeface="Gudea"/>
              </a:rPr>
              <a:t>IP1</a:t>
            </a:r>
            <a:r>
              <a:rPr lang="en-US" b="0" i="0" dirty="0">
                <a:solidFill>
                  <a:srgbClr val="303030"/>
                </a:solidFill>
                <a:effectLst/>
                <a:latin typeface="Gudea"/>
              </a:rPr>
              <a:t> is the IP address of your PC. Client port numbers are dynamically assigned, and can be reused once the session is closed.</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1201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FD2F-CE31-4B09-AAE4-FA847284C842}"/>
              </a:ext>
            </a:extLst>
          </p:cNvPr>
          <p:cNvSpPr>
            <a:spLocks noGrp="1"/>
          </p:cNvSpPr>
          <p:nvPr>
            <p:ph type="title"/>
          </p:nvPr>
        </p:nvSpPr>
        <p:spPr/>
        <p:txBody>
          <a:bodyPr/>
          <a:lstStyle/>
          <a:p>
            <a:r>
              <a:rPr lang="en-IN" dirty="0"/>
              <a:t>TCP and UDP – The Transport Layer</a:t>
            </a:r>
          </a:p>
        </p:txBody>
      </p:sp>
      <p:sp>
        <p:nvSpPr>
          <p:cNvPr id="3" name="Content Placeholder 2">
            <a:extLst>
              <a:ext uri="{FF2B5EF4-FFF2-40B4-BE49-F238E27FC236}">
                <a16:creationId xmlns:a16="http://schemas.microsoft.com/office/drawing/2014/main" id="{31E236DC-5B8B-48DB-9F0E-CB4D272BFEF6}"/>
              </a:ext>
            </a:extLst>
          </p:cNvPr>
          <p:cNvSpPr>
            <a:spLocks noGrp="1"/>
          </p:cNvSpPr>
          <p:nvPr>
            <p:ph idx="1"/>
          </p:nvPr>
        </p:nvSpPr>
        <p:spPr/>
        <p:txBody>
          <a:bodyPr/>
          <a:lstStyle/>
          <a:p>
            <a:pPr algn="l"/>
            <a:r>
              <a:rPr lang="en-US" b="0" i="0" dirty="0">
                <a:solidFill>
                  <a:srgbClr val="303030"/>
                </a:solidFill>
                <a:effectLst/>
                <a:latin typeface="Gudea"/>
              </a:rPr>
              <a:t>IP addresses are implemented at the networking layer which is the</a:t>
            </a:r>
            <a:r>
              <a:rPr lang="en-US" b="1" i="0" dirty="0">
                <a:solidFill>
                  <a:srgbClr val="303030"/>
                </a:solidFill>
                <a:effectLst/>
                <a:latin typeface="Gudea"/>
              </a:rPr>
              <a:t> IP layer.</a:t>
            </a:r>
            <a:endParaRPr lang="en-US" b="0" i="0" dirty="0">
              <a:solidFill>
                <a:srgbClr val="303030"/>
              </a:solidFill>
              <a:effectLst/>
              <a:latin typeface="Gudea"/>
            </a:endParaRPr>
          </a:p>
          <a:p>
            <a:r>
              <a:rPr lang="en-US" b="0" i="0" dirty="0">
                <a:solidFill>
                  <a:srgbClr val="303030"/>
                </a:solidFill>
                <a:effectLst/>
                <a:latin typeface="Gudea"/>
              </a:rPr>
              <a:t>Ports are implemented at the transport layer as part of the </a:t>
            </a:r>
            <a:r>
              <a:rPr lang="en-US" b="1" i="0" dirty="0">
                <a:solidFill>
                  <a:srgbClr val="303030"/>
                </a:solidFill>
                <a:effectLst/>
                <a:latin typeface="Gudea"/>
              </a:rPr>
              <a:t>TCP or UDP header</a:t>
            </a:r>
            <a:r>
              <a:rPr lang="en-US" b="0" i="0" dirty="0">
                <a:solidFill>
                  <a:srgbClr val="303030"/>
                </a:solidFill>
                <a:effectLst/>
                <a:latin typeface="Gudea"/>
              </a:rPr>
              <a:t> as shown in the schematic below:</a:t>
            </a:r>
          </a:p>
          <a:p>
            <a:r>
              <a:rPr lang="en-US" b="0" i="0" dirty="0">
                <a:solidFill>
                  <a:srgbClr val="303030"/>
                </a:solidFill>
                <a:effectLst/>
                <a:latin typeface="Gudea"/>
              </a:rPr>
              <a:t>The TCP/IP protocol supports two types of port- </a:t>
            </a:r>
            <a:r>
              <a:rPr lang="en-US" b="1" i="0" dirty="0">
                <a:solidFill>
                  <a:srgbClr val="303030"/>
                </a:solidFill>
                <a:effectLst/>
                <a:latin typeface="Gudea"/>
              </a:rPr>
              <a:t>TCP Port </a:t>
            </a:r>
            <a:r>
              <a:rPr lang="en-US" b="0" i="0" dirty="0">
                <a:solidFill>
                  <a:srgbClr val="303030"/>
                </a:solidFill>
                <a:effectLst/>
                <a:latin typeface="Gudea"/>
              </a:rPr>
              <a:t>and</a:t>
            </a:r>
            <a:r>
              <a:rPr lang="en-US" b="1" i="0" dirty="0">
                <a:solidFill>
                  <a:srgbClr val="303030"/>
                </a:solidFill>
                <a:effectLst/>
                <a:latin typeface="Gudea"/>
              </a:rPr>
              <a:t> UDP Port</a:t>
            </a:r>
            <a:r>
              <a:rPr lang="en-US" b="0" i="0" dirty="0">
                <a:solidFill>
                  <a:srgbClr val="303030"/>
                </a:solidFill>
                <a:effectLst/>
                <a:latin typeface="Gudea"/>
              </a:rPr>
              <a:t>.</a:t>
            </a:r>
          </a:p>
          <a:p>
            <a:pPr algn="l"/>
            <a:r>
              <a:rPr lang="en-US" b="1" i="0" dirty="0">
                <a:solidFill>
                  <a:srgbClr val="303030"/>
                </a:solidFill>
                <a:effectLst/>
                <a:latin typeface="Gudea"/>
              </a:rPr>
              <a:t>TCP –</a:t>
            </a:r>
            <a:r>
              <a:rPr lang="en-US" b="0" i="0" dirty="0">
                <a:solidFill>
                  <a:srgbClr val="303030"/>
                </a:solidFill>
                <a:effectLst/>
                <a:latin typeface="Gudea"/>
              </a:rPr>
              <a:t> is for connection orientated applications. It has built in error checking and will re transmit missing packets.</a:t>
            </a:r>
          </a:p>
          <a:p>
            <a:pPr algn="l"/>
            <a:r>
              <a:rPr lang="en-US" b="1" i="0" dirty="0">
                <a:solidFill>
                  <a:srgbClr val="303030"/>
                </a:solidFill>
                <a:effectLst/>
                <a:latin typeface="Gudea"/>
              </a:rPr>
              <a:t>UDP –</a:t>
            </a:r>
            <a:r>
              <a:rPr lang="en-US" b="0" i="0" dirty="0">
                <a:solidFill>
                  <a:srgbClr val="303030"/>
                </a:solidFill>
                <a:effectLst/>
                <a:latin typeface="Gudea"/>
              </a:rPr>
              <a:t> is for connection less applications. It has no has built in error checking and </a:t>
            </a:r>
            <a:r>
              <a:rPr lang="en-US" b="1" i="0" dirty="0">
                <a:solidFill>
                  <a:srgbClr val="303030"/>
                </a:solidFill>
                <a:effectLst/>
                <a:latin typeface="Gudea"/>
              </a:rPr>
              <a:t>will not</a:t>
            </a:r>
            <a:r>
              <a:rPr lang="en-US" b="0" i="0" dirty="0">
                <a:solidFill>
                  <a:srgbClr val="303030"/>
                </a:solidFill>
                <a:effectLst/>
                <a:latin typeface="Gudea"/>
              </a:rPr>
              <a:t> re transmit missing packets.</a:t>
            </a:r>
          </a:p>
          <a:p>
            <a:endParaRPr lang="en-IN" dirty="0"/>
          </a:p>
        </p:txBody>
      </p:sp>
    </p:spTree>
    <p:extLst>
      <p:ext uri="{BB962C8B-B14F-4D97-AF65-F5344CB8AC3E}">
        <p14:creationId xmlns:p14="http://schemas.microsoft.com/office/powerpoint/2010/main" val="219889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FA25-0824-4F0A-817F-AED37137A5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25631F-929A-4A3B-AAD0-62F8AFCFDB09}"/>
              </a:ext>
            </a:extLst>
          </p:cNvPr>
          <p:cNvSpPr>
            <a:spLocks noGrp="1"/>
          </p:cNvSpPr>
          <p:nvPr>
            <p:ph idx="1"/>
          </p:nvPr>
        </p:nvSpPr>
        <p:spPr/>
        <p:txBody>
          <a:bodyPr/>
          <a:lstStyle/>
          <a:p>
            <a:pPr algn="l"/>
            <a:r>
              <a:rPr lang="en-US" b="0" i="0" dirty="0">
                <a:solidFill>
                  <a:srgbClr val="303030"/>
                </a:solidFill>
                <a:effectLst/>
                <a:latin typeface="Gudea"/>
              </a:rPr>
              <a:t>Applications are designed to use either the UDP or TCP transport layer protocol depending on the type of connection they require.</a:t>
            </a:r>
          </a:p>
          <a:p>
            <a:pPr algn="l"/>
            <a:r>
              <a:rPr lang="en-US" b="0" i="0" dirty="0">
                <a:solidFill>
                  <a:srgbClr val="303030"/>
                </a:solidFill>
                <a:effectLst/>
                <a:latin typeface="Gudea"/>
              </a:rPr>
              <a:t>For example a web server normally uses </a:t>
            </a:r>
            <a:r>
              <a:rPr lang="en-US" b="1" i="0" dirty="0">
                <a:solidFill>
                  <a:srgbClr val="303030"/>
                </a:solidFill>
                <a:effectLst/>
                <a:latin typeface="Gudea"/>
              </a:rPr>
              <a:t>TCP port 80</a:t>
            </a:r>
            <a:r>
              <a:rPr lang="en-US" b="0" i="0" dirty="0">
                <a:solidFill>
                  <a:srgbClr val="303030"/>
                </a:solidFill>
                <a:effectLst/>
                <a:latin typeface="Gudea"/>
              </a:rPr>
              <a:t>.</a:t>
            </a:r>
          </a:p>
          <a:p>
            <a:pPr algn="l"/>
            <a:r>
              <a:rPr lang="en-US" b="0" i="0" dirty="0">
                <a:solidFill>
                  <a:srgbClr val="303030"/>
                </a:solidFill>
                <a:effectLst/>
                <a:latin typeface="Gudea"/>
              </a:rPr>
              <a:t>It can use any port, but the web server application is</a:t>
            </a:r>
            <a:r>
              <a:rPr lang="en-US" b="1" i="0" dirty="0">
                <a:solidFill>
                  <a:srgbClr val="303030"/>
                </a:solidFill>
                <a:effectLst/>
                <a:latin typeface="Gudea"/>
              </a:rPr>
              <a:t> designed to use a TCP connection</a:t>
            </a:r>
          </a:p>
          <a:p>
            <a:pPr algn="l"/>
            <a:endParaRPr lang="en-US" b="1" dirty="0">
              <a:solidFill>
                <a:srgbClr val="303030"/>
              </a:solidFill>
              <a:latin typeface="Gudea"/>
            </a:endParaRPr>
          </a:p>
          <a:p>
            <a:pPr algn="l"/>
            <a:r>
              <a:rPr lang="en-US" b="1" i="0" dirty="0">
                <a:solidFill>
                  <a:srgbClr val="303030"/>
                </a:solidFill>
                <a:effectLst/>
                <a:latin typeface="Gudea"/>
              </a:rPr>
              <a:t>Please see this video in future : </a:t>
            </a:r>
            <a:r>
              <a:rPr lang="en-US" b="1" i="0" dirty="0">
                <a:solidFill>
                  <a:srgbClr val="303030"/>
                </a:solidFill>
                <a:effectLst/>
                <a:latin typeface="Gudea"/>
                <a:hlinkClick r:id="rId2"/>
              </a:rPr>
              <a:t>https://youtu.be/r59LJARW8hU</a:t>
            </a:r>
            <a:r>
              <a:rPr lang="en-US" b="1" i="0" dirty="0">
                <a:solidFill>
                  <a:srgbClr val="303030"/>
                </a:solidFill>
                <a:effectLst/>
                <a:latin typeface="Gudea"/>
              </a:rPr>
              <a:t>  </a:t>
            </a:r>
            <a:endParaRPr lang="en-US" b="0" i="0" dirty="0">
              <a:solidFill>
                <a:srgbClr val="303030"/>
              </a:solidFill>
              <a:effectLst/>
              <a:latin typeface="Gudea"/>
            </a:endParaRPr>
          </a:p>
          <a:p>
            <a:endParaRPr lang="en-IN" dirty="0"/>
          </a:p>
        </p:txBody>
      </p:sp>
    </p:spTree>
    <p:extLst>
      <p:ext uri="{BB962C8B-B14F-4D97-AF65-F5344CB8AC3E}">
        <p14:creationId xmlns:p14="http://schemas.microsoft.com/office/powerpoint/2010/main" val="198012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B2E6-50E2-45F3-8E5B-4285780AC526}"/>
              </a:ext>
            </a:extLst>
          </p:cNvPr>
          <p:cNvSpPr>
            <a:spLocks noGrp="1"/>
          </p:cNvSpPr>
          <p:nvPr>
            <p:ph type="title"/>
          </p:nvPr>
        </p:nvSpPr>
        <p:spPr/>
        <p:txBody>
          <a:bodyPr/>
          <a:lstStyle/>
          <a:p>
            <a:r>
              <a:rPr lang="en-IN" dirty="0"/>
              <a:t>Checking for Open Ports</a:t>
            </a:r>
          </a:p>
        </p:txBody>
      </p:sp>
      <p:sp>
        <p:nvSpPr>
          <p:cNvPr id="3" name="Content Placeholder 2">
            <a:extLst>
              <a:ext uri="{FF2B5EF4-FFF2-40B4-BE49-F238E27FC236}">
                <a16:creationId xmlns:a16="http://schemas.microsoft.com/office/drawing/2014/main" id="{09085496-9F4A-4120-A267-54B7B525B1B5}"/>
              </a:ext>
            </a:extLst>
          </p:cNvPr>
          <p:cNvSpPr>
            <a:spLocks noGrp="1"/>
          </p:cNvSpPr>
          <p:nvPr>
            <p:ph idx="1"/>
          </p:nvPr>
        </p:nvSpPr>
        <p:spPr/>
        <p:txBody>
          <a:bodyPr/>
          <a:lstStyle/>
          <a:p>
            <a:r>
              <a:rPr lang="en-US" b="0" i="0" dirty="0">
                <a:solidFill>
                  <a:srgbClr val="303030"/>
                </a:solidFill>
                <a:effectLst/>
                <a:latin typeface="Gudea"/>
              </a:rPr>
              <a:t>Windows and Linux systems have a utility called </a:t>
            </a:r>
            <a:r>
              <a:rPr lang="en-US" b="1" i="0" dirty="0">
                <a:solidFill>
                  <a:srgbClr val="303030"/>
                </a:solidFill>
                <a:effectLst/>
                <a:latin typeface="Gudea"/>
              </a:rPr>
              <a:t>netstat</a:t>
            </a:r>
            <a:r>
              <a:rPr lang="en-US" b="0" i="0" dirty="0">
                <a:solidFill>
                  <a:srgbClr val="303030"/>
                </a:solidFill>
                <a:effectLst/>
                <a:latin typeface="Gudea"/>
              </a:rPr>
              <a:t> which will give you a list of open ports on your computer.</a:t>
            </a:r>
          </a:p>
          <a:p>
            <a:r>
              <a:rPr lang="en-US" dirty="0">
                <a:solidFill>
                  <a:srgbClr val="303030"/>
                </a:solidFill>
                <a:latin typeface="Gudea"/>
              </a:rPr>
              <a:t>Please check this video - </a:t>
            </a:r>
            <a:r>
              <a:rPr lang="en-US" dirty="0">
                <a:solidFill>
                  <a:srgbClr val="303030"/>
                </a:solidFill>
                <a:latin typeface="Gudea"/>
                <a:hlinkClick r:id="rId2"/>
              </a:rPr>
              <a:t>https://youtu.be/935g6vWcLfU</a:t>
            </a:r>
            <a:r>
              <a:rPr lang="en-US" dirty="0">
                <a:solidFill>
                  <a:srgbClr val="303030"/>
                </a:solidFill>
                <a:latin typeface="Gudea"/>
              </a:rPr>
              <a:t> </a:t>
            </a:r>
            <a:endParaRPr lang="en-IN" dirty="0"/>
          </a:p>
        </p:txBody>
      </p:sp>
    </p:spTree>
    <p:extLst>
      <p:ext uri="{BB962C8B-B14F-4D97-AF65-F5344CB8AC3E}">
        <p14:creationId xmlns:p14="http://schemas.microsoft.com/office/powerpoint/2010/main" val="129039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DB43-D918-4761-B691-961EA005F34D}"/>
              </a:ext>
            </a:extLst>
          </p:cNvPr>
          <p:cNvSpPr>
            <a:spLocks noGrp="1"/>
          </p:cNvSpPr>
          <p:nvPr>
            <p:ph type="title"/>
          </p:nvPr>
        </p:nvSpPr>
        <p:spPr/>
        <p:txBody>
          <a:bodyPr/>
          <a:lstStyle/>
          <a:p>
            <a:r>
              <a:rPr lang="en-IN" dirty="0"/>
              <a:t>TCP/IP Model and Protocol Suite Explained</a:t>
            </a:r>
          </a:p>
        </p:txBody>
      </p:sp>
      <p:sp>
        <p:nvSpPr>
          <p:cNvPr id="3" name="Content Placeholder 2">
            <a:extLst>
              <a:ext uri="{FF2B5EF4-FFF2-40B4-BE49-F238E27FC236}">
                <a16:creationId xmlns:a16="http://schemas.microsoft.com/office/drawing/2014/main" id="{61B872EA-E5BD-4B02-B72E-387AD267AE30}"/>
              </a:ext>
            </a:extLst>
          </p:cNvPr>
          <p:cNvSpPr>
            <a:spLocks noGrp="1"/>
          </p:cNvSpPr>
          <p:nvPr>
            <p:ph idx="1"/>
          </p:nvPr>
        </p:nvSpPr>
        <p:spPr/>
        <p:txBody>
          <a:bodyPr/>
          <a:lstStyle/>
          <a:p>
            <a:pPr algn="l"/>
            <a:r>
              <a:rPr lang="en-US" b="1" i="0" dirty="0">
                <a:solidFill>
                  <a:srgbClr val="303030"/>
                </a:solidFill>
                <a:effectLst/>
                <a:latin typeface="Gudea"/>
              </a:rPr>
              <a:t>What is a Protocol ?</a:t>
            </a:r>
          </a:p>
          <a:p>
            <a:pPr algn="l"/>
            <a:r>
              <a:rPr lang="en-US" b="0" i="0" dirty="0">
                <a:solidFill>
                  <a:srgbClr val="303030"/>
                </a:solidFill>
                <a:effectLst/>
                <a:latin typeface="Gudea"/>
              </a:rPr>
              <a:t>A protocol is a set of rules that govern how systems communicate. For networking they govern how </a:t>
            </a:r>
            <a:r>
              <a:rPr lang="en-US" b="1" i="0" dirty="0">
                <a:solidFill>
                  <a:srgbClr val="303030"/>
                </a:solidFill>
                <a:effectLst/>
                <a:latin typeface="Gudea"/>
              </a:rPr>
              <a:t>data is transferred</a:t>
            </a:r>
            <a:r>
              <a:rPr lang="en-US" b="0" i="0" dirty="0">
                <a:solidFill>
                  <a:srgbClr val="303030"/>
                </a:solidFill>
                <a:effectLst/>
                <a:latin typeface="Gudea"/>
              </a:rPr>
              <a:t> from one system to another.</a:t>
            </a:r>
          </a:p>
          <a:p>
            <a:pPr algn="l"/>
            <a:r>
              <a:rPr lang="en-US" b="1" i="0" dirty="0">
                <a:solidFill>
                  <a:srgbClr val="303030"/>
                </a:solidFill>
                <a:effectLst/>
                <a:latin typeface="Gudea"/>
              </a:rPr>
              <a:t>What is a Protocol Suite ?</a:t>
            </a:r>
          </a:p>
          <a:p>
            <a:pPr algn="l"/>
            <a:r>
              <a:rPr lang="en-US" b="0" i="0" dirty="0">
                <a:solidFill>
                  <a:srgbClr val="303030"/>
                </a:solidFill>
                <a:effectLst/>
                <a:latin typeface="Gudea"/>
              </a:rPr>
              <a:t>A protocol suite is a collection of protocols that are designed to work together.</a:t>
            </a:r>
          </a:p>
          <a:p>
            <a:pPr algn="l"/>
            <a:r>
              <a:rPr lang="en-US" b="0" i="0" dirty="0">
                <a:solidFill>
                  <a:srgbClr val="303030"/>
                </a:solidFill>
                <a:effectLst/>
                <a:latin typeface="Gudea"/>
              </a:rPr>
              <a:t>Before TCP/IP became the de-facto standard other protocol suites like </a:t>
            </a:r>
            <a:r>
              <a:rPr lang="en-US" b="0" i="0" u="sng" dirty="0">
                <a:solidFill>
                  <a:srgbClr val="FFA500"/>
                </a:solidFill>
                <a:effectLst/>
                <a:latin typeface="Gudea"/>
                <a:hlinkClick r:id="rId2"/>
              </a:rPr>
              <a:t>IPX and SPX</a:t>
            </a:r>
            <a:r>
              <a:rPr lang="en-US" b="0" i="0" dirty="0">
                <a:solidFill>
                  <a:srgbClr val="303030"/>
                </a:solidFill>
                <a:effectLst/>
                <a:latin typeface="Gudea"/>
              </a:rPr>
              <a:t> were common (Novell).</a:t>
            </a:r>
          </a:p>
          <a:p>
            <a:endParaRPr lang="en-IN" dirty="0"/>
          </a:p>
        </p:txBody>
      </p:sp>
    </p:spTree>
    <p:extLst>
      <p:ext uri="{BB962C8B-B14F-4D97-AF65-F5344CB8AC3E}">
        <p14:creationId xmlns:p14="http://schemas.microsoft.com/office/powerpoint/2010/main" val="4081905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57B0-6391-46FE-B0A7-80D141042A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557179-D609-4E19-825B-64D539DA1917}"/>
              </a:ext>
            </a:extLst>
          </p:cNvPr>
          <p:cNvSpPr>
            <a:spLocks noGrp="1"/>
          </p:cNvSpPr>
          <p:nvPr>
            <p:ph idx="1"/>
          </p:nvPr>
        </p:nvSpPr>
        <p:spPr/>
        <p:txBody>
          <a:bodyPr/>
          <a:lstStyle/>
          <a:p>
            <a:r>
              <a:rPr lang="en-US" b="0" i="0" dirty="0">
                <a:solidFill>
                  <a:srgbClr val="303030"/>
                </a:solidFill>
                <a:effectLst/>
                <a:latin typeface="Gudea"/>
              </a:rPr>
              <a:t>It is possible to write a single protocol that takes data from one </a:t>
            </a:r>
            <a:r>
              <a:rPr lang="en-US" b="1" i="0" dirty="0">
                <a:solidFill>
                  <a:srgbClr val="303030"/>
                </a:solidFill>
                <a:effectLst/>
                <a:latin typeface="Gudea"/>
              </a:rPr>
              <a:t>computer application</a:t>
            </a:r>
            <a:r>
              <a:rPr lang="en-US" b="0" i="0" dirty="0">
                <a:solidFill>
                  <a:srgbClr val="303030"/>
                </a:solidFill>
                <a:effectLst/>
                <a:latin typeface="Gudea"/>
              </a:rPr>
              <a:t> and sends it to an application on another computer.- </a:t>
            </a:r>
            <a:r>
              <a:rPr lang="en-US" b="1" i="0" dirty="0">
                <a:solidFill>
                  <a:srgbClr val="303030"/>
                </a:solidFill>
                <a:effectLst/>
                <a:latin typeface="Gudea"/>
              </a:rPr>
              <a:t>A</a:t>
            </a:r>
            <a:r>
              <a:rPr lang="en-US" b="0" i="0" dirty="0">
                <a:solidFill>
                  <a:srgbClr val="303030"/>
                </a:solidFill>
                <a:effectLst/>
                <a:latin typeface="Gudea"/>
              </a:rPr>
              <a:t> </a:t>
            </a:r>
            <a:r>
              <a:rPr lang="en-US" b="1" i="0" dirty="0">
                <a:solidFill>
                  <a:srgbClr val="303030"/>
                </a:solidFill>
                <a:effectLst/>
                <a:latin typeface="Gudea"/>
              </a:rPr>
              <a:t>Single stack Protocol</a:t>
            </a:r>
          </a:p>
          <a:p>
            <a:pPr algn="l"/>
            <a:r>
              <a:rPr lang="en-US" b="0" i="0" dirty="0">
                <a:solidFill>
                  <a:srgbClr val="303030"/>
                </a:solidFill>
                <a:effectLst/>
                <a:latin typeface="Gudea"/>
              </a:rPr>
              <a:t>The problem with this approach is that it very inflexible, as any changes require changing the entire application and protocol software.</a:t>
            </a:r>
          </a:p>
          <a:p>
            <a:pPr algn="l"/>
            <a:r>
              <a:rPr lang="en-US" b="0" i="0" dirty="0">
                <a:solidFill>
                  <a:srgbClr val="303030"/>
                </a:solidFill>
                <a:effectLst/>
                <a:latin typeface="Gudea"/>
              </a:rPr>
              <a:t>The approach used in networking is to create </a:t>
            </a:r>
            <a:r>
              <a:rPr lang="en-US" b="1" i="0" dirty="0">
                <a:solidFill>
                  <a:srgbClr val="303030"/>
                </a:solidFill>
                <a:effectLst/>
                <a:latin typeface="Gudea"/>
              </a:rPr>
              <a:t>layered protocol stacks</a:t>
            </a:r>
            <a:r>
              <a:rPr lang="en-US" b="0" i="0" dirty="0">
                <a:solidFill>
                  <a:srgbClr val="303030"/>
                </a:solidFill>
                <a:effectLst/>
                <a:latin typeface="Gudea"/>
              </a:rPr>
              <a:t>.</a:t>
            </a:r>
          </a:p>
          <a:p>
            <a:r>
              <a:rPr lang="en-US" b="0" i="0" dirty="0">
                <a:solidFill>
                  <a:srgbClr val="303030"/>
                </a:solidFill>
                <a:effectLst/>
                <a:latin typeface="Gudea"/>
              </a:rPr>
              <a:t>Each level of the stack</a:t>
            </a:r>
            <a:r>
              <a:rPr lang="en-US" b="1" i="0" dirty="0">
                <a:solidFill>
                  <a:srgbClr val="303030"/>
                </a:solidFill>
                <a:effectLst/>
                <a:latin typeface="Gudea"/>
              </a:rPr>
              <a:t> performs a particular function</a:t>
            </a:r>
            <a:r>
              <a:rPr lang="en-US" b="0" i="0" dirty="0">
                <a:solidFill>
                  <a:srgbClr val="303030"/>
                </a:solidFill>
                <a:effectLst/>
                <a:latin typeface="Gudea"/>
              </a:rPr>
              <a:t> and communicates with the levels above and below it.</a:t>
            </a:r>
            <a:endParaRPr lang="en-IN" dirty="0"/>
          </a:p>
        </p:txBody>
      </p:sp>
    </p:spTree>
    <p:extLst>
      <p:ext uri="{BB962C8B-B14F-4D97-AF65-F5344CB8AC3E}">
        <p14:creationId xmlns:p14="http://schemas.microsoft.com/office/powerpoint/2010/main" val="27665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492A-46A1-487C-97D8-6FB60C7AE682}"/>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A7D1334-A33F-435B-94B1-B19D94E18079}"/>
              </a:ext>
            </a:extLst>
          </p:cNvPr>
          <p:cNvSpPr>
            <a:spLocks noGrp="1"/>
          </p:cNvSpPr>
          <p:nvPr>
            <p:ph idx="1"/>
          </p:nvPr>
        </p:nvSpPr>
        <p:spPr/>
        <p:txBody>
          <a:bodyPr>
            <a:normAutofit lnSpcReduction="10000"/>
          </a:bodyPr>
          <a:lstStyle/>
          <a:p>
            <a:pPr algn="l"/>
            <a:r>
              <a:rPr lang="en-US" b="0" i="0" dirty="0">
                <a:solidFill>
                  <a:srgbClr val="303030"/>
                </a:solidFill>
                <a:effectLst/>
                <a:latin typeface="Gudea"/>
              </a:rPr>
              <a:t>Lets take an example of a parcel service between two offices.</a:t>
            </a:r>
          </a:p>
          <a:p>
            <a:pPr algn="l"/>
            <a:r>
              <a:rPr lang="en-US" b="0" i="0" dirty="0">
                <a:solidFill>
                  <a:srgbClr val="303030"/>
                </a:solidFill>
                <a:effectLst/>
                <a:latin typeface="Gudea"/>
              </a:rPr>
              <a:t>The task is simple – send parcels between people in each office.</a:t>
            </a:r>
          </a:p>
          <a:p>
            <a:pPr algn="l"/>
            <a:r>
              <a:rPr lang="en-US" b="0" i="0" dirty="0">
                <a:solidFill>
                  <a:srgbClr val="303030"/>
                </a:solidFill>
                <a:effectLst/>
                <a:latin typeface="Gudea"/>
              </a:rPr>
              <a:t>We will divide the task into two distinct processes as follows:</a:t>
            </a:r>
          </a:p>
          <a:p>
            <a:pPr algn="l">
              <a:buFont typeface="+mj-lt"/>
              <a:buAutoNum type="arabicPeriod"/>
            </a:pPr>
            <a:r>
              <a:rPr lang="en-US" b="0" i="0" dirty="0">
                <a:solidFill>
                  <a:srgbClr val="303030"/>
                </a:solidFill>
                <a:effectLst/>
                <a:latin typeface="Gudea"/>
              </a:rPr>
              <a:t>Take a package, wrap it and address it.</a:t>
            </a:r>
          </a:p>
          <a:p>
            <a:pPr algn="l">
              <a:buFont typeface="+mj-lt"/>
              <a:buAutoNum type="arabicPeriod"/>
            </a:pPr>
            <a:r>
              <a:rPr lang="en-US" b="0" i="0" dirty="0">
                <a:solidFill>
                  <a:srgbClr val="303030"/>
                </a:solidFill>
                <a:effectLst/>
                <a:latin typeface="Gudea"/>
              </a:rPr>
              <a:t>Send it to the destination</a:t>
            </a:r>
          </a:p>
          <a:p>
            <a:pPr algn="l"/>
            <a:r>
              <a:rPr lang="en-US" b="0" i="0" dirty="0">
                <a:solidFill>
                  <a:srgbClr val="303030"/>
                </a:solidFill>
                <a:effectLst/>
                <a:latin typeface="Gudea"/>
              </a:rPr>
              <a:t>at the receiving end</a:t>
            </a:r>
          </a:p>
          <a:p>
            <a:pPr algn="l">
              <a:buFont typeface="+mj-lt"/>
              <a:buAutoNum type="arabicPeriod"/>
            </a:pPr>
            <a:r>
              <a:rPr lang="en-US" b="0" i="0" dirty="0">
                <a:solidFill>
                  <a:srgbClr val="303030"/>
                </a:solidFill>
                <a:effectLst/>
                <a:latin typeface="Gudea"/>
              </a:rPr>
              <a:t>Receive the package</a:t>
            </a:r>
          </a:p>
          <a:p>
            <a:pPr algn="l">
              <a:buFont typeface="+mj-lt"/>
              <a:buAutoNum type="arabicPeriod"/>
            </a:pPr>
            <a:r>
              <a:rPr lang="en-US" b="0" i="0" dirty="0">
                <a:solidFill>
                  <a:srgbClr val="303030"/>
                </a:solidFill>
                <a:effectLst/>
                <a:latin typeface="Gudea"/>
              </a:rPr>
              <a:t>Deliver it to the recipient</a:t>
            </a:r>
          </a:p>
          <a:p>
            <a:endParaRPr lang="en-IN" dirty="0"/>
          </a:p>
        </p:txBody>
      </p:sp>
    </p:spTree>
    <p:extLst>
      <p:ext uri="{BB962C8B-B14F-4D97-AF65-F5344CB8AC3E}">
        <p14:creationId xmlns:p14="http://schemas.microsoft.com/office/powerpoint/2010/main" val="2676881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1402-D57A-48F6-AC7A-4D9E689F1425}"/>
              </a:ext>
            </a:extLst>
          </p:cNvPr>
          <p:cNvSpPr>
            <a:spLocks noGrp="1"/>
          </p:cNvSpPr>
          <p:nvPr>
            <p:ph type="title"/>
          </p:nvPr>
        </p:nvSpPr>
        <p:spPr/>
        <p:txBody>
          <a:bodyPr/>
          <a:lstStyle/>
          <a:p>
            <a:r>
              <a:rPr lang="en-IN" dirty="0"/>
              <a:t>Example Continuation</a:t>
            </a:r>
          </a:p>
        </p:txBody>
      </p:sp>
      <p:sp>
        <p:nvSpPr>
          <p:cNvPr id="3" name="Content Placeholder 2">
            <a:extLst>
              <a:ext uri="{FF2B5EF4-FFF2-40B4-BE49-F238E27FC236}">
                <a16:creationId xmlns:a16="http://schemas.microsoft.com/office/drawing/2014/main" id="{7DB212B9-A3E7-49EB-A250-138110A5634F}"/>
              </a:ext>
            </a:extLst>
          </p:cNvPr>
          <p:cNvSpPr>
            <a:spLocks noGrp="1"/>
          </p:cNvSpPr>
          <p:nvPr>
            <p:ph idx="1"/>
          </p:nvPr>
        </p:nvSpPr>
        <p:spPr/>
        <p:txBody>
          <a:bodyPr/>
          <a:lstStyle/>
          <a:p>
            <a:pPr algn="l"/>
            <a:r>
              <a:rPr lang="en-US" b="0" i="0" dirty="0">
                <a:solidFill>
                  <a:srgbClr val="303030"/>
                </a:solidFill>
                <a:effectLst/>
                <a:latin typeface="Gudea"/>
              </a:rPr>
              <a:t>Typically you would have an internal mail man that:</a:t>
            </a:r>
          </a:p>
          <a:p>
            <a:pPr algn="l">
              <a:buFont typeface="+mj-lt"/>
              <a:buAutoNum type="arabicPeriod"/>
            </a:pPr>
            <a:r>
              <a:rPr lang="en-US" b="0" i="0" dirty="0">
                <a:solidFill>
                  <a:srgbClr val="303030"/>
                </a:solidFill>
                <a:effectLst/>
                <a:latin typeface="Gudea"/>
              </a:rPr>
              <a:t>Collects the parcels from the senders and takes then to a mail dispatch room.</a:t>
            </a:r>
          </a:p>
          <a:p>
            <a:pPr algn="l">
              <a:buFont typeface="+mj-lt"/>
              <a:buAutoNum type="arabicPeriod"/>
            </a:pPr>
            <a:r>
              <a:rPr lang="en-US" b="0" i="0" dirty="0">
                <a:solidFill>
                  <a:srgbClr val="303030"/>
                </a:solidFill>
                <a:effectLst/>
                <a:latin typeface="Gudea"/>
              </a:rPr>
              <a:t>The parcels are placed in a van by the dispatcher and then driven to the remote office.</a:t>
            </a:r>
          </a:p>
          <a:p>
            <a:pPr algn="l"/>
            <a:r>
              <a:rPr lang="en-US" b="0" i="0" dirty="0">
                <a:solidFill>
                  <a:srgbClr val="303030"/>
                </a:solidFill>
                <a:effectLst/>
                <a:latin typeface="Gudea"/>
              </a:rPr>
              <a:t>At the remote office</a:t>
            </a:r>
          </a:p>
          <a:p>
            <a:pPr algn="l">
              <a:buFont typeface="+mj-lt"/>
              <a:buAutoNum type="arabicPeriod"/>
            </a:pPr>
            <a:r>
              <a:rPr lang="en-US" b="0" i="0" dirty="0">
                <a:solidFill>
                  <a:srgbClr val="303030"/>
                </a:solidFill>
                <a:effectLst/>
                <a:latin typeface="Gudea"/>
              </a:rPr>
              <a:t>The parcels are received by the dispatcher and placed into a tray for the mail man</a:t>
            </a:r>
          </a:p>
          <a:p>
            <a:pPr algn="l">
              <a:buFont typeface="+mj-lt"/>
              <a:buAutoNum type="arabicPeriod"/>
            </a:pPr>
            <a:r>
              <a:rPr lang="en-US" b="0" i="0" dirty="0">
                <a:solidFill>
                  <a:srgbClr val="303030"/>
                </a:solidFill>
                <a:effectLst/>
                <a:latin typeface="Gudea"/>
              </a:rPr>
              <a:t>The mail man collects the parcels and delivers them to the recipients,</a:t>
            </a:r>
          </a:p>
          <a:p>
            <a:endParaRPr lang="en-IN" dirty="0"/>
          </a:p>
        </p:txBody>
      </p:sp>
    </p:spTree>
    <p:extLst>
      <p:ext uri="{BB962C8B-B14F-4D97-AF65-F5344CB8AC3E}">
        <p14:creationId xmlns:p14="http://schemas.microsoft.com/office/powerpoint/2010/main" val="229324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DB8D-2A87-4EED-AD16-BCD0E5E7EA0F}"/>
              </a:ext>
            </a:extLst>
          </p:cNvPr>
          <p:cNvSpPr>
            <a:spLocks noGrp="1"/>
          </p:cNvSpPr>
          <p:nvPr>
            <p:ph type="title"/>
          </p:nvPr>
        </p:nvSpPr>
        <p:spPr/>
        <p:txBody>
          <a:bodyPr/>
          <a:lstStyle/>
          <a:p>
            <a:r>
              <a:rPr lang="en-IN" dirty="0"/>
              <a:t>Why this layered approach ?</a:t>
            </a:r>
          </a:p>
        </p:txBody>
      </p:sp>
      <p:sp>
        <p:nvSpPr>
          <p:cNvPr id="3" name="Content Placeholder 2">
            <a:extLst>
              <a:ext uri="{FF2B5EF4-FFF2-40B4-BE49-F238E27FC236}">
                <a16:creationId xmlns:a16="http://schemas.microsoft.com/office/drawing/2014/main" id="{1357035E-3BCC-4335-AC5D-6DD69D75AC17}"/>
              </a:ext>
            </a:extLst>
          </p:cNvPr>
          <p:cNvSpPr>
            <a:spLocks noGrp="1"/>
          </p:cNvSpPr>
          <p:nvPr>
            <p:ph idx="1"/>
          </p:nvPr>
        </p:nvSpPr>
        <p:spPr>
          <a:xfrm>
            <a:off x="1097280" y="2367447"/>
            <a:ext cx="12734492" cy="3501645"/>
          </a:xfrm>
        </p:spPr>
        <p:txBody>
          <a:bodyPr/>
          <a:lstStyle/>
          <a:p>
            <a:pPr algn="l"/>
            <a:r>
              <a:rPr lang="en-US" b="0" i="0" dirty="0">
                <a:solidFill>
                  <a:srgbClr val="303030"/>
                </a:solidFill>
                <a:effectLst/>
                <a:latin typeface="Gudea"/>
              </a:rPr>
              <a:t>The question really is what is the advantage of splitting the task into different layers/tasks?</a:t>
            </a:r>
          </a:p>
          <a:p>
            <a:pPr algn="l"/>
            <a:r>
              <a:rPr lang="en-US" b="0" i="0" dirty="0">
                <a:solidFill>
                  <a:srgbClr val="303030"/>
                </a:solidFill>
                <a:effectLst/>
                <a:latin typeface="Gudea"/>
              </a:rPr>
              <a:t>The answer is that any of the layers/tasks can be changed without affecting the other layers.</a:t>
            </a:r>
          </a:p>
          <a:p>
            <a:pPr algn="l"/>
            <a:r>
              <a:rPr lang="en-US" b="0" i="0" dirty="0">
                <a:solidFill>
                  <a:srgbClr val="303030"/>
                </a:solidFill>
                <a:effectLst/>
                <a:latin typeface="Gudea"/>
              </a:rPr>
              <a:t>So if for example, if we decide to use a train instead of a van to transport the messages </a:t>
            </a:r>
          </a:p>
          <a:p>
            <a:pPr algn="l"/>
            <a:r>
              <a:rPr lang="en-US" b="0" i="0" dirty="0">
                <a:solidFill>
                  <a:srgbClr val="303030"/>
                </a:solidFill>
                <a:effectLst/>
                <a:latin typeface="Gudea"/>
              </a:rPr>
              <a:t>between the offices we could do so without affecting the mail man.</a:t>
            </a:r>
          </a:p>
          <a:p>
            <a:pPr algn="l"/>
            <a:r>
              <a:rPr lang="en-US" b="0" i="0" dirty="0">
                <a:solidFill>
                  <a:srgbClr val="303030"/>
                </a:solidFill>
                <a:effectLst/>
                <a:latin typeface="Gudea"/>
              </a:rPr>
              <a:t>In fact the mail man doesn’t know, and doesn’t care, how the parcels are</a:t>
            </a:r>
          </a:p>
          <a:p>
            <a:pPr algn="l"/>
            <a:r>
              <a:rPr lang="en-US" b="0" i="0" dirty="0">
                <a:solidFill>
                  <a:srgbClr val="303030"/>
                </a:solidFill>
                <a:effectLst/>
                <a:latin typeface="Gudea"/>
              </a:rPr>
              <a:t> transported between the offices, as all he does is collect them, and pass them to the delivery man.</a:t>
            </a:r>
          </a:p>
          <a:p>
            <a:endParaRPr lang="en-IN" dirty="0"/>
          </a:p>
        </p:txBody>
      </p:sp>
      <p:pic>
        <p:nvPicPr>
          <p:cNvPr id="2050" name="Picture 2" descr="layered-system-example">
            <a:extLst>
              <a:ext uri="{FF2B5EF4-FFF2-40B4-BE49-F238E27FC236}">
                <a16:creationId xmlns:a16="http://schemas.microsoft.com/office/drawing/2014/main" id="{C9A03A77-9FCE-4BDF-8FC8-4D0BA31C6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369" y="2728355"/>
            <a:ext cx="2204621" cy="213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66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D4B0-49A7-424B-A7FC-0F709E7E518D}"/>
              </a:ext>
            </a:extLst>
          </p:cNvPr>
          <p:cNvSpPr>
            <a:spLocks noGrp="1"/>
          </p:cNvSpPr>
          <p:nvPr>
            <p:ph type="title"/>
          </p:nvPr>
        </p:nvSpPr>
        <p:spPr/>
        <p:txBody>
          <a:bodyPr/>
          <a:lstStyle/>
          <a:p>
            <a:r>
              <a:rPr lang="en-IN" dirty="0"/>
              <a:t>Network Models</a:t>
            </a:r>
          </a:p>
        </p:txBody>
      </p:sp>
      <p:pic>
        <p:nvPicPr>
          <p:cNvPr id="5" name="Content Placeholder 4">
            <a:extLst>
              <a:ext uri="{FF2B5EF4-FFF2-40B4-BE49-F238E27FC236}">
                <a16:creationId xmlns:a16="http://schemas.microsoft.com/office/drawing/2014/main" id="{35972F6B-B0D1-47EB-898F-8C25B510F75F}"/>
              </a:ext>
            </a:extLst>
          </p:cNvPr>
          <p:cNvPicPr>
            <a:picLocks noGrp="1" noChangeAspect="1"/>
          </p:cNvPicPr>
          <p:nvPr>
            <p:ph idx="1"/>
          </p:nvPr>
        </p:nvPicPr>
        <p:blipFill>
          <a:blip r:embed="rId2"/>
          <a:stretch>
            <a:fillRect/>
          </a:stretch>
        </p:blipFill>
        <p:spPr>
          <a:xfrm>
            <a:off x="3191427" y="2108200"/>
            <a:ext cx="5869472" cy="3760788"/>
          </a:xfrm>
        </p:spPr>
      </p:pic>
    </p:spTree>
    <p:extLst>
      <p:ext uri="{BB962C8B-B14F-4D97-AF65-F5344CB8AC3E}">
        <p14:creationId xmlns:p14="http://schemas.microsoft.com/office/powerpoint/2010/main" val="337097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8430-4E10-4A99-8195-9EC6F61B3D08}"/>
              </a:ext>
            </a:extLst>
          </p:cNvPr>
          <p:cNvSpPr>
            <a:spLocks noGrp="1"/>
          </p:cNvSpPr>
          <p:nvPr>
            <p:ph type="title"/>
          </p:nvPr>
        </p:nvSpPr>
        <p:spPr/>
        <p:txBody>
          <a:bodyPr/>
          <a:lstStyle/>
          <a:p>
            <a:r>
              <a:rPr lang="en-IN" dirty="0"/>
              <a:t>Watch this Video</a:t>
            </a:r>
          </a:p>
        </p:txBody>
      </p:sp>
      <p:sp>
        <p:nvSpPr>
          <p:cNvPr id="3" name="Content Placeholder 2">
            <a:extLst>
              <a:ext uri="{FF2B5EF4-FFF2-40B4-BE49-F238E27FC236}">
                <a16:creationId xmlns:a16="http://schemas.microsoft.com/office/drawing/2014/main" id="{13FD49B1-46D1-45ED-9E87-9E8B570DE44D}"/>
              </a:ext>
            </a:extLst>
          </p:cNvPr>
          <p:cNvSpPr>
            <a:spLocks noGrp="1"/>
          </p:cNvSpPr>
          <p:nvPr>
            <p:ph idx="1"/>
          </p:nvPr>
        </p:nvSpPr>
        <p:spPr/>
        <p:txBody>
          <a:bodyPr/>
          <a:lstStyle/>
          <a:p>
            <a:r>
              <a:rPr lang="en-US" dirty="0">
                <a:hlinkClick r:id="rId2"/>
              </a:rPr>
              <a:t>How a packet moves through network - YouTube</a:t>
            </a:r>
            <a:endParaRPr lang="en-IN" dirty="0"/>
          </a:p>
        </p:txBody>
      </p:sp>
    </p:spTree>
    <p:extLst>
      <p:ext uri="{BB962C8B-B14F-4D97-AF65-F5344CB8AC3E}">
        <p14:creationId xmlns:p14="http://schemas.microsoft.com/office/powerpoint/2010/main" val="78300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CB5E-B18B-43FD-A317-5A3EB422299C}"/>
              </a:ext>
            </a:extLst>
          </p:cNvPr>
          <p:cNvSpPr>
            <a:spLocks noGrp="1"/>
          </p:cNvSpPr>
          <p:nvPr>
            <p:ph type="title"/>
          </p:nvPr>
        </p:nvSpPr>
        <p:spPr/>
        <p:txBody>
          <a:bodyPr/>
          <a:lstStyle/>
          <a:p>
            <a:r>
              <a:rPr lang="en-IN" dirty="0"/>
              <a:t>TCP vs UDP – what’s the difference ?</a:t>
            </a:r>
          </a:p>
        </p:txBody>
      </p:sp>
      <p:sp>
        <p:nvSpPr>
          <p:cNvPr id="3" name="Content Placeholder 2">
            <a:extLst>
              <a:ext uri="{FF2B5EF4-FFF2-40B4-BE49-F238E27FC236}">
                <a16:creationId xmlns:a16="http://schemas.microsoft.com/office/drawing/2014/main" id="{0314162F-97BE-4CE1-9994-F2EE775C2825}"/>
              </a:ext>
            </a:extLst>
          </p:cNvPr>
          <p:cNvSpPr>
            <a:spLocks noGrp="1"/>
          </p:cNvSpPr>
          <p:nvPr>
            <p:ph idx="1"/>
          </p:nvPr>
        </p:nvSpPr>
        <p:spPr/>
        <p:txBody>
          <a:bodyPr>
            <a:normAutofit fontScale="92500" lnSpcReduction="20000"/>
          </a:bodyPr>
          <a:lstStyle/>
          <a:p>
            <a:r>
              <a:rPr lang="en-US" b="0" i="0" dirty="0">
                <a:solidFill>
                  <a:srgbClr val="303030"/>
                </a:solidFill>
                <a:effectLst/>
                <a:latin typeface="Gudea"/>
              </a:rPr>
              <a:t>Both TCP and UDP sit at the transport layer of the </a:t>
            </a:r>
            <a:r>
              <a:rPr lang="en-US" b="1" i="0" dirty="0">
                <a:solidFill>
                  <a:srgbClr val="303030"/>
                </a:solidFill>
                <a:effectLst/>
                <a:latin typeface="Gudea"/>
              </a:rPr>
              <a:t>TCP/IP protocol stack</a:t>
            </a:r>
            <a:r>
              <a:rPr lang="en-US" b="0" i="0" dirty="0">
                <a:solidFill>
                  <a:srgbClr val="303030"/>
                </a:solidFill>
                <a:effectLst/>
                <a:latin typeface="Gudea"/>
              </a:rPr>
              <a:t> and both use the</a:t>
            </a:r>
            <a:r>
              <a:rPr lang="en-US" b="1" i="0" dirty="0">
                <a:solidFill>
                  <a:srgbClr val="303030"/>
                </a:solidFill>
                <a:effectLst/>
                <a:latin typeface="Gudea"/>
              </a:rPr>
              <a:t> IP protocol</a:t>
            </a:r>
            <a:r>
              <a:rPr lang="en-US" b="0" i="0" dirty="0">
                <a:solidFill>
                  <a:srgbClr val="303030"/>
                </a:solidFill>
                <a:effectLst/>
                <a:latin typeface="Gudea"/>
              </a:rPr>
              <a:t>.</a:t>
            </a:r>
          </a:p>
          <a:p>
            <a:r>
              <a:rPr lang="en-US" dirty="0">
                <a:solidFill>
                  <a:srgbClr val="303030"/>
                </a:solidFill>
                <a:latin typeface="Gudea"/>
              </a:rPr>
              <a:t>TCP – Transmission Control Protocol.</a:t>
            </a:r>
          </a:p>
          <a:p>
            <a:pPr algn="l"/>
            <a:r>
              <a:rPr lang="en-US" b="1" i="0" dirty="0">
                <a:solidFill>
                  <a:srgbClr val="303030"/>
                </a:solidFill>
                <a:effectLst/>
                <a:latin typeface="Gudea"/>
              </a:rPr>
              <a:t>TCP</a:t>
            </a:r>
            <a:r>
              <a:rPr lang="en-US" b="0" i="0" dirty="0">
                <a:solidFill>
                  <a:srgbClr val="303030"/>
                </a:solidFill>
                <a:effectLst/>
                <a:latin typeface="Gudea"/>
              </a:rPr>
              <a:t> is a </a:t>
            </a:r>
            <a:r>
              <a:rPr lang="en-US" b="1" i="0" dirty="0">
                <a:solidFill>
                  <a:srgbClr val="303030"/>
                </a:solidFill>
                <a:effectLst/>
                <a:latin typeface="Gudea"/>
              </a:rPr>
              <a:t>connection orientated protocol</a:t>
            </a:r>
            <a:r>
              <a:rPr lang="en-US" b="0" i="0" dirty="0">
                <a:solidFill>
                  <a:srgbClr val="303030"/>
                </a:solidFill>
                <a:effectLst/>
                <a:latin typeface="Gudea"/>
              </a:rPr>
              <a:t> with built in error recovery and re transmission.</a:t>
            </a:r>
          </a:p>
          <a:p>
            <a:pPr algn="l"/>
            <a:r>
              <a:rPr lang="en-US" b="0" i="0" dirty="0">
                <a:solidFill>
                  <a:srgbClr val="303030"/>
                </a:solidFill>
                <a:effectLst/>
                <a:latin typeface="Gudea"/>
              </a:rPr>
              <a:t>You can liken a TCP connection to a </a:t>
            </a:r>
            <a:r>
              <a:rPr lang="en-US" b="1" i="0" dirty="0">
                <a:solidFill>
                  <a:srgbClr val="303030"/>
                </a:solidFill>
                <a:effectLst/>
                <a:latin typeface="Gudea"/>
              </a:rPr>
              <a:t>telephone connection.</a:t>
            </a:r>
            <a:endParaRPr lang="en-US" b="0" i="0" dirty="0">
              <a:solidFill>
                <a:srgbClr val="303030"/>
              </a:solidFill>
              <a:effectLst/>
              <a:latin typeface="Gudea"/>
            </a:endParaRPr>
          </a:p>
          <a:p>
            <a:pPr algn="l"/>
            <a:r>
              <a:rPr lang="en-US" b="0" i="0" dirty="0">
                <a:solidFill>
                  <a:srgbClr val="303030"/>
                </a:solidFill>
                <a:effectLst/>
                <a:latin typeface="Gudea"/>
              </a:rPr>
              <a:t>With a telephone connection you first need to </a:t>
            </a:r>
            <a:r>
              <a:rPr lang="en-US" b="1" i="0" dirty="0">
                <a:solidFill>
                  <a:srgbClr val="303030"/>
                </a:solidFill>
                <a:effectLst/>
                <a:latin typeface="Gudea"/>
              </a:rPr>
              <a:t>setup the connection</a:t>
            </a:r>
            <a:r>
              <a:rPr lang="en-US" b="0" i="0" dirty="0">
                <a:solidFill>
                  <a:srgbClr val="303030"/>
                </a:solidFill>
                <a:effectLst/>
                <a:latin typeface="Gudea"/>
              </a:rPr>
              <a:t> by dialing the number, and once the calling party answers you have a </a:t>
            </a:r>
            <a:r>
              <a:rPr lang="en-US" b="1" i="0" dirty="0">
                <a:solidFill>
                  <a:srgbClr val="303030"/>
                </a:solidFill>
                <a:effectLst/>
                <a:latin typeface="Gudea"/>
              </a:rPr>
              <a:t>both way communications channel.</a:t>
            </a:r>
            <a:endParaRPr lang="en-US" b="0" i="0" dirty="0">
              <a:solidFill>
                <a:srgbClr val="303030"/>
              </a:solidFill>
              <a:effectLst/>
              <a:latin typeface="Gudea"/>
            </a:endParaRPr>
          </a:p>
          <a:p>
            <a:pPr algn="l"/>
            <a:r>
              <a:rPr lang="en-US" b="0" i="0" dirty="0">
                <a:solidFill>
                  <a:srgbClr val="303030"/>
                </a:solidFill>
                <a:effectLst/>
                <a:latin typeface="Gudea"/>
              </a:rPr>
              <a:t>You then proceed to speak and once done you hang up the connection.</a:t>
            </a:r>
          </a:p>
          <a:p>
            <a:pPr algn="l"/>
            <a:r>
              <a:rPr lang="en-US" b="1" i="0" dirty="0">
                <a:solidFill>
                  <a:srgbClr val="303030"/>
                </a:solidFill>
                <a:effectLst/>
                <a:latin typeface="Gudea"/>
              </a:rPr>
              <a:t>TCP</a:t>
            </a:r>
            <a:r>
              <a:rPr lang="en-US" b="0" i="0" dirty="0">
                <a:solidFill>
                  <a:srgbClr val="303030"/>
                </a:solidFill>
                <a:effectLst/>
                <a:latin typeface="Gudea"/>
              </a:rPr>
              <a:t> is used by application protocols that need </a:t>
            </a:r>
            <a:r>
              <a:rPr lang="en-US" b="1" i="0" dirty="0">
                <a:solidFill>
                  <a:srgbClr val="303030"/>
                </a:solidFill>
                <a:effectLst/>
                <a:latin typeface="Gudea"/>
              </a:rPr>
              <a:t>guaranteed message delivery</a:t>
            </a:r>
            <a:r>
              <a:rPr lang="en-US" b="0" i="0" dirty="0">
                <a:solidFill>
                  <a:srgbClr val="303030"/>
                </a:solidFill>
                <a:effectLst/>
                <a:latin typeface="Gudea"/>
              </a:rPr>
              <a:t>.</a:t>
            </a:r>
            <a:endParaRPr lang="en-US" dirty="0">
              <a:solidFill>
                <a:srgbClr val="303030"/>
              </a:solidFill>
              <a:latin typeface="Gudea"/>
            </a:endParaRPr>
          </a:p>
          <a:p>
            <a:pPr algn="l"/>
            <a:r>
              <a:rPr lang="en-US" b="0" i="0" dirty="0">
                <a:solidFill>
                  <a:srgbClr val="303030"/>
                </a:solidFill>
                <a:effectLst/>
                <a:latin typeface="Gudea"/>
              </a:rPr>
              <a:t>HTTP,FTP, SMTP, POP3, IMAP4 and many other common Internet application protocols use </a:t>
            </a:r>
            <a:r>
              <a:rPr lang="en-US" b="1" i="0" dirty="0">
                <a:solidFill>
                  <a:srgbClr val="303030"/>
                </a:solidFill>
                <a:effectLst/>
                <a:latin typeface="Gudea"/>
              </a:rPr>
              <a:t>TCP</a:t>
            </a:r>
            <a:r>
              <a:rPr lang="en-US" b="0" i="0" dirty="0">
                <a:solidFill>
                  <a:srgbClr val="303030"/>
                </a:solidFill>
                <a:effectLst/>
                <a:latin typeface="Gudea"/>
              </a:rPr>
              <a:t>.</a:t>
            </a:r>
          </a:p>
          <a:p>
            <a:endParaRPr lang="en-IN" dirty="0"/>
          </a:p>
        </p:txBody>
      </p:sp>
    </p:spTree>
    <p:extLst>
      <p:ext uri="{BB962C8B-B14F-4D97-AF65-F5344CB8AC3E}">
        <p14:creationId xmlns:p14="http://schemas.microsoft.com/office/powerpoint/2010/main" val="2439205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370C-7FDE-4A2B-BC77-943F3E448CBA}"/>
              </a:ext>
            </a:extLst>
          </p:cNvPr>
          <p:cNvSpPr>
            <a:spLocks noGrp="1"/>
          </p:cNvSpPr>
          <p:nvPr>
            <p:ph type="title"/>
          </p:nvPr>
        </p:nvSpPr>
        <p:spPr/>
        <p:txBody>
          <a:bodyPr/>
          <a:lstStyle/>
          <a:p>
            <a:r>
              <a:rPr lang="en-IN" dirty="0"/>
              <a:t>TCP vs UDP continuation</a:t>
            </a:r>
          </a:p>
        </p:txBody>
      </p:sp>
      <p:sp>
        <p:nvSpPr>
          <p:cNvPr id="3" name="Content Placeholder 2">
            <a:extLst>
              <a:ext uri="{FF2B5EF4-FFF2-40B4-BE49-F238E27FC236}">
                <a16:creationId xmlns:a16="http://schemas.microsoft.com/office/drawing/2014/main" id="{B7BA2605-E04A-4E15-9A29-36684D6EC5EF}"/>
              </a:ext>
            </a:extLst>
          </p:cNvPr>
          <p:cNvSpPr>
            <a:spLocks noGrp="1"/>
          </p:cNvSpPr>
          <p:nvPr>
            <p:ph idx="1"/>
          </p:nvPr>
        </p:nvSpPr>
        <p:spPr/>
        <p:txBody>
          <a:bodyPr>
            <a:normAutofit fontScale="85000" lnSpcReduction="10000"/>
          </a:bodyPr>
          <a:lstStyle/>
          <a:p>
            <a:r>
              <a:rPr lang="en-IN" dirty="0"/>
              <a:t>UDP – User Datagram Protocol</a:t>
            </a:r>
          </a:p>
          <a:p>
            <a:pPr algn="l"/>
            <a:r>
              <a:rPr lang="en-US" b="1" i="0" dirty="0">
                <a:solidFill>
                  <a:srgbClr val="303030"/>
                </a:solidFill>
                <a:effectLst/>
                <a:latin typeface="Gudea"/>
              </a:rPr>
              <a:t>UDP</a:t>
            </a:r>
            <a:r>
              <a:rPr lang="en-US" b="0" i="0" dirty="0">
                <a:solidFill>
                  <a:srgbClr val="303030"/>
                </a:solidFill>
                <a:effectLst/>
                <a:latin typeface="Gudea"/>
              </a:rPr>
              <a:t> is a </a:t>
            </a:r>
            <a:r>
              <a:rPr lang="en-US" b="1" i="0" dirty="0">
                <a:solidFill>
                  <a:srgbClr val="303030"/>
                </a:solidFill>
                <a:effectLst/>
                <a:latin typeface="Gudea"/>
              </a:rPr>
              <a:t>connectionless</a:t>
            </a:r>
            <a:r>
              <a:rPr lang="en-US" b="0" i="0" dirty="0">
                <a:solidFill>
                  <a:srgbClr val="303030"/>
                </a:solidFill>
                <a:effectLst/>
                <a:latin typeface="Gudea"/>
              </a:rPr>
              <a:t> protocol.</a:t>
            </a:r>
          </a:p>
          <a:p>
            <a:pPr algn="l"/>
            <a:r>
              <a:rPr lang="en-US" b="0" i="0" dirty="0">
                <a:solidFill>
                  <a:srgbClr val="303030"/>
                </a:solidFill>
                <a:effectLst/>
                <a:latin typeface="Gudea"/>
              </a:rPr>
              <a:t>You can liken UDP to </a:t>
            </a:r>
            <a:r>
              <a:rPr lang="en-US" b="1" i="0" dirty="0">
                <a:solidFill>
                  <a:srgbClr val="303030"/>
                </a:solidFill>
                <a:effectLst/>
                <a:latin typeface="Gudea"/>
              </a:rPr>
              <a:t>email or the normal post.</a:t>
            </a:r>
            <a:endParaRPr lang="en-US" b="0" i="0" dirty="0">
              <a:solidFill>
                <a:srgbClr val="303030"/>
              </a:solidFill>
              <a:effectLst/>
              <a:latin typeface="Gudea"/>
            </a:endParaRPr>
          </a:p>
          <a:p>
            <a:pPr algn="l"/>
            <a:r>
              <a:rPr lang="en-US" b="0" i="0" dirty="0">
                <a:solidFill>
                  <a:srgbClr val="303030"/>
                </a:solidFill>
                <a:effectLst/>
                <a:latin typeface="Gudea"/>
              </a:rPr>
              <a:t>With email or a written message you send your message, but have no idea whether or not that message was received.</a:t>
            </a:r>
          </a:p>
          <a:p>
            <a:pPr algn="l"/>
            <a:r>
              <a:rPr lang="en-US" b="1" i="0" dirty="0">
                <a:solidFill>
                  <a:srgbClr val="303030"/>
                </a:solidFill>
                <a:effectLst/>
                <a:latin typeface="Gudea"/>
              </a:rPr>
              <a:t>UDP</a:t>
            </a:r>
            <a:r>
              <a:rPr lang="en-US" b="0" i="0" dirty="0">
                <a:solidFill>
                  <a:srgbClr val="303030"/>
                </a:solidFill>
                <a:effectLst/>
                <a:latin typeface="Gudea"/>
              </a:rPr>
              <a:t> does</a:t>
            </a:r>
            <a:r>
              <a:rPr lang="en-US" b="1" i="0" dirty="0">
                <a:solidFill>
                  <a:srgbClr val="303030"/>
                </a:solidFill>
                <a:effectLst/>
                <a:latin typeface="Gudea"/>
              </a:rPr>
              <a:t> not correct</a:t>
            </a:r>
            <a:r>
              <a:rPr lang="en-US" b="0" i="0" dirty="0">
                <a:solidFill>
                  <a:srgbClr val="303030"/>
                </a:solidFill>
                <a:effectLst/>
                <a:latin typeface="Gudea"/>
              </a:rPr>
              <a:t> or recover errors in the message. Any error detection and recovery is</a:t>
            </a:r>
            <a:r>
              <a:rPr lang="en-US" b="1" i="0" dirty="0">
                <a:solidFill>
                  <a:srgbClr val="303030"/>
                </a:solidFill>
                <a:effectLst/>
                <a:latin typeface="Gudea"/>
              </a:rPr>
              <a:t> the responsibility of the receiving application.</a:t>
            </a:r>
          </a:p>
          <a:p>
            <a:pPr algn="l"/>
            <a:r>
              <a:rPr lang="en-US" b="0" i="0" dirty="0">
                <a:solidFill>
                  <a:srgbClr val="303030"/>
                </a:solidFill>
                <a:effectLst/>
                <a:latin typeface="Gudea"/>
              </a:rPr>
              <a:t>Because there is no connection setup, </a:t>
            </a:r>
            <a:r>
              <a:rPr lang="en-US" b="1" i="0" dirty="0">
                <a:solidFill>
                  <a:srgbClr val="303030"/>
                </a:solidFill>
                <a:effectLst/>
                <a:latin typeface="Gudea"/>
              </a:rPr>
              <a:t>UDP is faster than TCP</a:t>
            </a:r>
            <a:r>
              <a:rPr lang="en-US" b="0" i="0" dirty="0">
                <a:solidFill>
                  <a:srgbClr val="303030"/>
                </a:solidFill>
                <a:effectLst/>
                <a:latin typeface="Gudea"/>
              </a:rPr>
              <a:t> and results in less network traffic.</a:t>
            </a:r>
          </a:p>
          <a:p>
            <a:pPr algn="l"/>
            <a:r>
              <a:rPr lang="en-US" b="0" i="0" dirty="0">
                <a:solidFill>
                  <a:srgbClr val="303030"/>
                </a:solidFill>
                <a:effectLst/>
                <a:latin typeface="Gudea"/>
              </a:rPr>
              <a:t>In addition it doesn’t consume resources on the receiving machine as it doesn’t hold a connection open.</a:t>
            </a:r>
          </a:p>
          <a:p>
            <a:pPr algn="l"/>
            <a:r>
              <a:rPr lang="en-US" b="0" i="0" dirty="0">
                <a:solidFill>
                  <a:srgbClr val="303030"/>
                </a:solidFill>
                <a:effectLst/>
                <a:latin typeface="Gudea"/>
              </a:rPr>
              <a:t>Utility applications like DNS, DHCP, RIP and others use UDP.</a:t>
            </a:r>
          </a:p>
          <a:p>
            <a:pPr algn="l"/>
            <a:endParaRPr lang="en-US" b="0" i="0" dirty="0">
              <a:solidFill>
                <a:srgbClr val="303030"/>
              </a:solidFill>
              <a:effectLst/>
              <a:latin typeface="Gudea"/>
            </a:endParaRPr>
          </a:p>
          <a:p>
            <a:endParaRPr lang="en-IN" dirty="0"/>
          </a:p>
        </p:txBody>
      </p:sp>
    </p:spTree>
    <p:extLst>
      <p:ext uri="{BB962C8B-B14F-4D97-AF65-F5344CB8AC3E}">
        <p14:creationId xmlns:p14="http://schemas.microsoft.com/office/powerpoint/2010/main" val="4218665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6589-3898-42FC-A846-189939C0B3FD}"/>
              </a:ext>
            </a:extLst>
          </p:cNvPr>
          <p:cNvSpPr>
            <a:spLocks noGrp="1"/>
          </p:cNvSpPr>
          <p:nvPr>
            <p:ph type="title"/>
          </p:nvPr>
        </p:nvSpPr>
        <p:spPr/>
        <p:txBody>
          <a:bodyPr/>
          <a:lstStyle/>
          <a:p>
            <a:r>
              <a:rPr lang="en-IN" dirty="0"/>
              <a:t>TCP vs UDP Ports</a:t>
            </a:r>
          </a:p>
        </p:txBody>
      </p:sp>
      <p:sp>
        <p:nvSpPr>
          <p:cNvPr id="3" name="Content Placeholder 2">
            <a:extLst>
              <a:ext uri="{FF2B5EF4-FFF2-40B4-BE49-F238E27FC236}">
                <a16:creationId xmlns:a16="http://schemas.microsoft.com/office/drawing/2014/main" id="{C022BCBB-6EF4-47E8-B71D-5C9D2694F301}"/>
              </a:ext>
            </a:extLst>
          </p:cNvPr>
          <p:cNvSpPr>
            <a:spLocks noGrp="1"/>
          </p:cNvSpPr>
          <p:nvPr>
            <p:ph idx="1"/>
          </p:nvPr>
        </p:nvSpPr>
        <p:spPr/>
        <p:txBody>
          <a:bodyPr/>
          <a:lstStyle/>
          <a:p>
            <a:r>
              <a:rPr lang="en-US" b="0" i="0" dirty="0">
                <a:solidFill>
                  <a:srgbClr val="303030"/>
                </a:solidFill>
                <a:effectLst/>
                <a:latin typeface="Gudea"/>
              </a:rPr>
              <a:t>Both TCP and UDP protocols use ports. You can have an application running on a computer using TCP port 80 and another application using UDP port 80.</a:t>
            </a:r>
          </a:p>
          <a:p>
            <a:pPr algn="l"/>
            <a:r>
              <a:rPr lang="en-US" b="0" i="0" dirty="0">
                <a:solidFill>
                  <a:srgbClr val="303030"/>
                </a:solidFill>
                <a:effectLst/>
                <a:latin typeface="Gudea"/>
              </a:rPr>
              <a:t>An application address is effectively:</a:t>
            </a:r>
          </a:p>
          <a:p>
            <a:pPr algn="l"/>
            <a:r>
              <a:rPr lang="en-US" b="0" i="0" dirty="0">
                <a:solidFill>
                  <a:srgbClr val="303030"/>
                </a:solidFill>
                <a:effectLst/>
                <a:latin typeface="Gudea"/>
              </a:rPr>
              <a:t>IP address + protocol (TCP or UDP) + port number.</a:t>
            </a:r>
          </a:p>
          <a:p>
            <a:endParaRPr lang="en-IN" dirty="0"/>
          </a:p>
        </p:txBody>
      </p:sp>
      <p:pic>
        <p:nvPicPr>
          <p:cNvPr id="5" name="Picture 4">
            <a:extLst>
              <a:ext uri="{FF2B5EF4-FFF2-40B4-BE49-F238E27FC236}">
                <a16:creationId xmlns:a16="http://schemas.microsoft.com/office/drawing/2014/main" id="{2CAEDCD8-3F5F-4DE2-9AF4-0087BDB1D7D2}"/>
              </a:ext>
            </a:extLst>
          </p:cNvPr>
          <p:cNvPicPr>
            <a:picLocks noChangeAspect="1"/>
          </p:cNvPicPr>
          <p:nvPr/>
        </p:nvPicPr>
        <p:blipFill>
          <a:blip r:embed="rId2"/>
          <a:stretch>
            <a:fillRect/>
          </a:stretch>
        </p:blipFill>
        <p:spPr>
          <a:xfrm>
            <a:off x="6501017" y="2562045"/>
            <a:ext cx="4727965" cy="3173772"/>
          </a:xfrm>
          <a:prstGeom prst="rect">
            <a:avLst/>
          </a:prstGeom>
        </p:spPr>
      </p:pic>
    </p:spTree>
    <p:extLst>
      <p:ext uri="{BB962C8B-B14F-4D97-AF65-F5344CB8AC3E}">
        <p14:creationId xmlns:p14="http://schemas.microsoft.com/office/powerpoint/2010/main" val="1691026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361E-589E-4D7D-85B6-EA136E7AC2DF}"/>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6C4B9222-A98B-470C-86BA-151ABCD1E932}"/>
              </a:ext>
            </a:extLst>
          </p:cNvPr>
          <p:cNvSpPr>
            <a:spLocks noGrp="1"/>
          </p:cNvSpPr>
          <p:nvPr>
            <p:ph idx="1"/>
          </p:nvPr>
        </p:nvSpPr>
        <p:spPr/>
        <p:txBody>
          <a:bodyPr/>
          <a:lstStyle/>
          <a:p>
            <a:pPr algn="l"/>
            <a:r>
              <a:rPr lang="en-US" b="1" i="0" dirty="0">
                <a:solidFill>
                  <a:srgbClr val="303030"/>
                </a:solidFill>
                <a:effectLst/>
                <a:latin typeface="Gudea"/>
              </a:rPr>
              <a:t>Q- Can I change what protocol my application uses?</a:t>
            </a:r>
          </a:p>
          <a:p>
            <a:pPr algn="l"/>
            <a:r>
              <a:rPr lang="en-US" b="1" i="0" dirty="0">
                <a:solidFill>
                  <a:srgbClr val="303030"/>
                </a:solidFill>
                <a:effectLst/>
                <a:latin typeface="Gudea"/>
              </a:rPr>
              <a:t>A-</a:t>
            </a:r>
            <a:r>
              <a:rPr lang="en-US" b="0" i="0" dirty="0">
                <a:solidFill>
                  <a:srgbClr val="303030"/>
                </a:solidFill>
                <a:effectLst/>
                <a:latin typeface="Gudea"/>
              </a:rPr>
              <a:t> </a:t>
            </a:r>
            <a:r>
              <a:rPr lang="en-US" b="1" i="0" dirty="0">
                <a:solidFill>
                  <a:srgbClr val="303030"/>
                </a:solidFill>
                <a:effectLst/>
                <a:latin typeface="Gudea"/>
              </a:rPr>
              <a:t>No</a:t>
            </a:r>
            <a:r>
              <a:rPr lang="en-US" b="0" i="0" dirty="0">
                <a:solidFill>
                  <a:srgbClr val="303030"/>
                </a:solidFill>
                <a:effectLst/>
                <a:latin typeface="Gudea"/>
              </a:rPr>
              <a:t> the choice of transport protocol is done by the application developer.</a:t>
            </a:r>
          </a:p>
          <a:p>
            <a:pPr algn="l"/>
            <a:r>
              <a:rPr lang="en-US" b="1" i="0" dirty="0">
                <a:solidFill>
                  <a:srgbClr val="303030"/>
                </a:solidFill>
                <a:effectLst/>
                <a:latin typeface="Gudea"/>
              </a:rPr>
              <a:t>Q- Are TCP ports different than UDP ports?</a:t>
            </a:r>
          </a:p>
          <a:p>
            <a:pPr algn="l"/>
            <a:r>
              <a:rPr lang="en-US" b="1" i="0" dirty="0">
                <a:solidFill>
                  <a:srgbClr val="303030"/>
                </a:solidFill>
                <a:effectLst/>
                <a:latin typeface="Gudea"/>
              </a:rPr>
              <a:t>A-</a:t>
            </a:r>
            <a:r>
              <a:rPr lang="en-US" b="0" i="0" dirty="0">
                <a:solidFill>
                  <a:srgbClr val="303030"/>
                </a:solidFill>
                <a:effectLst/>
                <a:latin typeface="Gudea"/>
              </a:rPr>
              <a:t> Yes a machine can be communicating on</a:t>
            </a:r>
            <a:r>
              <a:rPr lang="en-US" b="1" i="0" dirty="0">
                <a:solidFill>
                  <a:srgbClr val="303030"/>
                </a:solidFill>
                <a:effectLst/>
                <a:latin typeface="Gudea"/>
              </a:rPr>
              <a:t> UDP port</a:t>
            </a:r>
            <a:r>
              <a:rPr lang="en-US" b="0" i="0" dirty="0">
                <a:solidFill>
                  <a:srgbClr val="303030"/>
                </a:solidFill>
                <a:effectLst/>
                <a:latin typeface="Gudea"/>
              </a:rPr>
              <a:t> 2000 and </a:t>
            </a:r>
            <a:r>
              <a:rPr lang="en-US" b="1" i="0" dirty="0">
                <a:solidFill>
                  <a:srgbClr val="303030"/>
                </a:solidFill>
                <a:effectLst/>
                <a:latin typeface="Gudea"/>
              </a:rPr>
              <a:t>TCP port</a:t>
            </a:r>
            <a:r>
              <a:rPr lang="en-US" b="0" i="0" dirty="0">
                <a:solidFill>
                  <a:srgbClr val="303030"/>
                </a:solidFill>
                <a:effectLst/>
                <a:latin typeface="Gudea"/>
              </a:rPr>
              <a:t> 2000 at the same time.</a:t>
            </a:r>
          </a:p>
          <a:p>
            <a:pPr algn="l"/>
            <a:r>
              <a:rPr lang="en-US" b="1" i="0" dirty="0">
                <a:solidFill>
                  <a:srgbClr val="303030"/>
                </a:solidFill>
                <a:effectLst/>
                <a:latin typeface="Gudea"/>
              </a:rPr>
              <a:t>Q- What is an ephemeral port?</a:t>
            </a:r>
          </a:p>
          <a:p>
            <a:pPr algn="l"/>
            <a:r>
              <a:rPr lang="en-US" b="1" i="0" dirty="0">
                <a:solidFill>
                  <a:srgbClr val="303030"/>
                </a:solidFill>
                <a:effectLst/>
                <a:latin typeface="Gudea"/>
              </a:rPr>
              <a:t>A-</a:t>
            </a:r>
            <a:r>
              <a:rPr lang="en-US" b="0" i="0" dirty="0">
                <a:solidFill>
                  <a:srgbClr val="303030"/>
                </a:solidFill>
                <a:effectLst/>
                <a:latin typeface="Gudea"/>
              </a:rPr>
              <a:t> It is a port that is only used for short period. An ephemeral port is typically used by a client when it connects to a server. The range is usually 49152 through 65535</a:t>
            </a:r>
          </a:p>
          <a:p>
            <a:endParaRPr lang="en-IN" dirty="0"/>
          </a:p>
        </p:txBody>
      </p:sp>
    </p:spTree>
    <p:extLst>
      <p:ext uri="{BB962C8B-B14F-4D97-AF65-F5344CB8AC3E}">
        <p14:creationId xmlns:p14="http://schemas.microsoft.com/office/powerpoint/2010/main" val="4005805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AAFD-BDA7-4D50-A979-CCB3A9DE8248}"/>
              </a:ext>
            </a:extLst>
          </p:cNvPr>
          <p:cNvSpPr>
            <a:spLocks noGrp="1"/>
          </p:cNvSpPr>
          <p:nvPr>
            <p:ph type="title"/>
          </p:nvPr>
        </p:nvSpPr>
        <p:spPr/>
        <p:txBody>
          <a:bodyPr/>
          <a:lstStyle/>
          <a:p>
            <a:r>
              <a:rPr lang="en-IN" dirty="0"/>
              <a:t>What are Ports and Protocols ?</a:t>
            </a:r>
          </a:p>
        </p:txBody>
      </p:sp>
      <p:sp>
        <p:nvSpPr>
          <p:cNvPr id="3" name="Content Placeholder 2">
            <a:extLst>
              <a:ext uri="{FF2B5EF4-FFF2-40B4-BE49-F238E27FC236}">
                <a16:creationId xmlns:a16="http://schemas.microsoft.com/office/drawing/2014/main" id="{6D72C5DD-562C-4A0F-889A-38CABB0D40BC}"/>
              </a:ext>
            </a:extLst>
          </p:cNvPr>
          <p:cNvSpPr>
            <a:spLocks noGrp="1"/>
          </p:cNvSpPr>
          <p:nvPr>
            <p:ph idx="1"/>
          </p:nvPr>
        </p:nvSpPr>
        <p:spPr/>
        <p:txBody>
          <a:bodyPr/>
          <a:lstStyle/>
          <a:p>
            <a:r>
              <a:rPr lang="en-IN" dirty="0"/>
              <a:t>- Protocols means set of rules</a:t>
            </a:r>
          </a:p>
          <a:p>
            <a:r>
              <a:rPr lang="en-IN" dirty="0"/>
              <a:t>- In IT Industry, Protocol means standard way for computers to exchange information.</a:t>
            </a:r>
          </a:p>
          <a:p>
            <a:r>
              <a:rPr lang="en-IN" dirty="0"/>
              <a:t>- Most common protocols are TCP – Transmission Control Protocol, UDP – User Datagram Protocol, IP – Internet Protocol</a:t>
            </a:r>
          </a:p>
          <a:p>
            <a:r>
              <a:rPr lang="en-IN" dirty="0"/>
              <a:t>- Data on the Internet is organized into Standard TCP or UDP Packets.</a:t>
            </a:r>
          </a:p>
          <a:p>
            <a:r>
              <a:rPr lang="en-IN" dirty="0"/>
              <a:t>- Generally One Port is used to send data and another to receive it, so that packets won’t collide/jammed</a:t>
            </a:r>
          </a:p>
          <a:p>
            <a:r>
              <a:rPr lang="en-IN" dirty="0"/>
              <a:t>- Ports range from 1 to 65535 for the TCP and UDP Protocols</a:t>
            </a:r>
          </a:p>
        </p:txBody>
      </p:sp>
    </p:spTree>
    <p:extLst>
      <p:ext uri="{BB962C8B-B14F-4D97-AF65-F5344CB8AC3E}">
        <p14:creationId xmlns:p14="http://schemas.microsoft.com/office/powerpoint/2010/main" val="3485285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F926-CEAD-4BE9-B49F-7C91B9B219CF}"/>
              </a:ext>
            </a:extLst>
          </p:cNvPr>
          <p:cNvSpPr>
            <a:spLocks noGrp="1"/>
          </p:cNvSpPr>
          <p:nvPr>
            <p:ph type="title"/>
          </p:nvPr>
        </p:nvSpPr>
        <p:spPr/>
        <p:txBody>
          <a:bodyPr/>
          <a:lstStyle/>
          <a:p>
            <a:r>
              <a:rPr lang="en-IN" dirty="0"/>
              <a:t>Ports and Protocols</a:t>
            </a:r>
          </a:p>
        </p:txBody>
      </p:sp>
      <p:sp>
        <p:nvSpPr>
          <p:cNvPr id="3" name="Content Placeholder 2">
            <a:extLst>
              <a:ext uri="{FF2B5EF4-FFF2-40B4-BE49-F238E27FC236}">
                <a16:creationId xmlns:a16="http://schemas.microsoft.com/office/drawing/2014/main" id="{FBC3D7B8-8AAE-4FC2-BACF-D9B2F76061AE}"/>
              </a:ext>
            </a:extLst>
          </p:cNvPr>
          <p:cNvSpPr>
            <a:spLocks noGrp="1"/>
          </p:cNvSpPr>
          <p:nvPr>
            <p:ph idx="1"/>
          </p:nvPr>
        </p:nvSpPr>
        <p:spPr/>
        <p:txBody>
          <a:bodyPr/>
          <a:lstStyle/>
          <a:p>
            <a:r>
              <a:rPr lang="en-US" b="0" i="0" dirty="0">
                <a:solidFill>
                  <a:srgbClr val="000000"/>
                </a:solidFill>
                <a:effectLst/>
                <a:latin typeface="Arial" panose="020B0604020202020204" pitchFamily="34" charset="0"/>
              </a:rPr>
              <a:t>Port numbers are generally divided into three ranges:</a:t>
            </a:r>
            <a:br>
              <a:rPr lang="en-US" dirty="0"/>
            </a:br>
            <a:br>
              <a:rPr lang="en-US" dirty="0"/>
            </a:br>
            <a:r>
              <a:rPr lang="en-US" b="0" i="0" dirty="0">
                <a:solidFill>
                  <a:srgbClr val="000000"/>
                </a:solidFill>
                <a:effectLst/>
                <a:latin typeface="Arial" panose="020B0604020202020204" pitchFamily="34" charset="0"/>
              </a:rPr>
              <a:t>1. The Well Known ports: 0 to 1023 </a:t>
            </a:r>
            <a:r>
              <a:rPr lang="en-US" b="0" i="0" dirty="0">
                <a:solidFill>
                  <a:srgbClr val="303030"/>
                </a:solidFill>
                <a:effectLst/>
                <a:highlight>
                  <a:srgbClr val="FFFF00"/>
                </a:highlight>
                <a:latin typeface="Gudea"/>
              </a:rPr>
              <a:t>These are allocated to</a:t>
            </a:r>
            <a:r>
              <a:rPr lang="en-US" b="1" i="0" dirty="0">
                <a:solidFill>
                  <a:srgbClr val="303030"/>
                </a:solidFill>
                <a:effectLst/>
                <a:highlight>
                  <a:srgbClr val="FFFF00"/>
                </a:highlight>
                <a:latin typeface="Gudea"/>
              </a:rPr>
              <a:t> server services</a:t>
            </a:r>
            <a:r>
              <a:rPr lang="en-US" b="0" i="0" dirty="0">
                <a:solidFill>
                  <a:srgbClr val="303030"/>
                </a:solidFill>
                <a:effectLst/>
                <a:highlight>
                  <a:srgbClr val="FFFF00"/>
                </a:highlight>
                <a:latin typeface="Gudea"/>
              </a:rPr>
              <a:t> by the</a:t>
            </a:r>
            <a:r>
              <a:rPr lang="en-US" b="1" i="0" dirty="0">
                <a:solidFill>
                  <a:srgbClr val="303030"/>
                </a:solidFill>
                <a:effectLst/>
                <a:highlight>
                  <a:srgbClr val="FFFF00"/>
                </a:highlight>
                <a:latin typeface="Gudea"/>
              </a:rPr>
              <a:t> Internet Assigned Numbers Authority</a:t>
            </a:r>
            <a:r>
              <a:rPr lang="en-US" b="0" i="0" dirty="0">
                <a:solidFill>
                  <a:srgbClr val="303030"/>
                </a:solidFill>
                <a:effectLst/>
                <a:highlight>
                  <a:srgbClr val="FFFF00"/>
                </a:highlight>
                <a:latin typeface="Gudea"/>
              </a:rPr>
              <a:t> (IANA). </a:t>
            </a:r>
            <a:r>
              <a:rPr lang="en-US" b="0" i="0" dirty="0" err="1">
                <a:solidFill>
                  <a:srgbClr val="303030"/>
                </a:solidFill>
                <a:effectLst/>
                <a:highlight>
                  <a:srgbClr val="FFFF00"/>
                </a:highlight>
                <a:latin typeface="Gudea"/>
              </a:rPr>
              <a:t>e.g</a:t>
            </a:r>
            <a:r>
              <a:rPr lang="en-US" b="0" i="0" dirty="0">
                <a:solidFill>
                  <a:srgbClr val="303030"/>
                </a:solidFill>
                <a:effectLst/>
                <a:highlight>
                  <a:srgbClr val="FFFF00"/>
                </a:highlight>
                <a:latin typeface="Gudea"/>
              </a:rPr>
              <a:t> Web servers normally use </a:t>
            </a:r>
            <a:r>
              <a:rPr lang="en-US" b="1" i="0" dirty="0">
                <a:solidFill>
                  <a:srgbClr val="303030"/>
                </a:solidFill>
                <a:effectLst/>
                <a:highlight>
                  <a:srgbClr val="FFFF00"/>
                </a:highlight>
                <a:latin typeface="Gudea"/>
              </a:rPr>
              <a:t>port 80</a:t>
            </a:r>
            <a:r>
              <a:rPr lang="en-US" b="0" i="0" dirty="0">
                <a:solidFill>
                  <a:srgbClr val="303030"/>
                </a:solidFill>
                <a:effectLst/>
                <a:highlight>
                  <a:srgbClr val="FFFF00"/>
                </a:highlight>
                <a:latin typeface="Gudea"/>
              </a:rPr>
              <a:t> and SMTP servers use </a:t>
            </a:r>
            <a:r>
              <a:rPr lang="en-US" b="1" i="0" dirty="0">
                <a:solidFill>
                  <a:srgbClr val="303030"/>
                </a:solidFill>
                <a:effectLst/>
                <a:highlight>
                  <a:srgbClr val="FFFF00"/>
                </a:highlight>
                <a:latin typeface="Gudea"/>
              </a:rPr>
              <a:t>port 25</a:t>
            </a:r>
            <a:br>
              <a:rPr lang="en-US" dirty="0"/>
            </a:br>
            <a:r>
              <a:rPr lang="en-US" b="0" i="0" dirty="0">
                <a:solidFill>
                  <a:srgbClr val="000000"/>
                </a:solidFill>
                <a:effectLst/>
                <a:latin typeface="Arial" panose="020B0604020202020204" pitchFamily="34" charset="0"/>
              </a:rPr>
              <a:t>2. The Registered ports: 1024 to 49151 </a:t>
            </a:r>
            <a:r>
              <a:rPr lang="en-US" b="0" i="0" dirty="0">
                <a:solidFill>
                  <a:srgbClr val="303030"/>
                </a:solidFill>
                <a:effectLst/>
                <a:highlight>
                  <a:srgbClr val="FFFF00"/>
                </a:highlight>
                <a:latin typeface="Gudea"/>
              </a:rPr>
              <a:t>These can be registered for services with the</a:t>
            </a:r>
            <a:r>
              <a:rPr lang="en-US" b="1" i="0" dirty="0">
                <a:solidFill>
                  <a:srgbClr val="303030"/>
                </a:solidFill>
                <a:effectLst/>
                <a:highlight>
                  <a:srgbClr val="FFFF00"/>
                </a:highlight>
                <a:latin typeface="Gudea"/>
              </a:rPr>
              <a:t> IANA</a:t>
            </a:r>
            <a:r>
              <a:rPr lang="en-US" b="0" i="0" dirty="0">
                <a:solidFill>
                  <a:srgbClr val="303030"/>
                </a:solidFill>
                <a:effectLst/>
                <a:highlight>
                  <a:srgbClr val="FFFF00"/>
                </a:highlight>
                <a:latin typeface="Gudea"/>
              </a:rPr>
              <a:t> and should be treated as </a:t>
            </a:r>
            <a:r>
              <a:rPr lang="en-US" b="1" i="0" dirty="0">
                <a:solidFill>
                  <a:srgbClr val="303030"/>
                </a:solidFill>
                <a:effectLst/>
                <a:highlight>
                  <a:srgbClr val="FFFF00"/>
                </a:highlight>
                <a:latin typeface="Gudea"/>
              </a:rPr>
              <a:t>semi-reserved.</a:t>
            </a:r>
            <a:r>
              <a:rPr lang="en-US" b="0" i="0" dirty="0">
                <a:solidFill>
                  <a:srgbClr val="303030"/>
                </a:solidFill>
                <a:effectLst/>
                <a:highlight>
                  <a:srgbClr val="FFFF00"/>
                </a:highlight>
                <a:latin typeface="Gudea"/>
              </a:rPr>
              <a:t> User written programs should not use these ports.</a:t>
            </a:r>
            <a:br>
              <a:rPr lang="en-US" dirty="0"/>
            </a:br>
            <a:r>
              <a:rPr lang="en-US" b="0" i="0" dirty="0">
                <a:solidFill>
                  <a:srgbClr val="000000"/>
                </a:solidFill>
                <a:effectLst/>
                <a:latin typeface="Arial" panose="020B0604020202020204" pitchFamily="34" charset="0"/>
              </a:rPr>
              <a:t>3. The Dynamic and/or Private ports: 49152 to 65535 </a:t>
            </a:r>
            <a:r>
              <a:rPr lang="en-US" b="0" i="0" dirty="0">
                <a:solidFill>
                  <a:srgbClr val="303030"/>
                </a:solidFill>
                <a:effectLst/>
                <a:highlight>
                  <a:srgbClr val="FFFF00"/>
                </a:highlight>
                <a:latin typeface="Gudea"/>
              </a:rPr>
              <a:t>These are used by </a:t>
            </a:r>
            <a:r>
              <a:rPr lang="en-US" b="1" i="0" dirty="0">
                <a:solidFill>
                  <a:srgbClr val="303030"/>
                </a:solidFill>
                <a:effectLst/>
                <a:highlight>
                  <a:srgbClr val="FFFF00"/>
                </a:highlight>
                <a:latin typeface="Gudea"/>
              </a:rPr>
              <a:t>client programs</a:t>
            </a:r>
            <a:r>
              <a:rPr lang="en-US" b="0" i="0" dirty="0">
                <a:solidFill>
                  <a:srgbClr val="303030"/>
                </a:solidFill>
                <a:effectLst/>
                <a:highlight>
                  <a:srgbClr val="FFFF00"/>
                </a:highlight>
                <a:latin typeface="Gudea"/>
              </a:rPr>
              <a:t> and you are free to use these in client programs. When a Web browser connects to a web server the browser will allocate itself a port in this range. Also known as </a:t>
            </a:r>
            <a:r>
              <a:rPr lang="en-US" b="1" i="0" dirty="0">
                <a:solidFill>
                  <a:srgbClr val="303030"/>
                </a:solidFill>
                <a:effectLst/>
                <a:highlight>
                  <a:srgbClr val="FFFF00"/>
                </a:highlight>
                <a:latin typeface="Gudea"/>
              </a:rPr>
              <a:t>ephemeral ports</a:t>
            </a:r>
            <a:r>
              <a:rPr lang="en-US" b="0" i="0" dirty="0">
                <a:solidFill>
                  <a:srgbClr val="303030"/>
                </a:solidFill>
                <a:effectLst/>
                <a:highlight>
                  <a:srgbClr val="FFFF00"/>
                </a:highlight>
                <a:latin typeface="Gudea"/>
              </a:rPr>
              <a:t>.</a:t>
            </a:r>
            <a:endParaRPr lang="en-US" b="0" i="0" dirty="0">
              <a:solidFill>
                <a:srgbClr val="000000"/>
              </a:solidFill>
              <a:effectLst/>
              <a:highlight>
                <a:srgbClr val="FFFF00"/>
              </a:highlight>
              <a:latin typeface="Arial" panose="020B0604020202020204" pitchFamily="34" charset="0"/>
            </a:endParaRPr>
          </a:p>
          <a:p>
            <a:r>
              <a:rPr lang="en-IN" dirty="0">
                <a:solidFill>
                  <a:srgbClr val="000000"/>
                </a:solidFill>
                <a:latin typeface="Arial" panose="020B0604020202020204" pitchFamily="34" charset="0"/>
              </a:rPr>
              <a:t>Look for IANA port #</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857284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70F8-37C6-497D-8C67-84687F2D91BD}"/>
              </a:ext>
            </a:extLst>
          </p:cNvPr>
          <p:cNvSpPr>
            <a:spLocks noGrp="1"/>
          </p:cNvSpPr>
          <p:nvPr>
            <p:ph type="title"/>
          </p:nvPr>
        </p:nvSpPr>
        <p:spPr/>
        <p:txBody>
          <a:bodyPr/>
          <a:lstStyle/>
          <a:p>
            <a:r>
              <a:rPr lang="en-IN" dirty="0"/>
              <a:t>TCP/IP and OSI Network Models</a:t>
            </a:r>
          </a:p>
        </p:txBody>
      </p:sp>
      <p:sp>
        <p:nvSpPr>
          <p:cNvPr id="3" name="Content Placeholder 2">
            <a:extLst>
              <a:ext uri="{FF2B5EF4-FFF2-40B4-BE49-F238E27FC236}">
                <a16:creationId xmlns:a16="http://schemas.microsoft.com/office/drawing/2014/main" id="{17E35B65-C391-4E80-809D-48CB9D84D140}"/>
              </a:ext>
            </a:extLst>
          </p:cNvPr>
          <p:cNvSpPr>
            <a:spLocks noGrp="1"/>
          </p:cNvSpPr>
          <p:nvPr>
            <p:ph idx="1"/>
          </p:nvPr>
        </p:nvSpPr>
        <p:spPr>
          <a:xfrm>
            <a:off x="1097280" y="2108201"/>
            <a:ext cx="3759392" cy="3760891"/>
          </a:xfrm>
        </p:spPr>
        <p:txBody>
          <a:bodyPr/>
          <a:lstStyle/>
          <a:p>
            <a:r>
              <a:rPr lang="en-IN" dirty="0"/>
              <a:t>OSI – Open System Interconnection – 7 Layer model which defines how information is moving between networked computers.</a:t>
            </a:r>
          </a:p>
          <a:p>
            <a:r>
              <a:rPr lang="en-US" dirty="0"/>
              <a:t>It describes how information flows from one end-user application through a network into another application</a:t>
            </a:r>
            <a:endParaRPr lang="en-IN" dirty="0"/>
          </a:p>
        </p:txBody>
      </p:sp>
    </p:spTree>
    <p:extLst>
      <p:ext uri="{BB962C8B-B14F-4D97-AF65-F5344CB8AC3E}">
        <p14:creationId xmlns:p14="http://schemas.microsoft.com/office/powerpoint/2010/main" val="262940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F212-E1F7-469A-BC9B-F75723C6229E}"/>
              </a:ext>
            </a:extLst>
          </p:cNvPr>
          <p:cNvSpPr>
            <a:spLocks noGrp="1"/>
          </p:cNvSpPr>
          <p:nvPr>
            <p:ph type="title"/>
          </p:nvPr>
        </p:nvSpPr>
        <p:spPr/>
        <p:txBody>
          <a:bodyPr/>
          <a:lstStyle/>
          <a:p>
            <a:r>
              <a:rPr lang="en-IN" dirty="0"/>
              <a:t>Most Common TCP/IP Protocols</a:t>
            </a:r>
          </a:p>
        </p:txBody>
      </p:sp>
      <p:sp>
        <p:nvSpPr>
          <p:cNvPr id="3" name="Content Placeholder 2">
            <a:extLst>
              <a:ext uri="{FF2B5EF4-FFF2-40B4-BE49-F238E27FC236}">
                <a16:creationId xmlns:a16="http://schemas.microsoft.com/office/drawing/2014/main" id="{E2B42330-9E62-4912-89C3-94AE008A05ED}"/>
              </a:ext>
            </a:extLst>
          </p:cNvPr>
          <p:cNvSpPr>
            <a:spLocks noGrp="1"/>
          </p:cNvSpPr>
          <p:nvPr>
            <p:ph idx="1"/>
          </p:nvPr>
        </p:nvSpPr>
        <p:spPr/>
        <p:txBody>
          <a:bodyPr>
            <a:normAutofit fontScale="92500" lnSpcReduction="20000"/>
          </a:bodyPr>
          <a:lstStyle/>
          <a:p>
            <a:pPr algn="l"/>
            <a:r>
              <a:rPr lang="en-US" b="1" i="0" dirty="0">
                <a:solidFill>
                  <a:srgbClr val="222222"/>
                </a:solidFill>
                <a:effectLst/>
                <a:latin typeface="Source Sans Pro" panose="020B0604020202020204" pitchFamily="34" charset="0"/>
              </a:rPr>
              <a:t>TCP:</a:t>
            </a:r>
          </a:p>
          <a:p>
            <a:pPr algn="l"/>
            <a:r>
              <a:rPr lang="en-US" b="0" i="0" dirty="0">
                <a:solidFill>
                  <a:srgbClr val="222222"/>
                </a:solidFill>
                <a:effectLst/>
                <a:latin typeface="Source Sans Pro" panose="020B0604020202020204" pitchFamily="34" charset="0"/>
              </a:rPr>
              <a:t>Transmission Control Protocol is an internet protocol suite which breaks up the message into TCP Segments and reassembling them at the receiving side.</a:t>
            </a:r>
          </a:p>
          <a:p>
            <a:pPr algn="l"/>
            <a:r>
              <a:rPr lang="en-US" b="1" i="0" dirty="0">
                <a:solidFill>
                  <a:srgbClr val="222222"/>
                </a:solidFill>
                <a:effectLst/>
                <a:latin typeface="Source Sans Pro" panose="020B0503030403020204" pitchFamily="34" charset="0"/>
              </a:rPr>
              <a:t>IP:</a:t>
            </a:r>
          </a:p>
          <a:p>
            <a:pPr algn="l"/>
            <a:r>
              <a:rPr lang="en-US" b="0" i="0" dirty="0">
                <a:solidFill>
                  <a:srgbClr val="222222"/>
                </a:solidFill>
                <a:effectLst/>
                <a:latin typeface="Source Sans Pro" panose="020B0503030403020204" pitchFamily="34" charset="0"/>
              </a:rPr>
              <a:t>An Internet Protocol address that is also known as an </a:t>
            </a:r>
            <a:r>
              <a:rPr lang="en-US" b="0" i="0" u="none" strike="noStrike" dirty="0">
                <a:solidFill>
                  <a:srgbClr val="222222"/>
                </a:solidFill>
                <a:effectLst/>
                <a:latin typeface="Source Sans Pro" panose="020B0503030403020204" pitchFamily="34" charset="0"/>
                <a:hlinkClick r:id="rId2"/>
              </a:rPr>
              <a:t>IP address</a:t>
            </a:r>
            <a:r>
              <a:rPr lang="en-US" b="0" i="0" dirty="0">
                <a:solidFill>
                  <a:srgbClr val="222222"/>
                </a:solidFill>
                <a:effectLst/>
                <a:latin typeface="Source Sans Pro" panose="020B0503030403020204" pitchFamily="34" charset="0"/>
              </a:rPr>
              <a:t> is a numerical label. It is assigned to each device that is connected to a computer network which uses the IP for communication</a:t>
            </a:r>
          </a:p>
          <a:p>
            <a:pPr algn="l"/>
            <a:r>
              <a:rPr lang="en-US" b="1" i="0" dirty="0">
                <a:solidFill>
                  <a:srgbClr val="222222"/>
                </a:solidFill>
                <a:effectLst/>
                <a:latin typeface="Source Sans Pro" panose="020B0503030403020204" pitchFamily="34" charset="0"/>
              </a:rPr>
              <a:t>HTTP:</a:t>
            </a:r>
          </a:p>
          <a:p>
            <a:pPr algn="l"/>
            <a:r>
              <a:rPr lang="en-US" b="0" i="0" dirty="0">
                <a:solidFill>
                  <a:srgbClr val="222222"/>
                </a:solidFill>
                <a:effectLst/>
                <a:latin typeface="Source Sans Pro" panose="020B0503030403020204" pitchFamily="34" charset="0"/>
              </a:rPr>
              <a:t>The Hypertext Transfer Protocol is a foundation of the World Wide Web. It is used for transferring webpages and other such resources from the HTTP server or web server to the web client or the HTTP client. Whenever you use a web browser like Google Chrome or Firefox, you are using a web client. It helps HTTP to transfer web pages that you request from the remote servers.</a:t>
            </a:r>
          </a:p>
          <a:p>
            <a:endParaRPr lang="en-IN" dirty="0"/>
          </a:p>
        </p:txBody>
      </p:sp>
    </p:spTree>
    <p:extLst>
      <p:ext uri="{BB962C8B-B14F-4D97-AF65-F5344CB8AC3E}">
        <p14:creationId xmlns:p14="http://schemas.microsoft.com/office/powerpoint/2010/main" val="61310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93E471-B761-415E-80FC-91E9B0C9AC09}"/>
              </a:ext>
            </a:extLst>
          </p:cNvPr>
          <p:cNvSpPr>
            <a:spLocks noGrp="1"/>
          </p:cNvSpPr>
          <p:nvPr>
            <p:ph idx="1"/>
          </p:nvPr>
        </p:nvSpPr>
        <p:spPr>
          <a:xfrm>
            <a:off x="1157665" y="2108201"/>
            <a:ext cx="10058400" cy="3760891"/>
          </a:xfrm>
        </p:spPr>
        <p:txBody>
          <a:bodyPr>
            <a:normAutofit lnSpcReduction="10000"/>
          </a:bodyPr>
          <a:lstStyle/>
          <a:p>
            <a:pPr algn="l"/>
            <a:r>
              <a:rPr lang="en-US" b="1" i="0" dirty="0">
                <a:solidFill>
                  <a:srgbClr val="222222"/>
                </a:solidFill>
                <a:effectLst/>
                <a:latin typeface="Source Sans Pro" panose="020B0503030403020204" pitchFamily="34" charset="0"/>
              </a:rPr>
              <a:t>SMTP:</a:t>
            </a:r>
          </a:p>
          <a:p>
            <a:pPr algn="l"/>
            <a:r>
              <a:rPr lang="en-US" b="0" i="0" dirty="0">
                <a:solidFill>
                  <a:srgbClr val="222222"/>
                </a:solidFill>
                <a:effectLst/>
                <a:latin typeface="Source Sans Pro" panose="020B0503030403020204" pitchFamily="34" charset="0"/>
              </a:rPr>
              <a:t>SMTP stands for Simple mail transfer protocol. This protocol supports the e-mail is known as a simple mail transfer protocol. This protocol helps you to send the data to another e-mail address.</a:t>
            </a:r>
          </a:p>
          <a:p>
            <a:pPr algn="l"/>
            <a:r>
              <a:rPr lang="en-US" b="1" i="0" dirty="0">
                <a:solidFill>
                  <a:srgbClr val="222222"/>
                </a:solidFill>
                <a:effectLst/>
                <a:latin typeface="Source Sans Pro" panose="020B0503030403020204" pitchFamily="34" charset="0"/>
              </a:rPr>
              <a:t>SNMP:</a:t>
            </a:r>
          </a:p>
          <a:p>
            <a:pPr algn="l"/>
            <a:r>
              <a:rPr lang="en-US" b="0" i="0" dirty="0">
                <a:solidFill>
                  <a:srgbClr val="222222"/>
                </a:solidFill>
                <a:effectLst/>
                <a:latin typeface="Source Sans Pro" panose="020B0503030403020204" pitchFamily="34" charset="0"/>
              </a:rPr>
              <a:t>SNMP stands for Simple Network Management Protocol. It is a framework which is used for managing the devices on the internet by using the TCP/IP protocol.</a:t>
            </a:r>
          </a:p>
          <a:p>
            <a:pPr algn="l"/>
            <a:r>
              <a:rPr lang="en-US" b="1" i="0" dirty="0">
                <a:solidFill>
                  <a:srgbClr val="222222"/>
                </a:solidFill>
                <a:effectLst/>
                <a:latin typeface="Source Sans Pro" panose="020B0503030403020204" pitchFamily="34" charset="0"/>
              </a:rPr>
              <a:t>DNS:</a:t>
            </a:r>
          </a:p>
          <a:p>
            <a:pPr algn="l"/>
            <a:r>
              <a:rPr lang="en-US" b="0" i="0" dirty="0">
                <a:solidFill>
                  <a:srgbClr val="222222"/>
                </a:solidFill>
                <a:effectLst/>
                <a:latin typeface="Source Sans Pro" panose="020B0503030403020204" pitchFamily="34" charset="0"/>
              </a:rPr>
              <a:t>DNS stands for Domain Name System. An IP address that is used to identify the connection of a host to the internet uniquely. However, users prefer to use names instead of addresses for that DNS.</a:t>
            </a:r>
          </a:p>
          <a:p>
            <a:endParaRPr lang="en-IN" dirty="0"/>
          </a:p>
        </p:txBody>
      </p:sp>
    </p:spTree>
    <p:extLst>
      <p:ext uri="{BB962C8B-B14F-4D97-AF65-F5344CB8AC3E}">
        <p14:creationId xmlns:p14="http://schemas.microsoft.com/office/powerpoint/2010/main" val="3670669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48292-C987-4307-84F1-6B1D2958A2A7}"/>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TELNET:</a:t>
            </a:r>
          </a:p>
          <a:p>
            <a:pPr algn="l"/>
            <a:r>
              <a:rPr lang="en-US" b="0" i="0" dirty="0">
                <a:solidFill>
                  <a:srgbClr val="222222"/>
                </a:solidFill>
                <a:effectLst/>
                <a:latin typeface="Source Sans Pro" panose="020B0503030403020204" pitchFamily="34" charset="0"/>
              </a:rPr>
              <a:t>TELNET stands for Terminal Network. It establishes the connection between the local and remote computer. It established connection in such a manner that you can simulate your local system at the remote system.</a:t>
            </a:r>
          </a:p>
          <a:p>
            <a:pPr algn="l"/>
            <a:r>
              <a:rPr lang="en-US" b="1" i="0" dirty="0">
                <a:solidFill>
                  <a:srgbClr val="222222"/>
                </a:solidFill>
                <a:effectLst/>
                <a:latin typeface="Source Sans Pro" panose="020B0503030403020204" pitchFamily="34" charset="0"/>
              </a:rPr>
              <a:t>FTP:</a:t>
            </a:r>
          </a:p>
          <a:p>
            <a:pPr algn="l"/>
            <a:r>
              <a:rPr lang="en-US" b="0" i="0" dirty="0">
                <a:solidFill>
                  <a:srgbClr val="222222"/>
                </a:solidFill>
                <a:effectLst/>
                <a:latin typeface="Source Sans Pro" panose="020B0503030403020204" pitchFamily="34" charset="0"/>
              </a:rPr>
              <a:t>FTP stands for File Transfer Protocol. It is a mostly used standard protocol for transmitting the files from one machine to another.</a:t>
            </a:r>
          </a:p>
          <a:p>
            <a:endParaRPr lang="en-IN" dirty="0"/>
          </a:p>
        </p:txBody>
      </p:sp>
    </p:spTree>
    <p:extLst>
      <p:ext uri="{BB962C8B-B14F-4D97-AF65-F5344CB8AC3E}">
        <p14:creationId xmlns:p14="http://schemas.microsoft.com/office/powerpoint/2010/main" val="267549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2C18-A36A-4B51-936D-37BE37111EFA}"/>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5F23B68B-A91C-4EB2-B75C-34AE631C5E17}"/>
              </a:ext>
            </a:extLst>
          </p:cNvPr>
          <p:cNvSpPr>
            <a:spLocks noGrp="1"/>
          </p:cNvSpPr>
          <p:nvPr>
            <p:ph idx="1"/>
          </p:nvPr>
        </p:nvSpPr>
        <p:spPr/>
        <p:txBody>
          <a:bodyPr/>
          <a:lstStyle/>
          <a:p>
            <a:r>
              <a:rPr lang="en-IN" dirty="0"/>
              <a:t>Hyper Text Transfer Protocol</a:t>
            </a:r>
          </a:p>
          <a:p>
            <a:r>
              <a:rPr lang="en-IN" b="1" dirty="0">
                <a:highlight>
                  <a:srgbClr val="FFFF00"/>
                </a:highlight>
              </a:rPr>
              <a:t>Why we are using ?     </a:t>
            </a:r>
            <a:r>
              <a:rPr lang="en-IN" dirty="0"/>
              <a:t>This is used to transfer data across the internet</a:t>
            </a:r>
          </a:p>
          <a:p>
            <a:endParaRPr lang="en-IN" dirty="0"/>
          </a:p>
          <a:p>
            <a:endParaRPr lang="en-IN" dirty="0"/>
          </a:p>
        </p:txBody>
      </p:sp>
      <p:pic>
        <p:nvPicPr>
          <p:cNvPr id="5" name="Picture 4">
            <a:extLst>
              <a:ext uri="{FF2B5EF4-FFF2-40B4-BE49-F238E27FC236}">
                <a16:creationId xmlns:a16="http://schemas.microsoft.com/office/drawing/2014/main" id="{FDD8D912-248E-4546-A3E1-EF6995B2C70D}"/>
              </a:ext>
            </a:extLst>
          </p:cNvPr>
          <p:cNvPicPr>
            <a:picLocks noChangeAspect="1"/>
          </p:cNvPicPr>
          <p:nvPr/>
        </p:nvPicPr>
        <p:blipFill>
          <a:blip r:embed="rId2"/>
          <a:stretch>
            <a:fillRect/>
          </a:stretch>
        </p:blipFill>
        <p:spPr>
          <a:xfrm>
            <a:off x="2177825" y="3214420"/>
            <a:ext cx="7525800" cy="2534004"/>
          </a:xfrm>
          <a:prstGeom prst="rect">
            <a:avLst/>
          </a:prstGeom>
        </p:spPr>
      </p:pic>
    </p:spTree>
    <p:extLst>
      <p:ext uri="{BB962C8B-B14F-4D97-AF65-F5344CB8AC3E}">
        <p14:creationId xmlns:p14="http://schemas.microsoft.com/office/powerpoint/2010/main" val="50138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7CE7-D82A-44E7-BEF8-33B7DF5EE5B1}"/>
              </a:ext>
            </a:extLst>
          </p:cNvPr>
          <p:cNvSpPr>
            <a:spLocks noGrp="1"/>
          </p:cNvSpPr>
          <p:nvPr>
            <p:ph type="title"/>
          </p:nvPr>
        </p:nvSpPr>
        <p:spPr/>
        <p:txBody>
          <a:bodyPr/>
          <a:lstStyle/>
          <a:p>
            <a:r>
              <a:rPr lang="en-IN" dirty="0"/>
              <a:t>HTTP vs HTTPS</a:t>
            </a:r>
          </a:p>
        </p:txBody>
      </p:sp>
      <p:sp>
        <p:nvSpPr>
          <p:cNvPr id="3" name="Content Placeholder 2">
            <a:extLst>
              <a:ext uri="{FF2B5EF4-FFF2-40B4-BE49-F238E27FC236}">
                <a16:creationId xmlns:a16="http://schemas.microsoft.com/office/drawing/2014/main" id="{8050E2B0-A3BC-475E-83E8-9F46EE5B07FE}"/>
              </a:ext>
            </a:extLst>
          </p:cNvPr>
          <p:cNvSpPr>
            <a:spLocks noGrp="1"/>
          </p:cNvSpPr>
          <p:nvPr>
            <p:ph idx="1"/>
          </p:nvPr>
        </p:nvSpPr>
        <p:spPr/>
        <p:txBody>
          <a:bodyPr/>
          <a:lstStyle/>
          <a:p>
            <a:r>
              <a:rPr lang="en-IN" dirty="0" err="1"/>
              <a:t>HyperText</a:t>
            </a:r>
            <a:r>
              <a:rPr lang="en-IN" dirty="0"/>
              <a:t> Transfer Protocol. – Using Port # 80</a:t>
            </a:r>
          </a:p>
          <a:p>
            <a:r>
              <a:rPr lang="en-IN" dirty="0" err="1"/>
              <a:t>HyperText</a:t>
            </a:r>
            <a:r>
              <a:rPr lang="en-IN" dirty="0"/>
              <a:t> Transfer Protocol Secure. Using Port # 443. This uses SSL/TLS connection as a brother.</a:t>
            </a:r>
          </a:p>
          <a:p>
            <a:r>
              <a:rPr lang="en-IN" dirty="0"/>
              <a:t>http website starts with http://</a:t>
            </a:r>
          </a:p>
          <a:p>
            <a:r>
              <a:rPr lang="en-IN" dirty="0" err="1"/>
              <a:t>Htttps</a:t>
            </a:r>
            <a:r>
              <a:rPr lang="en-IN" dirty="0"/>
              <a:t> website starts with https://</a:t>
            </a:r>
          </a:p>
          <a:p>
            <a:endParaRPr lang="en-IN" dirty="0"/>
          </a:p>
        </p:txBody>
      </p:sp>
      <p:pic>
        <p:nvPicPr>
          <p:cNvPr id="5" name="Picture 4">
            <a:extLst>
              <a:ext uri="{FF2B5EF4-FFF2-40B4-BE49-F238E27FC236}">
                <a16:creationId xmlns:a16="http://schemas.microsoft.com/office/drawing/2014/main" id="{06E4D3AD-E4E2-4E54-84F5-C9CDB17B6F28}"/>
              </a:ext>
            </a:extLst>
          </p:cNvPr>
          <p:cNvPicPr>
            <a:picLocks noChangeAspect="1"/>
          </p:cNvPicPr>
          <p:nvPr/>
        </p:nvPicPr>
        <p:blipFill>
          <a:blip r:embed="rId2"/>
          <a:stretch>
            <a:fillRect/>
          </a:stretch>
        </p:blipFill>
        <p:spPr>
          <a:xfrm>
            <a:off x="5568160" y="3081151"/>
            <a:ext cx="5180354" cy="3228336"/>
          </a:xfrm>
          <a:prstGeom prst="rect">
            <a:avLst/>
          </a:prstGeom>
        </p:spPr>
      </p:pic>
    </p:spTree>
    <p:extLst>
      <p:ext uri="{BB962C8B-B14F-4D97-AF65-F5344CB8AC3E}">
        <p14:creationId xmlns:p14="http://schemas.microsoft.com/office/powerpoint/2010/main" val="1185487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FCA7-1404-44B4-A9AC-3447469B4381}"/>
              </a:ext>
            </a:extLst>
          </p:cNvPr>
          <p:cNvSpPr>
            <a:spLocks noGrp="1"/>
          </p:cNvSpPr>
          <p:nvPr>
            <p:ph type="title"/>
          </p:nvPr>
        </p:nvSpPr>
        <p:spPr/>
        <p:txBody>
          <a:bodyPr/>
          <a:lstStyle/>
          <a:p>
            <a:r>
              <a:rPr lang="en-IN" dirty="0"/>
              <a:t>What is FTP and SFTP</a:t>
            </a:r>
          </a:p>
        </p:txBody>
      </p:sp>
      <p:sp>
        <p:nvSpPr>
          <p:cNvPr id="3" name="Content Placeholder 2">
            <a:extLst>
              <a:ext uri="{FF2B5EF4-FFF2-40B4-BE49-F238E27FC236}">
                <a16:creationId xmlns:a16="http://schemas.microsoft.com/office/drawing/2014/main" id="{8B421C52-F92F-43B9-90B8-F14EBC09495D}"/>
              </a:ext>
            </a:extLst>
          </p:cNvPr>
          <p:cNvSpPr>
            <a:spLocks noGrp="1"/>
          </p:cNvSpPr>
          <p:nvPr>
            <p:ph idx="1"/>
          </p:nvPr>
        </p:nvSpPr>
        <p:spPr/>
        <p:txBody>
          <a:bodyPr/>
          <a:lstStyle/>
          <a:p>
            <a:r>
              <a:rPr lang="en-IN" dirty="0"/>
              <a:t>File Transfer Protocol</a:t>
            </a:r>
          </a:p>
          <a:p>
            <a:r>
              <a:rPr lang="en-US" b="0" i="0" dirty="0">
                <a:solidFill>
                  <a:srgbClr val="222222"/>
                </a:solidFill>
                <a:effectLst/>
                <a:latin typeface="Source Sans Pro" panose="020B0503030403020204" pitchFamily="34" charset="0"/>
              </a:rPr>
              <a:t>users can transfer file (download) or transfer data/files to their computer or the FTP server</a:t>
            </a:r>
          </a:p>
          <a:p>
            <a:r>
              <a:rPr lang="en-US" dirty="0">
                <a:solidFill>
                  <a:srgbClr val="222222"/>
                </a:solidFill>
                <a:latin typeface="Source Sans Pro" panose="020B0503030403020204" pitchFamily="34" charset="0"/>
              </a:rPr>
              <a:t>SFTP – SSH File Transfer Protocol</a:t>
            </a:r>
          </a:p>
          <a:p>
            <a:r>
              <a:rPr lang="en-US" b="0" i="0" dirty="0">
                <a:solidFill>
                  <a:srgbClr val="222222"/>
                </a:solidFill>
                <a:effectLst/>
                <a:latin typeface="Source Sans Pro" panose="020B0503030403020204" pitchFamily="34" charset="0"/>
              </a:rPr>
              <a:t>SSH is a protocol for secure remote access to a machine over untrusted networks. SSH is a replacement for telnet, </a:t>
            </a:r>
            <a:r>
              <a:rPr lang="en-US" b="0" i="0" dirty="0" err="1">
                <a:solidFill>
                  <a:srgbClr val="222222"/>
                </a:solidFill>
                <a:effectLst/>
                <a:latin typeface="Source Sans Pro" panose="020B0503030403020204" pitchFamily="34" charset="0"/>
              </a:rPr>
              <a:t>rsh</a:t>
            </a:r>
            <a:r>
              <a:rPr lang="en-US" b="0" i="0" dirty="0">
                <a:solidFill>
                  <a:srgbClr val="222222"/>
                </a:solidFill>
                <a:effectLst/>
                <a:latin typeface="Source Sans Pro" panose="020B0503030403020204" pitchFamily="34" charset="0"/>
              </a:rPr>
              <a:t>, rlogin</a:t>
            </a:r>
            <a:endParaRPr lang="en-IN"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61547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6E8304-498E-4140-B9E9-F34B903E69A7}"/>
              </a:ext>
            </a:extLst>
          </p:cNvPr>
          <p:cNvPicPr>
            <a:picLocks noChangeAspect="1"/>
          </p:cNvPicPr>
          <p:nvPr/>
        </p:nvPicPr>
        <p:blipFill>
          <a:blip r:embed="rId2"/>
          <a:stretch>
            <a:fillRect/>
          </a:stretch>
        </p:blipFill>
        <p:spPr>
          <a:xfrm>
            <a:off x="1374476" y="202801"/>
            <a:ext cx="9072112" cy="5796071"/>
          </a:xfrm>
          <a:prstGeom prst="rect">
            <a:avLst/>
          </a:prstGeom>
        </p:spPr>
      </p:pic>
    </p:spTree>
    <p:extLst>
      <p:ext uri="{BB962C8B-B14F-4D97-AF65-F5344CB8AC3E}">
        <p14:creationId xmlns:p14="http://schemas.microsoft.com/office/powerpoint/2010/main" val="159045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FF46-1400-4865-A080-E01418450155}"/>
              </a:ext>
            </a:extLst>
          </p:cNvPr>
          <p:cNvSpPr>
            <a:spLocks noGrp="1"/>
          </p:cNvSpPr>
          <p:nvPr>
            <p:ph type="title"/>
          </p:nvPr>
        </p:nvSpPr>
        <p:spPr/>
        <p:txBody>
          <a:bodyPr/>
          <a:lstStyle/>
          <a:p>
            <a:r>
              <a:rPr lang="en-IN" dirty="0"/>
              <a:t>HTTP Responses &amp; Response Codes</a:t>
            </a:r>
          </a:p>
        </p:txBody>
      </p:sp>
      <p:sp>
        <p:nvSpPr>
          <p:cNvPr id="3" name="Content Placeholder 2">
            <a:extLst>
              <a:ext uri="{FF2B5EF4-FFF2-40B4-BE49-F238E27FC236}">
                <a16:creationId xmlns:a16="http://schemas.microsoft.com/office/drawing/2014/main" id="{F0577931-0449-4F2F-909B-3B0C617B3984}"/>
              </a:ext>
            </a:extLst>
          </p:cNvPr>
          <p:cNvSpPr>
            <a:spLocks noGrp="1"/>
          </p:cNvSpPr>
          <p:nvPr>
            <p:ph idx="1"/>
          </p:nvPr>
        </p:nvSpPr>
        <p:spPr/>
        <p:txBody>
          <a:bodyPr>
            <a:normAutofit fontScale="62500" lnSpcReduction="20000"/>
          </a:bodyPr>
          <a:lstStyle/>
          <a:p>
            <a:pPr algn="l"/>
            <a:r>
              <a:rPr lang="en-US" b="1" i="0" dirty="0">
                <a:solidFill>
                  <a:srgbClr val="303030"/>
                </a:solidFill>
                <a:effectLst/>
                <a:latin typeface="Gudea"/>
              </a:rPr>
              <a:t>Each request has a response</a:t>
            </a:r>
            <a:r>
              <a:rPr lang="en-US" b="0" i="0" dirty="0">
                <a:solidFill>
                  <a:srgbClr val="303030"/>
                </a:solidFill>
                <a:effectLst/>
                <a:latin typeface="Gudea"/>
              </a:rPr>
              <a:t>. The Response consists of a</a:t>
            </a:r>
          </a:p>
          <a:p>
            <a:pPr algn="l">
              <a:buFont typeface="Arial" panose="020B0604020202020204" pitchFamily="34" charset="0"/>
              <a:buChar char="•"/>
            </a:pPr>
            <a:r>
              <a:rPr lang="en-US" b="1" i="0" dirty="0">
                <a:solidFill>
                  <a:srgbClr val="303030"/>
                </a:solidFill>
                <a:effectLst/>
                <a:latin typeface="Gudea"/>
              </a:rPr>
              <a:t>STATUS code</a:t>
            </a:r>
            <a:r>
              <a:rPr lang="en-US" b="0" i="0" dirty="0">
                <a:solidFill>
                  <a:srgbClr val="303030"/>
                </a:solidFill>
                <a:effectLst/>
                <a:latin typeface="Gudea"/>
              </a:rPr>
              <a:t> And </a:t>
            </a:r>
            <a:r>
              <a:rPr lang="en-US" b="1" i="0" dirty="0">
                <a:solidFill>
                  <a:srgbClr val="303030"/>
                </a:solidFill>
                <a:effectLst/>
                <a:latin typeface="Gudea"/>
              </a:rPr>
              <a:t>Description</a:t>
            </a:r>
            <a:endParaRPr lang="en-US" b="0" i="0" dirty="0">
              <a:solidFill>
                <a:srgbClr val="303030"/>
              </a:solidFill>
              <a:effectLst/>
              <a:latin typeface="Gudea"/>
            </a:endParaRPr>
          </a:p>
          <a:p>
            <a:pPr algn="l">
              <a:buFont typeface="Arial" panose="020B0604020202020204" pitchFamily="34" charset="0"/>
              <a:buChar char="•"/>
            </a:pPr>
            <a:r>
              <a:rPr lang="en-US" b="0" i="0" dirty="0">
                <a:solidFill>
                  <a:srgbClr val="303030"/>
                </a:solidFill>
                <a:effectLst/>
                <a:latin typeface="Gudea"/>
              </a:rPr>
              <a:t>1 or more optional headers</a:t>
            </a:r>
          </a:p>
          <a:p>
            <a:pPr algn="l">
              <a:buFont typeface="Arial" panose="020B0604020202020204" pitchFamily="34" charset="0"/>
              <a:buChar char="•"/>
            </a:pPr>
            <a:r>
              <a:rPr lang="en-US" b="0" i="0" dirty="0">
                <a:solidFill>
                  <a:srgbClr val="303030"/>
                </a:solidFill>
                <a:effectLst/>
                <a:latin typeface="Gudea"/>
              </a:rPr>
              <a:t>Optional Body message can be many lines including binary data</a:t>
            </a:r>
          </a:p>
          <a:p>
            <a:pPr algn="l"/>
            <a:r>
              <a:rPr lang="en-US" b="1" i="0" dirty="0">
                <a:solidFill>
                  <a:srgbClr val="303030"/>
                </a:solidFill>
                <a:effectLst/>
                <a:latin typeface="Gudea"/>
              </a:rPr>
              <a:t>Response Status codes</a:t>
            </a:r>
            <a:r>
              <a:rPr lang="en-US" b="0" i="0" dirty="0">
                <a:solidFill>
                  <a:srgbClr val="303030"/>
                </a:solidFill>
                <a:effectLst/>
                <a:latin typeface="Gudea"/>
              </a:rPr>
              <a:t> are split into 5 groups each group has a meaning and a </a:t>
            </a:r>
            <a:r>
              <a:rPr lang="en-US" b="1" i="0" dirty="0">
                <a:solidFill>
                  <a:srgbClr val="303030"/>
                </a:solidFill>
                <a:effectLst/>
                <a:latin typeface="Gudea"/>
              </a:rPr>
              <a:t>three digit</a:t>
            </a:r>
            <a:r>
              <a:rPr lang="en-US" b="0" i="0" dirty="0">
                <a:solidFill>
                  <a:srgbClr val="303030"/>
                </a:solidFill>
                <a:effectLst/>
                <a:latin typeface="Gudea"/>
              </a:rPr>
              <a:t> code.</a:t>
            </a:r>
          </a:p>
          <a:p>
            <a:pPr algn="l">
              <a:buFont typeface="Arial" panose="020B0604020202020204" pitchFamily="34" charset="0"/>
              <a:buChar char="•"/>
            </a:pPr>
            <a:r>
              <a:rPr lang="en-US" b="1" i="0" dirty="0">
                <a:solidFill>
                  <a:srgbClr val="303030"/>
                </a:solidFill>
                <a:effectLst/>
                <a:latin typeface="Gudea"/>
              </a:rPr>
              <a:t>1xx</a:t>
            </a:r>
            <a:r>
              <a:rPr lang="en-US" b="0" i="0" dirty="0">
                <a:solidFill>
                  <a:srgbClr val="303030"/>
                </a:solidFill>
                <a:effectLst/>
                <a:latin typeface="Gudea"/>
              </a:rPr>
              <a:t> – Informational</a:t>
            </a:r>
          </a:p>
          <a:p>
            <a:pPr algn="l">
              <a:buFont typeface="Arial" panose="020B0604020202020204" pitchFamily="34" charset="0"/>
              <a:buChar char="•"/>
            </a:pPr>
            <a:r>
              <a:rPr lang="en-US" b="1" i="0" dirty="0">
                <a:solidFill>
                  <a:srgbClr val="303030"/>
                </a:solidFill>
                <a:effectLst/>
                <a:latin typeface="Gudea"/>
              </a:rPr>
              <a:t>2xx</a:t>
            </a:r>
            <a:r>
              <a:rPr lang="en-US" b="0" i="0" dirty="0">
                <a:solidFill>
                  <a:srgbClr val="303030"/>
                </a:solidFill>
                <a:effectLst/>
                <a:latin typeface="Gudea"/>
              </a:rPr>
              <a:t> – Successful</a:t>
            </a:r>
          </a:p>
          <a:p>
            <a:pPr algn="l">
              <a:buFont typeface="Arial" panose="020B0604020202020204" pitchFamily="34" charset="0"/>
              <a:buChar char="•"/>
            </a:pPr>
            <a:r>
              <a:rPr lang="en-US" b="1" i="0" dirty="0">
                <a:solidFill>
                  <a:srgbClr val="303030"/>
                </a:solidFill>
                <a:effectLst/>
                <a:latin typeface="Gudea"/>
              </a:rPr>
              <a:t>3xx</a:t>
            </a:r>
            <a:r>
              <a:rPr lang="en-US" b="0" i="0" dirty="0">
                <a:solidFill>
                  <a:srgbClr val="303030"/>
                </a:solidFill>
                <a:effectLst/>
                <a:latin typeface="Gudea"/>
              </a:rPr>
              <a:t> -Multiple Choice</a:t>
            </a:r>
          </a:p>
          <a:p>
            <a:pPr algn="l">
              <a:buFont typeface="Arial" panose="020B0604020202020204" pitchFamily="34" charset="0"/>
              <a:buChar char="•"/>
            </a:pPr>
            <a:r>
              <a:rPr lang="en-US" b="1" i="0" dirty="0">
                <a:solidFill>
                  <a:srgbClr val="303030"/>
                </a:solidFill>
                <a:effectLst/>
                <a:latin typeface="Gudea"/>
              </a:rPr>
              <a:t>4xx</a:t>
            </a:r>
            <a:r>
              <a:rPr lang="en-US" b="0" i="0" dirty="0">
                <a:solidFill>
                  <a:srgbClr val="303030"/>
                </a:solidFill>
                <a:effectLst/>
                <a:latin typeface="Gudea"/>
              </a:rPr>
              <a:t>– Client Error</a:t>
            </a:r>
          </a:p>
          <a:p>
            <a:pPr algn="l">
              <a:buFont typeface="Arial" panose="020B0604020202020204" pitchFamily="34" charset="0"/>
              <a:buChar char="•"/>
            </a:pPr>
            <a:r>
              <a:rPr lang="en-US" b="1" i="0" dirty="0">
                <a:solidFill>
                  <a:srgbClr val="303030"/>
                </a:solidFill>
                <a:effectLst/>
                <a:latin typeface="Gudea"/>
              </a:rPr>
              <a:t>5xx</a:t>
            </a:r>
            <a:r>
              <a:rPr lang="en-US" b="0" i="0" dirty="0">
                <a:solidFill>
                  <a:srgbClr val="303030"/>
                </a:solidFill>
                <a:effectLst/>
                <a:latin typeface="Gudea"/>
              </a:rPr>
              <a:t> -Server Error</a:t>
            </a:r>
          </a:p>
          <a:p>
            <a:pPr algn="l"/>
            <a:r>
              <a:rPr lang="en-US" b="0" i="0" dirty="0">
                <a:solidFill>
                  <a:srgbClr val="303030"/>
                </a:solidFill>
                <a:effectLst/>
                <a:latin typeface="Gudea"/>
              </a:rPr>
              <a:t>For example a successful page request will return a </a:t>
            </a:r>
            <a:r>
              <a:rPr lang="en-US" b="1" i="0" dirty="0">
                <a:solidFill>
                  <a:srgbClr val="303030"/>
                </a:solidFill>
                <a:effectLst/>
                <a:latin typeface="Gudea"/>
              </a:rPr>
              <a:t>200</a:t>
            </a:r>
            <a:r>
              <a:rPr lang="en-US" b="0" i="0" dirty="0">
                <a:solidFill>
                  <a:srgbClr val="303030"/>
                </a:solidFill>
                <a:effectLst/>
                <a:latin typeface="Gudea"/>
              </a:rPr>
              <a:t> response code and an unsuccessful a </a:t>
            </a:r>
            <a:r>
              <a:rPr lang="en-US" b="1" i="0" dirty="0">
                <a:solidFill>
                  <a:srgbClr val="303030"/>
                </a:solidFill>
                <a:effectLst/>
                <a:latin typeface="Gudea"/>
              </a:rPr>
              <a:t>400</a:t>
            </a:r>
            <a:r>
              <a:rPr lang="en-US" b="0" i="0" dirty="0">
                <a:solidFill>
                  <a:srgbClr val="303030"/>
                </a:solidFill>
                <a:effectLst/>
                <a:latin typeface="Gudea"/>
              </a:rPr>
              <a:t> response code.</a:t>
            </a:r>
          </a:p>
          <a:p>
            <a:endParaRPr lang="en-IN" dirty="0"/>
          </a:p>
        </p:txBody>
      </p:sp>
    </p:spTree>
    <p:extLst>
      <p:ext uri="{BB962C8B-B14F-4D97-AF65-F5344CB8AC3E}">
        <p14:creationId xmlns:p14="http://schemas.microsoft.com/office/powerpoint/2010/main" val="200852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06FE-F993-4602-BBDB-25063C2F1EAF}"/>
              </a:ext>
            </a:extLst>
          </p:cNvPr>
          <p:cNvSpPr>
            <a:spLocks noGrp="1"/>
          </p:cNvSpPr>
          <p:nvPr>
            <p:ph type="title"/>
          </p:nvPr>
        </p:nvSpPr>
        <p:spPr/>
        <p:txBody>
          <a:bodyPr/>
          <a:lstStyle/>
          <a:p>
            <a:r>
              <a:rPr lang="en-IN" dirty="0"/>
              <a:t>Request Types, Methods or Verbs</a:t>
            </a:r>
          </a:p>
        </p:txBody>
      </p:sp>
      <p:sp>
        <p:nvSpPr>
          <p:cNvPr id="3" name="Content Placeholder 2">
            <a:extLst>
              <a:ext uri="{FF2B5EF4-FFF2-40B4-BE49-F238E27FC236}">
                <a16:creationId xmlns:a16="http://schemas.microsoft.com/office/drawing/2014/main" id="{F38A7EAD-5BAB-4BD7-8A9A-7489F49646B4}"/>
              </a:ext>
            </a:extLst>
          </p:cNvPr>
          <p:cNvSpPr>
            <a:spLocks noGrp="1"/>
          </p:cNvSpPr>
          <p:nvPr>
            <p:ph idx="1"/>
          </p:nvPr>
        </p:nvSpPr>
        <p:spPr/>
        <p:txBody>
          <a:bodyPr>
            <a:normAutofit fontScale="62500" lnSpcReduction="20000"/>
          </a:bodyPr>
          <a:lstStyle/>
          <a:p>
            <a:pPr algn="l"/>
            <a:r>
              <a:rPr lang="en-US" b="0" i="0" dirty="0">
                <a:solidFill>
                  <a:srgbClr val="303030"/>
                </a:solidFill>
                <a:effectLst/>
                <a:latin typeface="Gudea"/>
              </a:rPr>
              <a:t>The HTTP protocol now support 8 request types, also called methods or verbs in the </a:t>
            </a:r>
            <a:r>
              <a:rPr lang="en-US" b="0" i="0" dirty="0" err="1">
                <a:solidFill>
                  <a:srgbClr val="303030"/>
                </a:solidFill>
                <a:effectLst/>
                <a:latin typeface="Gudea"/>
              </a:rPr>
              <a:t>documentation,they</a:t>
            </a:r>
            <a:r>
              <a:rPr lang="en-US" b="0" i="0" dirty="0">
                <a:solidFill>
                  <a:srgbClr val="303030"/>
                </a:solidFill>
                <a:effectLst/>
                <a:latin typeface="Gudea"/>
              </a:rPr>
              <a:t> are:</a:t>
            </a:r>
          </a:p>
          <a:p>
            <a:pPr algn="l">
              <a:buFont typeface="Arial" panose="020B0604020202020204" pitchFamily="34" charset="0"/>
              <a:buChar char="•"/>
            </a:pPr>
            <a:r>
              <a:rPr lang="en-US" b="0" i="0" dirty="0">
                <a:solidFill>
                  <a:srgbClr val="303030"/>
                </a:solidFill>
                <a:effectLst/>
                <a:latin typeface="Gudea"/>
              </a:rPr>
              <a:t>GET – Requesting resource from server</a:t>
            </a:r>
          </a:p>
          <a:p>
            <a:pPr algn="l">
              <a:buFont typeface="Arial" panose="020B0604020202020204" pitchFamily="34" charset="0"/>
              <a:buChar char="•"/>
            </a:pPr>
            <a:r>
              <a:rPr lang="en-US" b="0" i="0" dirty="0">
                <a:solidFill>
                  <a:srgbClr val="303030"/>
                </a:solidFill>
                <a:effectLst/>
                <a:latin typeface="Gudea"/>
              </a:rPr>
              <a:t>POST – submitting a resource to a server (e.g. file uploads)</a:t>
            </a:r>
          </a:p>
          <a:p>
            <a:pPr algn="l">
              <a:buFont typeface="Arial" panose="020B0604020202020204" pitchFamily="34" charset="0"/>
              <a:buChar char="•"/>
            </a:pPr>
            <a:r>
              <a:rPr lang="en-US" b="0" i="0" dirty="0">
                <a:solidFill>
                  <a:srgbClr val="303030"/>
                </a:solidFill>
                <a:effectLst/>
                <a:latin typeface="Gudea"/>
              </a:rPr>
              <a:t>PUT -As POST but replaces a resource</a:t>
            </a:r>
          </a:p>
          <a:p>
            <a:pPr algn="l">
              <a:buFont typeface="Arial" panose="020B0604020202020204" pitchFamily="34" charset="0"/>
              <a:buChar char="•"/>
            </a:pPr>
            <a:r>
              <a:rPr lang="en-US" b="0" i="0" dirty="0">
                <a:solidFill>
                  <a:srgbClr val="303030"/>
                </a:solidFill>
                <a:effectLst/>
                <a:latin typeface="Gudea"/>
              </a:rPr>
              <a:t>DELETE-Delete a resource from a server</a:t>
            </a:r>
          </a:p>
          <a:p>
            <a:pPr algn="l">
              <a:buFont typeface="Arial" panose="020B0604020202020204" pitchFamily="34" charset="0"/>
              <a:buChar char="•"/>
            </a:pPr>
            <a:r>
              <a:rPr lang="en-US" b="0" i="0" dirty="0">
                <a:solidFill>
                  <a:srgbClr val="303030"/>
                </a:solidFill>
                <a:effectLst/>
                <a:latin typeface="Gudea"/>
              </a:rPr>
              <a:t>HEAD – As GET but only return headers and not content</a:t>
            </a:r>
          </a:p>
          <a:p>
            <a:pPr algn="l">
              <a:buFont typeface="Arial" panose="020B0604020202020204" pitchFamily="34" charset="0"/>
              <a:buChar char="•"/>
            </a:pPr>
            <a:r>
              <a:rPr lang="en-US" b="0" i="0" dirty="0">
                <a:solidFill>
                  <a:srgbClr val="303030"/>
                </a:solidFill>
                <a:effectLst/>
                <a:latin typeface="Gudea"/>
              </a:rPr>
              <a:t>OPTIONS -Get the options for the resource</a:t>
            </a:r>
          </a:p>
          <a:p>
            <a:pPr algn="l">
              <a:buFont typeface="Arial" panose="020B0604020202020204" pitchFamily="34" charset="0"/>
              <a:buChar char="•"/>
            </a:pPr>
            <a:r>
              <a:rPr lang="en-US" b="0" i="0" dirty="0">
                <a:solidFill>
                  <a:srgbClr val="303030"/>
                </a:solidFill>
                <a:effectLst/>
                <a:latin typeface="Gudea"/>
              </a:rPr>
              <a:t>PATCH -Apply modifications to a resource</a:t>
            </a:r>
          </a:p>
          <a:p>
            <a:pPr algn="l">
              <a:buFont typeface="Arial" panose="020B0604020202020204" pitchFamily="34" charset="0"/>
              <a:buChar char="•"/>
            </a:pPr>
            <a:r>
              <a:rPr lang="en-US" b="0" i="0" dirty="0">
                <a:solidFill>
                  <a:srgbClr val="303030"/>
                </a:solidFill>
                <a:effectLst/>
                <a:latin typeface="Gudea"/>
              </a:rPr>
              <a:t>TRACE -Performs message loop-back</a:t>
            </a:r>
          </a:p>
          <a:p>
            <a:pPr algn="l"/>
            <a:r>
              <a:rPr lang="en-US" b="0" i="0" dirty="0">
                <a:solidFill>
                  <a:srgbClr val="303030"/>
                </a:solidFill>
                <a:effectLst/>
                <a:latin typeface="Gudea"/>
              </a:rPr>
              <a:t>On the Internet today  the </a:t>
            </a:r>
            <a:r>
              <a:rPr lang="en-US" b="1" i="0" dirty="0">
                <a:solidFill>
                  <a:srgbClr val="303030"/>
                </a:solidFill>
                <a:effectLst/>
                <a:latin typeface="Gudea"/>
              </a:rPr>
              <a:t>GET</a:t>
            </a:r>
            <a:r>
              <a:rPr lang="en-US" b="0" i="0" dirty="0">
                <a:solidFill>
                  <a:srgbClr val="303030"/>
                </a:solidFill>
                <a:effectLst/>
                <a:latin typeface="Gudea"/>
              </a:rPr>
              <a:t> (getting web pages) and</a:t>
            </a:r>
            <a:r>
              <a:rPr lang="en-US" b="1" i="0" dirty="0">
                <a:solidFill>
                  <a:srgbClr val="303030"/>
                </a:solidFill>
                <a:effectLst/>
                <a:latin typeface="Gudea"/>
              </a:rPr>
              <a:t> POST</a:t>
            </a:r>
            <a:r>
              <a:rPr lang="en-US" b="0" i="0" dirty="0">
                <a:solidFill>
                  <a:srgbClr val="303030"/>
                </a:solidFill>
                <a:effectLst/>
                <a:latin typeface="Gudea"/>
              </a:rPr>
              <a:t> (submitting web forms)methods are the ones most commonly used.</a:t>
            </a:r>
          </a:p>
          <a:p>
            <a:pPr algn="l"/>
            <a:r>
              <a:rPr lang="en-US" b="0" i="0" dirty="0">
                <a:solidFill>
                  <a:srgbClr val="303030"/>
                </a:solidFill>
                <a:effectLst/>
                <a:latin typeface="Gudea"/>
              </a:rPr>
              <a:t>The Other methods are used when working with Web and IOT APIs specifically </a:t>
            </a:r>
            <a:r>
              <a:rPr lang="en-US" b="0" i="0" dirty="0" err="1">
                <a:solidFill>
                  <a:srgbClr val="303030"/>
                </a:solidFill>
                <a:effectLst/>
                <a:latin typeface="Gudea"/>
              </a:rPr>
              <a:t>put,delete</a:t>
            </a:r>
            <a:r>
              <a:rPr lang="en-US" b="0" i="0" dirty="0">
                <a:solidFill>
                  <a:srgbClr val="303030"/>
                </a:solidFill>
                <a:effectLst/>
                <a:latin typeface="Gudea"/>
              </a:rPr>
              <a:t> and head.</a:t>
            </a:r>
          </a:p>
          <a:p>
            <a:endParaRPr lang="en-IN" dirty="0"/>
          </a:p>
        </p:txBody>
      </p:sp>
    </p:spTree>
    <p:extLst>
      <p:ext uri="{BB962C8B-B14F-4D97-AF65-F5344CB8AC3E}">
        <p14:creationId xmlns:p14="http://schemas.microsoft.com/office/powerpoint/2010/main" val="325066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4AD0-2F15-455B-AC0C-6FBA7CC072A6}"/>
              </a:ext>
            </a:extLst>
          </p:cNvPr>
          <p:cNvSpPr>
            <a:spLocks noGrp="1"/>
          </p:cNvSpPr>
          <p:nvPr>
            <p:ph type="title"/>
          </p:nvPr>
        </p:nvSpPr>
        <p:spPr/>
        <p:txBody>
          <a:bodyPr/>
          <a:lstStyle/>
          <a:p>
            <a:r>
              <a:rPr lang="en-IN" dirty="0"/>
              <a:t>TCP/IP Ports and Sockets Explained</a:t>
            </a:r>
          </a:p>
        </p:txBody>
      </p:sp>
      <p:sp>
        <p:nvSpPr>
          <p:cNvPr id="3" name="Content Placeholder 2">
            <a:extLst>
              <a:ext uri="{FF2B5EF4-FFF2-40B4-BE49-F238E27FC236}">
                <a16:creationId xmlns:a16="http://schemas.microsoft.com/office/drawing/2014/main" id="{6E97604F-4EBA-4BF1-95AF-E845D31A7C2A}"/>
              </a:ext>
            </a:extLst>
          </p:cNvPr>
          <p:cNvSpPr>
            <a:spLocks noGrp="1"/>
          </p:cNvSpPr>
          <p:nvPr>
            <p:ph idx="1"/>
          </p:nvPr>
        </p:nvSpPr>
        <p:spPr/>
        <p:txBody>
          <a:bodyPr/>
          <a:lstStyle/>
          <a:p>
            <a:r>
              <a:rPr lang="en-US" b="0" i="0" dirty="0">
                <a:solidFill>
                  <a:srgbClr val="303030"/>
                </a:solidFill>
                <a:effectLst/>
                <a:latin typeface="Gudea"/>
              </a:rPr>
              <a:t>On a TCP/IP network every device must have an IP address.</a:t>
            </a:r>
          </a:p>
          <a:p>
            <a:r>
              <a:rPr lang="en-US" b="0" i="0" dirty="0">
                <a:solidFill>
                  <a:srgbClr val="303030"/>
                </a:solidFill>
                <a:effectLst/>
                <a:latin typeface="Gudea"/>
              </a:rPr>
              <a:t>The </a:t>
            </a:r>
            <a:r>
              <a:rPr lang="en-US" b="1" i="0" dirty="0">
                <a:solidFill>
                  <a:srgbClr val="303030"/>
                </a:solidFill>
                <a:effectLst/>
                <a:latin typeface="Gudea"/>
              </a:rPr>
              <a:t>IP address identifies the device</a:t>
            </a:r>
            <a:r>
              <a:rPr lang="en-US" b="0" i="0" dirty="0">
                <a:solidFill>
                  <a:srgbClr val="303030"/>
                </a:solidFill>
                <a:effectLst/>
                <a:latin typeface="Gudea"/>
              </a:rPr>
              <a:t> e.g. computer.</a:t>
            </a:r>
          </a:p>
          <a:p>
            <a:r>
              <a:rPr lang="en-US" b="0" i="0" dirty="0">
                <a:solidFill>
                  <a:srgbClr val="303030"/>
                </a:solidFill>
                <a:effectLst/>
                <a:latin typeface="Gudea"/>
              </a:rPr>
              <a:t>Just as the IP address identifies the computer, The network</a:t>
            </a:r>
            <a:r>
              <a:rPr lang="en-US" b="1" i="0" dirty="0">
                <a:solidFill>
                  <a:srgbClr val="303030"/>
                </a:solidFill>
                <a:effectLst/>
                <a:latin typeface="Gudea"/>
              </a:rPr>
              <a:t> port</a:t>
            </a:r>
            <a:r>
              <a:rPr lang="en-US" b="0" i="0" dirty="0">
                <a:solidFill>
                  <a:srgbClr val="303030"/>
                </a:solidFill>
                <a:effectLst/>
                <a:latin typeface="Gudea"/>
              </a:rPr>
              <a:t> identifies the</a:t>
            </a:r>
            <a:r>
              <a:rPr lang="en-US" b="1" i="0" dirty="0">
                <a:solidFill>
                  <a:srgbClr val="303030"/>
                </a:solidFill>
                <a:effectLst/>
                <a:latin typeface="Gudea"/>
              </a:rPr>
              <a:t> application or service</a:t>
            </a:r>
            <a:r>
              <a:rPr lang="en-US" b="0" i="0" dirty="0">
                <a:solidFill>
                  <a:srgbClr val="303030"/>
                </a:solidFill>
                <a:effectLst/>
                <a:latin typeface="Gudea"/>
              </a:rPr>
              <a:t> running on the computer.</a:t>
            </a:r>
          </a:p>
          <a:p>
            <a:r>
              <a:rPr lang="en-US" b="1" i="1" dirty="0">
                <a:solidFill>
                  <a:srgbClr val="666666"/>
                </a:solidFill>
                <a:effectLst/>
                <a:latin typeface="Gudea"/>
              </a:rPr>
              <a:t>The use of ports allow computers/devices to run multiple services/applications</a:t>
            </a:r>
            <a:r>
              <a:rPr lang="en-US" b="0" i="1" dirty="0">
                <a:solidFill>
                  <a:srgbClr val="666666"/>
                </a:solidFill>
                <a:effectLst/>
                <a:latin typeface="Gudea"/>
              </a:rPr>
              <a:t>.</a:t>
            </a:r>
            <a:endParaRPr lang="en-IN" dirty="0"/>
          </a:p>
        </p:txBody>
      </p:sp>
    </p:spTree>
    <p:extLst>
      <p:ext uri="{BB962C8B-B14F-4D97-AF65-F5344CB8AC3E}">
        <p14:creationId xmlns:p14="http://schemas.microsoft.com/office/powerpoint/2010/main" val="105244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2913-4842-441D-8A45-D91F0172A6AC}"/>
              </a:ext>
            </a:extLst>
          </p:cNvPr>
          <p:cNvSpPr>
            <a:spLocks noGrp="1"/>
          </p:cNvSpPr>
          <p:nvPr>
            <p:ph type="title"/>
          </p:nvPr>
        </p:nvSpPr>
        <p:spPr/>
        <p:txBody>
          <a:bodyPr/>
          <a:lstStyle/>
          <a:p>
            <a:r>
              <a:rPr lang="en-IN" dirty="0"/>
              <a:t>Ports</a:t>
            </a:r>
          </a:p>
        </p:txBody>
      </p:sp>
      <p:pic>
        <p:nvPicPr>
          <p:cNvPr id="5" name="Content Placeholder 4">
            <a:extLst>
              <a:ext uri="{FF2B5EF4-FFF2-40B4-BE49-F238E27FC236}">
                <a16:creationId xmlns:a16="http://schemas.microsoft.com/office/drawing/2014/main" id="{FD2E23A1-9845-480C-805A-6E6DFC374FB2}"/>
              </a:ext>
            </a:extLst>
          </p:cNvPr>
          <p:cNvPicPr>
            <a:picLocks noGrp="1" noChangeAspect="1"/>
          </p:cNvPicPr>
          <p:nvPr>
            <p:ph idx="1"/>
          </p:nvPr>
        </p:nvPicPr>
        <p:blipFill>
          <a:blip r:embed="rId2"/>
          <a:stretch>
            <a:fillRect/>
          </a:stretch>
        </p:blipFill>
        <p:spPr>
          <a:xfrm>
            <a:off x="3472324" y="2108200"/>
            <a:ext cx="5307677" cy="3760788"/>
          </a:xfrm>
        </p:spPr>
      </p:pic>
    </p:spTree>
    <p:extLst>
      <p:ext uri="{BB962C8B-B14F-4D97-AF65-F5344CB8AC3E}">
        <p14:creationId xmlns:p14="http://schemas.microsoft.com/office/powerpoint/2010/main" val="15056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A30D-198F-4AA7-89BD-4E6B1E46FE3A}"/>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069715F-BC4B-40AE-AD88-6AA250BD007A}"/>
              </a:ext>
            </a:extLst>
          </p:cNvPr>
          <p:cNvSpPr>
            <a:spLocks noGrp="1"/>
          </p:cNvSpPr>
          <p:nvPr>
            <p:ph idx="1"/>
          </p:nvPr>
        </p:nvSpPr>
        <p:spPr/>
        <p:txBody>
          <a:bodyPr/>
          <a:lstStyle/>
          <a:p>
            <a:pPr algn="l"/>
            <a:r>
              <a:rPr lang="en-US" b="0" i="0" dirty="0">
                <a:solidFill>
                  <a:srgbClr val="303030"/>
                </a:solidFill>
                <a:effectLst/>
                <a:latin typeface="Gudea"/>
              </a:rPr>
              <a:t>If you use a house or apartment block analogy the IP address corresponds to the street address.</a:t>
            </a:r>
          </a:p>
          <a:p>
            <a:pPr algn="l"/>
            <a:r>
              <a:rPr lang="en-US" b="0" i="0" dirty="0">
                <a:solidFill>
                  <a:srgbClr val="303030"/>
                </a:solidFill>
                <a:effectLst/>
                <a:latin typeface="Gudea"/>
              </a:rPr>
              <a:t>All of the apartments share the same street address.</a:t>
            </a:r>
          </a:p>
          <a:p>
            <a:pPr algn="l"/>
            <a:r>
              <a:rPr lang="en-US" b="0" i="0" dirty="0">
                <a:solidFill>
                  <a:srgbClr val="303030"/>
                </a:solidFill>
                <a:effectLst/>
                <a:latin typeface="Gudea"/>
              </a:rPr>
              <a:t>However each apartment also has an apartment number which corresponds to the Port number.</a:t>
            </a:r>
          </a:p>
          <a:p>
            <a:endParaRPr lang="en-IN" dirty="0"/>
          </a:p>
        </p:txBody>
      </p:sp>
    </p:spTree>
    <p:extLst>
      <p:ext uri="{BB962C8B-B14F-4D97-AF65-F5344CB8AC3E}">
        <p14:creationId xmlns:p14="http://schemas.microsoft.com/office/powerpoint/2010/main" val="67213911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{62107348-451F-49E2-92A4-6D294DEAE22E}tf22712842_win32</Template>
  <TotalTime>1193</TotalTime>
  <Words>2304</Words>
  <Application>Microsoft Office PowerPoint</Application>
  <PresentationFormat>Widescreen</PresentationFormat>
  <Paragraphs>172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Bookman Old Style</vt:lpstr>
      <vt:lpstr>Calibri</vt:lpstr>
      <vt:lpstr>Franklin Gothic Book</vt:lpstr>
      <vt:lpstr>Gudea</vt:lpstr>
      <vt:lpstr>Source Sans Pro</vt:lpstr>
      <vt:lpstr>1_RetrospectVTI</vt:lpstr>
      <vt:lpstr>Basics of Everything</vt:lpstr>
      <vt:lpstr>Watch this Video</vt:lpstr>
      <vt:lpstr>HTTP</vt:lpstr>
      <vt:lpstr>PowerPoint Presentation</vt:lpstr>
      <vt:lpstr>HTTP Responses &amp; Response Codes</vt:lpstr>
      <vt:lpstr>Request Types, Methods or Verbs</vt:lpstr>
      <vt:lpstr>TCP/IP Ports and Sockets Explained</vt:lpstr>
      <vt:lpstr>Ports</vt:lpstr>
      <vt:lpstr>Example</vt:lpstr>
      <vt:lpstr>TCP Sockets</vt:lpstr>
      <vt:lpstr>TCP and UDP – The Transport Layer</vt:lpstr>
      <vt:lpstr>PowerPoint Presentation</vt:lpstr>
      <vt:lpstr>Checking for Open Ports</vt:lpstr>
      <vt:lpstr>TCP/IP Model and Protocol Suite Explained</vt:lpstr>
      <vt:lpstr>PowerPoint Presentation</vt:lpstr>
      <vt:lpstr>Example</vt:lpstr>
      <vt:lpstr>Example Continuation</vt:lpstr>
      <vt:lpstr>Why this layered approach ?</vt:lpstr>
      <vt:lpstr>Network Models</vt:lpstr>
      <vt:lpstr>TCP vs UDP – what’s the difference ?</vt:lpstr>
      <vt:lpstr>TCP vs UDP continuation</vt:lpstr>
      <vt:lpstr>TCP vs UDP Ports</vt:lpstr>
      <vt:lpstr>Questions</vt:lpstr>
      <vt:lpstr>What are Ports and Protocols ?</vt:lpstr>
      <vt:lpstr>Ports and Protocols</vt:lpstr>
      <vt:lpstr>TCP/IP and OSI Network Models</vt:lpstr>
      <vt:lpstr>Most Common TCP/IP Protocols</vt:lpstr>
      <vt:lpstr>PowerPoint Presentation</vt:lpstr>
      <vt:lpstr>PowerPoint Presentation</vt:lpstr>
      <vt:lpstr>HTTP vs HTTPS</vt:lpstr>
      <vt:lpstr>What is FTP and SFTP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Everything</dc:title>
  <dc:creator>Sameer Zulfi</dc:creator>
  <cp:lastModifiedBy>Sameer Zulfi</cp:lastModifiedBy>
  <cp:revision>8</cp:revision>
  <dcterms:created xsi:type="dcterms:W3CDTF">2022-01-05T12:36:19Z</dcterms:created>
  <dcterms:modified xsi:type="dcterms:W3CDTF">2022-01-06T08:30:08Z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