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8ae201599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ae201599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8ae201599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ae201599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c348c310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c348c310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8ae201599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ae201599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8ae201599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ae201599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8ae201599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ae201599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b4b3ea4f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b4b3ea4f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8ae20159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ae20159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ae201599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ae201599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8ae201599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ae201599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b476f7b3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b476f7b3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8ae201599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ae201599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b4bd6d8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b4bd6d8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b4b3ea4f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b4b3ea4f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8ae201599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ae201599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8ae2015992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ae201599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8b5da180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b5da180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8b5da180f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b5da180f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8b5da18396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8b5da18396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8b5da180f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8b5da180f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b4b3ea4f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b4b3ea4f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8b041282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b041282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8b5da180f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b5da180f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8b5da180f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8b5da180f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8b5da18396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8b5da18396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8b5da18396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8b5da18396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b4bd6d83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b4bd6d83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b4b3ea4f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b4b3ea4f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8b030393f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8b030393f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8b5da18396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8b5da18396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8b5da18396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8b5da18396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90f7f27c7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90f7f27c7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be1e7122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be1e7122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be1e7122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be1e7122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b4b3ea4f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b4b3ea4f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ade60c8d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ade60c8d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8b5da18396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8b5da18396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8b5da18396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8b5da18396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8b5da18396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8b5da18396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8b5da18396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8b5da18396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ade60c8d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3ade60c8d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8be3f1a32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8be3f1a32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8be3f1a32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8be3f1a32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5cdf396f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cdf396f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8be3f1a32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8be3f1a32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8be3f1a32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8be3f1a32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8be3f1a32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8be3f1a32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8be3f1a32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8be3f1a32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8be3f1a32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8be3f1a32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8be3f1a32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8be3f1a32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c348c310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c348c310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89b4a6ba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9b4a6ba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6522b704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522b704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8ae201599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ae201599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8ae201599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ae201599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85800" y="1714500"/>
            <a:ext cx="7772400" cy="8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9pPr>
          </a:lstStyle>
          <a:p/>
        </p:txBody>
      </p:sp>
      <p:sp>
        <p:nvSpPr>
          <p:cNvPr id="11" name="Google Shape;11;p2"/>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7A0019"/>
              </a:buClr>
              <a:buSzPts val="3200"/>
              <a:buFont typeface="Arial"/>
              <a:buNone/>
              <a:defRPr b="0" i="0" sz="3200" u="none" cap="none" strike="noStrike">
                <a:solidFill>
                  <a:schemeClr val="dk1"/>
                </a:solidFill>
                <a:latin typeface="Arial"/>
                <a:ea typeface="Arial"/>
                <a:cs typeface="Arial"/>
                <a:sym typeface="Arial"/>
              </a:defRPr>
            </a:lvl1pPr>
            <a:lvl2pPr indent="-285750" lvl="1" marL="742950" marR="0" rtl="0" algn="l">
              <a:spcBef>
                <a:spcPts val="560"/>
              </a:spcBef>
              <a:spcAft>
                <a:spcPts val="0"/>
              </a:spcAft>
              <a:buClr>
                <a:srgbClr val="7A0019"/>
              </a:buClr>
              <a:buSzPts val="2800"/>
              <a:buFont typeface="Arial"/>
              <a:buChar char="–"/>
              <a:defRPr b="0" i="0" sz="2800" u="none" cap="none" strike="noStrike">
                <a:solidFill>
                  <a:schemeClr val="dk1"/>
                </a:solidFill>
                <a:latin typeface="Arial"/>
                <a:ea typeface="Arial"/>
                <a:cs typeface="Arial"/>
                <a:sym typeface="Arial"/>
              </a:defRPr>
            </a:lvl2pPr>
            <a:lvl3pPr indent="-228600" lvl="2" marL="1143000" marR="0" rtl="0" algn="l">
              <a:spcBef>
                <a:spcPts val="480"/>
              </a:spcBef>
              <a:spcAft>
                <a:spcPts val="0"/>
              </a:spcAft>
              <a:buClr>
                <a:srgbClr val="7A0019"/>
              </a:buClr>
              <a:buSzPts val="2400"/>
              <a:buFont typeface="Arial"/>
              <a:buChar char="•"/>
              <a:defRPr b="0" i="0" sz="2400" u="none" cap="none" strike="noStrike">
                <a:solidFill>
                  <a:schemeClr val="dk1"/>
                </a:solidFill>
                <a:latin typeface="Arial"/>
                <a:ea typeface="Arial"/>
                <a:cs typeface="Arial"/>
                <a:sym typeface="Arial"/>
              </a:defRPr>
            </a:lvl3pPr>
            <a:lvl4pPr indent="-228600" lvl="3" marL="1600200" marR="0" rtl="0" algn="l">
              <a:spcBef>
                <a:spcPts val="400"/>
              </a:spcBef>
              <a:spcAft>
                <a:spcPts val="0"/>
              </a:spcAft>
              <a:buClr>
                <a:srgbClr val="7A0019"/>
              </a:buClr>
              <a:buSzPts val="2000"/>
              <a:buFont typeface="Arial"/>
              <a:buChar char="–"/>
              <a:defRPr b="0" i="0" sz="2000" u="none" cap="none" strike="noStrike">
                <a:solidFill>
                  <a:schemeClr val="dk1"/>
                </a:solidFill>
                <a:latin typeface="Arial"/>
                <a:ea typeface="Arial"/>
                <a:cs typeface="Arial"/>
                <a:sym typeface="Arial"/>
              </a:defRPr>
            </a:lvl4pPr>
            <a:lvl5pPr indent="-228600" lvl="4" marL="2057400" marR="0" rtl="0" algn="l">
              <a:spcBef>
                <a:spcPts val="400"/>
              </a:spcBef>
              <a:spcAft>
                <a:spcPts val="0"/>
              </a:spcAft>
              <a:buClr>
                <a:srgbClr val="7A0019"/>
              </a:buClr>
              <a:buSzPts val="2000"/>
              <a:buFont typeface="Arial"/>
              <a:buChar char="»"/>
              <a:defRPr b="0" i="0" sz="2000" u="none" cap="none" strike="noStrike">
                <a:solidFill>
                  <a:schemeClr val="dk1"/>
                </a:solidFill>
                <a:latin typeface="Arial"/>
                <a:ea typeface="Arial"/>
                <a:cs typeface="Arial"/>
                <a:sym typeface="Arial"/>
              </a:defRPr>
            </a:lvl5pPr>
            <a:lvl6pPr indent="-228600" lvl="5" marL="2514600" marR="0" rtl="0" algn="l">
              <a:spcBef>
                <a:spcPts val="400"/>
              </a:spcBef>
              <a:spcAft>
                <a:spcPts val="0"/>
              </a:spcAft>
              <a:buClr>
                <a:srgbClr val="7A0019"/>
              </a:buClr>
              <a:buSzPts val="2000"/>
              <a:buFont typeface="Arial"/>
              <a:buChar char="»"/>
              <a:defRPr b="0" i="0" sz="2000" u="none" cap="none" strike="noStrike">
                <a:solidFill>
                  <a:schemeClr val="dk1"/>
                </a:solidFill>
                <a:latin typeface="Arial"/>
                <a:ea typeface="Arial"/>
                <a:cs typeface="Arial"/>
                <a:sym typeface="Arial"/>
              </a:defRPr>
            </a:lvl6pPr>
            <a:lvl7pPr indent="-228600" lvl="6" marL="2971800" marR="0" rtl="0" algn="l">
              <a:spcBef>
                <a:spcPts val="400"/>
              </a:spcBef>
              <a:spcAft>
                <a:spcPts val="0"/>
              </a:spcAft>
              <a:buClr>
                <a:srgbClr val="7A0019"/>
              </a:buClr>
              <a:buSzPts val="2000"/>
              <a:buFont typeface="Arial"/>
              <a:buChar char="»"/>
              <a:defRPr b="0" i="0" sz="2000" u="none" cap="none" strike="noStrike">
                <a:solidFill>
                  <a:schemeClr val="dk1"/>
                </a:solidFill>
                <a:latin typeface="Arial"/>
                <a:ea typeface="Arial"/>
                <a:cs typeface="Arial"/>
                <a:sym typeface="Arial"/>
              </a:defRPr>
            </a:lvl7pPr>
            <a:lvl8pPr indent="-228600" lvl="7" marL="3429000" marR="0" rtl="0" algn="l">
              <a:spcBef>
                <a:spcPts val="400"/>
              </a:spcBef>
              <a:spcAft>
                <a:spcPts val="0"/>
              </a:spcAft>
              <a:buClr>
                <a:srgbClr val="7A0019"/>
              </a:buClr>
              <a:buSzPts val="2000"/>
              <a:buFont typeface="Arial"/>
              <a:buChar char="»"/>
              <a:defRPr b="0" i="0" sz="2000" u="none" cap="none" strike="noStrike">
                <a:solidFill>
                  <a:schemeClr val="dk1"/>
                </a:solidFill>
                <a:latin typeface="Arial"/>
                <a:ea typeface="Arial"/>
                <a:cs typeface="Arial"/>
                <a:sym typeface="Arial"/>
              </a:defRPr>
            </a:lvl8pPr>
            <a:lvl9pPr indent="-228600" lvl="8" marL="3886200" marR="0" rtl="0" algn="l">
              <a:spcBef>
                <a:spcPts val="400"/>
              </a:spcBef>
              <a:spcAft>
                <a:spcPts val="0"/>
              </a:spcAft>
              <a:buClr>
                <a:srgbClr val="7A0019"/>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UofM-3_TM" id="12" name="Google Shape;12;p2"/>
          <p:cNvPicPr preferRelativeResize="0"/>
          <p:nvPr/>
        </p:nvPicPr>
        <p:blipFill rotWithShape="1">
          <a:blip r:embed="rId2">
            <a:alphaModFix/>
          </a:blip>
          <a:srcRect b="0" l="0" r="0" t="0"/>
          <a:stretch/>
        </p:blipFill>
        <p:spPr>
          <a:xfrm>
            <a:off x="0" y="4457700"/>
            <a:ext cx="9145500" cy="6858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0" name="Shape 40"/>
        <p:cNvGrpSpPr/>
        <p:nvPr/>
      </p:nvGrpSpPr>
      <p:grpSpPr>
        <a:xfrm>
          <a:off x="0" y="0"/>
          <a:ext cx="0" cy="0"/>
          <a:chOff x="0" y="0"/>
          <a:chExt cx="0" cy="0"/>
        </a:xfrm>
      </p:grpSpPr>
      <p:sp>
        <p:nvSpPr>
          <p:cNvPr id="41" name="Google Shape;41;p11"/>
          <p:cNvSpPr txBox="1"/>
          <p:nvPr>
            <p:ph type="title"/>
          </p:nvPr>
        </p:nvSpPr>
        <p:spPr>
          <a:xfrm>
            <a:off x="685800" y="228600"/>
            <a:ext cx="7772400" cy="8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9pPr>
          </a:lstStyle>
          <a:p/>
        </p:txBody>
      </p:sp>
      <p:sp>
        <p:nvSpPr>
          <p:cNvPr id="42" name="Google Shape;42;p11"/>
          <p:cNvSpPr txBox="1"/>
          <p:nvPr>
            <p:ph idx="1" type="body"/>
          </p:nvPr>
        </p:nvSpPr>
        <p:spPr>
          <a:xfrm rot="5400000">
            <a:off x="3086100" y="-1085850"/>
            <a:ext cx="2971800" cy="77724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rgbClr val="7A0019"/>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rgbClr val="7A0019"/>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rgbClr val="7A0019"/>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rgbClr val="7A0019"/>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rgbClr val="7A0019"/>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rgbClr val="7A0019"/>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rgbClr val="7A0019"/>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rgbClr val="7A0019"/>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rgbClr val="7A0019"/>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3" name="Shape 43"/>
        <p:cNvGrpSpPr/>
        <p:nvPr/>
      </p:nvGrpSpPr>
      <p:grpSpPr>
        <a:xfrm>
          <a:off x="0" y="0"/>
          <a:ext cx="0" cy="0"/>
          <a:chOff x="0" y="0"/>
          <a:chExt cx="0" cy="0"/>
        </a:xfrm>
      </p:grpSpPr>
      <p:sp>
        <p:nvSpPr>
          <p:cNvPr id="44" name="Google Shape;44;p12"/>
          <p:cNvSpPr txBox="1"/>
          <p:nvPr>
            <p:ph type="title"/>
          </p:nvPr>
        </p:nvSpPr>
        <p:spPr>
          <a:xfrm rot="5400000">
            <a:off x="5457750" y="1285950"/>
            <a:ext cx="4057800" cy="19431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9pPr>
          </a:lstStyle>
          <a:p/>
        </p:txBody>
      </p:sp>
      <p:sp>
        <p:nvSpPr>
          <p:cNvPr id="45" name="Google Shape;45;p12"/>
          <p:cNvSpPr txBox="1"/>
          <p:nvPr>
            <p:ph idx="1" type="body"/>
          </p:nvPr>
        </p:nvSpPr>
        <p:spPr>
          <a:xfrm rot="5400000">
            <a:off x="1495350" y="-580950"/>
            <a:ext cx="4057800" cy="56769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rgbClr val="7A0019"/>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rgbClr val="7A0019"/>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rgbClr val="7A0019"/>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rgbClr val="7A0019"/>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rgbClr val="7A0019"/>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rgbClr val="7A0019"/>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rgbClr val="7A0019"/>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rgbClr val="7A0019"/>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rgbClr val="7A0019"/>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1">
  <p:cSld name="TITLE_1">
    <p:spTree>
      <p:nvGrpSpPr>
        <p:cNvPr id="46" name="Shape 46"/>
        <p:cNvGrpSpPr/>
        <p:nvPr/>
      </p:nvGrpSpPr>
      <p:grpSpPr>
        <a:xfrm>
          <a:off x="0" y="0"/>
          <a:ext cx="0" cy="0"/>
          <a:chOff x="0" y="0"/>
          <a:chExt cx="0" cy="0"/>
        </a:xfrm>
      </p:grpSpPr>
      <p:sp>
        <p:nvSpPr>
          <p:cNvPr id="47" name="Google Shape;47;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8" name="Google Shape;48;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40"/>
              </a:spcBef>
              <a:spcAft>
                <a:spcPts val="0"/>
              </a:spcAft>
              <a:buSzPts val="2800"/>
              <a:buNone/>
              <a:defRPr sz="2800"/>
            </a:lvl1pPr>
            <a:lvl2pPr lvl="1" rtl="0" algn="ctr">
              <a:lnSpc>
                <a:spcPct val="100000"/>
              </a:lnSpc>
              <a:spcBef>
                <a:spcPts val="560"/>
              </a:spcBef>
              <a:spcAft>
                <a:spcPts val="0"/>
              </a:spcAft>
              <a:buSzPts val="2800"/>
              <a:buNone/>
              <a:defRPr sz="2800"/>
            </a:lvl2pPr>
            <a:lvl3pPr lvl="2" rtl="0" algn="ctr">
              <a:lnSpc>
                <a:spcPct val="100000"/>
              </a:lnSpc>
              <a:spcBef>
                <a:spcPts val="480"/>
              </a:spcBef>
              <a:spcAft>
                <a:spcPts val="0"/>
              </a:spcAft>
              <a:buSzPts val="2800"/>
              <a:buNone/>
              <a:defRPr sz="2800"/>
            </a:lvl3pPr>
            <a:lvl4pPr lvl="3" rtl="0" algn="ctr">
              <a:lnSpc>
                <a:spcPct val="100000"/>
              </a:lnSpc>
              <a:spcBef>
                <a:spcPts val="400"/>
              </a:spcBef>
              <a:spcAft>
                <a:spcPts val="0"/>
              </a:spcAft>
              <a:buSzPts val="2800"/>
              <a:buNone/>
              <a:defRPr sz="2800"/>
            </a:lvl4pPr>
            <a:lvl5pPr lvl="4" rtl="0" algn="ctr">
              <a:lnSpc>
                <a:spcPct val="100000"/>
              </a:lnSpc>
              <a:spcBef>
                <a:spcPts val="400"/>
              </a:spcBef>
              <a:spcAft>
                <a:spcPts val="0"/>
              </a:spcAft>
              <a:buSzPts val="2800"/>
              <a:buNone/>
              <a:defRPr sz="2800"/>
            </a:lvl5pPr>
            <a:lvl6pPr lvl="5" rtl="0" algn="ctr">
              <a:lnSpc>
                <a:spcPct val="100000"/>
              </a:lnSpc>
              <a:spcBef>
                <a:spcPts val="400"/>
              </a:spcBef>
              <a:spcAft>
                <a:spcPts val="0"/>
              </a:spcAft>
              <a:buSzPts val="2800"/>
              <a:buNone/>
              <a:defRPr sz="2800"/>
            </a:lvl6pPr>
            <a:lvl7pPr lvl="6" rtl="0" algn="ctr">
              <a:lnSpc>
                <a:spcPct val="100000"/>
              </a:lnSpc>
              <a:spcBef>
                <a:spcPts val="400"/>
              </a:spcBef>
              <a:spcAft>
                <a:spcPts val="0"/>
              </a:spcAft>
              <a:buSzPts val="2800"/>
              <a:buNone/>
              <a:defRPr sz="2800"/>
            </a:lvl7pPr>
            <a:lvl8pPr lvl="7" rtl="0" algn="ctr">
              <a:lnSpc>
                <a:spcPct val="100000"/>
              </a:lnSpc>
              <a:spcBef>
                <a:spcPts val="400"/>
              </a:spcBef>
              <a:spcAft>
                <a:spcPts val="0"/>
              </a:spcAft>
              <a:buSzPts val="2800"/>
              <a:buNone/>
              <a:defRPr sz="2800"/>
            </a:lvl8pPr>
            <a:lvl9pPr lvl="8" rtl="0" algn="ctr">
              <a:lnSpc>
                <a:spcPct val="100000"/>
              </a:lnSpc>
              <a:spcBef>
                <a:spcPts val="400"/>
              </a:spcBef>
              <a:spcAft>
                <a:spcPts val="0"/>
              </a:spcAft>
              <a:buSzPts val="2800"/>
              <a:buNone/>
              <a:defRPr sz="2800"/>
            </a:lvl9pPr>
          </a:lstStyle>
          <a:p/>
        </p:txBody>
      </p:sp>
      <p:sp>
        <p:nvSpPr>
          <p:cNvPr id="49" name="Google Shape;49;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p3"/>
          <p:cNvSpPr txBox="1"/>
          <p:nvPr>
            <p:ph type="title"/>
          </p:nvPr>
        </p:nvSpPr>
        <p:spPr>
          <a:xfrm>
            <a:off x="685800" y="228600"/>
            <a:ext cx="7772400" cy="8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9pPr>
          </a:lstStyle>
          <a:p/>
        </p:txBody>
      </p:sp>
      <p:sp>
        <p:nvSpPr>
          <p:cNvPr id="15" name="Google Shape;15;p3"/>
          <p:cNvSpPr txBox="1"/>
          <p:nvPr>
            <p:ph idx="1" type="body"/>
          </p:nvPr>
        </p:nvSpPr>
        <p:spPr>
          <a:xfrm>
            <a:off x="685800" y="1314450"/>
            <a:ext cx="7772400" cy="29718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rgbClr val="7A0019"/>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rgbClr val="7A0019"/>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rgbClr val="7A0019"/>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rgbClr val="7A0019"/>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rgbClr val="7A0019"/>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rgbClr val="7A0019"/>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rgbClr val="7A0019"/>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rgbClr val="7A0019"/>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rgbClr val="7A0019"/>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6" name="Shape 16"/>
        <p:cNvGrpSpPr/>
        <p:nvPr/>
      </p:nvGrpSpPr>
      <p:grpSpPr>
        <a:xfrm>
          <a:off x="0" y="0"/>
          <a:ext cx="0" cy="0"/>
          <a:chOff x="0" y="0"/>
          <a:chExt cx="0" cy="0"/>
        </a:xfrm>
      </p:grpSpPr>
      <p:sp>
        <p:nvSpPr>
          <p:cNvPr id="17" name="Google Shape;17;p4"/>
          <p:cNvSpPr txBox="1"/>
          <p:nvPr>
            <p:ph type="title"/>
          </p:nvPr>
        </p:nvSpPr>
        <p:spPr>
          <a:xfrm>
            <a:off x="685800" y="228600"/>
            <a:ext cx="7772400" cy="8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9pPr>
          </a:lstStyle>
          <a:p/>
        </p:txBody>
      </p:sp>
      <p:sp>
        <p:nvSpPr>
          <p:cNvPr id="18" name="Google Shape;18;p4"/>
          <p:cNvSpPr txBox="1"/>
          <p:nvPr>
            <p:ph idx="1" type="body"/>
          </p:nvPr>
        </p:nvSpPr>
        <p:spPr>
          <a:xfrm>
            <a:off x="685800" y="1314450"/>
            <a:ext cx="3810000" cy="29718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rgbClr val="7A0019"/>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rgbClr val="7A0019"/>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7A0019"/>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rgbClr val="7A0019"/>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rgbClr val="7A0019"/>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rgbClr val="7A0019"/>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rgbClr val="7A0019"/>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rgbClr val="7A0019"/>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rgbClr val="7A0019"/>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9" name="Google Shape;19;p4"/>
          <p:cNvSpPr txBox="1"/>
          <p:nvPr>
            <p:ph idx="2" type="body"/>
          </p:nvPr>
        </p:nvSpPr>
        <p:spPr>
          <a:xfrm>
            <a:off x="4648200" y="1314450"/>
            <a:ext cx="3810000" cy="29718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rgbClr val="7A0019"/>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rgbClr val="7A0019"/>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7A0019"/>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rgbClr val="7A0019"/>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rgbClr val="7A0019"/>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rgbClr val="7A0019"/>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rgbClr val="7A0019"/>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rgbClr val="7A0019"/>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rgbClr val="7A0019"/>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0" name="Shape 20"/>
        <p:cNvGrpSpPr/>
        <p:nvPr/>
      </p:nvGrpSpPr>
      <p:grpSpPr>
        <a:xfrm>
          <a:off x="0" y="0"/>
          <a:ext cx="0" cy="0"/>
          <a:chOff x="0" y="0"/>
          <a:chExt cx="0" cy="0"/>
        </a:xfrm>
      </p:grpSpPr>
      <p:sp>
        <p:nvSpPr>
          <p:cNvPr id="21" name="Google Shape;21;p5"/>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9pPr>
          </a:lstStyle>
          <a:p/>
        </p:txBody>
      </p:sp>
      <p:sp>
        <p:nvSpPr>
          <p:cNvPr id="22" name="Google Shape;22;p5"/>
          <p:cNvSpPr txBox="1"/>
          <p:nvPr>
            <p:ph idx="1" type="body"/>
          </p:nvPr>
        </p:nvSpPr>
        <p:spPr>
          <a:xfrm>
            <a:off x="457200" y="1151335"/>
            <a:ext cx="4040100" cy="479700"/>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rgbClr val="7A0019"/>
              </a:buClr>
              <a:buSzPts val="32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rgbClr val="7A0019"/>
              </a:buClr>
              <a:buSzPts val="28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rgbClr val="7A0019"/>
              </a:buClr>
              <a:buSzPts val="24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rgbClr val="7A0019"/>
              </a:buClr>
              <a:buSzPts val="20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rgbClr val="7A0019"/>
              </a:buClr>
              <a:buSzPts val="20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rgbClr val="7A0019"/>
              </a:buClr>
              <a:buSzPts val="20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rgbClr val="7A0019"/>
              </a:buClr>
              <a:buSzPts val="20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rgbClr val="7A0019"/>
              </a:buClr>
              <a:buSzPts val="20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rgbClr val="7A0019"/>
              </a:buClr>
              <a:buSzPts val="2000"/>
              <a:buFont typeface="Arial"/>
              <a:buNone/>
              <a:defRPr b="1" i="0" sz="1600" u="none" cap="none" strike="noStrike">
                <a:solidFill>
                  <a:schemeClr val="dk1"/>
                </a:solidFill>
                <a:latin typeface="Arial"/>
                <a:ea typeface="Arial"/>
                <a:cs typeface="Arial"/>
                <a:sym typeface="Arial"/>
              </a:defRPr>
            </a:lvl9pPr>
          </a:lstStyle>
          <a:p/>
        </p:txBody>
      </p:sp>
      <p:sp>
        <p:nvSpPr>
          <p:cNvPr id="23" name="Google Shape;23;p5"/>
          <p:cNvSpPr txBox="1"/>
          <p:nvPr>
            <p:ph idx="2" type="body"/>
          </p:nvPr>
        </p:nvSpPr>
        <p:spPr>
          <a:xfrm>
            <a:off x="457200" y="1631156"/>
            <a:ext cx="4040100" cy="2963400"/>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rgbClr val="7A0019"/>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rgbClr val="7A0019"/>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rgbClr val="7A0019"/>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rgbClr val="7A0019"/>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rgbClr val="7A0019"/>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rgbClr val="7A0019"/>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rgbClr val="7A0019"/>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rgbClr val="7A0019"/>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rgbClr val="7A0019"/>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24" name="Google Shape;24;p5"/>
          <p:cNvSpPr txBox="1"/>
          <p:nvPr>
            <p:ph idx="3" type="body"/>
          </p:nvPr>
        </p:nvSpPr>
        <p:spPr>
          <a:xfrm>
            <a:off x="4645025" y="1151335"/>
            <a:ext cx="4041900" cy="479700"/>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rgbClr val="7A0019"/>
              </a:buClr>
              <a:buSzPts val="32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rgbClr val="7A0019"/>
              </a:buClr>
              <a:buSzPts val="28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rgbClr val="7A0019"/>
              </a:buClr>
              <a:buSzPts val="24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rgbClr val="7A0019"/>
              </a:buClr>
              <a:buSzPts val="20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rgbClr val="7A0019"/>
              </a:buClr>
              <a:buSzPts val="20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rgbClr val="7A0019"/>
              </a:buClr>
              <a:buSzPts val="20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rgbClr val="7A0019"/>
              </a:buClr>
              <a:buSzPts val="20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rgbClr val="7A0019"/>
              </a:buClr>
              <a:buSzPts val="20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rgbClr val="7A0019"/>
              </a:buClr>
              <a:buSzPts val="2000"/>
              <a:buFont typeface="Arial"/>
              <a:buNone/>
              <a:defRPr b="1" i="0" sz="1600" u="none" cap="none" strike="noStrike">
                <a:solidFill>
                  <a:schemeClr val="dk1"/>
                </a:solidFill>
                <a:latin typeface="Arial"/>
                <a:ea typeface="Arial"/>
                <a:cs typeface="Arial"/>
                <a:sym typeface="Arial"/>
              </a:defRPr>
            </a:lvl9pPr>
          </a:lstStyle>
          <a:p/>
        </p:txBody>
      </p:sp>
      <p:sp>
        <p:nvSpPr>
          <p:cNvPr id="25" name="Google Shape;25;p5"/>
          <p:cNvSpPr txBox="1"/>
          <p:nvPr>
            <p:ph idx="4" type="body"/>
          </p:nvPr>
        </p:nvSpPr>
        <p:spPr>
          <a:xfrm>
            <a:off x="4645025" y="1631156"/>
            <a:ext cx="4041900" cy="2963400"/>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rgbClr val="7A0019"/>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rgbClr val="7A0019"/>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rgbClr val="7A0019"/>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rgbClr val="7A0019"/>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rgbClr val="7A0019"/>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rgbClr val="7A0019"/>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rgbClr val="7A0019"/>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rgbClr val="7A0019"/>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rgbClr val="7A0019"/>
              </a:buClr>
              <a:buSzPts val="160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6"/>
          <p:cNvSpPr txBox="1"/>
          <p:nvPr>
            <p:ph type="title"/>
          </p:nvPr>
        </p:nvSpPr>
        <p:spPr>
          <a:xfrm>
            <a:off x="722313" y="3305175"/>
            <a:ext cx="7772400" cy="10215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rgbClr val="7A0019"/>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9pPr>
          </a:lstStyle>
          <a:p/>
        </p:txBody>
      </p:sp>
      <p:sp>
        <p:nvSpPr>
          <p:cNvPr id="28" name="Google Shape;28;p6"/>
          <p:cNvSpPr txBox="1"/>
          <p:nvPr>
            <p:ph idx="1" type="body"/>
          </p:nvPr>
        </p:nvSpPr>
        <p:spPr>
          <a:xfrm>
            <a:off x="722313" y="2180035"/>
            <a:ext cx="7772400" cy="1125000"/>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rgbClr val="7A0019"/>
              </a:buClr>
              <a:buSzPts val="3200"/>
              <a:buFont typeface="Arial"/>
              <a:buNone/>
              <a:defRPr b="0" i="0" sz="20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Clr>
                <a:srgbClr val="7A0019"/>
              </a:buClr>
              <a:buSzPts val="2800"/>
              <a:buFont typeface="Arial"/>
              <a:buNone/>
              <a:defRPr b="0" i="0" sz="1800" u="none" cap="none" strike="noStrike">
                <a:solidFill>
                  <a:schemeClr val="dk1"/>
                </a:solidFill>
                <a:latin typeface="Arial"/>
                <a:ea typeface="Arial"/>
                <a:cs typeface="Arial"/>
                <a:sym typeface="Arial"/>
              </a:defRPr>
            </a:lvl2pPr>
            <a:lvl3pPr indent="-228600" lvl="2" marL="1371600" marR="0" rtl="0" algn="l">
              <a:spcBef>
                <a:spcPts val="320"/>
              </a:spcBef>
              <a:spcAft>
                <a:spcPts val="0"/>
              </a:spcAft>
              <a:buClr>
                <a:srgbClr val="7A0019"/>
              </a:buClr>
              <a:buSzPts val="2400"/>
              <a:buFont typeface="Arial"/>
              <a:buNone/>
              <a:defRPr b="0" i="0" sz="1600" u="none" cap="none" strike="noStrike">
                <a:solidFill>
                  <a:schemeClr val="dk1"/>
                </a:solidFill>
                <a:latin typeface="Arial"/>
                <a:ea typeface="Arial"/>
                <a:cs typeface="Arial"/>
                <a:sym typeface="Arial"/>
              </a:defRPr>
            </a:lvl3pPr>
            <a:lvl4pPr indent="-228600" lvl="3" marL="1828800" marR="0" rtl="0" algn="l">
              <a:spcBef>
                <a:spcPts val="280"/>
              </a:spcBef>
              <a:spcAft>
                <a:spcPts val="0"/>
              </a:spcAft>
              <a:buClr>
                <a:srgbClr val="7A0019"/>
              </a:buClr>
              <a:buSzPts val="2000"/>
              <a:buFont typeface="Arial"/>
              <a:buNone/>
              <a:defRPr b="0" i="0" sz="1400" u="none" cap="none" strike="noStrike">
                <a:solidFill>
                  <a:schemeClr val="dk1"/>
                </a:solidFill>
                <a:latin typeface="Arial"/>
                <a:ea typeface="Arial"/>
                <a:cs typeface="Arial"/>
                <a:sym typeface="Arial"/>
              </a:defRPr>
            </a:lvl4pPr>
            <a:lvl5pPr indent="-228600" lvl="4" marL="2286000" marR="0" rtl="0" algn="l">
              <a:spcBef>
                <a:spcPts val="280"/>
              </a:spcBef>
              <a:spcAft>
                <a:spcPts val="0"/>
              </a:spcAft>
              <a:buClr>
                <a:srgbClr val="7A0019"/>
              </a:buClr>
              <a:buSzPts val="2000"/>
              <a:buFont typeface="Arial"/>
              <a:buNone/>
              <a:defRPr b="0" i="0" sz="1400" u="none" cap="none" strike="noStrike">
                <a:solidFill>
                  <a:schemeClr val="dk1"/>
                </a:solidFill>
                <a:latin typeface="Arial"/>
                <a:ea typeface="Arial"/>
                <a:cs typeface="Arial"/>
                <a:sym typeface="Arial"/>
              </a:defRPr>
            </a:lvl5pPr>
            <a:lvl6pPr indent="-228600" lvl="5" marL="2743200" marR="0" rtl="0" algn="l">
              <a:spcBef>
                <a:spcPts val="280"/>
              </a:spcBef>
              <a:spcAft>
                <a:spcPts val="0"/>
              </a:spcAft>
              <a:buClr>
                <a:srgbClr val="7A0019"/>
              </a:buClr>
              <a:buSzPts val="2000"/>
              <a:buFont typeface="Arial"/>
              <a:buNone/>
              <a:defRPr b="0" i="0" sz="1400" u="none" cap="none" strike="noStrike">
                <a:solidFill>
                  <a:schemeClr val="dk1"/>
                </a:solidFill>
                <a:latin typeface="Arial"/>
                <a:ea typeface="Arial"/>
                <a:cs typeface="Arial"/>
                <a:sym typeface="Arial"/>
              </a:defRPr>
            </a:lvl6pPr>
            <a:lvl7pPr indent="-228600" lvl="6" marL="3200400" marR="0" rtl="0" algn="l">
              <a:spcBef>
                <a:spcPts val="280"/>
              </a:spcBef>
              <a:spcAft>
                <a:spcPts val="0"/>
              </a:spcAft>
              <a:buClr>
                <a:srgbClr val="7A0019"/>
              </a:buClr>
              <a:buSzPts val="2000"/>
              <a:buFont typeface="Arial"/>
              <a:buNone/>
              <a:defRPr b="0" i="0" sz="1400" u="none" cap="none" strike="noStrike">
                <a:solidFill>
                  <a:schemeClr val="dk1"/>
                </a:solidFill>
                <a:latin typeface="Arial"/>
                <a:ea typeface="Arial"/>
                <a:cs typeface="Arial"/>
                <a:sym typeface="Arial"/>
              </a:defRPr>
            </a:lvl7pPr>
            <a:lvl8pPr indent="-228600" lvl="7" marL="3657600" marR="0" rtl="0" algn="l">
              <a:spcBef>
                <a:spcPts val="280"/>
              </a:spcBef>
              <a:spcAft>
                <a:spcPts val="0"/>
              </a:spcAft>
              <a:buClr>
                <a:srgbClr val="7A0019"/>
              </a:buClr>
              <a:buSzPts val="2000"/>
              <a:buFont typeface="Arial"/>
              <a:buNone/>
              <a:defRPr b="0" i="0" sz="1400" u="none" cap="none" strike="noStrike">
                <a:solidFill>
                  <a:schemeClr val="dk1"/>
                </a:solidFill>
                <a:latin typeface="Arial"/>
                <a:ea typeface="Arial"/>
                <a:cs typeface="Arial"/>
                <a:sym typeface="Arial"/>
              </a:defRPr>
            </a:lvl8pPr>
            <a:lvl9pPr indent="-228600" lvl="8" marL="4114800" marR="0" rtl="0" algn="l">
              <a:spcBef>
                <a:spcPts val="280"/>
              </a:spcBef>
              <a:spcAft>
                <a:spcPts val="0"/>
              </a:spcAft>
              <a:buClr>
                <a:srgbClr val="7A0019"/>
              </a:buClr>
              <a:buSzPts val="2000"/>
              <a:buFont typeface="Arial"/>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7"/>
          <p:cNvSpPr txBox="1"/>
          <p:nvPr>
            <p:ph type="title"/>
          </p:nvPr>
        </p:nvSpPr>
        <p:spPr>
          <a:xfrm>
            <a:off x="685800" y="228600"/>
            <a:ext cx="7772400" cy="8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 name="Shape 3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2" name="Shape 32"/>
        <p:cNvGrpSpPr/>
        <p:nvPr/>
      </p:nvGrpSpPr>
      <p:grpSpPr>
        <a:xfrm>
          <a:off x="0" y="0"/>
          <a:ext cx="0" cy="0"/>
          <a:chOff x="0" y="0"/>
          <a:chExt cx="0" cy="0"/>
        </a:xfrm>
      </p:grpSpPr>
      <p:sp>
        <p:nvSpPr>
          <p:cNvPr id="33" name="Google Shape;33;p9"/>
          <p:cNvSpPr txBox="1"/>
          <p:nvPr>
            <p:ph type="title"/>
          </p:nvPr>
        </p:nvSpPr>
        <p:spPr>
          <a:xfrm>
            <a:off x="457200" y="204788"/>
            <a:ext cx="3008400" cy="8715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rgbClr val="7A0019"/>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9pPr>
          </a:lstStyle>
          <a:p/>
        </p:txBody>
      </p:sp>
      <p:sp>
        <p:nvSpPr>
          <p:cNvPr id="34" name="Google Shape;34;p9"/>
          <p:cNvSpPr txBox="1"/>
          <p:nvPr>
            <p:ph idx="1" type="body"/>
          </p:nvPr>
        </p:nvSpPr>
        <p:spPr>
          <a:xfrm>
            <a:off x="3575050" y="204788"/>
            <a:ext cx="5111700" cy="43899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rgbClr val="7A0019"/>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rgbClr val="7A0019"/>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rgbClr val="7A0019"/>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rgbClr val="7A0019"/>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rgbClr val="7A0019"/>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rgbClr val="7A0019"/>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rgbClr val="7A0019"/>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rgbClr val="7A0019"/>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rgbClr val="7A0019"/>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5" name="Google Shape;35;p9"/>
          <p:cNvSpPr txBox="1"/>
          <p:nvPr>
            <p:ph idx="2" type="body"/>
          </p:nvPr>
        </p:nvSpPr>
        <p:spPr>
          <a:xfrm>
            <a:off x="457200" y="1076325"/>
            <a:ext cx="3008400" cy="35184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rgbClr val="7A0019"/>
              </a:buClr>
              <a:buSzPts val="32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rgbClr val="7A0019"/>
              </a:buClr>
              <a:buSzPts val="28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rgbClr val="7A0019"/>
              </a:buClr>
              <a:buSzPts val="24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rgbClr val="7A0019"/>
              </a:buClr>
              <a:buSzPts val="20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rgbClr val="7A0019"/>
              </a:buClr>
              <a:buSzPts val="20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rgbClr val="7A0019"/>
              </a:buClr>
              <a:buSzPts val="20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rgbClr val="7A0019"/>
              </a:buClr>
              <a:buSzPts val="20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rgbClr val="7A0019"/>
              </a:buClr>
              <a:buSzPts val="20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rgbClr val="7A0019"/>
              </a:buClr>
              <a:buSzPts val="2000"/>
              <a:buFont typeface="Arial"/>
              <a:buNone/>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6" name="Shape 36"/>
        <p:cNvGrpSpPr/>
        <p:nvPr/>
      </p:nvGrpSpPr>
      <p:grpSpPr>
        <a:xfrm>
          <a:off x="0" y="0"/>
          <a:ext cx="0" cy="0"/>
          <a:chOff x="0" y="0"/>
          <a:chExt cx="0" cy="0"/>
        </a:xfrm>
      </p:grpSpPr>
      <p:sp>
        <p:nvSpPr>
          <p:cNvPr id="37" name="Google Shape;37;p10"/>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rgbClr val="7A0019"/>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9pPr>
          </a:lstStyle>
          <a:p/>
        </p:txBody>
      </p:sp>
      <p:sp>
        <p:nvSpPr>
          <p:cNvPr id="38" name="Google Shape;38;p10"/>
          <p:cNvSpPr/>
          <p:nvPr>
            <p:ph idx="2" type="pic"/>
          </p:nvPr>
        </p:nvSpPr>
        <p:spPr>
          <a:xfrm>
            <a:off x="1792288" y="459581"/>
            <a:ext cx="5486400" cy="30861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rgbClr val="7A0019"/>
              </a:buClr>
              <a:buSzPts val="1400"/>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560"/>
              </a:spcBef>
              <a:spcAft>
                <a:spcPts val="0"/>
              </a:spcAft>
              <a:buClr>
                <a:srgbClr val="7A0019"/>
              </a:buClr>
              <a:buSzPts val="1400"/>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rgbClr val="7A0019"/>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rgbClr val="7A0019"/>
              </a:buClr>
              <a:buSzPts val="1400"/>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rgbClr val="7A0019"/>
              </a:buClr>
              <a:buSzPts val="1400"/>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rgbClr val="7A0019"/>
              </a:buClr>
              <a:buSzPts val="1400"/>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400"/>
              </a:spcBef>
              <a:spcAft>
                <a:spcPts val="0"/>
              </a:spcAft>
              <a:buClr>
                <a:srgbClr val="7A0019"/>
              </a:buClr>
              <a:buSzPts val="1400"/>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rgbClr val="7A0019"/>
              </a:buClr>
              <a:buSzPts val="1400"/>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400"/>
              </a:spcBef>
              <a:spcAft>
                <a:spcPts val="0"/>
              </a:spcAft>
              <a:buClr>
                <a:srgbClr val="7A0019"/>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39" name="Google Shape;39;p10"/>
          <p:cNvSpPr txBox="1"/>
          <p:nvPr>
            <p:ph idx="1" type="body"/>
          </p:nvPr>
        </p:nvSpPr>
        <p:spPr>
          <a:xfrm>
            <a:off x="1792288" y="4025503"/>
            <a:ext cx="5486400" cy="6036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rgbClr val="7A0019"/>
              </a:buClr>
              <a:buSzPts val="32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rgbClr val="7A0019"/>
              </a:buClr>
              <a:buSzPts val="28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rgbClr val="7A0019"/>
              </a:buClr>
              <a:buSzPts val="24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rgbClr val="7A0019"/>
              </a:buClr>
              <a:buSzPts val="20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rgbClr val="7A0019"/>
              </a:buClr>
              <a:buSzPts val="20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rgbClr val="7A0019"/>
              </a:buClr>
              <a:buSzPts val="20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rgbClr val="7A0019"/>
              </a:buClr>
              <a:buSzPts val="20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rgbClr val="7A0019"/>
              </a:buClr>
              <a:buSzPts val="20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rgbClr val="7A0019"/>
              </a:buClr>
              <a:buSzPts val="2000"/>
              <a:buFont typeface="Arial"/>
              <a:buNone/>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85800" y="228600"/>
            <a:ext cx="7772400" cy="8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rgbClr val="7A0019"/>
                </a:solidFill>
                <a:latin typeface="Arial"/>
                <a:ea typeface="Arial"/>
                <a:cs typeface="Arial"/>
                <a:sym typeface="Arial"/>
              </a:defRPr>
            </a:lvl9pPr>
          </a:lstStyle>
          <a:p/>
        </p:txBody>
      </p:sp>
      <p:sp>
        <p:nvSpPr>
          <p:cNvPr id="7" name="Google Shape;7;p1"/>
          <p:cNvSpPr txBox="1"/>
          <p:nvPr>
            <p:ph idx="1" type="body"/>
          </p:nvPr>
        </p:nvSpPr>
        <p:spPr>
          <a:xfrm>
            <a:off x="685800" y="1314450"/>
            <a:ext cx="7772400" cy="29718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rgbClr val="7A0019"/>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rgbClr val="7A0019"/>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rgbClr val="7A0019"/>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rgbClr val="7A0019"/>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rgbClr val="7A0019"/>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rgbClr val="7A0019"/>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rgbClr val="7A0019"/>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rgbClr val="7A0019"/>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rgbClr val="7A0019"/>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UofM-3_TM" id="8" name="Google Shape;8;p1"/>
          <p:cNvPicPr preferRelativeResize="0"/>
          <p:nvPr/>
        </p:nvPicPr>
        <p:blipFill rotWithShape="1">
          <a:blip r:embed="rId1">
            <a:alphaModFix/>
          </a:blip>
          <a:srcRect b="0" l="0" r="0" t="0"/>
          <a:stretch/>
        </p:blipFill>
        <p:spPr>
          <a:xfrm>
            <a:off x="0" y="4457700"/>
            <a:ext cx="9145500" cy="685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www.grad.umn.edu/admissions/application_instructions/index.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grad.umn.edu/admissions/international-student-resources/english-language-proficiency"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www.cs.umn.edu/academics/graduate/ms-mcs/overview"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www.grad.umn.edu/admissions-application-instructions/toef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www.grad.umn.edu/admissions/application_instructions/index.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www.cs.umn.edu/academics/graduate/phd"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www.grad.umn.edu/admissions/application_instructions/inde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grad.umn.edu/admissions/international-student-resources/english-language-proficiency"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datascience.umn.edu/current-students/ms-curriculum" TargetMode="External"/><Relationship Id="rId4" Type="http://schemas.openxmlformats.org/officeDocument/2006/relationships/hyperlink" Target="https://datascience.umn.edu/current-students/ms-curriculu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www.transferology.com/index.ht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www.grad.umn.edu/admissions/application_instructions/index.htm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www.grad.umn.edu/admissions/application_instructions/gre/index.html" TargetMode="External"/><Relationship Id="rId4" Type="http://schemas.openxmlformats.org/officeDocument/2006/relationships/hyperlink" Target="https://grad.umn.edu/admissions/international-student-resources/english-language-proficiency"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datascience.umn.edu/admissions/certificat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datascience.umn.edu/admissions/requirement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www.grad.umn.edu/admissions/application_instructions/index.html"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www.grad.umn.edu/admissions/application_instructions/gre/index.html" TargetMode="External"/><Relationship Id="rId4" Type="http://schemas.openxmlformats.org/officeDocument/2006/relationships/hyperlink" Target="https://grad.umn.edu/admissions/international-student-resources/english-language-proficiency"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www.msse.umn.edu"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hyperlink" Target="https://cse.umn.edu/mnri/masters-robotics-overview" TargetMode="External"/><Relationship Id="rId4" Type="http://schemas.openxmlformats.org/officeDocument/2006/relationships/hyperlink" Target="mailto:mnri@umn.edu"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hyperlink" Target="https://dsmma.umn.edu/"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conquer.cra.org/"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hyperlink" Target="https://grad.umn.edu/funding/prospective-incoming-students" TargetMode="External"/><Relationship Id="rId4" Type="http://schemas.openxmlformats.org/officeDocument/2006/relationships/hyperlink" Target="https://www.cs.umn.edu/academics/graduate/finaid"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hyperlink" Target="https://humanresources.umn.edu/find-job/graduateemployment"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hyperlink" Target="https://grad.umn.edu/funding" TargetMode="External"/><Relationship Id="rId4" Type="http://schemas.openxmlformats.org/officeDocument/2006/relationships/hyperlink" Target="https://www.cs.umn.edu/academics/graduate/finaid" TargetMode="External"/></Relationships>
</file>

<file path=ppt/slides/_rels/slide47.xml.rels><?xml version="1.0" encoding="UTF-8" standalone="yes"?><Relationships xmlns="http://schemas.openxmlformats.org/package/2006/relationships"><Relationship Id="rId11" Type="http://schemas.openxmlformats.org/officeDocument/2006/relationships/hyperlink" Target="http://recwell.umn.edu/" TargetMode="External"/><Relationship Id="rId10" Type="http://schemas.openxmlformats.org/officeDocument/2006/relationships/hyperlink" Target="https://housing.umn.edu/" TargetMode="External"/><Relationship Id="rId12" Type="http://schemas.openxmlformats.org/officeDocument/2006/relationships/hyperlink" Target="https://gophersports.com/index.aspx" TargetMode="External"/><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hyperlink" Target="https://www.cs.umn.edu/" TargetMode="External"/><Relationship Id="rId4" Type="http://schemas.openxmlformats.org/officeDocument/2006/relationships/hyperlink" Target="https://datascience.umn.edu/" TargetMode="External"/><Relationship Id="rId9" Type="http://schemas.openxmlformats.org/officeDocument/2006/relationships/hyperlink" Target="https://www.pts.umn.edu/" TargetMode="External"/><Relationship Id="rId5" Type="http://schemas.openxmlformats.org/officeDocument/2006/relationships/hyperlink" Target="https://grad.umn.edu/admissions" TargetMode="External"/><Relationship Id="rId6" Type="http://schemas.openxmlformats.org/officeDocument/2006/relationships/hyperlink" Target="https://isss.umn.edu/" TargetMode="External"/><Relationship Id="rId7" Type="http://schemas.openxmlformats.org/officeDocument/2006/relationships/hyperlink" Target="https://onestop.umn.edu/academics/graduate-student-services-and-progress-gssp" TargetMode="External"/><Relationship Id="rId8" Type="http://schemas.openxmlformats.org/officeDocument/2006/relationships/hyperlink" Target="https://cse.umn.edu/college/career-center"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hyperlink" Target="http://www.youtube.com/watch?v=Y8urKu1jGp8" TargetMode="Externa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1" Type="http://schemas.openxmlformats.org/officeDocument/2006/relationships/hyperlink" Target="https://datascience.umn.edu/graduate-ms/admissions" TargetMode="External"/><Relationship Id="rId10" Type="http://schemas.openxmlformats.org/officeDocument/2006/relationships/hyperlink" Target="https://datascience.umn.edu/current-students/ms-curriculum" TargetMode="External"/><Relationship Id="rId13" Type="http://schemas.openxmlformats.org/officeDocument/2006/relationships/hyperlink" Target="https://datascience.umn.edu/graduate-ms/admissions" TargetMode="External"/><Relationship Id="rId12" Type="http://schemas.openxmlformats.org/officeDocument/2006/relationships/hyperlink" Target="https://datascience.umn.edu/graduate-ms/admissions" TargetMode="External"/><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cs.umn.edu/academics/graduate/phd/overview" TargetMode="External"/><Relationship Id="rId4" Type="http://schemas.openxmlformats.org/officeDocument/2006/relationships/hyperlink" Target="https://www.cs.umn.edu/admissions/graduate/cs_phd" TargetMode="External"/><Relationship Id="rId9" Type="http://schemas.openxmlformats.org/officeDocument/2006/relationships/hyperlink" Target="https://www.cs.umn.edu/admissions/graduate/cs_ms" TargetMode="External"/><Relationship Id="rId15" Type="http://schemas.openxmlformats.org/officeDocument/2006/relationships/hyperlink" Target="https://datascience.umn.edu/admissions/certificate" TargetMode="External"/><Relationship Id="rId14" Type="http://schemas.openxmlformats.org/officeDocument/2006/relationships/hyperlink" Target="https://datascience.umn.edu/admissions/certificate" TargetMode="External"/><Relationship Id="rId17" Type="http://schemas.openxmlformats.org/officeDocument/2006/relationships/hyperlink" Target="https://onestop2.umn.edu/pcas/viewCatalogProgram.do?programID=20781&amp;strm=1189&amp;campus=UMNTC" TargetMode="External"/><Relationship Id="rId16" Type="http://schemas.openxmlformats.org/officeDocument/2006/relationships/hyperlink" Target="https://datascience.umn.edu/admissions/certificate" TargetMode="External"/><Relationship Id="rId5" Type="http://schemas.openxmlformats.org/officeDocument/2006/relationships/hyperlink" Target="https://www.cs.umn.edu/academics/graduate/ms-mcs/overview" TargetMode="External"/><Relationship Id="rId6" Type="http://schemas.openxmlformats.org/officeDocument/2006/relationships/hyperlink" Target="https://www.cs.umn.edu/admissions/graduate/cs_ms" TargetMode="External"/><Relationship Id="rId18" Type="http://schemas.openxmlformats.org/officeDocument/2006/relationships/hyperlink" Target="https://datascience.umn.edu/graduate-ms/admissions" TargetMode="External"/><Relationship Id="rId7" Type="http://schemas.openxmlformats.org/officeDocument/2006/relationships/hyperlink" Target="https://www.cs.umn.edu/academics/graduate/ms-mcs/overview" TargetMode="External"/><Relationship Id="rId8" Type="http://schemas.openxmlformats.org/officeDocument/2006/relationships/hyperlink" Target="https://www.cs.umn.edu/admissions/graduate/cs_ms"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hyperlink" Target="http://grouplens.org" TargetMode="External"/><Relationship Id="rId4" Type="http://schemas.openxmlformats.org/officeDocument/2006/relationships/hyperlink" Target="http://www.youtube.com/watch?v=rR-od5lAbtA" TargetMode="External"/><Relationship Id="rId5" Type="http://schemas.openxmlformats.org/officeDocument/2006/relationships/image" Target="../media/image8.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hyperlink" Target="http://ivlab.cs.umn.edu" TargetMode="External"/><Relationship Id="rId4" Type="http://schemas.openxmlformats.org/officeDocument/2006/relationships/hyperlink" Target="http://www.youtube.com/watch?v=dp45Fg8pXns" TargetMode="External"/><Relationship Id="rId5" Type="http://schemas.openxmlformats.org/officeDocument/2006/relationships/image" Target="../media/image3.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hyperlink" Target="http://csbio.cs.umn.edu" TargetMode="External"/><Relationship Id="rId4" Type="http://schemas.openxmlformats.org/officeDocument/2006/relationships/hyperlink" Target="http://www.youtube.com/watch?v=D7zgQD9HzKQ" TargetMode="External"/><Relationship Id="rId5" Type="http://schemas.openxmlformats.org/officeDocument/2006/relationships/image" Target="../media/image9.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hyperlink" Target="http://irvlab.cs.umn.edu/" TargetMode="External"/><Relationship Id="rId4" Type="http://schemas.openxmlformats.org/officeDocument/2006/relationships/hyperlink" Target="http://www.youtube.com/watch?v=2qSBCUl_6hQ" TargetMode="External"/><Relationship Id="rId5" Type="http://schemas.openxmlformats.org/officeDocument/2006/relationships/image" Target="../media/image6.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hyperlink" Target="http://www.youtube.com/watch?v=Tx1aTtvru4k" TargetMode="External"/><Relationship Id="rId4" Type="http://schemas.openxmlformats.org/officeDocument/2006/relationships/image" Target="../media/image5.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hyperlink" Target="https://www-users.cs.umn.edu/~gini/" TargetMode="External"/><Relationship Id="rId4" Type="http://schemas.openxmlformats.org/officeDocument/2006/relationships/hyperlink" Target="http://www.youtube.com/watch?v=ey3nkC1Hffc" TargetMode="External"/><Relationship Id="rId5" Type="http://schemas.openxmlformats.org/officeDocument/2006/relationships/image" Target="../media/image7.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msse.umn.edu/" TargetMode="External"/><Relationship Id="rId4" Type="http://schemas.openxmlformats.org/officeDocument/2006/relationships/hyperlink" Target="https://r.umn.edu/academics-research/graduate/bicb" TargetMode="External"/><Relationship Id="rId5" Type="http://schemas.openxmlformats.org/officeDocument/2006/relationships/hyperlink" Target="https://r.umn.edu/academics-research/graduate/bicb" TargetMode="External"/><Relationship Id="rId6" Type="http://schemas.openxmlformats.org/officeDocument/2006/relationships/hyperlink" Target="https://cse.umn.edu/mnri/masters-robotics-overview"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cs.umn.edu/academics/graduate/ms-mcs/overview"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www.grad.umn.edu/admissions-application-instructions/toef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4"/>
          <p:cNvSpPr txBox="1"/>
          <p:nvPr>
            <p:ph type="ctrTitle"/>
          </p:nvPr>
        </p:nvSpPr>
        <p:spPr>
          <a:xfrm>
            <a:off x="759750" y="1088000"/>
            <a:ext cx="7624500" cy="336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a:p>
            <a:pPr indent="0" lvl="0" marL="0" rtl="0" algn="ctr">
              <a:spcBef>
                <a:spcPts val="0"/>
              </a:spcBef>
              <a:spcAft>
                <a:spcPts val="0"/>
              </a:spcAft>
              <a:buNone/>
            </a:pPr>
            <a:r>
              <a:rPr b="1" lang="en" sz="4000"/>
              <a:t>Department of Computer Science &amp; Engineering Graduate Admissions Presentation</a:t>
            </a:r>
            <a:endParaRPr b="1" sz="4000"/>
          </a:p>
          <a:p>
            <a:pPr indent="0" lvl="0" marL="0" rtl="0" algn="ctr">
              <a:spcBef>
                <a:spcPts val="0"/>
              </a:spcBef>
              <a:spcAft>
                <a:spcPts val="0"/>
              </a:spcAft>
              <a:buNone/>
            </a:pPr>
            <a:r>
              <a:rPr lang="en" sz="6000"/>
              <a:t> </a:t>
            </a:r>
            <a:endParaRPr sz="6000"/>
          </a:p>
        </p:txBody>
      </p:sp>
      <p:pic>
        <p:nvPicPr>
          <p:cNvPr id="55" name="Google Shape;55;p14"/>
          <p:cNvPicPr preferRelativeResize="0"/>
          <p:nvPr/>
        </p:nvPicPr>
        <p:blipFill>
          <a:blip r:embed="rId3">
            <a:alphaModFix/>
          </a:blip>
          <a:stretch>
            <a:fillRect/>
          </a:stretch>
        </p:blipFill>
        <p:spPr>
          <a:xfrm>
            <a:off x="1535288" y="0"/>
            <a:ext cx="6073422" cy="14328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3"/>
          <p:cNvSpPr txBox="1"/>
          <p:nvPr>
            <p:ph type="title"/>
          </p:nvPr>
        </p:nvSpPr>
        <p:spPr>
          <a:xfrm>
            <a:off x="685800" y="181200"/>
            <a:ext cx="7772400" cy="75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800"/>
              <a:t>CS&amp;E Core Graduate Programs - </a:t>
            </a:r>
            <a:endParaRPr b="1" sz="2800"/>
          </a:p>
          <a:p>
            <a:pPr indent="0" lvl="0" marL="0" rtl="0" algn="ctr">
              <a:spcBef>
                <a:spcPts val="0"/>
              </a:spcBef>
              <a:spcAft>
                <a:spcPts val="0"/>
              </a:spcAft>
              <a:buNone/>
            </a:pPr>
            <a:r>
              <a:rPr b="1" i="1" lang="en" sz="2800"/>
              <a:t>CSCI M.S. Admissions Information</a:t>
            </a:r>
            <a:endParaRPr b="1" i="1" sz="2800"/>
          </a:p>
        </p:txBody>
      </p:sp>
      <p:sp>
        <p:nvSpPr>
          <p:cNvPr id="110" name="Google Shape;110;p23"/>
          <p:cNvSpPr txBox="1"/>
          <p:nvPr>
            <p:ph idx="1" type="body"/>
          </p:nvPr>
        </p:nvSpPr>
        <p:spPr>
          <a:xfrm>
            <a:off x="685800" y="931800"/>
            <a:ext cx="7900500" cy="3680700"/>
          </a:xfrm>
          <a:prstGeom prst="rect">
            <a:avLst/>
          </a:prstGeom>
        </p:spPr>
        <p:txBody>
          <a:bodyPr anchorCtr="0" anchor="t" bIns="91425" lIns="91425" spcFirstLastPara="1" rIns="91425" wrap="square" tIns="91425">
            <a:noAutofit/>
          </a:bodyPr>
          <a:lstStyle/>
          <a:p>
            <a:pPr indent="0" lvl="0" marL="0" rtl="0" algn="ctr">
              <a:spcBef>
                <a:spcPts val="640"/>
              </a:spcBef>
              <a:spcAft>
                <a:spcPts val="0"/>
              </a:spcAft>
              <a:buNone/>
            </a:pPr>
            <a:r>
              <a:rPr lang="en" sz="1600" u="sng"/>
              <a:t>Required and Recommended Application Materials for Computer Science M.S.</a:t>
            </a:r>
            <a:endParaRPr sz="1600" u="sng"/>
          </a:p>
          <a:p>
            <a:pPr indent="-304800" lvl="0" marL="457200" rtl="0" algn="l">
              <a:lnSpc>
                <a:spcPct val="115000"/>
              </a:lnSpc>
              <a:spcBef>
                <a:spcPts val="560"/>
              </a:spcBef>
              <a:spcAft>
                <a:spcPts val="0"/>
              </a:spcAft>
              <a:buClr>
                <a:schemeClr val="dk1"/>
              </a:buClr>
              <a:buSzPts val="1200"/>
              <a:buChar char="●"/>
            </a:pPr>
            <a:r>
              <a:rPr b="1" lang="en" sz="1200" u="sng"/>
              <a:t>Diversity Statement:</a:t>
            </a:r>
            <a:r>
              <a:rPr lang="en" sz="1200"/>
              <a:t> Required of domestic applicants only. International applicants do not need to complete a diversity statement but are welcome to provide one. Be sure to talk about why you as an individual will bring a unique perspective, life experience, background, research interest, professional or academic goal etc to the department. Please feel free to share as much as you are comfortable with the admissions committee.</a:t>
            </a:r>
            <a:endParaRPr sz="1200"/>
          </a:p>
          <a:p>
            <a:pPr indent="-304800" lvl="0" marL="457200" rtl="0" algn="l">
              <a:lnSpc>
                <a:spcPct val="115000"/>
              </a:lnSpc>
              <a:spcBef>
                <a:spcPts val="0"/>
              </a:spcBef>
              <a:spcAft>
                <a:spcPts val="0"/>
              </a:spcAft>
              <a:buClr>
                <a:schemeClr val="dk1"/>
              </a:buClr>
              <a:buSzPts val="1200"/>
              <a:buChar char="●"/>
            </a:pPr>
            <a:r>
              <a:rPr b="1" lang="en" sz="1200" u="sng"/>
              <a:t>Research Statement: </a:t>
            </a:r>
            <a:r>
              <a:rPr lang="en" sz="1200"/>
              <a:t>You may choose to submit a separate research statement detailing your previous research experience and/or what you hope to pursue in our M.S.program. You should reference a particular faculty member, or members, whose own research and area of expertise align with your interests. This is not required for M.S. applicants, but can be included as part of your application package if relevant. </a:t>
            </a:r>
            <a:endParaRPr sz="1200"/>
          </a:p>
          <a:p>
            <a:pPr indent="-304800" lvl="0" marL="457200" rtl="0" algn="l">
              <a:lnSpc>
                <a:spcPct val="115000"/>
              </a:lnSpc>
              <a:spcBef>
                <a:spcPts val="0"/>
              </a:spcBef>
              <a:spcAft>
                <a:spcPts val="0"/>
              </a:spcAft>
              <a:buClr>
                <a:schemeClr val="dk1"/>
              </a:buClr>
              <a:buSzPts val="1200"/>
              <a:buChar char="●"/>
            </a:pPr>
            <a:r>
              <a:rPr b="1" lang="en" sz="1200" u="sng"/>
              <a:t>Transcripts: </a:t>
            </a:r>
            <a:r>
              <a:rPr lang="en" sz="1200">
                <a:highlight>
                  <a:srgbClr val="FFFFFF"/>
                </a:highlight>
              </a:rPr>
              <a:t>You </a:t>
            </a:r>
            <a:r>
              <a:rPr b="1" i="1" lang="en" sz="1200">
                <a:highlight>
                  <a:srgbClr val="FFFFFF"/>
                </a:highlight>
              </a:rPr>
              <a:t>must</a:t>
            </a:r>
            <a:r>
              <a:rPr i="1" lang="en" sz="1200">
                <a:highlight>
                  <a:srgbClr val="FFFFFF"/>
                </a:highlight>
              </a:rPr>
              <a:t> </a:t>
            </a:r>
            <a:r>
              <a:rPr lang="en" sz="1200">
                <a:highlight>
                  <a:srgbClr val="FFFFFF"/>
                </a:highlight>
              </a:rPr>
              <a:t>indicate all the colleges and graduate schools you have attended. Unofficial transcripts must be uploaded directly to the admissions application per these</a:t>
            </a:r>
            <a:r>
              <a:rPr lang="en" sz="1200" u="sng">
                <a:solidFill>
                  <a:schemeClr val="hlink"/>
                </a:solidFill>
                <a:highlight>
                  <a:srgbClr val="FFFFFF"/>
                </a:highlight>
                <a:hlinkClick r:id="rId3"/>
              </a:rPr>
              <a:t> instructions.</a:t>
            </a:r>
            <a:r>
              <a:rPr lang="en" sz="1200">
                <a:highlight>
                  <a:srgbClr val="FFFFFF"/>
                </a:highlight>
              </a:rPr>
              <a:t> Official transcripts are required for those students admitted to the program. Do not fax or mail hard copies of your transcripts, they will be destroyed upon receipt. </a:t>
            </a:r>
            <a:endParaRPr b="1" sz="1200" u="sng"/>
          </a:p>
          <a:p>
            <a:pPr indent="0" lvl="0" marL="0" marR="0" rtl="0" algn="l">
              <a:lnSpc>
                <a:spcPct val="100000"/>
              </a:lnSpc>
              <a:spcBef>
                <a:spcPts val="560"/>
              </a:spcBef>
              <a:spcAft>
                <a:spcPts val="0"/>
              </a:spcAft>
              <a:buNone/>
            </a:pPr>
            <a:r>
              <a:t/>
            </a:r>
            <a:endParaRPr sz="1200">
              <a:solidFill>
                <a:srgbClr val="000000"/>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4"/>
          <p:cNvSpPr txBox="1"/>
          <p:nvPr>
            <p:ph type="title"/>
          </p:nvPr>
        </p:nvSpPr>
        <p:spPr>
          <a:xfrm>
            <a:off x="685800" y="181200"/>
            <a:ext cx="7772400" cy="75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800"/>
              <a:t>CS&amp;E Core Graduate Programs - </a:t>
            </a:r>
            <a:endParaRPr b="1" sz="2800"/>
          </a:p>
          <a:p>
            <a:pPr indent="0" lvl="0" marL="0" rtl="0" algn="ctr">
              <a:spcBef>
                <a:spcPts val="0"/>
              </a:spcBef>
              <a:spcAft>
                <a:spcPts val="0"/>
              </a:spcAft>
              <a:buNone/>
            </a:pPr>
            <a:r>
              <a:rPr b="1" i="1" lang="en" sz="2800"/>
              <a:t>CSCI M.S. Admissions Information</a:t>
            </a:r>
            <a:endParaRPr b="1" i="1" sz="2800"/>
          </a:p>
        </p:txBody>
      </p:sp>
      <p:sp>
        <p:nvSpPr>
          <p:cNvPr id="116" name="Google Shape;116;p24"/>
          <p:cNvSpPr txBox="1"/>
          <p:nvPr>
            <p:ph idx="1" type="body"/>
          </p:nvPr>
        </p:nvSpPr>
        <p:spPr>
          <a:xfrm>
            <a:off x="685800" y="931800"/>
            <a:ext cx="7900500" cy="3680700"/>
          </a:xfrm>
          <a:prstGeom prst="rect">
            <a:avLst/>
          </a:prstGeom>
        </p:spPr>
        <p:txBody>
          <a:bodyPr anchorCtr="0" anchor="t" bIns="91425" lIns="91425" spcFirstLastPara="1" rIns="91425" wrap="square" tIns="91425">
            <a:noAutofit/>
          </a:bodyPr>
          <a:lstStyle/>
          <a:p>
            <a:pPr indent="0" lvl="0" marL="0" rtl="0" algn="ctr">
              <a:spcBef>
                <a:spcPts val="640"/>
              </a:spcBef>
              <a:spcAft>
                <a:spcPts val="0"/>
              </a:spcAft>
              <a:buNone/>
            </a:pPr>
            <a:r>
              <a:rPr lang="en" sz="1600" u="sng"/>
              <a:t>Required and Recommended Application Materials for Computer Science M.S.</a:t>
            </a:r>
            <a:endParaRPr sz="1600" u="sng"/>
          </a:p>
          <a:p>
            <a:pPr indent="-304800" lvl="0" marL="457200" rtl="0" algn="l">
              <a:lnSpc>
                <a:spcPct val="115000"/>
              </a:lnSpc>
              <a:spcBef>
                <a:spcPts val="560"/>
              </a:spcBef>
              <a:spcAft>
                <a:spcPts val="0"/>
              </a:spcAft>
              <a:buClr>
                <a:schemeClr val="dk1"/>
              </a:buClr>
              <a:buSzPts val="1200"/>
              <a:buChar char="●"/>
            </a:pPr>
            <a:r>
              <a:rPr b="1" lang="en" sz="1200" u="sng">
                <a:highlight>
                  <a:srgbClr val="FFFFFF"/>
                </a:highlight>
              </a:rPr>
              <a:t>GRE Test Scores:</a:t>
            </a:r>
            <a:r>
              <a:rPr lang="en" sz="1200">
                <a:highlight>
                  <a:srgbClr val="FFFFFF"/>
                </a:highlight>
              </a:rPr>
              <a:t> We do not require or accept GRE scores as part of the application process. The University of Minnesota Graduate Application will have areas for you to enter GRE test scores and upload an unofficial score sheet. You should not enter this information into your application for our program.</a:t>
            </a:r>
            <a:endParaRPr sz="1200">
              <a:highlight>
                <a:srgbClr val="FFFFFF"/>
              </a:highlight>
            </a:endParaRPr>
          </a:p>
          <a:p>
            <a:pPr indent="0" lvl="0" marL="0" rtl="0" algn="l">
              <a:lnSpc>
                <a:spcPct val="115000"/>
              </a:lnSpc>
              <a:spcBef>
                <a:spcPts val="560"/>
              </a:spcBef>
              <a:spcAft>
                <a:spcPts val="0"/>
              </a:spcAft>
              <a:buNone/>
            </a:pPr>
            <a:r>
              <a:t/>
            </a:r>
            <a:endParaRPr sz="1200">
              <a:highlight>
                <a:srgbClr val="FFFFFF"/>
              </a:highlight>
            </a:endParaRPr>
          </a:p>
          <a:p>
            <a:pPr indent="-304800" lvl="0" marL="457200" rtl="0" algn="l">
              <a:spcBef>
                <a:spcPts val="1800"/>
              </a:spcBef>
              <a:spcAft>
                <a:spcPts val="0"/>
              </a:spcAft>
              <a:buClr>
                <a:schemeClr val="dk1"/>
              </a:buClr>
              <a:buSzPts val="1200"/>
              <a:buChar char="●"/>
            </a:pPr>
            <a:r>
              <a:rPr b="1" lang="en" sz="1200" u="sng">
                <a:highlight>
                  <a:srgbClr val="FFFFFF"/>
                </a:highlight>
              </a:rPr>
              <a:t>TOEFL, MELAB, IELTS Test Scores:</a:t>
            </a:r>
            <a:r>
              <a:rPr lang="en" sz="1200">
                <a:highlight>
                  <a:srgbClr val="FFFFFF"/>
                </a:highlight>
              </a:rPr>
              <a:t> International students are required to submit language scores and must send official TOEFL, MELAB or IELTS scores to the Graduate School. For more information visit the </a:t>
            </a:r>
            <a:r>
              <a:rPr lang="en" sz="1200">
                <a:solidFill>
                  <a:srgbClr val="0000FF"/>
                </a:solidFill>
                <a:highlight>
                  <a:srgbClr val="FFFFFF"/>
                </a:highlight>
                <a:uFill>
                  <a:noFill/>
                </a:uFill>
                <a:hlinkClick r:id="rId3">
                  <a:extLst>
                    <a:ext uri="{A12FA001-AC4F-418D-AE19-62706E023703}">
                      <ahyp:hlinkClr val="tx"/>
                    </a:ext>
                  </a:extLst>
                </a:hlinkClick>
              </a:rPr>
              <a:t>Graduate School’s TOEFL information page</a:t>
            </a:r>
            <a:r>
              <a:rPr lang="en" sz="1200">
                <a:highlight>
                  <a:srgbClr val="FFFFFF"/>
                </a:highlight>
              </a:rPr>
              <a:t>. Please keep in mind that the department requires a speaking and writing score of 23 or higher to qualify for teaching assistantships. If you are an international student who has been granted a waiver, it is still in your best interests to have a valid language score on file to be eligible for TA appointments.</a:t>
            </a:r>
            <a:endParaRPr sz="1200">
              <a:highlight>
                <a:srgbClr val="FFFFFF"/>
              </a:highlight>
            </a:endParaRPr>
          </a:p>
          <a:p>
            <a:pPr indent="0" lvl="0" marL="0" rtl="0" algn="l">
              <a:spcBef>
                <a:spcPts val="1800"/>
              </a:spcBef>
              <a:spcAft>
                <a:spcPts val="0"/>
              </a:spcAft>
              <a:buClr>
                <a:schemeClr val="dk1"/>
              </a:buClr>
              <a:buSzPts val="1100"/>
              <a:buFont typeface="Arial"/>
              <a:buNone/>
            </a:pPr>
            <a:r>
              <a:rPr lang="en" sz="1200">
                <a:highlight>
                  <a:srgbClr val="FFFFFF"/>
                </a:highlight>
              </a:rPr>
              <a:t>TOEFL Institution Code: 6874</a:t>
            </a:r>
            <a:endParaRPr b="1" sz="1200" u="sng"/>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5"/>
          <p:cNvSpPr txBox="1"/>
          <p:nvPr>
            <p:ph type="title"/>
          </p:nvPr>
        </p:nvSpPr>
        <p:spPr>
          <a:xfrm>
            <a:off x="685800" y="210925"/>
            <a:ext cx="7772400" cy="75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800"/>
              <a:t>CS&amp;E Core Graduate Programs - </a:t>
            </a:r>
            <a:endParaRPr b="1" sz="2800"/>
          </a:p>
          <a:p>
            <a:pPr indent="0" lvl="0" marL="0" rtl="0" algn="ctr">
              <a:spcBef>
                <a:spcPts val="0"/>
              </a:spcBef>
              <a:spcAft>
                <a:spcPts val="0"/>
              </a:spcAft>
              <a:buNone/>
            </a:pPr>
            <a:r>
              <a:rPr b="1" i="1" lang="en" sz="2800"/>
              <a:t>CSCI M.C.S.General Degree Requirements</a:t>
            </a:r>
            <a:endParaRPr b="1"/>
          </a:p>
        </p:txBody>
      </p:sp>
      <p:sp>
        <p:nvSpPr>
          <p:cNvPr id="122" name="Google Shape;122;p25"/>
          <p:cNvSpPr txBox="1"/>
          <p:nvPr>
            <p:ph idx="1" type="body"/>
          </p:nvPr>
        </p:nvSpPr>
        <p:spPr>
          <a:xfrm>
            <a:off x="685800" y="805675"/>
            <a:ext cx="7898700" cy="3680700"/>
          </a:xfrm>
          <a:prstGeom prst="rect">
            <a:avLst/>
          </a:prstGeom>
        </p:spPr>
        <p:txBody>
          <a:bodyPr anchorCtr="0" anchor="t" bIns="91425" lIns="91425" spcFirstLastPara="1" rIns="91425" wrap="square" tIns="91425">
            <a:noAutofit/>
          </a:bodyPr>
          <a:lstStyle/>
          <a:p>
            <a:pPr indent="0" lvl="0" marL="0" rtl="0" algn="ctr">
              <a:spcBef>
                <a:spcPts val="640"/>
              </a:spcBef>
              <a:spcAft>
                <a:spcPts val="0"/>
              </a:spcAft>
              <a:buNone/>
            </a:pPr>
            <a:r>
              <a:t/>
            </a:r>
            <a:endParaRPr sz="1200" u="sng"/>
          </a:p>
          <a:p>
            <a:pPr indent="0" lvl="0" marL="0" rtl="0" algn="ctr">
              <a:spcBef>
                <a:spcPts val="640"/>
              </a:spcBef>
              <a:spcAft>
                <a:spcPts val="0"/>
              </a:spcAft>
              <a:buNone/>
            </a:pPr>
            <a:r>
              <a:rPr lang="en" sz="1600" u="sng">
                <a:solidFill>
                  <a:srgbClr val="0000FF"/>
                </a:solidFill>
                <a:hlinkClick r:id="rId3">
                  <a:extLst>
                    <a:ext uri="{A12FA001-AC4F-418D-AE19-62706E023703}">
                      <ahyp:hlinkClr val="tx"/>
                    </a:ext>
                  </a:extLst>
                </a:hlinkClick>
              </a:rPr>
              <a:t>Computer Science M.C.S. Degree Requirements</a:t>
            </a:r>
            <a:endParaRPr sz="2600" u="sng">
              <a:solidFill>
                <a:srgbClr val="0000FF"/>
              </a:solidFill>
            </a:endParaRPr>
          </a:p>
          <a:p>
            <a:pPr indent="0" lvl="0" marL="0" rtl="0" algn="l">
              <a:lnSpc>
                <a:spcPct val="115000"/>
              </a:lnSpc>
              <a:spcBef>
                <a:spcPts val="640"/>
              </a:spcBef>
              <a:spcAft>
                <a:spcPts val="0"/>
              </a:spcAft>
              <a:buNone/>
            </a:pPr>
            <a:r>
              <a:rPr lang="en" sz="1200">
                <a:solidFill>
                  <a:srgbClr val="000000"/>
                </a:solidFill>
                <a:highlight>
                  <a:srgbClr val="FFFFFF"/>
                </a:highlight>
              </a:rPr>
              <a:t>The M.C.S. degree (Master’s of Computer Science) is our coursework-only program for working professionals. Most applicants are interested in expanding their skills but are not interested in pursuing academic research.</a:t>
            </a:r>
            <a:endParaRPr sz="1200"/>
          </a:p>
          <a:p>
            <a:pPr indent="-304800" lvl="0" marL="457200" rtl="0" algn="l">
              <a:lnSpc>
                <a:spcPct val="115000"/>
              </a:lnSpc>
              <a:spcBef>
                <a:spcPts val="560"/>
              </a:spcBef>
              <a:spcAft>
                <a:spcPts val="0"/>
              </a:spcAft>
              <a:buClr>
                <a:srgbClr val="000000"/>
              </a:buClr>
              <a:buSzPts val="1200"/>
              <a:buChar char="●"/>
            </a:pPr>
            <a:r>
              <a:rPr lang="en" sz="1200"/>
              <a:t>The Computer Science M.C.S. is Plan C only </a:t>
            </a:r>
            <a:r>
              <a:rPr lang="en" sz="1200"/>
              <a:t>(31 course credits, no research)</a:t>
            </a:r>
            <a:r>
              <a:rPr lang="en" sz="1200"/>
              <a:t>. </a:t>
            </a:r>
            <a:endParaRPr sz="1200"/>
          </a:p>
          <a:p>
            <a:pPr indent="-304800" lvl="0" marL="457200" rtl="0" algn="l">
              <a:lnSpc>
                <a:spcPct val="115000"/>
              </a:lnSpc>
              <a:spcBef>
                <a:spcPts val="0"/>
              </a:spcBef>
              <a:spcAft>
                <a:spcPts val="0"/>
              </a:spcAft>
              <a:buClr>
                <a:srgbClr val="000000"/>
              </a:buClr>
              <a:buSzPts val="1200"/>
              <a:buChar char="●"/>
            </a:pPr>
            <a:r>
              <a:rPr lang="en" sz="1200"/>
              <a:t>The admissions requirements for the M.C.S. </a:t>
            </a:r>
            <a:r>
              <a:rPr lang="en" sz="1200"/>
              <a:t>differs</a:t>
            </a:r>
            <a:r>
              <a:rPr lang="en" sz="1200"/>
              <a:t> from the Computer Science M.S., the program is aimed at working professionals with 3+ years of experience in a related field.</a:t>
            </a:r>
            <a:endParaRPr sz="1200"/>
          </a:p>
          <a:p>
            <a:pPr indent="-304800" lvl="1" marL="914400" rtl="0" algn="l">
              <a:lnSpc>
                <a:spcPct val="115000"/>
              </a:lnSpc>
              <a:spcBef>
                <a:spcPts val="0"/>
              </a:spcBef>
              <a:spcAft>
                <a:spcPts val="0"/>
              </a:spcAft>
              <a:buClr>
                <a:srgbClr val="000000"/>
              </a:buClr>
              <a:buSzPts val="1200"/>
              <a:buChar char="○"/>
            </a:pPr>
            <a:r>
              <a:rPr lang="en" sz="1200"/>
              <a:t>Work experience in a relevant industry </a:t>
            </a:r>
            <a:r>
              <a:rPr b="1" i="1" lang="en" sz="1200"/>
              <a:t>IS </a:t>
            </a:r>
            <a:r>
              <a:rPr lang="en" sz="1200"/>
              <a:t>required. This should be highlighted on your resume/CV and in your personal statement. </a:t>
            </a:r>
            <a:endParaRPr b="1" sz="1200"/>
          </a:p>
          <a:p>
            <a:pPr indent="0" lvl="0" marL="171450" rtl="0" algn="l">
              <a:spcBef>
                <a:spcPts val="480"/>
              </a:spcBef>
              <a:spcAft>
                <a:spcPts val="0"/>
              </a:spcAft>
              <a:buNone/>
            </a:pPr>
            <a:r>
              <a:rPr b="1" lang="en" sz="1200"/>
              <a:t>Fall admission only</a:t>
            </a:r>
            <a:endParaRPr sz="1200"/>
          </a:p>
          <a:p>
            <a:pPr indent="-304800" lvl="2" marL="1371600" rtl="0" algn="l">
              <a:spcBef>
                <a:spcPts val="560"/>
              </a:spcBef>
              <a:spcAft>
                <a:spcPts val="0"/>
              </a:spcAft>
              <a:buClr>
                <a:schemeClr val="dk1"/>
              </a:buClr>
              <a:buSzPts val="1200"/>
              <a:buChar char="■"/>
            </a:pPr>
            <a:r>
              <a:rPr lang="en" sz="1200"/>
              <a:t>Application deadline is March 1st</a:t>
            </a:r>
            <a:endParaRPr sz="1200"/>
          </a:p>
          <a:p>
            <a:pPr indent="0" lvl="0" marL="0" rtl="0" algn="l">
              <a:lnSpc>
                <a:spcPct val="115000"/>
              </a:lnSpc>
              <a:spcBef>
                <a:spcPts val="560"/>
              </a:spcBef>
              <a:spcAft>
                <a:spcPts val="0"/>
              </a:spcAft>
              <a:buNone/>
            </a:pPr>
            <a:r>
              <a:t/>
            </a:r>
            <a:endParaRPr sz="1200"/>
          </a:p>
          <a:p>
            <a:pPr indent="0" lvl="0" marL="457200" marR="0" rtl="0" algn="l">
              <a:lnSpc>
                <a:spcPct val="100000"/>
              </a:lnSpc>
              <a:spcBef>
                <a:spcPts val="560"/>
              </a:spcBef>
              <a:spcAft>
                <a:spcPts val="0"/>
              </a:spcAft>
              <a:buNone/>
            </a:pPr>
            <a:r>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6"/>
          <p:cNvSpPr txBox="1"/>
          <p:nvPr>
            <p:ph type="title"/>
          </p:nvPr>
        </p:nvSpPr>
        <p:spPr>
          <a:xfrm>
            <a:off x="685800" y="210925"/>
            <a:ext cx="7772400" cy="75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800"/>
              <a:t>CS&amp;E Core Graduate Programs - </a:t>
            </a:r>
            <a:endParaRPr b="1" sz="2800"/>
          </a:p>
          <a:p>
            <a:pPr indent="0" lvl="0" marL="0" rtl="0" algn="ctr">
              <a:spcBef>
                <a:spcPts val="0"/>
              </a:spcBef>
              <a:spcAft>
                <a:spcPts val="0"/>
              </a:spcAft>
              <a:buNone/>
            </a:pPr>
            <a:r>
              <a:rPr b="1" i="1" lang="en" sz="2800"/>
              <a:t>CSCI M.C.S. Admissions Information</a:t>
            </a:r>
            <a:endParaRPr b="1"/>
          </a:p>
        </p:txBody>
      </p:sp>
      <p:sp>
        <p:nvSpPr>
          <p:cNvPr id="128" name="Google Shape;128;p26"/>
          <p:cNvSpPr txBox="1"/>
          <p:nvPr>
            <p:ph idx="1" type="body"/>
          </p:nvPr>
        </p:nvSpPr>
        <p:spPr>
          <a:xfrm>
            <a:off x="685800" y="783400"/>
            <a:ext cx="7898700" cy="3680700"/>
          </a:xfrm>
          <a:prstGeom prst="rect">
            <a:avLst/>
          </a:prstGeom>
        </p:spPr>
        <p:txBody>
          <a:bodyPr anchorCtr="0" anchor="t" bIns="91425" lIns="91425" spcFirstLastPara="1" rIns="91425" wrap="square" tIns="91425">
            <a:noAutofit/>
          </a:bodyPr>
          <a:lstStyle/>
          <a:p>
            <a:pPr indent="0" lvl="0" marL="0" rtl="0" algn="ctr">
              <a:spcBef>
                <a:spcPts val="640"/>
              </a:spcBef>
              <a:spcAft>
                <a:spcPts val="0"/>
              </a:spcAft>
              <a:buNone/>
            </a:pPr>
            <a:r>
              <a:t/>
            </a:r>
            <a:endParaRPr sz="1200" u="sng"/>
          </a:p>
          <a:p>
            <a:pPr indent="0" lvl="0" marL="0" rtl="0" algn="ctr">
              <a:spcBef>
                <a:spcPts val="640"/>
              </a:spcBef>
              <a:spcAft>
                <a:spcPts val="0"/>
              </a:spcAft>
              <a:buClr>
                <a:schemeClr val="dk1"/>
              </a:buClr>
              <a:buSzPts val="1100"/>
              <a:buFont typeface="Arial"/>
              <a:buNone/>
            </a:pPr>
            <a:r>
              <a:rPr lang="en" sz="1600" u="sng"/>
              <a:t>General Admissions Information for Computer Science M.C.S. </a:t>
            </a:r>
            <a:endParaRPr sz="1600" u="sng"/>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highlight>
                  <a:srgbClr val="FFFFFF"/>
                </a:highlight>
              </a:rPr>
              <a:t>The following is a list of requirements that are considered as prerequisites for admission to the M.C.S. program:</a:t>
            </a:r>
            <a:endParaRPr sz="1200">
              <a:solidFill>
                <a:srgbClr val="000000"/>
              </a:solidFill>
              <a:highlight>
                <a:srgbClr val="FFFFFF"/>
              </a:highlight>
            </a:endParaRPr>
          </a:p>
          <a:p>
            <a:pPr indent="-304800" lvl="0" marL="673100" marR="215900" rtl="0" algn="l">
              <a:lnSpc>
                <a:spcPct val="100000"/>
              </a:lnSpc>
              <a:spcBef>
                <a:spcPts val="0"/>
              </a:spcBef>
              <a:spcAft>
                <a:spcPts val="0"/>
              </a:spcAft>
              <a:buClr>
                <a:srgbClr val="000000"/>
              </a:buClr>
              <a:buSzPts val="1200"/>
              <a:buFont typeface="Helvetica Neue"/>
              <a:buChar char="●"/>
            </a:pPr>
            <a:r>
              <a:rPr lang="en" sz="1200">
                <a:solidFill>
                  <a:srgbClr val="000000"/>
                </a:solidFill>
                <a:highlight>
                  <a:srgbClr val="FFFFFF"/>
                </a:highlight>
              </a:rPr>
              <a:t>A candidate </a:t>
            </a:r>
            <a:r>
              <a:rPr b="1" lang="en" sz="1200">
                <a:solidFill>
                  <a:srgbClr val="000000"/>
                </a:solidFill>
                <a:highlight>
                  <a:srgbClr val="FFFFFF"/>
                </a:highlight>
              </a:rPr>
              <a:t>must </a:t>
            </a:r>
            <a:r>
              <a:rPr lang="en" sz="1200">
                <a:solidFill>
                  <a:srgbClr val="000000"/>
                </a:solidFill>
                <a:highlight>
                  <a:srgbClr val="FFFFFF"/>
                </a:highlight>
              </a:rPr>
              <a:t>be a professional working in the Computer Science field or a closely related field at the time of application. </a:t>
            </a:r>
            <a:endParaRPr sz="1200">
              <a:solidFill>
                <a:srgbClr val="000000"/>
              </a:solidFill>
              <a:highlight>
                <a:srgbClr val="FFFFFF"/>
              </a:highlight>
            </a:endParaRPr>
          </a:p>
          <a:p>
            <a:pPr indent="-304800" lvl="0" marL="673100" marR="215900" rtl="0" algn="l">
              <a:lnSpc>
                <a:spcPct val="100000"/>
              </a:lnSpc>
              <a:spcBef>
                <a:spcPts val="0"/>
              </a:spcBef>
              <a:spcAft>
                <a:spcPts val="0"/>
              </a:spcAft>
              <a:buClr>
                <a:srgbClr val="000000"/>
              </a:buClr>
              <a:buSzPts val="1200"/>
              <a:buFont typeface="Helvetica Neue"/>
              <a:buChar char="●"/>
            </a:pPr>
            <a:r>
              <a:rPr lang="en" sz="1200">
                <a:solidFill>
                  <a:srgbClr val="000000"/>
                </a:solidFill>
                <a:highlight>
                  <a:srgbClr val="FFFFFF"/>
                </a:highlight>
              </a:rPr>
              <a:t>A candidate </a:t>
            </a:r>
            <a:r>
              <a:rPr b="1" lang="en" sz="1200">
                <a:solidFill>
                  <a:srgbClr val="000000"/>
                </a:solidFill>
                <a:highlight>
                  <a:srgbClr val="FFFFFF"/>
                </a:highlight>
              </a:rPr>
              <a:t>must</a:t>
            </a:r>
            <a:r>
              <a:rPr lang="en" sz="1200">
                <a:solidFill>
                  <a:srgbClr val="000000"/>
                </a:solidFill>
                <a:highlight>
                  <a:srgbClr val="FFFFFF"/>
                </a:highlight>
              </a:rPr>
              <a:t> have a prior undergraduate or graduate degree in a major with a substantial background in computer science &amp; engineering.*</a:t>
            </a:r>
            <a:endParaRPr sz="1200">
              <a:solidFill>
                <a:srgbClr val="000000"/>
              </a:solidFill>
              <a:highlight>
                <a:srgbClr val="FFFFFF"/>
              </a:highlight>
            </a:endParaRPr>
          </a:p>
          <a:p>
            <a:pPr indent="-304800" lvl="0" marL="673100" marR="215900" rtl="0" algn="l">
              <a:lnSpc>
                <a:spcPct val="100000"/>
              </a:lnSpc>
              <a:spcBef>
                <a:spcPts val="0"/>
              </a:spcBef>
              <a:spcAft>
                <a:spcPts val="0"/>
              </a:spcAft>
              <a:buClr>
                <a:srgbClr val="000000"/>
              </a:buClr>
              <a:buSzPts val="1200"/>
              <a:buFont typeface="Helvetica Neue"/>
              <a:buChar char="●"/>
            </a:pPr>
            <a:r>
              <a:rPr lang="en" sz="1200">
                <a:solidFill>
                  <a:srgbClr val="000000"/>
                </a:solidFill>
                <a:highlight>
                  <a:srgbClr val="FFFFFF"/>
                </a:highlight>
              </a:rPr>
              <a:t>A candidate </a:t>
            </a:r>
            <a:r>
              <a:rPr b="1" lang="en" sz="1200">
                <a:solidFill>
                  <a:srgbClr val="000000"/>
                </a:solidFill>
                <a:highlight>
                  <a:srgbClr val="FFFFFF"/>
                </a:highlight>
              </a:rPr>
              <a:t>must</a:t>
            </a:r>
            <a:r>
              <a:rPr lang="en" sz="1200">
                <a:solidFill>
                  <a:srgbClr val="000000"/>
                </a:solidFill>
                <a:highlight>
                  <a:srgbClr val="FFFFFF"/>
                </a:highlight>
              </a:rPr>
              <a:t> have a demonstrated ability to maintain a</a:t>
            </a:r>
            <a:r>
              <a:rPr b="1" lang="en" sz="1200">
                <a:solidFill>
                  <a:srgbClr val="000000"/>
                </a:solidFill>
                <a:highlight>
                  <a:srgbClr val="FFFFFF"/>
                </a:highlight>
              </a:rPr>
              <a:t> 3.0 GPA or greater.</a:t>
            </a:r>
            <a:endParaRPr b="1" sz="1200">
              <a:solidFill>
                <a:srgbClr val="000000"/>
              </a:solidFill>
              <a:highlight>
                <a:srgbClr val="FFFFFF"/>
              </a:highlight>
            </a:endParaRPr>
          </a:p>
          <a:p>
            <a:pPr indent="-304800" lvl="0" marL="673100" marR="215900" rtl="0" algn="l">
              <a:lnSpc>
                <a:spcPct val="100000"/>
              </a:lnSpc>
              <a:spcBef>
                <a:spcPts val="0"/>
              </a:spcBef>
              <a:spcAft>
                <a:spcPts val="0"/>
              </a:spcAft>
              <a:buClr>
                <a:srgbClr val="000000"/>
              </a:buClr>
              <a:buSzPts val="1200"/>
              <a:buFont typeface="Helvetica Neue"/>
              <a:buChar char="●"/>
            </a:pPr>
            <a:r>
              <a:rPr lang="en" sz="1200">
                <a:solidFill>
                  <a:srgbClr val="000000"/>
                </a:solidFill>
                <a:highlight>
                  <a:srgbClr val="FFFFFF"/>
                </a:highlight>
              </a:rPr>
              <a:t>TOEFL scores must meet university </a:t>
            </a:r>
            <a:r>
              <a:rPr lang="en" sz="1200">
                <a:solidFill>
                  <a:srgbClr val="000000"/>
                </a:solidFill>
                <a:highlight>
                  <a:srgbClr val="FFFFFF"/>
                </a:highlight>
                <a:uFill>
                  <a:noFill/>
                </a:uFill>
                <a:hlinkClick r:id="rId3">
                  <a:extLst>
                    <a:ext uri="{A12FA001-AC4F-418D-AE19-62706E023703}">
                      <ahyp:hlinkClr val="tx"/>
                    </a:ext>
                  </a:extLst>
                </a:hlinkClick>
              </a:rPr>
              <a:t>operational standard</a:t>
            </a:r>
            <a:r>
              <a:rPr lang="en" sz="1200">
                <a:solidFill>
                  <a:srgbClr val="000000"/>
                </a:solidFill>
                <a:highlight>
                  <a:srgbClr val="FFFFFF"/>
                </a:highlight>
              </a:rPr>
              <a:t>. </a:t>
            </a:r>
            <a:r>
              <a:rPr b="1" lang="en" sz="1200">
                <a:solidFill>
                  <a:srgbClr val="000000"/>
                </a:solidFill>
                <a:highlight>
                  <a:srgbClr val="FFFFFF"/>
                </a:highlight>
              </a:rPr>
              <a:t> </a:t>
            </a:r>
            <a:endParaRPr b="1" sz="1200">
              <a:solidFill>
                <a:srgbClr val="000000"/>
              </a:solidFill>
              <a:highlight>
                <a:srgbClr val="FFFFFF"/>
              </a:highlight>
            </a:endParaRPr>
          </a:p>
          <a:p>
            <a:pPr indent="-304800" lvl="0" marL="673100" marR="215900" rtl="0" algn="l">
              <a:lnSpc>
                <a:spcPct val="100000"/>
              </a:lnSpc>
              <a:spcBef>
                <a:spcPts val="0"/>
              </a:spcBef>
              <a:spcAft>
                <a:spcPts val="0"/>
              </a:spcAft>
              <a:buClr>
                <a:srgbClr val="000000"/>
              </a:buClr>
              <a:buSzPts val="1200"/>
              <a:buFont typeface="Arial"/>
              <a:buChar char="●"/>
            </a:pPr>
            <a:r>
              <a:rPr lang="en" sz="1200">
                <a:solidFill>
                  <a:srgbClr val="000000"/>
                </a:solidFill>
                <a:highlight>
                  <a:srgbClr val="FFFFFF"/>
                </a:highlight>
              </a:rPr>
              <a:t>Incomplete applications will not be reviewed for admission.</a:t>
            </a:r>
            <a:endParaRPr sz="1200">
              <a:solidFill>
                <a:srgbClr val="000000"/>
              </a:solidFill>
              <a:highlight>
                <a:srgbClr val="FFFFFF"/>
              </a:highlight>
            </a:endParaRPr>
          </a:p>
          <a:p>
            <a:pPr indent="0" lvl="0" marL="457200" marR="215900" rtl="0" algn="l">
              <a:lnSpc>
                <a:spcPct val="100000"/>
              </a:lnSpc>
              <a:spcBef>
                <a:spcPts val="0"/>
              </a:spcBef>
              <a:spcAft>
                <a:spcPts val="0"/>
              </a:spcAft>
              <a:buNone/>
            </a:pPr>
            <a:r>
              <a:t/>
            </a:r>
            <a:endParaRPr sz="1200">
              <a:solidFill>
                <a:srgbClr val="000000"/>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highlight>
                  <a:srgbClr val="FFFFFF"/>
                </a:highlight>
              </a:rPr>
              <a:t>*Well-qualified applicants without an undergraduate/graduate computer science major will be considered, applicants with a computer science major will be preferred.</a:t>
            </a:r>
            <a:endParaRPr sz="1200">
              <a:solidFill>
                <a:srgbClr val="000000"/>
              </a:solidFill>
              <a:highlight>
                <a:srgbClr val="FFFFFF"/>
              </a:highlight>
            </a:endParaRPr>
          </a:p>
          <a:p>
            <a:pPr indent="0" lvl="0" marL="0" rtl="0" algn="l">
              <a:spcBef>
                <a:spcPts val="1500"/>
              </a:spcBef>
              <a:spcAft>
                <a:spcPts val="0"/>
              </a:spcAft>
              <a:buNone/>
            </a:pPr>
            <a:r>
              <a:t/>
            </a:r>
            <a:endParaRPr sz="1200">
              <a:solidFill>
                <a:srgbClr val="000000"/>
              </a:solidFill>
              <a:highlight>
                <a:srgbClr val="FFFFFF"/>
              </a:highlight>
            </a:endParaRPr>
          </a:p>
          <a:p>
            <a:pPr indent="0" lvl="0" marL="0" rtl="0" algn="l">
              <a:lnSpc>
                <a:spcPct val="115000"/>
              </a:lnSpc>
              <a:spcBef>
                <a:spcPts val="560"/>
              </a:spcBef>
              <a:spcAft>
                <a:spcPts val="0"/>
              </a:spcAft>
              <a:buNone/>
            </a:pPr>
            <a:r>
              <a:t/>
            </a:r>
            <a:endParaRPr sz="1200"/>
          </a:p>
          <a:p>
            <a:pPr indent="0" lvl="0" marL="457200" marR="0" rtl="0" algn="l">
              <a:lnSpc>
                <a:spcPct val="100000"/>
              </a:lnSpc>
              <a:spcBef>
                <a:spcPts val="560"/>
              </a:spcBef>
              <a:spcAft>
                <a:spcPts val="0"/>
              </a:spcAft>
              <a:buNone/>
            </a:pPr>
            <a:r>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7"/>
          <p:cNvSpPr txBox="1"/>
          <p:nvPr>
            <p:ph type="title"/>
          </p:nvPr>
        </p:nvSpPr>
        <p:spPr>
          <a:xfrm>
            <a:off x="685800" y="210925"/>
            <a:ext cx="7772400" cy="75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800"/>
              <a:t>CS&amp;E Core Graduate Programs - </a:t>
            </a:r>
            <a:endParaRPr b="1" sz="2800"/>
          </a:p>
          <a:p>
            <a:pPr indent="0" lvl="0" marL="0" rtl="0" algn="ctr">
              <a:spcBef>
                <a:spcPts val="0"/>
              </a:spcBef>
              <a:spcAft>
                <a:spcPts val="0"/>
              </a:spcAft>
              <a:buNone/>
            </a:pPr>
            <a:r>
              <a:rPr b="1" i="1" lang="en" sz="2800"/>
              <a:t>CSCI M.C.S. Admissions Information</a:t>
            </a:r>
            <a:endParaRPr b="1"/>
          </a:p>
        </p:txBody>
      </p:sp>
      <p:sp>
        <p:nvSpPr>
          <p:cNvPr id="134" name="Google Shape;134;p27"/>
          <p:cNvSpPr txBox="1"/>
          <p:nvPr>
            <p:ph idx="1" type="body"/>
          </p:nvPr>
        </p:nvSpPr>
        <p:spPr>
          <a:xfrm>
            <a:off x="685800" y="783400"/>
            <a:ext cx="7898700" cy="3680700"/>
          </a:xfrm>
          <a:prstGeom prst="rect">
            <a:avLst/>
          </a:prstGeom>
        </p:spPr>
        <p:txBody>
          <a:bodyPr anchorCtr="0" anchor="t" bIns="91425" lIns="91425" spcFirstLastPara="1" rIns="91425" wrap="square" tIns="91425">
            <a:noAutofit/>
          </a:bodyPr>
          <a:lstStyle/>
          <a:p>
            <a:pPr indent="0" lvl="0" marL="0" rtl="0" algn="ctr">
              <a:spcBef>
                <a:spcPts val="640"/>
              </a:spcBef>
              <a:spcAft>
                <a:spcPts val="0"/>
              </a:spcAft>
              <a:buNone/>
            </a:pPr>
            <a:r>
              <a:t/>
            </a:r>
            <a:endParaRPr sz="1200" u="sng"/>
          </a:p>
          <a:p>
            <a:pPr indent="0" lvl="0" marL="0" rtl="0" algn="ctr">
              <a:spcBef>
                <a:spcPts val="640"/>
              </a:spcBef>
              <a:spcAft>
                <a:spcPts val="0"/>
              </a:spcAft>
              <a:buClr>
                <a:schemeClr val="dk1"/>
              </a:buClr>
              <a:buSzPts val="1100"/>
              <a:buFont typeface="Arial"/>
              <a:buNone/>
            </a:pPr>
            <a:r>
              <a:rPr lang="en" sz="1600" u="sng"/>
              <a:t>Required and Recommended Application Materials for Computer Science M.C.S.</a:t>
            </a:r>
            <a:endParaRPr sz="1600" u="sng"/>
          </a:p>
          <a:p>
            <a:pPr indent="-304800" lvl="0" marL="457200" rtl="0" algn="l">
              <a:lnSpc>
                <a:spcPct val="115000"/>
              </a:lnSpc>
              <a:spcBef>
                <a:spcPts val="560"/>
              </a:spcBef>
              <a:spcAft>
                <a:spcPts val="0"/>
              </a:spcAft>
              <a:buClr>
                <a:schemeClr val="dk1"/>
              </a:buClr>
              <a:buSzPts val="1200"/>
              <a:buChar char="●"/>
            </a:pPr>
            <a:r>
              <a:rPr b="1" lang="en" sz="1200" u="sng"/>
              <a:t>Letters of Recommendation</a:t>
            </a:r>
            <a:r>
              <a:rPr lang="en" sz="1200"/>
              <a:t>: We require three letters of recommendation. You will need to provide the name and contact information for three individuals who can speak to your personal qualities in addition to your academic. It is recommended that your letter writers are in higher education or have worked with you in industry. Specifically, faculty and instructors who have had you in class or worked on research with you. Former or current professional colleagues and collaborators who can speak to your work in industry are also great options. The most important factor in your letters of recommendation is that they speak to you personally and enhance your other application materials. </a:t>
            </a:r>
            <a:endParaRPr sz="1200"/>
          </a:p>
          <a:p>
            <a:pPr indent="-304800" lvl="0" marL="457200" rtl="0" algn="l">
              <a:lnSpc>
                <a:spcPct val="115000"/>
              </a:lnSpc>
              <a:spcBef>
                <a:spcPts val="0"/>
              </a:spcBef>
              <a:spcAft>
                <a:spcPts val="0"/>
              </a:spcAft>
              <a:buClr>
                <a:schemeClr val="dk1"/>
              </a:buClr>
              <a:buSzPts val="1200"/>
              <a:buChar char="●"/>
            </a:pPr>
            <a:r>
              <a:rPr b="1" lang="en" sz="1200" u="sng"/>
              <a:t>Personal Statement</a:t>
            </a:r>
            <a:r>
              <a:rPr lang="en" sz="1200"/>
              <a:t>: A personal statement is very important. </a:t>
            </a:r>
            <a:r>
              <a:rPr lang="en" sz="1200">
                <a:highlight>
                  <a:srgbClr val="FFFFFF"/>
                </a:highlight>
              </a:rPr>
              <a:t>Concisely discuss your computer science educational, research, or industrial background as they relate to your objectives. Include any unique skills or relevant professional experience you have that prepares you for an advanced degree. Discuss your short and long term goals and how this degree program will enhance your ability to achieve them. Discuss why you are applying to the University of Minnesota specifically and what you hope to get out of the program, make it personal. (4000 character limit strongly recommended; does not include spaces not strictly enforced).</a:t>
            </a:r>
            <a:endParaRPr sz="1200"/>
          </a:p>
          <a:p>
            <a:pPr indent="0" lvl="0" marL="0" rtl="0" algn="l">
              <a:spcBef>
                <a:spcPts val="560"/>
              </a:spcBef>
              <a:spcAft>
                <a:spcPts val="0"/>
              </a:spcAft>
              <a:buNone/>
            </a:pPr>
            <a:r>
              <a:t/>
            </a:r>
            <a:endParaRPr sz="1600" u="sng"/>
          </a:p>
          <a:p>
            <a:pPr indent="0" lvl="0" marL="0" rtl="0" algn="l">
              <a:lnSpc>
                <a:spcPct val="115000"/>
              </a:lnSpc>
              <a:spcBef>
                <a:spcPts val="560"/>
              </a:spcBef>
              <a:spcAft>
                <a:spcPts val="0"/>
              </a:spcAft>
              <a:buNone/>
            </a:pPr>
            <a:r>
              <a:t/>
            </a:r>
            <a:endParaRPr sz="1200"/>
          </a:p>
          <a:p>
            <a:pPr indent="0" lvl="0" marL="457200" marR="0" rtl="0" algn="l">
              <a:lnSpc>
                <a:spcPct val="100000"/>
              </a:lnSpc>
              <a:spcBef>
                <a:spcPts val="560"/>
              </a:spcBef>
              <a:spcAft>
                <a:spcPts val="0"/>
              </a:spcAft>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8"/>
          <p:cNvSpPr txBox="1"/>
          <p:nvPr>
            <p:ph type="title"/>
          </p:nvPr>
        </p:nvSpPr>
        <p:spPr>
          <a:xfrm>
            <a:off x="685800" y="210925"/>
            <a:ext cx="7772400" cy="75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800"/>
              <a:t>CS&amp;E Core Graduate Programs - </a:t>
            </a:r>
            <a:endParaRPr b="1" sz="2800"/>
          </a:p>
          <a:p>
            <a:pPr indent="0" lvl="0" marL="0" rtl="0" algn="ctr">
              <a:spcBef>
                <a:spcPts val="0"/>
              </a:spcBef>
              <a:spcAft>
                <a:spcPts val="0"/>
              </a:spcAft>
              <a:buNone/>
            </a:pPr>
            <a:r>
              <a:rPr b="1" i="1" lang="en" sz="2800"/>
              <a:t>CSCI M.C.S. Admissions Information</a:t>
            </a:r>
            <a:endParaRPr b="1"/>
          </a:p>
        </p:txBody>
      </p:sp>
      <p:sp>
        <p:nvSpPr>
          <p:cNvPr id="140" name="Google Shape;140;p28"/>
          <p:cNvSpPr txBox="1"/>
          <p:nvPr>
            <p:ph idx="1" type="body"/>
          </p:nvPr>
        </p:nvSpPr>
        <p:spPr>
          <a:xfrm>
            <a:off x="685800" y="783400"/>
            <a:ext cx="7898700" cy="3680700"/>
          </a:xfrm>
          <a:prstGeom prst="rect">
            <a:avLst/>
          </a:prstGeom>
        </p:spPr>
        <p:txBody>
          <a:bodyPr anchorCtr="0" anchor="t" bIns="91425" lIns="91425" spcFirstLastPara="1" rIns="91425" wrap="square" tIns="91425">
            <a:noAutofit/>
          </a:bodyPr>
          <a:lstStyle/>
          <a:p>
            <a:pPr indent="0" lvl="0" marL="0" rtl="0" algn="ctr">
              <a:spcBef>
                <a:spcPts val="640"/>
              </a:spcBef>
              <a:spcAft>
                <a:spcPts val="0"/>
              </a:spcAft>
              <a:buNone/>
            </a:pPr>
            <a:r>
              <a:t/>
            </a:r>
            <a:endParaRPr sz="1200" u="sng"/>
          </a:p>
          <a:p>
            <a:pPr indent="0" lvl="0" marL="0" rtl="0" algn="ctr">
              <a:spcBef>
                <a:spcPts val="640"/>
              </a:spcBef>
              <a:spcAft>
                <a:spcPts val="0"/>
              </a:spcAft>
              <a:buNone/>
            </a:pPr>
            <a:r>
              <a:rPr lang="en" sz="1600" u="sng"/>
              <a:t>Required and Recommended Application Materials for Computer Science M.C.S.</a:t>
            </a:r>
            <a:endParaRPr sz="1600" u="sng"/>
          </a:p>
          <a:p>
            <a:pPr indent="-304800" lvl="0" marL="457200" rtl="0" algn="l">
              <a:lnSpc>
                <a:spcPct val="115000"/>
              </a:lnSpc>
              <a:spcBef>
                <a:spcPts val="560"/>
              </a:spcBef>
              <a:spcAft>
                <a:spcPts val="0"/>
              </a:spcAft>
              <a:buClr>
                <a:schemeClr val="dk1"/>
              </a:buClr>
              <a:buSzPts val="1200"/>
              <a:buChar char="●"/>
            </a:pPr>
            <a:r>
              <a:rPr b="1" lang="en" sz="1200" u="sng"/>
              <a:t>Diversity Statement:</a:t>
            </a:r>
            <a:r>
              <a:rPr lang="en" sz="1200"/>
              <a:t> Required of all applicants. Be sure to talk about why you as an individual will bring a unique perspective, life experience, background, research interest, professional or academic goal etc to the department. Please feel free to share as much as you are comfortable with the admissions committee.</a:t>
            </a:r>
            <a:endParaRPr sz="1200"/>
          </a:p>
          <a:p>
            <a:pPr indent="-304800" lvl="0" marL="457200" rtl="0" algn="l">
              <a:lnSpc>
                <a:spcPct val="115000"/>
              </a:lnSpc>
              <a:spcBef>
                <a:spcPts val="0"/>
              </a:spcBef>
              <a:spcAft>
                <a:spcPts val="0"/>
              </a:spcAft>
              <a:buClr>
                <a:schemeClr val="dk1"/>
              </a:buClr>
              <a:buSzPts val="1200"/>
              <a:buChar char="●"/>
            </a:pPr>
            <a:r>
              <a:rPr b="1" lang="en" sz="1200" u="sng"/>
              <a:t>Transcripts: </a:t>
            </a:r>
            <a:r>
              <a:rPr lang="en" sz="1200">
                <a:highlight>
                  <a:srgbClr val="FFFFFF"/>
                </a:highlight>
              </a:rPr>
              <a:t>You </a:t>
            </a:r>
            <a:r>
              <a:rPr b="1" i="1" lang="en" sz="1200">
                <a:highlight>
                  <a:srgbClr val="FFFFFF"/>
                </a:highlight>
              </a:rPr>
              <a:t>must</a:t>
            </a:r>
            <a:r>
              <a:rPr i="1" lang="en" sz="1200">
                <a:highlight>
                  <a:srgbClr val="FFFFFF"/>
                </a:highlight>
              </a:rPr>
              <a:t> </a:t>
            </a:r>
            <a:r>
              <a:rPr lang="en" sz="1200">
                <a:highlight>
                  <a:srgbClr val="FFFFFF"/>
                </a:highlight>
              </a:rPr>
              <a:t>indicate all the colleges and graduate schools you have attended. Unofficial transcripts must be uploaded directly to the admissions application per these</a:t>
            </a:r>
            <a:r>
              <a:rPr lang="en" sz="1200" u="sng">
                <a:solidFill>
                  <a:schemeClr val="hlink"/>
                </a:solidFill>
                <a:highlight>
                  <a:srgbClr val="FFFFFF"/>
                </a:highlight>
                <a:hlinkClick r:id="rId3"/>
              </a:rPr>
              <a:t> instructions.</a:t>
            </a:r>
            <a:r>
              <a:rPr lang="en" sz="1200">
                <a:highlight>
                  <a:srgbClr val="FFFFFF"/>
                </a:highlight>
              </a:rPr>
              <a:t> Official transcripts are required for those students admitted to the program. Do not fax or mail hard copies of your transcripts, they will be destroyed upon receipt. </a:t>
            </a:r>
            <a:endParaRPr sz="1200">
              <a:highlight>
                <a:srgbClr val="FFFFFF"/>
              </a:highlight>
            </a:endParaRPr>
          </a:p>
          <a:p>
            <a:pPr indent="0" lvl="0" marL="0" rtl="0" algn="l">
              <a:lnSpc>
                <a:spcPct val="115000"/>
              </a:lnSpc>
              <a:spcBef>
                <a:spcPts val="560"/>
              </a:spcBef>
              <a:spcAft>
                <a:spcPts val="0"/>
              </a:spcAft>
              <a:buNone/>
            </a:pPr>
            <a:r>
              <a:t/>
            </a:r>
            <a:endParaRPr sz="1200">
              <a:highlight>
                <a:srgbClr val="FFFFFF"/>
              </a:highlight>
            </a:endParaRPr>
          </a:p>
          <a:p>
            <a:pPr indent="0" lvl="0" marL="0" rtl="0" algn="l">
              <a:lnSpc>
                <a:spcPct val="115000"/>
              </a:lnSpc>
              <a:spcBef>
                <a:spcPts val="560"/>
              </a:spcBef>
              <a:spcAft>
                <a:spcPts val="0"/>
              </a:spcAft>
              <a:buNone/>
            </a:pPr>
            <a:r>
              <a:rPr lang="en" sz="1200">
                <a:highlight>
                  <a:srgbClr val="FFFFFF"/>
                </a:highlight>
              </a:rPr>
              <a:t>Students applying to the Computer Science M.C.S. program are required to be physically present in the United States because of logistical issues related to the online learning options. </a:t>
            </a:r>
            <a:endParaRPr sz="1200">
              <a:highlight>
                <a:srgbClr val="FFFFFF"/>
              </a:highlight>
            </a:endParaRPr>
          </a:p>
          <a:p>
            <a:pPr indent="0" lvl="0" marL="0" rtl="0" algn="l">
              <a:spcBef>
                <a:spcPts val="560"/>
              </a:spcBef>
              <a:spcAft>
                <a:spcPts val="0"/>
              </a:spcAft>
              <a:buNone/>
            </a:pPr>
            <a:r>
              <a:t/>
            </a:r>
            <a:endParaRPr b="1" sz="1200" u="sng"/>
          </a:p>
          <a:p>
            <a:pPr indent="0" lvl="0" marL="0" rtl="0" algn="l">
              <a:lnSpc>
                <a:spcPct val="115000"/>
              </a:lnSpc>
              <a:spcBef>
                <a:spcPts val="560"/>
              </a:spcBef>
              <a:spcAft>
                <a:spcPts val="0"/>
              </a:spcAft>
              <a:buNone/>
            </a:pPr>
            <a:r>
              <a:t/>
            </a:r>
            <a:endParaRPr sz="1200"/>
          </a:p>
          <a:p>
            <a:pPr indent="0" lvl="0" marL="457200" marR="0" rtl="0" algn="l">
              <a:lnSpc>
                <a:spcPct val="100000"/>
              </a:lnSpc>
              <a:spcBef>
                <a:spcPts val="560"/>
              </a:spcBef>
              <a:spcAft>
                <a:spcPts val="0"/>
              </a:spcAft>
              <a:buNone/>
            </a:pPr>
            <a:r>
              <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9"/>
          <p:cNvSpPr txBox="1"/>
          <p:nvPr>
            <p:ph type="title"/>
          </p:nvPr>
        </p:nvSpPr>
        <p:spPr>
          <a:xfrm>
            <a:off x="685800" y="203900"/>
            <a:ext cx="7772400" cy="75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800"/>
              <a:t>CS&amp;E Core Graduate Programs - </a:t>
            </a:r>
            <a:endParaRPr b="1" sz="2800"/>
          </a:p>
          <a:p>
            <a:pPr indent="0" lvl="0" marL="0" rtl="0" algn="ctr">
              <a:spcBef>
                <a:spcPts val="0"/>
              </a:spcBef>
              <a:spcAft>
                <a:spcPts val="0"/>
              </a:spcAft>
              <a:buClr>
                <a:schemeClr val="dk1"/>
              </a:buClr>
              <a:buSzPts val="1100"/>
              <a:buFont typeface="Arial"/>
              <a:buNone/>
            </a:pPr>
            <a:r>
              <a:rPr b="1" i="1" lang="en" sz="2800"/>
              <a:t>CSCI Ph.D. General Degree Requirements</a:t>
            </a:r>
            <a:endParaRPr b="1" sz="2800"/>
          </a:p>
        </p:txBody>
      </p:sp>
      <p:sp>
        <p:nvSpPr>
          <p:cNvPr id="146" name="Google Shape;146;p29"/>
          <p:cNvSpPr txBox="1"/>
          <p:nvPr>
            <p:ph idx="1" type="body"/>
          </p:nvPr>
        </p:nvSpPr>
        <p:spPr>
          <a:xfrm>
            <a:off x="685800" y="954500"/>
            <a:ext cx="7898700" cy="36807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640"/>
              </a:spcBef>
              <a:spcAft>
                <a:spcPts val="0"/>
              </a:spcAft>
              <a:buNone/>
            </a:pPr>
            <a:r>
              <a:rPr lang="en" sz="1600" u="sng">
                <a:solidFill>
                  <a:srgbClr val="0000FF"/>
                </a:solidFill>
                <a:hlinkClick r:id="rId3">
                  <a:extLst>
                    <a:ext uri="{A12FA001-AC4F-418D-AE19-62706E023703}">
                      <ahyp:hlinkClr val="tx"/>
                    </a:ext>
                  </a:extLst>
                </a:hlinkClick>
              </a:rPr>
              <a:t>Computer Science Ph.D. Degree Requirements</a:t>
            </a:r>
            <a:endParaRPr sz="1200"/>
          </a:p>
          <a:p>
            <a:pPr indent="0" lvl="0" marL="0" rtl="0" algn="l">
              <a:spcBef>
                <a:spcPts val="640"/>
              </a:spcBef>
              <a:spcAft>
                <a:spcPts val="0"/>
              </a:spcAft>
              <a:buNone/>
            </a:pPr>
            <a:r>
              <a:rPr lang="en" sz="1200">
                <a:solidFill>
                  <a:srgbClr val="000000"/>
                </a:solidFill>
                <a:highlight>
                  <a:srgbClr val="FFFFFF"/>
                </a:highlight>
              </a:rPr>
              <a:t>The Ph.D. in Computer Science is a research degree culminating in a unique dissertation that demonstrates original and creative research. Our Ph.D. program is intended to be completed by students who are physically on campus, and is not an online program.</a:t>
            </a:r>
            <a:endParaRPr sz="1300">
              <a:solidFill>
                <a:srgbClr val="000000"/>
              </a:solidFill>
            </a:endParaRPr>
          </a:p>
          <a:p>
            <a:pPr indent="-304800" lvl="0" marL="457200" rtl="0" algn="l">
              <a:spcBef>
                <a:spcPts val="640"/>
              </a:spcBef>
              <a:spcAft>
                <a:spcPts val="0"/>
              </a:spcAft>
              <a:buClr>
                <a:srgbClr val="000000"/>
              </a:buClr>
              <a:buSzPts val="1200"/>
              <a:buChar char="●"/>
            </a:pPr>
            <a:r>
              <a:rPr lang="en" sz="1200"/>
              <a:t>31 course credits to include a combination of courses from defined Computer Science categories and elective coursework to supplement your academic and research pursuits.</a:t>
            </a:r>
            <a:endParaRPr sz="1200"/>
          </a:p>
          <a:p>
            <a:pPr indent="-304800" lvl="0" marL="457200" rtl="0" algn="l">
              <a:spcBef>
                <a:spcPts val="0"/>
              </a:spcBef>
              <a:spcAft>
                <a:spcPts val="0"/>
              </a:spcAft>
              <a:buClr>
                <a:srgbClr val="000000"/>
              </a:buClr>
              <a:buSzPts val="1200"/>
              <a:buChar char="●"/>
            </a:pPr>
            <a:r>
              <a:rPr lang="en" sz="1200"/>
              <a:t>24 thesis credits</a:t>
            </a:r>
            <a:endParaRPr sz="1200"/>
          </a:p>
          <a:p>
            <a:pPr indent="-304800" lvl="0" marL="457200" rtl="0" algn="l">
              <a:spcBef>
                <a:spcPts val="0"/>
              </a:spcBef>
              <a:spcAft>
                <a:spcPts val="0"/>
              </a:spcAft>
              <a:buClr>
                <a:srgbClr val="000000"/>
              </a:buClr>
              <a:buSzPts val="1200"/>
              <a:buChar char="●"/>
            </a:pPr>
            <a:r>
              <a:rPr lang="en" sz="1200"/>
              <a:t>Qualifying exams to include the Preliminary Written and Oral Examination</a:t>
            </a:r>
            <a:endParaRPr sz="1200"/>
          </a:p>
          <a:p>
            <a:pPr indent="-304800" lvl="0" marL="457200" rtl="0" algn="l">
              <a:spcBef>
                <a:spcPts val="0"/>
              </a:spcBef>
              <a:spcAft>
                <a:spcPts val="0"/>
              </a:spcAft>
              <a:buClr>
                <a:srgbClr val="000000"/>
              </a:buClr>
              <a:buSzPts val="1200"/>
              <a:buChar char="●"/>
            </a:pPr>
            <a:r>
              <a:rPr lang="en" sz="1200"/>
              <a:t>Thesis Proposal Exam</a:t>
            </a:r>
            <a:endParaRPr sz="1200"/>
          </a:p>
          <a:p>
            <a:pPr indent="-304800" lvl="0" marL="457200" rtl="0" algn="l">
              <a:spcBef>
                <a:spcPts val="0"/>
              </a:spcBef>
              <a:spcAft>
                <a:spcPts val="0"/>
              </a:spcAft>
              <a:buClr>
                <a:srgbClr val="000000"/>
              </a:buClr>
              <a:buSzPts val="1200"/>
              <a:buChar char="●"/>
            </a:pPr>
            <a:r>
              <a:rPr lang="en" sz="1200"/>
              <a:t>Guaranteed funding for admits</a:t>
            </a:r>
            <a:endParaRPr b="1" sz="1200"/>
          </a:p>
          <a:p>
            <a:pPr indent="0" lvl="0" marL="0" rtl="0" algn="l">
              <a:spcBef>
                <a:spcPts val="560"/>
              </a:spcBef>
              <a:spcAft>
                <a:spcPts val="0"/>
              </a:spcAft>
              <a:buNone/>
            </a:pPr>
            <a:r>
              <a:rPr b="1" lang="en" sz="1200"/>
              <a:t>Fall admission only </a:t>
            </a:r>
            <a:endParaRPr sz="1200"/>
          </a:p>
          <a:p>
            <a:pPr indent="-304800" lvl="0" marL="914400" rtl="0" algn="l">
              <a:spcBef>
                <a:spcPts val="560"/>
              </a:spcBef>
              <a:spcAft>
                <a:spcPts val="0"/>
              </a:spcAft>
              <a:buClr>
                <a:srgbClr val="000000"/>
              </a:buClr>
              <a:buSzPts val="1200"/>
              <a:buChar char="■"/>
            </a:pPr>
            <a:r>
              <a:rPr lang="en" sz="1200"/>
              <a:t>Application Submission Deadline for fellowship consideration is December 15th</a:t>
            </a:r>
            <a:endParaRPr sz="1200"/>
          </a:p>
          <a:p>
            <a:pPr indent="-304800" lvl="0" marL="914400" rtl="0" algn="l">
              <a:spcBef>
                <a:spcPts val="0"/>
              </a:spcBef>
              <a:spcAft>
                <a:spcPts val="0"/>
              </a:spcAft>
              <a:buClr>
                <a:srgbClr val="000000"/>
              </a:buClr>
              <a:buSzPts val="1200"/>
              <a:buChar char="■"/>
            </a:pPr>
            <a:r>
              <a:rPr lang="en" sz="1200"/>
              <a:t>Final Application deadline is January 5th</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0"/>
          <p:cNvSpPr txBox="1"/>
          <p:nvPr>
            <p:ph type="title"/>
          </p:nvPr>
        </p:nvSpPr>
        <p:spPr>
          <a:xfrm>
            <a:off x="685800" y="181200"/>
            <a:ext cx="7772400" cy="75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800"/>
              <a:t>CS&amp;E Core Graduate Programs - </a:t>
            </a:r>
            <a:endParaRPr b="1" sz="2800"/>
          </a:p>
          <a:p>
            <a:pPr indent="0" lvl="0" marL="0" rtl="0" algn="ctr">
              <a:spcBef>
                <a:spcPts val="0"/>
              </a:spcBef>
              <a:spcAft>
                <a:spcPts val="0"/>
              </a:spcAft>
              <a:buNone/>
            </a:pPr>
            <a:r>
              <a:rPr b="1" i="1" lang="en" sz="2800"/>
              <a:t>CSCI Ph.D. </a:t>
            </a:r>
            <a:r>
              <a:rPr b="1" i="1" lang="en" sz="2800"/>
              <a:t>Admissions Information</a:t>
            </a:r>
            <a:endParaRPr b="1" i="1" sz="2800"/>
          </a:p>
        </p:txBody>
      </p:sp>
      <p:sp>
        <p:nvSpPr>
          <p:cNvPr id="152" name="Google Shape;152;p30"/>
          <p:cNvSpPr txBox="1"/>
          <p:nvPr>
            <p:ph idx="1" type="body"/>
          </p:nvPr>
        </p:nvSpPr>
        <p:spPr>
          <a:xfrm>
            <a:off x="685800" y="931800"/>
            <a:ext cx="7900500" cy="3680700"/>
          </a:xfrm>
          <a:prstGeom prst="rect">
            <a:avLst/>
          </a:prstGeom>
        </p:spPr>
        <p:txBody>
          <a:bodyPr anchorCtr="0" anchor="t" bIns="91425" lIns="91425" spcFirstLastPara="1" rIns="91425" wrap="square" tIns="91425">
            <a:noAutofit/>
          </a:bodyPr>
          <a:lstStyle/>
          <a:p>
            <a:pPr indent="0" lvl="0" marL="0" rtl="0" algn="ctr">
              <a:spcBef>
                <a:spcPts val="640"/>
              </a:spcBef>
              <a:spcAft>
                <a:spcPts val="0"/>
              </a:spcAft>
              <a:buNone/>
            </a:pPr>
            <a:r>
              <a:rPr lang="en" sz="1600" u="sng"/>
              <a:t>General Admissions Information for Computer Science Ph.D.</a:t>
            </a:r>
            <a:endParaRPr sz="1600" u="sng"/>
          </a:p>
          <a:p>
            <a:pPr indent="-304800" lvl="0" marL="457200" rtl="0" algn="l">
              <a:lnSpc>
                <a:spcPct val="115000"/>
              </a:lnSpc>
              <a:spcBef>
                <a:spcPts val="560"/>
              </a:spcBef>
              <a:spcAft>
                <a:spcPts val="0"/>
              </a:spcAft>
              <a:buClr>
                <a:srgbClr val="000000"/>
              </a:buClr>
              <a:buSzPts val="1200"/>
              <a:buChar char="●"/>
            </a:pPr>
            <a:r>
              <a:rPr lang="en" sz="1200"/>
              <a:t>The Computer Science Ph.D. p</a:t>
            </a:r>
            <a:r>
              <a:rPr lang="en" sz="1200"/>
              <a:t>rogram admits students for Fall semester only, applicants are not considered for Spring or Summer admission.</a:t>
            </a:r>
            <a:endParaRPr sz="1200"/>
          </a:p>
          <a:p>
            <a:pPr indent="-304800" lvl="0" marL="457200" rtl="0" algn="l">
              <a:lnSpc>
                <a:spcPct val="115000"/>
              </a:lnSpc>
              <a:spcBef>
                <a:spcPts val="0"/>
              </a:spcBef>
              <a:spcAft>
                <a:spcPts val="0"/>
              </a:spcAft>
              <a:buClr>
                <a:srgbClr val="000000"/>
              </a:buClr>
              <a:buSzPts val="1200"/>
              <a:buChar char="●"/>
            </a:pPr>
            <a:r>
              <a:rPr lang="en" sz="1200"/>
              <a:t>The Computer Science Ph.D. program has two application deadlines.</a:t>
            </a:r>
            <a:endParaRPr sz="1200"/>
          </a:p>
          <a:p>
            <a:pPr indent="-304800" lvl="1" marL="914400" rtl="0" algn="l">
              <a:lnSpc>
                <a:spcPct val="115000"/>
              </a:lnSpc>
              <a:spcBef>
                <a:spcPts val="0"/>
              </a:spcBef>
              <a:spcAft>
                <a:spcPts val="0"/>
              </a:spcAft>
              <a:buSzPts val="1200"/>
              <a:buChar char="○"/>
            </a:pPr>
            <a:r>
              <a:rPr lang="en" sz="1200"/>
              <a:t>December 15: Ph.D. application deadline to be considered for Fellowships</a:t>
            </a:r>
            <a:endParaRPr sz="1200"/>
          </a:p>
          <a:p>
            <a:pPr indent="-304800" lvl="1" marL="914400" rtl="0" algn="l">
              <a:lnSpc>
                <a:spcPct val="115000"/>
              </a:lnSpc>
              <a:spcBef>
                <a:spcPts val="0"/>
              </a:spcBef>
              <a:spcAft>
                <a:spcPts val="0"/>
              </a:spcAft>
              <a:buSzPts val="1200"/>
              <a:buChar char="○"/>
            </a:pPr>
            <a:r>
              <a:rPr lang="en" sz="1200"/>
              <a:t>January 5: Final Application deadline for the following Fall semester.</a:t>
            </a:r>
            <a:endParaRPr sz="1200"/>
          </a:p>
          <a:p>
            <a:pPr indent="-304800" lvl="0" marL="457200" rtl="0" algn="l">
              <a:lnSpc>
                <a:spcPct val="115000"/>
              </a:lnSpc>
              <a:spcBef>
                <a:spcPts val="0"/>
              </a:spcBef>
              <a:spcAft>
                <a:spcPts val="0"/>
              </a:spcAft>
              <a:buClr>
                <a:srgbClr val="000000"/>
              </a:buClr>
              <a:buSzPts val="1200"/>
              <a:buChar char="●"/>
            </a:pPr>
            <a:r>
              <a:rPr lang="en" sz="1200"/>
              <a:t>All admitted students to the Computer Science Ph.D. program are offered funding, guaranteed for the first year. Most students are funded through the </a:t>
            </a:r>
            <a:r>
              <a:rPr lang="en" sz="1200"/>
              <a:t>duration</a:t>
            </a:r>
            <a:r>
              <a:rPr lang="en" sz="1200"/>
              <a:t> of their program if they maintain adequate progress towards degree completion.</a:t>
            </a:r>
            <a:endParaRPr sz="1200"/>
          </a:p>
          <a:p>
            <a:pPr indent="-304800" lvl="0" marL="457200" rtl="0" algn="l">
              <a:lnSpc>
                <a:spcPct val="115000"/>
              </a:lnSpc>
              <a:spcBef>
                <a:spcPts val="0"/>
              </a:spcBef>
              <a:spcAft>
                <a:spcPts val="0"/>
              </a:spcAft>
              <a:buClr>
                <a:srgbClr val="000000"/>
              </a:buClr>
              <a:buSzPts val="1200"/>
              <a:buChar char="●"/>
            </a:pPr>
            <a:r>
              <a:rPr lang="en" sz="1200"/>
              <a:t>Admitted students are typically assigned a faculty research advisor at the time of their admission offer. It is in the applicants best interest to reference one or more faculty they would be interested in working with.</a:t>
            </a:r>
            <a:endParaRPr sz="1200"/>
          </a:p>
          <a:p>
            <a:pPr indent="0" lvl="0" marL="457200" rtl="0" algn="l">
              <a:lnSpc>
                <a:spcPct val="115000"/>
              </a:lnSpc>
              <a:spcBef>
                <a:spcPts val="560"/>
              </a:spcBef>
              <a:spcAft>
                <a:spcPts val="0"/>
              </a:spcAft>
              <a:buNone/>
            </a:pPr>
            <a:r>
              <a:t/>
            </a:r>
            <a:endParaRPr sz="1200"/>
          </a:p>
          <a:p>
            <a:pPr indent="0" lvl="0" marL="457200" rtl="0" algn="l">
              <a:lnSpc>
                <a:spcPct val="115000"/>
              </a:lnSpc>
              <a:spcBef>
                <a:spcPts val="560"/>
              </a:spcBef>
              <a:spcAft>
                <a:spcPts val="0"/>
              </a:spcAft>
              <a:buNone/>
            </a:pPr>
            <a:r>
              <a:t/>
            </a:r>
            <a:endParaRPr sz="1700"/>
          </a:p>
          <a:p>
            <a:pPr indent="0" lvl="0" marL="457200" marR="0" rtl="0" algn="l">
              <a:lnSpc>
                <a:spcPct val="100000"/>
              </a:lnSpc>
              <a:spcBef>
                <a:spcPts val="560"/>
              </a:spcBef>
              <a:spcAft>
                <a:spcPts val="0"/>
              </a:spcAft>
              <a:buNone/>
            </a:pPr>
            <a:r>
              <a:t/>
            </a:r>
            <a:endParaRPr sz="17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1"/>
          <p:cNvSpPr txBox="1"/>
          <p:nvPr>
            <p:ph type="title"/>
          </p:nvPr>
        </p:nvSpPr>
        <p:spPr>
          <a:xfrm>
            <a:off x="685800" y="181200"/>
            <a:ext cx="7772400" cy="75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800"/>
              <a:t>CS&amp;E Core Graduate Programs - </a:t>
            </a:r>
            <a:endParaRPr b="1" sz="2800"/>
          </a:p>
          <a:p>
            <a:pPr indent="0" lvl="0" marL="0" rtl="0" algn="ctr">
              <a:spcBef>
                <a:spcPts val="0"/>
              </a:spcBef>
              <a:spcAft>
                <a:spcPts val="0"/>
              </a:spcAft>
              <a:buNone/>
            </a:pPr>
            <a:r>
              <a:rPr b="1" i="1" lang="en" sz="2800"/>
              <a:t>CSCI Ph.D. </a:t>
            </a:r>
            <a:r>
              <a:rPr b="1" i="1" lang="en" sz="2800"/>
              <a:t>Admissions Information</a:t>
            </a:r>
            <a:endParaRPr b="1" i="1" sz="2800"/>
          </a:p>
        </p:txBody>
      </p:sp>
      <p:sp>
        <p:nvSpPr>
          <p:cNvPr id="158" name="Google Shape;158;p31"/>
          <p:cNvSpPr txBox="1"/>
          <p:nvPr>
            <p:ph idx="1" type="body"/>
          </p:nvPr>
        </p:nvSpPr>
        <p:spPr>
          <a:xfrm>
            <a:off x="685800" y="931800"/>
            <a:ext cx="7900500" cy="3680700"/>
          </a:xfrm>
          <a:prstGeom prst="rect">
            <a:avLst/>
          </a:prstGeom>
        </p:spPr>
        <p:txBody>
          <a:bodyPr anchorCtr="0" anchor="t" bIns="91425" lIns="91425" spcFirstLastPara="1" rIns="91425" wrap="square" tIns="91425">
            <a:noAutofit/>
          </a:bodyPr>
          <a:lstStyle/>
          <a:p>
            <a:pPr indent="0" lvl="0" marL="0" rtl="0" algn="ctr">
              <a:spcBef>
                <a:spcPts val="640"/>
              </a:spcBef>
              <a:spcAft>
                <a:spcPts val="0"/>
              </a:spcAft>
              <a:buNone/>
            </a:pPr>
            <a:r>
              <a:rPr lang="en" sz="1600" u="sng"/>
              <a:t>Required and </a:t>
            </a:r>
            <a:r>
              <a:rPr lang="en" sz="1600" u="sng"/>
              <a:t>Recommended</a:t>
            </a:r>
            <a:r>
              <a:rPr lang="en" sz="1600" u="sng"/>
              <a:t> Application Materials</a:t>
            </a:r>
            <a:r>
              <a:rPr lang="en" sz="1600" u="sng"/>
              <a:t> for Computer Science Ph.D.</a:t>
            </a:r>
            <a:endParaRPr sz="1600" u="sng"/>
          </a:p>
          <a:p>
            <a:pPr indent="-304800" lvl="0" marL="457200" rtl="0" algn="l">
              <a:lnSpc>
                <a:spcPct val="115000"/>
              </a:lnSpc>
              <a:spcBef>
                <a:spcPts val="560"/>
              </a:spcBef>
              <a:spcAft>
                <a:spcPts val="0"/>
              </a:spcAft>
              <a:buClr>
                <a:srgbClr val="000000"/>
              </a:buClr>
              <a:buSzPts val="1200"/>
              <a:buChar char="●"/>
            </a:pPr>
            <a:r>
              <a:rPr b="1" lang="en" sz="1200" u="sng"/>
              <a:t>Letters of Recommendation</a:t>
            </a:r>
            <a:r>
              <a:rPr lang="en" sz="1200"/>
              <a:t>: We require three letters of recommendation. You will need to provide the name and contact information for three individuals who can speak to your personal qualities in addition to your academic and research acumen. It is recommended that your letter writers are in higher education, specifically faculty and instructors who have had you in class or worked on research with you. You can also request professional contacts and collaborators who can speak to you work in industry and your ability to conduct high level research. The most important factor in your letters of recommendation is that they speak to you personally and enhance your other application materials. </a:t>
            </a:r>
            <a:endParaRPr sz="1200"/>
          </a:p>
          <a:p>
            <a:pPr indent="-304800" lvl="0" marL="457200" rtl="0" algn="l">
              <a:lnSpc>
                <a:spcPct val="115000"/>
              </a:lnSpc>
              <a:spcBef>
                <a:spcPts val="0"/>
              </a:spcBef>
              <a:spcAft>
                <a:spcPts val="0"/>
              </a:spcAft>
              <a:buClr>
                <a:srgbClr val="000000"/>
              </a:buClr>
              <a:buSzPts val="1200"/>
              <a:buChar char="●"/>
            </a:pPr>
            <a:r>
              <a:rPr b="1" lang="en" sz="1200" u="sng"/>
              <a:t>Personal Statement</a:t>
            </a:r>
            <a:r>
              <a:rPr lang="en" sz="1200"/>
              <a:t>: A personal statement is very important.</a:t>
            </a:r>
            <a:r>
              <a:rPr lang="en" sz="1200">
                <a:solidFill>
                  <a:srgbClr val="000000"/>
                </a:solidFill>
              </a:rPr>
              <a:t> </a:t>
            </a:r>
            <a:r>
              <a:rPr lang="en" sz="1200">
                <a:solidFill>
                  <a:srgbClr val="000000"/>
                </a:solidFill>
                <a:highlight>
                  <a:srgbClr val="FFFFFF"/>
                </a:highlight>
              </a:rPr>
              <a:t>Concisely discuss your computer science educational, research, or industrial background as they relate to your objectives. Include any unique experiences relevant to the research you have done. Discuss why you are applying to the University of Minnesota.</a:t>
            </a:r>
            <a:r>
              <a:rPr b="1" i="1" lang="en" sz="1200">
                <a:solidFill>
                  <a:srgbClr val="000000"/>
                </a:solidFill>
                <a:highlight>
                  <a:srgbClr val="FFFFFF"/>
                </a:highlight>
              </a:rPr>
              <a:t> Please include names of faculty members and research groups at the University of Minnesota whose research is of interest to you.</a:t>
            </a:r>
            <a:r>
              <a:rPr lang="en" sz="1200">
                <a:solidFill>
                  <a:srgbClr val="000000"/>
                </a:solidFill>
                <a:highlight>
                  <a:srgbClr val="FFFFFF"/>
                </a:highlight>
              </a:rPr>
              <a:t> Use this area to list any extenuating circumstances such as poor grades or test scores. (4000 character limit strongly recommended; does not include spaces not strictly enforced)</a:t>
            </a:r>
            <a:endParaRPr sz="1200">
              <a:solidFill>
                <a:srgbClr val="000000"/>
              </a:solidFill>
            </a:endParaRPr>
          </a:p>
          <a:p>
            <a:pPr indent="0" lvl="0" marL="457200" rtl="0" algn="l">
              <a:lnSpc>
                <a:spcPct val="115000"/>
              </a:lnSpc>
              <a:spcBef>
                <a:spcPts val="560"/>
              </a:spcBef>
              <a:spcAft>
                <a:spcPts val="0"/>
              </a:spcAft>
              <a:buNone/>
            </a:pPr>
            <a:r>
              <a:t/>
            </a:r>
            <a:endParaRPr sz="1700"/>
          </a:p>
          <a:p>
            <a:pPr indent="0" lvl="0" marL="457200" marR="0" rtl="0" algn="l">
              <a:lnSpc>
                <a:spcPct val="100000"/>
              </a:lnSpc>
              <a:spcBef>
                <a:spcPts val="560"/>
              </a:spcBef>
              <a:spcAft>
                <a:spcPts val="0"/>
              </a:spcAft>
              <a:buNone/>
            </a:pPr>
            <a:r>
              <a:t/>
            </a:r>
            <a:endParaRPr sz="1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2"/>
          <p:cNvSpPr txBox="1"/>
          <p:nvPr>
            <p:ph type="title"/>
          </p:nvPr>
        </p:nvSpPr>
        <p:spPr>
          <a:xfrm>
            <a:off x="685800" y="181200"/>
            <a:ext cx="7772400" cy="75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800"/>
              <a:t>CS&amp;E Core Graduate Programs - </a:t>
            </a:r>
            <a:endParaRPr b="1" sz="2800"/>
          </a:p>
          <a:p>
            <a:pPr indent="0" lvl="0" marL="0" rtl="0" algn="ctr">
              <a:spcBef>
                <a:spcPts val="0"/>
              </a:spcBef>
              <a:spcAft>
                <a:spcPts val="0"/>
              </a:spcAft>
              <a:buNone/>
            </a:pPr>
            <a:r>
              <a:rPr b="1" i="1" lang="en" sz="2800"/>
              <a:t>CSCI Ph.D. </a:t>
            </a:r>
            <a:r>
              <a:rPr b="1" i="1" lang="en" sz="2800"/>
              <a:t>Admissions Information</a:t>
            </a:r>
            <a:endParaRPr b="1" i="1" sz="2800"/>
          </a:p>
        </p:txBody>
      </p:sp>
      <p:sp>
        <p:nvSpPr>
          <p:cNvPr id="164" name="Google Shape;164;p32"/>
          <p:cNvSpPr txBox="1"/>
          <p:nvPr>
            <p:ph idx="1" type="body"/>
          </p:nvPr>
        </p:nvSpPr>
        <p:spPr>
          <a:xfrm>
            <a:off x="685800" y="931800"/>
            <a:ext cx="7900500" cy="3680700"/>
          </a:xfrm>
          <a:prstGeom prst="rect">
            <a:avLst/>
          </a:prstGeom>
        </p:spPr>
        <p:txBody>
          <a:bodyPr anchorCtr="0" anchor="t" bIns="91425" lIns="91425" spcFirstLastPara="1" rIns="91425" wrap="square" tIns="91425">
            <a:noAutofit/>
          </a:bodyPr>
          <a:lstStyle/>
          <a:p>
            <a:pPr indent="0" lvl="0" marL="0" rtl="0" algn="ctr">
              <a:spcBef>
                <a:spcPts val="640"/>
              </a:spcBef>
              <a:spcAft>
                <a:spcPts val="0"/>
              </a:spcAft>
              <a:buNone/>
            </a:pPr>
            <a:r>
              <a:rPr lang="en" sz="1600" u="sng"/>
              <a:t>Required and Recommended Application Materials for Computer Science Ph.D.</a:t>
            </a:r>
            <a:endParaRPr sz="1600" u="sng"/>
          </a:p>
          <a:p>
            <a:pPr indent="-304800" lvl="0" marL="457200" rtl="0" algn="l">
              <a:lnSpc>
                <a:spcPct val="115000"/>
              </a:lnSpc>
              <a:spcBef>
                <a:spcPts val="560"/>
              </a:spcBef>
              <a:spcAft>
                <a:spcPts val="0"/>
              </a:spcAft>
              <a:buClr>
                <a:srgbClr val="000000"/>
              </a:buClr>
              <a:buSzPts val="1200"/>
              <a:buChar char="●"/>
            </a:pPr>
            <a:r>
              <a:rPr b="1" lang="en" sz="1200" u="sng"/>
              <a:t>Diversity Statement:</a:t>
            </a:r>
            <a:r>
              <a:rPr lang="en" sz="1200"/>
              <a:t> Required of domestic applicants only. International applicants do not need to complete a diversity statement but are welcome to provide one. Be sure to talk about why you as an individual will bring a unique perspective, life experience, background, research interest, professional or academic goal etc to the department. Please feel free to share as much as you are comfortable with the admissions committee.</a:t>
            </a:r>
            <a:endParaRPr sz="1200"/>
          </a:p>
          <a:p>
            <a:pPr indent="-304800" lvl="0" marL="457200" rtl="0" algn="l">
              <a:lnSpc>
                <a:spcPct val="115000"/>
              </a:lnSpc>
              <a:spcBef>
                <a:spcPts val="0"/>
              </a:spcBef>
              <a:spcAft>
                <a:spcPts val="0"/>
              </a:spcAft>
              <a:buClr>
                <a:srgbClr val="000000"/>
              </a:buClr>
              <a:buSzPts val="1200"/>
              <a:buChar char="●"/>
            </a:pPr>
            <a:r>
              <a:rPr b="1" lang="en" sz="1200" u="sng"/>
              <a:t>Research Statement: </a:t>
            </a:r>
            <a:r>
              <a:rPr lang="en" sz="1200"/>
              <a:t>You may choose to submit a separate research statement detailing your previous research experience and what yo hpe to pursue in our doctoral program. You should reference a particular faculty member, or members, whose own research and area of expertise align with your interests. </a:t>
            </a:r>
            <a:endParaRPr sz="1200"/>
          </a:p>
          <a:p>
            <a:pPr indent="-304800" lvl="0" marL="457200" rtl="0" algn="l">
              <a:lnSpc>
                <a:spcPct val="115000"/>
              </a:lnSpc>
              <a:spcBef>
                <a:spcPts val="0"/>
              </a:spcBef>
              <a:spcAft>
                <a:spcPts val="0"/>
              </a:spcAft>
              <a:buClr>
                <a:srgbClr val="000000"/>
              </a:buClr>
              <a:buSzPts val="1200"/>
              <a:buChar char="●"/>
            </a:pPr>
            <a:r>
              <a:rPr b="1" lang="en" sz="1200" u="sng"/>
              <a:t>Transcripts:</a:t>
            </a:r>
            <a:r>
              <a:rPr b="1" lang="en" sz="1200" u="sng">
                <a:solidFill>
                  <a:srgbClr val="000000"/>
                </a:solidFill>
              </a:rPr>
              <a:t> </a:t>
            </a:r>
            <a:r>
              <a:rPr lang="en" sz="1200">
                <a:solidFill>
                  <a:srgbClr val="000000"/>
                </a:solidFill>
                <a:highlight>
                  <a:srgbClr val="FFFFFF"/>
                </a:highlight>
              </a:rPr>
              <a:t>You </a:t>
            </a:r>
            <a:r>
              <a:rPr b="1" i="1" lang="en" sz="1200">
                <a:solidFill>
                  <a:srgbClr val="000000"/>
                </a:solidFill>
                <a:highlight>
                  <a:srgbClr val="FFFFFF"/>
                </a:highlight>
              </a:rPr>
              <a:t>must</a:t>
            </a:r>
            <a:r>
              <a:rPr i="1" lang="en" sz="1200">
                <a:solidFill>
                  <a:srgbClr val="000000"/>
                </a:solidFill>
                <a:highlight>
                  <a:srgbClr val="FFFFFF"/>
                </a:highlight>
              </a:rPr>
              <a:t> </a:t>
            </a:r>
            <a:r>
              <a:rPr lang="en" sz="1200">
                <a:solidFill>
                  <a:srgbClr val="000000"/>
                </a:solidFill>
                <a:highlight>
                  <a:srgbClr val="FFFFFF"/>
                </a:highlight>
              </a:rPr>
              <a:t>indicate all the colleges and graduate schools you have attended. Unofficial transcripts must be uploaded directly to the admissions application per these</a:t>
            </a:r>
            <a:r>
              <a:rPr lang="en" sz="1200" u="sng">
                <a:solidFill>
                  <a:schemeClr val="hlink"/>
                </a:solidFill>
                <a:highlight>
                  <a:srgbClr val="FFFFFF"/>
                </a:highlight>
                <a:hlinkClick r:id="rId3"/>
              </a:rPr>
              <a:t> instructions.</a:t>
            </a:r>
            <a:r>
              <a:rPr lang="en" sz="1200">
                <a:solidFill>
                  <a:srgbClr val="000000"/>
                </a:solidFill>
                <a:highlight>
                  <a:srgbClr val="FFFFFF"/>
                </a:highlight>
              </a:rPr>
              <a:t> Official transcripts are required for those students admitted to the program. Do not fax or mail hard copies of your transcripts, they will be destroyed upon receipt. </a:t>
            </a:r>
            <a:endParaRPr sz="1200">
              <a:solidFill>
                <a:srgbClr val="000000"/>
              </a:solidFill>
              <a:highlight>
                <a:srgbClr val="FFFFFF"/>
              </a:highlight>
            </a:endParaRPr>
          </a:p>
          <a:p>
            <a:pPr indent="0" lvl="0" marL="457200" rtl="0" algn="l">
              <a:lnSpc>
                <a:spcPct val="115000"/>
              </a:lnSpc>
              <a:spcBef>
                <a:spcPts val="560"/>
              </a:spcBef>
              <a:spcAft>
                <a:spcPts val="0"/>
              </a:spcAft>
              <a:buNone/>
            </a:pPr>
            <a:r>
              <a:t/>
            </a:r>
            <a:endParaRPr sz="1200">
              <a:solidFill>
                <a:srgbClr val="000000"/>
              </a:solidFill>
              <a:highlight>
                <a:srgbClr val="FFFFFF"/>
              </a:highlight>
            </a:endParaRPr>
          </a:p>
          <a:p>
            <a:pPr indent="0" lvl="0" marL="457200" marR="0" rtl="0" algn="l">
              <a:lnSpc>
                <a:spcPct val="100000"/>
              </a:lnSpc>
              <a:spcBef>
                <a:spcPts val="560"/>
              </a:spcBef>
              <a:spcAft>
                <a:spcPts val="0"/>
              </a:spcAft>
              <a:buNone/>
            </a:pPr>
            <a:r>
              <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5"/>
          <p:cNvSpPr txBox="1"/>
          <p:nvPr>
            <p:ph type="title"/>
          </p:nvPr>
        </p:nvSpPr>
        <p:spPr>
          <a:xfrm>
            <a:off x="685800" y="228600"/>
            <a:ext cx="77724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Topics Covered</a:t>
            </a:r>
            <a:endParaRPr b="1"/>
          </a:p>
          <a:p>
            <a:pPr indent="0" lvl="0" marL="0" rtl="0" algn="ctr">
              <a:spcBef>
                <a:spcPts val="0"/>
              </a:spcBef>
              <a:spcAft>
                <a:spcPts val="0"/>
              </a:spcAft>
              <a:buNone/>
            </a:pPr>
            <a:r>
              <a:t/>
            </a:r>
            <a:endParaRPr i="1" sz="1100"/>
          </a:p>
        </p:txBody>
      </p:sp>
      <p:sp>
        <p:nvSpPr>
          <p:cNvPr id="61" name="Google Shape;61;p15"/>
          <p:cNvSpPr txBox="1"/>
          <p:nvPr>
            <p:ph idx="1" type="body"/>
          </p:nvPr>
        </p:nvSpPr>
        <p:spPr>
          <a:xfrm>
            <a:off x="642150" y="1026475"/>
            <a:ext cx="7772400" cy="2971800"/>
          </a:xfrm>
          <a:prstGeom prst="rect">
            <a:avLst/>
          </a:prstGeom>
        </p:spPr>
        <p:txBody>
          <a:bodyPr anchorCtr="0" anchor="t" bIns="91425" lIns="91425" spcFirstLastPara="1" rIns="91425" wrap="square" tIns="91425">
            <a:noAutofit/>
          </a:bodyPr>
          <a:lstStyle/>
          <a:p>
            <a:pPr indent="-349250" lvl="0" marL="457200" rtl="0" algn="l">
              <a:spcBef>
                <a:spcPts val="640"/>
              </a:spcBef>
              <a:spcAft>
                <a:spcPts val="0"/>
              </a:spcAft>
              <a:buClr>
                <a:srgbClr val="000000"/>
              </a:buClr>
              <a:buSzPts val="1900"/>
              <a:buChar char="●"/>
            </a:pPr>
            <a:r>
              <a:rPr lang="en" sz="1900"/>
              <a:t>The Benefits of a Graduate Degree From our Department</a:t>
            </a:r>
            <a:endParaRPr sz="1900"/>
          </a:p>
          <a:p>
            <a:pPr indent="-349250" lvl="0" marL="457200" rtl="0" algn="l">
              <a:spcBef>
                <a:spcPts val="0"/>
              </a:spcBef>
              <a:spcAft>
                <a:spcPts val="0"/>
              </a:spcAft>
              <a:buClr>
                <a:srgbClr val="000000"/>
              </a:buClr>
              <a:buSzPts val="1900"/>
              <a:buChar char="●"/>
            </a:pPr>
            <a:r>
              <a:rPr lang="en" sz="1900"/>
              <a:t>Department of Computer Science &amp; Engineering Graduate Program Options</a:t>
            </a:r>
            <a:endParaRPr sz="1900"/>
          </a:p>
          <a:p>
            <a:pPr indent="-349250" lvl="1" marL="914400" rtl="0" algn="l">
              <a:spcBef>
                <a:spcPts val="0"/>
              </a:spcBef>
              <a:spcAft>
                <a:spcPts val="0"/>
              </a:spcAft>
              <a:buClr>
                <a:srgbClr val="000000"/>
              </a:buClr>
              <a:buSzPts val="1900"/>
              <a:buChar char="○"/>
            </a:pPr>
            <a:r>
              <a:rPr lang="en" sz="1900"/>
              <a:t>Program Overview and General Program Requirements </a:t>
            </a:r>
            <a:endParaRPr sz="1900"/>
          </a:p>
          <a:p>
            <a:pPr indent="-349250" lvl="1" marL="914400" rtl="0" algn="l">
              <a:spcBef>
                <a:spcPts val="0"/>
              </a:spcBef>
              <a:spcAft>
                <a:spcPts val="0"/>
              </a:spcAft>
              <a:buClr>
                <a:srgbClr val="000000"/>
              </a:buClr>
              <a:buSzPts val="1900"/>
              <a:buChar char="○"/>
            </a:pPr>
            <a:r>
              <a:rPr lang="en" sz="1900"/>
              <a:t>Application Information </a:t>
            </a:r>
            <a:endParaRPr sz="1900"/>
          </a:p>
          <a:p>
            <a:pPr indent="-349250" lvl="1" marL="914400" rtl="0" algn="l">
              <a:spcBef>
                <a:spcPts val="0"/>
              </a:spcBef>
              <a:spcAft>
                <a:spcPts val="0"/>
              </a:spcAft>
              <a:buClr>
                <a:srgbClr val="000000"/>
              </a:buClr>
              <a:buSzPts val="1900"/>
              <a:buChar char="○"/>
            </a:pPr>
            <a:r>
              <a:rPr lang="en" sz="1900"/>
              <a:t>Pre-requisite requirements</a:t>
            </a:r>
            <a:endParaRPr sz="1900"/>
          </a:p>
          <a:p>
            <a:pPr indent="-349250" lvl="0" marL="457200" rtl="0" algn="l">
              <a:spcBef>
                <a:spcPts val="0"/>
              </a:spcBef>
              <a:spcAft>
                <a:spcPts val="0"/>
              </a:spcAft>
              <a:buClr>
                <a:srgbClr val="000000"/>
              </a:buClr>
              <a:buSzPts val="1900"/>
              <a:buChar char="●"/>
            </a:pPr>
            <a:r>
              <a:rPr lang="en" sz="1900"/>
              <a:t>What makes a strong applicant</a:t>
            </a:r>
            <a:endParaRPr sz="1900"/>
          </a:p>
          <a:p>
            <a:pPr indent="-349250" lvl="0" marL="457200" rtl="0" algn="l">
              <a:spcBef>
                <a:spcPts val="0"/>
              </a:spcBef>
              <a:spcAft>
                <a:spcPts val="0"/>
              </a:spcAft>
              <a:buClr>
                <a:srgbClr val="000000"/>
              </a:buClr>
              <a:buSzPts val="1900"/>
              <a:buChar char="●"/>
            </a:pPr>
            <a:r>
              <a:rPr lang="en" sz="1900"/>
              <a:t>Funding</a:t>
            </a:r>
            <a:endParaRPr sz="1900"/>
          </a:p>
          <a:p>
            <a:pPr indent="-349250" lvl="0" marL="457200" rtl="0" algn="l">
              <a:spcBef>
                <a:spcPts val="0"/>
              </a:spcBef>
              <a:spcAft>
                <a:spcPts val="0"/>
              </a:spcAft>
              <a:buClr>
                <a:srgbClr val="000000"/>
              </a:buClr>
              <a:buSzPts val="1900"/>
              <a:buChar char="●"/>
            </a:pPr>
            <a:r>
              <a:rPr lang="en" sz="1900"/>
              <a:t>Resources</a:t>
            </a:r>
            <a:endParaRPr sz="1900"/>
          </a:p>
          <a:p>
            <a:pPr indent="0" lvl="0" marL="457200" rtl="0" algn="l">
              <a:spcBef>
                <a:spcPts val="640"/>
              </a:spcBef>
              <a:spcAft>
                <a:spcPts val="0"/>
              </a:spcAft>
              <a:buNone/>
            </a:pPr>
            <a:r>
              <a:t/>
            </a:r>
            <a:endParaRPr sz="1900"/>
          </a:p>
        </p:txBody>
      </p:sp>
      <p:pic>
        <p:nvPicPr>
          <p:cNvPr id="62" name="Google Shape;62;p15"/>
          <p:cNvPicPr preferRelativeResize="0"/>
          <p:nvPr/>
        </p:nvPicPr>
        <p:blipFill>
          <a:blip r:embed="rId3">
            <a:alphaModFix/>
          </a:blip>
          <a:stretch>
            <a:fillRect/>
          </a:stretch>
        </p:blipFill>
        <p:spPr>
          <a:xfrm>
            <a:off x="5068174" y="2575500"/>
            <a:ext cx="2737024" cy="18128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3"/>
          <p:cNvSpPr txBox="1"/>
          <p:nvPr>
            <p:ph type="title"/>
          </p:nvPr>
        </p:nvSpPr>
        <p:spPr>
          <a:xfrm>
            <a:off x="685800" y="181200"/>
            <a:ext cx="7772400" cy="75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800"/>
              <a:t>CS&amp;E Core Graduate Programs - </a:t>
            </a:r>
            <a:endParaRPr b="1" sz="2800"/>
          </a:p>
          <a:p>
            <a:pPr indent="0" lvl="0" marL="0" rtl="0" algn="ctr">
              <a:spcBef>
                <a:spcPts val="0"/>
              </a:spcBef>
              <a:spcAft>
                <a:spcPts val="0"/>
              </a:spcAft>
              <a:buNone/>
            </a:pPr>
            <a:r>
              <a:rPr b="1" i="1" lang="en" sz="2800"/>
              <a:t>CSCI Ph.D. </a:t>
            </a:r>
            <a:r>
              <a:rPr b="1" i="1" lang="en" sz="2800"/>
              <a:t>Admissions Information</a:t>
            </a:r>
            <a:endParaRPr b="1" i="1" sz="2800"/>
          </a:p>
        </p:txBody>
      </p:sp>
      <p:sp>
        <p:nvSpPr>
          <p:cNvPr id="170" name="Google Shape;170;p33"/>
          <p:cNvSpPr txBox="1"/>
          <p:nvPr>
            <p:ph idx="1" type="body"/>
          </p:nvPr>
        </p:nvSpPr>
        <p:spPr>
          <a:xfrm>
            <a:off x="685800" y="931800"/>
            <a:ext cx="7900500" cy="3680700"/>
          </a:xfrm>
          <a:prstGeom prst="rect">
            <a:avLst/>
          </a:prstGeom>
        </p:spPr>
        <p:txBody>
          <a:bodyPr anchorCtr="0" anchor="t" bIns="91425" lIns="91425" spcFirstLastPara="1" rIns="91425" wrap="square" tIns="91425">
            <a:noAutofit/>
          </a:bodyPr>
          <a:lstStyle/>
          <a:p>
            <a:pPr indent="0" lvl="0" marL="0" rtl="0" algn="ctr">
              <a:spcBef>
                <a:spcPts val="640"/>
              </a:spcBef>
              <a:spcAft>
                <a:spcPts val="0"/>
              </a:spcAft>
              <a:buNone/>
            </a:pPr>
            <a:r>
              <a:rPr lang="en" sz="1600" u="sng"/>
              <a:t>Required and Recommended Application Materials for Computer Science Ph.D.</a:t>
            </a:r>
            <a:endParaRPr sz="1600" u="sng"/>
          </a:p>
          <a:p>
            <a:pPr indent="-304800" lvl="0" marL="457200" rtl="0" algn="l">
              <a:lnSpc>
                <a:spcPct val="115000"/>
              </a:lnSpc>
              <a:spcBef>
                <a:spcPts val="560"/>
              </a:spcBef>
              <a:spcAft>
                <a:spcPts val="0"/>
              </a:spcAft>
              <a:buClr>
                <a:srgbClr val="000000"/>
              </a:buClr>
              <a:buSzPts val="1200"/>
              <a:buChar char="●"/>
            </a:pPr>
            <a:r>
              <a:rPr b="1" lang="en" sz="1200" u="sng">
                <a:highlight>
                  <a:srgbClr val="FFFFFF"/>
                </a:highlight>
              </a:rPr>
              <a:t>GRE Test Scores:</a:t>
            </a:r>
            <a:r>
              <a:rPr lang="en" sz="1200">
                <a:highlight>
                  <a:srgbClr val="FFFFFF"/>
                </a:highlight>
              </a:rPr>
              <a:t> </a:t>
            </a:r>
            <a:r>
              <a:rPr lang="en" sz="1200">
                <a:solidFill>
                  <a:srgbClr val="000000"/>
                </a:solidFill>
                <a:highlight>
                  <a:srgbClr val="FFFFFF"/>
                </a:highlight>
              </a:rPr>
              <a:t>We do not require or accept GRE scores as part of the application process. The University of Minnesota Graduate Application will have areas for you to enter GRE test scores and upload an unofficial score sheet. You should not enter this information into your application for our program.</a:t>
            </a:r>
            <a:endParaRPr sz="1200">
              <a:solidFill>
                <a:srgbClr val="000000"/>
              </a:solidFill>
              <a:highlight>
                <a:srgbClr val="FFFFFF"/>
              </a:highlight>
            </a:endParaRPr>
          </a:p>
          <a:p>
            <a:pPr indent="0" lvl="0" marL="0" rtl="0" algn="l">
              <a:lnSpc>
                <a:spcPct val="115000"/>
              </a:lnSpc>
              <a:spcBef>
                <a:spcPts val="560"/>
              </a:spcBef>
              <a:spcAft>
                <a:spcPts val="0"/>
              </a:spcAft>
              <a:buNone/>
            </a:pPr>
            <a:r>
              <a:t/>
            </a:r>
            <a:endParaRPr sz="1200">
              <a:solidFill>
                <a:srgbClr val="000000"/>
              </a:solidFill>
              <a:highlight>
                <a:srgbClr val="FFFFFF"/>
              </a:highlight>
            </a:endParaRPr>
          </a:p>
          <a:p>
            <a:pPr indent="-304800" lvl="0" marL="457200" rtl="0" algn="l">
              <a:lnSpc>
                <a:spcPct val="100000"/>
              </a:lnSpc>
              <a:spcBef>
                <a:spcPts val="1800"/>
              </a:spcBef>
              <a:spcAft>
                <a:spcPts val="0"/>
              </a:spcAft>
              <a:buClr>
                <a:srgbClr val="000000"/>
              </a:buClr>
              <a:buSzPts val="1200"/>
              <a:buChar char="●"/>
            </a:pPr>
            <a:r>
              <a:rPr b="1" lang="en" sz="1200" u="sng">
                <a:solidFill>
                  <a:srgbClr val="000000"/>
                </a:solidFill>
                <a:highlight>
                  <a:srgbClr val="FFFFFF"/>
                </a:highlight>
              </a:rPr>
              <a:t>TOEFL, MELAB, IELTS Test Scores:</a:t>
            </a:r>
            <a:r>
              <a:rPr lang="en" sz="1200">
                <a:solidFill>
                  <a:srgbClr val="000000"/>
                </a:solidFill>
                <a:highlight>
                  <a:srgbClr val="FFFFFF"/>
                </a:highlight>
              </a:rPr>
              <a:t> International students are required to submit language scores and must send official TOEFL, MELAB or IELTS scores to the Graduate School. For more information visit the </a:t>
            </a:r>
            <a:r>
              <a:rPr lang="en" sz="1200">
                <a:solidFill>
                  <a:srgbClr val="0000FF"/>
                </a:solidFill>
                <a:highlight>
                  <a:srgbClr val="FFFFFF"/>
                </a:highlight>
                <a:uFill>
                  <a:noFill/>
                </a:uFill>
                <a:hlinkClick r:id="rId3">
                  <a:extLst>
                    <a:ext uri="{A12FA001-AC4F-418D-AE19-62706E023703}">
                      <ahyp:hlinkClr val="tx"/>
                    </a:ext>
                  </a:extLst>
                </a:hlinkClick>
              </a:rPr>
              <a:t>Graduate School’s TOEFL information page</a:t>
            </a:r>
            <a:r>
              <a:rPr lang="en" sz="1200">
                <a:solidFill>
                  <a:srgbClr val="000000"/>
                </a:solidFill>
                <a:highlight>
                  <a:srgbClr val="FFFFFF"/>
                </a:highlight>
              </a:rPr>
              <a:t>. Please keep in mind that the department requires a speaking and writing score of 23 or higher to qualify for teaching assistantships. If you are an international student who has been granted a waiver, it is still in your best interests to have a valid language score on file to be eligible for TA appointments.</a:t>
            </a:r>
            <a:endParaRPr sz="1200">
              <a:solidFill>
                <a:srgbClr val="000000"/>
              </a:solidFill>
              <a:highlight>
                <a:srgbClr val="FFFFFF"/>
              </a:highlight>
            </a:endParaRPr>
          </a:p>
          <a:p>
            <a:pPr indent="0" lvl="0" marL="0" rtl="0" algn="l">
              <a:lnSpc>
                <a:spcPct val="100000"/>
              </a:lnSpc>
              <a:spcBef>
                <a:spcPts val="1800"/>
              </a:spcBef>
              <a:spcAft>
                <a:spcPts val="0"/>
              </a:spcAft>
              <a:buNone/>
            </a:pPr>
            <a:r>
              <a:rPr lang="en" sz="1200">
                <a:solidFill>
                  <a:srgbClr val="000000"/>
                </a:solidFill>
                <a:highlight>
                  <a:srgbClr val="FFFFFF"/>
                </a:highlight>
              </a:rPr>
              <a:t>TOEFL Institution Code: 6874</a:t>
            </a:r>
            <a:endParaRPr sz="1200">
              <a:solidFill>
                <a:srgbClr val="000000"/>
              </a:solidFill>
              <a:highlight>
                <a:srgbClr val="FFFFFF"/>
              </a:highlight>
            </a:endParaRPr>
          </a:p>
          <a:p>
            <a:pPr indent="0" lvl="0" marL="457200" rtl="0" algn="l">
              <a:lnSpc>
                <a:spcPct val="115000"/>
              </a:lnSpc>
              <a:spcBef>
                <a:spcPts val="560"/>
              </a:spcBef>
              <a:spcAft>
                <a:spcPts val="0"/>
              </a:spcAft>
              <a:buNone/>
            </a:pPr>
            <a:r>
              <a:t/>
            </a:r>
            <a:endParaRPr sz="1200">
              <a:solidFill>
                <a:srgbClr val="000000"/>
              </a:solidFill>
              <a:highlight>
                <a:srgbClr val="FFFFFF"/>
              </a:highlight>
            </a:endParaRPr>
          </a:p>
          <a:p>
            <a:pPr indent="0" lvl="0" marL="457200" marR="0" rtl="0" algn="l">
              <a:lnSpc>
                <a:spcPct val="100000"/>
              </a:lnSpc>
              <a:spcBef>
                <a:spcPts val="560"/>
              </a:spcBef>
              <a:spcAft>
                <a:spcPts val="0"/>
              </a:spcAft>
              <a:buNone/>
            </a:pPr>
            <a:r>
              <a:t/>
            </a:r>
            <a:endParaRPr sz="17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4"/>
          <p:cNvSpPr txBox="1"/>
          <p:nvPr>
            <p:ph type="title"/>
          </p:nvPr>
        </p:nvSpPr>
        <p:spPr>
          <a:xfrm>
            <a:off x="685800" y="92175"/>
            <a:ext cx="7772400" cy="125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600"/>
          </a:p>
          <a:p>
            <a:pPr indent="0" lvl="0" marL="0" rtl="0" algn="ctr">
              <a:spcBef>
                <a:spcPts val="0"/>
              </a:spcBef>
              <a:spcAft>
                <a:spcPts val="0"/>
              </a:spcAft>
              <a:buNone/>
            </a:pPr>
            <a:r>
              <a:rPr b="1" lang="en" sz="2600"/>
              <a:t>CS&amp;E Core Graduate Programs - </a:t>
            </a:r>
            <a:endParaRPr b="1" sz="2600"/>
          </a:p>
          <a:p>
            <a:pPr indent="0" lvl="0" marL="0" rtl="0" algn="ctr">
              <a:spcBef>
                <a:spcPts val="0"/>
              </a:spcBef>
              <a:spcAft>
                <a:spcPts val="0"/>
              </a:spcAft>
              <a:buNone/>
            </a:pPr>
            <a:r>
              <a:rPr b="1" i="1" lang="en" sz="2600">
                <a:solidFill>
                  <a:srgbClr val="7A0019"/>
                </a:solidFill>
              </a:rPr>
              <a:t>Prerequisite Knowledge Required for Computer Science M.S., M.C.S., and Ph.D.</a:t>
            </a:r>
            <a:endParaRPr b="1" i="1" sz="2600">
              <a:solidFill>
                <a:srgbClr val="7A0019"/>
              </a:solidFill>
            </a:endParaRPr>
          </a:p>
          <a:p>
            <a:pPr indent="0" lvl="0" marL="0" rtl="0" algn="ctr">
              <a:spcBef>
                <a:spcPts val="0"/>
              </a:spcBef>
              <a:spcAft>
                <a:spcPts val="0"/>
              </a:spcAft>
              <a:buClr>
                <a:schemeClr val="dk1"/>
              </a:buClr>
              <a:buSzPts val="1100"/>
              <a:buFont typeface="Arial"/>
              <a:buNone/>
            </a:pPr>
            <a:r>
              <a:rPr b="1" lang="en" sz="2800"/>
              <a:t>  </a:t>
            </a:r>
            <a:endParaRPr/>
          </a:p>
        </p:txBody>
      </p:sp>
      <p:sp>
        <p:nvSpPr>
          <p:cNvPr id="176" name="Google Shape;176;p34"/>
          <p:cNvSpPr txBox="1"/>
          <p:nvPr>
            <p:ph idx="1" type="body"/>
          </p:nvPr>
        </p:nvSpPr>
        <p:spPr>
          <a:xfrm>
            <a:off x="685800" y="1402775"/>
            <a:ext cx="7898700" cy="194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40"/>
              </a:spcBef>
              <a:spcAft>
                <a:spcPts val="0"/>
              </a:spcAft>
              <a:buNone/>
            </a:pPr>
            <a:r>
              <a:rPr lang="en" sz="1200"/>
              <a:t>There is a base level of p</a:t>
            </a:r>
            <a:r>
              <a:rPr lang="en" sz="1200"/>
              <a:t>rerequisite</a:t>
            </a:r>
            <a:r>
              <a:rPr lang="en" sz="1200"/>
              <a:t> knowledge expected for all applicants to a Computer Science graduate degree (M.S., M.C.S., and Ph.D.). The knowledge areas we </a:t>
            </a:r>
            <a:r>
              <a:rPr lang="en" sz="1200"/>
              <a:t>look</a:t>
            </a:r>
            <a:r>
              <a:rPr lang="en" sz="1200"/>
              <a:t> for can be filled most directly through regular academic coursework, but can also be satisfied with relevant professional and research experience. Please be sure your application materials show academic, </a:t>
            </a:r>
            <a:r>
              <a:rPr lang="en" sz="1200"/>
              <a:t>professional</a:t>
            </a:r>
            <a:r>
              <a:rPr lang="en" sz="1200"/>
              <a:t> or research experience in the following categories:</a:t>
            </a:r>
            <a:endParaRPr sz="1200"/>
          </a:p>
          <a:p>
            <a:pPr indent="-304800" lvl="1" marL="914400" marR="215900" rtl="0" algn="l">
              <a:lnSpc>
                <a:spcPct val="115000"/>
              </a:lnSpc>
              <a:spcBef>
                <a:spcPts val="0"/>
              </a:spcBef>
              <a:spcAft>
                <a:spcPts val="0"/>
              </a:spcAft>
              <a:buClr>
                <a:srgbClr val="000000"/>
              </a:buClr>
              <a:buSzPts val="1200"/>
              <a:buChar char="●"/>
            </a:pPr>
            <a:r>
              <a:rPr lang="en" sz="1200">
                <a:solidFill>
                  <a:srgbClr val="000000"/>
                </a:solidFill>
              </a:rPr>
              <a:t>Machine Architecture and Organization</a:t>
            </a:r>
            <a:endParaRPr sz="1200">
              <a:solidFill>
                <a:srgbClr val="000000"/>
              </a:solidFill>
            </a:endParaRPr>
          </a:p>
          <a:p>
            <a:pPr indent="-304800" lvl="1" marL="914400" marR="215900" rtl="0" algn="l">
              <a:lnSpc>
                <a:spcPct val="115000"/>
              </a:lnSpc>
              <a:spcBef>
                <a:spcPts val="0"/>
              </a:spcBef>
              <a:spcAft>
                <a:spcPts val="0"/>
              </a:spcAft>
              <a:buClr>
                <a:srgbClr val="000000"/>
              </a:buClr>
              <a:buSzPts val="1200"/>
              <a:buChar char="●"/>
            </a:pPr>
            <a:r>
              <a:rPr lang="en" sz="1200">
                <a:solidFill>
                  <a:srgbClr val="000000"/>
                </a:solidFill>
              </a:rPr>
              <a:t>Theoretical Foundations. </a:t>
            </a:r>
            <a:r>
              <a:rPr i="1" lang="en" sz="1200">
                <a:solidFill>
                  <a:srgbClr val="000000"/>
                </a:solidFill>
              </a:rPr>
              <a:t>Must cover one of the following two bodies of knowledge:</a:t>
            </a:r>
            <a:endParaRPr i="1" sz="1200">
              <a:solidFill>
                <a:srgbClr val="000000"/>
              </a:solidFill>
            </a:endParaRPr>
          </a:p>
          <a:p>
            <a:pPr indent="-304800" lvl="2" marL="1371600" marR="215900" rtl="0" algn="l">
              <a:lnSpc>
                <a:spcPct val="115000"/>
              </a:lnSpc>
              <a:spcBef>
                <a:spcPts val="0"/>
              </a:spcBef>
              <a:spcAft>
                <a:spcPts val="0"/>
              </a:spcAft>
              <a:buClr>
                <a:srgbClr val="000000"/>
              </a:buClr>
              <a:buSzPts val="1200"/>
              <a:buChar char="■"/>
            </a:pPr>
            <a:r>
              <a:rPr lang="en" sz="1200">
                <a:solidFill>
                  <a:srgbClr val="000000"/>
                </a:solidFill>
              </a:rPr>
              <a:t>Algorithms and Data Structures</a:t>
            </a:r>
            <a:endParaRPr sz="1200">
              <a:solidFill>
                <a:srgbClr val="000000"/>
              </a:solidFill>
            </a:endParaRPr>
          </a:p>
          <a:p>
            <a:pPr indent="-304800" lvl="2" marL="1371600" marR="215900" rtl="0" algn="l">
              <a:lnSpc>
                <a:spcPct val="115000"/>
              </a:lnSpc>
              <a:spcBef>
                <a:spcPts val="0"/>
              </a:spcBef>
              <a:spcAft>
                <a:spcPts val="0"/>
              </a:spcAft>
              <a:buClr>
                <a:srgbClr val="000000"/>
              </a:buClr>
              <a:buSzPts val="1200"/>
              <a:buChar char="■"/>
            </a:pPr>
            <a:r>
              <a:rPr lang="en" sz="1200">
                <a:solidFill>
                  <a:srgbClr val="000000"/>
                </a:solidFill>
              </a:rPr>
              <a:t>Formal Languages and Automata Theory</a:t>
            </a:r>
            <a:endParaRPr sz="1200">
              <a:solidFill>
                <a:srgbClr val="000000"/>
              </a:solidFill>
            </a:endParaRPr>
          </a:p>
          <a:p>
            <a:pPr indent="-304800" lvl="1" marL="914400" marR="215900" rtl="0" algn="l">
              <a:lnSpc>
                <a:spcPct val="115000"/>
              </a:lnSpc>
              <a:spcBef>
                <a:spcPts val="0"/>
              </a:spcBef>
              <a:spcAft>
                <a:spcPts val="0"/>
              </a:spcAft>
              <a:buClr>
                <a:srgbClr val="000000"/>
              </a:buClr>
              <a:buSzPts val="1200"/>
              <a:buChar char="●"/>
            </a:pPr>
            <a:r>
              <a:rPr lang="en" sz="1200">
                <a:solidFill>
                  <a:srgbClr val="000000"/>
                </a:solidFill>
              </a:rPr>
              <a:t>Operating Systems</a:t>
            </a:r>
            <a:endParaRPr sz="1200">
              <a:solidFill>
                <a:srgbClr val="000000"/>
              </a:solidFill>
            </a:endParaRPr>
          </a:p>
          <a:p>
            <a:pPr indent="-304800" lvl="1" marL="914400" marR="215900" rtl="0" algn="l">
              <a:lnSpc>
                <a:spcPct val="115000"/>
              </a:lnSpc>
              <a:spcBef>
                <a:spcPts val="0"/>
              </a:spcBef>
              <a:spcAft>
                <a:spcPts val="0"/>
              </a:spcAft>
              <a:buClr>
                <a:srgbClr val="000000"/>
              </a:buClr>
              <a:buSzPts val="1200"/>
              <a:buChar char="●"/>
            </a:pPr>
            <a:r>
              <a:rPr lang="en" sz="1200">
                <a:solidFill>
                  <a:srgbClr val="000000"/>
                </a:solidFill>
              </a:rPr>
              <a:t>Programming &amp; Software Development</a:t>
            </a:r>
            <a:endParaRPr sz="120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5"/>
          <p:cNvSpPr txBox="1"/>
          <p:nvPr>
            <p:ph type="title"/>
          </p:nvPr>
        </p:nvSpPr>
        <p:spPr>
          <a:xfrm>
            <a:off x="685800" y="154900"/>
            <a:ext cx="7772400" cy="75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800"/>
              <a:t>CS&amp;E Core Graduate Programs- </a:t>
            </a:r>
            <a:endParaRPr b="1" sz="2800"/>
          </a:p>
          <a:p>
            <a:pPr indent="0" lvl="0" marL="0" rtl="0" algn="ctr">
              <a:spcBef>
                <a:spcPts val="0"/>
              </a:spcBef>
              <a:spcAft>
                <a:spcPts val="0"/>
              </a:spcAft>
              <a:buNone/>
            </a:pPr>
            <a:r>
              <a:rPr b="1" i="1" lang="en" sz="2800"/>
              <a:t>DSCI M.S. General Degree Requirements</a:t>
            </a:r>
            <a:endParaRPr b="1" i="1" sz="2800"/>
          </a:p>
        </p:txBody>
      </p:sp>
      <p:sp>
        <p:nvSpPr>
          <p:cNvPr id="182" name="Google Shape;182;p35"/>
          <p:cNvSpPr txBox="1"/>
          <p:nvPr>
            <p:ph idx="1" type="body"/>
          </p:nvPr>
        </p:nvSpPr>
        <p:spPr>
          <a:xfrm>
            <a:off x="685800" y="905500"/>
            <a:ext cx="7898700" cy="3381000"/>
          </a:xfrm>
          <a:prstGeom prst="rect">
            <a:avLst/>
          </a:prstGeom>
        </p:spPr>
        <p:txBody>
          <a:bodyPr anchorCtr="0" anchor="t" bIns="91425" lIns="91425" spcFirstLastPara="1" rIns="91425" wrap="square" tIns="91425">
            <a:noAutofit/>
          </a:bodyPr>
          <a:lstStyle/>
          <a:p>
            <a:pPr indent="0" lvl="0" marL="0" rtl="0" algn="ctr">
              <a:spcBef>
                <a:spcPts val="640"/>
              </a:spcBef>
              <a:spcAft>
                <a:spcPts val="0"/>
              </a:spcAft>
              <a:buNone/>
            </a:pPr>
            <a:r>
              <a:rPr lang="en" sz="1600" u="sng">
                <a:solidFill>
                  <a:srgbClr val="0000FF"/>
                </a:solidFill>
                <a:hlinkClick r:id="rId3">
                  <a:extLst>
                    <a:ext uri="{A12FA001-AC4F-418D-AE19-62706E023703}">
                      <ahyp:hlinkClr val="tx"/>
                    </a:ext>
                  </a:extLst>
                </a:hlinkClick>
              </a:rPr>
              <a:t>Data Science</a:t>
            </a:r>
            <a:r>
              <a:rPr lang="en" sz="1600" u="sng">
                <a:solidFill>
                  <a:srgbClr val="0000FF"/>
                </a:solidFill>
                <a:hlinkClick r:id="rId4">
                  <a:extLst>
                    <a:ext uri="{A12FA001-AC4F-418D-AE19-62706E023703}">
                      <ahyp:hlinkClr val="tx"/>
                    </a:ext>
                  </a:extLst>
                </a:hlinkClick>
              </a:rPr>
              <a:t> M.S. Degree Requirements</a:t>
            </a:r>
            <a:endParaRPr sz="1600" u="sng">
              <a:solidFill>
                <a:srgbClr val="0000FF"/>
              </a:solidFill>
            </a:endParaRPr>
          </a:p>
          <a:p>
            <a:pPr indent="0" lvl="0" marL="0" rtl="0" algn="l">
              <a:spcBef>
                <a:spcPts val="480"/>
              </a:spcBef>
              <a:spcAft>
                <a:spcPts val="0"/>
              </a:spcAft>
              <a:buNone/>
            </a:pPr>
            <a:r>
              <a:rPr lang="en" sz="1200">
                <a:solidFill>
                  <a:srgbClr val="000000"/>
                </a:solidFill>
                <a:highlight>
                  <a:srgbClr val="FFFFFF"/>
                </a:highlight>
              </a:rPr>
              <a:t>The M.S. in Data Science program provides a strong foundation in the science of Big Data and its analysis by gathering in a single program the knowledge, expertise, and educational assets in data collection and management, data analytics, scalable data-driven pattern discovery, and the fundamental concepts behind these methods.</a:t>
            </a:r>
            <a:endParaRPr sz="1200">
              <a:solidFill>
                <a:srgbClr val="000000"/>
              </a:solidFill>
            </a:endParaRPr>
          </a:p>
          <a:p>
            <a:pPr indent="-304800" lvl="0" marL="457200" rtl="0" algn="l">
              <a:spcBef>
                <a:spcPts val="480"/>
              </a:spcBef>
              <a:spcAft>
                <a:spcPts val="0"/>
              </a:spcAft>
              <a:buClr>
                <a:srgbClr val="000000"/>
              </a:buClr>
              <a:buSzPts val="1200"/>
              <a:buChar char="●"/>
            </a:pPr>
            <a:r>
              <a:rPr lang="en" sz="1200"/>
              <a:t>The Data Science M.S. program requires the completion of 31 academic course credits.</a:t>
            </a:r>
            <a:endParaRPr sz="1200"/>
          </a:p>
          <a:p>
            <a:pPr indent="-304800" lvl="0" marL="457200" rtl="0" algn="l">
              <a:spcBef>
                <a:spcPts val="0"/>
              </a:spcBef>
              <a:spcAft>
                <a:spcPts val="0"/>
              </a:spcAft>
              <a:buClr>
                <a:srgbClr val="000000"/>
              </a:buClr>
              <a:buSzPts val="1200"/>
              <a:buChar char="●"/>
            </a:pPr>
            <a:r>
              <a:rPr lang="en" sz="1200">
                <a:solidFill>
                  <a:srgbClr val="000000"/>
                </a:solidFill>
              </a:rPr>
              <a:t>Plan B is the only option, students pursue a capstone project under the guidance of an eligible faculty advisor.</a:t>
            </a:r>
            <a:endParaRPr sz="1200"/>
          </a:p>
          <a:p>
            <a:pPr indent="-304800" lvl="0" marL="457200" rtl="0" algn="l">
              <a:spcBef>
                <a:spcPts val="0"/>
              </a:spcBef>
              <a:spcAft>
                <a:spcPts val="0"/>
              </a:spcAft>
              <a:buClr>
                <a:srgbClr val="000000"/>
              </a:buClr>
              <a:buSzPts val="1200"/>
              <a:buChar char="●"/>
            </a:pPr>
            <a:r>
              <a:rPr lang="en" sz="1200"/>
              <a:t>Coursework and research in Computer Science, Statistics, and other areas: Public Health, Electrical Engineering, Industrial Engineering, Bio-Statistics, Math, Business</a:t>
            </a:r>
            <a:endParaRPr sz="1200"/>
          </a:p>
          <a:p>
            <a:pPr indent="-304800" lvl="0" marL="457200" rtl="0" algn="l">
              <a:spcBef>
                <a:spcPts val="0"/>
              </a:spcBef>
              <a:spcAft>
                <a:spcPts val="0"/>
              </a:spcAft>
              <a:buClr>
                <a:srgbClr val="000000"/>
              </a:buClr>
              <a:buSzPts val="1200"/>
              <a:buChar char="●"/>
            </a:pPr>
            <a:r>
              <a:rPr lang="en" sz="1200"/>
              <a:t>Students are required to create a research poster and present their work at the annual Data Science Poster Fair.</a:t>
            </a:r>
            <a:endParaRPr b="1" sz="1200"/>
          </a:p>
          <a:p>
            <a:pPr indent="0" lvl="0" marL="171450" rtl="0" algn="l">
              <a:spcBef>
                <a:spcPts val="480"/>
              </a:spcBef>
              <a:spcAft>
                <a:spcPts val="0"/>
              </a:spcAft>
              <a:buNone/>
            </a:pPr>
            <a:r>
              <a:rPr b="1" lang="en" sz="1200"/>
              <a:t>Fall admission only</a:t>
            </a:r>
            <a:endParaRPr sz="1200"/>
          </a:p>
          <a:p>
            <a:pPr indent="-304800" lvl="2" marL="1371600" rtl="0" algn="l">
              <a:spcBef>
                <a:spcPts val="560"/>
              </a:spcBef>
              <a:spcAft>
                <a:spcPts val="0"/>
              </a:spcAft>
              <a:buClr>
                <a:srgbClr val="000000"/>
              </a:buClr>
              <a:buSzPts val="1200"/>
              <a:buChar char="■"/>
            </a:pPr>
            <a:r>
              <a:rPr lang="en" sz="1200"/>
              <a:t>Application deadline is March 1st</a:t>
            </a:r>
            <a:endParaRPr sz="1200"/>
          </a:p>
          <a:p>
            <a:pPr indent="0" lvl="0" marL="457200" marR="0" rtl="0" algn="l">
              <a:lnSpc>
                <a:spcPct val="100000"/>
              </a:lnSpc>
              <a:spcBef>
                <a:spcPts val="560"/>
              </a:spcBef>
              <a:spcAft>
                <a:spcPts val="0"/>
              </a:spcAft>
              <a:buNone/>
            </a:pPr>
            <a:r>
              <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6"/>
          <p:cNvSpPr txBox="1"/>
          <p:nvPr>
            <p:ph type="title"/>
          </p:nvPr>
        </p:nvSpPr>
        <p:spPr>
          <a:xfrm>
            <a:off x="685800" y="130650"/>
            <a:ext cx="7772400" cy="75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800"/>
              <a:t>CS&amp;E Core Graduate Programs- </a:t>
            </a:r>
            <a:endParaRPr b="1" sz="2800"/>
          </a:p>
          <a:p>
            <a:pPr indent="0" lvl="0" marL="0" rtl="0" algn="ctr">
              <a:spcBef>
                <a:spcPts val="0"/>
              </a:spcBef>
              <a:spcAft>
                <a:spcPts val="0"/>
              </a:spcAft>
              <a:buNone/>
            </a:pPr>
            <a:r>
              <a:rPr b="1" i="1" lang="en" sz="2800"/>
              <a:t>DSCI M.S. </a:t>
            </a:r>
            <a:r>
              <a:rPr b="1" i="1" lang="en" sz="2800"/>
              <a:t>Admissions Information</a:t>
            </a:r>
            <a:endParaRPr b="1" i="1" sz="2800"/>
          </a:p>
        </p:txBody>
      </p:sp>
      <p:sp>
        <p:nvSpPr>
          <p:cNvPr id="188" name="Google Shape;188;p36"/>
          <p:cNvSpPr txBox="1"/>
          <p:nvPr>
            <p:ph idx="1" type="body"/>
          </p:nvPr>
        </p:nvSpPr>
        <p:spPr>
          <a:xfrm>
            <a:off x="685800" y="881250"/>
            <a:ext cx="7898700" cy="3381000"/>
          </a:xfrm>
          <a:prstGeom prst="rect">
            <a:avLst/>
          </a:prstGeom>
        </p:spPr>
        <p:txBody>
          <a:bodyPr anchorCtr="0" anchor="t" bIns="91425" lIns="91425" spcFirstLastPara="1" rIns="91425" wrap="square" tIns="91425">
            <a:noAutofit/>
          </a:bodyPr>
          <a:lstStyle/>
          <a:p>
            <a:pPr indent="0" lvl="0" marL="0" rtl="0" algn="ctr">
              <a:spcBef>
                <a:spcPts val="480"/>
              </a:spcBef>
              <a:spcAft>
                <a:spcPts val="0"/>
              </a:spcAft>
              <a:buNone/>
            </a:pPr>
            <a:r>
              <a:rPr lang="en" sz="1600" u="sng"/>
              <a:t>General Admissions Information for Data Science M.S.</a:t>
            </a:r>
            <a:endParaRPr sz="1600" u="sng"/>
          </a:p>
          <a:p>
            <a:pPr indent="0" lvl="0" marL="0" rtl="0" algn="l">
              <a:lnSpc>
                <a:spcPct val="115000"/>
              </a:lnSpc>
              <a:spcBef>
                <a:spcPts val="0"/>
              </a:spcBef>
              <a:spcAft>
                <a:spcPts val="0"/>
              </a:spcAft>
              <a:buClr>
                <a:schemeClr val="dk1"/>
              </a:buClr>
              <a:buSzPts val="1100"/>
              <a:buFont typeface="Arial"/>
              <a:buNone/>
            </a:pPr>
            <a:r>
              <a:rPr b="1" i="1" lang="en" sz="1200">
                <a:solidFill>
                  <a:srgbClr val="000000"/>
                </a:solidFill>
                <a:highlight>
                  <a:srgbClr val="FFFFFF"/>
                </a:highlight>
              </a:rPr>
              <a:t>Prerequisite Requirements</a:t>
            </a:r>
            <a:endParaRPr b="1" i="1" sz="1200">
              <a:solidFill>
                <a:srgbClr val="000000"/>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200">
                <a:solidFill>
                  <a:srgbClr val="000000"/>
                </a:solidFill>
                <a:highlight>
                  <a:srgbClr val="FFFFFF"/>
                </a:highlight>
              </a:rPr>
              <a:t>Our Data Science program consists of rigorous courses in which the following prerequisites are the minimum needed to succeed. The following slide details the minimum requirements to apply, but applicants are expected to significantly exceed these minimum requirements in at least one area related to mathematics, statistics, or computer science, either through their coursework or work experience.  </a:t>
            </a:r>
            <a:endParaRPr sz="1200">
              <a:solidFill>
                <a:srgbClr val="000000"/>
              </a:solidFill>
              <a:highlight>
                <a:srgbClr val="FFFFFF"/>
              </a:highlight>
            </a:endParaRPr>
          </a:p>
          <a:p>
            <a:pPr indent="0" lvl="0" marL="0" rtl="0" algn="l">
              <a:lnSpc>
                <a:spcPct val="115000"/>
              </a:lnSpc>
              <a:spcBef>
                <a:spcPts val="1600"/>
              </a:spcBef>
              <a:spcAft>
                <a:spcPts val="0"/>
              </a:spcAft>
              <a:buClr>
                <a:schemeClr val="dk1"/>
              </a:buClr>
              <a:buSzPts val="1100"/>
              <a:buFont typeface="Arial"/>
              <a:buNone/>
            </a:pPr>
            <a:r>
              <a:rPr lang="en" sz="1200">
                <a:solidFill>
                  <a:srgbClr val="000000"/>
                </a:solidFill>
                <a:highlight>
                  <a:srgbClr val="FFFFFF"/>
                </a:highlight>
              </a:rPr>
              <a:t>A lack of one or two prerequisites does not automatically preclude admission, but your Statement of Purpose would need to include your plans to fulfill a missing prerequisite.  In any case, a complete application must include a list showing how you have fulfilled each of the following prerequisites (list specific courses or experiences) or your plans to fulfill them before or after arrival.  Your admission may be conditional on meeting the prerequisites within a defined time frame.</a:t>
            </a:r>
            <a:endParaRPr sz="1200">
              <a:solidFill>
                <a:srgbClr val="000000"/>
              </a:solidFill>
              <a:highlight>
                <a:srgbClr val="FFFFFF"/>
              </a:highlight>
            </a:endParaRPr>
          </a:p>
          <a:p>
            <a:pPr indent="0" lvl="0" marL="0" marR="0" rtl="0" algn="l">
              <a:lnSpc>
                <a:spcPct val="100000"/>
              </a:lnSpc>
              <a:spcBef>
                <a:spcPts val="1600"/>
              </a:spcBef>
              <a:spcAft>
                <a:spcPts val="0"/>
              </a:spcAft>
              <a:buNone/>
            </a:pPr>
            <a:r>
              <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7"/>
          <p:cNvSpPr txBox="1"/>
          <p:nvPr>
            <p:ph type="title"/>
          </p:nvPr>
        </p:nvSpPr>
        <p:spPr>
          <a:xfrm>
            <a:off x="685800" y="154900"/>
            <a:ext cx="7772400" cy="75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800"/>
              <a:t>CS&amp;E Core Graduate Programs- </a:t>
            </a:r>
            <a:endParaRPr b="1" sz="2800"/>
          </a:p>
          <a:p>
            <a:pPr indent="0" lvl="0" marL="0" rtl="0" algn="ctr">
              <a:spcBef>
                <a:spcPts val="0"/>
              </a:spcBef>
              <a:spcAft>
                <a:spcPts val="0"/>
              </a:spcAft>
              <a:buNone/>
            </a:pPr>
            <a:r>
              <a:rPr b="1" i="1" lang="en" sz="2800"/>
              <a:t>DSCI M.S. </a:t>
            </a:r>
            <a:r>
              <a:rPr b="1" i="1" lang="en" sz="2800"/>
              <a:t>Admissions Information</a:t>
            </a:r>
            <a:endParaRPr b="1" i="1" sz="2800"/>
          </a:p>
        </p:txBody>
      </p:sp>
      <p:sp>
        <p:nvSpPr>
          <p:cNvPr id="194" name="Google Shape;194;p37"/>
          <p:cNvSpPr txBox="1"/>
          <p:nvPr>
            <p:ph idx="1" type="body"/>
          </p:nvPr>
        </p:nvSpPr>
        <p:spPr>
          <a:xfrm>
            <a:off x="685800" y="905500"/>
            <a:ext cx="7898700" cy="3381000"/>
          </a:xfrm>
          <a:prstGeom prst="rect">
            <a:avLst/>
          </a:prstGeom>
        </p:spPr>
        <p:txBody>
          <a:bodyPr anchorCtr="0" anchor="t" bIns="91425" lIns="91425" spcFirstLastPara="1" rIns="91425" wrap="square" tIns="91425">
            <a:noAutofit/>
          </a:bodyPr>
          <a:lstStyle/>
          <a:p>
            <a:pPr indent="0" lvl="0" marL="0" rtl="0" algn="ctr">
              <a:spcBef>
                <a:spcPts val="480"/>
              </a:spcBef>
              <a:spcAft>
                <a:spcPts val="0"/>
              </a:spcAft>
              <a:buNone/>
            </a:pPr>
            <a:r>
              <a:rPr lang="en" sz="1600" u="sng"/>
              <a:t>General Admissions Information for Data Science M.S.</a:t>
            </a:r>
            <a:endParaRPr sz="1600" u="sng"/>
          </a:p>
          <a:p>
            <a:pPr indent="0" lvl="0" marL="0" rtl="0" algn="l">
              <a:lnSpc>
                <a:spcPct val="115000"/>
              </a:lnSpc>
              <a:spcBef>
                <a:spcPts val="0"/>
              </a:spcBef>
              <a:spcAft>
                <a:spcPts val="0"/>
              </a:spcAft>
              <a:buNone/>
            </a:pPr>
            <a:r>
              <a:rPr b="1" i="1" lang="en" sz="1200">
                <a:solidFill>
                  <a:srgbClr val="000000"/>
                </a:solidFill>
                <a:highlight>
                  <a:srgbClr val="FFFFFF"/>
                </a:highlight>
              </a:rPr>
              <a:t>Prerequisite Coursework Requirements</a:t>
            </a:r>
            <a:endParaRPr b="1" i="1" sz="1200">
              <a:solidFill>
                <a:srgbClr val="000000"/>
              </a:solidFill>
              <a:highlight>
                <a:srgbClr val="FFFFFF"/>
              </a:highlight>
            </a:endParaRPr>
          </a:p>
          <a:p>
            <a:pPr indent="-292100" lvl="0" marL="673100" marR="215900" rtl="0" algn="l">
              <a:lnSpc>
                <a:spcPct val="115000"/>
              </a:lnSpc>
              <a:spcBef>
                <a:spcPts val="0"/>
              </a:spcBef>
              <a:spcAft>
                <a:spcPts val="0"/>
              </a:spcAft>
              <a:buClr>
                <a:srgbClr val="000000"/>
              </a:buClr>
              <a:buSzPts val="1000"/>
              <a:buFont typeface="Arial"/>
              <a:buChar char="●"/>
            </a:pPr>
            <a:r>
              <a:rPr lang="en" sz="1000">
                <a:solidFill>
                  <a:srgbClr val="000000"/>
                </a:solidFill>
                <a:highlight>
                  <a:srgbClr val="FFFFFF"/>
                </a:highlight>
              </a:rPr>
              <a:t>Mathematics:</a:t>
            </a:r>
            <a:endParaRPr sz="1000">
              <a:solidFill>
                <a:srgbClr val="000000"/>
              </a:solidFill>
              <a:highlight>
                <a:srgbClr val="FFFFFF"/>
              </a:highlight>
            </a:endParaRPr>
          </a:p>
          <a:p>
            <a:pPr indent="-292100" lvl="1" marL="1346200" marR="431800" rtl="0" algn="l">
              <a:lnSpc>
                <a:spcPct val="115000"/>
              </a:lnSpc>
              <a:spcBef>
                <a:spcPts val="0"/>
              </a:spcBef>
              <a:spcAft>
                <a:spcPts val="0"/>
              </a:spcAft>
              <a:buClr>
                <a:srgbClr val="000000"/>
              </a:buClr>
              <a:buSzPts val="1000"/>
              <a:buFont typeface="Arial"/>
              <a:buChar char="○"/>
            </a:pPr>
            <a:r>
              <a:rPr lang="en" sz="1000">
                <a:solidFill>
                  <a:srgbClr val="000000"/>
                </a:solidFill>
                <a:highlight>
                  <a:srgbClr val="FFFFFF"/>
                </a:highlight>
              </a:rPr>
              <a:t>Calculus (2 semesters) Equivalents to MATH 1271 and MATH 1272 at the University of Minnesota</a:t>
            </a:r>
            <a:endParaRPr sz="1000">
              <a:solidFill>
                <a:srgbClr val="000000"/>
              </a:solidFill>
              <a:highlight>
                <a:srgbClr val="FFFFFF"/>
              </a:highlight>
            </a:endParaRPr>
          </a:p>
          <a:p>
            <a:pPr indent="-292100" lvl="1" marL="1346200" marR="431800" rtl="0" algn="l">
              <a:lnSpc>
                <a:spcPct val="115000"/>
              </a:lnSpc>
              <a:spcBef>
                <a:spcPts val="0"/>
              </a:spcBef>
              <a:spcAft>
                <a:spcPts val="0"/>
              </a:spcAft>
              <a:buClr>
                <a:srgbClr val="000000"/>
              </a:buClr>
              <a:buSzPts val="1000"/>
              <a:buFont typeface="Arial"/>
              <a:buChar char="○"/>
            </a:pPr>
            <a:r>
              <a:rPr lang="en" sz="1000">
                <a:solidFill>
                  <a:srgbClr val="000000"/>
                </a:solidFill>
                <a:highlight>
                  <a:srgbClr val="FFFFFF"/>
                </a:highlight>
              </a:rPr>
              <a:t>Multivariable Calculus (1 semester) Equivalent to MATH 2263 at the University of Minnesota</a:t>
            </a:r>
            <a:endParaRPr sz="1000">
              <a:solidFill>
                <a:srgbClr val="000000"/>
              </a:solidFill>
              <a:highlight>
                <a:srgbClr val="FFFFFF"/>
              </a:highlight>
            </a:endParaRPr>
          </a:p>
          <a:p>
            <a:pPr indent="-292100" lvl="1" marL="1346200" marR="431800" rtl="0" algn="l">
              <a:lnSpc>
                <a:spcPct val="115000"/>
              </a:lnSpc>
              <a:spcBef>
                <a:spcPts val="0"/>
              </a:spcBef>
              <a:spcAft>
                <a:spcPts val="0"/>
              </a:spcAft>
              <a:buClr>
                <a:srgbClr val="000000"/>
              </a:buClr>
              <a:buSzPts val="1000"/>
              <a:buFont typeface="Arial"/>
              <a:buChar char="○"/>
            </a:pPr>
            <a:r>
              <a:rPr lang="en" sz="1000">
                <a:solidFill>
                  <a:srgbClr val="000000"/>
                </a:solidFill>
                <a:highlight>
                  <a:srgbClr val="FFFFFF"/>
                </a:highlight>
              </a:rPr>
              <a:t>Linear Algebra (1 semester) Equivalent to either MATH 2142, MATH 4242, or CSCI 2033 at the University of Minnesota</a:t>
            </a:r>
            <a:endParaRPr sz="1000">
              <a:solidFill>
                <a:srgbClr val="000000"/>
              </a:solidFill>
              <a:highlight>
                <a:srgbClr val="FFFFFF"/>
              </a:highlight>
            </a:endParaRPr>
          </a:p>
          <a:p>
            <a:pPr indent="-292100" lvl="0" marL="673100" marR="215900" rtl="0" algn="l">
              <a:lnSpc>
                <a:spcPct val="115000"/>
              </a:lnSpc>
              <a:spcBef>
                <a:spcPts val="0"/>
              </a:spcBef>
              <a:spcAft>
                <a:spcPts val="0"/>
              </a:spcAft>
              <a:buClr>
                <a:srgbClr val="000000"/>
              </a:buClr>
              <a:buSzPts val="1000"/>
              <a:buFont typeface="Arial"/>
              <a:buChar char="●"/>
            </a:pPr>
            <a:r>
              <a:rPr lang="en" sz="1000">
                <a:solidFill>
                  <a:srgbClr val="000000"/>
                </a:solidFill>
                <a:highlight>
                  <a:srgbClr val="FFFFFF"/>
                </a:highlight>
              </a:rPr>
              <a:t>Statistics (1 semester) Equivalent to STAT 3021 or a higher level STAT equivalent at the University of Minnesota</a:t>
            </a:r>
            <a:endParaRPr sz="1000">
              <a:solidFill>
                <a:srgbClr val="000000"/>
              </a:solidFill>
              <a:highlight>
                <a:srgbClr val="FFFFFF"/>
              </a:highlight>
            </a:endParaRPr>
          </a:p>
          <a:p>
            <a:pPr indent="-292100" lvl="0" marL="673100" marR="215900" rtl="0" algn="l">
              <a:lnSpc>
                <a:spcPct val="115000"/>
              </a:lnSpc>
              <a:spcBef>
                <a:spcPts val="0"/>
              </a:spcBef>
              <a:spcAft>
                <a:spcPts val="0"/>
              </a:spcAft>
              <a:buClr>
                <a:srgbClr val="000000"/>
              </a:buClr>
              <a:buSzPts val="1000"/>
              <a:buFont typeface="Arial"/>
              <a:buChar char="●"/>
            </a:pPr>
            <a:r>
              <a:rPr lang="en" sz="1000">
                <a:solidFill>
                  <a:srgbClr val="000000"/>
                </a:solidFill>
                <a:highlight>
                  <a:srgbClr val="FFFFFF"/>
                </a:highlight>
              </a:rPr>
              <a:t>Computer Programing (2 semesters) or equivalent experience in a general-purpose programming language (e.g., C, C++, Java, Python), including basic algorithms and data structures equivalent to the first two semesters of beginning computer science courses as part of an undergraduate Computer Science degree. Equivalents to CSCI 1103 (java), CSCI 1113 (C/C++), CSCI 1133 (python), CSCI 1913 or 1933 (CS 2 with algorithms and data structures)</a:t>
            </a:r>
            <a:endParaRPr sz="1000">
              <a:solidFill>
                <a:srgbClr val="000000"/>
              </a:solidFill>
              <a:highlight>
                <a:srgbClr val="FFFFFF"/>
              </a:highlight>
            </a:endParaRPr>
          </a:p>
          <a:p>
            <a:pPr indent="-292100" lvl="0" marL="673100" marR="215900" rtl="0" algn="l">
              <a:lnSpc>
                <a:spcPct val="115000"/>
              </a:lnSpc>
              <a:spcBef>
                <a:spcPts val="0"/>
              </a:spcBef>
              <a:spcAft>
                <a:spcPts val="0"/>
              </a:spcAft>
              <a:buClr>
                <a:srgbClr val="000000"/>
              </a:buClr>
              <a:buSzPts val="1000"/>
              <a:buFont typeface="Arial"/>
              <a:buChar char="●"/>
            </a:pPr>
            <a:r>
              <a:rPr lang="en" sz="1000">
                <a:solidFill>
                  <a:srgbClr val="000000"/>
                </a:solidFill>
                <a:highlight>
                  <a:srgbClr val="FFFFFF"/>
                </a:highlight>
              </a:rPr>
              <a:t>Experience with mathematical software environments such as Matlab, R or the equivalent is a definite plus, but not a total substitute for experience with a general-purpose programming language.  A class on advanced data structures is also a plus (Equivalent to CSCI 4041 at the University of Minnesota).</a:t>
            </a:r>
            <a:endParaRPr sz="1000">
              <a:solidFill>
                <a:srgbClr val="000000"/>
              </a:solidFill>
              <a:highlight>
                <a:srgbClr val="FFFFFF"/>
              </a:highlight>
            </a:endParaRPr>
          </a:p>
          <a:p>
            <a:pPr indent="0" lvl="0" marL="457200" marR="215900" rtl="0" algn="l">
              <a:lnSpc>
                <a:spcPct val="115000"/>
              </a:lnSpc>
              <a:spcBef>
                <a:spcPts val="0"/>
              </a:spcBef>
              <a:spcAft>
                <a:spcPts val="0"/>
              </a:spcAft>
              <a:buNone/>
            </a:pPr>
            <a:r>
              <a:t/>
            </a:r>
            <a:endParaRPr sz="1000">
              <a:solidFill>
                <a:srgbClr val="000000"/>
              </a:solidFill>
              <a:highlight>
                <a:srgbClr val="FFFFFF"/>
              </a:highlight>
            </a:endParaRPr>
          </a:p>
          <a:p>
            <a:pPr indent="0" lvl="0" marL="0" rtl="0" algn="l">
              <a:lnSpc>
                <a:spcPct val="115000"/>
              </a:lnSpc>
              <a:spcBef>
                <a:spcPts val="0"/>
              </a:spcBef>
              <a:spcAft>
                <a:spcPts val="0"/>
              </a:spcAft>
              <a:buNone/>
            </a:pPr>
            <a:r>
              <a:rPr lang="en" sz="1000">
                <a:solidFill>
                  <a:srgbClr val="000000"/>
                </a:solidFill>
                <a:highlight>
                  <a:srgbClr val="FFFFFF"/>
                </a:highlight>
              </a:rPr>
              <a:t>Students can find equivalents at other schools by using </a:t>
            </a:r>
            <a:r>
              <a:rPr lang="en" sz="1000">
                <a:solidFill>
                  <a:srgbClr val="000000"/>
                </a:solidFill>
                <a:highlight>
                  <a:srgbClr val="FFFFFF"/>
                </a:highlight>
                <a:uFill>
                  <a:noFill/>
                </a:uFill>
                <a:hlinkClick r:id="rId3">
                  <a:extLst>
                    <a:ext uri="{A12FA001-AC4F-418D-AE19-62706E023703}">
                      <ahyp:hlinkClr val="tx"/>
                    </a:ext>
                  </a:extLst>
                </a:hlinkClick>
              </a:rPr>
              <a:t>transferology</a:t>
            </a:r>
            <a:r>
              <a:rPr lang="en" sz="1000">
                <a:solidFill>
                  <a:srgbClr val="000000"/>
                </a:solidFill>
                <a:highlight>
                  <a:srgbClr val="FFFFFF"/>
                </a:highlight>
              </a:rPr>
              <a:t>.</a:t>
            </a:r>
            <a:endParaRPr sz="1000">
              <a:solidFill>
                <a:srgbClr val="000000"/>
              </a:solidFill>
              <a:highlight>
                <a:srgbClr val="FFFFFF"/>
              </a:highlight>
            </a:endParaRPr>
          </a:p>
          <a:p>
            <a:pPr indent="0" lvl="0" marL="0" rtl="0" algn="l">
              <a:lnSpc>
                <a:spcPct val="115000"/>
              </a:lnSpc>
              <a:spcBef>
                <a:spcPts val="1600"/>
              </a:spcBef>
              <a:spcAft>
                <a:spcPts val="1600"/>
              </a:spcAft>
              <a:buNone/>
            </a:pPr>
            <a:r>
              <a:t/>
            </a:r>
            <a:endParaRPr b="1" i="1" sz="1200">
              <a:solidFill>
                <a:srgbClr val="000000"/>
              </a:solidFill>
              <a:highlight>
                <a:srgbClr val="FFFFFF"/>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8"/>
          <p:cNvSpPr txBox="1"/>
          <p:nvPr>
            <p:ph type="title"/>
          </p:nvPr>
        </p:nvSpPr>
        <p:spPr>
          <a:xfrm>
            <a:off x="685800" y="154900"/>
            <a:ext cx="7772400" cy="75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800"/>
              <a:t>CS&amp;E Core Graduate Programs- </a:t>
            </a:r>
            <a:endParaRPr b="1" sz="2800"/>
          </a:p>
          <a:p>
            <a:pPr indent="0" lvl="0" marL="0" rtl="0" algn="ctr">
              <a:spcBef>
                <a:spcPts val="0"/>
              </a:spcBef>
              <a:spcAft>
                <a:spcPts val="0"/>
              </a:spcAft>
              <a:buNone/>
            </a:pPr>
            <a:r>
              <a:rPr b="1" i="1" lang="en" sz="2800"/>
              <a:t>DSCI M.S. </a:t>
            </a:r>
            <a:r>
              <a:rPr b="1" i="1" lang="en" sz="2800"/>
              <a:t>Admissions Information</a:t>
            </a:r>
            <a:endParaRPr b="1" i="1" sz="2800"/>
          </a:p>
        </p:txBody>
      </p:sp>
      <p:sp>
        <p:nvSpPr>
          <p:cNvPr id="200" name="Google Shape;200;p38"/>
          <p:cNvSpPr txBox="1"/>
          <p:nvPr>
            <p:ph idx="1" type="body"/>
          </p:nvPr>
        </p:nvSpPr>
        <p:spPr>
          <a:xfrm>
            <a:off x="685800" y="905500"/>
            <a:ext cx="7898700" cy="3381000"/>
          </a:xfrm>
          <a:prstGeom prst="rect">
            <a:avLst/>
          </a:prstGeom>
        </p:spPr>
        <p:txBody>
          <a:bodyPr anchorCtr="0" anchor="t" bIns="91425" lIns="91425" spcFirstLastPara="1" rIns="91425" wrap="square" tIns="91425">
            <a:noAutofit/>
          </a:bodyPr>
          <a:lstStyle/>
          <a:p>
            <a:pPr indent="0" lvl="0" marL="0" rtl="0" algn="ctr">
              <a:spcBef>
                <a:spcPts val="640"/>
              </a:spcBef>
              <a:spcAft>
                <a:spcPts val="0"/>
              </a:spcAft>
              <a:buClr>
                <a:schemeClr val="dk1"/>
              </a:buClr>
              <a:buSzPts val="1100"/>
              <a:buFont typeface="Arial"/>
              <a:buNone/>
            </a:pPr>
            <a:r>
              <a:rPr lang="en" sz="1600" u="sng"/>
              <a:t>Required and Recommended Application Materials for Data Science M.S.</a:t>
            </a:r>
            <a:endParaRPr sz="1600" u="sng"/>
          </a:p>
          <a:p>
            <a:pPr indent="-298450" lvl="0" marL="457200" rtl="0" algn="l">
              <a:lnSpc>
                <a:spcPct val="115000"/>
              </a:lnSpc>
              <a:spcBef>
                <a:spcPts val="560"/>
              </a:spcBef>
              <a:spcAft>
                <a:spcPts val="0"/>
              </a:spcAft>
              <a:buClr>
                <a:schemeClr val="dk1"/>
              </a:buClr>
              <a:buSzPts val="1100"/>
              <a:buChar char="●"/>
            </a:pPr>
            <a:r>
              <a:rPr b="1" lang="en" sz="1100" u="sng"/>
              <a:t>Letters of Recommendation</a:t>
            </a:r>
            <a:r>
              <a:rPr lang="en" sz="1100"/>
              <a:t>: </a:t>
            </a:r>
            <a:r>
              <a:rPr lang="en" sz="1100">
                <a:solidFill>
                  <a:srgbClr val="000000"/>
                </a:solidFill>
                <a:highlight>
                  <a:srgbClr val="FFFFFF"/>
                </a:highlight>
              </a:rPr>
              <a:t>Submit the names of three individuals who can speak to your ability to do graduate-level work in Data Science. They will be, ideally, familiar with the background experience described in your Statement of Purpose. One of the three letters must be recent (in the last two years), and if you have been out of school for less than 5 years, it is encouraged for one of three letters to come from a faculty member. </a:t>
            </a:r>
            <a:endParaRPr sz="1100">
              <a:solidFill>
                <a:srgbClr val="000000"/>
              </a:solidFill>
              <a:highlight>
                <a:srgbClr val="FFFFFF"/>
              </a:highlight>
            </a:endParaRPr>
          </a:p>
          <a:p>
            <a:pPr indent="-298450" lvl="0" marL="457200" rtl="0" algn="l">
              <a:lnSpc>
                <a:spcPct val="115000"/>
              </a:lnSpc>
              <a:spcBef>
                <a:spcPts val="0"/>
              </a:spcBef>
              <a:spcAft>
                <a:spcPts val="0"/>
              </a:spcAft>
              <a:buClr>
                <a:schemeClr val="dk1"/>
              </a:buClr>
              <a:buSzPts val="1100"/>
              <a:buChar char="●"/>
            </a:pPr>
            <a:r>
              <a:rPr b="1" lang="en" sz="1100" u="sng"/>
              <a:t>Statement of Purpose/Personal Statement</a:t>
            </a:r>
            <a:r>
              <a:rPr lang="en" sz="1100"/>
              <a:t>: </a:t>
            </a:r>
            <a:r>
              <a:rPr lang="en" sz="1100">
                <a:solidFill>
                  <a:srgbClr val="000000"/>
                </a:solidFill>
                <a:highlight>
                  <a:srgbClr val="FFFFFF"/>
                </a:highlight>
              </a:rPr>
              <a:t>You must write a statement of purpose outlining your immediate educational and long-range career objectives in relation to Data Science and why you are applying to the University of Minnesota's Data Science program.  Discuss any interests in specific research topics or faculty members' projects.  In a separate section within the Statement of Purpose, concisely discuss your relevant educational, research, or industrial backgrounds as they relate to data science or data analytics, and the specific prerequisite areas (Calculus and related math classes, statistics, computer programming &amp; related systems).  If you have expertise in computing or another prerequisite field that is not reflected in your transcripts, please include a description. Include any unique experiences relevant to the research you have done, especially any data-driven projects. Give an example of the most complicated computer-driven problem you have solved or program you have implemented.</a:t>
            </a:r>
            <a:r>
              <a:rPr lang="en" sz="1100">
                <a:solidFill>
                  <a:srgbClr val="000000"/>
                </a:solidFill>
                <a:highlight>
                  <a:schemeClr val="lt1"/>
                </a:highlight>
              </a:rPr>
              <a:t> (4000 character limit strongly recommended; does not include spaces not strictly enforced)</a:t>
            </a:r>
            <a:endParaRPr sz="1100">
              <a:solidFill>
                <a:srgbClr val="000000"/>
              </a:solidFill>
            </a:endParaRPr>
          </a:p>
          <a:p>
            <a:pPr indent="0" lvl="0" marL="457200" rtl="0" algn="l">
              <a:lnSpc>
                <a:spcPct val="115000"/>
              </a:lnSpc>
              <a:spcBef>
                <a:spcPts val="560"/>
              </a:spcBef>
              <a:spcAft>
                <a:spcPts val="0"/>
              </a:spcAft>
              <a:buClr>
                <a:schemeClr val="dk1"/>
              </a:buClr>
              <a:buSzPts val="1100"/>
              <a:buFont typeface="Arial"/>
              <a:buNone/>
            </a:pPr>
            <a:r>
              <a:t/>
            </a:r>
            <a:endParaRPr sz="1700"/>
          </a:p>
          <a:p>
            <a:pPr indent="0" lvl="0" marL="0" rtl="0" algn="l">
              <a:lnSpc>
                <a:spcPct val="115000"/>
              </a:lnSpc>
              <a:spcBef>
                <a:spcPts val="0"/>
              </a:spcBef>
              <a:spcAft>
                <a:spcPts val="1600"/>
              </a:spcAft>
              <a:buNone/>
            </a:pPr>
            <a:r>
              <a:t/>
            </a:r>
            <a:endParaRPr sz="1600" u="sng"/>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9"/>
          <p:cNvSpPr txBox="1"/>
          <p:nvPr>
            <p:ph type="title"/>
          </p:nvPr>
        </p:nvSpPr>
        <p:spPr>
          <a:xfrm>
            <a:off x="685800" y="154900"/>
            <a:ext cx="7772400" cy="75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800"/>
              <a:t>CS&amp;E Core Graduate Programs- </a:t>
            </a:r>
            <a:endParaRPr b="1" sz="2800"/>
          </a:p>
          <a:p>
            <a:pPr indent="0" lvl="0" marL="0" rtl="0" algn="ctr">
              <a:spcBef>
                <a:spcPts val="0"/>
              </a:spcBef>
              <a:spcAft>
                <a:spcPts val="0"/>
              </a:spcAft>
              <a:buNone/>
            </a:pPr>
            <a:r>
              <a:rPr b="1" i="1" lang="en" sz="2800"/>
              <a:t>DSCI M.S. </a:t>
            </a:r>
            <a:r>
              <a:rPr b="1" i="1" lang="en" sz="2800"/>
              <a:t>Admissions Information</a:t>
            </a:r>
            <a:endParaRPr b="1" i="1" sz="2800"/>
          </a:p>
        </p:txBody>
      </p:sp>
      <p:sp>
        <p:nvSpPr>
          <p:cNvPr id="206" name="Google Shape;206;p39"/>
          <p:cNvSpPr txBox="1"/>
          <p:nvPr>
            <p:ph idx="1" type="body"/>
          </p:nvPr>
        </p:nvSpPr>
        <p:spPr>
          <a:xfrm>
            <a:off x="685800" y="905500"/>
            <a:ext cx="7898700" cy="3381000"/>
          </a:xfrm>
          <a:prstGeom prst="rect">
            <a:avLst/>
          </a:prstGeom>
        </p:spPr>
        <p:txBody>
          <a:bodyPr anchorCtr="0" anchor="t" bIns="91425" lIns="91425" spcFirstLastPara="1" rIns="91425" wrap="square" tIns="91425">
            <a:noAutofit/>
          </a:bodyPr>
          <a:lstStyle/>
          <a:p>
            <a:pPr indent="0" lvl="0" marL="0" rtl="0" algn="ctr">
              <a:spcBef>
                <a:spcPts val="640"/>
              </a:spcBef>
              <a:spcAft>
                <a:spcPts val="0"/>
              </a:spcAft>
              <a:buNone/>
            </a:pPr>
            <a:r>
              <a:rPr lang="en" sz="1600" u="sng"/>
              <a:t>Required and Recommended Application Materials for Data Science M.S.</a:t>
            </a:r>
            <a:endParaRPr sz="1600" u="sng"/>
          </a:p>
          <a:p>
            <a:pPr indent="-304800" lvl="0" marL="457200" rtl="0" algn="l">
              <a:lnSpc>
                <a:spcPct val="115000"/>
              </a:lnSpc>
              <a:spcBef>
                <a:spcPts val="560"/>
              </a:spcBef>
              <a:spcAft>
                <a:spcPts val="0"/>
              </a:spcAft>
              <a:buClr>
                <a:schemeClr val="dk1"/>
              </a:buClr>
              <a:buSzPts val="1200"/>
              <a:buChar char="●"/>
            </a:pPr>
            <a:r>
              <a:rPr b="1" lang="en" sz="1200" u="sng"/>
              <a:t>Diversity Statement:</a:t>
            </a:r>
            <a:r>
              <a:rPr lang="en" sz="1200"/>
              <a:t> Required of domestic applicants only. International applicants do not need to complete a diversity statement but are welcome to provide one. Be sure to talk about why you as an individual will bring a unique perspective, life experience, background, research interest, professional or academic goal etc to the department. Please feel free to share as much as you are comfortable with the admissions committee.</a:t>
            </a:r>
            <a:endParaRPr sz="1200"/>
          </a:p>
          <a:p>
            <a:pPr indent="-304800" lvl="0" marL="457200" rtl="0" algn="l">
              <a:lnSpc>
                <a:spcPct val="115000"/>
              </a:lnSpc>
              <a:spcBef>
                <a:spcPts val="0"/>
              </a:spcBef>
              <a:spcAft>
                <a:spcPts val="0"/>
              </a:spcAft>
              <a:buClr>
                <a:schemeClr val="dk1"/>
              </a:buClr>
              <a:buSzPts val="1200"/>
              <a:buChar char="●"/>
            </a:pPr>
            <a:r>
              <a:rPr b="1" lang="en" sz="1200" u="sng"/>
              <a:t>Research Statement: </a:t>
            </a:r>
            <a:r>
              <a:rPr lang="en" sz="1200"/>
              <a:t>You may choose to submit a separate research statement detailing your previous research experience and what you hope to pursue in our data science. You should reference a particular faculty member, or members, whose own research and area of expertise align with your interests. </a:t>
            </a:r>
            <a:endParaRPr sz="1200"/>
          </a:p>
          <a:p>
            <a:pPr indent="-304800" lvl="0" marL="457200" rtl="0" algn="l">
              <a:lnSpc>
                <a:spcPct val="115000"/>
              </a:lnSpc>
              <a:spcBef>
                <a:spcPts val="0"/>
              </a:spcBef>
              <a:spcAft>
                <a:spcPts val="0"/>
              </a:spcAft>
              <a:buClr>
                <a:schemeClr val="dk1"/>
              </a:buClr>
              <a:buSzPts val="1200"/>
              <a:buChar char="●"/>
            </a:pPr>
            <a:r>
              <a:rPr b="1" lang="en" sz="1200" u="sng"/>
              <a:t>Transcripts: </a:t>
            </a:r>
            <a:r>
              <a:rPr lang="en" sz="1200">
                <a:highlight>
                  <a:schemeClr val="lt1"/>
                </a:highlight>
              </a:rPr>
              <a:t>You </a:t>
            </a:r>
            <a:r>
              <a:rPr b="1" i="1" lang="en" sz="1200">
                <a:highlight>
                  <a:schemeClr val="lt1"/>
                </a:highlight>
              </a:rPr>
              <a:t>must</a:t>
            </a:r>
            <a:r>
              <a:rPr i="1" lang="en" sz="1200">
                <a:highlight>
                  <a:schemeClr val="lt1"/>
                </a:highlight>
              </a:rPr>
              <a:t> </a:t>
            </a:r>
            <a:r>
              <a:rPr lang="en" sz="1200">
                <a:highlight>
                  <a:schemeClr val="lt1"/>
                </a:highlight>
              </a:rPr>
              <a:t>indicate all the colleges and graduate schools you have attended. Unofficial transcripts must be uploaded directly to the admissions application per these</a:t>
            </a:r>
            <a:r>
              <a:rPr lang="en" sz="1200" u="sng">
                <a:solidFill>
                  <a:schemeClr val="hlink"/>
                </a:solidFill>
                <a:highlight>
                  <a:schemeClr val="lt1"/>
                </a:highlight>
                <a:hlinkClick r:id="rId3"/>
              </a:rPr>
              <a:t> instructions.</a:t>
            </a:r>
            <a:r>
              <a:rPr lang="en" sz="1200">
                <a:highlight>
                  <a:schemeClr val="lt1"/>
                </a:highlight>
              </a:rPr>
              <a:t> Official transcripts are required for those students admitted to the program. Do not fax or mail hard copies of your transcripts, they will be destroyed upon receipt. </a:t>
            </a:r>
            <a:endParaRPr sz="1200">
              <a:highlight>
                <a:schemeClr val="lt1"/>
              </a:highlight>
            </a:endParaRPr>
          </a:p>
          <a:p>
            <a:pPr indent="0" lvl="0" marL="457200" rtl="0" algn="l">
              <a:lnSpc>
                <a:spcPct val="115000"/>
              </a:lnSpc>
              <a:spcBef>
                <a:spcPts val="560"/>
              </a:spcBef>
              <a:spcAft>
                <a:spcPts val="0"/>
              </a:spcAft>
              <a:buNone/>
            </a:pPr>
            <a:r>
              <a:t/>
            </a:r>
            <a:endParaRPr b="1" sz="1200" u="sng"/>
          </a:p>
          <a:p>
            <a:pPr indent="0" lvl="0" marL="0" rtl="0" algn="l">
              <a:lnSpc>
                <a:spcPct val="115000"/>
              </a:lnSpc>
              <a:spcBef>
                <a:spcPts val="0"/>
              </a:spcBef>
              <a:spcAft>
                <a:spcPts val="1600"/>
              </a:spcAft>
              <a:buNone/>
            </a:pPr>
            <a:r>
              <a:t/>
            </a:r>
            <a:endParaRPr sz="1600" u="sng"/>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0"/>
          <p:cNvSpPr txBox="1"/>
          <p:nvPr>
            <p:ph type="title"/>
          </p:nvPr>
        </p:nvSpPr>
        <p:spPr>
          <a:xfrm>
            <a:off x="685800" y="154900"/>
            <a:ext cx="7772400" cy="75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800"/>
              <a:t>CS&amp;E Core Graduate Programs- </a:t>
            </a:r>
            <a:endParaRPr b="1" sz="2800"/>
          </a:p>
          <a:p>
            <a:pPr indent="0" lvl="0" marL="0" rtl="0" algn="ctr">
              <a:spcBef>
                <a:spcPts val="0"/>
              </a:spcBef>
              <a:spcAft>
                <a:spcPts val="0"/>
              </a:spcAft>
              <a:buNone/>
            </a:pPr>
            <a:r>
              <a:rPr b="1" i="1" lang="en" sz="2800"/>
              <a:t>DSCI M.S. Admissions Information</a:t>
            </a:r>
            <a:endParaRPr b="1" i="1" sz="2800"/>
          </a:p>
        </p:txBody>
      </p:sp>
      <p:sp>
        <p:nvSpPr>
          <p:cNvPr id="212" name="Google Shape;212;p40"/>
          <p:cNvSpPr txBox="1"/>
          <p:nvPr>
            <p:ph idx="1" type="body"/>
          </p:nvPr>
        </p:nvSpPr>
        <p:spPr>
          <a:xfrm>
            <a:off x="685800" y="905500"/>
            <a:ext cx="7898700" cy="3381000"/>
          </a:xfrm>
          <a:prstGeom prst="rect">
            <a:avLst/>
          </a:prstGeom>
        </p:spPr>
        <p:txBody>
          <a:bodyPr anchorCtr="0" anchor="t" bIns="91425" lIns="91425" spcFirstLastPara="1" rIns="91425" wrap="square" tIns="91425">
            <a:noAutofit/>
          </a:bodyPr>
          <a:lstStyle/>
          <a:p>
            <a:pPr indent="0" lvl="0" marL="0" rtl="0" algn="ctr">
              <a:spcBef>
                <a:spcPts val="640"/>
              </a:spcBef>
              <a:spcAft>
                <a:spcPts val="0"/>
              </a:spcAft>
              <a:buNone/>
            </a:pPr>
            <a:r>
              <a:rPr lang="en" sz="1600" u="sng"/>
              <a:t>Required and Recommended Application Materials for Data Science M.S.</a:t>
            </a:r>
            <a:endParaRPr sz="1600" u="sng"/>
          </a:p>
          <a:p>
            <a:pPr indent="-304800" lvl="0" marL="457200" rtl="0" algn="l">
              <a:lnSpc>
                <a:spcPct val="115000"/>
              </a:lnSpc>
              <a:spcBef>
                <a:spcPts val="560"/>
              </a:spcBef>
              <a:spcAft>
                <a:spcPts val="0"/>
              </a:spcAft>
              <a:buClr>
                <a:schemeClr val="dk1"/>
              </a:buClr>
              <a:buSzPts val="1200"/>
              <a:buChar char="●"/>
            </a:pPr>
            <a:r>
              <a:rPr b="1" lang="en" sz="1200" u="sng"/>
              <a:t>Curriculum Vitae/Resume:</a:t>
            </a:r>
            <a:r>
              <a:rPr lang="en" sz="1200"/>
              <a:t> </a:t>
            </a:r>
            <a:r>
              <a:rPr lang="en" sz="1200">
                <a:solidFill>
                  <a:srgbClr val="000000"/>
                </a:solidFill>
                <a:highlight>
                  <a:srgbClr val="FFFFFF"/>
                </a:highlight>
              </a:rPr>
              <a:t>Please submit a Curriculum Vitae or resume detailing your educational institutions attended, degrees awarded, and your employment history, with dates.  Include a table or list showing how you have satisfied each of the admission prerequisites listed at the bottom of this page - list specific courses or other specific experiences, even if listed elsewhere in this application.  </a:t>
            </a:r>
            <a:endParaRPr b="1" sz="1200" u="sng"/>
          </a:p>
          <a:p>
            <a:pPr indent="0" lvl="0" marL="0" rtl="0" algn="l">
              <a:lnSpc>
                <a:spcPct val="115000"/>
              </a:lnSpc>
              <a:spcBef>
                <a:spcPts val="0"/>
              </a:spcBef>
              <a:spcAft>
                <a:spcPts val="1600"/>
              </a:spcAft>
              <a:buNone/>
            </a:pPr>
            <a:r>
              <a:t/>
            </a:r>
            <a:endParaRPr sz="1600" u="sng"/>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1"/>
          <p:cNvSpPr txBox="1"/>
          <p:nvPr>
            <p:ph type="title"/>
          </p:nvPr>
        </p:nvSpPr>
        <p:spPr>
          <a:xfrm>
            <a:off x="685800" y="154900"/>
            <a:ext cx="7772400" cy="75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800"/>
              <a:t>CS&amp;E Core Graduate Programs- </a:t>
            </a:r>
            <a:endParaRPr b="1" sz="2800"/>
          </a:p>
          <a:p>
            <a:pPr indent="0" lvl="0" marL="0" rtl="0" algn="ctr">
              <a:spcBef>
                <a:spcPts val="0"/>
              </a:spcBef>
              <a:spcAft>
                <a:spcPts val="0"/>
              </a:spcAft>
              <a:buNone/>
            </a:pPr>
            <a:r>
              <a:rPr b="1" i="1" lang="en" sz="2800"/>
              <a:t>DSCI M.S. </a:t>
            </a:r>
            <a:r>
              <a:rPr b="1" i="1" lang="en" sz="2800"/>
              <a:t>Admissions Information</a:t>
            </a:r>
            <a:endParaRPr b="1" i="1" sz="2800"/>
          </a:p>
        </p:txBody>
      </p:sp>
      <p:sp>
        <p:nvSpPr>
          <p:cNvPr id="218" name="Google Shape;218;p41"/>
          <p:cNvSpPr txBox="1"/>
          <p:nvPr>
            <p:ph idx="1" type="body"/>
          </p:nvPr>
        </p:nvSpPr>
        <p:spPr>
          <a:xfrm>
            <a:off x="685800" y="905500"/>
            <a:ext cx="7898700" cy="3381000"/>
          </a:xfrm>
          <a:prstGeom prst="rect">
            <a:avLst/>
          </a:prstGeom>
        </p:spPr>
        <p:txBody>
          <a:bodyPr anchorCtr="0" anchor="t" bIns="91425" lIns="91425" spcFirstLastPara="1" rIns="91425" wrap="square" tIns="91425">
            <a:noAutofit/>
          </a:bodyPr>
          <a:lstStyle/>
          <a:p>
            <a:pPr indent="0" lvl="0" marL="0" rtl="0" algn="ctr">
              <a:spcBef>
                <a:spcPts val="640"/>
              </a:spcBef>
              <a:spcAft>
                <a:spcPts val="0"/>
              </a:spcAft>
              <a:buNone/>
            </a:pPr>
            <a:r>
              <a:rPr lang="en" sz="1600" u="sng"/>
              <a:t>Required and Recommended Application Materials for Data Science M.S.</a:t>
            </a:r>
            <a:endParaRPr sz="1600" u="sng"/>
          </a:p>
          <a:p>
            <a:pPr indent="-304800" lvl="0" marL="457200" rtl="0" algn="l">
              <a:lnSpc>
                <a:spcPct val="115000"/>
              </a:lnSpc>
              <a:spcBef>
                <a:spcPts val="560"/>
              </a:spcBef>
              <a:spcAft>
                <a:spcPts val="0"/>
              </a:spcAft>
              <a:buClr>
                <a:schemeClr val="dk1"/>
              </a:buClr>
              <a:buSzPts val="1200"/>
              <a:buChar char="●"/>
            </a:pPr>
            <a:r>
              <a:rPr b="1" lang="en" sz="1200" u="sng">
                <a:highlight>
                  <a:schemeClr val="lt1"/>
                </a:highlight>
              </a:rPr>
              <a:t>GRE Test Scores:</a:t>
            </a:r>
            <a:r>
              <a:rPr lang="en" sz="1200">
                <a:highlight>
                  <a:schemeClr val="lt1"/>
                </a:highlight>
              </a:rPr>
              <a:t> The </a:t>
            </a:r>
            <a:r>
              <a:rPr lang="en" sz="1200">
                <a:highlight>
                  <a:schemeClr val="lt1"/>
                </a:highlight>
                <a:uFill>
                  <a:noFill/>
                </a:uFill>
                <a:hlinkClick r:id="rId3"/>
              </a:rPr>
              <a:t>Graduate Record Exam (general test)</a:t>
            </a:r>
            <a:r>
              <a:rPr lang="en" sz="1200">
                <a:highlight>
                  <a:schemeClr val="lt1"/>
                </a:highlight>
              </a:rPr>
              <a:t> is not required but is highly recommended, especially for applicants whose previous degree is from a non-US institution. If you choose to submit a GRE score, the official GRE reporting documents must be submitted to the Graduate School of the University of Minnesota only. Do not send your scores to the Department of Computer Science &amp; Engineering, they will be destroyed upon receipt. If submitted, the quantitative section of the GRE has the most impact in the admissions process.</a:t>
            </a:r>
            <a:endParaRPr sz="1200">
              <a:highlight>
                <a:schemeClr val="lt1"/>
              </a:highlight>
            </a:endParaRPr>
          </a:p>
          <a:p>
            <a:pPr indent="-304800" lvl="0" marL="457200" rtl="0" algn="l">
              <a:spcBef>
                <a:spcPts val="0"/>
              </a:spcBef>
              <a:spcAft>
                <a:spcPts val="0"/>
              </a:spcAft>
              <a:buClr>
                <a:schemeClr val="dk1"/>
              </a:buClr>
              <a:buSzPts val="1200"/>
              <a:buChar char="●"/>
            </a:pPr>
            <a:r>
              <a:rPr b="1" lang="en" sz="1200" u="sng">
                <a:highlight>
                  <a:schemeClr val="lt1"/>
                </a:highlight>
              </a:rPr>
              <a:t>TOEFL, MELAB, IELTS Test Scores:</a:t>
            </a:r>
            <a:r>
              <a:rPr lang="en" sz="1200">
                <a:highlight>
                  <a:schemeClr val="lt1"/>
                </a:highlight>
              </a:rPr>
              <a:t> International students are required to submit language scores and must send official TOEFL, MELAB or IELTS scores to the Graduate School. For more information visit the </a:t>
            </a:r>
            <a:r>
              <a:rPr lang="en" sz="1200">
                <a:solidFill>
                  <a:srgbClr val="0000FF"/>
                </a:solidFill>
                <a:highlight>
                  <a:schemeClr val="lt1"/>
                </a:highlight>
                <a:uFill>
                  <a:noFill/>
                </a:uFill>
                <a:hlinkClick r:id="rId4">
                  <a:extLst>
                    <a:ext uri="{A12FA001-AC4F-418D-AE19-62706E023703}">
                      <ahyp:hlinkClr val="tx"/>
                    </a:ext>
                  </a:extLst>
                </a:hlinkClick>
              </a:rPr>
              <a:t>Graduate School’s TOEFL information page</a:t>
            </a:r>
            <a:r>
              <a:rPr lang="en" sz="1200">
                <a:highlight>
                  <a:schemeClr val="lt1"/>
                </a:highlight>
              </a:rPr>
              <a:t>. Please keep in mind that the department requires a speaking and writing score of 23 or higher to qualify for teaching assistantships. If you are an international student who has been granted a waiver, it is still in your best interests to have a valid language score on file to be eligible for TA appointments.</a:t>
            </a:r>
            <a:endParaRPr sz="1200">
              <a:highlight>
                <a:schemeClr val="lt1"/>
              </a:highlight>
            </a:endParaRPr>
          </a:p>
          <a:p>
            <a:pPr indent="0" lvl="0" marL="0" rtl="0" algn="l">
              <a:spcBef>
                <a:spcPts val="1800"/>
              </a:spcBef>
              <a:spcAft>
                <a:spcPts val="0"/>
              </a:spcAft>
              <a:buNone/>
            </a:pPr>
            <a:r>
              <a:rPr lang="en" sz="1200">
                <a:highlight>
                  <a:schemeClr val="lt1"/>
                </a:highlight>
              </a:rPr>
              <a:t>GRE Institution Code: 6874</a:t>
            </a:r>
            <a:endParaRPr sz="1200">
              <a:highlight>
                <a:schemeClr val="lt1"/>
              </a:highlight>
            </a:endParaRPr>
          </a:p>
          <a:p>
            <a:pPr indent="0" lvl="0" marL="0" rtl="0" algn="l">
              <a:spcBef>
                <a:spcPts val="0"/>
              </a:spcBef>
              <a:spcAft>
                <a:spcPts val="0"/>
              </a:spcAft>
              <a:buNone/>
            </a:pPr>
            <a:r>
              <a:rPr lang="en" sz="1200">
                <a:highlight>
                  <a:schemeClr val="lt1"/>
                </a:highlight>
              </a:rPr>
              <a:t>TOEFL Institution Code: 6874</a:t>
            </a:r>
            <a:endParaRPr sz="1200">
              <a:highlight>
                <a:schemeClr val="lt1"/>
              </a:highlight>
            </a:endParaRPr>
          </a:p>
          <a:p>
            <a:pPr indent="0" lvl="0" marL="457200" rtl="0" algn="l">
              <a:lnSpc>
                <a:spcPct val="115000"/>
              </a:lnSpc>
              <a:spcBef>
                <a:spcPts val="560"/>
              </a:spcBef>
              <a:spcAft>
                <a:spcPts val="0"/>
              </a:spcAft>
              <a:buNone/>
            </a:pPr>
            <a:r>
              <a:t/>
            </a:r>
            <a:endParaRPr b="1" sz="1200" u="sng"/>
          </a:p>
          <a:p>
            <a:pPr indent="0" lvl="0" marL="457200" rtl="0" algn="l">
              <a:lnSpc>
                <a:spcPct val="115000"/>
              </a:lnSpc>
              <a:spcBef>
                <a:spcPts val="560"/>
              </a:spcBef>
              <a:spcAft>
                <a:spcPts val="0"/>
              </a:spcAft>
              <a:buNone/>
            </a:pPr>
            <a:r>
              <a:t/>
            </a:r>
            <a:endParaRPr b="1" sz="1200" u="sng"/>
          </a:p>
          <a:p>
            <a:pPr indent="0" lvl="0" marL="0" rtl="0" algn="l">
              <a:lnSpc>
                <a:spcPct val="115000"/>
              </a:lnSpc>
              <a:spcBef>
                <a:spcPts val="0"/>
              </a:spcBef>
              <a:spcAft>
                <a:spcPts val="1600"/>
              </a:spcAft>
              <a:buNone/>
            </a:pPr>
            <a:r>
              <a:t/>
            </a:r>
            <a:endParaRPr sz="1600" u="sng"/>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2"/>
          <p:cNvSpPr txBox="1"/>
          <p:nvPr>
            <p:ph type="title"/>
          </p:nvPr>
        </p:nvSpPr>
        <p:spPr>
          <a:xfrm>
            <a:off x="685800" y="181225"/>
            <a:ext cx="7772400" cy="75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600"/>
              <a:t>CS&amp;E Core Graduate Programs- </a:t>
            </a:r>
            <a:endParaRPr b="1" sz="2600"/>
          </a:p>
          <a:p>
            <a:pPr indent="0" lvl="0" marL="0" rtl="0" algn="ctr">
              <a:spcBef>
                <a:spcPts val="0"/>
              </a:spcBef>
              <a:spcAft>
                <a:spcPts val="0"/>
              </a:spcAft>
              <a:buNone/>
            </a:pPr>
            <a:r>
              <a:rPr b="1" i="1" lang="en" sz="2600"/>
              <a:t>DSCI Certificate General Degree Requirements</a:t>
            </a:r>
            <a:endParaRPr b="1" i="1" sz="2600"/>
          </a:p>
        </p:txBody>
      </p:sp>
      <p:sp>
        <p:nvSpPr>
          <p:cNvPr id="224" name="Google Shape;224;p42"/>
          <p:cNvSpPr txBox="1"/>
          <p:nvPr>
            <p:ph idx="1" type="body"/>
          </p:nvPr>
        </p:nvSpPr>
        <p:spPr>
          <a:xfrm>
            <a:off x="685800" y="792675"/>
            <a:ext cx="7898700" cy="3493800"/>
          </a:xfrm>
          <a:prstGeom prst="rect">
            <a:avLst/>
          </a:prstGeom>
        </p:spPr>
        <p:txBody>
          <a:bodyPr anchorCtr="0" anchor="t" bIns="91425" lIns="91425" spcFirstLastPara="1" rIns="91425" wrap="square" tIns="91425">
            <a:noAutofit/>
          </a:bodyPr>
          <a:lstStyle/>
          <a:p>
            <a:pPr indent="0" lvl="0" marL="0" rtl="0" algn="ctr">
              <a:spcBef>
                <a:spcPts val="640"/>
              </a:spcBef>
              <a:spcAft>
                <a:spcPts val="0"/>
              </a:spcAft>
              <a:buNone/>
            </a:pPr>
            <a:r>
              <a:rPr lang="en" sz="1600" u="sng">
                <a:solidFill>
                  <a:srgbClr val="0000FF"/>
                </a:solidFill>
                <a:hlinkClick r:id="rId3">
                  <a:extLst>
                    <a:ext uri="{A12FA001-AC4F-418D-AE19-62706E023703}">
                      <ahyp:hlinkClr val="tx"/>
                    </a:ext>
                  </a:extLst>
                </a:hlinkClick>
              </a:rPr>
              <a:t>Data Science Post-Baccalaureate Certificate</a:t>
            </a:r>
            <a:endParaRPr sz="1600">
              <a:solidFill>
                <a:srgbClr val="0000FF"/>
              </a:solidFill>
            </a:endParaRPr>
          </a:p>
          <a:p>
            <a:pPr indent="0" lvl="0" marL="0" rtl="0" algn="l">
              <a:spcBef>
                <a:spcPts val="480"/>
              </a:spcBef>
              <a:spcAft>
                <a:spcPts val="0"/>
              </a:spcAft>
              <a:buNone/>
            </a:pPr>
            <a:r>
              <a:rPr lang="en" sz="1200"/>
              <a:t>The post-baccalaureate certificate in Data Science  is designed for students seeking expertise in methods of managing and analyzing Big Data in a short four-course program. </a:t>
            </a:r>
            <a:endParaRPr sz="1200"/>
          </a:p>
          <a:p>
            <a:pPr indent="-304800" lvl="0" marL="457200" rtl="0" algn="l">
              <a:spcBef>
                <a:spcPts val="480"/>
              </a:spcBef>
              <a:spcAft>
                <a:spcPts val="0"/>
              </a:spcAft>
              <a:buClr>
                <a:srgbClr val="000000"/>
              </a:buClr>
              <a:buSzPts val="1200"/>
              <a:buChar char="●"/>
            </a:pPr>
            <a:r>
              <a:rPr lang="en" sz="1200"/>
              <a:t>To complete the certificate, students must complete four classes in three defined categories</a:t>
            </a:r>
            <a:endParaRPr sz="1200"/>
          </a:p>
          <a:p>
            <a:pPr indent="-304800" lvl="0" marL="457200" rtl="0" algn="l">
              <a:spcBef>
                <a:spcPts val="0"/>
              </a:spcBef>
              <a:spcAft>
                <a:spcPts val="0"/>
              </a:spcAft>
              <a:buClr>
                <a:srgbClr val="000000"/>
              </a:buClr>
              <a:buSzPts val="1200"/>
              <a:buChar char="●"/>
            </a:pPr>
            <a:r>
              <a:rPr lang="en" sz="1200"/>
              <a:t>For full-time working professionals physically located in the U.S.</a:t>
            </a:r>
            <a:endParaRPr sz="1200"/>
          </a:p>
          <a:p>
            <a:pPr indent="-304800" lvl="0" marL="457200" rtl="0" algn="l">
              <a:spcBef>
                <a:spcPts val="0"/>
              </a:spcBef>
              <a:spcAft>
                <a:spcPts val="0"/>
              </a:spcAft>
              <a:buClr>
                <a:srgbClr val="000000"/>
              </a:buClr>
              <a:buSzPts val="1200"/>
              <a:buChar char="●"/>
            </a:pPr>
            <a:r>
              <a:rPr lang="en" sz="1200"/>
              <a:t>Can be completed with in-person or online courses</a:t>
            </a:r>
            <a:endParaRPr sz="1200"/>
          </a:p>
          <a:p>
            <a:pPr indent="-304800" lvl="0" marL="457200" rtl="0" algn="l">
              <a:spcBef>
                <a:spcPts val="0"/>
              </a:spcBef>
              <a:spcAft>
                <a:spcPts val="0"/>
              </a:spcAft>
              <a:buClr>
                <a:srgbClr val="000000"/>
              </a:buClr>
              <a:buSzPts val="1200"/>
              <a:buChar char="●"/>
            </a:pPr>
            <a:r>
              <a:rPr lang="en" sz="1200"/>
              <a:t>Courses used to complete the certificate can also be used to complete the Data Science M.S. if admitted.</a:t>
            </a:r>
            <a:endParaRPr b="1" sz="1200"/>
          </a:p>
          <a:p>
            <a:pPr indent="0" lvl="0" marL="0" rtl="0" algn="l">
              <a:spcBef>
                <a:spcPts val="560"/>
              </a:spcBef>
              <a:spcAft>
                <a:spcPts val="0"/>
              </a:spcAft>
              <a:buNone/>
            </a:pPr>
            <a:r>
              <a:rPr b="1" lang="en" sz="1200"/>
              <a:t>Fall and Spring admission</a:t>
            </a:r>
            <a:endParaRPr b="1" sz="1200"/>
          </a:p>
          <a:p>
            <a:pPr indent="-304800" lvl="0" marL="914400" rtl="0" algn="l">
              <a:spcBef>
                <a:spcPts val="560"/>
              </a:spcBef>
              <a:spcAft>
                <a:spcPts val="0"/>
              </a:spcAft>
              <a:buClr>
                <a:srgbClr val="000000"/>
              </a:buClr>
              <a:buSzPts val="1200"/>
              <a:buChar char="●"/>
            </a:pPr>
            <a:r>
              <a:rPr lang="en" sz="1200"/>
              <a:t>Priority deadlines for applying</a:t>
            </a:r>
            <a:endParaRPr sz="1200"/>
          </a:p>
          <a:p>
            <a:pPr indent="-304800" lvl="0" marL="1371600" rtl="0" algn="l">
              <a:spcBef>
                <a:spcPts val="0"/>
              </a:spcBef>
              <a:spcAft>
                <a:spcPts val="0"/>
              </a:spcAft>
              <a:buClr>
                <a:srgbClr val="000000"/>
              </a:buClr>
              <a:buSzPts val="1200"/>
              <a:buChar char="■"/>
            </a:pPr>
            <a:r>
              <a:rPr lang="en" sz="1200"/>
              <a:t>Fall admission deadline is March 1st</a:t>
            </a:r>
            <a:endParaRPr sz="1200"/>
          </a:p>
          <a:p>
            <a:pPr indent="-304800" lvl="0" marL="1371600" rtl="0" algn="l">
              <a:spcBef>
                <a:spcPts val="0"/>
              </a:spcBef>
              <a:spcAft>
                <a:spcPts val="0"/>
              </a:spcAft>
              <a:buClr>
                <a:srgbClr val="000000"/>
              </a:buClr>
              <a:buSzPts val="1200"/>
              <a:buChar char="■"/>
            </a:pPr>
            <a:r>
              <a:rPr lang="en" sz="1200"/>
              <a:t>Spring admission deadline is October 1st</a:t>
            </a:r>
            <a:endParaRPr sz="1200"/>
          </a:p>
          <a:p>
            <a:pPr indent="0" lvl="0" marL="457200" marR="0" rtl="0" algn="l">
              <a:lnSpc>
                <a:spcPct val="100000"/>
              </a:lnSpc>
              <a:spcBef>
                <a:spcPts val="560"/>
              </a:spcBef>
              <a:spcAft>
                <a:spcPts val="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6"/>
          <p:cNvSpPr txBox="1"/>
          <p:nvPr>
            <p:ph type="title"/>
          </p:nvPr>
        </p:nvSpPr>
        <p:spPr>
          <a:xfrm>
            <a:off x="685800" y="228600"/>
            <a:ext cx="77724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800"/>
              <a:t>Table of Contents	</a:t>
            </a:r>
            <a:endParaRPr b="1" sz="2800"/>
          </a:p>
        </p:txBody>
      </p:sp>
      <p:sp>
        <p:nvSpPr>
          <p:cNvPr id="68" name="Google Shape;68;p16"/>
          <p:cNvSpPr txBox="1"/>
          <p:nvPr>
            <p:ph idx="1" type="body"/>
          </p:nvPr>
        </p:nvSpPr>
        <p:spPr>
          <a:xfrm>
            <a:off x="685800" y="965600"/>
            <a:ext cx="7716000" cy="2971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000000"/>
              </a:buClr>
              <a:buSzPts val="1100"/>
              <a:buChar char="●"/>
            </a:pPr>
            <a:r>
              <a:rPr lang="en" sz="1100">
                <a:solidFill>
                  <a:srgbClr val="000000"/>
                </a:solidFill>
              </a:rPr>
              <a:t>The Benefits of a Graduate Degree from The Department of Computer Science &amp; Engineering and program options: Slides 4 - 6</a:t>
            </a:r>
            <a:endParaRPr sz="1100">
              <a:solidFill>
                <a:srgbClr val="000000"/>
              </a:solidFill>
            </a:endParaRPr>
          </a:p>
          <a:p>
            <a:pPr indent="-298450" lvl="0" marL="457200" rtl="0" algn="l">
              <a:lnSpc>
                <a:spcPct val="115000"/>
              </a:lnSpc>
              <a:spcBef>
                <a:spcPts val="0"/>
              </a:spcBef>
              <a:spcAft>
                <a:spcPts val="0"/>
              </a:spcAft>
              <a:buClr>
                <a:srgbClr val="000000"/>
              </a:buClr>
              <a:buSzPts val="1100"/>
              <a:buChar char="●"/>
            </a:pPr>
            <a:r>
              <a:rPr lang="en" sz="1100"/>
              <a:t>Computer Science M.S. program and admissions information: Slides 7-11 </a:t>
            </a:r>
            <a:endParaRPr sz="1100"/>
          </a:p>
          <a:p>
            <a:pPr indent="-298450" lvl="0" marL="457200" rtl="0" algn="l">
              <a:lnSpc>
                <a:spcPct val="115000"/>
              </a:lnSpc>
              <a:spcBef>
                <a:spcPts val="0"/>
              </a:spcBef>
              <a:spcAft>
                <a:spcPts val="0"/>
              </a:spcAft>
              <a:buClr>
                <a:srgbClr val="000000"/>
              </a:buClr>
              <a:buSzPts val="1100"/>
              <a:buChar char="●"/>
            </a:pPr>
            <a:r>
              <a:rPr lang="en" sz="1100"/>
              <a:t>Computer Science M.C.S. program and admissions information: Slides 12-15</a:t>
            </a:r>
            <a:endParaRPr sz="1100"/>
          </a:p>
          <a:p>
            <a:pPr indent="-298450" lvl="0" marL="457200" rtl="0" algn="l">
              <a:lnSpc>
                <a:spcPct val="115000"/>
              </a:lnSpc>
              <a:spcBef>
                <a:spcPts val="0"/>
              </a:spcBef>
              <a:spcAft>
                <a:spcPts val="0"/>
              </a:spcAft>
              <a:buClr>
                <a:srgbClr val="000000"/>
              </a:buClr>
              <a:buSzPts val="1100"/>
              <a:buChar char="●"/>
            </a:pPr>
            <a:r>
              <a:rPr lang="en" sz="1100"/>
              <a:t>Computer Science Ph.D. program and admissions information: Slides 16 - 20</a:t>
            </a:r>
            <a:endParaRPr sz="1100"/>
          </a:p>
          <a:p>
            <a:pPr indent="-298450" lvl="0" marL="457200" rtl="0" algn="l">
              <a:lnSpc>
                <a:spcPct val="115000"/>
              </a:lnSpc>
              <a:spcBef>
                <a:spcPts val="0"/>
              </a:spcBef>
              <a:spcAft>
                <a:spcPts val="0"/>
              </a:spcAft>
              <a:buClr>
                <a:srgbClr val="000000"/>
              </a:buClr>
              <a:buSzPts val="1100"/>
              <a:buChar char="●"/>
            </a:pPr>
            <a:r>
              <a:rPr lang="en" sz="1100"/>
              <a:t>Computer Science M.S., M.C.S., Ph.D. Prerequisite Requirements: Slide 21</a:t>
            </a:r>
            <a:endParaRPr sz="1100"/>
          </a:p>
          <a:p>
            <a:pPr indent="-298450" lvl="0" marL="457200" rtl="0" algn="l">
              <a:lnSpc>
                <a:spcPct val="115000"/>
              </a:lnSpc>
              <a:spcBef>
                <a:spcPts val="0"/>
              </a:spcBef>
              <a:spcAft>
                <a:spcPts val="0"/>
              </a:spcAft>
              <a:buClr>
                <a:srgbClr val="000000"/>
              </a:buClr>
              <a:buSzPts val="1100"/>
              <a:buChar char="●"/>
            </a:pPr>
            <a:r>
              <a:rPr lang="en" sz="1100"/>
              <a:t>Data Science M.S. program and admissions information: Slides 22-28</a:t>
            </a:r>
            <a:endParaRPr sz="1100"/>
          </a:p>
          <a:p>
            <a:pPr indent="-298450" lvl="0" marL="457200" rtl="0" algn="l">
              <a:lnSpc>
                <a:spcPct val="115000"/>
              </a:lnSpc>
              <a:spcBef>
                <a:spcPts val="0"/>
              </a:spcBef>
              <a:spcAft>
                <a:spcPts val="0"/>
              </a:spcAft>
              <a:buClr>
                <a:srgbClr val="000000"/>
              </a:buClr>
              <a:buSzPts val="1100"/>
              <a:buChar char="●"/>
            </a:pPr>
            <a:r>
              <a:rPr lang="en" sz="1100"/>
              <a:t>Data Science Certificate program and admissions information: Slides 29 - 33</a:t>
            </a:r>
            <a:endParaRPr sz="1100"/>
          </a:p>
          <a:p>
            <a:pPr indent="-298450" lvl="0" marL="457200" rtl="0" algn="l">
              <a:lnSpc>
                <a:spcPct val="115000"/>
              </a:lnSpc>
              <a:spcBef>
                <a:spcPts val="0"/>
              </a:spcBef>
              <a:spcAft>
                <a:spcPts val="0"/>
              </a:spcAft>
              <a:buClr>
                <a:srgbClr val="000000"/>
              </a:buClr>
              <a:buSzPts val="1100"/>
              <a:buChar char="●"/>
            </a:pPr>
            <a:r>
              <a:rPr lang="en" sz="1100"/>
              <a:t>Data Science M.S. and Certificate Prerequisite Requirements: Slide 34</a:t>
            </a:r>
            <a:endParaRPr sz="1100"/>
          </a:p>
          <a:p>
            <a:pPr indent="-298450" lvl="0" marL="457200" rtl="0" algn="l">
              <a:lnSpc>
                <a:spcPct val="115000"/>
              </a:lnSpc>
              <a:spcBef>
                <a:spcPts val="0"/>
              </a:spcBef>
              <a:spcAft>
                <a:spcPts val="0"/>
              </a:spcAft>
              <a:buClr>
                <a:srgbClr val="000000"/>
              </a:buClr>
              <a:buSzPts val="1100"/>
              <a:buChar char="●"/>
            </a:pPr>
            <a:r>
              <a:rPr lang="en" sz="1100"/>
              <a:t>Masters in Software Engineering (MSSE): Slide 35</a:t>
            </a:r>
            <a:endParaRPr sz="1100"/>
          </a:p>
          <a:p>
            <a:pPr indent="-298450" lvl="0" marL="457200" rtl="0" algn="l">
              <a:lnSpc>
                <a:spcPct val="115000"/>
              </a:lnSpc>
              <a:spcBef>
                <a:spcPts val="0"/>
              </a:spcBef>
              <a:spcAft>
                <a:spcPts val="0"/>
              </a:spcAft>
              <a:buClr>
                <a:srgbClr val="000000"/>
              </a:buClr>
              <a:buSzPts val="1100"/>
              <a:buChar char="●"/>
            </a:pPr>
            <a:r>
              <a:rPr lang="en" sz="1100"/>
              <a:t>Masters in Robotics (MnRI): Slide 36</a:t>
            </a:r>
            <a:endParaRPr sz="1100"/>
          </a:p>
          <a:p>
            <a:pPr indent="-298450" lvl="0" marL="457200" rtl="0" algn="l">
              <a:lnSpc>
                <a:spcPct val="115000"/>
              </a:lnSpc>
              <a:spcBef>
                <a:spcPts val="0"/>
              </a:spcBef>
              <a:spcAft>
                <a:spcPts val="0"/>
              </a:spcAft>
              <a:buClr>
                <a:srgbClr val="000000"/>
              </a:buClr>
              <a:buSzPts val="1100"/>
              <a:buChar char="●"/>
            </a:pPr>
            <a:r>
              <a:rPr lang="en" sz="1100"/>
              <a:t>Bioinformatics and Computational Biology (BICB) program and admissions information: Slides 37 - 38</a:t>
            </a:r>
            <a:endParaRPr sz="1100"/>
          </a:p>
          <a:p>
            <a:pPr indent="-298450" lvl="0" marL="457200" rtl="0" algn="l">
              <a:lnSpc>
                <a:spcPct val="115000"/>
              </a:lnSpc>
              <a:spcBef>
                <a:spcPts val="0"/>
              </a:spcBef>
              <a:spcAft>
                <a:spcPts val="0"/>
              </a:spcAft>
              <a:buClr>
                <a:srgbClr val="000000"/>
              </a:buClr>
              <a:buSzPts val="1100"/>
              <a:buChar char="●"/>
            </a:pPr>
            <a:r>
              <a:rPr lang="en" sz="1100"/>
              <a:t>Graduate school application advice, funding options and additional resources: Slides 39-46</a:t>
            </a:r>
            <a:endParaRPr sz="1100"/>
          </a:p>
          <a:p>
            <a:pPr indent="-298450" lvl="0" marL="457200" rtl="0" algn="l">
              <a:lnSpc>
                <a:spcPct val="115000"/>
              </a:lnSpc>
              <a:spcBef>
                <a:spcPts val="0"/>
              </a:spcBef>
              <a:spcAft>
                <a:spcPts val="0"/>
              </a:spcAft>
              <a:buClr>
                <a:srgbClr val="000000"/>
              </a:buClr>
              <a:buSzPts val="1100"/>
              <a:buChar char="●"/>
            </a:pPr>
            <a:r>
              <a:rPr lang="en" sz="1100"/>
              <a:t>Videos highlighting our department: Slides 47-54 </a:t>
            </a:r>
            <a:endParaRPr sz="11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3"/>
          <p:cNvSpPr txBox="1"/>
          <p:nvPr>
            <p:ph type="title"/>
          </p:nvPr>
        </p:nvSpPr>
        <p:spPr>
          <a:xfrm>
            <a:off x="685800" y="136700"/>
            <a:ext cx="7772400" cy="75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800"/>
              <a:t>CS&amp;E Core Graduate Programs- </a:t>
            </a:r>
            <a:endParaRPr b="1" sz="2800"/>
          </a:p>
          <a:p>
            <a:pPr indent="0" lvl="0" marL="0" rtl="0" algn="ctr">
              <a:spcBef>
                <a:spcPts val="0"/>
              </a:spcBef>
              <a:spcAft>
                <a:spcPts val="0"/>
              </a:spcAft>
              <a:buNone/>
            </a:pPr>
            <a:r>
              <a:rPr b="1" i="1" lang="en" sz="2800"/>
              <a:t>DSCI Certificate Admissions Information</a:t>
            </a:r>
            <a:endParaRPr b="1" sz="2800"/>
          </a:p>
        </p:txBody>
      </p:sp>
      <p:sp>
        <p:nvSpPr>
          <p:cNvPr id="230" name="Google Shape;230;p43"/>
          <p:cNvSpPr txBox="1"/>
          <p:nvPr>
            <p:ph idx="1" type="body"/>
          </p:nvPr>
        </p:nvSpPr>
        <p:spPr>
          <a:xfrm>
            <a:off x="685800" y="842775"/>
            <a:ext cx="7898700" cy="3493800"/>
          </a:xfrm>
          <a:prstGeom prst="rect">
            <a:avLst/>
          </a:prstGeom>
        </p:spPr>
        <p:txBody>
          <a:bodyPr anchorCtr="0" anchor="t" bIns="91425" lIns="91425" spcFirstLastPara="1" rIns="91425" wrap="square" tIns="91425">
            <a:noAutofit/>
          </a:bodyPr>
          <a:lstStyle/>
          <a:p>
            <a:pPr indent="0" lvl="0" marL="0" rtl="0" algn="ctr">
              <a:spcBef>
                <a:spcPts val="480"/>
              </a:spcBef>
              <a:spcAft>
                <a:spcPts val="0"/>
              </a:spcAft>
              <a:buNone/>
            </a:pPr>
            <a:r>
              <a:rPr lang="en" sz="1600" u="sng"/>
              <a:t>General Admissions Information for Data Science Post- Baccalaureate Certificate.</a:t>
            </a:r>
            <a:endParaRPr sz="1600">
              <a:solidFill>
                <a:srgbClr val="0000FF"/>
              </a:solidFill>
            </a:endParaRPr>
          </a:p>
          <a:p>
            <a:pPr indent="0" lvl="0" marL="0" rtl="0" algn="l">
              <a:lnSpc>
                <a:spcPct val="115000"/>
              </a:lnSpc>
              <a:spcBef>
                <a:spcPts val="0"/>
              </a:spcBef>
              <a:spcAft>
                <a:spcPts val="0"/>
              </a:spcAft>
              <a:buNone/>
            </a:pPr>
            <a:r>
              <a:rPr lang="en" sz="1200">
                <a:solidFill>
                  <a:srgbClr val="000000"/>
                </a:solidFill>
                <a:highlight>
                  <a:srgbClr val="FFFFFF"/>
                </a:highlight>
              </a:rPr>
              <a:t>Successful candidates must hold a baccalaureate degree in Computer Science, Statistics, Engineering, or a closely related STEM field with an undergraduate GPA of at least 3.0 (or the equivalent).  </a:t>
            </a:r>
            <a:endParaRPr sz="1200">
              <a:solidFill>
                <a:srgbClr val="000000"/>
              </a:solidFill>
              <a:highlight>
                <a:srgbClr val="FFFFFF"/>
              </a:highlight>
            </a:endParaRPr>
          </a:p>
          <a:p>
            <a:pPr indent="0" lvl="0" marL="0" rtl="0" algn="l">
              <a:lnSpc>
                <a:spcPct val="115000"/>
              </a:lnSpc>
              <a:spcBef>
                <a:spcPts val="0"/>
              </a:spcBef>
              <a:spcAft>
                <a:spcPts val="0"/>
              </a:spcAft>
              <a:buNone/>
            </a:pPr>
            <a:r>
              <a:t/>
            </a:r>
            <a:endParaRPr sz="1200">
              <a:solidFill>
                <a:srgbClr val="000000"/>
              </a:solidFill>
              <a:highlight>
                <a:srgbClr val="FFFFFF"/>
              </a:highlight>
            </a:endParaRPr>
          </a:p>
          <a:p>
            <a:pPr indent="0" lvl="0" marL="0" rtl="0" algn="l">
              <a:lnSpc>
                <a:spcPct val="115000"/>
              </a:lnSpc>
              <a:spcBef>
                <a:spcPts val="0"/>
              </a:spcBef>
              <a:spcAft>
                <a:spcPts val="0"/>
              </a:spcAft>
              <a:buNone/>
            </a:pPr>
            <a:r>
              <a:rPr lang="en" sz="1200">
                <a:solidFill>
                  <a:srgbClr val="000000"/>
                </a:solidFill>
                <a:highlight>
                  <a:srgbClr val="FFFFFF"/>
                </a:highlight>
              </a:rPr>
              <a:t>Whatever the undergraduate major, applicants must show they satisfy the prerequisites for admission: </a:t>
            </a:r>
            <a:endParaRPr sz="1200">
              <a:solidFill>
                <a:srgbClr val="000000"/>
              </a:solidFill>
              <a:highlight>
                <a:srgbClr val="FFFFFF"/>
              </a:highlight>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highlight>
                  <a:srgbClr val="FFFFFF"/>
                </a:highlight>
              </a:rPr>
              <a:t>2 semesters of computer science fundamentals as coursework or equivalent experience</a:t>
            </a:r>
            <a:endParaRPr sz="1200">
              <a:solidFill>
                <a:srgbClr val="000000"/>
              </a:solidFill>
              <a:highlight>
                <a:srgbClr val="FFFFFF"/>
              </a:highlight>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highlight>
                  <a:srgbClr val="FFFFFF"/>
                </a:highlight>
              </a:rPr>
              <a:t>4 semesters of math/stat (including linear algebra and/or multivariable calculus) </a:t>
            </a:r>
            <a:endParaRPr sz="1200">
              <a:solidFill>
                <a:srgbClr val="000000"/>
              </a:solidFill>
              <a:highlight>
                <a:srgbClr val="FFFFFF"/>
              </a:highlight>
            </a:endParaRPr>
          </a:p>
          <a:p>
            <a:pPr indent="0" lvl="0" marL="457200" rtl="0" algn="l">
              <a:lnSpc>
                <a:spcPct val="115000"/>
              </a:lnSpc>
              <a:spcBef>
                <a:spcPts val="0"/>
              </a:spcBef>
              <a:spcAft>
                <a:spcPts val="0"/>
              </a:spcAft>
              <a:buNone/>
            </a:pPr>
            <a:r>
              <a:t/>
            </a:r>
            <a:endParaRPr sz="1200">
              <a:solidFill>
                <a:srgbClr val="000000"/>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200">
                <a:solidFill>
                  <a:srgbClr val="000000"/>
                </a:solidFill>
                <a:highlight>
                  <a:srgbClr val="FFFFFF"/>
                </a:highlight>
              </a:rPr>
              <a:t>Non-U.S. students must meet a minimum level of proficiency in English as outlined on the </a:t>
            </a:r>
            <a:r>
              <a:rPr lang="en" sz="1200" u="sng">
                <a:solidFill>
                  <a:schemeClr val="hlink"/>
                </a:solidFill>
                <a:highlight>
                  <a:srgbClr val="FFFFFF"/>
                </a:highlight>
                <a:hlinkClick r:id="rId3"/>
              </a:rPr>
              <a:t>Admissions-Requirements page </a:t>
            </a:r>
            <a:r>
              <a:rPr lang="en" sz="1200">
                <a:solidFill>
                  <a:srgbClr val="000000"/>
                </a:solidFill>
                <a:highlight>
                  <a:srgbClr val="FFFFFF"/>
                </a:highlight>
              </a:rPr>
              <a:t>for the M.S. degree.</a:t>
            </a:r>
            <a:endParaRPr sz="1200">
              <a:solidFill>
                <a:srgbClr val="000000"/>
              </a:solidFill>
              <a:highlight>
                <a:srgbClr val="FFFFFF"/>
              </a:highlight>
            </a:endParaRPr>
          </a:p>
          <a:p>
            <a:pPr indent="0" lvl="0" marL="0" rtl="0" algn="l">
              <a:spcBef>
                <a:spcPts val="560"/>
              </a:spcBef>
              <a:spcAft>
                <a:spcPts val="0"/>
              </a:spcAft>
              <a:buNone/>
            </a:pPr>
            <a:r>
              <a:t/>
            </a:r>
            <a:endParaRPr sz="1200"/>
          </a:p>
          <a:p>
            <a:pPr indent="0" lvl="0" marL="457200" marR="0" rtl="0" algn="l">
              <a:lnSpc>
                <a:spcPct val="100000"/>
              </a:lnSpc>
              <a:spcBef>
                <a:spcPts val="560"/>
              </a:spcBef>
              <a:spcAft>
                <a:spcPts val="0"/>
              </a:spcAft>
              <a:buNone/>
            </a:pPr>
            <a:r>
              <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4"/>
          <p:cNvSpPr txBox="1"/>
          <p:nvPr>
            <p:ph type="title"/>
          </p:nvPr>
        </p:nvSpPr>
        <p:spPr>
          <a:xfrm>
            <a:off x="685800" y="123725"/>
            <a:ext cx="7772400" cy="75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800"/>
              <a:t>CS&amp;E Core Graduate Programs- </a:t>
            </a:r>
            <a:endParaRPr b="1" sz="2800"/>
          </a:p>
          <a:p>
            <a:pPr indent="0" lvl="0" marL="0" rtl="0" algn="ctr">
              <a:spcBef>
                <a:spcPts val="0"/>
              </a:spcBef>
              <a:spcAft>
                <a:spcPts val="0"/>
              </a:spcAft>
              <a:buNone/>
            </a:pPr>
            <a:r>
              <a:rPr b="1" i="1" lang="en" sz="2800"/>
              <a:t>DSCI Certificate Admissions Information</a:t>
            </a:r>
            <a:endParaRPr b="1" sz="2800"/>
          </a:p>
        </p:txBody>
      </p:sp>
      <p:sp>
        <p:nvSpPr>
          <p:cNvPr id="236" name="Google Shape;236;p44"/>
          <p:cNvSpPr txBox="1"/>
          <p:nvPr>
            <p:ph idx="1" type="body"/>
          </p:nvPr>
        </p:nvSpPr>
        <p:spPr>
          <a:xfrm>
            <a:off x="685800" y="874325"/>
            <a:ext cx="7898700" cy="3493800"/>
          </a:xfrm>
          <a:prstGeom prst="rect">
            <a:avLst/>
          </a:prstGeom>
        </p:spPr>
        <p:txBody>
          <a:bodyPr anchorCtr="0" anchor="t" bIns="91425" lIns="91425" spcFirstLastPara="1" rIns="91425" wrap="square" tIns="91425">
            <a:noAutofit/>
          </a:bodyPr>
          <a:lstStyle/>
          <a:p>
            <a:pPr indent="0" lvl="0" marL="0" rtl="0" algn="ctr">
              <a:spcBef>
                <a:spcPts val="640"/>
              </a:spcBef>
              <a:spcAft>
                <a:spcPts val="0"/>
              </a:spcAft>
              <a:buNone/>
            </a:pPr>
            <a:r>
              <a:rPr lang="en" sz="1600" u="sng"/>
              <a:t>Required and Recommended Application Materials for Data Science Certificate</a:t>
            </a:r>
            <a:endParaRPr sz="1600" u="sng"/>
          </a:p>
          <a:p>
            <a:pPr indent="-304800" lvl="0" marL="457200" rtl="0" algn="l">
              <a:lnSpc>
                <a:spcPct val="115000"/>
              </a:lnSpc>
              <a:spcBef>
                <a:spcPts val="560"/>
              </a:spcBef>
              <a:spcAft>
                <a:spcPts val="0"/>
              </a:spcAft>
              <a:buClr>
                <a:schemeClr val="dk1"/>
              </a:buClr>
              <a:buSzPts val="1200"/>
              <a:buChar char="●"/>
            </a:pPr>
            <a:r>
              <a:rPr b="1" lang="en" sz="1200" u="sng"/>
              <a:t>Letters of Recommendation</a:t>
            </a:r>
            <a:r>
              <a:rPr lang="en" sz="1200"/>
              <a:t>: </a:t>
            </a:r>
            <a:r>
              <a:rPr lang="en" sz="1200">
                <a:solidFill>
                  <a:srgbClr val="000000"/>
                </a:solidFill>
                <a:highlight>
                  <a:srgbClr val="FFFFFF"/>
                </a:highlight>
              </a:rPr>
              <a:t>One letter of recommendation is required for admission to the Certificate, but we recommend at least two letters; one familiar with your current situation and (if within 3 years) one familiar with your academic background. </a:t>
            </a:r>
            <a:r>
              <a:rPr lang="en" sz="1200">
                <a:solidFill>
                  <a:srgbClr val="000000"/>
                </a:solidFill>
              </a:rPr>
              <a:t>The most important factor in your letters of recommendation is that they speak to you personally and enhance your other application materials. </a:t>
            </a:r>
            <a:endParaRPr sz="1200">
              <a:solidFill>
                <a:srgbClr val="000000"/>
              </a:solidFill>
            </a:endParaRPr>
          </a:p>
          <a:p>
            <a:pPr indent="-304800" lvl="0" marL="457200" rtl="0" algn="l">
              <a:lnSpc>
                <a:spcPct val="115000"/>
              </a:lnSpc>
              <a:spcBef>
                <a:spcPts val="0"/>
              </a:spcBef>
              <a:spcAft>
                <a:spcPts val="0"/>
              </a:spcAft>
              <a:buClr>
                <a:schemeClr val="dk1"/>
              </a:buClr>
              <a:buSzPts val="1200"/>
              <a:buChar char="●"/>
            </a:pPr>
            <a:r>
              <a:rPr b="1" lang="en" sz="1200" u="sng"/>
              <a:t>Personal Statement</a:t>
            </a:r>
            <a:r>
              <a:rPr lang="en" sz="1200"/>
              <a:t>: A personal statement is very important. </a:t>
            </a:r>
            <a:r>
              <a:rPr lang="en" sz="1200">
                <a:highlight>
                  <a:schemeClr val="lt1"/>
                </a:highlight>
              </a:rPr>
              <a:t>Concisely discuss your relevant education, research, or industrial background as they relate to your objectives. Include any unique experiences relevant to the research, academic or work in industry that have prepared you for this program. Discuss why you are applying to the University of Minnesota specifically</a:t>
            </a:r>
            <a:r>
              <a:rPr b="1" i="1" lang="en" sz="1200">
                <a:highlight>
                  <a:schemeClr val="lt1"/>
                </a:highlight>
              </a:rPr>
              <a:t>.</a:t>
            </a:r>
            <a:r>
              <a:rPr lang="en" sz="1200">
                <a:highlight>
                  <a:schemeClr val="lt1"/>
                </a:highlight>
              </a:rPr>
              <a:t> (4000 character limit strongly recommended; does not include spaces not strictly enforced)</a:t>
            </a:r>
            <a:endParaRPr sz="1200"/>
          </a:p>
          <a:p>
            <a:pPr indent="0" lvl="0" marL="0" rtl="0" algn="l">
              <a:spcBef>
                <a:spcPts val="560"/>
              </a:spcBef>
              <a:spcAft>
                <a:spcPts val="0"/>
              </a:spcAft>
              <a:buNone/>
            </a:pPr>
            <a:r>
              <a:t/>
            </a:r>
            <a:endParaRPr sz="1200"/>
          </a:p>
          <a:p>
            <a:pPr indent="0" lvl="0" marL="457200" marR="0" rtl="0" algn="l">
              <a:lnSpc>
                <a:spcPct val="100000"/>
              </a:lnSpc>
              <a:spcBef>
                <a:spcPts val="560"/>
              </a:spcBef>
              <a:spcAft>
                <a:spcPts val="0"/>
              </a:spcAft>
              <a:buNone/>
            </a:pPr>
            <a:r>
              <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5"/>
          <p:cNvSpPr txBox="1"/>
          <p:nvPr>
            <p:ph type="title"/>
          </p:nvPr>
        </p:nvSpPr>
        <p:spPr>
          <a:xfrm>
            <a:off x="685800" y="151550"/>
            <a:ext cx="7772400" cy="75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800"/>
              <a:t>CS&amp;E Core Graduate Programs- </a:t>
            </a:r>
            <a:endParaRPr b="1" sz="2800"/>
          </a:p>
          <a:p>
            <a:pPr indent="0" lvl="0" marL="0" rtl="0" algn="ctr">
              <a:spcBef>
                <a:spcPts val="0"/>
              </a:spcBef>
              <a:spcAft>
                <a:spcPts val="0"/>
              </a:spcAft>
              <a:buNone/>
            </a:pPr>
            <a:r>
              <a:rPr b="1" i="1" lang="en" sz="2800"/>
              <a:t>DSCI Certificate Admissions Information</a:t>
            </a:r>
            <a:endParaRPr b="1" sz="2800"/>
          </a:p>
        </p:txBody>
      </p:sp>
      <p:sp>
        <p:nvSpPr>
          <p:cNvPr id="242" name="Google Shape;242;p45"/>
          <p:cNvSpPr txBox="1"/>
          <p:nvPr>
            <p:ph idx="1" type="body"/>
          </p:nvPr>
        </p:nvSpPr>
        <p:spPr>
          <a:xfrm>
            <a:off x="685800" y="824850"/>
            <a:ext cx="7898700" cy="3493800"/>
          </a:xfrm>
          <a:prstGeom prst="rect">
            <a:avLst/>
          </a:prstGeom>
        </p:spPr>
        <p:txBody>
          <a:bodyPr anchorCtr="0" anchor="t" bIns="91425" lIns="91425" spcFirstLastPara="1" rIns="91425" wrap="square" tIns="91425">
            <a:noAutofit/>
          </a:bodyPr>
          <a:lstStyle/>
          <a:p>
            <a:pPr indent="0" lvl="0" marL="0" rtl="0" algn="ctr">
              <a:spcBef>
                <a:spcPts val="640"/>
              </a:spcBef>
              <a:spcAft>
                <a:spcPts val="0"/>
              </a:spcAft>
              <a:buNone/>
            </a:pPr>
            <a:r>
              <a:rPr lang="en" sz="1600" u="sng"/>
              <a:t>Required and Recommended Application Materials for Data Science Certificate</a:t>
            </a:r>
            <a:endParaRPr sz="1600" u="sng"/>
          </a:p>
          <a:p>
            <a:pPr indent="-304800" lvl="0" marL="457200" rtl="0" algn="l">
              <a:lnSpc>
                <a:spcPct val="115000"/>
              </a:lnSpc>
              <a:spcBef>
                <a:spcPts val="560"/>
              </a:spcBef>
              <a:spcAft>
                <a:spcPts val="0"/>
              </a:spcAft>
              <a:buClr>
                <a:schemeClr val="dk1"/>
              </a:buClr>
              <a:buSzPts val="1200"/>
              <a:buChar char="●"/>
            </a:pPr>
            <a:r>
              <a:rPr b="1" lang="en" sz="1200" u="sng"/>
              <a:t>Diversity Statement:</a:t>
            </a:r>
            <a:r>
              <a:rPr lang="en" sz="1200"/>
              <a:t> Required of domestic applicants only. International applicants do not need to complete a diversity statement but are welcome to provide one. Be sure to talk about why you as an individual will bring a unique perspective, life experience, background, research interest, professional or academic goal etc to the department. Please feel free to share as much as you are comfortable with the admissions committee.</a:t>
            </a:r>
            <a:endParaRPr sz="1200"/>
          </a:p>
          <a:p>
            <a:pPr indent="-304800" lvl="0" marL="457200" rtl="0" algn="l">
              <a:lnSpc>
                <a:spcPct val="115000"/>
              </a:lnSpc>
              <a:spcBef>
                <a:spcPts val="0"/>
              </a:spcBef>
              <a:spcAft>
                <a:spcPts val="0"/>
              </a:spcAft>
              <a:buClr>
                <a:schemeClr val="dk1"/>
              </a:buClr>
              <a:buSzPts val="1200"/>
              <a:buChar char="●"/>
            </a:pPr>
            <a:r>
              <a:rPr b="1" lang="en" sz="1200" u="sng"/>
              <a:t>Transcripts: </a:t>
            </a:r>
            <a:r>
              <a:rPr lang="en" sz="1200">
                <a:highlight>
                  <a:schemeClr val="lt1"/>
                </a:highlight>
              </a:rPr>
              <a:t>You </a:t>
            </a:r>
            <a:r>
              <a:rPr b="1" i="1" lang="en" sz="1200">
                <a:highlight>
                  <a:schemeClr val="lt1"/>
                </a:highlight>
              </a:rPr>
              <a:t>must</a:t>
            </a:r>
            <a:r>
              <a:rPr i="1" lang="en" sz="1200">
                <a:highlight>
                  <a:schemeClr val="lt1"/>
                </a:highlight>
              </a:rPr>
              <a:t> </a:t>
            </a:r>
            <a:r>
              <a:rPr lang="en" sz="1200">
                <a:highlight>
                  <a:schemeClr val="lt1"/>
                </a:highlight>
              </a:rPr>
              <a:t>indicate all the colleges and graduate schools you have attended. Unofficial transcripts must be uploaded directly to the admissions application per these</a:t>
            </a:r>
            <a:r>
              <a:rPr lang="en" sz="1200" u="sng">
                <a:solidFill>
                  <a:schemeClr val="hlink"/>
                </a:solidFill>
                <a:highlight>
                  <a:schemeClr val="lt1"/>
                </a:highlight>
                <a:hlinkClick r:id="rId3"/>
              </a:rPr>
              <a:t> instructions.</a:t>
            </a:r>
            <a:r>
              <a:rPr lang="en" sz="1200">
                <a:highlight>
                  <a:schemeClr val="lt1"/>
                </a:highlight>
              </a:rPr>
              <a:t> Official transcripts are required for those students admitted to the program. Do not fax or mail hard copies of your transcripts, they will be destroyed upon receipt. </a:t>
            </a:r>
            <a:endParaRPr sz="1200">
              <a:highlight>
                <a:schemeClr val="lt1"/>
              </a:highlight>
            </a:endParaRPr>
          </a:p>
          <a:p>
            <a:pPr indent="-304800" lvl="0" marL="457200" rtl="0" algn="l">
              <a:lnSpc>
                <a:spcPct val="115000"/>
              </a:lnSpc>
              <a:spcBef>
                <a:spcPts val="0"/>
              </a:spcBef>
              <a:spcAft>
                <a:spcPts val="0"/>
              </a:spcAft>
              <a:buClr>
                <a:schemeClr val="dk1"/>
              </a:buClr>
              <a:buSzPts val="1200"/>
              <a:buChar char="●"/>
            </a:pPr>
            <a:r>
              <a:rPr b="1" lang="en" sz="1200" u="sng"/>
              <a:t>Curriculum Vitae/Resume:</a:t>
            </a:r>
            <a:r>
              <a:rPr lang="en" sz="1200"/>
              <a:t> </a:t>
            </a:r>
            <a:r>
              <a:rPr lang="en" sz="1200">
                <a:highlight>
                  <a:srgbClr val="FFFFFF"/>
                </a:highlight>
              </a:rPr>
              <a:t>Please submit a Curriculum Vitae or resume detailing your educational institutions attended, degrees awarded, and your employment history, with dates.  Include a table or list showing how you have satisfied each of the admission prerequisites listed at the bottom of this page - list specific courses or other specific experiences, even if listed elsewhere in this application.  </a:t>
            </a:r>
            <a:endParaRPr b="1" sz="1200" u="sng"/>
          </a:p>
          <a:p>
            <a:pPr indent="0" lvl="0" marL="457200" rtl="0" algn="l">
              <a:lnSpc>
                <a:spcPct val="115000"/>
              </a:lnSpc>
              <a:spcBef>
                <a:spcPts val="560"/>
              </a:spcBef>
              <a:spcAft>
                <a:spcPts val="0"/>
              </a:spcAft>
              <a:buNone/>
            </a:pPr>
            <a:r>
              <a:t/>
            </a:r>
            <a:endParaRPr sz="1200"/>
          </a:p>
          <a:p>
            <a:pPr indent="0" lvl="0" marL="0" rtl="0" algn="l">
              <a:spcBef>
                <a:spcPts val="560"/>
              </a:spcBef>
              <a:spcAft>
                <a:spcPts val="0"/>
              </a:spcAft>
              <a:buNone/>
            </a:pPr>
            <a:r>
              <a:t/>
            </a:r>
            <a:endParaRPr sz="1200"/>
          </a:p>
          <a:p>
            <a:pPr indent="0" lvl="0" marL="457200" marR="0" rtl="0" algn="l">
              <a:lnSpc>
                <a:spcPct val="100000"/>
              </a:lnSpc>
              <a:spcBef>
                <a:spcPts val="560"/>
              </a:spcBef>
              <a:spcAft>
                <a:spcPts val="0"/>
              </a:spcAft>
              <a:buNone/>
            </a:pPr>
            <a:r>
              <a:t/>
            </a: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6"/>
          <p:cNvSpPr txBox="1"/>
          <p:nvPr>
            <p:ph type="title"/>
          </p:nvPr>
        </p:nvSpPr>
        <p:spPr>
          <a:xfrm>
            <a:off x="685800" y="151550"/>
            <a:ext cx="7772400" cy="75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800"/>
              <a:t>CS&amp;E Core Graduate Programs- </a:t>
            </a:r>
            <a:endParaRPr b="1" sz="2800"/>
          </a:p>
          <a:p>
            <a:pPr indent="0" lvl="0" marL="0" rtl="0" algn="ctr">
              <a:spcBef>
                <a:spcPts val="0"/>
              </a:spcBef>
              <a:spcAft>
                <a:spcPts val="0"/>
              </a:spcAft>
              <a:buNone/>
            </a:pPr>
            <a:r>
              <a:rPr b="1" i="1" lang="en" sz="2800"/>
              <a:t>DSCI Certificate Admissions Information</a:t>
            </a:r>
            <a:endParaRPr b="1" sz="2800"/>
          </a:p>
        </p:txBody>
      </p:sp>
      <p:sp>
        <p:nvSpPr>
          <p:cNvPr id="248" name="Google Shape;248;p46"/>
          <p:cNvSpPr txBox="1"/>
          <p:nvPr>
            <p:ph idx="1" type="body"/>
          </p:nvPr>
        </p:nvSpPr>
        <p:spPr>
          <a:xfrm>
            <a:off x="685800" y="824850"/>
            <a:ext cx="7898700" cy="3493800"/>
          </a:xfrm>
          <a:prstGeom prst="rect">
            <a:avLst/>
          </a:prstGeom>
        </p:spPr>
        <p:txBody>
          <a:bodyPr anchorCtr="0" anchor="t" bIns="91425" lIns="91425" spcFirstLastPara="1" rIns="91425" wrap="square" tIns="91425">
            <a:noAutofit/>
          </a:bodyPr>
          <a:lstStyle/>
          <a:p>
            <a:pPr indent="0" lvl="0" marL="0" rtl="0" algn="ctr">
              <a:spcBef>
                <a:spcPts val="640"/>
              </a:spcBef>
              <a:spcAft>
                <a:spcPts val="0"/>
              </a:spcAft>
              <a:buNone/>
            </a:pPr>
            <a:r>
              <a:rPr lang="en" sz="1600" u="sng"/>
              <a:t>Required and Recommended Application Materials for Data Science Certificate</a:t>
            </a:r>
            <a:endParaRPr sz="1600" u="sng"/>
          </a:p>
          <a:p>
            <a:pPr indent="-304800" lvl="0" marL="457200" rtl="0" algn="l">
              <a:lnSpc>
                <a:spcPct val="115000"/>
              </a:lnSpc>
              <a:spcBef>
                <a:spcPts val="560"/>
              </a:spcBef>
              <a:spcAft>
                <a:spcPts val="0"/>
              </a:spcAft>
              <a:buClr>
                <a:schemeClr val="dk1"/>
              </a:buClr>
              <a:buSzPts val="1200"/>
              <a:buChar char="●"/>
            </a:pPr>
            <a:r>
              <a:rPr b="1" lang="en" sz="1200" u="sng">
                <a:highlight>
                  <a:schemeClr val="lt1"/>
                </a:highlight>
              </a:rPr>
              <a:t>GRE Test Scores:</a:t>
            </a:r>
            <a:r>
              <a:rPr lang="en" sz="1200">
                <a:highlight>
                  <a:schemeClr val="lt1"/>
                </a:highlight>
              </a:rPr>
              <a:t> The </a:t>
            </a:r>
            <a:r>
              <a:rPr lang="en" sz="1200">
                <a:highlight>
                  <a:schemeClr val="lt1"/>
                </a:highlight>
                <a:uFill>
                  <a:noFill/>
                </a:uFill>
                <a:hlinkClick r:id="rId3"/>
              </a:rPr>
              <a:t>Graduate Record Exam (GRE)</a:t>
            </a:r>
            <a:r>
              <a:rPr lang="en" sz="1200">
                <a:highlight>
                  <a:schemeClr val="lt1"/>
                </a:highlight>
              </a:rPr>
              <a:t> is not required.</a:t>
            </a:r>
            <a:endParaRPr sz="1200">
              <a:highlight>
                <a:schemeClr val="lt1"/>
              </a:highlight>
            </a:endParaRPr>
          </a:p>
          <a:p>
            <a:pPr indent="-304800" lvl="0" marL="457200" rtl="0" algn="l">
              <a:lnSpc>
                <a:spcPct val="115000"/>
              </a:lnSpc>
              <a:spcBef>
                <a:spcPts val="0"/>
              </a:spcBef>
              <a:spcAft>
                <a:spcPts val="0"/>
              </a:spcAft>
              <a:buClr>
                <a:schemeClr val="dk1"/>
              </a:buClr>
              <a:buSzPts val="1200"/>
              <a:buChar char="●"/>
            </a:pPr>
            <a:r>
              <a:rPr b="1" lang="en" sz="1200" u="sng">
                <a:highlight>
                  <a:schemeClr val="lt1"/>
                </a:highlight>
              </a:rPr>
              <a:t>TOEFL, MELAB, IELTS Test Scores:</a:t>
            </a:r>
            <a:r>
              <a:rPr lang="en" sz="1200">
                <a:highlight>
                  <a:schemeClr val="lt1"/>
                </a:highlight>
              </a:rPr>
              <a:t> International students are required to submit language scores and must send official TOEFL, MELAB or IELTS scores to the Graduate School. For more information visit the </a:t>
            </a:r>
            <a:r>
              <a:rPr lang="en" sz="1200">
                <a:solidFill>
                  <a:srgbClr val="0000FF"/>
                </a:solidFill>
                <a:highlight>
                  <a:schemeClr val="lt1"/>
                </a:highlight>
                <a:uFill>
                  <a:noFill/>
                </a:uFill>
                <a:hlinkClick r:id="rId4">
                  <a:extLst>
                    <a:ext uri="{A12FA001-AC4F-418D-AE19-62706E023703}">
                      <ahyp:hlinkClr val="tx"/>
                    </a:ext>
                  </a:extLst>
                </a:hlinkClick>
              </a:rPr>
              <a:t>Graduate School’s TOEFL information page</a:t>
            </a:r>
            <a:r>
              <a:rPr lang="en" sz="1200">
                <a:highlight>
                  <a:schemeClr val="lt1"/>
                </a:highlight>
              </a:rPr>
              <a:t>. Please keep in mind that the department requires a speaking and writing score of 23 or higher to qualify for teaching assistantships. If you are an international student who has been granted a waiver, it is still in your best interests to have a valid language score on file to be eligible for TA appointments.</a:t>
            </a:r>
            <a:endParaRPr sz="1200">
              <a:highlight>
                <a:schemeClr val="lt1"/>
              </a:highlight>
            </a:endParaRPr>
          </a:p>
          <a:p>
            <a:pPr indent="0" lvl="0" marL="0" rtl="0" algn="l">
              <a:spcBef>
                <a:spcPts val="1800"/>
              </a:spcBef>
              <a:spcAft>
                <a:spcPts val="0"/>
              </a:spcAft>
              <a:buNone/>
            </a:pPr>
            <a:r>
              <a:t/>
            </a:r>
            <a:endParaRPr sz="1200">
              <a:highlight>
                <a:schemeClr val="lt1"/>
              </a:highlight>
            </a:endParaRPr>
          </a:p>
          <a:p>
            <a:pPr indent="0" lvl="0" marL="0" rtl="0" algn="l">
              <a:spcBef>
                <a:spcPts val="0"/>
              </a:spcBef>
              <a:spcAft>
                <a:spcPts val="0"/>
              </a:spcAft>
              <a:buNone/>
            </a:pPr>
            <a:r>
              <a:rPr lang="en" sz="1200">
                <a:highlight>
                  <a:schemeClr val="lt1"/>
                </a:highlight>
              </a:rPr>
              <a:t>TOEFL Institution Code: 6874</a:t>
            </a:r>
            <a:endParaRPr sz="1200">
              <a:highlight>
                <a:schemeClr val="lt1"/>
              </a:highlight>
            </a:endParaRPr>
          </a:p>
          <a:p>
            <a:pPr indent="0" lvl="0" marL="0" rtl="0" algn="l">
              <a:lnSpc>
                <a:spcPct val="115000"/>
              </a:lnSpc>
              <a:spcBef>
                <a:spcPts val="560"/>
              </a:spcBef>
              <a:spcAft>
                <a:spcPts val="0"/>
              </a:spcAft>
              <a:buNone/>
            </a:pPr>
            <a:r>
              <a:t/>
            </a:r>
            <a:endParaRPr sz="1200"/>
          </a:p>
          <a:p>
            <a:pPr indent="0" lvl="0" marL="0" rtl="0" algn="l">
              <a:spcBef>
                <a:spcPts val="560"/>
              </a:spcBef>
              <a:spcAft>
                <a:spcPts val="0"/>
              </a:spcAft>
              <a:buNone/>
            </a:pPr>
            <a:r>
              <a:t/>
            </a:r>
            <a:endParaRPr sz="1200"/>
          </a:p>
          <a:p>
            <a:pPr indent="0" lvl="0" marL="457200" marR="0" rtl="0" algn="l">
              <a:lnSpc>
                <a:spcPct val="100000"/>
              </a:lnSpc>
              <a:spcBef>
                <a:spcPts val="560"/>
              </a:spcBef>
              <a:spcAft>
                <a:spcPts val="0"/>
              </a:spcAft>
              <a:buNone/>
            </a:pPr>
            <a:r>
              <a:t/>
            </a:r>
            <a:endParaRPr sz="1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7"/>
          <p:cNvSpPr txBox="1"/>
          <p:nvPr>
            <p:ph type="title"/>
          </p:nvPr>
        </p:nvSpPr>
        <p:spPr>
          <a:xfrm>
            <a:off x="685800" y="92175"/>
            <a:ext cx="7772400" cy="151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500"/>
              <a:t>CS&amp;E  Core Graduate Programs- </a:t>
            </a:r>
            <a:endParaRPr b="1" sz="2500"/>
          </a:p>
          <a:p>
            <a:pPr indent="0" lvl="0" marL="0" rtl="0" algn="ctr">
              <a:spcBef>
                <a:spcPts val="0"/>
              </a:spcBef>
              <a:spcAft>
                <a:spcPts val="0"/>
              </a:spcAft>
              <a:buClr>
                <a:schemeClr val="dk1"/>
              </a:buClr>
              <a:buSzPts val="1100"/>
              <a:buFont typeface="Arial"/>
              <a:buNone/>
            </a:pPr>
            <a:r>
              <a:rPr b="1" i="1" lang="en" sz="2500">
                <a:solidFill>
                  <a:srgbClr val="7A0019"/>
                </a:solidFill>
              </a:rPr>
              <a:t>Prerequisite Knowledge Required for Data Science Graduate Programs (M.S. and Certificate)</a:t>
            </a:r>
            <a:endParaRPr sz="2500"/>
          </a:p>
        </p:txBody>
      </p:sp>
      <p:sp>
        <p:nvSpPr>
          <p:cNvPr id="254" name="Google Shape;254;p47"/>
          <p:cNvSpPr txBox="1"/>
          <p:nvPr>
            <p:ph idx="1" type="body"/>
          </p:nvPr>
        </p:nvSpPr>
        <p:spPr>
          <a:xfrm>
            <a:off x="685800" y="1610475"/>
            <a:ext cx="7898700" cy="2731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 sz="1200"/>
              <a:t>There is a base level of prerequisite knowledge expected for all applicants to a Data Science graduate program(M.S. or Certificate). The knowledge areas we look for can be filled most directly through regular academic coursework, but can also be satisfied with relevant professional and research experience. Please be sure your application materials show academic, professional or research experience in the following categories:</a:t>
            </a:r>
            <a:endParaRPr sz="1200"/>
          </a:p>
          <a:p>
            <a:pPr indent="-304800" lvl="1" marL="914400" marR="0" rtl="0" algn="l">
              <a:lnSpc>
                <a:spcPct val="100000"/>
              </a:lnSpc>
              <a:spcBef>
                <a:spcPts val="640"/>
              </a:spcBef>
              <a:spcAft>
                <a:spcPts val="0"/>
              </a:spcAft>
              <a:buClr>
                <a:srgbClr val="000000"/>
              </a:buClr>
              <a:buSzPts val="1200"/>
              <a:buChar char="●"/>
            </a:pPr>
            <a:r>
              <a:rPr lang="en" sz="1200"/>
              <a:t>Two semesters of Calculus</a:t>
            </a:r>
            <a:endParaRPr sz="1200"/>
          </a:p>
          <a:p>
            <a:pPr indent="-304800" lvl="1" marL="914400" marR="0" rtl="0" algn="l">
              <a:lnSpc>
                <a:spcPct val="100000"/>
              </a:lnSpc>
              <a:spcBef>
                <a:spcPts val="0"/>
              </a:spcBef>
              <a:spcAft>
                <a:spcPts val="0"/>
              </a:spcAft>
              <a:buClr>
                <a:srgbClr val="000000"/>
              </a:buClr>
              <a:buSzPts val="1200"/>
              <a:buChar char="●"/>
            </a:pPr>
            <a:r>
              <a:rPr lang="en" sz="1200"/>
              <a:t>Multivariable Calculus</a:t>
            </a:r>
            <a:endParaRPr sz="1200"/>
          </a:p>
          <a:p>
            <a:pPr indent="-304800" lvl="1" marL="914400" marR="0" rtl="0" algn="l">
              <a:lnSpc>
                <a:spcPct val="100000"/>
              </a:lnSpc>
              <a:spcBef>
                <a:spcPts val="0"/>
              </a:spcBef>
              <a:spcAft>
                <a:spcPts val="0"/>
              </a:spcAft>
              <a:buClr>
                <a:srgbClr val="000000"/>
              </a:buClr>
              <a:buSzPts val="1200"/>
              <a:buChar char="●"/>
            </a:pPr>
            <a:r>
              <a:rPr lang="en" sz="1200"/>
              <a:t>Linear Algebra</a:t>
            </a:r>
            <a:endParaRPr sz="1200"/>
          </a:p>
          <a:p>
            <a:pPr indent="-304800" lvl="1" marL="914400" marR="0" rtl="0" algn="l">
              <a:lnSpc>
                <a:spcPct val="100000"/>
              </a:lnSpc>
              <a:spcBef>
                <a:spcPts val="0"/>
              </a:spcBef>
              <a:spcAft>
                <a:spcPts val="0"/>
              </a:spcAft>
              <a:buClr>
                <a:srgbClr val="000000"/>
              </a:buClr>
              <a:buSzPts val="1200"/>
              <a:buChar char="●"/>
            </a:pPr>
            <a:r>
              <a:rPr lang="en" sz="1200"/>
              <a:t>Statistics (at least one semester)</a:t>
            </a:r>
            <a:endParaRPr sz="1200"/>
          </a:p>
          <a:p>
            <a:pPr indent="-304800" lvl="1" marL="914400" marR="0" rtl="0" algn="l">
              <a:lnSpc>
                <a:spcPct val="100000"/>
              </a:lnSpc>
              <a:spcBef>
                <a:spcPts val="0"/>
              </a:spcBef>
              <a:spcAft>
                <a:spcPts val="0"/>
              </a:spcAft>
              <a:buClr>
                <a:srgbClr val="000000"/>
              </a:buClr>
              <a:buSzPts val="1200"/>
              <a:buChar char="●"/>
            </a:pPr>
            <a:r>
              <a:rPr lang="en" sz="1200"/>
              <a:t>Programming experience (C, C++, Java, Python)</a:t>
            </a:r>
            <a:endParaRPr sz="1200"/>
          </a:p>
          <a:p>
            <a:pPr indent="-304800" lvl="1" marL="914400" marR="0" rtl="0" algn="l">
              <a:lnSpc>
                <a:spcPct val="100000"/>
              </a:lnSpc>
              <a:spcBef>
                <a:spcPts val="0"/>
              </a:spcBef>
              <a:spcAft>
                <a:spcPts val="0"/>
              </a:spcAft>
              <a:buClr>
                <a:srgbClr val="000000"/>
              </a:buClr>
              <a:buSzPts val="1200"/>
              <a:buChar char="●"/>
            </a:pPr>
            <a:r>
              <a:rPr lang="en" sz="1200"/>
              <a:t>Algorithms and Data Structures</a:t>
            </a:r>
            <a:endParaRPr sz="1200"/>
          </a:p>
          <a:p>
            <a:pPr indent="0" lvl="0" marL="457200" marR="0" rtl="0" algn="l">
              <a:lnSpc>
                <a:spcPct val="100000"/>
              </a:lnSpc>
              <a:spcBef>
                <a:spcPts val="640"/>
              </a:spcBef>
              <a:spcAft>
                <a:spcPts val="0"/>
              </a:spcAft>
              <a:buNone/>
            </a:pPr>
            <a:r>
              <a:rPr i="1" lang="en" sz="1200"/>
              <a:t>* Experience with mathematical software is a plus</a:t>
            </a:r>
            <a:endParaRPr i="1" sz="1200"/>
          </a:p>
          <a:p>
            <a:pPr indent="0" lvl="0" marL="0" marR="215900" rtl="0" algn="l">
              <a:lnSpc>
                <a:spcPct val="115000"/>
              </a:lnSpc>
              <a:spcBef>
                <a:spcPts val="0"/>
              </a:spcBef>
              <a:spcAft>
                <a:spcPts val="1700"/>
              </a:spcAft>
              <a:buNone/>
            </a:pPr>
            <a:r>
              <a:t/>
            </a:r>
            <a:endParaRPr sz="2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8"/>
          <p:cNvSpPr txBox="1"/>
          <p:nvPr>
            <p:ph type="title"/>
          </p:nvPr>
        </p:nvSpPr>
        <p:spPr>
          <a:xfrm>
            <a:off x="685800" y="92175"/>
            <a:ext cx="7772400" cy="75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800"/>
          </a:p>
          <a:p>
            <a:pPr indent="0" lvl="0" marL="0" rtl="0" algn="ctr">
              <a:spcBef>
                <a:spcPts val="0"/>
              </a:spcBef>
              <a:spcAft>
                <a:spcPts val="0"/>
              </a:spcAft>
              <a:buNone/>
            </a:pPr>
            <a:r>
              <a:rPr b="1" lang="en" sz="2800"/>
              <a:t>CS&amp;E Affiliated Graduate Programs - </a:t>
            </a:r>
            <a:r>
              <a:rPr b="1" i="1" lang="en" sz="2800"/>
              <a:t>Masters in Software Engineering (MSSE)</a:t>
            </a:r>
            <a:endParaRPr b="1" i="1" sz="2800"/>
          </a:p>
        </p:txBody>
      </p:sp>
      <p:sp>
        <p:nvSpPr>
          <p:cNvPr id="260" name="Google Shape;260;p48"/>
          <p:cNvSpPr txBox="1"/>
          <p:nvPr>
            <p:ph idx="1" type="body"/>
          </p:nvPr>
        </p:nvSpPr>
        <p:spPr>
          <a:xfrm>
            <a:off x="685800" y="1009400"/>
            <a:ext cx="7898700" cy="3366000"/>
          </a:xfrm>
          <a:prstGeom prst="rect">
            <a:avLst/>
          </a:prstGeom>
        </p:spPr>
        <p:txBody>
          <a:bodyPr anchorCtr="0" anchor="t" bIns="91425" lIns="91425" spcFirstLastPara="1" rIns="91425" wrap="square" tIns="91425">
            <a:noAutofit/>
          </a:bodyPr>
          <a:lstStyle/>
          <a:p>
            <a:pPr indent="0" lvl="0" marL="457200" rtl="0" algn="l">
              <a:spcBef>
                <a:spcPts val="560"/>
              </a:spcBef>
              <a:spcAft>
                <a:spcPts val="0"/>
              </a:spcAft>
              <a:buNone/>
            </a:pPr>
            <a:r>
              <a:t/>
            </a:r>
            <a:endParaRPr sz="1200"/>
          </a:p>
          <a:p>
            <a:pPr indent="0" lvl="0" marL="0" rtl="0" algn="l">
              <a:spcBef>
                <a:spcPts val="0"/>
              </a:spcBef>
              <a:spcAft>
                <a:spcPts val="0"/>
              </a:spcAft>
              <a:buNone/>
            </a:pPr>
            <a:r>
              <a:rPr lang="en" sz="1200"/>
              <a:t>The </a:t>
            </a:r>
            <a:r>
              <a:rPr lang="en" sz="1200"/>
              <a:t>Masters in Software Engineering (MSSE) </a:t>
            </a:r>
            <a:r>
              <a:rPr lang="en" sz="1200"/>
              <a:t>program is designed for working professionals. Students attend classes on alternating Fridays and Saturdays for four semesters. The curriculum builds on the experience of participants. Most homework is team-oriented, and students often learn as much from each other as from the faculty and course materials.  Many students find that they learn something each week that can be applied immediately in their professional practice.</a:t>
            </a:r>
            <a:endParaRPr sz="1200"/>
          </a:p>
          <a:p>
            <a:pPr indent="0" lvl="0" marL="0" rtl="0" algn="l">
              <a:spcBef>
                <a:spcPts val="560"/>
              </a:spcBef>
              <a:spcAft>
                <a:spcPts val="0"/>
              </a:spcAft>
              <a:buNone/>
            </a:pPr>
            <a:r>
              <a:rPr b="1" lang="en" sz="1200" u="sng"/>
              <a:t>Masters in Software Engineering (MSSE) Highlights</a:t>
            </a:r>
            <a:endParaRPr b="1" sz="1200" u="sng"/>
          </a:p>
          <a:p>
            <a:pPr indent="-304800" lvl="1" marL="914400" rtl="0" algn="l">
              <a:spcBef>
                <a:spcPts val="480"/>
              </a:spcBef>
              <a:spcAft>
                <a:spcPts val="0"/>
              </a:spcAft>
              <a:buSzPts val="1200"/>
              <a:buChar char="○"/>
            </a:pPr>
            <a:r>
              <a:rPr lang="en" sz="1200"/>
              <a:t>For full-time working professionals </a:t>
            </a:r>
            <a:endParaRPr sz="1200"/>
          </a:p>
          <a:p>
            <a:pPr indent="-304800" lvl="1" marL="914400" rtl="0" algn="l">
              <a:spcBef>
                <a:spcPts val="0"/>
              </a:spcBef>
              <a:spcAft>
                <a:spcPts val="0"/>
              </a:spcAft>
              <a:buSzPts val="1200"/>
              <a:buChar char="○"/>
            </a:pPr>
            <a:r>
              <a:rPr lang="en" sz="1200"/>
              <a:t>The program is constructed on a cohort model, students progress through the requirements on a prescribed schedule with their class.</a:t>
            </a:r>
            <a:endParaRPr sz="1200"/>
          </a:p>
          <a:p>
            <a:pPr indent="-304800" lvl="1" marL="914400" rtl="0" algn="l">
              <a:spcBef>
                <a:spcPts val="0"/>
              </a:spcBef>
              <a:spcAft>
                <a:spcPts val="0"/>
              </a:spcAft>
              <a:buSzPts val="1200"/>
              <a:buChar char="○"/>
            </a:pPr>
            <a:r>
              <a:rPr lang="en" sz="1200"/>
              <a:t>Courses are scheduled on fridays and saturdays, students attend all day sessions a few times per month.</a:t>
            </a:r>
            <a:endParaRPr sz="1200"/>
          </a:p>
          <a:p>
            <a:pPr indent="-304800" lvl="1" marL="914400" rtl="0" algn="l">
              <a:spcBef>
                <a:spcPts val="0"/>
              </a:spcBef>
              <a:spcAft>
                <a:spcPts val="0"/>
              </a:spcAft>
              <a:buSzPts val="1200"/>
              <a:buChar char="○"/>
            </a:pPr>
            <a:r>
              <a:rPr lang="en" sz="1200"/>
              <a:t>Can be completed in two years</a:t>
            </a:r>
            <a:endParaRPr sz="1200"/>
          </a:p>
          <a:p>
            <a:pPr indent="0" lvl="0" marL="0" rtl="0" algn="l">
              <a:spcBef>
                <a:spcPts val="480"/>
              </a:spcBef>
              <a:spcAft>
                <a:spcPts val="0"/>
              </a:spcAft>
              <a:buNone/>
            </a:pPr>
            <a:r>
              <a:rPr lang="en" sz="1200"/>
              <a:t>Interested students should review the program website: </a:t>
            </a:r>
            <a:r>
              <a:rPr lang="en" sz="1200" u="sng">
                <a:solidFill>
                  <a:schemeClr val="hlink"/>
                </a:solidFill>
                <a:hlinkClick r:id="rId3"/>
              </a:rPr>
              <a:t>www.msse.umn.edu</a:t>
            </a:r>
            <a:endParaRPr sz="1200"/>
          </a:p>
          <a:p>
            <a:pPr indent="0" lvl="0" marL="0" rtl="0" algn="l">
              <a:spcBef>
                <a:spcPts val="480"/>
              </a:spcBef>
              <a:spcAft>
                <a:spcPts val="0"/>
              </a:spcAft>
              <a:buNone/>
            </a:pPr>
            <a:r>
              <a:rPr lang="en" sz="1200"/>
              <a:t>If you would like more information, please contact the program administrator: msse@umn.edu</a:t>
            </a:r>
            <a:endParaRPr sz="1200"/>
          </a:p>
          <a:p>
            <a:pPr indent="0" lvl="0" marL="457200" marR="0" rtl="0" algn="l">
              <a:lnSpc>
                <a:spcPct val="100000"/>
              </a:lnSpc>
              <a:spcBef>
                <a:spcPts val="560"/>
              </a:spcBef>
              <a:spcAft>
                <a:spcPts val="0"/>
              </a:spcAft>
              <a:buNone/>
            </a:pPr>
            <a:r>
              <a:t/>
            </a:r>
            <a:endParaRPr sz="12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9"/>
          <p:cNvSpPr txBox="1"/>
          <p:nvPr>
            <p:ph type="title"/>
          </p:nvPr>
        </p:nvSpPr>
        <p:spPr>
          <a:xfrm>
            <a:off x="685800" y="92175"/>
            <a:ext cx="7772400" cy="75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800"/>
          </a:p>
          <a:p>
            <a:pPr indent="0" lvl="0" marL="0" rtl="0" algn="ctr">
              <a:spcBef>
                <a:spcPts val="0"/>
              </a:spcBef>
              <a:spcAft>
                <a:spcPts val="0"/>
              </a:spcAft>
              <a:buNone/>
            </a:pPr>
            <a:r>
              <a:rPr b="1" lang="en" sz="2800"/>
              <a:t>CS&amp;E Affiliated Graduate Programs - </a:t>
            </a:r>
            <a:r>
              <a:rPr b="1" i="1" lang="en" sz="2800"/>
              <a:t>Masters in Robotics (MnRI)</a:t>
            </a:r>
            <a:endParaRPr b="1" i="1" sz="2800"/>
          </a:p>
        </p:txBody>
      </p:sp>
      <p:sp>
        <p:nvSpPr>
          <p:cNvPr id="266" name="Google Shape;266;p49"/>
          <p:cNvSpPr txBox="1"/>
          <p:nvPr>
            <p:ph idx="1" type="body"/>
          </p:nvPr>
        </p:nvSpPr>
        <p:spPr>
          <a:xfrm>
            <a:off x="135350" y="1009400"/>
            <a:ext cx="8883600" cy="3366000"/>
          </a:xfrm>
          <a:prstGeom prst="rect">
            <a:avLst/>
          </a:prstGeom>
        </p:spPr>
        <p:txBody>
          <a:bodyPr anchorCtr="0" anchor="t" bIns="91425" lIns="91425" spcFirstLastPara="1" rIns="91425" wrap="square" tIns="91425">
            <a:noAutofit/>
          </a:bodyPr>
          <a:lstStyle/>
          <a:p>
            <a:pPr indent="0" lvl="0" marL="457200" rtl="0" algn="l">
              <a:spcBef>
                <a:spcPts val="560"/>
              </a:spcBef>
              <a:spcAft>
                <a:spcPts val="0"/>
              </a:spcAft>
              <a:buNone/>
            </a:pPr>
            <a:r>
              <a:t/>
            </a:r>
            <a:endParaRPr sz="1200"/>
          </a:p>
          <a:p>
            <a:pPr indent="0" lvl="0" marL="0" rtl="0" algn="l">
              <a:spcBef>
                <a:spcPts val="560"/>
              </a:spcBef>
              <a:spcAft>
                <a:spcPts val="0"/>
              </a:spcAft>
              <a:buNone/>
            </a:pPr>
            <a:r>
              <a:rPr b="1" lang="en" sz="1200"/>
              <a:t>Why study robotics at the Minnesota Robotics Institute</a:t>
            </a:r>
            <a:endParaRPr b="1" sz="1200"/>
          </a:p>
          <a:p>
            <a:pPr indent="-304800" lvl="0" marL="457200" rtl="0" algn="l">
              <a:spcBef>
                <a:spcPts val="560"/>
              </a:spcBef>
              <a:spcAft>
                <a:spcPts val="0"/>
              </a:spcAft>
              <a:buSzPts val="1200"/>
              <a:buChar char="•"/>
            </a:pPr>
            <a:r>
              <a:rPr lang="en" sz="1200"/>
              <a:t>MnRI takes a multidisciplinary approach to education — take classes from different departments, while engaging in a master's program that gathers the expertise, knowledge and educational assets from across the University of Minnesota, several industries within the state, and beyond.</a:t>
            </a:r>
            <a:endParaRPr sz="1200"/>
          </a:p>
          <a:p>
            <a:pPr indent="-304800" lvl="0" marL="457200" rtl="0" algn="l">
              <a:spcBef>
                <a:spcPts val="0"/>
              </a:spcBef>
              <a:spcAft>
                <a:spcPts val="0"/>
              </a:spcAft>
              <a:buSzPts val="1200"/>
              <a:buChar char="•"/>
            </a:pPr>
            <a:r>
              <a:rPr lang="en" sz="1200"/>
              <a:t>MnRI prioritizes real-world learning — unlike other graduate programs in robotics, the program offered by MnRI features a capstone project to introduce its participants in the deployment of the algorithms and systems into the real-world.</a:t>
            </a:r>
            <a:endParaRPr sz="1200"/>
          </a:p>
          <a:p>
            <a:pPr indent="-304800" lvl="0" marL="457200" rtl="0" algn="l">
              <a:spcBef>
                <a:spcPts val="0"/>
              </a:spcBef>
              <a:spcAft>
                <a:spcPts val="0"/>
              </a:spcAft>
              <a:buSzPts val="1200"/>
              <a:buChar char="•"/>
            </a:pPr>
            <a:r>
              <a:rPr lang="en" sz="1200"/>
              <a:t>The MnRI faculty— and the University of Minnesota, in general—are connected to key industries and top companies in the state of Minnesota and beyond. We are currently adding on-campus staff from Honeywell and there are vast research options in the state of Minnesota, which has large local presences from 3M, Amazon, Honeywell, Toro, General Mills, Boston Scientific, Medtronic, Land O'Lakes and much more.</a:t>
            </a:r>
            <a:endParaRPr sz="1200"/>
          </a:p>
          <a:p>
            <a:pPr indent="-304800" lvl="0" marL="457200" rtl="0" algn="l">
              <a:spcBef>
                <a:spcPts val="0"/>
              </a:spcBef>
              <a:spcAft>
                <a:spcPts val="0"/>
              </a:spcAft>
              <a:buSzPts val="1200"/>
              <a:buChar char="•"/>
            </a:pPr>
            <a:r>
              <a:rPr lang="en" sz="1200"/>
              <a:t>The newly renovated Gemini-Huntley Robotics Research Lab inside Shepherd Laboratories offers state-of-the-art lab spaces, spacious conference rooms, general study spaces, and even a two story drone lab.</a:t>
            </a:r>
            <a:endParaRPr sz="1200"/>
          </a:p>
          <a:p>
            <a:pPr indent="0" lvl="0" marL="0" rtl="0" algn="l">
              <a:spcBef>
                <a:spcPts val="560"/>
              </a:spcBef>
              <a:spcAft>
                <a:spcPts val="0"/>
              </a:spcAft>
              <a:buNone/>
            </a:pPr>
            <a:r>
              <a:t/>
            </a:r>
            <a:endParaRPr sz="1200"/>
          </a:p>
          <a:p>
            <a:pPr indent="0" lvl="0" marL="0" rtl="0" algn="l">
              <a:spcBef>
                <a:spcPts val="480"/>
              </a:spcBef>
              <a:spcAft>
                <a:spcPts val="0"/>
              </a:spcAft>
              <a:buNone/>
            </a:pPr>
            <a:r>
              <a:rPr lang="en" sz="1200"/>
              <a:t>Interested students should review the </a:t>
            </a:r>
            <a:r>
              <a:rPr lang="en" sz="1200" u="sng">
                <a:solidFill>
                  <a:schemeClr val="hlink"/>
                </a:solidFill>
                <a:hlinkClick r:id="rId3"/>
              </a:rPr>
              <a:t>program website</a:t>
            </a:r>
            <a:endParaRPr sz="1200"/>
          </a:p>
          <a:p>
            <a:pPr indent="0" lvl="0" marL="0" rtl="0" algn="l">
              <a:spcBef>
                <a:spcPts val="480"/>
              </a:spcBef>
              <a:spcAft>
                <a:spcPts val="0"/>
              </a:spcAft>
              <a:buNone/>
            </a:pPr>
            <a:r>
              <a:rPr lang="en" sz="1200"/>
              <a:t>If you would like more information, please contact the program administrator: </a:t>
            </a:r>
            <a:r>
              <a:rPr lang="en" sz="1200" u="sng">
                <a:solidFill>
                  <a:schemeClr val="hlink"/>
                </a:solidFill>
                <a:hlinkClick r:id="rId4"/>
              </a:rPr>
              <a:t>mnri@umn.edu</a:t>
            </a:r>
            <a:endParaRPr sz="1200"/>
          </a:p>
          <a:p>
            <a:pPr indent="0" lvl="0" marL="0" rtl="0" algn="l">
              <a:spcBef>
                <a:spcPts val="480"/>
              </a:spcBef>
              <a:spcAft>
                <a:spcPts val="0"/>
              </a:spcAft>
              <a:buNone/>
            </a:pPr>
            <a:r>
              <a:t/>
            </a:r>
            <a:endParaRPr sz="12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50"/>
          <p:cNvSpPr txBox="1"/>
          <p:nvPr>
            <p:ph type="title"/>
          </p:nvPr>
        </p:nvSpPr>
        <p:spPr>
          <a:xfrm>
            <a:off x="685800" y="92175"/>
            <a:ext cx="7772400" cy="75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800"/>
          </a:p>
          <a:p>
            <a:pPr indent="0" lvl="0" marL="0" rtl="0" algn="ctr">
              <a:spcBef>
                <a:spcPts val="0"/>
              </a:spcBef>
              <a:spcAft>
                <a:spcPts val="0"/>
              </a:spcAft>
              <a:buNone/>
            </a:pPr>
            <a:r>
              <a:rPr b="1" lang="en" sz="2500"/>
              <a:t>CS&amp;E Affiliated Graduate Programs - </a:t>
            </a:r>
            <a:r>
              <a:rPr b="1" i="1" lang="en" sz="2500"/>
              <a:t>Bioinformatics</a:t>
            </a:r>
            <a:r>
              <a:rPr b="1" i="1" lang="en" sz="2500"/>
              <a:t> and Computational Biology (BICB)</a:t>
            </a:r>
            <a:endParaRPr b="1" i="1" sz="2500"/>
          </a:p>
        </p:txBody>
      </p:sp>
      <p:sp>
        <p:nvSpPr>
          <p:cNvPr id="272" name="Google Shape;272;p50"/>
          <p:cNvSpPr txBox="1"/>
          <p:nvPr>
            <p:ph idx="1" type="body"/>
          </p:nvPr>
        </p:nvSpPr>
        <p:spPr>
          <a:xfrm>
            <a:off x="685800" y="1009400"/>
            <a:ext cx="7898700" cy="336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a:t>
            </a:r>
            <a:r>
              <a:rPr lang="en" sz="1200">
                <a:solidFill>
                  <a:srgbClr val="000000"/>
                </a:solidFill>
              </a:rPr>
              <a:t>he </a:t>
            </a:r>
            <a:r>
              <a:rPr lang="en" sz="1200">
                <a:solidFill>
                  <a:srgbClr val="000000"/>
                </a:solidFill>
              </a:rPr>
              <a:t>Bioinformatics and Computational Biology (BICB) program offers interdisciplinary graduate education in the area of biomedical informatics and computational biology at the interface of quantitative sciences, medicine, and biology. The graduate program trains graduate students in the development and applications of computational methods and to work in interdisciplinary teams of life scientists and computational scientists. </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0" lvl="0" marL="0" rtl="0" algn="l">
              <a:spcBef>
                <a:spcPts val="0"/>
              </a:spcBef>
              <a:spcAft>
                <a:spcPts val="0"/>
              </a:spcAft>
              <a:buNone/>
            </a:pPr>
            <a:r>
              <a:rPr lang="en" sz="1200">
                <a:solidFill>
                  <a:srgbClr val="000000"/>
                </a:solidFill>
              </a:rPr>
              <a:t>The BICB graduate program is an interdisciplinary, all-University graduate program between the University of Minnesota’s Twin Cities and Rochester Campuses. BICB leverages the University of Minnesota’s academic and research capabilities in partnership with Mayo Clinic, Hormel Institute, IBM, National Marrow Donor Program (NMDP), the Brain Sciences Center and other industry leaders. The goal is to advance informatics and computation that provide applications to economic activities via innovation, translational research, and clinical experiences to support a strong life science industry in Minnesota.</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0" lvl="0" marL="0" rtl="0" algn="l">
              <a:spcBef>
                <a:spcPts val="0"/>
              </a:spcBef>
              <a:spcAft>
                <a:spcPts val="0"/>
              </a:spcAft>
              <a:buNone/>
            </a:pPr>
            <a:r>
              <a:rPr lang="en" sz="1200">
                <a:solidFill>
                  <a:srgbClr val="000000"/>
                </a:solidFill>
              </a:rPr>
              <a:t>The program offers industrial and clinical internships and training in business leadership, technology management, and ethics to prepare students for the workplace. Faculty provide education through formal coursework, research seminars, and one-on-one advising. In addition, the program provides a mentoring program for students and junior faculty that will serve as a model for interdisciplinary graduate education.</a:t>
            </a:r>
            <a:endParaRPr sz="1200">
              <a:solidFill>
                <a:srgbClr val="000000"/>
              </a:solidFill>
            </a:endParaRPr>
          </a:p>
          <a:p>
            <a:pPr indent="0" lvl="0" marL="0" rtl="0" algn="l">
              <a:spcBef>
                <a:spcPts val="0"/>
              </a:spcBef>
              <a:spcAft>
                <a:spcPts val="0"/>
              </a:spcAft>
              <a:buNone/>
            </a:pPr>
            <a:r>
              <a:t/>
            </a:r>
            <a:endParaRPr sz="1200"/>
          </a:p>
          <a:p>
            <a:pPr indent="0" lvl="0" marL="0" rtl="0" algn="l">
              <a:spcBef>
                <a:spcPts val="0"/>
              </a:spcBef>
              <a:spcAft>
                <a:spcPts val="0"/>
              </a:spcAft>
              <a:buNone/>
            </a:pPr>
            <a:r>
              <a:rPr lang="en" sz="1200"/>
              <a:t>Interested students should contact the program administrator for more information: bicb@umn.edu</a:t>
            </a:r>
            <a:endParaRPr sz="1200"/>
          </a:p>
          <a:p>
            <a:pPr indent="0" lvl="0" marL="457200" marR="0" rtl="0" algn="l">
              <a:lnSpc>
                <a:spcPct val="100000"/>
              </a:lnSpc>
              <a:spcBef>
                <a:spcPts val="560"/>
              </a:spcBef>
              <a:spcAft>
                <a:spcPts val="0"/>
              </a:spcAft>
              <a:buNone/>
            </a:pPr>
            <a:r>
              <a:t/>
            </a:r>
            <a:endParaRPr sz="12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51"/>
          <p:cNvSpPr txBox="1"/>
          <p:nvPr>
            <p:ph type="title"/>
          </p:nvPr>
        </p:nvSpPr>
        <p:spPr>
          <a:xfrm>
            <a:off x="685800" y="92175"/>
            <a:ext cx="7772400" cy="75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800"/>
          </a:p>
          <a:p>
            <a:pPr indent="0" lvl="0" marL="0" rtl="0" algn="ctr">
              <a:spcBef>
                <a:spcPts val="0"/>
              </a:spcBef>
              <a:spcAft>
                <a:spcPts val="0"/>
              </a:spcAft>
              <a:buNone/>
            </a:pPr>
            <a:r>
              <a:rPr b="1" lang="en" sz="2500"/>
              <a:t>CS&amp;E Affiliated Graduate Programs - </a:t>
            </a:r>
            <a:r>
              <a:rPr b="1" i="1" lang="en" sz="2500"/>
              <a:t>Bioinformatics and Computational Biology (BICB)</a:t>
            </a:r>
            <a:endParaRPr b="1" i="1" sz="2500"/>
          </a:p>
        </p:txBody>
      </p:sp>
      <p:sp>
        <p:nvSpPr>
          <p:cNvPr id="278" name="Google Shape;278;p51"/>
          <p:cNvSpPr txBox="1"/>
          <p:nvPr>
            <p:ph idx="1" type="body"/>
          </p:nvPr>
        </p:nvSpPr>
        <p:spPr>
          <a:xfrm>
            <a:off x="685800" y="1009400"/>
            <a:ext cx="7898700" cy="336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000000"/>
              </a:solidFill>
            </a:endParaRPr>
          </a:p>
          <a:p>
            <a:pPr indent="0" lvl="0" marL="0" rtl="0" algn="l">
              <a:spcBef>
                <a:spcPts val="0"/>
              </a:spcBef>
              <a:spcAft>
                <a:spcPts val="0"/>
              </a:spcAft>
              <a:buNone/>
            </a:pPr>
            <a:r>
              <a:rPr b="1" lang="en" sz="1200" u="sng"/>
              <a:t>Bioinformatics and Computational Biology (BICB) Highlights</a:t>
            </a:r>
            <a:endParaRPr b="1" sz="1200" u="sng"/>
          </a:p>
          <a:p>
            <a:pPr indent="-304800" lvl="1" marL="914400" rtl="0" algn="l">
              <a:spcBef>
                <a:spcPts val="480"/>
              </a:spcBef>
              <a:spcAft>
                <a:spcPts val="0"/>
              </a:spcAft>
              <a:buSzPts val="1200"/>
              <a:buChar char="○"/>
            </a:pPr>
            <a:r>
              <a:rPr lang="en" sz="1200"/>
              <a:t>The Bioinformatics and Computational Biology program offers a Ph.D. and a Master of Science (M.S. Plan A and Plan B) degree. We also offer a graduate Minor with a full suite of academic offerings and research opportunities in this fast growing field to give you the skills and knowledge needed to lead the way to tomorrow’s tools for the quantitative analysis of biological and clinical data.</a:t>
            </a:r>
            <a:endParaRPr sz="1200"/>
          </a:p>
          <a:p>
            <a:pPr indent="-304800" lvl="1" marL="914400" rtl="0" algn="l">
              <a:spcBef>
                <a:spcPts val="0"/>
              </a:spcBef>
              <a:spcAft>
                <a:spcPts val="0"/>
              </a:spcAft>
              <a:buSzPts val="1200"/>
              <a:buChar char="○"/>
            </a:pPr>
            <a:r>
              <a:rPr lang="en" sz="1200"/>
              <a:t>Integrated education in the life and computational/mathematical sciences.</a:t>
            </a:r>
            <a:endParaRPr sz="1200"/>
          </a:p>
          <a:p>
            <a:pPr indent="-304800" lvl="1" marL="914400" rtl="0" algn="l">
              <a:spcBef>
                <a:spcPts val="0"/>
              </a:spcBef>
              <a:spcAft>
                <a:spcPts val="0"/>
              </a:spcAft>
              <a:buSzPts val="1200"/>
              <a:buChar char="○"/>
            </a:pPr>
            <a:r>
              <a:rPr lang="en" sz="1200"/>
              <a:t>Collaborative research opportunities</a:t>
            </a:r>
            <a:endParaRPr sz="1200"/>
          </a:p>
          <a:p>
            <a:pPr indent="-304800" lvl="1" marL="914400" rtl="0" algn="l">
              <a:spcBef>
                <a:spcPts val="0"/>
              </a:spcBef>
              <a:spcAft>
                <a:spcPts val="0"/>
              </a:spcAft>
              <a:buSzPts val="1200"/>
              <a:buChar char="○"/>
            </a:pPr>
            <a:r>
              <a:rPr lang="en" sz="1200"/>
              <a:t>Professional development </a:t>
            </a:r>
            <a:endParaRPr sz="1200"/>
          </a:p>
          <a:p>
            <a:pPr indent="-304800" lvl="1" marL="914400" rtl="0" algn="l">
              <a:spcBef>
                <a:spcPts val="0"/>
              </a:spcBef>
              <a:spcAft>
                <a:spcPts val="0"/>
              </a:spcAft>
              <a:buSzPts val="1200"/>
              <a:buChar char="○"/>
            </a:pPr>
            <a:r>
              <a:rPr lang="en" sz="1200"/>
              <a:t>World-class supercomputing resources </a:t>
            </a:r>
            <a:endParaRPr sz="1200"/>
          </a:p>
          <a:p>
            <a:pPr indent="-304800" lvl="1" marL="914400" rtl="0" algn="l">
              <a:spcBef>
                <a:spcPts val="0"/>
              </a:spcBef>
              <a:spcAft>
                <a:spcPts val="0"/>
              </a:spcAft>
              <a:buSzPts val="1200"/>
              <a:buChar char="○"/>
            </a:pPr>
            <a:r>
              <a:rPr lang="en" sz="1200"/>
              <a:t>Semi-annual research symposia</a:t>
            </a:r>
            <a:endParaRPr sz="1200"/>
          </a:p>
          <a:p>
            <a:pPr indent="0" lvl="0" marL="457200" marR="0" rtl="0" algn="l">
              <a:lnSpc>
                <a:spcPct val="100000"/>
              </a:lnSpc>
              <a:spcBef>
                <a:spcPts val="560"/>
              </a:spcBef>
              <a:spcAft>
                <a:spcPts val="0"/>
              </a:spcAft>
              <a:buNone/>
            </a:pPr>
            <a:r>
              <a:t/>
            </a:r>
            <a:endParaRPr sz="12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52"/>
          <p:cNvSpPr txBox="1"/>
          <p:nvPr>
            <p:ph type="title"/>
          </p:nvPr>
        </p:nvSpPr>
        <p:spPr>
          <a:xfrm>
            <a:off x="685800" y="183475"/>
            <a:ext cx="7772400" cy="857400"/>
          </a:xfrm>
          <a:prstGeom prst="rect">
            <a:avLst/>
          </a:prstGeom>
        </p:spPr>
        <p:txBody>
          <a:bodyPr anchorCtr="0" anchor="ctr" bIns="91425" lIns="91425" spcFirstLastPara="1" rIns="91425" wrap="square" tIns="91425">
            <a:noAutofit/>
          </a:bodyPr>
          <a:lstStyle/>
          <a:p>
            <a:pPr indent="0" lvl="0" marL="0" rtl="0" algn="ctr">
              <a:lnSpc>
                <a:spcPct val="115000"/>
              </a:lnSpc>
              <a:spcBef>
                <a:spcPts val="1800"/>
              </a:spcBef>
              <a:spcAft>
                <a:spcPts val="400"/>
              </a:spcAft>
              <a:buNone/>
            </a:pPr>
            <a:r>
              <a:rPr b="1" i="1" lang="en" sz="2500">
                <a:solidFill>
                  <a:srgbClr val="7A0019"/>
                </a:solidFill>
              </a:rPr>
              <a:t>Minnesota Institute of Astrophysics - </a:t>
            </a:r>
            <a:r>
              <a:rPr b="1" i="1" lang="en" sz="2500">
                <a:solidFill>
                  <a:srgbClr val="7A0019"/>
                </a:solidFill>
              </a:rPr>
              <a:t>Data Science Multi-messenger Astrophysics minor</a:t>
            </a:r>
            <a:endParaRPr b="1" i="1" sz="2500">
              <a:solidFill>
                <a:srgbClr val="7A0019"/>
              </a:solidFill>
            </a:endParaRPr>
          </a:p>
        </p:txBody>
      </p:sp>
      <p:sp>
        <p:nvSpPr>
          <p:cNvPr id="284" name="Google Shape;284;p52"/>
          <p:cNvSpPr txBox="1"/>
          <p:nvPr>
            <p:ph idx="1" type="body"/>
          </p:nvPr>
        </p:nvSpPr>
        <p:spPr>
          <a:xfrm>
            <a:off x="685800" y="1133975"/>
            <a:ext cx="7772400" cy="2971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222222"/>
                </a:solidFill>
              </a:rPr>
              <a:t>This new program is a collaboration between the Statistics, Physics, Astrophysics, Data Science, Computer Science &amp; Engineering, and Electrical &amp; Computer Engineering graduate programs at the University of Minnesota.</a:t>
            </a:r>
            <a:endParaRPr sz="1100">
              <a:solidFill>
                <a:srgbClr val="222222"/>
              </a:solidFill>
            </a:endParaRPr>
          </a:p>
          <a:p>
            <a:pPr indent="0" lvl="0" marL="0" rtl="0" algn="l">
              <a:lnSpc>
                <a:spcPct val="115000"/>
              </a:lnSpc>
              <a:spcBef>
                <a:spcPts val="0"/>
              </a:spcBef>
              <a:spcAft>
                <a:spcPts val="0"/>
              </a:spcAft>
              <a:buNone/>
            </a:pPr>
            <a:r>
              <a:t/>
            </a:r>
            <a:endParaRPr sz="1100">
              <a:solidFill>
                <a:srgbClr val="222222"/>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222222"/>
                </a:solidFill>
              </a:rPr>
              <a:t>Multi-messenger astrophysics is an emerging field which is experiencing a substantial increase in the amount of data produced to study astrophysical phenomena. Students who participate in the program will receive </a:t>
            </a:r>
            <a:endParaRPr sz="1100">
              <a:solidFill>
                <a:srgbClr val="222222"/>
              </a:solidFill>
            </a:endParaRPr>
          </a:p>
          <a:p>
            <a:pPr indent="-298450" lvl="0" marL="596900" rtl="0" algn="l">
              <a:lnSpc>
                <a:spcPct val="115000"/>
              </a:lnSpc>
              <a:spcBef>
                <a:spcPts val="1000"/>
              </a:spcBef>
              <a:spcAft>
                <a:spcPts val="0"/>
              </a:spcAft>
              <a:buClr>
                <a:srgbClr val="222222"/>
              </a:buClr>
              <a:buSzPts val="1100"/>
              <a:buChar char="●"/>
            </a:pPr>
            <a:r>
              <a:rPr lang="en" sz="1100">
                <a:solidFill>
                  <a:srgbClr val="222222"/>
                </a:solidFill>
              </a:rPr>
              <a:t>practical training on statistical and data science methods while in the regular Data Science program</a:t>
            </a:r>
            <a:endParaRPr sz="1100">
              <a:solidFill>
                <a:srgbClr val="222222"/>
              </a:solidFill>
            </a:endParaRPr>
          </a:p>
          <a:p>
            <a:pPr indent="-298450" lvl="0" marL="596900" rtl="0" algn="l">
              <a:lnSpc>
                <a:spcPct val="115000"/>
              </a:lnSpc>
              <a:spcBef>
                <a:spcPts val="0"/>
              </a:spcBef>
              <a:spcAft>
                <a:spcPts val="0"/>
              </a:spcAft>
              <a:buClr>
                <a:srgbClr val="222222"/>
              </a:buClr>
              <a:buSzPts val="1100"/>
              <a:buChar char="●"/>
            </a:pPr>
            <a:r>
              <a:rPr lang="en" sz="1100">
                <a:solidFill>
                  <a:srgbClr val="222222"/>
                </a:solidFill>
              </a:rPr>
              <a:t>hands-on experience with big data applications</a:t>
            </a:r>
            <a:endParaRPr sz="1100">
              <a:solidFill>
                <a:srgbClr val="222222"/>
              </a:solidFill>
            </a:endParaRPr>
          </a:p>
          <a:p>
            <a:pPr indent="-298450" lvl="0" marL="596900" rtl="0" algn="l">
              <a:lnSpc>
                <a:spcPct val="115000"/>
              </a:lnSpc>
              <a:spcBef>
                <a:spcPts val="0"/>
              </a:spcBef>
              <a:spcAft>
                <a:spcPts val="0"/>
              </a:spcAft>
              <a:buClr>
                <a:srgbClr val="222222"/>
              </a:buClr>
              <a:buSzPts val="1100"/>
              <a:buChar char="●"/>
            </a:pPr>
            <a:r>
              <a:rPr lang="en" sz="1100">
                <a:solidFill>
                  <a:srgbClr val="222222"/>
                </a:solidFill>
              </a:rPr>
              <a:t>training in multi-messenger astrophysics</a:t>
            </a:r>
            <a:endParaRPr sz="1100">
              <a:solidFill>
                <a:srgbClr val="222222"/>
              </a:solidFill>
            </a:endParaRPr>
          </a:p>
          <a:p>
            <a:pPr indent="-298450" lvl="0" marL="596900" rtl="0" algn="l">
              <a:lnSpc>
                <a:spcPct val="115000"/>
              </a:lnSpc>
              <a:spcBef>
                <a:spcPts val="0"/>
              </a:spcBef>
              <a:spcAft>
                <a:spcPts val="0"/>
              </a:spcAft>
              <a:buClr>
                <a:srgbClr val="222222"/>
              </a:buClr>
              <a:buSzPts val="1100"/>
              <a:buChar char="●"/>
            </a:pPr>
            <a:r>
              <a:rPr lang="en" sz="1100">
                <a:solidFill>
                  <a:srgbClr val="222222"/>
                </a:solidFill>
              </a:rPr>
              <a:t>experience using astrophysical data bases</a:t>
            </a:r>
            <a:endParaRPr sz="1100">
              <a:solidFill>
                <a:srgbClr val="222222"/>
              </a:solidFill>
            </a:endParaRPr>
          </a:p>
          <a:p>
            <a:pPr indent="-298450" lvl="0" marL="596900" rtl="0" algn="l">
              <a:lnSpc>
                <a:spcPct val="115000"/>
              </a:lnSpc>
              <a:spcBef>
                <a:spcPts val="0"/>
              </a:spcBef>
              <a:spcAft>
                <a:spcPts val="0"/>
              </a:spcAft>
              <a:buClr>
                <a:srgbClr val="222222"/>
              </a:buClr>
              <a:buSzPts val="1100"/>
              <a:buChar char="●"/>
            </a:pPr>
            <a:r>
              <a:rPr lang="en" sz="1100">
                <a:solidFill>
                  <a:srgbClr val="222222"/>
                </a:solidFill>
              </a:rPr>
              <a:t>professional development training</a:t>
            </a:r>
            <a:endParaRPr sz="1100">
              <a:solidFill>
                <a:srgbClr val="222222"/>
              </a:solidFill>
            </a:endParaRPr>
          </a:p>
          <a:p>
            <a:pPr indent="0" lvl="0" marL="0" rtl="0" algn="l">
              <a:lnSpc>
                <a:spcPct val="115000"/>
              </a:lnSpc>
              <a:spcBef>
                <a:spcPts val="1000"/>
              </a:spcBef>
              <a:spcAft>
                <a:spcPts val="0"/>
              </a:spcAft>
              <a:buNone/>
            </a:pPr>
            <a:r>
              <a:rPr lang="en" sz="1100">
                <a:solidFill>
                  <a:srgbClr val="222222"/>
                </a:solidFill>
              </a:rPr>
              <a:t>While a background in either physics, statistics, or data science would be helpful, it is not required. More information can be found at their </a:t>
            </a:r>
            <a:r>
              <a:rPr lang="en" sz="1100" u="sng">
                <a:solidFill>
                  <a:srgbClr val="1155CC"/>
                </a:solidFill>
                <a:hlinkClick r:id="rId3">
                  <a:extLst>
                    <a:ext uri="{A12FA001-AC4F-418D-AE19-62706E023703}">
                      <ahyp:hlinkClr val="tx"/>
                    </a:ext>
                  </a:extLst>
                </a:hlinkClick>
              </a:rPr>
              <a:t>website</a:t>
            </a:r>
            <a:r>
              <a:rPr lang="en" sz="1100">
                <a:solidFill>
                  <a:srgbClr val="222222"/>
                </a:solidFill>
              </a:rPr>
              <a:t>.  Any questions about the program should be directed to them.</a:t>
            </a:r>
            <a:endParaRPr sz="1100">
              <a:solidFill>
                <a:srgbClr val="222222"/>
              </a:solidFill>
            </a:endParaRPr>
          </a:p>
          <a:p>
            <a:pPr indent="0" lvl="0" marL="0" rtl="0" algn="l">
              <a:lnSpc>
                <a:spcPct val="115000"/>
              </a:lnSpc>
              <a:spcBef>
                <a:spcPts val="0"/>
              </a:spcBef>
              <a:spcAft>
                <a:spcPts val="0"/>
              </a:spcAft>
              <a:buNone/>
            </a:pPr>
            <a:r>
              <a:t/>
            </a:r>
            <a:endParaRPr sz="1100">
              <a:solidFill>
                <a:srgbClr val="222222"/>
              </a:solidFill>
            </a:endParaRPr>
          </a:p>
          <a:p>
            <a:pPr indent="0" lvl="0" marL="0" rtl="0" algn="l">
              <a:lnSpc>
                <a:spcPct val="115000"/>
              </a:lnSpc>
              <a:spcBef>
                <a:spcPts val="0"/>
              </a:spcBef>
              <a:spcAft>
                <a:spcPts val="0"/>
              </a:spcAft>
              <a:buNone/>
            </a:pPr>
            <a:r>
              <a:rPr lang="en" sz="1100">
                <a:solidFill>
                  <a:srgbClr val="222222"/>
                </a:solidFill>
              </a:rPr>
              <a:t>U.S. citizens and permanent residents will be eligible to apply for stipends for one year and travel support.  Others are welcome to participate and will be eligible for travel support.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7"/>
          <p:cNvSpPr txBox="1"/>
          <p:nvPr>
            <p:ph type="title"/>
          </p:nvPr>
        </p:nvSpPr>
        <p:spPr>
          <a:xfrm>
            <a:off x="685800" y="376100"/>
            <a:ext cx="77724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600"/>
              <a:t>The Benefits of a Graduate Degree from The Department of Computer Science &amp; Engineering</a:t>
            </a:r>
            <a:endParaRPr b="1" sz="2600"/>
          </a:p>
        </p:txBody>
      </p:sp>
      <p:sp>
        <p:nvSpPr>
          <p:cNvPr id="74" name="Google Shape;74;p17"/>
          <p:cNvSpPr txBox="1"/>
          <p:nvPr>
            <p:ph idx="1" type="body"/>
          </p:nvPr>
        </p:nvSpPr>
        <p:spPr>
          <a:xfrm>
            <a:off x="539850" y="1202375"/>
            <a:ext cx="8064300" cy="29364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640"/>
              </a:spcBef>
              <a:spcAft>
                <a:spcPts val="0"/>
              </a:spcAft>
              <a:buClr>
                <a:srgbClr val="000000"/>
              </a:buClr>
              <a:buSzPts val="1200"/>
              <a:buChar char="●"/>
            </a:pPr>
            <a:r>
              <a:rPr lang="en" sz="1200"/>
              <a:t>Added </a:t>
            </a:r>
            <a:r>
              <a:rPr lang="en" sz="1200"/>
              <a:t>credentials may lead to increased career opportunities to include higher level positions, higher salary, and can help lead to a career change.</a:t>
            </a:r>
            <a:endParaRPr sz="1200"/>
          </a:p>
          <a:p>
            <a:pPr indent="-304800" lvl="0" marL="457200" rtl="0" algn="l">
              <a:lnSpc>
                <a:spcPct val="115000"/>
              </a:lnSpc>
              <a:spcBef>
                <a:spcPts val="0"/>
              </a:spcBef>
              <a:spcAft>
                <a:spcPts val="0"/>
              </a:spcAft>
              <a:buClr>
                <a:srgbClr val="000000"/>
              </a:buClr>
              <a:buSzPts val="1200"/>
              <a:buChar char="●"/>
            </a:pPr>
            <a:r>
              <a:rPr lang="en" sz="1200"/>
              <a:t>Increased opportunities for career advancement.</a:t>
            </a:r>
            <a:endParaRPr sz="1200"/>
          </a:p>
          <a:p>
            <a:pPr indent="-304800" lvl="0" marL="457200" rtl="0" algn="l">
              <a:lnSpc>
                <a:spcPct val="115000"/>
              </a:lnSpc>
              <a:spcBef>
                <a:spcPts val="0"/>
              </a:spcBef>
              <a:spcAft>
                <a:spcPts val="0"/>
              </a:spcAft>
              <a:buClr>
                <a:srgbClr val="000000"/>
              </a:buClr>
              <a:buSzPts val="1200"/>
              <a:buChar char="●"/>
            </a:pPr>
            <a:r>
              <a:rPr lang="en" sz="1200"/>
              <a:t>M</a:t>
            </a:r>
            <a:r>
              <a:rPr lang="en" sz="1200"/>
              <a:t>ore autonomy in your work.</a:t>
            </a:r>
            <a:endParaRPr sz="1200"/>
          </a:p>
          <a:p>
            <a:pPr indent="-304800" lvl="0" marL="457200" rtl="0" algn="l">
              <a:lnSpc>
                <a:spcPct val="115000"/>
              </a:lnSpc>
              <a:spcBef>
                <a:spcPts val="0"/>
              </a:spcBef>
              <a:spcAft>
                <a:spcPts val="0"/>
              </a:spcAft>
              <a:buClr>
                <a:srgbClr val="000000"/>
              </a:buClr>
              <a:buSzPts val="1200"/>
              <a:buChar char="●"/>
            </a:pPr>
            <a:r>
              <a:rPr lang="en" sz="1200"/>
              <a:t>You can become an expert in the field of computing that interests you.</a:t>
            </a:r>
            <a:endParaRPr sz="1200"/>
          </a:p>
          <a:p>
            <a:pPr indent="-304800" lvl="0" marL="457200" rtl="0" algn="l">
              <a:lnSpc>
                <a:spcPct val="115000"/>
              </a:lnSpc>
              <a:spcBef>
                <a:spcPts val="0"/>
              </a:spcBef>
              <a:spcAft>
                <a:spcPts val="0"/>
              </a:spcAft>
              <a:buClr>
                <a:srgbClr val="000000"/>
              </a:buClr>
              <a:buSzPts val="1200"/>
              <a:buChar char="●"/>
            </a:pPr>
            <a:r>
              <a:rPr lang="en" sz="1200"/>
              <a:t>Most positions in education, K-12 or higher education, will require an </a:t>
            </a:r>
            <a:r>
              <a:rPr lang="en" sz="1200"/>
              <a:t>advanced</a:t>
            </a:r>
            <a:r>
              <a:rPr lang="en" sz="1200"/>
              <a:t> degree.</a:t>
            </a:r>
            <a:endParaRPr sz="1200"/>
          </a:p>
          <a:p>
            <a:pPr indent="-304800" lvl="0" marL="457200" rtl="0" algn="l">
              <a:lnSpc>
                <a:spcPct val="115000"/>
              </a:lnSpc>
              <a:spcBef>
                <a:spcPts val="0"/>
              </a:spcBef>
              <a:spcAft>
                <a:spcPts val="0"/>
              </a:spcAft>
              <a:buClr>
                <a:srgbClr val="000000"/>
              </a:buClr>
              <a:buSzPts val="1200"/>
              <a:buChar char="●"/>
            </a:pPr>
            <a:r>
              <a:rPr lang="en" sz="1200"/>
              <a:t>You will have the opportunity to work with world class faculty on state of the art research. Interested students can view some great videos  showing Ph.D. student research at </a:t>
            </a:r>
            <a:r>
              <a:rPr lang="en" sz="1200" u="sng">
                <a:solidFill>
                  <a:schemeClr val="hlink"/>
                </a:solidFill>
                <a:hlinkClick r:id="rId3"/>
              </a:rPr>
              <a:t>conquer.cra.org</a:t>
            </a:r>
            <a:r>
              <a:rPr lang="en" sz="1200"/>
              <a:t>.</a:t>
            </a:r>
            <a:endParaRPr sz="12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3"/>
          <p:cNvSpPr txBox="1"/>
          <p:nvPr>
            <p:ph type="title"/>
          </p:nvPr>
        </p:nvSpPr>
        <p:spPr>
          <a:xfrm>
            <a:off x="685800" y="228600"/>
            <a:ext cx="77724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800"/>
              <a:t>Graduate School Preparation</a:t>
            </a:r>
            <a:endParaRPr b="1" sz="2800"/>
          </a:p>
        </p:txBody>
      </p:sp>
      <p:sp>
        <p:nvSpPr>
          <p:cNvPr id="290" name="Google Shape;290;p53"/>
          <p:cNvSpPr txBox="1"/>
          <p:nvPr>
            <p:ph idx="1" type="body"/>
          </p:nvPr>
        </p:nvSpPr>
        <p:spPr>
          <a:xfrm>
            <a:off x="685800" y="1174325"/>
            <a:ext cx="7772400" cy="31119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 sz="1300"/>
              <a:t>There are several things you can do now to ensure </a:t>
            </a:r>
            <a:r>
              <a:rPr lang="en" sz="1300"/>
              <a:t>your</a:t>
            </a:r>
            <a:r>
              <a:rPr lang="en" sz="1300"/>
              <a:t> application is </a:t>
            </a:r>
            <a:r>
              <a:rPr lang="en" sz="1300"/>
              <a:t>competitive. We encourage all applicants to spend time carefully preparing their materials prior to submission. </a:t>
            </a:r>
            <a:endParaRPr sz="1300"/>
          </a:p>
          <a:p>
            <a:pPr indent="-311150" lvl="0" marL="457200" rtl="0" algn="l">
              <a:spcBef>
                <a:spcPts val="640"/>
              </a:spcBef>
              <a:spcAft>
                <a:spcPts val="0"/>
              </a:spcAft>
              <a:buClr>
                <a:srgbClr val="000000"/>
              </a:buClr>
              <a:buSzPts val="1300"/>
              <a:buChar char="●"/>
            </a:pPr>
            <a:r>
              <a:rPr lang="en" sz="1300"/>
              <a:t>C</a:t>
            </a:r>
            <a:r>
              <a:rPr lang="en" sz="1300"/>
              <a:t>onnect with faculty now (read their bio pages)</a:t>
            </a:r>
            <a:endParaRPr sz="1300"/>
          </a:p>
          <a:p>
            <a:pPr indent="-311150" lvl="0" marL="457200" rtl="0" algn="l">
              <a:spcBef>
                <a:spcPts val="0"/>
              </a:spcBef>
              <a:spcAft>
                <a:spcPts val="0"/>
              </a:spcAft>
              <a:buClr>
                <a:srgbClr val="000000"/>
              </a:buClr>
              <a:buSzPts val="1300"/>
              <a:buChar char="●"/>
            </a:pPr>
            <a:r>
              <a:rPr lang="en" sz="1300"/>
              <a:t>Current students: try to do research or teach now</a:t>
            </a:r>
            <a:endParaRPr sz="1300"/>
          </a:p>
          <a:p>
            <a:pPr indent="-311150" lvl="0" marL="457200" rtl="0" algn="l">
              <a:spcBef>
                <a:spcPts val="0"/>
              </a:spcBef>
              <a:spcAft>
                <a:spcPts val="0"/>
              </a:spcAft>
              <a:buClr>
                <a:srgbClr val="000000"/>
              </a:buClr>
              <a:buSzPts val="1300"/>
              <a:buChar char="●"/>
            </a:pPr>
            <a:r>
              <a:rPr lang="en" sz="1300"/>
              <a:t>Current students: work with your career center to create a grad school plan</a:t>
            </a:r>
            <a:endParaRPr sz="1300"/>
          </a:p>
          <a:p>
            <a:pPr indent="-311150" lvl="0" marL="457200" rtl="0" algn="l">
              <a:spcBef>
                <a:spcPts val="0"/>
              </a:spcBef>
              <a:spcAft>
                <a:spcPts val="0"/>
              </a:spcAft>
              <a:buClr>
                <a:srgbClr val="000000"/>
              </a:buClr>
              <a:buSzPts val="1300"/>
              <a:buChar char="●"/>
            </a:pPr>
            <a:r>
              <a:rPr lang="en" sz="1300"/>
              <a:t>Thoughtfully construct a statement of purpose</a:t>
            </a:r>
            <a:endParaRPr sz="1300"/>
          </a:p>
          <a:p>
            <a:pPr indent="-311150" lvl="0" marL="457200" rtl="0" algn="l">
              <a:spcBef>
                <a:spcPts val="0"/>
              </a:spcBef>
              <a:spcAft>
                <a:spcPts val="0"/>
              </a:spcAft>
              <a:buClr>
                <a:srgbClr val="000000"/>
              </a:buClr>
              <a:buSzPts val="1300"/>
              <a:buChar char="●"/>
            </a:pPr>
            <a:r>
              <a:rPr lang="en" sz="1300"/>
              <a:t>Think about who can write a strong letter of rec (academia or supervisor from work)</a:t>
            </a:r>
            <a:endParaRPr sz="13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4"/>
          <p:cNvSpPr txBox="1"/>
          <p:nvPr>
            <p:ph type="title"/>
          </p:nvPr>
        </p:nvSpPr>
        <p:spPr>
          <a:xfrm>
            <a:off x="205500" y="228600"/>
            <a:ext cx="86724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800"/>
              <a:t>What makes a strong applicant?</a:t>
            </a:r>
            <a:endParaRPr b="1" sz="2800"/>
          </a:p>
        </p:txBody>
      </p:sp>
      <p:sp>
        <p:nvSpPr>
          <p:cNvPr id="296" name="Google Shape;296;p54"/>
          <p:cNvSpPr txBox="1"/>
          <p:nvPr>
            <p:ph idx="1" type="body"/>
          </p:nvPr>
        </p:nvSpPr>
        <p:spPr>
          <a:xfrm>
            <a:off x="281825" y="810275"/>
            <a:ext cx="8596200" cy="36228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 sz="1200"/>
              <a:t>The following composite profile is typical for an admitted student, however, these marks should not be considered absolute minimus. </a:t>
            </a:r>
            <a:r>
              <a:rPr lang="en" sz="1200"/>
              <a:t>While all of our graduate programs are competitive, the admissions committee utilizes a holistic review process that takes into consideration all factors and attributes of each individual candidate. </a:t>
            </a:r>
            <a:endParaRPr sz="1200"/>
          </a:p>
          <a:p>
            <a:pPr indent="-304800" lvl="0" marL="457200" rtl="0" algn="l">
              <a:spcBef>
                <a:spcPts val="640"/>
              </a:spcBef>
              <a:spcAft>
                <a:spcPts val="0"/>
              </a:spcAft>
              <a:buClr>
                <a:srgbClr val="000000"/>
              </a:buClr>
              <a:buSzPts val="1200"/>
              <a:buChar char="●"/>
            </a:pPr>
            <a:r>
              <a:rPr lang="en" sz="1200"/>
              <a:t>GPA (3.5 or higher is competitive; 3.0 considered a minimum for most)</a:t>
            </a:r>
            <a:endParaRPr sz="1200"/>
          </a:p>
          <a:p>
            <a:pPr indent="-304800" lvl="0" marL="457200" rtl="0" algn="l">
              <a:spcBef>
                <a:spcPts val="0"/>
              </a:spcBef>
              <a:spcAft>
                <a:spcPts val="0"/>
              </a:spcAft>
              <a:buClr>
                <a:srgbClr val="000000"/>
              </a:buClr>
              <a:buSzPts val="1200"/>
              <a:buChar char="●"/>
            </a:pPr>
            <a:r>
              <a:rPr lang="en" sz="1200"/>
              <a:t>Prerequisite coursework (mostly A grades)</a:t>
            </a:r>
            <a:endParaRPr sz="1200"/>
          </a:p>
          <a:p>
            <a:pPr indent="-304800" lvl="0" marL="457200" rtl="0" algn="l">
              <a:spcBef>
                <a:spcPts val="0"/>
              </a:spcBef>
              <a:spcAft>
                <a:spcPts val="0"/>
              </a:spcAft>
              <a:buClr>
                <a:srgbClr val="000000"/>
              </a:buClr>
              <a:buSzPts val="1200"/>
              <a:buChar char="●"/>
            </a:pPr>
            <a:r>
              <a:rPr lang="en" sz="1200"/>
              <a:t>Language scores for Int Applicants (99 overall TOEFL/6.5 overall IELTS)</a:t>
            </a:r>
            <a:endParaRPr sz="1200"/>
          </a:p>
          <a:p>
            <a:pPr indent="-304800" lvl="1" marL="914400" rtl="0" algn="l">
              <a:spcBef>
                <a:spcPts val="0"/>
              </a:spcBef>
              <a:spcAft>
                <a:spcPts val="0"/>
              </a:spcAft>
              <a:buSzPts val="1200"/>
              <a:buChar char="○"/>
            </a:pPr>
            <a:r>
              <a:rPr lang="en" sz="1200"/>
              <a:t>21 or 6.5 writing subscore REQUIRED</a:t>
            </a:r>
            <a:endParaRPr sz="1200"/>
          </a:p>
          <a:p>
            <a:pPr indent="-304800" lvl="1" marL="914400" rtl="0" algn="l">
              <a:spcBef>
                <a:spcPts val="0"/>
              </a:spcBef>
              <a:spcAft>
                <a:spcPts val="0"/>
              </a:spcAft>
              <a:buSzPts val="1200"/>
              <a:buChar char="○"/>
            </a:pPr>
            <a:r>
              <a:rPr lang="en" sz="1200"/>
              <a:t>19 or 6.5 reading subscore REQUIRED</a:t>
            </a:r>
            <a:endParaRPr sz="1200"/>
          </a:p>
          <a:p>
            <a:pPr indent="-304800" lvl="1" marL="914400" rtl="0" algn="l">
              <a:spcBef>
                <a:spcPts val="0"/>
              </a:spcBef>
              <a:spcAft>
                <a:spcPts val="0"/>
              </a:spcAft>
              <a:buSzPts val="1200"/>
              <a:buChar char="○"/>
            </a:pPr>
            <a:r>
              <a:rPr lang="en" sz="1200"/>
              <a:t>23 or 6.5 speaking subscore considered a minimum</a:t>
            </a:r>
            <a:endParaRPr sz="1200"/>
          </a:p>
          <a:p>
            <a:pPr indent="0" lvl="0" marL="0" rtl="0" algn="l">
              <a:spcBef>
                <a:spcPts val="560"/>
              </a:spcBef>
              <a:spcAft>
                <a:spcPts val="0"/>
              </a:spcAft>
              <a:buNone/>
            </a:pPr>
            <a:r>
              <a:rPr lang="en" sz="1200"/>
              <a:t>In addition to language test score,GPA, and performance in prerequisite courses and subject areas we also closely analyze an applicants research interests, statement of purpose and letters of recommendation. </a:t>
            </a:r>
            <a:endParaRPr sz="1200"/>
          </a:p>
          <a:p>
            <a:pPr indent="0" lvl="0" marL="0" rtl="0" algn="l">
              <a:spcBef>
                <a:spcPts val="560"/>
              </a:spcBef>
              <a:spcAft>
                <a:spcPts val="0"/>
              </a:spcAft>
              <a:buNone/>
            </a:pPr>
            <a:r>
              <a:rPr lang="en" sz="1200"/>
              <a:t>Your application materials should tell your unique story and describe what you have done and what you hope to accomplish as part of our department. </a:t>
            </a:r>
            <a:endParaRPr sz="12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5"/>
          <p:cNvSpPr txBox="1"/>
          <p:nvPr>
            <p:ph type="title"/>
          </p:nvPr>
        </p:nvSpPr>
        <p:spPr>
          <a:xfrm>
            <a:off x="205500" y="228600"/>
            <a:ext cx="86724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800"/>
              <a:t>Funding Opportunities - General Information</a:t>
            </a:r>
            <a:endParaRPr b="1" sz="2800"/>
          </a:p>
        </p:txBody>
      </p:sp>
      <p:sp>
        <p:nvSpPr>
          <p:cNvPr id="302" name="Google Shape;302;p55"/>
          <p:cNvSpPr txBox="1"/>
          <p:nvPr>
            <p:ph idx="1" type="body"/>
          </p:nvPr>
        </p:nvSpPr>
        <p:spPr>
          <a:xfrm>
            <a:off x="685800" y="992300"/>
            <a:ext cx="7772400" cy="344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highlight>
                  <a:schemeClr val="lt1"/>
                </a:highlight>
              </a:rPr>
              <a:t>The department is committed to funding all Ph.D. students during their first few years in the program, provided they are making satisfactory progress towards the completion of their degree. M.S. students are also encouraged to apply for available funding options and will be hired as space allows. </a:t>
            </a:r>
            <a:endParaRPr sz="1200">
              <a:highlight>
                <a:schemeClr val="lt1"/>
              </a:highlight>
            </a:endParaRPr>
          </a:p>
          <a:p>
            <a:pPr indent="0" lvl="0" marL="0" rtl="0" algn="l">
              <a:spcBef>
                <a:spcPts val="640"/>
              </a:spcBef>
              <a:spcAft>
                <a:spcPts val="0"/>
              </a:spcAft>
              <a:buNone/>
            </a:pPr>
            <a:r>
              <a:rPr lang="en" sz="1200"/>
              <a:t>Funding is guaranteed to Ph.D. admits and typically provided in one of three ways:</a:t>
            </a:r>
            <a:endParaRPr sz="1200"/>
          </a:p>
          <a:p>
            <a:pPr indent="-304800" lvl="0" marL="457200" rtl="0" algn="l">
              <a:spcBef>
                <a:spcPts val="0"/>
              </a:spcBef>
              <a:spcAft>
                <a:spcPts val="0"/>
              </a:spcAft>
              <a:buClr>
                <a:srgbClr val="000000"/>
              </a:buClr>
              <a:buSzPts val="1200"/>
              <a:buAutoNum type="arabicPeriod"/>
            </a:pPr>
            <a:r>
              <a:rPr lang="en" sz="1200"/>
              <a:t>Fellowships </a:t>
            </a:r>
            <a:endParaRPr sz="1200"/>
          </a:p>
          <a:p>
            <a:pPr indent="-304800" lvl="0" marL="457200" rtl="0" algn="l">
              <a:spcBef>
                <a:spcPts val="0"/>
              </a:spcBef>
              <a:spcAft>
                <a:spcPts val="0"/>
              </a:spcAft>
              <a:buClr>
                <a:srgbClr val="000000"/>
              </a:buClr>
              <a:buSzPts val="1200"/>
              <a:buAutoNum type="arabicPeriod"/>
            </a:pPr>
            <a:r>
              <a:rPr lang="en" sz="1200"/>
              <a:t>Research Assistantships (RA)</a:t>
            </a:r>
            <a:endParaRPr sz="1200"/>
          </a:p>
          <a:p>
            <a:pPr indent="-304800" lvl="0" marL="457200" rtl="0" algn="l">
              <a:spcBef>
                <a:spcPts val="0"/>
              </a:spcBef>
              <a:spcAft>
                <a:spcPts val="0"/>
              </a:spcAft>
              <a:buClr>
                <a:srgbClr val="000000"/>
              </a:buClr>
              <a:buSzPts val="1200"/>
              <a:buAutoNum type="arabicPeriod"/>
            </a:pPr>
            <a:r>
              <a:rPr lang="en" sz="1200"/>
              <a:t>Teaching Assistantships (TA)</a:t>
            </a:r>
            <a:endParaRPr sz="1200"/>
          </a:p>
          <a:p>
            <a:pPr indent="0" lvl="0" marL="0" rtl="0" algn="l">
              <a:spcBef>
                <a:spcPts val="640"/>
              </a:spcBef>
              <a:spcAft>
                <a:spcPts val="0"/>
              </a:spcAft>
              <a:buNone/>
            </a:pPr>
            <a:r>
              <a:rPr lang="en" sz="1200"/>
              <a:t>Admitted doctoral students are presented with funding information when they receive an offer of admission.</a:t>
            </a:r>
            <a:endParaRPr sz="1200"/>
          </a:p>
          <a:p>
            <a:pPr indent="0" lvl="0" marL="0" rtl="0" algn="l">
              <a:lnSpc>
                <a:spcPct val="115000"/>
              </a:lnSpc>
              <a:spcBef>
                <a:spcPts val="0"/>
              </a:spcBef>
              <a:spcAft>
                <a:spcPts val="0"/>
              </a:spcAft>
              <a:buNone/>
            </a:pPr>
            <a:r>
              <a:t/>
            </a:r>
            <a:endParaRPr sz="1200">
              <a:solidFill>
                <a:srgbClr val="000000"/>
              </a:solidFill>
              <a:highlight>
                <a:srgbClr val="FFFFFF"/>
              </a:highlight>
            </a:endParaRPr>
          </a:p>
          <a:p>
            <a:pPr indent="0" lvl="0" marL="0" rtl="0" algn="l">
              <a:lnSpc>
                <a:spcPct val="100000"/>
              </a:lnSpc>
              <a:spcBef>
                <a:spcPts val="0"/>
              </a:spcBef>
              <a:spcAft>
                <a:spcPts val="0"/>
              </a:spcAft>
              <a:buNone/>
            </a:pPr>
            <a:r>
              <a:rPr lang="en" sz="1200">
                <a:solidFill>
                  <a:srgbClr val="000000"/>
                </a:solidFill>
                <a:highlight>
                  <a:srgbClr val="FFFFFF"/>
                </a:highlight>
              </a:rPr>
              <a:t>The department does not fund M.S. students at the time of entry into the program. M.S. students have the opportunity to apply for teaching and research assistantships once the begin their program. We also encourage all graduate students to pursue </a:t>
            </a:r>
            <a:r>
              <a:rPr lang="en" sz="1200">
                <a:solidFill>
                  <a:srgbClr val="000000"/>
                </a:solidFill>
                <a:highlight>
                  <a:srgbClr val="FFFFFF"/>
                </a:highlight>
              </a:rPr>
              <a:t>funding</a:t>
            </a:r>
            <a:r>
              <a:rPr lang="en" sz="1200">
                <a:solidFill>
                  <a:srgbClr val="000000"/>
                </a:solidFill>
                <a:highlight>
                  <a:srgbClr val="FFFFFF"/>
                </a:highlight>
              </a:rPr>
              <a:t> opportunities outside of department channels. Additional funding opportunities outside of the department can be found here:</a:t>
            </a:r>
            <a:endParaRPr sz="1200">
              <a:solidFill>
                <a:srgbClr val="000000"/>
              </a:solidFill>
              <a:highlight>
                <a:srgbClr val="FFFFFF"/>
              </a:highlight>
            </a:endParaRPr>
          </a:p>
          <a:p>
            <a:pPr indent="-304800" lvl="0" marL="457200" rtl="0" algn="l">
              <a:lnSpc>
                <a:spcPct val="100000"/>
              </a:lnSpc>
              <a:spcBef>
                <a:spcPts val="0"/>
              </a:spcBef>
              <a:spcAft>
                <a:spcPts val="0"/>
              </a:spcAft>
              <a:buClr>
                <a:srgbClr val="000000"/>
              </a:buClr>
              <a:buSzPts val="1200"/>
              <a:buChar char="●"/>
            </a:pPr>
            <a:r>
              <a:rPr lang="en" sz="1200" u="sng">
                <a:solidFill>
                  <a:schemeClr val="hlink"/>
                </a:solidFill>
                <a:highlight>
                  <a:srgbClr val="FFFFFF"/>
                </a:highlight>
                <a:hlinkClick r:id="rId3"/>
              </a:rPr>
              <a:t>Fellowships and Grants</a:t>
            </a:r>
            <a:endParaRPr sz="1200">
              <a:solidFill>
                <a:srgbClr val="000000"/>
              </a:solidFill>
              <a:highlight>
                <a:srgbClr val="FFFFFF"/>
              </a:highlight>
            </a:endParaRPr>
          </a:p>
          <a:p>
            <a:pPr indent="-304800" lvl="0" marL="457200" rtl="0" algn="l">
              <a:lnSpc>
                <a:spcPct val="100000"/>
              </a:lnSpc>
              <a:spcBef>
                <a:spcPts val="0"/>
              </a:spcBef>
              <a:spcAft>
                <a:spcPts val="0"/>
              </a:spcAft>
              <a:buClr>
                <a:srgbClr val="000000"/>
              </a:buClr>
              <a:buSzPts val="1200"/>
              <a:buChar char="●"/>
            </a:pPr>
            <a:r>
              <a:rPr lang="en" sz="1200" u="sng">
                <a:solidFill>
                  <a:schemeClr val="hlink"/>
                </a:solidFill>
                <a:highlight>
                  <a:srgbClr val="FFFFFF"/>
                </a:highlight>
                <a:hlinkClick r:id="rId4"/>
              </a:rPr>
              <a:t>CS Page on Funding</a:t>
            </a:r>
            <a:endParaRPr sz="1200">
              <a:solidFill>
                <a:srgbClr val="000000"/>
              </a:solidFill>
              <a:highlight>
                <a:srgbClr val="FFFFFF"/>
              </a:highlight>
            </a:endParaRPr>
          </a:p>
          <a:p>
            <a:pPr indent="0" lvl="0" marL="0" rtl="0" algn="l">
              <a:lnSpc>
                <a:spcPct val="100000"/>
              </a:lnSpc>
              <a:spcBef>
                <a:spcPts val="640"/>
              </a:spcBef>
              <a:spcAft>
                <a:spcPts val="0"/>
              </a:spcAft>
              <a:buNone/>
            </a:pPr>
            <a:r>
              <a:rPr lang="en" sz="1200"/>
              <a:t>New and continuing students will be emailed funding opportunities throughout the year</a:t>
            </a:r>
            <a:endParaRPr sz="12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6"/>
          <p:cNvSpPr txBox="1"/>
          <p:nvPr>
            <p:ph type="title"/>
          </p:nvPr>
        </p:nvSpPr>
        <p:spPr>
          <a:xfrm>
            <a:off x="205500" y="228600"/>
            <a:ext cx="86724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800"/>
              <a:t>Funding Opportunities -</a:t>
            </a:r>
            <a:endParaRPr b="1" sz="2800"/>
          </a:p>
          <a:p>
            <a:pPr indent="0" lvl="0" marL="0" rtl="0" algn="ctr">
              <a:spcBef>
                <a:spcPts val="0"/>
              </a:spcBef>
              <a:spcAft>
                <a:spcPts val="0"/>
              </a:spcAft>
              <a:buNone/>
            </a:pPr>
            <a:r>
              <a:rPr b="1" lang="en" sz="2800"/>
              <a:t> Teaching and Research </a:t>
            </a:r>
            <a:r>
              <a:rPr b="1" lang="en" sz="2800"/>
              <a:t>Assistantships</a:t>
            </a:r>
            <a:endParaRPr b="1" sz="2800"/>
          </a:p>
        </p:txBody>
      </p:sp>
      <p:sp>
        <p:nvSpPr>
          <p:cNvPr id="308" name="Google Shape;308;p56"/>
          <p:cNvSpPr txBox="1"/>
          <p:nvPr>
            <p:ph idx="1" type="body"/>
          </p:nvPr>
        </p:nvSpPr>
        <p:spPr>
          <a:xfrm>
            <a:off x="685800" y="1086000"/>
            <a:ext cx="7772400" cy="344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highlight>
                  <a:schemeClr val="lt1"/>
                </a:highlight>
              </a:rPr>
              <a:t>The appointment of teaching (TA) and research (RA) assistantships is one of the main ways Computer Science graduate students receive funding. Most appointments are for 50% of full time basis, some may be at 25% (or, on rare occasions, for other percentages such as 12.5%). </a:t>
            </a:r>
            <a:endParaRPr sz="1200">
              <a:highlight>
                <a:schemeClr val="lt1"/>
              </a:highlight>
            </a:endParaRPr>
          </a:p>
          <a:p>
            <a:pPr indent="0" lvl="0" marL="0" rtl="0" algn="l">
              <a:lnSpc>
                <a:spcPct val="115000"/>
              </a:lnSpc>
              <a:spcBef>
                <a:spcPts val="1600"/>
              </a:spcBef>
              <a:spcAft>
                <a:spcPts val="0"/>
              </a:spcAft>
              <a:buClr>
                <a:schemeClr val="dk1"/>
              </a:buClr>
              <a:buSzPts val="1100"/>
              <a:buFont typeface="Arial"/>
              <a:buNone/>
            </a:pPr>
            <a:r>
              <a:rPr lang="en" sz="1200">
                <a:highlight>
                  <a:schemeClr val="lt1"/>
                </a:highlight>
              </a:rPr>
              <a:t>A 50% appointment provides a 100% tuition benefit, a 25% appointment gives a 50% tuition benefit. For more detailed information please refer to the </a:t>
            </a:r>
            <a:r>
              <a:rPr lang="en" sz="1200" u="sng">
                <a:solidFill>
                  <a:srgbClr val="0097A7"/>
                </a:solidFill>
                <a:highlight>
                  <a:schemeClr val="lt1"/>
                </a:highlight>
                <a:hlinkClick r:id="rId3">
                  <a:extLst>
                    <a:ext uri="{A12FA001-AC4F-418D-AE19-62706E023703}">
                      <ahyp:hlinkClr val="tx"/>
                    </a:ext>
                  </a:extLst>
                </a:hlinkClick>
              </a:rPr>
              <a:t>Graduate Assistants Employment page</a:t>
            </a:r>
            <a:r>
              <a:rPr lang="en" sz="1200">
                <a:highlight>
                  <a:schemeClr val="lt1"/>
                </a:highlight>
              </a:rPr>
              <a:t>. Graduate assistant salaries vary from year to year.</a:t>
            </a:r>
            <a:endParaRPr sz="1200">
              <a:highlight>
                <a:schemeClr val="lt1"/>
              </a:highlight>
            </a:endParaRPr>
          </a:p>
          <a:p>
            <a:pPr indent="0" lvl="0" marL="0" rtl="0" algn="l">
              <a:lnSpc>
                <a:spcPct val="115000"/>
              </a:lnSpc>
              <a:spcBef>
                <a:spcPts val="1600"/>
              </a:spcBef>
              <a:spcAft>
                <a:spcPts val="0"/>
              </a:spcAft>
              <a:buClr>
                <a:schemeClr val="dk1"/>
              </a:buClr>
              <a:buSzPts val="1100"/>
              <a:buFont typeface="Arial"/>
              <a:buNone/>
            </a:pPr>
            <a:r>
              <a:rPr lang="en" sz="1200">
                <a:highlight>
                  <a:schemeClr val="lt1"/>
                </a:highlight>
              </a:rPr>
              <a:t>Fifty-percent (or half-time) TA/RA’s are expected to provide an average of 20 hours per week of service, and twenty-five-percent (or quarter-time) TA/RA’s 10 hours. The workload may not be consistent, especially for TA’s, and may fluctuate week-to-week. This is especially true around around examinations or other large assignments in your given course.</a:t>
            </a:r>
            <a:endParaRPr sz="1200">
              <a:highlight>
                <a:schemeClr val="lt1"/>
              </a:highlight>
            </a:endParaRPr>
          </a:p>
          <a:p>
            <a:pPr indent="0" lvl="0" marL="0" rtl="0" algn="l">
              <a:lnSpc>
                <a:spcPct val="115000"/>
              </a:lnSpc>
              <a:spcBef>
                <a:spcPts val="0"/>
              </a:spcBef>
              <a:spcAft>
                <a:spcPts val="0"/>
              </a:spcAft>
              <a:buClr>
                <a:schemeClr val="dk1"/>
              </a:buClr>
              <a:buSzPts val="1100"/>
              <a:buFont typeface="Arial"/>
              <a:buNone/>
            </a:pPr>
            <a:r>
              <a:rPr lang="en" sz="1200">
                <a:highlight>
                  <a:schemeClr val="lt1"/>
                </a:highlight>
              </a:rPr>
              <a:t> </a:t>
            </a:r>
            <a:endParaRPr sz="1200">
              <a:highlight>
                <a:schemeClr val="lt1"/>
              </a:highlight>
            </a:endParaRPr>
          </a:p>
          <a:p>
            <a:pPr indent="0" lvl="0" marL="0" rtl="0" algn="l">
              <a:spcBef>
                <a:spcPts val="1600"/>
              </a:spcBef>
              <a:spcAft>
                <a:spcPts val="0"/>
              </a:spcAft>
              <a:buNone/>
            </a:pPr>
            <a:r>
              <a:t/>
            </a:r>
            <a:endParaRPr sz="12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7"/>
          <p:cNvSpPr txBox="1"/>
          <p:nvPr>
            <p:ph type="title"/>
          </p:nvPr>
        </p:nvSpPr>
        <p:spPr>
          <a:xfrm>
            <a:off x="205500" y="228600"/>
            <a:ext cx="86724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800"/>
              <a:t>Funding Opportunities -</a:t>
            </a:r>
            <a:endParaRPr b="1" sz="2800"/>
          </a:p>
          <a:p>
            <a:pPr indent="0" lvl="0" marL="0" rtl="0" algn="ctr">
              <a:spcBef>
                <a:spcPts val="0"/>
              </a:spcBef>
              <a:spcAft>
                <a:spcPts val="0"/>
              </a:spcAft>
              <a:buNone/>
            </a:pPr>
            <a:r>
              <a:rPr b="1" lang="en" sz="2800"/>
              <a:t> Teaching </a:t>
            </a:r>
            <a:r>
              <a:rPr b="1" lang="en" sz="2800"/>
              <a:t>Assistantships</a:t>
            </a:r>
            <a:endParaRPr b="1" sz="2800"/>
          </a:p>
        </p:txBody>
      </p:sp>
      <p:sp>
        <p:nvSpPr>
          <p:cNvPr id="314" name="Google Shape;314;p57"/>
          <p:cNvSpPr txBox="1"/>
          <p:nvPr>
            <p:ph idx="1" type="body"/>
          </p:nvPr>
        </p:nvSpPr>
        <p:spPr>
          <a:xfrm>
            <a:off x="685800" y="1086000"/>
            <a:ext cx="7772400" cy="344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highlight>
                  <a:schemeClr val="lt1"/>
                </a:highlight>
              </a:rPr>
              <a:t>The Computer Science and Engineering Graduate Program provides financial support to many of its</a:t>
            </a:r>
            <a:endParaRPr sz="1200">
              <a:highlight>
                <a:schemeClr val="lt1"/>
              </a:highlight>
            </a:endParaRPr>
          </a:p>
          <a:p>
            <a:pPr indent="0" lvl="0" marL="0" rtl="0" algn="l">
              <a:spcBef>
                <a:spcPts val="0"/>
              </a:spcBef>
              <a:spcAft>
                <a:spcPts val="0"/>
              </a:spcAft>
              <a:buClr>
                <a:schemeClr val="dk1"/>
              </a:buClr>
              <a:buSzPts val="1100"/>
              <a:buFont typeface="Arial"/>
              <a:buNone/>
            </a:pPr>
            <a:r>
              <a:rPr lang="en" sz="1200">
                <a:highlight>
                  <a:schemeClr val="lt1"/>
                </a:highlight>
              </a:rPr>
              <a:t>Graduate students through teaching assistant appointments. The number of such appointments fluctuates</a:t>
            </a:r>
            <a:endParaRPr sz="1200">
              <a:highlight>
                <a:schemeClr val="lt1"/>
              </a:highlight>
            </a:endParaRPr>
          </a:p>
          <a:p>
            <a:pPr indent="0" lvl="0" marL="0" rtl="0" algn="l">
              <a:spcBef>
                <a:spcPts val="0"/>
              </a:spcBef>
              <a:spcAft>
                <a:spcPts val="0"/>
              </a:spcAft>
              <a:buClr>
                <a:schemeClr val="dk1"/>
              </a:buClr>
              <a:buSzPts val="1100"/>
              <a:buFont typeface="Arial"/>
              <a:buNone/>
            </a:pPr>
            <a:r>
              <a:rPr lang="en" sz="1200">
                <a:highlight>
                  <a:schemeClr val="lt1"/>
                </a:highlight>
              </a:rPr>
              <a:t>based on a number of financial considerations and variations in enrollment. New doctoral students are awarded teaching assistantships as part of the admissions process. Continuing student may apply in a later semester to be considered for TA positions. The opening date for application submission will be announced through the grad student mailing list.</a:t>
            </a:r>
            <a:endParaRPr sz="1200">
              <a:highlight>
                <a:schemeClr val="lt1"/>
              </a:highlight>
            </a:endParaRPr>
          </a:p>
          <a:p>
            <a:pPr indent="0" lvl="0" marL="0" rtl="0" algn="l">
              <a:spcBef>
                <a:spcPts val="0"/>
              </a:spcBef>
              <a:spcAft>
                <a:spcPts val="0"/>
              </a:spcAft>
              <a:buClr>
                <a:schemeClr val="dk1"/>
              </a:buClr>
              <a:buSzPts val="1100"/>
              <a:buFont typeface="Arial"/>
              <a:buNone/>
            </a:pPr>
            <a:r>
              <a:t/>
            </a:r>
            <a:endParaRPr sz="1200">
              <a:highlight>
                <a:schemeClr val="lt1"/>
              </a:highlight>
            </a:endParaRPr>
          </a:p>
          <a:p>
            <a:pPr indent="0" lvl="0" marL="0" rtl="0" algn="l">
              <a:spcBef>
                <a:spcPts val="0"/>
              </a:spcBef>
              <a:spcAft>
                <a:spcPts val="0"/>
              </a:spcAft>
              <a:buClr>
                <a:schemeClr val="dk1"/>
              </a:buClr>
              <a:buSzPts val="1100"/>
              <a:buFont typeface="Arial"/>
              <a:buNone/>
            </a:pPr>
            <a:r>
              <a:rPr lang="en" sz="1200">
                <a:highlight>
                  <a:schemeClr val="lt1"/>
                </a:highlight>
              </a:rPr>
              <a:t>A teaching assistant's specific duties are assigned by the instructor. These may include, but are not limited to,</a:t>
            </a:r>
            <a:endParaRPr sz="1200">
              <a:highlight>
                <a:schemeClr val="lt1"/>
              </a:highlight>
            </a:endParaRPr>
          </a:p>
          <a:p>
            <a:pPr indent="0" lvl="0" marL="0" rtl="0" algn="l">
              <a:spcBef>
                <a:spcPts val="0"/>
              </a:spcBef>
              <a:spcAft>
                <a:spcPts val="0"/>
              </a:spcAft>
              <a:buClr>
                <a:schemeClr val="dk1"/>
              </a:buClr>
              <a:buSzPts val="1100"/>
              <a:buFont typeface="Arial"/>
              <a:buNone/>
            </a:pPr>
            <a:r>
              <a:rPr lang="en" sz="1200">
                <a:highlight>
                  <a:schemeClr val="lt1"/>
                </a:highlight>
              </a:rPr>
              <a:t>conducting laboratory or recitation sessions, assisting students with laboratory and homework</a:t>
            </a:r>
            <a:endParaRPr sz="1200">
              <a:highlight>
                <a:schemeClr val="lt1"/>
              </a:highlight>
            </a:endParaRPr>
          </a:p>
          <a:p>
            <a:pPr indent="0" lvl="0" marL="0" rtl="0" algn="l">
              <a:spcBef>
                <a:spcPts val="0"/>
              </a:spcBef>
              <a:spcAft>
                <a:spcPts val="0"/>
              </a:spcAft>
              <a:buClr>
                <a:schemeClr val="dk1"/>
              </a:buClr>
              <a:buSzPts val="1100"/>
              <a:buFont typeface="Arial"/>
              <a:buNone/>
            </a:pPr>
            <a:r>
              <a:rPr lang="en" sz="1200">
                <a:highlight>
                  <a:schemeClr val="lt1"/>
                </a:highlight>
              </a:rPr>
              <a:t>assignments, grading assignments and examinations, and assisting the instructor with the preparation of</a:t>
            </a:r>
            <a:endParaRPr sz="1200">
              <a:highlight>
                <a:schemeClr val="lt1"/>
              </a:highlight>
            </a:endParaRPr>
          </a:p>
          <a:p>
            <a:pPr indent="0" lvl="0" marL="0" rtl="0" algn="l">
              <a:spcBef>
                <a:spcPts val="0"/>
              </a:spcBef>
              <a:spcAft>
                <a:spcPts val="0"/>
              </a:spcAft>
              <a:buClr>
                <a:schemeClr val="dk1"/>
              </a:buClr>
              <a:buSzPts val="1100"/>
              <a:buFont typeface="Arial"/>
              <a:buNone/>
            </a:pPr>
            <a:r>
              <a:rPr lang="en" sz="1200">
                <a:highlight>
                  <a:schemeClr val="lt1"/>
                </a:highlight>
              </a:rPr>
              <a:t>course materials. In addition, depending on a TA's experience with the course materials or the particular</a:t>
            </a:r>
            <a:endParaRPr sz="1200">
              <a:highlight>
                <a:schemeClr val="lt1"/>
              </a:highlight>
            </a:endParaRPr>
          </a:p>
          <a:p>
            <a:pPr indent="0" lvl="0" marL="0" rtl="0" algn="l">
              <a:spcBef>
                <a:spcPts val="0"/>
              </a:spcBef>
              <a:spcAft>
                <a:spcPts val="0"/>
              </a:spcAft>
              <a:buClr>
                <a:schemeClr val="dk1"/>
              </a:buClr>
              <a:buSzPts val="1100"/>
              <a:buFont typeface="Arial"/>
              <a:buNone/>
            </a:pPr>
            <a:r>
              <a:rPr lang="en" sz="1200">
                <a:highlight>
                  <a:schemeClr val="lt1"/>
                </a:highlight>
              </a:rPr>
              <a:t>instructor, the TA may be required to attend the lectures and/or do all the assignments.</a:t>
            </a:r>
            <a:endParaRPr sz="1200">
              <a:highlight>
                <a:schemeClr val="lt1"/>
              </a:highlight>
            </a:endParaRPr>
          </a:p>
          <a:p>
            <a:pPr indent="0" lvl="0" marL="0" rtl="0" algn="l">
              <a:spcBef>
                <a:spcPts val="0"/>
              </a:spcBef>
              <a:spcAft>
                <a:spcPts val="0"/>
              </a:spcAft>
              <a:buClr>
                <a:schemeClr val="dk1"/>
              </a:buClr>
              <a:buSzPts val="1100"/>
              <a:buFont typeface="Arial"/>
              <a:buNone/>
            </a:pPr>
            <a:r>
              <a:t/>
            </a:r>
            <a:endParaRPr sz="1200">
              <a:highlight>
                <a:schemeClr val="lt1"/>
              </a:highlight>
            </a:endParaRPr>
          </a:p>
          <a:p>
            <a:pPr indent="0" lvl="0" marL="0" rtl="0" algn="l">
              <a:spcBef>
                <a:spcPts val="0"/>
              </a:spcBef>
              <a:spcAft>
                <a:spcPts val="0"/>
              </a:spcAft>
              <a:buClr>
                <a:schemeClr val="dk1"/>
              </a:buClr>
              <a:buSzPts val="1100"/>
              <a:buFont typeface="Arial"/>
              <a:buNone/>
            </a:pPr>
            <a:r>
              <a:rPr lang="en" sz="1200">
                <a:highlight>
                  <a:schemeClr val="lt1"/>
                </a:highlight>
              </a:rPr>
              <a:t>Teaching assistants must be enrolled in a minimum of six credits each semester with the exception of advanced doctoral candidates (those who have passed the WPE/OPE and completed 24 doctoral thesis credits). </a:t>
            </a:r>
            <a:endParaRPr sz="1200">
              <a:highlight>
                <a:schemeClr val="lt1"/>
              </a:highlight>
            </a:endParaRPr>
          </a:p>
          <a:p>
            <a:pPr indent="0" lvl="0" marL="0" rtl="0" algn="l">
              <a:spcBef>
                <a:spcPts val="640"/>
              </a:spcBef>
              <a:spcAft>
                <a:spcPts val="0"/>
              </a:spcAft>
              <a:buNone/>
            </a:pPr>
            <a:r>
              <a:t/>
            </a:r>
            <a:endParaRPr sz="1200">
              <a:highlight>
                <a:schemeClr val="lt1"/>
              </a:highligh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8"/>
          <p:cNvSpPr txBox="1"/>
          <p:nvPr>
            <p:ph type="title"/>
          </p:nvPr>
        </p:nvSpPr>
        <p:spPr>
          <a:xfrm>
            <a:off x="205500" y="228600"/>
            <a:ext cx="86724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800"/>
              <a:t>Funding Opportunities -</a:t>
            </a:r>
            <a:endParaRPr b="1" sz="2800"/>
          </a:p>
          <a:p>
            <a:pPr indent="0" lvl="0" marL="0" rtl="0" algn="ctr">
              <a:spcBef>
                <a:spcPts val="0"/>
              </a:spcBef>
              <a:spcAft>
                <a:spcPts val="0"/>
              </a:spcAft>
              <a:buNone/>
            </a:pPr>
            <a:r>
              <a:rPr b="1" lang="en" sz="2800"/>
              <a:t> Research Assistantships</a:t>
            </a:r>
            <a:endParaRPr b="1" sz="2800"/>
          </a:p>
        </p:txBody>
      </p:sp>
      <p:sp>
        <p:nvSpPr>
          <p:cNvPr id="320" name="Google Shape;320;p58"/>
          <p:cNvSpPr txBox="1"/>
          <p:nvPr>
            <p:ph idx="1" type="body"/>
          </p:nvPr>
        </p:nvSpPr>
        <p:spPr>
          <a:xfrm>
            <a:off x="685800" y="1086000"/>
            <a:ext cx="7772400" cy="344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highlight>
                  <a:schemeClr val="lt1"/>
                </a:highlight>
              </a:rPr>
              <a:t>Computer science graduate students are eligible for appointments to the position of research assistant (RA)</a:t>
            </a:r>
            <a:endParaRPr sz="1200">
              <a:highlight>
                <a:schemeClr val="lt1"/>
              </a:highlight>
            </a:endParaRPr>
          </a:p>
          <a:p>
            <a:pPr indent="0" lvl="0" marL="0" rtl="0" algn="l">
              <a:spcBef>
                <a:spcPts val="0"/>
              </a:spcBef>
              <a:spcAft>
                <a:spcPts val="0"/>
              </a:spcAft>
              <a:buClr>
                <a:schemeClr val="dk1"/>
              </a:buClr>
              <a:buSzPts val="1100"/>
              <a:buFont typeface="Arial"/>
              <a:buNone/>
            </a:pPr>
            <a:r>
              <a:rPr lang="en" sz="1200">
                <a:highlight>
                  <a:schemeClr val="lt1"/>
                </a:highlight>
              </a:rPr>
              <a:t>through various research grants and contracts held by faculty members. Such appointments are</a:t>
            </a:r>
            <a:endParaRPr sz="1200">
              <a:highlight>
                <a:schemeClr val="lt1"/>
              </a:highlight>
            </a:endParaRPr>
          </a:p>
          <a:p>
            <a:pPr indent="0" lvl="0" marL="0" rtl="0" algn="l">
              <a:spcBef>
                <a:spcPts val="0"/>
              </a:spcBef>
              <a:spcAft>
                <a:spcPts val="0"/>
              </a:spcAft>
              <a:buClr>
                <a:schemeClr val="dk1"/>
              </a:buClr>
              <a:buSzPts val="1100"/>
              <a:buFont typeface="Arial"/>
              <a:buNone/>
            </a:pPr>
            <a:r>
              <a:rPr lang="en" sz="1200">
                <a:highlight>
                  <a:schemeClr val="lt1"/>
                </a:highlight>
              </a:rPr>
              <a:t>recommended by the principal investigators and not by the DGS or the Graduate Program Coordinator.</a:t>
            </a:r>
            <a:endParaRPr sz="1200">
              <a:highlight>
                <a:schemeClr val="lt1"/>
              </a:highlight>
            </a:endParaRPr>
          </a:p>
          <a:p>
            <a:pPr indent="0" lvl="0" marL="0" rtl="0" algn="l">
              <a:spcBef>
                <a:spcPts val="0"/>
              </a:spcBef>
              <a:spcAft>
                <a:spcPts val="0"/>
              </a:spcAft>
              <a:buClr>
                <a:schemeClr val="dk1"/>
              </a:buClr>
              <a:buSzPts val="1100"/>
              <a:buFont typeface="Arial"/>
              <a:buNone/>
            </a:pPr>
            <a:r>
              <a:rPr lang="en" sz="1200">
                <a:highlight>
                  <a:schemeClr val="lt1"/>
                </a:highlight>
              </a:rPr>
              <a:t>Accordingly, students who are interested in being a research assistant (RA) should contact faculty</a:t>
            </a:r>
            <a:endParaRPr sz="1200">
              <a:highlight>
                <a:schemeClr val="lt1"/>
              </a:highlight>
            </a:endParaRPr>
          </a:p>
          <a:p>
            <a:pPr indent="0" lvl="0" marL="0" rtl="0" algn="l">
              <a:spcBef>
                <a:spcPts val="0"/>
              </a:spcBef>
              <a:spcAft>
                <a:spcPts val="0"/>
              </a:spcAft>
              <a:buClr>
                <a:schemeClr val="dk1"/>
              </a:buClr>
              <a:buSzPts val="1100"/>
              <a:buFont typeface="Arial"/>
              <a:buNone/>
            </a:pPr>
            <a:r>
              <a:rPr lang="en" sz="1200">
                <a:highlight>
                  <a:schemeClr val="lt1"/>
                </a:highlight>
              </a:rPr>
              <a:t>members directly and indicate their interest in working with them on their research. This is typically the students faculty advisor, or a close collaborator. </a:t>
            </a:r>
            <a:endParaRPr sz="1200">
              <a:highlight>
                <a:schemeClr val="lt1"/>
              </a:highlight>
            </a:endParaRPr>
          </a:p>
          <a:p>
            <a:pPr indent="0" lvl="0" marL="0" rtl="0" algn="l">
              <a:spcBef>
                <a:spcPts val="0"/>
              </a:spcBef>
              <a:spcAft>
                <a:spcPts val="0"/>
              </a:spcAft>
              <a:buClr>
                <a:schemeClr val="dk1"/>
              </a:buClr>
              <a:buSzPts val="1100"/>
              <a:buFont typeface="Arial"/>
              <a:buNone/>
            </a:pPr>
            <a:r>
              <a:t/>
            </a:r>
            <a:endParaRPr sz="1200">
              <a:highlight>
                <a:schemeClr val="lt1"/>
              </a:highlight>
            </a:endParaRPr>
          </a:p>
          <a:p>
            <a:pPr indent="0" lvl="0" marL="0" rtl="0" algn="l">
              <a:spcBef>
                <a:spcPts val="0"/>
              </a:spcBef>
              <a:spcAft>
                <a:spcPts val="0"/>
              </a:spcAft>
              <a:buClr>
                <a:schemeClr val="dk1"/>
              </a:buClr>
              <a:buSzPts val="1100"/>
              <a:buFont typeface="Arial"/>
              <a:buNone/>
            </a:pPr>
            <a:r>
              <a:rPr lang="en" sz="1200">
                <a:highlight>
                  <a:schemeClr val="lt1"/>
                </a:highlight>
              </a:rPr>
              <a:t>The duties performed by a RA will be largely determined by their faculty supervisor, PI or other lead on the funded project</a:t>
            </a:r>
            <a:endParaRPr sz="1200">
              <a:highlight>
                <a:schemeClr val="lt1"/>
              </a:highlight>
            </a:endParaRPr>
          </a:p>
          <a:p>
            <a:pPr indent="0" lvl="0" marL="0" rtl="0" algn="l">
              <a:spcBef>
                <a:spcPts val="0"/>
              </a:spcBef>
              <a:spcAft>
                <a:spcPts val="0"/>
              </a:spcAft>
              <a:buClr>
                <a:schemeClr val="dk1"/>
              </a:buClr>
              <a:buSzPts val="1100"/>
              <a:buFont typeface="Arial"/>
              <a:buNone/>
            </a:pPr>
            <a:r>
              <a:t/>
            </a:r>
            <a:endParaRPr sz="1200">
              <a:highlight>
                <a:schemeClr val="lt1"/>
              </a:highlight>
            </a:endParaRPr>
          </a:p>
          <a:p>
            <a:pPr indent="0" lvl="0" marL="0" rtl="0" algn="l">
              <a:spcBef>
                <a:spcPts val="0"/>
              </a:spcBef>
              <a:spcAft>
                <a:spcPts val="0"/>
              </a:spcAft>
              <a:buNone/>
            </a:pPr>
            <a:r>
              <a:rPr lang="en" sz="1200">
                <a:highlight>
                  <a:schemeClr val="lt1"/>
                </a:highlight>
              </a:rPr>
              <a:t>Research assistants must be enrolled in a minimum of six credits each semester with the exception of advanced doctoral candidates (those who have passed the WPE/OPE and completed 24 doctoral thesis credits).</a:t>
            </a:r>
            <a:endParaRPr sz="1200">
              <a:highlight>
                <a:schemeClr val="lt1"/>
              </a:highligh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9"/>
          <p:cNvSpPr txBox="1"/>
          <p:nvPr>
            <p:ph type="title"/>
          </p:nvPr>
        </p:nvSpPr>
        <p:spPr>
          <a:xfrm>
            <a:off x="205500" y="228600"/>
            <a:ext cx="86724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800"/>
              <a:t>Funding Opportunities -</a:t>
            </a:r>
            <a:endParaRPr b="1" sz="2800"/>
          </a:p>
          <a:p>
            <a:pPr indent="0" lvl="0" marL="0" rtl="0" algn="ctr">
              <a:spcBef>
                <a:spcPts val="0"/>
              </a:spcBef>
              <a:spcAft>
                <a:spcPts val="0"/>
              </a:spcAft>
              <a:buNone/>
            </a:pPr>
            <a:r>
              <a:rPr b="1" lang="en" sz="2800"/>
              <a:t>Fellowships</a:t>
            </a:r>
            <a:endParaRPr b="1" sz="2800"/>
          </a:p>
        </p:txBody>
      </p:sp>
      <p:sp>
        <p:nvSpPr>
          <p:cNvPr id="326" name="Google Shape;326;p59"/>
          <p:cNvSpPr txBox="1"/>
          <p:nvPr>
            <p:ph idx="1" type="body"/>
          </p:nvPr>
        </p:nvSpPr>
        <p:spPr>
          <a:xfrm>
            <a:off x="685800" y="1086000"/>
            <a:ext cx="7772400" cy="344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highlight>
                  <a:schemeClr val="lt1"/>
                </a:highlight>
              </a:rPr>
              <a:t>College of Science &amp; Engineering Fellowships are available to new students and are awarded as part of the admissions process. The Graduate School also offers a variety of fellowships, for more information visit the </a:t>
            </a:r>
            <a:r>
              <a:rPr lang="en" sz="1200" u="sng">
                <a:solidFill>
                  <a:srgbClr val="0097A7"/>
                </a:solidFill>
                <a:highlight>
                  <a:schemeClr val="lt1"/>
                </a:highlight>
                <a:hlinkClick r:id="rId3">
                  <a:extLst>
                    <a:ext uri="{A12FA001-AC4F-418D-AE19-62706E023703}">
                      <ahyp:hlinkClr val="tx"/>
                    </a:ext>
                  </a:extLst>
                </a:hlinkClick>
              </a:rPr>
              <a:t>Graduate School website.</a:t>
            </a:r>
            <a:endParaRPr sz="1200">
              <a:highlight>
                <a:schemeClr val="lt1"/>
              </a:highlight>
            </a:endParaRPr>
          </a:p>
          <a:p>
            <a:pPr indent="0" lvl="0" marL="0" rtl="0" algn="l">
              <a:lnSpc>
                <a:spcPct val="115000"/>
              </a:lnSpc>
              <a:spcBef>
                <a:spcPts val="1600"/>
              </a:spcBef>
              <a:spcAft>
                <a:spcPts val="0"/>
              </a:spcAft>
              <a:buNone/>
            </a:pPr>
            <a:r>
              <a:rPr lang="en" sz="1200">
                <a:highlight>
                  <a:schemeClr val="lt1"/>
                </a:highlight>
              </a:rPr>
              <a:t>The department maintains </a:t>
            </a:r>
            <a:r>
              <a:rPr lang="en" sz="1200" u="sng">
                <a:solidFill>
                  <a:srgbClr val="0097A7"/>
                </a:solidFill>
                <a:highlight>
                  <a:schemeClr val="lt1"/>
                </a:highlight>
                <a:hlinkClick r:id="rId4">
                  <a:extLst>
                    <a:ext uri="{A12FA001-AC4F-418D-AE19-62706E023703}">
                      <ahyp:hlinkClr val="tx"/>
                    </a:ext>
                  </a:extLst>
                </a:hlinkClick>
              </a:rPr>
              <a:t>this website</a:t>
            </a:r>
            <a:r>
              <a:rPr lang="en" sz="1200">
                <a:highlight>
                  <a:schemeClr val="lt1"/>
                </a:highlight>
              </a:rPr>
              <a:t> with funding opportunities available to our graduate students. When appropriate, the department will collect nominations for specific fellowships offered by external organizations. These opportunities and announcements are communicated via email to your University of Minnesota account. </a:t>
            </a:r>
            <a:endParaRPr sz="1200">
              <a:highlight>
                <a:schemeClr val="lt1"/>
              </a:highlight>
            </a:endParaRPr>
          </a:p>
          <a:p>
            <a:pPr indent="0" lvl="0" marL="0" rtl="0" algn="l">
              <a:spcBef>
                <a:spcPts val="1600"/>
              </a:spcBef>
              <a:spcAft>
                <a:spcPts val="0"/>
              </a:spcAft>
              <a:buNone/>
            </a:pPr>
            <a:r>
              <a:t/>
            </a:r>
            <a:endParaRPr sz="1200">
              <a:highlight>
                <a:schemeClr val="lt1"/>
              </a:highlight>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60"/>
          <p:cNvSpPr txBox="1"/>
          <p:nvPr>
            <p:ph type="title"/>
          </p:nvPr>
        </p:nvSpPr>
        <p:spPr>
          <a:xfrm>
            <a:off x="205500" y="228600"/>
            <a:ext cx="86724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Resources</a:t>
            </a:r>
            <a:endParaRPr/>
          </a:p>
        </p:txBody>
      </p:sp>
      <p:sp>
        <p:nvSpPr>
          <p:cNvPr id="332" name="Google Shape;332;p60"/>
          <p:cNvSpPr txBox="1"/>
          <p:nvPr>
            <p:ph idx="1" type="body"/>
          </p:nvPr>
        </p:nvSpPr>
        <p:spPr>
          <a:xfrm>
            <a:off x="452750" y="992300"/>
            <a:ext cx="4238100" cy="3440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200"/>
              <a:t>The </a:t>
            </a:r>
            <a:r>
              <a:rPr lang="en" sz="1200" u="sng">
                <a:solidFill>
                  <a:srgbClr val="0097A7"/>
                </a:solidFill>
                <a:hlinkClick r:id="rId3">
                  <a:extLst>
                    <a:ext uri="{A12FA001-AC4F-418D-AE19-62706E023703}">
                      <ahyp:hlinkClr val="tx"/>
                    </a:ext>
                  </a:extLst>
                </a:hlinkClick>
              </a:rPr>
              <a:t>Department of Computer Science &amp; Engineering Website </a:t>
            </a:r>
            <a:r>
              <a:rPr lang="en" sz="1200"/>
              <a:t>will provide you with the following resources and information.</a:t>
            </a:r>
            <a:endParaRPr sz="1200"/>
          </a:p>
          <a:p>
            <a:pPr indent="-304800" lvl="0" marL="457200" rtl="0" algn="l">
              <a:lnSpc>
                <a:spcPct val="115000"/>
              </a:lnSpc>
              <a:spcBef>
                <a:spcPts val="0"/>
              </a:spcBef>
              <a:spcAft>
                <a:spcPts val="0"/>
              </a:spcAft>
              <a:buClr>
                <a:schemeClr val="dk1"/>
              </a:buClr>
              <a:buSzPts val="1200"/>
              <a:buChar char="●"/>
            </a:pPr>
            <a:r>
              <a:rPr lang="en" sz="1200"/>
              <a:t>Department Handbook</a:t>
            </a:r>
            <a:endParaRPr sz="1200"/>
          </a:p>
          <a:p>
            <a:pPr indent="-304800" lvl="0" marL="457200" rtl="0" algn="l">
              <a:lnSpc>
                <a:spcPct val="115000"/>
              </a:lnSpc>
              <a:spcBef>
                <a:spcPts val="0"/>
              </a:spcBef>
              <a:spcAft>
                <a:spcPts val="0"/>
              </a:spcAft>
              <a:buClr>
                <a:schemeClr val="dk1"/>
              </a:buClr>
              <a:buSzPts val="1200"/>
              <a:buChar char="●"/>
            </a:pPr>
            <a:r>
              <a:rPr lang="en" sz="1200"/>
              <a:t>Additional Program Specific Admissions Information</a:t>
            </a:r>
            <a:endParaRPr sz="1200"/>
          </a:p>
          <a:p>
            <a:pPr indent="-304800" lvl="0" marL="457200" rtl="0" algn="l">
              <a:lnSpc>
                <a:spcPct val="115000"/>
              </a:lnSpc>
              <a:spcBef>
                <a:spcPts val="0"/>
              </a:spcBef>
              <a:spcAft>
                <a:spcPts val="0"/>
              </a:spcAft>
              <a:buClr>
                <a:schemeClr val="dk1"/>
              </a:buClr>
              <a:buSzPts val="1200"/>
              <a:buChar char="●"/>
            </a:pPr>
            <a:r>
              <a:rPr lang="en" sz="1200"/>
              <a:t>Faculty Bios</a:t>
            </a:r>
            <a:endParaRPr sz="1200"/>
          </a:p>
          <a:p>
            <a:pPr indent="-304800" lvl="0" marL="457200" rtl="0" algn="l">
              <a:lnSpc>
                <a:spcPct val="115000"/>
              </a:lnSpc>
              <a:spcBef>
                <a:spcPts val="0"/>
              </a:spcBef>
              <a:spcAft>
                <a:spcPts val="0"/>
              </a:spcAft>
              <a:buClr>
                <a:schemeClr val="dk1"/>
              </a:buClr>
              <a:buSzPts val="1200"/>
              <a:buChar char="●"/>
            </a:pPr>
            <a:r>
              <a:rPr lang="en" sz="1200"/>
              <a:t>Faculty Research Areas</a:t>
            </a:r>
            <a:endParaRPr sz="1200"/>
          </a:p>
          <a:p>
            <a:pPr indent="-304800" lvl="0" marL="457200" rtl="0" algn="l">
              <a:lnSpc>
                <a:spcPct val="115000"/>
              </a:lnSpc>
              <a:spcBef>
                <a:spcPts val="0"/>
              </a:spcBef>
              <a:spcAft>
                <a:spcPts val="0"/>
              </a:spcAft>
              <a:buClr>
                <a:schemeClr val="dk1"/>
              </a:buClr>
              <a:buSzPts val="1200"/>
              <a:buChar char="●"/>
            </a:pPr>
            <a:r>
              <a:rPr lang="en" sz="1200"/>
              <a:t>Department Activities &amp; Organizations</a:t>
            </a:r>
            <a:endParaRPr sz="1200"/>
          </a:p>
          <a:p>
            <a:pPr indent="-304800" lvl="0" marL="457200" rtl="0" algn="l">
              <a:lnSpc>
                <a:spcPct val="115000"/>
              </a:lnSpc>
              <a:spcBef>
                <a:spcPts val="0"/>
              </a:spcBef>
              <a:spcAft>
                <a:spcPts val="0"/>
              </a:spcAft>
              <a:buClr>
                <a:schemeClr val="dk1"/>
              </a:buClr>
              <a:buSzPts val="1200"/>
              <a:buChar char="●"/>
            </a:pPr>
            <a:r>
              <a:rPr lang="en" sz="1200"/>
              <a:t>External Fellowship information</a:t>
            </a:r>
            <a:endParaRPr sz="1200"/>
          </a:p>
          <a:p>
            <a:pPr indent="0" lvl="0" marL="0" rtl="0" algn="l">
              <a:lnSpc>
                <a:spcPct val="115000"/>
              </a:lnSpc>
              <a:spcBef>
                <a:spcPts val="1600"/>
              </a:spcBef>
              <a:spcAft>
                <a:spcPts val="0"/>
              </a:spcAft>
              <a:buNone/>
            </a:pPr>
            <a:r>
              <a:rPr b="1" lang="en" sz="1200"/>
              <a:t>Visit the </a:t>
            </a:r>
            <a:r>
              <a:rPr b="1" lang="en" sz="1200" u="sng">
                <a:solidFill>
                  <a:srgbClr val="0097A7"/>
                </a:solidFill>
                <a:hlinkClick r:id="rId4">
                  <a:extLst>
                    <a:ext uri="{A12FA001-AC4F-418D-AE19-62706E023703}">
                      <ahyp:hlinkClr val="tx"/>
                    </a:ext>
                  </a:extLst>
                </a:hlinkClick>
              </a:rPr>
              <a:t>Data Science website</a:t>
            </a:r>
            <a:r>
              <a:rPr b="1" lang="en" sz="1200"/>
              <a:t> for more information on courses, curriculum, and faculty member research areas.</a:t>
            </a:r>
            <a:endParaRPr sz="1200"/>
          </a:p>
          <a:p>
            <a:pPr indent="0" lvl="0" marL="0" rtl="0" algn="l">
              <a:spcBef>
                <a:spcPts val="1600"/>
              </a:spcBef>
              <a:spcAft>
                <a:spcPts val="0"/>
              </a:spcAft>
              <a:buNone/>
            </a:pPr>
            <a:r>
              <a:t/>
            </a:r>
            <a:endParaRPr sz="2400"/>
          </a:p>
        </p:txBody>
      </p:sp>
      <p:sp>
        <p:nvSpPr>
          <p:cNvPr id="333" name="Google Shape;333;p60"/>
          <p:cNvSpPr txBox="1"/>
          <p:nvPr/>
        </p:nvSpPr>
        <p:spPr>
          <a:xfrm>
            <a:off x="4690850" y="992300"/>
            <a:ext cx="3881700" cy="3377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200">
                <a:solidFill>
                  <a:schemeClr val="dk1"/>
                </a:solidFill>
              </a:rPr>
              <a:t>Please also reference the following offices for additional support as needed.</a:t>
            </a:r>
            <a:endParaRPr sz="1200">
              <a:solidFill>
                <a:schemeClr val="dk1"/>
              </a:solidFill>
            </a:endParaRPr>
          </a:p>
          <a:p>
            <a:pPr indent="-304800" lvl="0" marL="457200" rtl="0" algn="l">
              <a:lnSpc>
                <a:spcPct val="115000"/>
              </a:lnSpc>
              <a:spcBef>
                <a:spcPts val="0"/>
              </a:spcBef>
              <a:spcAft>
                <a:spcPts val="0"/>
              </a:spcAft>
              <a:buSzPts val="1200"/>
              <a:buChar char="●"/>
            </a:pPr>
            <a:r>
              <a:rPr lang="en" sz="1200" u="sng">
                <a:solidFill>
                  <a:schemeClr val="hlink"/>
                </a:solidFill>
                <a:hlinkClick r:id="rId5"/>
              </a:rPr>
              <a:t>The Graduate School Admissions Office</a:t>
            </a:r>
            <a:endParaRPr sz="1200">
              <a:solidFill>
                <a:srgbClr val="0097A7"/>
              </a:solidFill>
            </a:endParaRPr>
          </a:p>
          <a:p>
            <a:pPr indent="-304800" lvl="0" marL="457200" rtl="0" algn="l">
              <a:lnSpc>
                <a:spcPct val="115000"/>
              </a:lnSpc>
              <a:spcBef>
                <a:spcPts val="0"/>
              </a:spcBef>
              <a:spcAft>
                <a:spcPts val="0"/>
              </a:spcAft>
              <a:buSzPts val="1200"/>
              <a:buChar char="●"/>
            </a:pPr>
            <a:r>
              <a:rPr lang="en" sz="1200" u="sng">
                <a:solidFill>
                  <a:srgbClr val="0097A7"/>
                </a:solidFill>
                <a:hlinkClick r:id="rId6">
                  <a:extLst>
                    <a:ext uri="{A12FA001-AC4F-418D-AE19-62706E023703}">
                      <ahyp:hlinkClr val="tx"/>
                    </a:ext>
                  </a:extLst>
                </a:hlinkClick>
              </a:rPr>
              <a:t>International Student and Scholar Services (ISSS)</a:t>
            </a:r>
            <a:endParaRPr sz="1200">
              <a:solidFill>
                <a:schemeClr val="dk1"/>
              </a:solidFill>
            </a:endParaRPr>
          </a:p>
          <a:p>
            <a:pPr indent="-304800" lvl="0" marL="457200" rtl="0" algn="l">
              <a:lnSpc>
                <a:spcPct val="115000"/>
              </a:lnSpc>
              <a:spcBef>
                <a:spcPts val="0"/>
              </a:spcBef>
              <a:spcAft>
                <a:spcPts val="0"/>
              </a:spcAft>
              <a:buSzPts val="1200"/>
              <a:buChar char="●"/>
            </a:pPr>
            <a:r>
              <a:rPr lang="en" sz="1200" u="sng">
                <a:solidFill>
                  <a:srgbClr val="0097A7"/>
                </a:solidFill>
                <a:hlinkClick r:id="rId7">
                  <a:extLst>
                    <a:ext uri="{A12FA001-AC4F-418D-AE19-62706E023703}">
                      <ahyp:hlinkClr val="tx"/>
                    </a:ext>
                  </a:extLst>
                </a:hlinkClick>
              </a:rPr>
              <a:t>Graduate Student Services and Progress (GSSP)</a:t>
            </a:r>
            <a:endParaRPr sz="1200">
              <a:solidFill>
                <a:schemeClr val="dk1"/>
              </a:solidFill>
            </a:endParaRPr>
          </a:p>
          <a:p>
            <a:pPr indent="-304800" lvl="0" marL="457200" rtl="0" algn="l">
              <a:lnSpc>
                <a:spcPct val="115000"/>
              </a:lnSpc>
              <a:spcBef>
                <a:spcPts val="0"/>
              </a:spcBef>
              <a:spcAft>
                <a:spcPts val="0"/>
              </a:spcAft>
              <a:buSzPts val="1200"/>
              <a:buChar char="●"/>
            </a:pPr>
            <a:r>
              <a:rPr lang="en" sz="1200" u="sng">
                <a:solidFill>
                  <a:srgbClr val="0097A7"/>
                </a:solidFill>
                <a:hlinkClick r:id="rId8">
                  <a:extLst>
                    <a:ext uri="{A12FA001-AC4F-418D-AE19-62706E023703}">
                      <ahyp:hlinkClr val="tx"/>
                    </a:ext>
                  </a:extLst>
                </a:hlinkClick>
              </a:rPr>
              <a:t>The College of Science &amp; Engineering Career Center</a:t>
            </a:r>
            <a:endParaRPr sz="1200">
              <a:solidFill>
                <a:schemeClr val="dk1"/>
              </a:solidFill>
            </a:endParaRPr>
          </a:p>
          <a:p>
            <a:pPr indent="-304800" lvl="0" marL="457200" rtl="0" algn="l">
              <a:lnSpc>
                <a:spcPct val="115000"/>
              </a:lnSpc>
              <a:spcBef>
                <a:spcPts val="0"/>
              </a:spcBef>
              <a:spcAft>
                <a:spcPts val="0"/>
              </a:spcAft>
              <a:buSzPts val="1200"/>
              <a:buChar char="●"/>
            </a:pPr>
            <a:r>
              <a:rPr lang="en" sz="1200" u="sng">
                <a:solidFill>
                  <a:srgbClr val="0097A7"/>
                </a:solidFill>
                <a:hlinkClick r:id="rId9">
                  <a:extLst>
                    <a:ext uri="{A12FA001-AC4F-418D-AE19-62706E023703}">
                      <ahyp:hlinkClr val="tx"/>
                    </a:ext>
                  </a:extLst>
                </a:hlinkClick>
              </a:rPr>
              <a:t>Parking &amp; Transportation Services (PTS)</a:t>
            </a:r>
            <a:endParaRPr sz="1200">
              <a:solidFill>
                <a:schemeClr val="dk1"/>
              </a:solidFill>
            </a:endParaRPr>
          </a:p>
          <a:p>
            <a:pPr indent="-304800" lvl="0" marL="457200" rtl="0" algn="l">
              <a:lnSpc>
                <a:spcPct val="115000"/>
              </a:lnSpc>
              <a:spcBef>
                <a:spcPts val="0"/>
              </a:spcBef>
              <a:spcAft>
                <a:spcPts val="0"/>
              </a:spcAft>
              <a:buSzPts val="1200"/>
              <a:buChar char="●"/>
            </a:pPr>
            <a:r>
              <a:rPr lang="en" sz="1200" u="sng">
                <a:solidFill>
                  <a:srgbClr val="0097A7"/>
                </a:solidFill>
                <a:hlinkClick r:id="rId10">
                  <a:extLst>
                    <a:ext uri="{A12FA001-AC4F-418D-AE19-62706E023703}">
                      <ahyp:hlinkClr val="tx"/>
                    </a:ext>
                  </a:extLst>
                </a:hlinkClick>
              </a:rPr>
              <a:t>Housing and Residential Life</a:t>
            </a:r>
            <a:endParaRPr sz="1200">
              <a:solidFill>
                <a:schemeClr val="dk1"/>
              </a:solidFill>
            </a:endParaRPr>
          </a:p>
          <a:p>
            <a:pPr indent="-304800" lvl="0" marL="457200" rtl="0" algn="l">
              <a:lnSpc>
                <a:spcPct val="115000"/>
              </a:lnSpc>
              <a:spcBef>
                <a:spcPts val="0"/>
              </a:spcBef>
              <a:spcAft>
                <a:spcPts val="0"/>
              </a:spcAft>
              <a:buSzPts val="1200"/>
              <a:buChar char="●"/>
            </a:pPr>
            <a:r>
              <a:rPr lang="en" sz="1200" u="sng">
                <a:solidFill>
                  <a:srgbClr val="0097A7"/>
                </a:solidFill>
                <a:hlinkClick r:id="rId11">
                  <a:extLst>
                    <a:ext uri="{A12FA001-AC4F-418D-AE19-62706E023703}">
                      <ahyp:hlinkClr val="tx"/>
                    </a:ext>
                  </a:extLst>
                </a:hlinkClick>
              </a:rPr>
              <a:t>Recreation and Wellness (RecWell)</a:t>
            </a:r>
            <a:endParaRPr sz="1200">
              <a:solidFill>
                <a:schemeClr val="dk1"/>
              </a:solidFill>
            </a:endParaRPr>
          </a:p>
          <a:p>
            <a:pPr indent="-304800" lvl="0" marL="457200" rtl="0" algn="l">
              <a:lnSpc>
                <a:spcPct val="115000"/>
              </a:lnSpc>
              <a:spcBef>
                <a:spcPts val="0"/>
              </a:spcBef>
              <a:spcAft>
                <a:spcPts val="0"/>
              </a:spcAft>
              <a:buSzPts val="1200"/>
              <a:buChar char="●"/>
            </a:pPr>
            <a:r>
              <a:rPr lang="en" sz="1200" u="sng">
                <a:solidFill>
                  <a:srgbClr val="0097A7"/>
                </a:solidFill>
                <a:hlinkClick r:id="rId12">
                  <a:extLst>
                    <a:ext uri="{A12FA001-AC4F-418D-AE19-62706E023703}">
                      <ahyp:hlinkClr val="tx"/>
                    </a:ext>
                  </a:extLst>
                </a:hlinkClick>
              </a:rPr>
              <a:t>Golden Gopher Athletics</a:t>
            </a:r>
            <a:endParaRPr>
              <a:solidFill>
                <a:srgbClr val="595959"/>
              </a:solidFill>
            </a:endParaRPr>
          </a:p>
          <a:p>
            <a:pPr indent="0" lvl="0" marL="0" rtl="0" algn="l">
              <a:spcBef>
                <a:spcPts val="160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61"/>
          <p:cNvSpPr txBox="1"/>
          <p:nvPr>
            <p:ph type="ctrTitle"/>
          </p:nvPr>
        </p:nvSpPr>
        <p:spPr>
          <a:xfrm>
            <a:off x="685800" y="1714500"/>
            <a:ext cx="77724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YouTube Videos</a:t>
            </a:r>
            <a:endParaRPr/>
          </a:p>
        </p:txBody>
      </p:sp>
      <p:sp>
        <p:nvSpPr>
          <p:cNvPr id="339" name="Google Shape;339;p61"/>
          <p:cNvSpPr txBox="1"/>
          <p:nvPr>
            <p:ph idx="1" type="subTitle"/>
          </p:nvPr>
        </p:nvSpPr>
        <p:spPr>
          <a:xfrm>
            <a:off x="1367800" y="2914650"/>
            <a:ext cx="6404700" cy="1314600"/>
          </a:xfrm>
          <a:prstGeom prst="rect">
            <a:avLst/>
          </a:prstGeom>
        </p:spPr>
        <p:txBody>
          <a:bodyPr anchorCtr="0" anchor="t" bIns="91425" lIns="91425" spcFirstLastPara="1" rIns="91425" wrap="square" tIns="91425">
            <a:noAutofit/>
          </a:bodyPr>
          <a:lstStyle/>
          <a:p>
            <a:pPr indent="0" lvl="0" marL="0" rtl="0" algn="ctr">
              <a:spcBef>
                <a:spcPts val="640"/>
              </a:spcBef>
              <a:spcAft>
                <a:spcPts val="0"/>
              </a:spcAft>
              <a:buNone/>
            </a:pPr>
            <a:r>
              <a:rPr lang="en" sz="2500"/>
              <a:t>Highlighting research within the Department of Computer Science &amp; Engineering</a:t>
            </a:r>
            <a:endParaRPr sz="25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62"/>
          <p:cNvSpPr txBox="1"/>
          <p:nvPr>
            <p:ph type="title"/>
          </p:nvPr>
        </p:nvSpPr>
        <p:spPr>
          <a:xfrm>
            <a:off x="685800" y="228600"/>
            <a:ext cx="77724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100"/>
              <a:t>50 Years of Progress: Computer Science &amp; Engineering at the University of Minnesota</a:t>
            </a:r>
            <a:endParaRPr sz="3000"/>
          </a:p>
        </p:txBody>
      </p:sp>
      <p:sp>
        <p:nvSpPr>
          <p:cNvPr id="345" name="Google Shape;345;p62"/>
          <p:cNvSpPr txBox="1"/>
          <p:nvPr>
            <p:ph idx="1" type="body"/>
          </p:nvPr>
        </p:nvSpPr>
        <p:spPr>
          <a:xfrm>
            <a:off x="685800" y="1314450"/>
            <a:ext cx="3816600" cy="2971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222222"/>
                </a:solidFill>
                <a:highlight>
                  <a:srgbClr val="FFFFFF"/>
                </a:highlight>
              </a:rPr>
              <a:t>Computer Science and Engineering (CS&amp;E) at the University of Minnesota has come a long way in the past 50 years. The department has made tremendous progress and has become one of the most vibrant and interdisciplinary departments in the college, the University, and the computer science field.</a:t>
            </a:r>
            <a:endParaRPr sz="1100" u="sng">
              <a:solidFill>
                <a:srgbClr val="1155CC"/>
              </a:solidFill>
              <a:highlight>
                <a:srgbClr val="FFFFFF"/>
              </a:highlight>
            </a:endParaRPr>
          </a:p>
          <a:p>
            <a:pPr indent="0" lvl="0" marL="0" rtl="0" algn="l">
              <a:spcBef>
                <a:spcPts val="640"/>
              </a:spcBef>
              <a:spcAft>
                <a:spcPts val="0"/>
              </a:spcAft>
              <a:buNone/>
            </a:pPr>
            <a:r>
              <a:t/>
            </a:r>
            <a:endParaRPr/>
          </a:p>
        </p:txBody>
      </p:sp>
      <p:pic>
        <p:nvPicPr>
          <p:cNvPr descr="Computer Science and Engineering (CS&amp;E) at the University of Minnesota has come a long way in the past 50 years. The department has made tremendous progress and has become one of the most vibrant and interdisciplinary departments in the college, the University, and the computer science field." id="346" name="Google Shape;346;p62" title="50 Years of Progress: Computer Science &amp; Engineering at the University of Minnesota">
            <a:hlinkClick r:id="rId3"/>
          </p:cNvPr>
          <p:cNvPicPr preferRelativeResize="0"/>
          <p:nvPr/>
        </p:nvPicPr>
        <p:blipFill>
          <a:blip r:embed="rId4">
            <a:alphaModFix/>
          </a:blip>
          <a:stretch>
            <a:fillRect/>
          </a:stretch>
        </p:blipFill>
        <p:spPr>
          <a:xfrm>
            <a:off x="4704675" y="1174050"/>
            <a:ext cx="4336800" cy="3252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8"/>
          <p:cNvSpPr txBox="1"/>
          <p:nvPr>
            <p:ph type="title"/>
          </p:nvPr>
        </p:nvSpPr>
        <p:spPr>
          <a:xfrm>
            <a:off x="685800" y="228600"/>
            <a:ext cx="77724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800"/>
              <a:t>Department of Computer Science &amp; Engineering Core</a:t>
            </a:r>
            <a:r>
              <a:rPr b="1" lang="en" sz="2800"/>
              <a:t> Graduate Programs</a:t>
            </a:r>
            <a:endParaRPr b="1" sz="2800"/>
          </a:p>
        </p:txBody>
      </p:sp>
      <p:sp>
        <p:nvSpPr>
          <p:cNvPr id="80" name="Google Shape;80;p18"/>
          <p:cNvSpPr txBox="1"/>
          <p:nvPr>
            <p:ph idx="1" type="body"/>
          </p:nvPr>
        </p:nvSpPr>
        <p:spPr>
          <a:xfrm>
            <a:off x="685800" y="1111650"/>
            <a:ext cx="7772400" cy="2971800"/>
          </a:xfrm>
          <a:prstGeom prst="rect">
            <a:avLst/>
          </a:prstGeom>
        </p:spPr>
        <p:txBody>
          <a:bodyPr anchorCtr="0" anchor="t" bIns="91425" lIns="91425" spcFirstLastPara="1" rIns="91425" wrap="square" tIns="91425">
            <a:noAutofit/>
          </a:bodyPr>
          <a:lstStyle/>
          <a:p>
            <a:pPr indent="-304800" lvl="0" marL="673100" marR="215900" rtl="0" algn="l">
              <a:lnSpc>
                <a:spcPct val="115000"/>
              </a:lnSpc>
              <a:spcBef>
                <a:spcPts val="0"/>
              </a:spcBef>
              <a:spcAft>
                <a:spcPts val="0"/>
              </a:spcAft>
              <a:buClr>
                <a:srgbClr val="000000"/>
              </a:buClr>
              <a:buSzPts val="1200"/>
              <a:buFont typeface="Arial"/>
              <a:buChar char="●"/>
            </a:pPr>
            <a:r>
              <a:rPr lang="en" sz="1200" u="sng">
                <a:solidFill>
                  <a:srgbClr val="0000FF"/>
                </a:solidFill>
                <a:highlight>
                  <a:srgbClr val="FFFFFF"/>
                </a:highlight>
                <a:hlinkClick r:id="rId3">
                  <a:extLst>
                    <a:ext uri="{A12FA001-AC4F-418D-AE19-62706E023703}">
                      <ahyp:hlinkClr val="tx"/>
                    </a:ext>
                  </a:extLst>
                </a:hlinkClick>
              </a:rPr>
              <a:t>Ph.D. in Computer Science</a:t>
            </a:r>
            <a:r>
              <a:rPr lang="en" sz="1200">
                <a:solidFill>
                  <a:srgbClr val="000000"/>
                </a:solidFill>
                <a:highlight>
                  <a:srgbClr val="FFFFFF"/>
                </a:highlight>
              </a:rPr>
              <a:t>. This is a research degree that culminates in a unique dissertation that demonstrates original and creative research</a:t>
            </a:r>
            <a:r>
              <a:rPr lang="en" sz="1200">
                <a:solidFill>
                  <a:srgbClr val="3B3B3B"/>
                </a:solidFill>
                <a:highlight>
                  <a:srgbClr val="FFFFFF"/>
                </a:highlight>
              </a:rPr>
              <a:t>. </a:t>
            </a:r>
            <a:r>
              <a:rPr lang="en" sz="1200">
                <a:solidFill>
                  <a:srgbClr val="7A0019"/>
                </a:solidFill>
                <a:highlight>
                  <a:srgbClr val="FFFFFF"/>
                </a:highlight>
                <a:uFill>
                  <a:noFill/>
                </a:uFill>
                <a:hlinkClick r:id="rId4">
                  <a:extLst>
                    <a:ext uri="{A12FA001-AC4F-418D-AE19-62706E023703}">
                      <ahyp:hlinkClr val="tx"/>
                    </a:ext>
                  </a:extLst>
                </a:hlinkClick>
              </a:rPr>
              <a:t>Application instructions can be found here</a:t>
            </a:r>
            <a:r>
              <a:rPr lang="en" sz="1200">
                <a:solidFill>
                  <a:srgbClr val="7A0019"/>
                </a:solidFill>
                <a:highlight>
                  <a:srgbClr val="FFFFFF"/>
                </a:highlight>
              </a:rPr>
              <a:t>. </a:t>
            </a:r>
            <a:endParaRPr sz="1200">
              <a:solidFill>
                <a:srgbClr val="7A0019"/>
              </a:solidFill>
              <a:highlight>
                <a:srgbClr val="FFFFFF"/>
              </a:highlight>
            </a:endParaRPr>
          </a:p>
          <a:p>
            <a:pPr indent="-304800" lvl="0" marL="673100" marR="215900" rtl="0" algn="l">
              <a:lnSpc>
                <a:spcPct val="115000"/>
              </a:lnSpc>
              <a:spcBef>
                <a:spcPts val="0"/>
              </a:spcBef>
              <a:spcAft>
                <a:spcPts val="0"/>
              </a:spcAft>
              <a:buClr>
                <a:srgbClr val="000000"/>
              </a:buClr>
              <a:buSzPts val="1200"/>
              <a:buFont typeface="Arial"/>
              <a:buChar char="●"/>
            </a:pPr>
            <a:r>
              <a:rPr lang="en" sz="1200" u="sng">
                <a:solidFill>
                  <a:srgbClr val="0000FF"/>
                </a:solidFill>
                <a:highlight>
                  <a:srgbClr val="FFFFFF"/>
                </a:highlight>
                <a:hlinkClick r:id="rId5">
                  <a:extLst>
                    <a:ext uri="{A12FA001-AC4F-418D-AE19-62706E023703}">
                      <ahyp:hlinkClr val="tx"/>
                    </a:ext>
                  </a:extLst>
                </a:hlinkClick>
              </a:rPr>
              <a:t>M.S.  in Computer Science</a:t>
            </a:r>
            <a:r>
              <a:rPr lang="en" sz="1200" u="sng">
                <a:solidFill>
                  <a:srgbClr val="0000FF"/>
                </a:solidFill>
                <a:highlight>
                  <a:srgbClr val="FFFFFF"/>
                </a:highlight>
              </a:rPr>
              <a:t>.</a:t>
            </a:r>
            <a:r>
              <a:rPr lang="en" sz="1200">
                <a:solidFill>
                  <a:srgbClr val="3B3B3B"/>
                </a:solidFill>
                <a:highlight>
                  <a:srgbClr val="FFFFFF"/>
                </a:highlight>
              </a:rPr>
              <a:t>  </a:t>
            </a:r>
            <a:r>
              <a:rPr lang="en" sz="1200">
                <a:solidFill>
                  <a:srgbClr val="000000"/>
                </a:solidFill>
                <a:highlight>
                  <a:srgbClr val="FFFFFF"/>
                </a:highlight>
              </a:rPr>
              <a:t>The department offers three types of M.S.  degrees: (i) Plan A with a research thesis, (ii) Plan B with an independent project, and (iii) Plan C that only requires coursework-based projects. </a:t>
            </a:r>
            <a:r>
              <a:rPr lang="en" sz="1200">
                <a:solidFill>
                  <a:srgbClr val="7A0019"/>
                </a:solidFill>
                <a:highlight>
                  <a:srgbClr val="FFFFFF"/>
                </a:highlight>
                <a:uFill>
                  <a:noFill/>
                </a:uFill>
                <a:hlinkClick r:id="rId6">
                  <a:extLst>
                    <a:ext uri="{A12FA001-AC4F-418D-AE19-62706E023703}">
                      <ahyp:hlinkClr val="tx"/>
                    </a:ext>
                  </a:extLst>
                </a:hlinkClick>
              </a:rPr>
              <a:t>Application instructions can be found here.</a:t>
            </a:r>
            <a:r>
              <a:rPr lang="en" sz="1200">
                <a:solidFill>
                  <a:srgbClr val="7A0019"/>
                </a:solidFill>
                <a:highlight>
                  <a:srgbClr val="FFFFFF"/>
                </a:highlight>
              </a:rPr>
              <a:t> </a:t>
            </a:r>
            <a:endParaRPr sz="1200">
              <a:solidFill>
                <a:srgbClr val="7A0019"/>
              </a:solidFill>
              <a:highlight>
                <a:srgbClr val="FFFFFF"/>
              </a:highlight>
            </a:endParaRPr>
          </a:p>
          <a:p>
            <a:pPr indent="-304800" lvl="0" marL="673100" marR="215900" rtl="0" algn="l">
              <a:lnSpc>
                <a:spcPct val="115000"/>
              </a:lnSpc>
              <a:spcBef>
                <a:spcPts val="0"/>
              </a:spcBef>
              <a:spcAft>
                <a:spcPts val="0"/>
              </a:spcAft>
              <a:buClr>
                <a:srgbClr val="000000"/>
              </a:buClr>
              <a:buSzPts val="1200"/>
              <a:buFont typeface="Arial"/>
              <a:buChar char="●"/>
            </a:pPr>
            <a:r>
              <a:rPr lang="en" sz="1200" u="sng">
                <a:solidFill>
                  <a:srgbClr val="0000FF"/>
                </a:solidFill>
                <a:highlight>
                  <a:srgbClr val="FFFFFF"/>
                </a:highlight>
                <a:hlinkClick r:id="rId7">
                  <a:extLst>
                    <a:ext uri="{A12FA001-AC4F-418D-AE19-62706E023703}">
                      <ahyp:hlinkClr val="tx"/>
                    </a:ext>
                  </a:extLst>
                </a:hlinkClick>
              </a:rPr>
              <a:t>Masters of Computer Science (M.C.S.)</a:t>
            </a:r>
            <a:r>
              <a:rPr lang="en" sz="1200">
                <a:solidFill>
                  <a:srgbClr val="000000"/>
                </a:solidFill>
                <a:highlight>
                  <a:srgbClr val="FFFFFF"/>
                </a:highlight>
              </a:rPr>
              <a:t> This is a coursework-only degree designed to meet the needs of working professionals.</a:t>
            </a:r>
            <a:r>
              <a:rPr lang="en" sz="1200">
                <a:solidFill>
                  <a:srgbClr val="900021"/>
                </a:solidFill>
                <a:highlight>
                  <a:srgbClr val="FFFFFF"/>
                </a:highlight>
                <a:uFill>
                  <a:noFill/>
                </a:uFill>
                <a:hlinkClick r:id="rId8">
                  <a:extLst>
                    <a:ext uri="{A12FA001-AC4F-418D-AE19-62706E023703}">
                      <ahyp:hlinkClr val="tx"/>
                    </a:ext>
                  </a:extLst>
                </a:hlinkClick>
              </a:rPr>
              <a:t> </a:t>
            </a:r>
            <a:r>
              <a:rPr lang="en" sz="1200">
                <a:solidFill>
                  <a:srgbClr val="7A0019"/>
                </a:solidFill>
                <a:highlight>
                  <a:srgbClr val="FFFFFF"/>
                </a:highlight>
                <a:uFill>
                  <a:noFill/>
                </a:uFill>
                <a:hlinkClick r:id="rId9">
                  <a:extLst>
                    <a:ext uri="{A12FA001-AC4F-418D-AE19-62706E023703}">
                      <ahyp:hlinkClr val="tx"/>
                    </a:ext>
                  </a:extLst>
                </a:hlinkClick>
              </a:rPr>
              <a:t>Application instructions can be found here</a:t>
            </a:r>
            <a:r>
              <a:rPr lang="en" sz="1200">
                <a:solidFill>
                  <a:srgbClr val="7A0019"/>
                </a:solidFill>
                <a:highlight>
                  <a:srgbClr val="FFFFFF"/>
                </a:highlight>
              </a:rPr>
              <a:t>. </a:t>
            </a:r>
            <a:endParaRPr sz="1200">
              <a:solidFill>
                <a:srgbClr val="7A0019"/>
              </a:solidFill>
              <a:highlight>
                <a:srgbClr val="FFFFFF"/>
              </a:highlight>
            </a:endParaRPr>
          </a:p>
          <a:p>
            <a:pPr indent="-304800" lvl="0" marL="673100" marR="215900" rtl="0" algn="l">
              <a:lnSpc>
                <a:spcPct val="115000"/>
              </a:lnSpc>
              <a:spcBef>
                <a:spcPts val="0"/>
              </a:spcBef>
              <a:spcAft>
                <a:spcPts val="0"/>
              </a:spcAft>
              <a:buClr>
                <a:srgbClr val="000000"/>
              </a:buClr>
              <a:buSzPts val="1200"/>
              <a:buFont typeface="Helvetica Neue"/>
              <a:buChar char="●"/>
            </a:pPr>
            <a:r>
              <a:rPr lang="en" sz="1200" u="sng">
                <a:solidFill>
                  <a:srgbClr val="0000FF"/>
                </a:solidFill>
                <a:highlight>
                  <a:srgbClr val="FFFFFF"/>
                </a:highlight>
                <a:hlinkClick r:id="rId10">
                  <a:extLst>
                    <a:ext uri="{A12FA001-AC4F-418D-AE19-62706E023703}">
                      <ahyp:hlinkClr val="tx"/>
                    </a:ext>
                  </a:extLst>
                </a:hlinkClick>
              </a:rPr>
              <a:t>Data Science M.S.</a:t>
            </a:r>
            <a:r>
              <a:rPr lang="en" sz="1200">
                <a:solidFill>
                  <a:srgbClr val="0000FF"/>
                </a:solidFill>
                <a:highlight>
                  <a:srgbClr val="FFFFFF"/>
                </a:highlight>
              </a:rPr>
              <a:t> </a:t>
            </a:r>
            <a:r>
              <a:rPr lang="en" sz="1200">
                <a:solidFill>
                  <a:srgbClr val="000000"/>
                </a:solidFill>
                <a:highlight>
                  <a:srgbClr val="FFFFFF"/>
                </a:highlight>
              </a:rPr>
              <a:t>The Data Science M.S. is a plan B only </a:t>
            </a:r>
            <a:r>
              <a:rPr lang="en" sz="1200">
                <a:highlight>
                  <a:srgbClr val="FFFFFF"/>
                </a:highlight>
              </a:rPr>
              <a:t>culminating in </a:t>
            </a:r>
            <a:r>
              <a:rPr lang="en" sz="1200">
                <a:solidFill>
                  <a:srgbClr val="000000"/>
                </a:solidFill>
                <a:highlight>
                  <a:srgbClr val="FFFFFF"/>
                </a:highlight>
              </a:rPr>
              <a:t>a capstone project to include a final written report and oral presentation. </a:t>
            </a:r>
            <a:r>
              <a:rPr lang="en" sz="1200">
                <a:solidFill>
                  <a:srgbClr val="7A0019"/>
                </a:solidFill>
                <a:highlight>
                  <a:srgbClr val="FFFFFF"/>
                </a:highlight>
                <a:uFill>
                  <a:noFill/>
                </a:uFill>
                <a:hlinkClick r:id="rId11">
                  <a:extLst>
                    <a:ext uri="{A12FA001-AC4F-418D-AE19-62706E023703}">
                      <ahyp:hlinkClr val="tx"/>
                    </a:ext>
                  </a:extLst>
                </a:hlinkClick>
              </a:rPr>
              <a:t>Application instructions can </a:t>
            </a:r>
            <a:r>
              <a:rPr lang="en" sz="1200">
                <a:solidFill>
                  <a:srgbClr val="7A0019"/>
                </a:solidFill>
                <a:highlight>
                  <a:srgbClr val="FFFFFF"/>
                </a:highlight>
                <a:uFill>
                  <a:noFill/>
                </a:uFill>
                <a:hlinkClick r:id="rId12">
                  <a:extLst>
                    <a:ext uri="{A12FA001-AC4F-418D-AE19-62706E023703}">
                      <ahyp:hlinkClr val="tx"/>
                    </a:ext>
                  </a:extLst>
                </a:hlinkClick>
              </a:rPr>
              <a:t>be</a:t>
            </a:r>
            <a:r>
              <a:rPr lang="en" sz="1200">
                <a:solidFill>
                  <a:srgbClr val="7A0019"/>
                </a:solidFill>
                <a:highlight>
                  <a:srgbClr val="FFFFFF"/>
                </a:highlight>
                <a:uFill>
                  <a:noFill/>
                </a:uFill>
                <a:hlinkClick r:id="rId13">
                  <a:extLst>
                    <a:ext uri="{A12FA001-AC4F-418D-AE19-62706E023703}">
                      <ahyp:hlinkClr val="tx"/>
                    </a:ext>
                  </a:extLst>
                </a:hlinkClick>
              </a:rPr>
              <a:t> found here.</a:t>
            </a:r>
            <a:endParaRPr sz="1200">
              <a:solidFill>
                <a:srgbClr val="7A0019"/>
              </a:solidFill>
              <a:highlight>
                <a:srgbClr val="FFFFFF"/>
              </a:highlight>
            </a:endParaRPr>
          </a:p>
          <a:p>
            <a:pPr indent="-304800" lvl="0" marL="673100" marR="215900" rtl="0" algn="l">
              <a:lnSpc>
                <a:spcPct val="115000"/>
              </a:lnSpc>
              <a:spcBef>
                <a:spcPts val="0"/>
              </a:spcBef>
              <a:spcAft>
                <a:spcPts val="0"/>
              </a:spcAft>
              <a:buClr>
                <a:srgbClr val="000000"/>
              </a:buClr>
              <a:buSzPts val="1200"/>
              <a:buFont typeface="Helvetica Neue"/>
              <a:buChar char="●"/>
            </a:pPr>
            <a:r>
              <a:rPr lang="en" sz="1200" u="sng">
                <a:solidFill>
                  <a:srgbClr val="0000FF"/>
                </a:solidFill>
                <a:highlight>
                  <a:srgbClr val="FFFFFF"/>
                </a:highlight>
                <a:hlinkClick r:id="rId14">
                  <a:extLst>
                    <a:ext uri="{A12FA001-AC4F-418D-AE19-62706E023703}">
                      <ahyp:hlinkClr val="tx"/>
                    </a:ext>
                  </a:extLst>
                </a:hlinkClick>
              </a:rPr>
              <a:t>Data Science Post-</a:t>
            </a:r>
            <a:r>
              <a:rPr lang="en" sz="1200" u="sng">
                <a:solidFill>
                  <a:srgbClr val="0000FF"/>
                </a:solidFill>
                <a:highlight>
                  <a:srgbClr val="FFFFFF"/>
                </a:highlight>
                <a:hlinkClick r:id="rId15">
                  <a:extLst>
                    <a:ext uri="{A12FA001-AC4F-418D-AE19-62706E023703}">
                      <ahyp:hlinkClr val="tx"/>
                    </a:ext>
                  </a:extLst>
                </a:hlinkClick>
              </a:rPr>
              <a:t>Baccalaureate</a:t>
            </a:r>
            <a:r>
              <a:rPr lang="en" sz="1200" u="sng">
                <a:solidFill>
                  <a:srgbClr val="0000FF"/>
                </a:solidFill>
                <a:highlight>
                  <a:srgbClr val="FFFFFF"/>
                </a:highlight>
                <a:hlinkClick r:id="rId16">
                  <a:extLst>
                    <a:ext uri="{A12FA001-AC4F-418D-AE19-62706E023703}">
                      <ahyp:hlinkClr val="tx"/>
                    </a:ext>
                  </a:extLst>
                </a:hlinkClick>
              </a:rPr>
              <a:t> Certificate</a:t>
            </a:r>
            <a:r>
              <a:rPr lang="en" sz="1200">
                <a:solidFill>
                  <a:srgbClr val="0000FF"/>
                </a:solidFill>
                <a:highlight>
                  <a:srgbClr val="FFFFFF"/>
                </a:highlight>
              </a:rPr>
              <a:t> </a:t>
            </a:r>
            <a:r>
              <a:rPr lang="en" sz="1200">
                <a:solidFill>
                  <a:srgbClr val="000000"/>
                </a:solidFill>
                <a:highlight>
                  <a:srgbClr val="FFFFFF"/>
                </a:highlight>
              </a:rPr>
              <a:t>The Post-Baccalaureate Certificate in Data Science is designed for students seeking expertise in methods of managing and analyzing Big Data in a </a:t>
            </a:r>
            <a:r>
              <a:rPr lang="en" sz="1200">
                <a:solidFill>
                  <a:srgbClr val="000000"/>
                </a:solidFill>
                <a:highlight>
                  <a:srgbClr val="FFFFFF"/>
                </a:highlight>
                <a:uFill>
                  <a:noFill/>
                </a:uFill>
                <a:hlinkClick r:id="rId17">
                  <a:extLst>
                    <a:ext uri="{A12FA001-AC4F-418D-AE19-62706E023703}">
                      <ahyp:hlinkClr val="tx"/>
                    </a:ext>
                  </a:extLst>
                </a:hlinkClick>
              </a:rPr>
              <a:t>short four-course program</a:t>
            </a:r>
            <a:r>
              <a:rPr lang="en" sz="1200">
                <a:solidFill>
                  <a:srgbClr val="000000"/>
                </a:solidFill>
                <a:highlight>
                  <a:srgbClr val="FFFFFF"/>
                </a:highlight>
              </a:rPr>
              <a:t>. </a:t>
            </a:r>
            <a:r>
              <a:rPr lang="en" sz="1200">
                <a:highlight>
                  <a:srgbClr val="FFFFFF"/>
                </a:highlight>
              </a:rPr>
              <a:t> </a:t>
            </a:r>
            <a:r>
              <a:rPr lang="en" sz="1200">
                <a:solidFill>
                  <a:srgbClr val="7A0019"/>
                </a:solidFill>
                <a:highlight>
                  <a:srgbClr val="FFFFFF"/>
                </a:highlight>
                <a:uFill>
                  <a:noFill/>
                </a:uFill>
                <a:hlinkClick r:id="rId18">
                  <a:extLst>
                    <a:ext uri="{A12FA001-AC4F-418D-AE19-62706E023703}">
                      <ahyp:hlinkClr val="tx"/>
                    </a:ext>
                  </a:extLst>
                </a:hlinkClick>
              </a:rPr>
              <a:t>Application instructions can be found here.</a:t>
            </a:r>
            <a:endParaRPr sz="1200">
              <a:highlight>
                <a:schemeClr val="lt1"/>
              </a:highlight>
            </a:endParaRPr>
          </a:p>
          <a:p>
            <a:pPr indent="0" lvl="0" marL="457200" marR="215900" rtl="0" algn="l">
              <a:lnSpc>
                <a:spcPct val="115000"/>
              </a:lnSpc>
              <a:spcBef>
                <a:spcPts val="3300"/>
              </a:spcBef>
              <a:spcAft>
                <a:spcPts val="0"/>
              </a:spcAft>
              <a:buNone/>
            </a:pPr>
            <a:r>
              <a:t/>
            </a:r>
            <a:endParaRPr sz="1200">
              <a:solidFill>
                <a:srgbClr val="000000"/>
              </a:solidFill>
              <a:highlight>
                <a:srgbClr val="FFFFFF"/>
              </a:highlight>
            </a:endParaRPr>
          </a:p>
          <a:p>
            <a:pPr indent="0" lvl="0" marL="457200" marR="215900" rtl="0" algn="l">
              <a:lnSpc>
                <a:spcPct val="115000"/>
              </a:lnSpc>
              <a:spcBef>
                <a:spcPts val="3300"/>
              </a:spcBef>
              <a:spcAft>
                <a:spcPts val="0"/>
              </a:spcAft>
              <a:buNone/>
            </a:pPr>
            <a:r>
              <a:t/>
            </a:r>
            <a:endParaRPr sz="1200">
              <a:solidFill>
                <a:srgbClr val="3B3B3B"/>
              </a:solidFill>
              <a:highlight>
                <a:srgbClr val="FFFFFF"/>
              </a:highlight>
            </a:endParaRPr>
          </a:p>
          <a:p>
            <a:pPr indent="0" lvl="0" marL="0" rtl="0" algn="l">
              <a:lnSpc>
                <a:spcPct val="200000"/>
              </a:lnSpc>
              <a:spcBef>
                <a:spcPts val="3300"/>
              </a:spcBef>
              <a:spcAft>
                <a:spcPts val="0"/>
              </a:spcAft>
              <a:buNone/>
            </a:pPr>
            <a:r>
              <a:t/>
            </a:r>
            <a:endParaRPr sz="2200"/>
          </a:p>
          <a:p>
            <a:pPr indent="0" lvl="0" marL="457200" rtl="0" algn="l">
              <a:lnSpc>
                <a:spcPct val="200000"/>
              </a:lnSpc>
              <a:spcBef>
                <a:spcPts val="640"/>
              </a:spcBef>
              <a:spcAft>
                <a:spcPts val="0"/>
              </a:spcAft>
              <a:buNone/>
            </a:pPr>
            <a:r>
              <a:t/>
            </a:r>
            <a:endParaRPr sz="22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63"/>
          <p:cNvSpPr txBox="1"/>
          <p:nvPr>
            <p:ph type="title"/>
          </p:nvPr>
        </p:nvSpPr>
        <p:spPr>
          <a:xfrm>
            <a:off x="685800" y="228600"/>
            <a:ext cx="77724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800"/>
              <a:t>Confronting real-world problems with the Grouplens lab</a:t>
            </a:r>
            <a:endParaRPr sz="3700"/>
          </a:p>
        </p:txBody>
      </p:sp>
      <p:sp>
        <p:nvSpPr>
          <p:cNvPr id="352" name="Google Shape;352;p63"/>
          <p:cNvSpPr txBox="1"/>
          <p:nvPr>
            <p:ph idx="1" type="body"/>
          </p:nvPr>
        </p:nvSpPr>
        <p:spPr>
          <a:xfrm>
            <a:off x="685800" y="1314450"/>
            <a:ext cx="3816600" cy="2971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222222"/>
                </a:solidFill>
                <a:highlight>
                  <a:srgbClr val="FFFFFF"/>
                </a:highlight>
              </a:rPr>
              <a:t>Grouplens Research Fellows Estelle Smith and Bowen Yu describe how they are developing real-world systems that solve real-world people will use. </a:t>
            </a:r>
            <a:r>
              <a:rPr lang="en" sz="1100" u="sng">
                <a:solidFill>
                  <a:schemeClr val="hlink"/>
                </a:solidFill>
                <a:highlight>
                  <a:srgbClr val="FFFFFF"/>
                </a:highlight>
                <a:hlinkClick r:id="rId3"/>
              </a:rPr>
              <a:t>More info</a:t>
            </a:r>
            <a:endParaRPr sz="1100" u="sng">
              <a:solidFill>
                <a:srgbClr val="1155CC"/>
              </a:solidFill>
              <a:highlight>
                <a:srgbClr val="FFFFFF"/>
              </a:highlight>
            </a:endParaRPr>
          </a:p>
          <a:p>
            <a:pPr indent="0" lvl="0" marL="0" rtl="0" algn="l">
              <a:spcBef>
                <a:spcPts val="640"/>
              </a:spcBef>
              <a:spcAft>
                <a:spcPts val="0"/>
              </a:spcAft>
              <a:buNone/>
            </a:pPr>
            <a:r>
              <a:t/>
            </a:r>
            <a:endParaRPr/>
          </a:p>
        </p:txBody>
      </p:sp>
      <p:pic>
        <p:nvPicPr>
          <p:cNvPr descr="University of Minnesota computer science and engineering research fellows Estelle Smith and Bowen Yu describe how they are developing systems that solve real-world problems. More info: http://grouplens.org" id="353" name="Google Shape;353;p63" title="Research Spotlight: Solving problems with the Grouplens Lab - Computer Science and Engineering">
            <a:hlinkClick r:id="rId4"/>
          </p:cNvPr>
          <p:cNvPicPr preferRelativeResize="0"/>
          <p:nvPr/>
        </p:nvPicPr>
        <p:blipFill>
          <a:blip r:embed="rId5">
            <a:alphaModFix/>
          </a:blip>
          <a:stretch>
            <a:fillRect/>
          </a:stretch>
        </p:blipFill>
        <p:spPr>
          <a:xfrm>
            <a:off x="4887025" y="1234863"/>
            <a:ext cx="4174625" cy="31309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64"/>
          <p:cNvSpPr txBox="1"/>
          <p:nvPr>
            <p:ph type="title"/>
          </p:nvPr>
        </p:nvSpPr>
        <p:spPr>
          <a:xfrm>
            <a:off x="685800" y="228600"/>
            <a:ext cx="77724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800"/>
              <a:t>Bringing design and art to science with the IV/Lab</a:t>
            </a:r>
            <a:endParaRPr sz="3700"/>
          </a:p>
        </p:txBody>
      </p:sp>
      <p:sp>
        <p:nvSpPr>
          <p:cNvPr id="359" name="Google Shape;359;p64"/>
          <p:cNvSpPr txBox="1"/>
          <p:nvPr>
            <p:ph idx="1" type="body"/>
          </p:nvPr>
        </p:nvSpPr>
        <p:spPr>
          <a:xfrm>
            <a:off x="685800" y="1314450"/>
            <a:ext cx="3930600" cy="2971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222222"/>
                </a:solidFill>
                <a:highlight>
                  <a:srgbClr val="FFFFFF"/>
                </a:highlight>
              </a:rPr>
              <a:t>Ph.D. student Seth Johnson is using VR to help scientists visualize and understand the next generation of data.</a:t>
            </a:r>
            <a:endParaRPr sz="1100">
              <a:solidFill>
                <a:srgbClr val="222222"/>
              </a:solidFill>
              <a:highlight>
                <a:srgbClr val="FFFFFF"/>
              </a:highlight>
            </a:endParaRPr>
          </a:p>
          <a:p>
            <a:pPr indent="0" lvl="0" marL="0" rtl="0" algn="l">
              <a:lnSpc>
                <a:spcPct val="115000"/>
              </a:lnSpc>
              <a:spcBef>
                <a:spcPts val="0"/>
              </a:spcBef>
              <a:spcAft>
                <a:spcPts val="0"/>
              </a:spcAft>
              <a:buNone/>
            </a:pPr>
            <a:r>
              <a:rPr lang="en" sz="1100" u="sng">
                <a:solidFill>
                  <a:schemeClr val="hlink"/>
                </a:solidFill>
                <a:highlight>
                  <a:srgbClr val="FFFFFF"/>
                </a:highlight>
                <a:hlinkClick r:id="rId3"/>
              </a:rPr>
              <a:t>More info</a:t>
            </a:r>
            <a:endParaRPr sz="1100" u="sng">
              <a:solidFill>
                <a:srgbClr val="1155CC"/>
              </a:solidFill>
              <a:highlight>
                <a:srgbClr val="FFFFFF"/>
              </a:highlight>
            </a:endParaRPr>
          </a:p>
          <a:p>
            <a:pPr indent="0" lvl="0" marL="0" rtl="0" algn="l">
              <a:lnSpc>
                <a:spcPct val="115000"/>
              </a:lnSpc>
              <a:spcBef>
                <a:spcPts val="0"/>
              </a:spcBef>
              <a:spcAft>
                <a:spcPts val="0"/>
              </a:spcAft>
              <a:buNone/>
            </a:pPr>
            <a:r>
              <a:t/>
            </a:r>
            <a:endParaRPr sz="1100">
              <a:solidFill>
                <a:srgbClr val="222222"/>
              </a:solidFill>
              <a:highlight>
                <a:srgbClr val="FFFFFF"/>
              </a:highlight>
            </a:endParaRPr>
          </a:p>
          <a:p>
            <a:pPr indent="0" lvl="0" marL="0" rtl="0" algn="l">
              <a:spcBef>
                <a:spcPts val="640"/>
              </a:spcBef>
              <a:spcAft>
                <a:spcPts val="0"/>
              </a:spcAft>
              <a:buNone/>
            </a:pPr>
            <a:r>
              <a:t/>
            </a:r>
            <a:endParaRPr/>
          </a:p>
        </p:txBody>
      </p:sp>
      <p:pic>
        <p:nvPicPr>
          <p:cNvPr descr="University of Minnesota computer science and engineering Ph.D. student Seth Johnson is using VR to help scientists visualize and understand the next generation of data. More info: http://ivlab.cs.umn.edu" id="360" name="Google Shape;360;p64" title="Research Spotlight: Bringing art to science with the IV/Lab - Computer Science and Engineering">
            <a:hlinkClick r:id="rId4"/>
          </p:cNvPr>
          <p:cNvPicPr preferRelativeResize="0"/>
          <p:nvPr/>
        </p:nvPicPr>
        <p:blipFill>
          <a:blip r:embed="rId5">
            <a:alphaModFix/>
          </a:blip>
          <a:stretch>
            <a:fillRect/>
          </a:stretch>
        </p:blipFill>
        <p:spPr>
          <a:xfrm>
            <a:off x="4744575" y="1211425"/>
            <a:ext cx="4237126" cy="31778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5"/>
          <p:cNvSpPr txBox="1"/>
          <p:nvPr>
            <p:ph type="title"/>
          </p:nvPr>
        </p:nvSpPr>
        <p:spPr>
          <a:xfrm>
            <a:off x="685800" y="228600"/>
            <a:ext cx="77724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800"/>
              <a:t>Determining disease risk in the Myers Lab</a:t>
            </a:r>
            <a:endParaRPr sz="3700"/>
          </a:p>
        </p:txBody>
      </p:sp>
      <p:sp>
        <p:nvSpPr>
          <p:cNvPr id="366" name="Google Shape;366;p65"/>
          <p:cNvSpPr txBox="1"/>
          <p:nvPr>
            <p:ph idx="1" type="body"/>
          </p:nvPr>
        </p:nvSpPr>
        <p:spPr>
          <a:xfrm>
            <a:off x="685800" y="1314450"/>
            <a:ext cx="3930600" cy="2971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222222"/>
                </a:solidFill>
                <a:highlight>
                  <a:srgbClr val="FFFFFF"/>
                </a:highlight>
              </a:rPr>
              <a:t>Research Specialist Wen Wang brings a computational approach to find genetic risks for complex human diseases.</a:t>
            </a:r>
            <a:endParaRPr sz="1100">
              <a:solidFill>
                <a:srgbClr val="222222"/>
              </a:solidFill>
              <a:highlight>
                <a:srgbClr val="FFFFFF"/>
              </a:highlight>
            </a:endParaRPr>
          </a:p>
          <a:p>
            <a:pPr indent="0" lvl="0" marL="0" rtl="0" algn="l">
              <a:lnSpc>
                <a:spcPct val="115000"/>
              </a:lnSpc>
              <a:spcBef>
                <a:spcPts val="0"/>
              </a:spcBef>
              <a:spcAft>
                <a:spcPts val="0"/>
              </a:spcAft>
              <a:buNone/>
            </a:pPr>
            <a:r>
              <a:rPr lang="en" sz="1100" u="sng">
                <a:solidFill>
                  <a:schemeClr val="hlink"/>
                </a:solidFill>
                <a:highlight>
                  <a:srgbClr val="FFFFFF"/>
                </a:highlight>
                <a:hlinkClick r:id="rId3"/>
              </a:rPr>
              <a:t>More info</a:t>
            </a:r>
            <a:endParaRPr sz="1100" u="sng">
              <a:solidFill>
                <a:srgbClr val="1155CC"/>
              </a:solidFill>
              <a:highlight>
                <a:srgbClr val="FFFFFF"/>
              </a:highlight>
            </a:endParaRPr>
          </a:p>
          <a:p>
            <a:pPr indent="0" lvl="0" marL="0" rtl="0" algn="l">
              <a:lnSpc>
                <a:spcPct val="115000"/>
              </a:lnSpc>
              <a:spcBef>
                <a:spcPts val="0"/>
              </a:spcBef>
              <a:spcAft>
                <a:spcPts val="0"/>
              </a:spcAft>
              <a:buNone/>
            </a:pPr>
            <a:r>
              <a:t/>
            </a:r>
            <a:endParaRPr sz="1100">
              <a:solidFill>
                <a:srgbClr val="222222"/>
              </a:solidFill>
              <a:highlight>
                <a:srgbClr val="FFFFFF"/>
              </a:highlight>
            </a:endParaRPr>
          </a:p>
          <a:p>
            <a:pPr indent="0" lvl="0" marL="0" rtl="0" algn="l">
              <a:lnSpc>
                <a:spcPct val="115000"/>
              </a:lnSpc>
              <a:spcBef>
                <a:spcPts val="0"/>
              </a:spcBef>
              <a:spcAft>
                <a:spcPts val="0"/>
              </a:spcAft>
              <a:buNone/>
            </a:pPr>
            <a:r>
              <a:t/>
            </a:r>
            <a:endParaRPr sz="1100">
              <a:solidFill>
                <a:srgbClr val="222222"/>
              </a:solidFill>
              <a:highlight>
                <a:srgbClr val="FFFFFF"/>
              </a:highlight>
            </a:endParaRPr>
          </a:p>
          <a:p>
            <a:pPr indent="0" lvl="0" marL="0" rtl="0" algn="l">
              <a:spcBef>
                <a:spcPts val="640"/>
              </a:spcBef>
              <a:spcAft>
                <a:spcPts val="0"/>
              </a:spcAft>
              <a:buNone/>
            </a:pPr>
            <a:r>
              <a:t/>
            </a:r>
            <a:endParaRPr/>
          </a:p>
        </p:txBody>
      </p:sp>
      <p:pic>
        <p:nvPicPr>
          <p:cNvPr descr="University of Minnesota computer science and engineering research specialist Wen Wang brings a computational approach to find genetic risks for complex human diseases. More info: http://csbio.cs.umn.edu" id="367" name="Google Shape;367;p65" title="Research Spotlight: Determining disease risk in the Myers Lab - Computer Science and Engineering">
            <a:hlinkClick r:id="rId4"/>
          </p:cNvPr>
          <p:cNvPicPr preferRelativeResize="0"/>
          <p:nvPr/>
        </p:nvPicPr>
        <p:blipFill>
          <a:blip r:embed="rId5">
            <a:alphaModFix/>
          </a:blip>
          <a:stretch>
            <a:fillRect/>
          </a:stretch>
        </p:blipFill>
        <p:spPr>
          <a:xfrm>
            <a:off x="4768800" y="1238400"/>
            <a:ext cx="4222800" cy="31671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6"/>
          <p:cNvSpPr txBox="1"/>
          <p:nvPr>
            <p:ph type="title"/>
          </p:nvPr>
        </p:nvSpPr>
        <p:spPr>
          <a:xfrm>
            <a:off x="685800" y="228600"/>
            <a:ext cx="77724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800"/>
              <a:t>UMN Underwater Robots</a:t>
            </a:r>
            <a:endParaRPr sz="3700"/>
          </a:p>
        </p:txBody>
      </p:sp>
      <p:sp>
        <p:nvSpPr>
          <p:cNvPr id="373" name="Google Shape;373;p66"/>
          <p:cNvSpPr txBox="1"/>
          <p:nvPr>
            <p:ph idx="1" type="body"/>
          </p:nvPr>
        </p:nvSpPr>
        <p:spPr>
          <a:xfrm>
            <a:off x="685800" y="1314450"/>
            <a:ext cx="3930600" cy="2971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222222"/>
                </a:solidFill>
                <a:highlight>
                  <a:srgbClr val="FFFFFF"/>
                </a:highlight>
              </a:rPr>
              <a:t>Junaed Sattar, founding director of the University of Minnesota’s Interactive Robotics and Vision Lab, shares how his team is contributing to underwater robotics research and efforts to safeguard our environment</a:t>
            </a:r>
            <a:endParaRPr sz="1100">
              <a:solidFill>
                <a:srgbClr val="222222"/>
              </a:solidFill>
              <a:highlight>
                <a:srgbClr val="FFFFFF"/>
              </a:highlight>
            </a:endParaRPr>
          </a:p>
          <a:p>
            <a:pPr indent="0" lvl="0" marL="0" rtl="0" algn="l">
              <a:lnSpc>
                <a:spcPct val="115000"/>
              </a:lnSpc>
              <a:spcBef>
                <a:spcPts val="0"/>
              </a:spcBef>
              <a:spcAft>
                <a:spcPts val="0"/>
              </a:spcAft>
              <a:buNone/>
            </a:pPr>
            <a:r>
              <a:rPr lang="en" sz="1100" u="sng">
                <a:solidFill>
                  <a:schemeClr val="hlink"/>
                </a:solidFill>
                <a:highlight>
                  <a:srgbClr val="FFFFFF"/>
                </a:highlight>
                <a:hlinkClick r:id="rId3"/>
              </a:rPr>
              <a:t>More info</a:t>
            </a:r>
            <a:endParaRPr sz="1100" u="sng">
              <a:solidFill>
                <a:schemeClr val="hlink"/>
              </a:solidFill>
              <a:highlight>
                <a:srgbClr val="FFFFFF"/>
              </a:highlight>
            </a:endParaRPr>
          </a:p>
          <a:p>
            <a:pPr indent="0" lvl="0" marL="0" rtl="0" algn="l">
              <a:lnSpc>
                <a:spcPct val="115000"/>
              </a:lnSpc>
              <a:spcBef>
                <a:spcPts val="0"/>
              </a:spcBef>
              <a:spcAft>
                <a:spcPts val="0"/>
              </a:spcAft>
              <a:buNone/>
            </a:pPr>
            <a:r>
              <a:t/>
            </a:r>
            <a:endParaRPr sz="1100">
              <a:solidFill>
                <a:srgbClr val="222222"/>
              </a:solidFill>
              <a:highlight>
                <a:srgbClr val="FFFFFF"/>
              </a:highlight>
            </a:endParaRPr>
          </a:p>
          <a:p>
            <a:pPr indent="0" lvl="0" marL="0" rtl="0" algn="l">
              <a:lnSpc>
                <a:spcPct val="115000"/>
              </a:lnSpc>
              <a:spcBef>
                <a:spcPts val="0"/>
              </a:spcBef>
              <a:spcAft>
                <a:spcPts val="0"/>
              </a:spcAft>
              <a:buNone/>
            </a:pPr>
            <a:r>
              <a:t/>
            </a:r>
            <a:endParaRPr sz="1100">
              <a:solidFill>
                <a:srgbClr val="222222"/>
              </a:solidFill>
              <a:highlight>
                <a:srgbClr val="FFFFFF"/>
              </a:highlight>
            </a:endParaRPr>
          </a:p>
          <a:p>
            <a:pPr indent="0" lvl="0" marL="0" rtl="0" algn="l">
              <a:lnSpc>
                <a:spcPct val="115000"/>
              </a:lnSpc>
              <a:spcBef>
                <a:spcPts val="0"/>
              </a:spcBef>
              <a:spcAft>
                <a:spcPts val="0"/>
              </a:spcAft>
              <a:buNone/>
            </a:pPr>
            <a:r>
              <a:t/>
            </a:r>
            <a:endParaRPr sz="1100">
              <a:solidFill>
                <a:srgbClr val="222222"/>
              </a:solidFill>
              <a:highlight>
                <a:srgbClr val="FFFFFF"/>
              </a:highlight>
            </a:endParaRPr>
          </a:p>
          <a:p>
            <a:pPr indent="0" lvl="0" marL="0" rtl="0" algn="l">
              <a:spcBef>
                <a:spcPts val="640"/>
              </a:spcBef>
              <a:spcAft>
                <a:spcPts val="0"/>
              </a:spcAft>
              <a:buNone/>
            </a:pPr>
            <a:r>
              <a:t/>
            </a:r>
            <a:endParaRPr/>
          </a:p>
        </p:txBody>
      </p:sp>
      <p:pic>
        <p:nvPicPr>
          <p:cNvPr descr="Junaed Sattar, founding director of the University of Minnesota’s Interactive Robotics and Vision Lab, shares how his team is contributing to underwater robotics research and efforts to safeguard our environment." id="374" name="Google Shape;374;p66" title="Research Spotlight: UMN underwater robots">
            <a:hlinkClick r:id="rId4"/>
          </p:cNvPr>
          <p:cNvPicPr preferRelativeResize="0"/>
          <p:nvPr/>
        </p:nvPicPr>
        <p:blipFill>
          <a:blip r:embed="rId5">
            <a:alphaModFix/>
          </a:blip>
          <a:stretch>
            <a:fillRect/>
          </a:stretch>
        </p:blipFill>
        <p:spPr>
          <a:xfrm>
            <a:off x="4768800" y="1238400"/>
            <a:ext cx="4222800" cy="31671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7"/>
          <p:cNvSpPr txBox="1"/>
          <p:nvPr>
            <p:ph type="title"/>
          </p:nvPr>
        </p:nvSpPr>
        <p:spPr>
          <a:xfrm>
            <a:off x="917400" y="192975"/>
            <a:ext cx="73092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800"/>
              <a:t>New Robotics Lab at the University of Minnesota</a:t>
            </a:r>
            <a:endParaRPr sz="3700"/>
          </a:p>
        </p:txBody>
      </p:sp>
      <p:sp>
        <p:nvSpPr>
          <p:cNvPr id="380" name="Google Shape;380;p67"/>
          <p:cNvSpPr txBox="1"/>
          <p:nvPr>
            <p:ph idx="1" type="body"/>
          </p:nvPr>
        </p:nvSpPr>
        <p:spPr>
          <a:xfrm>
            <a:off x="685800" y="1314450"/>
            <a:ext cx="3930600" cy="2971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222222"/>
                </a:solidFill>
                <a:highlight>
                  <a:srgbClr val="FFFFFF"/>
                </a:highlight>
              </a:rPr>
              <a:t>Robotics research at the University of Minnesota received a big boost with the completion of a new Robotics Lab in renovated space on the first two floors of the Shepherd Labs building. The renovation also provides new space for the Solar Vehicle Project. The renovation was funded primarily by about $11 million private support in addition to about $2 million in state funding for the University's MnDRIVE initiative.</a:t>
            </a:r>
            <a:endParaRPr sz="1100" u="sng">
              <a:solidFill>
                <a:schemeClr val="hlink"/>
              </a:solidFill>
              <a:highlight>
                <a:srgbClr val="FFFFFF"/>
              </a:highlight>
            </a:endParaRPr>
          </a:p>
          <a:p>
            <a:pPr indent="0" lvl="0" marL="0" rtl="0" algn="l">
              <a:lnSpc>
                <a:spcPct val="115000"/>
              </a:lnSpc>
              <a:spcBef>
                <a:spcPts val="0"/>
              </a:spcBef>
              <a:spcAft>
                <a:spcPts val="0"/>
              </a:spcAft>
              <a:buNone/>
            </a:pPr>
            <a:r>
              <a:t/>
            </a:r>
            <a:endParaRPr sz="1100">
              <a:solidFill>
                <a:srgbClr val="222222"/>
              </a:solidFill>
              <a:highlight>
                <a:srgbClr val="FFFFFF"/>
              </a:highlight>
            </a:endParaRPr>
          </a:p>
          <a:p>
            <a:pPr indent="0" lvl="0" marL="0" rtl="0" algn="l">
              <a:lnSpc>
                <a:spcPct val="115000"/>
              </a:lnSpc>
              <a:spcBef>
                <a:spcPts val="0"/>
              </a:spcBef>
              <a:spcAft>
                <a:spcPts val="0"/>
              </a:spcAft>
              <a:buNone/>
            </a:pPr>
            <a:r>
              <a:t/>
            </a:r>
            <a:endParaRPr sz="1100">
              <a:solidFill>
                <a:srgbClr val="222222"/>
              </a:solidFill>
              <a:highlight>
                <a:srgbClr val="FFFFFF"/>
              </a:highlight>
            </a:endParaRPr>
          </a:p>
          <a:p>
            <a:pPr indent="0" lvl="0" marL="0" rtl="0" algn="l">
              <a:lnSpc>
                <a:spcPct val="115000"/>
              </a:lnSpc>
              <a:spcBef>
                <a:spcPts val="0"/>
              </a:spcBef>
              <a:spcAft>
                <a:spcPts val="0"/>
              </a:spcAft>
              <a:buNone/>
            </a:pPr>
            <a:r>
              <a:t/>
            </a:r>
            <a:endParaRPr sz="1100">
              <a:solidFill>
                <a:srgbClr val="222222"/>
              </a:solidFill>
              <a:highlight>
                <a:srgbClr val="FFFFFF"/>
              </a:highlight>
            </a:endParaRPr>
          </a:p>
          <a:p>
            <a:pPr indent="0" lvl="0" marL="0" rtl="0" algn="l">
              <a:spcBef>
                <a:spcPts val="640"/>
              </a:spcBef>
              <a:spcAft>
                <a:spcPts val="0"/>
              </a:spcAft>
              <a:buNone/>
            </a:pPr>
            <a:r>
              <a:t/>
            </a:r>
            <a:endParaRPr/>
          </a:p>
        </p:txBody>
      </p:sp>
      <p:pic>
        <p:nvPicPr>
          <p:cNvPr descr="Robotics research at the University of Minnesota received a big boost with the completion of a new Robotics Lab in renovated space on first two floors of the Shepherd Labs building. The renovation also provides new space for the Solar Vehicle Project. The renovation was funded primarily by about $11 million private support in addition to about $2 million in state funding for the University's MnDRIVE initiative." id="381" name="Google Shape;381;p67" title="New Robotics Lab at the University of Minnesota">
            <a:hlinkClick r:id="rId3"/>
          </p:cNvPr>
          <p:cNvPicPr preferRelativeResize="0"/>
          <p:nvPr/>
        </p:nvPicPr>
        <p:blipFill>
          <a:blip r:embed="rId4">
            <a:alphaModFix/>
          </a:blip>
          <a:stretch>
            <a:fillRect/>
          </a:stretch>
        </p:blipFill>
        <p:spPr>
          <a:xfrm>
            <a:off x="4768800" y="1202775"/>
            <a:ext cx="4222800" cy="31671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8"/>
          <p:cNvSpPr txBox="1"/>
          <p:nvPr>
            <p:ph type="title"/>
          </p:nvPr>
        </p:nvSpPr>
        <p:spPr>
          <a:xfrm>
            <a:off x="917400" y="192975"/>
            <a:ext cx="73092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800"/>
              <a:t>Research Spotlight: Maria Gini</a:t>
            </a:r>
            <a:endParaRPr sz="3700"/>
          </a:p>
        </p:txBody>
      </p:sp>
      <p:sp>
        <p:nvSpPr>
          <p:cNvPr id="387" name="Google Shape;387;p68"/>
          <p:cNvSpPr txBox="1"/>
          <p:nvPr>
            <p:ph idx="1" type="body"/>
          </p:nvPr>
        </p:nvSpPr>
        <p:spPr>
          <a:xfrm>
            <a:off x="685800" y="1314450"/>
            <a:ext cx="3930600" cy="2971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222222"/>
                </a:solidFill>
                <a:highlight>
                  <a:srgbClr val="FFFFFF"/>
                </a:highlight>
              </a:rPr>
              <a:t>Maria Gini, a professor in the University of Minnesota's Department of Computer Science and Engineering, explains her research on artificial intelligence, which gives computers the ability to make decisions. Her goals are to use artificial intelligence to improve lives for people and to diagnose early symptoms of autism in young children. </a:t>
            </a:r>
            <a:r>
              <a:rPr lang="en" sz="1100" u="sng">
                <a:solidFill>
                  <a:schemeClr val="hlink"/>
                </a:solidFill>
                <a:hlinkClick r:id="rId3"/>
              </a:rPr>
              <a:t>More info</a:t>
            </a:r>
            <a:endParaRPr sz="1100" u="sng">
              <a:solidFill>
                <a:schemeClr val="hlink"/>
              </a:solidFill>
              <a:highlight>
                <a:srgbClr val="FFFFFF"/>
              </a:highlight>
            </a:endParaRPr>
          </a:p>
          <a:p>
            <a:pPr indent="0" lvl="0" marL="0" rtl="0" algn="l">
              <a:lnSpc>
                <a:spcPct val="115000"/>
              </a:lnSpc>
              <a:spcBef>
                <a:spcPts val="0"/>
              </a:spcBef>
              <a:spcAft>
                <a:spcPts val="0"/>
              </a:spcAft>
              <a:buNone/>
            </a:pPr>
            <a:r>
              <a:t/>
            </a:r>
            <a:endParaRPr sz="1100">
              <a:solidFill>
                <a:srgbClr val="222222"/>
              </a:solidFill>
              <a:highlight>
                <a:srgbClr val="FFFFFF"/>
              </a:highlight>
            </a:endParaRPr>
          </a:p>
          <a:p>
            <a:pPr indent="0" lvl="0" marL="0" rtl="0" algn="l">
              <a:lnSpc>
                <a:spcPct val="115000"/>
              </a:lnSpc>
              <a:spcBef>
                <a:spcPts val="0"/>
              </a:spcBef>
              <a:spcAft>
                <a:spcPts val="0"/>
              </a:spcAft>
              <a:buNone/>
            </a:pPr>
            <a:r>
              <a:t/>
            </a:r>
            <a:endParaRPr sz="1100">
              <a:solidFill>
                <a:srgbClr val="222222"/>
              </a:solidFill>
              <a:highlight>
                <a:srgbClr val="FFFFFF"/>
              </a:highlight>
            </a:endParaRPr>
          </a:p>
          <a:p>
            <a:pPr indent="0" lvl="0" marL="0" rtl="0" algn="l">
              <a:lnSpc>
                <a:spcPct val="115000"/>
              </a:lnSpc>
              <a:spcBef>
                <a:spcPts val="0"/>
              </a:spcBef>
              <a:spcAft>
                <a:spcPts val="0"/>
              </a:spcAft>
              <a:buNone/>
            </a:pPr>
            <a:r>
              <a:t/>
            </a:r>
            <a:endParaRPr sz="1100">
              <a:solidFill>
                <a:srgbClr val="222222"/>
              </a:solidFill>
              <a:highlight>
                <a:srgbClr val="FFFFFF"/>
              </a:highlight>
            </a:endParaRPr>
          </a:p>
          <a:p>
            <a:pPr indent="0" lvl="0" marL="0" rtl="0" algn="l">
              <a:spcBef>
                <a:spcPts val="640"/>
              </a:spcBef>
              <a:spcAft>
                <a:spcPts val="0"/>
              </a:spcAft>
              <a:buNone/>
            </a:pPr>
            <a:r>
              <a:t/>
            </a:r>
            <a:endParaRPr/>
          </a:p>
        </p:txBody>
      </p:sp>
      <p:pic>
        <p:nvPicPr>
          <p:cNvPr descr="Maria Gini, a professor in the University of Minnesota's Department of Computer Science and Engineering, explains her research on artificial intelligence, which gives computers the ability to make decisions. Her goals are to use artificial intelligence to improve lives for people and to diagnose early symptoms of autism in young children." id="388" name="Google Shape;388;p68" title="CSE Research Spotlight: Maria Gini">
            <a:hlinkClick r:id="rId4"/>
          </p:cNvPr>
          <p:cNvPicPr preferRelativeResize="0"/>
          <p:nvPr/>
        </p:nvPicPr>
        <p:blipFill>
          <a:blip r:embed="rId5">
            <a:alphaModFix/>
          </a:blip>
          <a:stretch>
            <a:fillRect/>
          </a:stretch>
        </p:blipFill>
        <p:spPr>
          <a:xfrm>
            <a:off x="4768800" y="1202775"/>
            <a:ext cx="4222800" cy="31671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9"/>
          <p:cNvSpPr txBox="1"/>
          <p:nvPr>
            <p:ph type="title"/>
          </p:nvPr>
        </p:nvSpPr>
        <p:spPr>
          <a:xfrm>
            <a:off x="685800" y="228600"/>
            <a:ext cx="7772400" cy="395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9700"/>
              <a:t>Go Gophers!</a:t>
            </a:r>
            <a:endParaRPr b="1" sz="9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9"/>
          <p:cNvSpPr txBox="1"/>
          <p:nvPr>
            <p:ph type="title"/>
          </p:nvPr>
        </p:nvSpPr>
        <p:spPr>
          <a:xfrm>
            <a:off x="685800" y="317675"/>
            <a:ext cx="77724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800"/>
              <a:t>Department of Computer Science &amp; Engineering </a:t>
            </a:r>
            <a:r>
              <a:rPr b="1" lang="en" sz="2800"/>
              <a:t>Associated Programs</a:t>
            </a:r>
            <a:endParaRPr b="1" sz="2800"/>
          </a:p>
        </p:txBody>
      </p:sp>
      <p:sp>
        <p:nvSpPr>
          <p:cNvPr id="86" name="Google Shape;86;p19"/>
          <p:cNvSpPr txBox="1"/>
          <p:nvPr>
            <p:ph idx="1" type="body"/>
          </p:nvPr>
        </p:nvSpPr>
        <p:spPr>
          <a:xfrm>
            <a:off x="310825" y="1124900"/>
            <a:ext cx="8510700" cy="30771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Char char="●"/>
            </a:pPr>
            <a:r>
              <a:rPr lang="en" sz="1200" u="sng">
                <a:solidFill>
                  <a:srgbClr val="0000FF"/>
                </a:solidFill>
                <a:hlinkClick r:id="rId3">
                  <a:extLst>
                    <a:ext uri="{A12FA001-AC4F-418D-AE19-62706E023703}">
                      <ahyp:hlinkClr val="tx"/>
                    </a:ext>
                  </a:extLst>
                </a:hlinkClick>
              </a:rPr>
              <a:t>Master of Science in Software Engineering (MSSE)</a:t>
            </a:r>
            <a:r>
              <a:rPr lang="en" sz="1200"/>
              <a:t> </a:t>
            </a:r>
            <a:r>
              <a:rPr lang="en" sz="1200">
                <a:solidFill>
                  <a:srgbClr val="000000"/>
                </a:solidFill>
              </a:rPr>
              <a:t>This </a:t>
            </a:r>
            <a:r>
              <a:rPr lang="en" sz="1200">
                <a:solidFill>
                  <a:srgbClr val="000000"/>
                </a:solidFill>
                <a:highlight>
                  <a:srgbClr val="FFFFFF"/>
                </a:highlight>
              </a:rPr>
              <a:t>program is designed for working professionals. Students attend classes on alternating Fridays and Saturdays for four semesters. The curriculum builds on the experience of participants. Most homework is team-oriented, and students often learn as much from each other as from the faculty and course materials. Many students find that they learn something each week that can be applied immediately in their professional practice.</a:t>
            </a:r>
            <a:endParaRPr sz="1200">
              <a:solidFill>
                <a:srgbClr val="000000"/>
              </a:solidFill>
            </a:endParaRPr>
          </a:p>
          <a:p>
            <a:pPr indent="-304800" lvl="0" marL="457200" rtl="0" algn="l">
              <a:lnSpc>
                <a:spcPct val="115000"/>
              </a:lnSpc>
              <a:spcBef>
                <a:spcPts val="1000"/>
              </a:spcBef>
              <a:spcAft>
                <a:spcPts val="0"/>
              </a:spcAft>
              <a:buClr>
                <a:srgbClr val="000000"/>
              </a:buClr>
              <a:buSzPts val="1200"/>
              <a:buChar char="●"/>
            </a:pPr>
            <a:r>
              <a:rPr lang="en" sz="1200" u="sng">
                <a:solidFill>
                  <a:srgbClr val="0000FF"/>
                </a:solidFill>
                <a:highlight>
                  <a:srgbClr val="FFFFFF"/>
                </a:highlight>
                <a:hlinkClick r:id="rId4">
                  <a:extLst>
                    <a:ext uri="{A12FA001-AC4F-418D-AE19-62706E023703}">
                      <ahyp:hlinkClr val="tx"/>
                    </a:ext>
                  </a:extLst>
                </a:hlinkClick>
              </a:rPr>
              <a:t>Biomedical Informatics and Computational Biology</a:t>
            </a:r>
            <a:r>
              <a:rPr lang="en" sz="1200" u="sng">
                <a:solidFill>
                  <a:srgbClr val="0000FF"/>
                </a:solidFill>
                <a:hlinkClick r:id="rId5">
                  <a:extLst>
                    <a:ext uri="{A12FA001-AC4F-418D-AE19-62706E023703}">
                      <ahyp:hlinkClr val="tx"/>
                    </a:ext>
                  </a:extLst>
                </a:hlinkClick>
              </a:rPr>
              <a:t> (BICB)</a:t>
            </a:r>
            <a:r>
              <a:rPr lang="en" sz="1200" u="sng">
                <a:solidFill>
                  <a:srgbClr val="000000"/>
                </a:solidFill>
              </a:rPr>
              <a:t> </a:t>
            </a:r>
            <a:r>
              <a:rPr lang="en" sz="1200">
                <a:solidFill>
                  <a:srgbClr val="000000"/>
                </a:solidFill>
              </a:rPr>
              <a:t>The mission of the Bioinformatics and Computational Biology (BICB) graduate program is to provide interdisciplinary education in the area of biomedical informatics and computational biology at the interface of quantitative sciences, medicine, and biology. The graduate program trains graduate students in the development and applications of computational methods and to work in interdisciplinary teams of life scientists and computational scientists.</a:t>
            </a:r>
            <a:endParaRPr sz="1200">
              <a:solidFill>
                <a:srgbClr val="000000"/>
              </a:solidFill>
            </a:endParaRPr>
          </a:p>
          <a:p>
            <a:pPr indent="-304800" lvl="0" marL="457200" rtl="0" algn="l">
              <a:lnSpc>
                <a:spcPct val="115000"/>
              </a:lnSpc>
              <a:spcBef>
                <a:spcPts val="1000"/>
              </a:spcBef>
              <a:spcAft>
                <a:spcPts val="0"/>
              </a:spcAft>
              <a:buClr>
                <a:srgbClr val="000000"/>
              </a:buClr>
              <a:buSzPts val="1200"/>
              <a:buChar char="●"/>
            </a:pPr>
            <a:r>
              <a:rPr lang="en" sz="1200" u="sng">
                <a:solidFill>
                  <a:srgbClr val="0000FF"/>
                </a:solidFill>
                <a:hlinkClick r:id="rId6">
                  <a:extLst>
                    <a:ext uri="{A12FA001-AC4F-418D-AE19-62706E023703}">
                      <ahyp:hlinkClr val="tx"/>
                    </a:ext>
                  </a:extLst>
                </a:hlinkClick>
              </a:rPr>
              <a:t>Robotics MS (MnRI)</a:t>
            </a:r>
            <a:r>
              <a:rPr lang="en" sz="1200">
                <a:solidFill>
                  <a:srgbClr val="000000"/>
                </a:solidFill>
              </a:rPr>
              <a:t>  MnRI takes a multidisciplinary approach to education — take classes from different departments, while engaging in a master's program that gathers the expertise, knowledge and educational assets from across the University of Minnesota, several industries within the state, and beyond.</a:t>
            </a:r>
            <a:endParaRPr sz="1200">
              <a:solidFill>
                <a:srgbClr val="000000"/>
              </a:solidFill>
            </a:endParaRPr>
          </a:p>
          <a:p>
            <a:pPr indent="0" lvl="0" marL="457200" rtl="0" algn="l">
              <a:lnSpc>
                <a:spcPct val="200000"/>
              </a:lnSpc>
              <a:spcBef>
                <a:spcPts val="640"/>
              </a:spcBef>
              <a:spcAft>
                <a:spcPts val="0"/>
              </a:spcAft>
              <a:buNone/>
            </a:pPr>
            <a:r>
              <a:t/>
            </a:r>
            <a:endParaRPr sz="1200"/>
          </a:p>
          <a:p>
            <a:pPr indent="0" lvl="0" marL="457200" rtl="0" algn="l">
              <a:lnSpc>
                <a:spcPct val="200000"/>
              </a:lnSpc>
              <a:spcBef>
                <a:spcPts val="640"/>
              </a:spcBef>
              <a:spcAft>
                <a:spcPts val="0"/>
              </a:spcAft>
              <a:buNone/>
            </a:pPr>
            <a:r>
              <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0"/>
          <p:cNvSpPr txBox="1"/>
          <p:nvPr>
            <p:ph type="title"/>
          </p:nvPr>
        </p:nvSpPr>
        <p:spPr>
          <a:xfrm>
            <a:off x="685800" y="173800"/>
            <a:ext cx="7772400" cy="75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800"/>
              <a:t>CS&amp;E Core Graduate Programs - </a:t>
            </a:r>
            <a:endParaRPr b="1" sz="2800"/>
          </a:p>
          <a:p>
            <a:pPr indent="0" lvl="0" marL="0" rtl="0" algn="ctr">
              <a:spcBef>
                <a:spcPts val="0"/>
              </a:spcBef>
              <a:spcAft>
                <a:spcPts val="0"/>
              </a:spcAft>
              <a:buNone/>
            </a:pPr>
            <a:r>
              <a:rPr b="1" i="1" lang="en" sz="2800"/>
              <a:t>CSCI M.S. </a:t>
            </a:r>
            <a:r>
              <a:rPr b="1" i="1" lang="en" sz="2800"/>
              <a:t>General Degree Requirements</a:t>
            </a:r>
            <a:endParaRPr b="1" i="1" sz="2800"/>
          </a:p>
        </p:txBody>
      </p:sp>
      <p:sp>
        <p:nvSpPr>
          <p:cNvPr id="92" name="Google Shape;92;p20"/>
          <p:cNvSpPr txBox="1"/>
          <p:nvPr>
            <p:ph idx="1" type="body"/>
          </p:nvPr>
        </p:nvSpPr>
        <p:spPr>
          <a:xfrm>
            <a:off x="685800" y="691675"/>
            <a:ext cx="7898700" cy="3680700"/>
          </a:xfrm>
          <a:prstGeom prst="rect">
            <a:avLst/>
          </a:prstGeom>
        </p:spPr>
        <p:txBody>
          <a:bodyPr anchorCtr="0" anchor="t" bIns="91425" lIns="91425" spcFirstLastPara="1" rIns="91425" wrap="square" tIns="91425">
            <a:noAutofit/>
          </a:bodyPr>
          <a:lstStyle/>
          <a:p>
            <a:pPr indent="0" lvl="0" marL="0" rtl="0" algn="ctr">
              <a:spcBef>
                <a:spcPts val="640"/>
              </a:spcBef>
              <a:spcAft>
                <a:spcPts val="0"/>
              </a:spcAft>
              <a:buNone/>
            </a:pPr>
            <a:r>
              <a:t/>
            </a:r>
            <a:endParaRPr sz="1200" u="sng"/>
          </a:p>
          <a:p>
            <a:pPr indent="0" lvl="0" marL="0" rtl="0" algn="ctr">
              <a:spcBef>
                <a:spcPts val="640"/>
              </a:spcBef>
              <a:spcAft>
                <a:spcPts val="0"/>
              </a:spcAft>
              <a:buNone/>
            </a:pPr>
            <a:r>
              <a:rPr lang="en" sz="1600" u="sng">
                <a:solidFill>
                  <a:srgbClr val="0000FF"/>
                </a:solidFill>
                <a:hlinkClick r:id="rId3">
                  <a:extLst>
                    <a:ext uri="{A12FA001-AC4F-418D-AE19-62706E023703}">
                      <ahyp:hlinkClr val="tx"/>
                    </a:ext>
                  </a:extLst>
                </a:hlinkClick>
              </a:rPr>
              <a:t>Computer Science M.S. Degree Requirements</a:t>
            </a:r>
            <a:endParaRPr sz="1600" u="sng">
              <a:solidFill>
                <a:srgbClr val="0000FF"/>
              </a:solidFill>
            </a:endParaRPr>
          </a:p>
          <a:p>
            <a:pPr indent="0" lvl="0" marL="0" rtl="0" algn="l">
              <a:lnSpc>
                <a:spcPct val="115000"/>
              </a:lnSpc>
              <a:spcBef>
                <a:spcPts val="640"/>
              </a:spcBef>
              <a:spcAft>
                <a:spcPts val="0"/>
              </a:spcAft>
              <a:buNone/>
            </a:pPr>
            <a:r>
              <a:rPr lang="en" sz="1200"/>
              <a:t>The Computer Science M.S. has three plan options, each requires 31 credits to complete the program: </a:t>
            </a:r>
            <a:endParaRPr sz="1200"/>
          </a:p>
          <a:p>
            <a:pPr indent="-304800" lvl="0" marL="457200" rtl="0" algn="l">
              <a:lnSpc>
                <a:spcPct val="115000"/>
              </a:lnSpc>
              <a:spcBef>
                <a:spcPts val="640"/>
              </a:spcBef>
              <a:spcAft>
                <a:spcPts val="0"/>
              </a:spcAft>
              <a:buClr>
                <a:srgbClr val="000000"/>
              </a:buClr>
              <a:buSzPts val="1200"/>
              <a:buChar char="●"/>
            </a:pPr>
            <a:r>
              <a:rPr lang="en" sz="1200"/>
              <a:t>Plan A (21 course credits + 10 research thesis credits)</a:t>
            </a:r>
            <a:endParaRPr sz="1200"/>
          </a:p>
          <a:p>
            <a:pPr indent="-304800" lvl="0" marL="457200" rtl="0" algn="l">
              <a:lnSpc>
                <a:spcPct val="115000"/>
              </a:lnSpc>
              <a:spcBef>
                <a:spcPts val="0"/>
              </a:spcBef>
              <a:spcAft>
                <a:spcPts val="0"/>
              </a:spcAft>
              <a:buClr>
                <a:srgbClr val="000000"/>
              </a:buClr>
              <a:buSzPts val="1200"/>
              <a:buChar char="●"/>
            </a:pPr>
            <a:r>
              <a:rPr lang="en" sz="1200"/>
              <a:t>Plan B (28 course credits + 3 project credits) </a:t>
            </a:r>
            <a:endParaRPr sz="1200"/>
          </a:p>
          <a:p>
            <a:pPr indent="-304800" lvl="0" marL="457200" rtl="0" algn="l">
              <a:lnSpc>
                <a:spcPct val="115000"/>
              </a:lnSpc>
              <a:spcBef>
                <a:spcPts val="0"/>
              </a:spcBef>
              <a:spcAft>
                <a:spcPts val="0"/>
              </a:spcAft>
              <a:buClr>
                <a:srgbClr val="000000"/>
              </a:buClr>
              <a:buSzPts val="1200"/>
              <a:buChar char="●"/>
            </a:pPr>
            <a:r>
              <a:rPr lang="en" sz="1200"/>
              <a:t>Plan C (31 course credits, no research) </a:t>
            </a:r>
            <a:r>
              <a:rPr lang="en" sz="1200">
                <a:highlight>
                  <a:schemeClr val="lt1"/>
                </a:highlight>
              </a:rPr>
              <a:t>All Computer Science M.S. students are defaulted to Plan C and can choose to opt in to either research based track if an eligible Computer Science faculty member agrees to serve as your Plan A/B advisor. </a:t>
            </a:r>
            <a:endParaRPr sz="1200">
              <a:highlight>
                <a:schemeClr val="lt1"/>
              </a:highlight>
            </a:endParaRPr>
          </a:p>
          <a:p>
            <a:pPr indent="0" lvl="0" marL="0" rtl="0" algn="l">
              <a:lnSpc>
                <a:spcPct val="115000"/>
              </a:lnSpc>
              <a:spcBef>
                <a:spcPts val="640"/>
              </a:spcBef>
              <a:spcAft>
                <a:spcPts val="0"/>
              </a:spcAft>
              <a:buNone/>
            </a:pPr>
            <a:r>
              <a:rPr lang="en" sz="1200">
                <a:highlight>
                  <a:schemeClr val="lt1"/>
                </a:highlight>
              </a:rPr>
              <a:t>Each track has a separate set of requirements though the general structure remains the same.</a:t>
            </a:r>
            <a:endParaRPr sz="1200">
              <a:highlight>
                <a:schemeClr val="lt1"/>
              </a:highlight>
            </a:endParaRPr>
          </a:p>
          <a:p>
            <a:pPr indent="0" lvl="0" marL="171450" rtl="0" algn="l">
              <a:spcBef>
                <a:spcPts val="480"/>
              </a:spcBef>
              <a:spcAft>
                <a:spcPts val="0"/>
              </a:spcAft>
              <a:buClr>
                <a:schemeClr val="dk1"/>
              </a:buClr>
              <a:buSzPts val="1100"/>
              <a:buFont typeface="Arial"/>
              <a:buNone/>
            </a:pPr>
            <a:r>
              <a:rPr b="1" lang="en" sz="1200"/>
              <a:t>Fall admission only</a:t>
            </a:r>
            <a:endParaRPr sz="1200"/>
          </a:p>
          <a:p>
            <a:pPr indent="-304800" lvl="2" marL="1371600" rtl="0" algn="l">
              <a:spcBef>
                <a:spcPts val="560"/>
              </a:spcBef>
              <a:spcAft>
                <a:spcPts val="0"/>
              </a:spcAft>
              <a:buClr>
                <a:schemeClr val="dk1"/>
              </a:buClr>
              <a:buSzPts val="1200"/>
              <a:buChar char="■"/>
            </a:pPr>
            <a:r>
              <a:rPr lang="en" sz="1200"/>
              <a:t>Application deadline is March 1st</a:t>
            </a:r>
            <a:endParaRPr sz="1200">
              <a:highlight>
                <a:schemeClr val="lt1"/>
              </a:highlight>
            </a:endParaRPr>
          </a:p>
          <a:p>
            <a:pPr indent="0" lvl="0" marL="457200" rtl="0" algn="l">
              <a:lnSpc>
                <a:spcPct val="115000"/>
              </a:lnSpc>
              <a:spcBef>
                <a:spcPts val="560"/>
              </a:spcBef>
              <a:spcAft>
                <a:spcPts val="0"/>
              </a:spcAft>
              <a:buNone/>
            </a:pPr>
            <a:r>
              <a:t/>
            </a:r>
            <a:endParaRPr sz="1200"/>
          </a:p>
          <a:p>
            <a:pPr indent="0" lvl="0" marL="457200" marR="0" rtl="0" algn="l">
              <a:lnSpc>
                <a:spcPct val="100000"/>
              </a:lnSpc>
              <a:spcBef>
                <a:spcPts val="560"/>
              </a:spcBef>
              <a:spcAft>
                <a:spcPts val="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1"/>
          <p:cNvSpPr txBox="1"/>
          <p:nvPr>
            <p:ph type="title"/>
          </p:nvPr>
        </p:nvSpPr>
        <p:spPr>
          <a:xfrm>
            <a:off x="685800" y="181200"/>
            <a:ext cx="7772400" cy="75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800"/>
              <a:t>CS&amp;E Core Graduate Programs - </a:t>
            </a:r>
            <a:endParaRPr b="1" sz="2800"/>
          </a:p>
          <a:p>
            <a:pPr indent="0" lvl="0" marL="0" rtl="0" algn="ctr">
              <a:spcBef>
                <a:spcPts val="0"/>
              </a:spcBef>
              <a:spcAft>
                <a:spcPts val="0"/>
              </a:spcAft>
              <a:buNone/>
            </a:pPr>
            <a:r>
              <a:rPr b="1" i="1" lang="en" sz="2800"/>
              <a:t>CSCI M.S. </a:t>
            </a:r>
            <a:r>
              <a:rPr b="1" i="1" lang="en" sz="2800"/>
              <a:t>Admissions Information</a:t>
            </a:r>
            <a:endParaRPr b="1" i="1" sz="2800"/>
          </a:p>
        </p:txBody>
      </p:sp>
      <p:sp>
        <p:nvSpPr>
          <p:cNvPr id="98" name="Google Shape;98;p21"/>
          <p:cNvSpPr txBox="1"/>
          <p:nvPr>
            <p:ph idx="1" type="body"/>
          </p:nvPr>
        </p:nvSpPr>
        <p:spPr>
          <a:xfrm>
            <a:off x="685800" y="931800"/>
            <a:ext cx="7900500" cy="3680700"/>
          </a:xfrm>
          <a:prstGeom prst="rect">
            <a:avLst/>
          </a:prstGeom>
        </p:spPr>
        <p:txBody>
          <a:bodyPr anchorCtr="0" anchor="t" bIns="91425" lIns="91425" spcFirstLastPara="1" rIns="91425" wrap="square" tIns="91425">
            <a:noAutofit/>
          </a:bodyPr>
          <a:lstStyle/>
          <a:p>
            <a:pPr indent="0" lvl="0" marL="0" rtl="0" algn="ctr">
              <a:spcBef>
                <a:spcPts val="640"/>
              </a:spcBef>
              <a:spcAft>
                <a:spcPts val="0"/>
              </a:spcAft>
              <a:buNone/>
            </a:pPr>
            <a:r>
              <a:rPr lang="en" sz="1600" u="sng"/>
              <a:t>General Admissions Information for Computer Science M.S. </a:t>
            </a:r>
            <a:endParaRPr sz="1600" u="sng"/>
          </a:p>
          <a:p>
            <a:pPr indent="0" lvl="0" marL="0" rtl="0" algn="l">
              <a:lnSpc>
                <a:spcPct val="115000"/>
              </a:lnSpc>
              <a:spcBef>
                <a:spcPts val="0"/>
              </a:spcBef>
              <a:spcAft>
                <a:spcPts val="0"/>
              </a:spcAft>
              <a:buNone/>
            </a:pPr>
            <a:r>
              <a:rPr lang="en" sz="1200">
                <a:solidFill>
                  <a:srgbClr val="000000"/>
                </a:solidFill>
                <a:highlight>
                  <a:srgbClr val="FFFFFF"/>
                </a:highlight>
              </a:rPr>
              <a:t>The following is a list of requirements that are considered as prerequisites for admission to the M.S. program:</a:t>
            </a:r>
            <a:endParaRPr sz="1200">
              <a:solidFill>
                <a:srgbClr val="000000"/>
              </a:solidFill>
              <a:highlight>
                <a:srgbClr val="FFFFFF"/>
              </a:highlight>
            </a:endParaRPr>
          </a:p>
          <a:p>
            <a:pPr indent="-304800" lvl="0" marL="457200" marR="215900" rtl="0" algn="l">
              <a:lnSpc>
                <a:spcPct val="115000"/>
              </a:lnSpc>
              <a:spcBef>
                <a:spcPts val="0"/>
              </a:spcBef>
              <a:spcAft>
                <a:spcPts val="0"/>
              </a:spcAft>
              <a:buClr>
                <a:srgbClr val="000000"/>
              </a:buClr>
              <a:buSzPts val="1200"/>
              <a:buFont typeface="Helvetica Neue"/>
              <a:buChar char="●"/>
            </a:pPr>
            <a:r>
              <a:rPr lang="en" sz="1200">
                <a:solidFill>
                  <a:srgbClr val="000000"/>
                </a:solidFill>
                <a:highlight>
                  <a:srgbClr val="FFFFFF"/>
                </a:highlight>
              </a:rPr>
              <a:t>A candidate</a:t>
            </a:r>
            <a:r>
              <a:rPr b="1" lang="en" sz="1200">
                <a:solidFill>
                  <a:srgbClr val="000000"/>
                </a:solidFill>
                <a:highlight>
                  <a:srgbClr val="FFFFFF"/>
                </a:highlight>
              </a:rPr>
              <a:t> must</a:t>
            </a:r>
            <a:r>
              <a:rPr lang="en" sz="1200">
                <a:solidFill>
                  <a:srgbClr val="000000"/>
                </a:solidFill>
                <a:highlight>
                  <a:srgbClr val="FFFFFF"/>
                </a:highlight>
              </a:rPr>
              <a:t> have demonstrated research potential and interest.</a:t>
            </a:r>
            <a:endParaRPr sz="1200">
              <a:solidFill>
                <a:srgbClr val="000000"/>
              </a:solidFill>
              <a:highlight>
                <a:srgbClr val="FFFFFF"/>
              </a:highlight>
            </a:endParaRPr>
          </a:p>
          <a:p>
            <a:pPr indent="-304800" lvl="0" marL="457200" marR="215900" rtl="0" algn="l">
              <a:lnSpc>
                <a:spcPct val="115000"/>
              </a:lnSpc>
              <a:spcBef>
                <a:spcPts val="0"/>
              </a:spcBef>
              <a:spcAft>
                <a:spcPts val="0"/>
              </a:spcAft>
              <a:buClr>
                <a:srgbClr val="000000"/>
              </a:buClr>
              <a:buSzPts val="1200"/>
              <a:buChar char="●"/>
            </a:pPr>
            <a:r>
              <a:rPr lang="en" sz="1200">
                <a:solidFill>
                  <a:srgbClr val="000000"/>
                </a:solidFill>
                <a:highlight>
                  <a:srgbClr val="FFFFFF"/>
                </a:highlight>
              </a:rPr>
              <a:t>A candidate must have a 4 year or equivalent undergraduate degree from an accredited university</a:t>
            </a:r>
            <a:endParaRPr sz="1200">
              <a:solidFill>
                <a:srgbClr val="000000"/>
              </a:solidFill>
              <a:highlight>
                <a:srgbClr val="FFFFFF"/>
              </a:highlight>
            </a:endParaRPr>
          </a:p>
          <a:p>
            <a:pPr indent="-304800" lvl="0" marL="457200" marR="215900" rtl="0" algn="l">
              <a:lnSpc>
                <a:spcPct val="115000"/>
              </a:lnSpc>
              <a:spcBef>
                <a:spcPts val="0"/>
              </a:spcBef>
              <a:spcAft>
                <a:spcPts val="0"/>
              </a:spcAft>
              <a:buClr>
                <a:srgbClr val="000000"/>
              </a:buClr>
              <a:buSzPts val="1200"/>
              <a:buFont typeface="Helvetica Neue"/>
              <a:buChar char="●"/>
            </a:pPr>
            <a:r>
              <a:rPr lang="en" sz="1200">
                <a:solidFill>
                  <a:srgbClr val="000000"/>
                </a:solidFill>
                <a:highlight>
                  <a:srgbClr val="FFFFFF"/>
                </a:highlight>
              </a:rPr>
              <a:t>A candidate </a:t>
            </a:r>
            <a:r>
              <a:rPr b="1" lang="en" sz="1200">
                <a:solidFill>
                  <a:srgbClr val="000000"/>
                </a:solidFill>
                <a:highlight>
                  <a:srgbClr val="FFFFFF"/>
                </a:highlight>
              </a:rPr>
              <a:t>must</a:t>
            </a:r>
            <a:r>
              <a:rPr lang="en" sz="1200">
                <a:solidFill>
                  <a:srgbClr val="000000"/>
                </a:solidFill>
                <a:highlight>
                  <a:srgbClr val="FFFFFF"/>
                </a:highlight>
              </a:rPr>
              <a:t> have a prior undergraduate or graduate degree in a major with a substantial background in computer science &amp; engineering.</a:t>
            </a:r>
            <a:endParaRPr sz="1200">
              <a:solidFill>
                <a:srgbClr val="000000"/>
              </a:solidFill>
              <a:highlight>
                <a:srgbClr val="FFFFFF"/>
              </a:highlight>
            </a:endParaRPr>
          </a:p>
          <a:p>
            <a:pPr indent="-304800" lvl="0" marL="457200" marR="215900" rtl="0" algn="l">
              <a:lnSpc>
                <a:spcPct val="115000"/>
              </a:lnSpc>
              <a:spcBef>
                <a:spcPts val="0"/>
              </a:spcBef>
              <a:spcAft>
                <a:spcPts val="0"/>
              </a:spcAft>
              <a:buClr>
                <a:srgbClr val="000000"/>
              </a:buClr>
              <a:buSzPts val="1200"/>
              <a:buFont typeface="Helvetica Neue"/>
              <a:buChar char="●"/>
            </a:pPr>
            <a:r>
              <a:rPr lang="en" sz="1200">
                <a:solidFill>
                  <a:srgbClr val="000000"/>
                </a:solidFill>
                <a:highlight>
                  <a:srgbClr val="FFFFFF"/>
                </a:highlight>
              </a:rPr>
              <a:t>A candidate </a:t>
            </a:r>
            <a:r>
              <a:rPr b="1" lang="en" sz="1200">
                <a:solidFill>
                  <a:srgbClr val="000000"/>
                </a:solidFill>
                <a:highlight>
                  <a:srgbClr val="FFFFFF"/>
                </a:highlight>
              </a:rPr>
              <a:t>must</a:t>
            </a:r>
            <a:r>
              <a:rPr lang="en" sz="1200">
                <a:solidFill>
                  <a:srgbClr val="000000"/>
                </a:solidFill>
                <a:highlight>
                  <a:srgbClr val="FFFFFF"/>
                </a:highlight>
              </a:rPr>
              <a:t> have a demonstrated ability to maintain a</a:t>
            </a:r>
            <a:r>
              <a:rPr b="1" lang="en" sz="1200">
                <a:solidFill>
                  <a:srgbClr val="000000"/>
                </a:solidFill>
                <a:highlight>
                  <a:srgbClr val="FFFFFF"/>
                </a:highlight>
              </a:rPr>
              <a:t> 3.25 GPA or greater.</a:t>
            </a:r>
            <a:endParaRPr b="1" sz="1200">
              <a:solidFill>
                <a:srgbClr val="000000"/>
              </a:solidFill>
              <a:highlight>
                <a:srgbClr val="FFFFFF"/>
              </a:highlight>
            </a:endParaRPr>
          </a:p>
          <a:p>
            <a:pPr indent="-304800" lvl="0" marL="457200" marR="215900" rtl="0" algn="l">
              <a:lnSpc>
                <a:spcPct val="115000"/>
              </a:lnSpc>
              <a:spcBef>
                <a:spcPts val="0"/>
              </a:spcBef>
              <a:spcAft>
                <a:spcPts val="0"/>
              </a:spcAft>
              <a:buClr>
                <a:srgbClr val="000000"/>
              </a:buClr>
              <a:buSzPts val="1200"/>
              <a:buFont typeface="Helvetica Neue"/>
              <a:buChar char="●"/>
            </a:pPr>
            <a:r>
              <a:rPr lang="en" sz="1200">
                <a:solidFill>
                  <a:srgbClr val="000000"/>
                </a:solidFill>
                <a:highlight>
                  <a:srgbClr val="FFFFFF"/>
                </a:highlight>
              </a:rPr>
              <a:t>We do not require or accept GRE scores as part of the application process.</a:t>
            </a:r>
            <a:endParaRPr sz="1200">
              <a:solidFill>
                <a:srgbClr val="000000"/>
              </a:solidFill>
              <a:highlight>
                <a:srgbClr val="FFFFFF"/>
              </a:highlight>
            </a:endParaRPr>
          </a:p>
          <a:p>
            <a:pPr indent="-304800" lvl="0" marL="457200" marR="215900" rtl="0" algn="l">
              <a:lnSpc>
                <a:spcPct val="115000"/>
              </a:lnSpc>
              <a:spcBef>
                <a:spcPts val="0"/>
              </a:spcBef>
              <a:spcAft>
                <a:spcPts val="0"/>
              </a:spcAft>
              <a:buClr>
                <a:srgbClr val="000000"/>
              </a:buClr>
              <a:buSzPts val="1200"/>
              <a:buFont typeface="Helvetica Neue"/>
              <a:buChar char="●"/>
            </a:pPr>
            <a:r>
              <a:rPr lang="en" sz="1200">
                <a:solidFill>
                  <a:srgbClr val="000000"/>
                </a:solidFill>
                <a:highlight>
                  <a:srgbClr val="FFFFFF"/>
                </a:highlight>
              </a:rPr>
              <a:t>TOEFL scores should reflect a strong command of the English language and meet the university </a:t>
            </a:r>
            <a:r>
              <a:rPr lang="en" sz="1200">
                <a:solidFill>
                  <a:srgbClr val="000000"/>
                </a:solidFill>
                <a:highlight>
                  <a:srgbClr val="FFFFFF"/>
                </a:highlight>
                <a:uFill>
                  <a:noFill/>
                </a:uFill>
                <a:hlinkClick r:id="rId3">
                  <a:extLst>
                    <a:ext uri="{A12FA001-AC4F-418D-AE19-62706E023703}">
                      <ahyp:hlinkClr val="tx"/>
                    </a:ext>
                  </a:extLst>
                </a:hlinkClick>
              </a:rPr>
              <a:t>operational standard</a:t>
            </a:r>
            <a:r>
              <a:rPr lang="en" sz="1200">
                <a:solidFill>
                  <a:srgbClr val="000000"/>
                </a:solidFill>
                <a:highlight>
                  <a:srgbClr val="FFFFFF"/>
                </a:highlight>
              </a:rPr>
              <a:t>. </a:t>
            </a:r>
            <a:r>
              <a:rPr b="1" lang="en" sz="1200">
                <a:solidFill>
                  <a:srgbClr val="000000"/>
                </a:solidFill>
                <a:highlight>
                  <a:srgbClr val="FFFFFF"/>
                </a:highlight>
              </a:rPr>
              <a:t> </a:t>
            </a:r>
            <a:endParaRPr b="1" sz="1200">
              <a:solidFill>
                <a:srgbClr val="000000"/>
              </a:solidFill>
              <a:highlight>
                <a:srgbClr val="FFFFFF"/>
              </a:highlight>
            </a:endParaRPr>
          </a:p>
          <a:p>
            <a:pPr indent="-304800" lvl="0" marL="457200" marR="215900" rtl="0" algn="l">
              <a:lnSpc>
                <a:spcPct val="115000"/>
              </a:lnSpc>
              <a:spcBef>
                <a:spcPts val="0"/>
              </a:spcBef>
              <a:spcAft>
                <a:spcPts val="0"/>
              </a:spcAft>
              <a:buClr>
                <a:srgbClr val="000000"/>
              </a:buClr>
              <a:buSzPts val="1200"/>
              <a:buChar char="●"/>
            </a:pPr>
            <a:r>
              <a:rPr b="1" lang="en" sz="1200">
                <a:solidFill>
                  <a:srgbClr val="000000"/>
                </a:solidFill>
                <a:highlight>
                  <a:srgbClr val="FFFFFF"/>
                </a:highlight>
              </a:rPr>
              <a:t>If a student wishes to apply for a Teaching Assistantship position in the department they must have a score of 23 in speaking and 23 in the writing portions of the TOEFL or equivalent test. </a:t>
            </a:r>
            <a:endParaRPr b="1" sz="1200">
              <a:solidFill>
                <a:srgbClr val="000000"/>
              </a:solidFill>
              <a:highlight>
                <a:srgbClr val="FFFFFF"/>
              </a:highlight>
            </a:endParaRPr>
          </a:p>
          <a:p>
            <a:pPr indent="-304800" lvl="0" marL="457200" marR="215900" rtl="0" algn="l">
              <a:lnSpc>
                <a:spcPct val="115000"/>
              </a:lnSpc>
              <a:spcBef>
                <a:spcPts val="0"/>
              </a:spcBef>
              <a:spcAft>
                <a:spcPts val="0"/>
              </a:spcAft>
              <a:buClr>
                <a:srgbClr val="000000"/>
              </a:buClr>
              <a:buSzPts val="1200"/>
              <a:buChar char="●"/>
            </a:pPr>
            <a:r>
              <a:rPr lang="en" sz="1200">
                <a:solidFill>
                  <a:srgbClr val="000000"/>
                </a:solidFill>
                <a:highlight>
                  <a:srgbClr val="FFFFFF"/>
                </a:highlight>
              </a:rPr>
              <a:t>Incomplete applications will not be reviewed for admission.</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A personal statement is very important.</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Previous degree area is not as important as your prerequisite coursework.</a:t>
            </a:r>
            <a:endParaRPr sz="1200">
              <a:solidFill>
                <a:srgbClr val="000000"/>
              </a:solidFill>
            </a:endParaRPr>
          </a:p>
          <a:p>
            <a:pPr indent="0" lvl="0" marL="457200" rtl="0" algn="l">
              <a:lnSpc>
                <a:spcPct val="115000"/>
              </a:lnSpc>
              <a:spcBef>
                <a:spcPts val="560"/>
              </a:spcBef>
              <a:spcAft>
                <a:spcPts val="0"/>
              </a:spcAft>
              <a:buNone/>
            </a:pPr>
            <a:r>
              <a:t/>
            </a:r>
            <a:endParaRPr sz="1700"/>
          </a:p>
          <a:p>
            <a:pPr indent="0" lvl="0" marL="457200" marR="0" rtl="0" algn="l">
              <a:lnSpc>
                <a:spcPct val="100000"/>
              </a:lnSpc>
              <a:spcBef>
                <a:spcPts val="560"/>
              </a:spcBef>
              <a:spcAft>
                <a:spcPts val="0"/>
              </a:spcAft>
              <a:buNone/>
            </a:pPr>
            <a:r>
              <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2"/>
          <p:cNvSpPr txBox="1"/>
          <p:nvPr>
            <p:ph type="title"/>
          </p:nvPr>
        </p:nvSpPr>
        <p:spPr>
          <a:xfrm>
            <a:off x="685800" y="181200"/>
            <a:ext cx="7772400" cy="75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800"/>
              <a:t>CS&amp;E Core Graduate Programs - </a:t>
            </a:r>
            <a:endParaRPr b="1" sz="2800"/>
          </a:p>
          <a:p>
            <a:pPr indent="0" lvl="0" marL="0" rtl="0" algn="ctr">
              <a:spcBef>
                <a:spcPts val="0"/>
              </a:spcBef>
              <a:spcAft>
                <a:spcPts val="0"/>
              </a:spcAft>
              <a:buNone/>
            </a:pPr>
            <a:r>
              <a:rPr b="1" i="1" lang="en" sz="2800"/>
              <a:t>CSCI M.S. Admissions Information</a:t>
            </a:r>
            <a:endParaRPr b="1" i="1" sz="2800"/>
          </a:p>
        </p:txBody>
      </p:sp>
      <p:sp>
        <p:nvSpPr>
          <p:cNvPr id="104" name="Google Shape;104;p22"/>
          <p:cNvSpPr txBox="1"/>
          <p:nvPr>
            <p:ph idx="1" type="body"/>
          </p:nvPr>
        </p:nvSpPr>
        <p:spPr>
          <a:xfrm>
            <a:off x="685800" y="931800"/>
            <a:ext cx="7900500" cy="3680700"/>
          </a:xfrm>
          <a:prstGeom prst="rect">
            <a:avLst/>
          </a:prstGeom>
        </p:spPr>
        <p:txBody>
          <a:bodyPr anchorCtr="0" anchor="t" bIns="91425" lIns="91425" spcFirstLastPara="1" rIns="91425" wrap="square" tIns="91425">
            <a:noAutofit/>
          </a:bodyPr>
          <a:lstStyle/>
          <a:p>
            <a:pPr indent="0" lvl="0" marL="0" rtl="0" algn="ctr">
              <a:spcBef>
                <a:spcPts val="640"/>
              </a:spcBef>
              <a:spcAft>
                <a:spcPts val="0"/>
              </a:spcAft>
              <a:buNone/>
            </a:pPr>
            <a:r>
              <a:rPr lang="en" sz="1600" u="sng"/>
              <a:t>Required and Recommended Application Materials for Computer Science M.S.</a:t>
            </a:r>
            <a:endParaRPr sz="1600" u="sng"/>
          </a:p>
          <a:p>
            <a:pPr indent="-304800" lvl="0" marL="457200" rtl="0" algn="l">
              <a:lnSpc>
                <a:spcPct val="115000"/>
              </a:lnSpc>
              <a:spcBef>
                <a:spcPts val="560"/>
              </a:spcBef>
              <a:spcAft>
                <a:spcPts val="0"/>
              </a:spcAft>
              <a:buClr>
                <a:schemeClr val="dk1"/>
              </a:buClr>
              <a:buSzPts val="1200"/>
              <a:buChar char="●"/>
            </a:pPr>
            <a:r>
              <a:rPr b="1" lang="en" sz="1200" u="sng"/>
              <a:t>Letters of Recommendation</a:t>
            </a:r>
            <a:r>
              <a:rPr lang="en" sz="1200"/>
              <a:t>: We require three letters of recommendation. You will need to provide the name and contact information for three individuals who can speak to your personal qualities in addition to your academic and research acumen. It is recommended that your letter writers are in higher education, specifically faculty and instructors who have had you in class or worked on research with you. You can also request professional contacts and collaborators who can speak to you work in industry and your ability to conduct high level research if you wish to pursue it. The most important factor in your letters of recommendation is that they speak to you personally and enhance your other application materials. </a:t>
            </a:r>
            <a:endParaRPr sz="1200"/>
          </a:p>
          <a:p>
            <a:pPr indent="-304800" lvl="0" marL="457200" rtl="0" algn="l">
              <a:lnSpc>
                <a:spcPct val="115000"/>
              </a:lnSpc>
              <a:spcBef>
                <a:spcPts val="0"/>
              </a:spcBef>
              <a:spcAft>
                <a:spcPts val="0"/>
              </a:spcAft>
              <a:buClr>
                <a:schemeClr val="dk1"/>
              </a:buClr>
              <a:buSzPts val="1200"/>
              <a:buChar char="●"/>
            </a:pPr>
            <a:r>
              <a:rPr b="1" lang="en" sz="1200" u="sng"/>
              <a:t>Personal Statement</a:t>
            </a:r>
            <a:r>
              <a:rPr lang="en" sz="1200"/>
              <a:t>: A personal statement is very important. </a:t>
            </a:r>
            <a:r>
              <a:rPr lang="en" sz="1200">
                <a:highlight>
                  <a:srgbClr val="FFFFFF"/>
                </a:highlight>
              </a:rPr>
              <a:t>Concisely discuss your computer science educational, research, or industrial background as they relate to your objectives. Include any unique experiences relevant to the research you have done. Discuss why you are applying to the University of Minnesota.</a:t>
            </a:r>
            <a:r>
              <a:rPr b="1" i="1" lang="en" sz="1200">
                <a:highlight>
                  <a:srgbClr val="FFFFFF"/>
                </a:highlight>
              </a:rPr>
              <a:t> Please include names of faculty members and research groups at the University of Minnesota whose research is of interest to you</a:t>
            </a:r>
            <a:r>
              <a:rPr lang="en" sz="1200">
                <a:highlight>
                  <a:srgbClr val="FFFFFF"/>
                </a:highlight>
              </a:rPr>
              <a:t>. If your goal is to pursue a coursework only degree, you can certainly talk about that as well, it is not required that you decide on plan A/B/C prior to submitting your application. (4000 character limit strongly recommended; does not include spaces not strictly enforced).</a:t>
            </a:r>
            <a:endParaRPr sz="1200"/>
          </a:p>
          <a:p>
            <a:pPr indent="0" lvl="0" marL="0" marR="0" rtl="0" algn="l">
              <a:lnSpc>
                <a:spcPct val="100000"/>
              </a:lnSpc>
              <a:spcBef>
                <a:spcPts val="560"/>
              </a:spcBef>
              <a:spcAft>
                <a:spcPts val="0"/>
              </a:spcAft>
              <a:buNone/>
            </a:pPr>
            <a:r>
              <a:t/>
            </a:r>
            <a:endParaRPr sz="1200">
              <a:solidFill>
                <a:srgbClr val="000000"/>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2D-3">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