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90" r:id="rId11"/>
    <p:sldId id="289" r:id="rId12"/>
    <p:sldId id="297" r:id="rId13"/>
    <p:sldId id="266" r:id="rId14"/>
    <p:sldId id="265" r:id="rId15"/>
    <p:sldId id="267" r:id="rId16"/>
    <p:sldId id="268" r:id="rId17"/>
    <p:sldId id="269" r:id="rId18"/>
    <p:sldId id="270" r:id="rId19"/>
    <p:sldId id="271" r:id="rId20"/>
    <p:sldId id="276" r:id="rId21"/>
    <p:sldId id="275" r:id="rId22"/>
    <p:sldId id="281" r:id="rId23"/>
    <p:sldId id="282" r:id="rId24"/>
    <p:sldId id="283" r:id="rId25"/>
    <p:sldId id="287" r:id="rId26"/>
    <p:sldId id="291" r:id="rId27"/>
    <p:sldId id="294" r:id="rId28"/>
    <p:sldId id="286" r:id="rId29"/>
    <p:sldId id="285" r:id="rId30"/>
    <p:sldId id="284" r:id="rId31"/>
    <p:sldId id="280" r:id="rId32"/>
    <p:sldId id="293" r:id="rId33"/>
    <p:sldId id="292" r:id="rId34"/>
    <p:sldId id="288" r:id="rId35"/>
    <p:sldId id="295" r:id="rId36"/>
    <p:sldId id="279" r:id="rId37"/>
    <p:sldId id="296" r:id="rId3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93" autoAdjust="0"/>
    <p:restoredTop sz="81391" autoAdjust="0"/>
  </p:normalViewPr>
  <p:slideViewPr>
    <p:cSldViewPr>
      <p:cViewPr varScale="1">
        <p:scale>
          <a:sx n="61" d="100"/>
          <a:sy n="61" d="100"/>
        </p:scale>
        <p:origin x="-136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80B2DC-44AA-40B4-9D0B-E898400FF11F}" type="datetimeFigureOut">
              <a:rPr lang="zh-CN" altLang="en-US" smtClean="0"/>
              <a:t>2013/1/26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F11584-93BE-4CFB-BE85-EA1E49C903E7}" type="slidenum">
              <a:rPr lang="zh-CN" altLang="en-US" smtClean="0"/>
              <a:t>‹#›</a:t>
            </a:fld>
            <a:endParaRPr lang="zh-CN" altLang="en-US"/>
          </a:p>
        </p:txBody>
      </p:sp>
    </p:spTree>
    <p:extLst>
      <p:ext uri="{BB962C8B-B14F-4D97-AF65-F5344CB8AC3E}">
        <p14:creationId xmlns:p14="http://schemas.microsoft.com/office/powerpoint/2010/main" val="4135070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F11584-93BE-4CFB-BE85-EA1E49C903E7}" type="slidenum">
              <a:rPr lang="zh-CN" altLang="en-US" smtClean="0"/>
              <a:t>1</a:t>
            </a:fld>
            <a:endParaRPr lang="zh-CN" altLang="en-US"/>
          </a:p>
        </p:txBody>
      </p:sp>
    </p:spTree>
    <p:extLst>
      <p:ext uri="{BB962C8B-B14F-4D97-AF65-F5344CB8AC3E}">
        <p14:creationId xmlns:p14="http://schemas.microsoft.com/office/powerpoint/2010/main" val="36808893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说到物理引擎</a:t>
            </a:r>
            <a:r>
              <a:rPr lang="en-US" altLang="zh-CN" dirty="0" smtClean="0"/>
              <a:t>, </a:t>
            </a:r>
            <a:r>
              <a:rPr lang="zh-CN" altLang="en-US" dirty="0" smtClean="0"/>
              <a:t>相信大家都不陌生</a:t>
            </a:r>
            <a:r>
              <a:rPr lang="en-US" altLang="zh-CN" dirty="0" smtClean="0"/>
              <a:t>.</a:t>
            </a:r>
            <a:r>
              <a:rPr lang="en-US" altLang="zh-CN" baseline="0" dirty="0" smtClean="0"/>
              <a:t> </a:t>
            </a:r>
            <a:r>
              <a:rPr lang="zh-CN" altLang="en-US" baseline="0" dirty="0" smtClean="0"/>
              <a:t>随着计算机技术的不断进步和人们对于游戏真实感的要求的不断提高</a:t>
            </a:r>
            <a:r>
              <a:rPr lang="en-US" altLang="zh-CN" baseline="0" dirty="0" smtClean="0"/>
              <a:t>, </a:t>
            </a:r>
            <a:r>
              <a:rPr lang="zh-CN" altLang="en-US" baseline="0" dirty="0" smtClean="0"/>
              <a:t>物理引擎被用在越来越多的游戏中</a:t>
            </a:r>
            <a:r>
              <a:rPr lang="en-US" altLang="zh-CN" baseline="0" dirty="0" smtClean="0"/>
              <a:t>.</a:t>
            </a:r>
          </a:p>
          <a:p>
            <a:endParaRPr lang="en-US" altLang="zh-CN" dirty="0" smtClean="0"/>
          </a:p>
          <a:p>
            <a:endParaRPr lang="en-US" altLang="zh-CN" baseline="0" dirty="0" smtClean="0"/>
          </a:p>
        </p:txBody>
      </p:sp>
      <p:sp>
        <p:nvSpPr>
          <p:cNvPr id="4" name="灯片编号占位符 3"/>
          <p:cNvSpPr>
            <a:spLocks noGrp="1"/>
          </p:cNvSpPr>
          <p:nvPr>
            <p:ph type="sldNum" sz="quarter" idx="10"/>
          </p:nvPr>
        </p:nvSpPr>
        <p:spPr/>
        <p:txBody>
          <a:bodyPr/>
          <a:lstStyle/>
          <a:p>
            <a:fld id="{C2F11584-93BE-4CFB-BE85-EA1E49C903E7}" type="slidenum">
              <a:rPr lang="zh-CN" altLang="en-US" smtClean="0"/>
              <a:t>2</a:t>
            </a:fld>
            <a:endParaRPr lang="zh-CN" altLang="en-US"/>
          </a:p>
        </p:txBody>
      </p:sp>
    </p:spTree>
    <p:extLst>
      <p:ext uri="{BB962C8B-B14F-4D97-AF65-F5344CB8AC3E}">
        <p14:creationId xmlns:p14="http://schemas.microsoft.com/office/powerpoint/2010/main" val="3376252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Box2D</a:t>
            </a:r>
            <a:r>
              <a:rPr lang="zh-CN" altLang="en-US" dirty="0" smtClean="0"/>
              <a:t>是目前移动终端上最常用的物理引擎</a:t>
            </a:r>
            <a:r>
              <a:rPr lang="en-US" altLang="zh-CN" dirty="0" smtClean="0"/>
              <a:t>, </a:t>
            </a:r>
            <a:r>
              <a:rPr lang="zh-CN" altLang="en-US" dirty="0" smtClean="0"/>
              <a:t>甚至已经成为了</a:t>
            </a:r>
            <a:r>
              <a:rPr lang="en-US" altLang="zh-CN" dirty="0" smtClean="0"/>
              <a:t>Android</a:t>
            </a:r>
            <a:r>
              <a:rPr lang="zh-CN" altLang="en-US" dirty="0" smtClean="0"/>
              <a:t>和</a:t>
            </a:r>
            <a:r>
              <a:rPr lang="en-US" altLang="zh-CN" dirty="0" err="1" smtClean="0"/>
              <a:t>iOS</a:t>
            </a:r>
            <a:r>
              <a:rPr lang="zh-CN" altLang="en-US" dirty="0" smtClean="0"/>
              <a:t>上许多游戏引擎的</a:t>
            </a:r>
            <a:r>
              <a:rPr lang="en-US" altLang="zh-CN" dirty="0" smtClean="0"/>
              <a:t>”</a:t>
            </a:r>
            <a:r>
              <a:rPr lang="zh-CN" altLang="en-US" dirty="0" smtClean="0"/>
              <a:t>标配</a:t>
            </a:r>
            <a:r>
              <a:rPr lang="en-US" altLang="zh-CN" dirty="0" smtClean="0"/>
              <a:t>”</a:t>
            </a:r>
          </a:p>
          <a:p>
            <a:r>
              <a:rPr lang="zh-CN" altLang="en-US" dirty="0" smtClean="0"/>
              <a:t>让我们来看看给物理引擎包上一层华丽为外衣以后</a:t>
            </a:r>
            <a:r>
              <a:rPr lang="en-US" altLang="zh-CN" dirty="0" smtClean="0"/>
              <a:t>,</a:t>
            </a:r>
            <a:r>
              <a:rPr lang="en-US" altLang="zh-CN" baseline="0" dirty="0" smtClean="0"/>
              <a:t> </a:t>
            </a:r>
            <a:r>
              <a:rPr lang="zh-CN" altLang="en-US" baseline="0" dirty="0" smtClean="0"/>
              <a:t>物理游戏的效果</a:t>
            </a:r>
            <a:r>
              <a:rPr lang="en-US" altLang="zh-CN" baseline="0" dirty="0" smtClean="0"/>
              <a:t>.</a:t>
            </a:r>
            <a:endParaRPr lang="zh-CN" altLang="en-US" dirty="0"/>
          </a:p>
        </p:txBody>
      </p:sp>
      <p:sp>
        <p:nvSpPr>
          <p:cNvPr id="4" name="灯片编号占位符 3"/>
          <p:cNvSpPr>
            <a:spLocks noGrp="1"/>
          </p:cNvSpPr>
          <p:nvPr>
            <p:ph type="sldNum" sz="quarter" idx="10"/>
          </p:nvPr>
        </p:nvSpPr>
        <p:spPr/>
        <p:txBody>
          <a:bodyPr/>
          <a:lstStyle/>
          <a:p>
            <a:fld id="{C2F11584-93BE-4CFB-BE85-EA1E49C903E7}" type="slidenum">
              <a:rPr lang="zh-CN" altLang="en-US" smtClean="0"/>
              <a:t>3</a:t>
            </a:fld>
            <a:endParaRPr lang="zh-CN" altLang="en-US"/>
          </a:p>
        </p:txBody>
      </p:sp>
    </p:spTree>
    <p:extLst>
      <p:ext uri="{BB962C8B-B14F-4D97-AF65-F5344CB8AC3E}">
        <p14:creationId xmlns:p14="http://schemas.microsoft.com/office/powerpoint/2010/main" val="2739169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在尽情享受这些以假乱真的游戏世界给我们带来的震撼的同时</a:t>
            </a:r>
            <a:r>
              <a:rPr lang="en-US" altLang="zh-CN" dirty="0" smtClean="0"/>
              <a:t>,</a:t>
            </a:r>
            <a:r>
              <a:rPr lang="zh-CN" altLang="en-US" baseline="0" dirty="0" smtClean="0"/>
              <a:t> 一些问题也困扰着我们</a:t>
            </a:r>
            <a:r>
              <a:rPr lang="en-US" altLang="zh-CN" baseline="0" dirty="0" smtClean="0"/>
              <a:t>:</a:t>
            </a:r>
            <a:r>
              <a:rPr lang="zh-CN" altLang="en-US" baseline="0" dirty="0" smtClean="0"/>
              <a:t>如此神奇的物理效果模拟</a:t>
            </a:r>
            <a:r>
              <a:rPr lang="en-US" altLang="zh-CN" baseline="0" dirty="0" smtClean="0"/>
              <a:t>, </a:t>
            </a:r>
            <a:r>
              <a:rPr lang="zh-CN" altLang="en-US" baseline="0" dirty="0" smtClean="0"/>
              <a:t>到底是如何实现的</a:t>
            </a:r>
            <a:r>
              <a:rPr lang="en-US" altLang="zh-CN" baseline="0" dirty="0" smtClean="0"/>
              <a:t>?</a:t>
            </a:r>
          </a:p>
          <a:p>
            <a:r>
              <a:rPr lang="zh-CN" altLang="en-US" dirty="0" smtClean="0"/>
              <a:t>今天的讨论的内容就是我自己在实现一个简易的平面物理引擎过程中遇到的一些问题</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C2F11584-93BE-4CFB-BE85-EA1E49C903E7}" type="slidenum">
              <a:rPr lang="zh-CN" altLang="en-US" smtClean="0"/>
              <a:t>4</a:t>
            </a:fld>
            <a:endParaRPr lang="zh-CN" altLang="en-US"/>
          </a:p>
        </p:txBody>
      </p:sp>
    </p:spTree>
    <p:extLst>
      <p:ext uri="{BB962C8B-B14F-4D97-AF65-F5344CB8AC3E}">
        <p14:creationId xmlns:p14="http://schemas.microsoft.com/office/powerpoint/2010/main" val="2363029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F11584-93BE-4CFB-BE85-EA1E49C903E7}" type="slidenum">
              <a:rPr lang="zh-CN" altLang="en-US" smtClean="0"/>
              <a:t>26</a:t>
            </a:fld>
            <a:endParaRPr lang="zh-CN" altLang="en-US"/>
          </a:p>
        </p:txBody>
      </p:sp>
    </p:spTree>
    <p:extLst>
      <p:ext uri="{BB962C8B-B14F-4D97-AF65-F5344CB8AC3E}">
        <p14:creationId xmlns:p14="http://schemas.microsoft.com/office/powerpoint/2010/main" val="3732330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F11584-93BE-4CFB-BE85-EA1E49C903E7}" type="slidenum">
              <a:rPr lang="zh-CN" altLang="en-US" smtClean="0"/>
              <a:t>27</a:t>
            </a:fld>
            <a:endParaRPr lang="zh-CN" altLang="en-US"/>
          </a:p>
        </p:txBody>
      </p:sp>
    </p:spTree>
    <p:extLst>
      <p:ext uri="{BB962C8B-B14F-4D97-AF65-F5344CB8AC3E}">
        <p14:creationId xmlns:p14="http://schemas.microsoft.com/office/powerpoint/2010/main" val="3732330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弹簧部分我们有胡克定律</a:t>
            </a:r>
            <a:endParaRPr lang="en-US" altLang="zh-CN" dirty="0" smtClean="0"/>
          </a:p>
          <a:p>
            <a:endParaRPr lang="en-US" altLang="zh-CN" dirty="0" smtClean="0"/>
          </a:p>
          <a:p>
            <a:r>
              <a:rPr lang="zh-CN" altLang="en-US" dirty="0" smtClean="0"/>
              <a:t>注意</a:t>
            </a:r>
            <a:r>
              <a:rPr lang="en-US" altLang="zh-CN" dirty="0" smtClean="0"/>
              <a:t>, </a:t>
            </a:r>
            <a:r>
              <a:rPr lang="zh-CN" altLang="en-US" dirty="0" smtClean="0"/>
              <a:t>我们这里使用的是数值积分</a:t>
            </a:r>
            <a:r>
              <a:rPr lang="en-US" altLang="zh-CN" dirty="0" smtClean="0"/>
              <a:t>, </a:t>
            </a:r>
            <a:r>
              <a:rPr lang="zh-CN" altLang="en-US" dirty="0" smtClean="0"/>
              <a:t>当倔强系数太大的时候会非常不稳定</a:t>
            </a:r>
            <a:r>
              <a:rPr lang="en-US" altLang="zh-CN" dirty="0" smtClean="0"/>
              <a:t>.</a:t>
            </a:r>
          </a:p>
          <a:p>
            <a:endParaRPr lang="en-US" altLang="zh-CN" dirty="0" smtClean="0"/>
          </a:p>
          <a:p>
            <a:r>
              <a:rPr lang="zh-CN" altLang="en-US" dirty="0" smtClean="0"/>
              <a:t>不过这也启发我们分段积分速度</a:t>
            </a:r>
            <a:r>
              <a:rPr lang="en-US" altLang="zh-CN" dirty="0" smtClean="0"/>
              <a:t>.</a:t>
            </a:r>
          </a:p>
          <a:p>
            <a:endParaRPr lang="en-US" altLang="zh-CN" dirty="0" smtClean="0"/>
          </a:p>
          <a:p>
            <a:r>
              <a:rPr lang="zh-CN" altLang="en-US" dirty="0" smtClean="0"/>
              <a:t>不过这种方法治标不治本</a:t>
            </a:r>
            <a:r>
              <a:rPr lang="en-US" altLang="zh-CN" dirty="0" smtClean="0"/>
              <a:t>, </a:t>
            </a:r>
            <a:r>
              <a:rPr lang="zh-CN" altLang="en-US" dirty="0" smtClean="0"/>
              <a:t>如果你能想到更好的方法</a:t>
            </a:r>
            <a:r>
              <a:rPr lang="en-US" altLang="zh-CN" dirty="0" smtClean="0"/>
              <a:t>, </a:t>
            </a:r>
            <a:r>
              <a:rPr lang="zh-CN" altLang="en-US" dirty="0" smtClean="0"/>
              <a:t>欢迎来和我讨论</a:t>
            </a:r>
            <a:r>
              <a:rPr lang="en-US" altLang="zh-CN" dirty="0" smtClean="0"/>
              <a:t>.</a:t>
            </a:r>
            <a:endParaRPr lang="zh-CN" altLang="en-US" dirty="0"/>
          </a:p>
        </p:txBody>
      </p:sp>
      <p:sp>
        <p:nvSpPr>
          <p:cNvPr id="4" name="灯片编号占位符 3"/>
          <p:cNvSpPr>
            <a:spLocks noGrp="1"/>
          </p:cNvSpPr>
          <p:nvPr>
            <p:ph type="sldNum" sz="quarter" idx="10"/>
          </p:nvPr>
        </p:nvSpPr>
        <p:spPr/>
        <p:txBody>
          <a:bodyPr/>
          <a:lstStyle/>
          <a:p>
            <a:fld id="{C2F11584-93BE-4CFB-BE85-EA1E49C903E7}" type="slidenum">
              <a:rPr lang="zh-CN" altLang="en-US" smtClean="0"/>
              <a:t>29</a:t>
            </a:fld>
            <a:endParaRPr lang="zh-CN" altLang="en-US"/>
          </a:p>
        </p:txBody>
      </p:sp>
    </p:spTree>
    <p:extLst>
      <p:ext uri="{BB962C8B-B14F-4D97-AF65-F5344CB8AC3E}">
        <p14:creationId xmlns:p14="http://schemas.microsoft.com/office/powerpoint/2010/main" val="4038767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F11584-93BE-4CFB-BE85-EA1E49C903E7}" type="slidenum">
              <a:rPr lang="zh-CN" altLang="en-US" smtClean="0"/>
              <a:t>30</a:t>
            </a:fld>
            <a:endParaRPr lang="zh-CN" altLang="en-US"/>
          </a:p>
        </p:txBody>
      </p:sp>
    </p:spTree>
    <p:extLst>
      <p:ext uri="{BB962C8B-B14F-4D97-AF65-F5344CB8AC3E}">
        <p14:creationId xmlns:p14="http://schemas.microsoft.com/office/powerpoint/2010/main" val="3732330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30" name="Date Placeholder 29"/>
          <p:cNvSpPr>
            <a:spLocks noGrp="1"/>
          </p:cNvSpPr>
          <p:nvPr>
            <p:ph type="dt" sz="half" idx="10"/>
          </p:nvPr>
        </p:nvSpPr>
        <p:spPr/>
        <p:txBody>
          <a:bodyPr/>
          <a:lstStyle/>
          <a:p>
            <a:fld id="{93AACE5A-855B-48B0-BC59-D701D07F4030}" type="datetimeFigureOut">
              <a:rPr lang="zh-CN" altLang="en-US" smtClean="0"/>
              <a:t>2013/1/26</a:t>
            </a:fld>
            <a:endParaRPr lang="zh-CN" altLang="en-US"/>
          </a:p>
        </p:txBody>
      </p:sp>
      <p:sp>
        <p:nvSpPr>
          <p:cNvPr id="19" name="Footer Placeholder 18"/>
          <p:cNvSpPr>
            <a:spLocks noGrp="1"/>
          </p:cNvSpPr>
          <p:nvPr>
            <p:ph type="ftr" sz="quarter" idx="11"/>
          </p:nvPr>
        </p:nvSpPr>
        <p:spPr/>
        <p:txBody>
          <a:bodyPr/>
          <a:lstStyle/>
          <a:p>
            <a:endParaRPr lang="zh-CN" altLang="en-US"/>
          </a:p>
        </p:txBody>
      </p:sp>
      <p:sp>
        <p:nvSpPr>
          <p:cNvPr id="27" name="Slide Number Placeholder 26"/>
          <p:cNvSpPr>
            <a:spLocks noGrp="1"/>
          </p:cNvSpPr>
          <p:nvPr>
            <p:ph type="sldNum" sz="quarter" idx="12"/>
          </p:nvPr>
        </p:nvSpPr>
        <p:spPr/>
        <p:txBody>
          <a:bodyPr/>
          <a:lstStyle/>
          <a:p>
            <a:fld id="{CADFB41A-C390-4F23-A29A-D0980D0C017A}"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93AACE5A-855B-48B0-BC59-D701D07F4030}" type="datetimeFigureOut">
              <a:rPr lang="zh-CN" altLang="en-US" smtClean="0"/>
              <a:t>2013/1/26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ADFB41A-C390-4F23-A29A-D0980D0C017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zh-CN" altLang="en-US" smtClean="0"/>
              <a:t>单击此处编辑母版标题样式</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93AACE5A-855B-48B0-BC59-D701D07F4030}" type="datetimeFigureOut">
              <a:rPr lang="zh-CN" altLang="en-US" smtClean="0"/>
              <a:t>2013/1/26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ADFB41A-C390-4F23-A29A-D0980D0C017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zh-CN" altLang="en-US" smtClean="0"/>
              <a:t>单击此处编辑母版标题样式</a:t>
            </a:r>
            <a:endParaRPr kumimoji="0" lang="en-US"/>
          </a:p>
        </p:txBody>
      </p:sp>
      <p:sp>
        <p:nvSpPr>
          <p:cNvPr id="3" name="Content Placeholder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Date Placeholder 3"/>
          <p:cNvSpPr>
            <a:spLocks noGrp="1"/>
          </p:cNvSpPr>
          <p:nvPr>
            <p:ph type="dt" sz="half" idx="10"/>
          </p:nvPr>
        </p:nvSpPr>
        <p:spPr/>
        <p:txBody>
          <a:bodyPr/>
          <a:lstStyle/>
          <a:p>
            <a:fld id="{93AACE5A-855B-48B0-BC59-D701D07F4030}" type="datetimeFigureOut">
              <a:rPr lang="zh-CN" altLang="en-US" smtClean="0"/>
              <a:t>2013/1/26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ADFB41A-C390-4F23-A29A-D0980D0C017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Date Placeholder 3"/>
          <p:cNvSpPr>
            <a:spLocks noGrp="1"/>
          </p:cNvSpPr>
          <p:nvPr>
            <p:ph type="dt" sz="half" idx="10"/>
          </p:nvPr>
        </p:nvSpPr>
        <p:spPr/>
        <p:txBody>
          <a:bodyPr/>
          <a:lstStyle/>
          <a:p>
            <a:fld id="{93AACE5A-855B-48B0-BC59-D701D07F4030}" type="datetimeFigureOut">
              <a:rPr lang="zh-CN" altLang="en-US" smtClean="0"/>
              <a:t>2013/1/26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ADFB41A-C390-4F23-A29A-D0980D0C017A}"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zh-CN" altLang="en-US" smtClean="0"/>
              <a:t>单击此处编辑母版标题样式</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93AACE5A-855B-48B0-BC59-D701D07F4030}" type="datetimeFigureOut">
              <a:rPr lang="zh-CN" altLang="en-US" smtClean="0"/>
              <a:t>2013/1/26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ADFB41A-C390-4F23-A29A-D0980D0C017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zh-CN" altLang="en-US" smtClean="0"/>
              <a:t>单击此处编辑母版标题样式</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Date Placeholder 6"/>
          <p:cNvSpPr>
            <a:spLocks noGrp="1"/>
          </p:cNvSpPr>
          <p:nvPr>
            <p:ph type="dt" sz="half" idx="10"/>
          </p:nvPr>
        </p:nvSpPr>
        <p:spPr/>
        <p:txBody>
          <a:bodyPr/>
          <a:lstStyle/>
          <a:p>
            <a:fld id="{93AACE5A-855B-48B0-BC59-D701D07F4030}" type="datetimeFigureOut">
              <a:rPr lang="zh-CN" altLang="en-US" smtClean="0"/>
              <a:t>2013/1/26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ADFB41A-C390-4F23-A29A-D0980D0C017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Date Placeholder 2"/>
          <p:cNvSpPr>
            <a:spLocks noGrp="1"/>
          </p:cNvSpPr>
          <p:nvPr>
            <p:ph type="dt" sz="half" idx="10"/>
          </p:nvPr>
        </p:nvSpPr>
        <p:spPr/>
        <p:txBody>
          <a:bodyPr/>
          <a:lstStyle/>
          <a:p>
            <a:fld id="{93AACE5A-855B-48B0-BC59-D701D07F4030}" type="datetimeFigureOut">
              <a:rPr lang="zh-CN" altLang="en-US" smtClean="0"/>
              <a:t>2013/1/26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ADFB41A-C390-4F23-A29A-D0980D0C017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AACE5A-855B-48B0-BC59-D701D07F4030}" type="datetimeFigureOut">
              <a:rPr lang="zh-CN" altLang="en-US" smtClean="0"/>
              <a:t>2013/1/26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ADFB41A-C390-4F23-A29A-D0980D0C017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smtClean="0"/>
              <a:t>单击此处编辑母版标题样式</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smtClean="0"/>
              <a:t>单击此处编辑母版文本样式</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Date Placeholder 4"/>
          <p:cNvSpPr>
            <a:spLocks noGrp="1"/>
          </p:cNvSpPr>
          <p:nvPr>
            <p:ph type="dt" sz="half" idx="10"/>
          </p:nvPr>
        </p:nvSpPr>
        <p:spPr/>
        <p:txBody>
          <a:bodyPr/>
          <a:lstStyle/>
          <a:p>
            <a:fld id="{93AACE5A-855B-48B0-BC59-D701D07F4030}" type="datetimeFigureOut">
              <a:rPr lang="zh-CN" altLang="en-US" smtClean="0"/>
              <a:t>2013/1/26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ADFB41A-C390-4F23-A29A-D0980D0C017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smtClean="0"/>
              <a:t>单击此处编辑母版标题样式</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Date Placeholder 4"/>
          <p:cNvSpPr>
            <a:spLocks noGrp="1"/>
          </p:cNvSpPr>
          <p:nvPr>
            <p:ph type="dt" sz="half" idx="10"/>
          </p:nvPr>
        </p:nvSpPr>
        <p:spPr/>
        <p:txBody>
          <a:bodyPr/>
          <a:lstStyle/>
          <a:p>
            <a:fld id="{93AACE5A-855B-48B0-BC59-D701D07F4030}" type="datetimeFigureOut">
              <a:rPr lang="zh-CN" altLang="en-US" smtClean="0"/>
              <a:t>2013/1/26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8077200" y="6356350"/>
            <a:ext cx="609600" cy="365125"/>
          </a:xfrm>
        </p:spPr>
        <p:txBody>
          <a:bodyPr/>
          <a:lstStyle/>
          <a:p>
            <a:fld id="{CADFB41A-C390-4F23-A29A-D0980D0C017A}" type="slidenum">
              <a:rPr lang="zh-CN" altLang="en-US" smtClean="0"/>
              <a:t>‹#›</a:t>
            </a:fld>
            <a:endParaRPr lang="zh-CN"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smtClean="0"/>
              <a:t>单击图标添加图片</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smtClean="0"/>
              <a:t>单击此处编辑母版标题样式</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3AACE5A-855B-48B0-BC59-D701D07F4030}" type="datetimeFigureOut">
              <a:rPr lang="zh-CN" altLang="en-US" smtClean="0"/>
              <a:t>2013/1/26</a:t>
            </a:fld>
            <a:endParaRPr lang="zh-CN" alt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ADFB41A-C390-4F23-A29A-D0980D0C017A}" type="slidenum">
              <a:rPr lang="zh-CN" altLang="en-US" smtClean="0"/>
              <a:t>‹#›</a:t>
            </a:fld>
            <a:endParaRPr lang="zh-CN"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mailto:h1y1m1@126.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zh-CN" altLang="en-US" dirty="0" smtClean="0"/>
              <a:t>平面物理引擎实现</a:t>
            </a:r>
            <a:endParaRPr lang="zh-CN" altLang="en-US" dirty="0"/>
          </a:p>
        </p:txBody>
      </p:sp>
      <p:sp>
        <p:nvSpPr>
          <p:cNvPr id="3" name="副标题 2"/>
          <p:cNvSpPr>
            <a:spLocks noGrp="1"/>
          </p:cNvSpPr>
          <p:nvPr>
            <p:ph type="subTitle" idx="1"/>
          </p:nvPr>
        </p:nvSpPr>
        <p:spPr>
          <a:xfrm>
            <a:off x="990600" y="4800600"/>
            <a:ext cx="7117180" cy="861420"/>
          </a:xfrm>
        </p:spPr>
        <p:txBody>
          <a:bodyPr>
            <a:normAutofit fontScale="92500" lnSpcReduction="10000"/>
          </a:bodyPr>
          <a:lstStyle/>
          <a:p>
            <a:r>
              <a:rPr lang="zh-CN" altLang="en-US" dirty="0"/>
              <a:t>江苏省扬州</a:t>
            </a:r>
            <a:r>
              <a:rPr lang="zh-CN" altLang="en-US" dirty="0" smtClean="0"/>
              <a:t>中学</a:t>
            </a:r>
            <a:endParaRPr lang="en-US" altLang="zh-CN" dirty="0" smtClean="0"/>
          </a:p>
          <a:p>
            <a:r>
              <a:rPr lang="zh-CN" altLang="en-US" dirty="0"/>
              <a:t>胡渊鸣</a:t>
            </a:r>
          </a:p>
        </p:txBody>
      </p:sp>
    </p:spTree>
    <p:extLst>
      <p:ext uri="{BB962C8B-B14F-4D97-AF65-F5344CB8AC3E}">
        <p14:creationId xmlns:p14="http://schemas.microsoft.com/office/powerpoint/2010/main" val="1634412369"/>
      </p:ext>
    </p:extLst>
  </p:cSld>
  <p:clrMapOvr>
    <a:masterClrMapping/>
  </p:clrMapOvr>
  <mc:AlternateContent xmlns:mc="http://schemas.openxmlformats.org/markup-compatibility/2006" xmlns:p14="http://schemas.microsoft.com/office/powerpoint/2010/main">
    <mc:Choice Requires="p14">
      <p:transition spd="slow" p14:dur="2400">
        <p14:honeycomb/>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实现</a:t>
            </a:r>
            <a:endParaRPr lang="zh-CN" altLang="en-US" dirty="0"/>
          </a:p>
        </p:txBody>
      </p:sp>
      <p:sp>
        <p:nvSpPr>
          <p:cNvPr id="3" name="内容占位符 2"/>
          <p:cNvSpPr>
            <a:spLocks noGrp="1"/>
          </p:cNvSpPr>
          <p:nvPr>
            <p:ph idx="1"/>
          </p:nvPr>
        </p:nvSpPr>
        <p:spPr/>
        <p:txBody>
          <a:bodyPr>
            <a:normAutofit lnSpcReduction="10000"/>
          </a:bodyPr>
          <a:lstStyle/>
          <a:p>
            <a:endParaRPr lang="en-US" altLang="zh-CN" dirty="0" smtClean="0"/>
          </a:p>
          <a:p>
            <a:r>
              <a:rPr lang="zh-CN" altLang="en-US" dirty="0"/>
              <a:t>图形</a:t>
            </a:r>
            <a:endParaRPr lang="en-US" altLang="zh-CN" dirty="0" smtClean="0"/>
          </a:p>
          <a:p>
            <a:pPr lvl="1"/>
            <a:r>
              <a:rPr lang="en-US" altLang="zh-CN" b="1" dirty="0" smtClean="0"/>
              <a:t>OpenGL</a:t>
            </a:r>
            <a:r>
              <a:rPr lang="en-US" altLang="zh-CN" dirty="0" smtClean="0"/>
              <a:t>(</a:t>
            </a:r>
            <a:r>
              <a:rPr lang="zh-CN" altLang="en-US" dirty="0" smtClean="0"/>
              <a:t>目前采用</a:t>
            </a:r>
            <a:r>
              <a:rPr lang="en-US" altLang="zh-CN" dirty="0" smtClean="0"/>
              <a:t>GLFW)</a:t>
            </a:r>
          </a:p>
          <a:p>
            <a:pPr lvl="1"/>
            <a:r>
              <a:rPr lang="en-US" altLang="zh-CN" dirty="0" smtClean="0"/>
              <a:t>DirectX</a:t>
            </a:r>
          </a:p>
          <a:p>
            <a:pPr lvl="1"/>
            <a:r>
              <a:rPr lang="en-US" altLang="zh-CN" dirty="0" smtClean="0"/>
              <a:t>SDL(</a:t>
            </a:r>
            <a:r>
              <a:rPr lang="zh-CN" altLang="en-US" dirty="0" smtClean="0"/>
              <a:t>旧版本</a:t>
            </a:r>
            <a:r>
              <a:rPr lang="en-US" altLang="zh-CN" dirty="0" smtClean="0"/>
              <a:t>)</a:t>
            </a:r>
          </a:p>
          <a:p>
            <a:r>
              <a:rPr lang="zh-CN" altLang="en-US" dirty="0" smtClean="0"/>
              <a:t>语言</a:t>
            </a:r>
            <a:r>
              <a:rPr lang="en-US" altLang="zh-CN" dirty="0"/>
              <a:t> </a:t>
            </a:r>
            <a:r>
              <a:rPr lang="en-US" altLang="zh-CN" b="1" dirty="0" smtClean="0"/>
              <a:t>C++</a:t>
            </a:r>
          </a:p>
          <a:p>
            <a:pPr lvl="1"/>
            <a:r>
              <a:rPr lang="zh-CN" altLang="en-US" dirty="0" smtClean="0"/>
              <a:t>运算符重载使得矢量运算很方便</a:t>
            </a:r>
            <a:endParaRPr lang="en-US" altLang="zh-CN" dirty="0"/>
          </a:p>
          <a:p>
            <a:pPr lvl="1"/>
            <a:r>
              <a:rPr lang="zh-CN" altLang="en-US" dirty="0" smtClean="0"/>
              <a:t>面向对象方法方便了设计</a:t>
            </a:r>
            <a:endParaRPr lang="en-US" altLang="zh-CN" dirty="0" smtClean="0"/>
          </a:p>
          <a:p>
            <a:r>
              <a:rPr lang="zh-CN" altLang="en-US" dirty="0"/>
              <a:t>开发</a:t>
            </a:r>
            <a:r>
              <a:rPr lang="zh-CN" altLang="en-US" dirty="0" smtClean="0"/>
              <a:t>工具</a:t>
            </a:r>
            <a:r>
              <a:rPr lang="en-US" altLang="zh-CN" dirty="0"/>
              <a:t> </a:t>
            </a:r>
            <a:r>
              <a:rPr lang="en-US" altLang="zh-CN" dirty="0" smtClean="0"/>
              <a:t>Visual Studio 2008</a:t>
            </a:r>
          </a:p>
          <a:p>
            <a:r>
              <a:rPr lang="zh-CN" altLang="en-US" dirty="0" smtClean="0">
                <a:solidFill>
                  <a:srgbClr val="FF0000"/>
                </a:solidFill>
              </a:rPr>
              <a:t>演示一下</a:t>
            </a:r>
            <a:r>
              <a:rPr lang="en-US" altLang="zh-CN" dirty="0" smtClean="0">
                <a:solidFill>
                  <a:srgbClr val="FF0000"/>
                </a:solidFill>
              </a:rPr>
              <a:t>~</a:t>
            </a:r>
          </a:p>
        </p:txBody>
      </p:sp>
    </p:spTree>
    <p:extLst>
      <p:ext uri="{BB962C8B-B14F-4D97-AF65-F5344CB8AC3E}">
        <p14:creationId xmlns:p14="http://schemas.microsoft.com/office/powerpoint/2010/main" val="10138063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初步框架</a:t>
            </a:r>
            <a:r>
              <a:rPr lang="en-US" altLang="zh-CN" dirty="0" smtClean="0"/>
              <a:t>(</a:t>
            </a:r>
            <a:r>
              <a:rPr lang="en-US" altLang="zh-CN" dirty="0" smtClean="0">
                <a:solidFill>
                  <a:srgbClr val="FF0000"/>
                </a:solidFill>
              </a:rPr>
              <a:t>Demo</a:t>
            </a:r>
            <a:r>
              <a:rPr lang="en-US" altLang="zh-CN" dirty="0" smtClean="0"/>
              <a:t>)</a:t>
            </a:r>
            <a:endParaRPr lang="zh-CN" altLang="en-US" dirty="0"/>
          </a:p>
        </p:txBody>
      </p:sp>
      <p:sp>
        <p:nvSpPr>
          <p:cNvPr id="3" name="内容占位符 2"/>
          <p:cNvSpPr>
            <a:spLocks noGrp="1"/>
          </p:cNvSpPr>
          <p:nvPr>
            <p:ph idx="1"/>
          </p:nvPr>
        </p:nvSpPr>
        <p:spPr/>
        <p:txBody>
          <a:bodyPr/>
          <a:lstStyle/>
          <a:p>
            <a:endParaRPr lang="en-US" altLang="zh-CN" dirty="0" smtClean="0"/>
          </a:p>
          <a:p>
            <a:endParaRPr lang="zh-CN" altLang="en-US" dirty="0"/>
          </a:p>
        </p:txBody>
      </p:sp>
      <p:sp>
        <p:nvSpPr>
          <p:cNvPr id="4" name="内容占位符 2"/>
          <p:cNvSpPr txBox="1">
            <a:spLocks/>
          </p:cNvSpPr>
          <p:nvPr/>
        </p:nvSpPr>
        <p:spPr>
          <a:xfrm>
            <a:off x="609600" y="2087880"/>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endParaRPr lang="en-US" altLang="zh-CN" dirty="0" smtClean="0"/>
          </a:p>
          <a:p>
            <a:r>
              <a:rPr lang="en-US" altLang="zh-CN" dirty="0" smtClean="0"/>
              <a:t>Step 1. </a:t>
            </a:r>
            <a:r>
              <a:rPr lang="zh-CN" altLang="en-US" dirty="0"/>
              <a:t>对</a:t>
            </a:r>
            <a:r>
              <a:rPr lang="zh-CN" altLang="en-US" dirty="0" smtClean="0"/>
              <a:t>物体施加某些恒定的冲量</a:t>
            </a:r>
            <a:r>
              <a:rPr lang="en-US" altLang="zh-CN" dirty="0" smtClean="0"/>
              <a:t>(</a:t>
            </a:r>
            <a:r>
              <a:rPr lang="zh-CN" altLang="en-US" dirty="0" smtClean="0"/>
              <a:t>如重力冲量</a:t>
            </a:r>
            <a:r>
              <a:rPr lang="en-US" altLang="zh-CN" dirty="0" smtClean="0"/>
              <a:t>)</a:t>
            </a:r>
          </a:p>
          <a:p>
            <a:endParaRPr lang="en-US" altLang="zh-CN" dirty="0" smtClean="0"/>
          </a:p>
          <a:p>
            <a:r>
              <a:rPr lang="en-US" altLang="zh-CN" b="1" dirty="0" smtClean="0"/>
              <a:t>Step 2. </a:t>
            </a:r>
            <a:r>
              <a:rPr lang="zh-CN" altLang="en-US" b="1" dirty="0" smtClean="0"/>
              <a:t>处理碰撞</a:t>
            </a:r>
            <a:endParaRPr lang="en-US" altLang="zh-CN" b="1" dirty="0" smtClean="0"/>
          </a:p>
          <a:p>
            <a:pPr lvl="1"/>
            <a:r>
              <a:rPr lang="zh-CN" altLang="en-US" b="1" dirty="0"/>
              <a:t>碰撞</a:t>
            </a:r>
            <a:r>
              <a:rPr lang="zh-CN" altLang="en-US" b="1" dirty="0" smtClean="0"/>
              <a:t>检测</a:t>
            </a:r>
            <a:endParaRPr lang="en-US" altLang="zh-CN" b="1" dirty="0" smtClean="0"/>
          </a:p>
          <a:p>
            <a:pPr lvl="1"/>
            <a:r>
              <a:rPr lang="zh-CN" altLang="en-US" b="1" dirty="0"/>
              <a:t>碰撞</a:t>
            </a:r>
            <a:r>
              <a:rPr lang="zh-CN" altLang="en-US" b="1" dirty="0" smtClean="0"/>
              <a:t>处理</a:t>
            </a:r>
            <a:endParaRPr lang="en-US" altLang="zh-CN" b="1" dirty="0"/>
          </a:p>
          <a:p>
            <a:pPr lvl="1"/>
            <a:endParaRPr lang="en-US" altLang="zh-CN" dirty="0" smtClean="0"/>
          </a:p>
          <a:p>
            <a:r>
              <a:rPr lang="en-US" altLang="zh-CN" dirty="0" smtClean="0"/>
              <a:t>Step 3. </a:t>
            </a:r>
            <a:r>
              <a:rPr lang="zh-CN" altLang="en-US" dirty="0" smtClean="0"/>
              <a:t>积分速度获取新的位置</a:t>
            </a:r>
            <a:endParaRPr lang="en-US" altLang="zh-CN" dirty="0" smtClean="0"/>
          </a:p>
          <a:p>
            <a:endParaRPr lang="en-US" altLang="zh-CN" dirty="0" smtClean="0"/>
          </a:p>
        </p:txBody>
      </p:sp>
    </p:spTree>
    <p:extLst>
      <p:ext uri="{BB962C8B-B14F-4D97-AF65-F5344CB8AC3E}">
        <p14:creationId xmlns:p14="http://schemas.microsoft.com/office/powerpoint/2010/main" val="3212509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多边形碰撞检测</a:t>
            </a:r>
            <a:endParaRPr lang="zh-CN" altLang="en-US" dirty="0"/>
          </a:p>
        </p:txBody>
      </p:sp>
      <p:sp>
        <p:nvSpPr>
          <p:cNvPr id="3" name="内容占位符 2"/>
          <p:cNvSpPr>
            <a:spLocks noGrp="1"/>
          </p:cNvSpPr>
          <p:nvPr>
            <p:ph idx="1"/>
          </p:nvPr>
        </p:nvSpPr>
        <p:spPr/>
        <p:txBody>
          <a:bodyPr/>
          <a:lstStyle/>
          <a:p>
            <a:pPr marL="0" indent="0">
              <a:buNone/>
            </a:pPr>
            <a:endParaRPr lang="en-US" altLang="zh-CN" dirty="0"/>
          </a:p>
          <a:p>
            <a:r>
              <a:rPr lang="zh-CN" altLang="en-US" dirty="0" smtClean="0"/>
              <a:t>先</a:t>
            </a:r>
            <a:r>
              <a:rPr lang="zh-CN" altLang="en-US" b="1" dirty="0" smtClean="0"/>
              <a:t>用</a:t>
            </a:r>
            <a:r>
              <a:rPr lang="en-US" altLang="zh-CN" b="1" dirty="0" smtClean="0"/>
              <a:t>AABB</a:t>
            </a:r>
            <a:r>
              <a:rPr lang="zh-CN" altLang="en-US" b="1" dirty="0" smtClean="0"/>
              <a:t>包围</a:t>
            </a:r>
            <a:r>
              <a:rPr lang="en-US" altLang="zh-CN" dirty="0" smtClean="0"/>
              <a:t>, </a:t>
            </a:r>
            <a:r>
              <a:rPr lang="zh-CN" altLang="en-US" dirty="0" smtClean="0"/>
              <a:t>进行粗判</a:t>
            </a:r>
            <a:endParaRPr lang="en-US" altLang="zh-CN" dirty="0" smtClean="0"/>
          </a:p>
          <a:p>
            <a:pPr lvl="1"/>
            <a:r>
              <a:rPr lang="zh-CN" altLang="en-US" dirty="0" smtClean="0"/>
              <a:t>获取重合的矩形对</a:t>
            </a:r>
            <a:endParaRPr lang="en-US" altLang="zh-CN" dirty="0" smtClean="0"/>
          </a:p>
          <a:p>
            <a:pPr lvl="1"/>
            <a:r>
              <a:rPr lang="zh-CN" altLang="en-US" dirty="0" smtClean="0"/>
              <a:t>采用数据结构加快粗判</a:t>
            </a:r>
            <a:endParaRPr lang="en-US" altLang="zh-CN" dirty="0" smtClean="0"/>
          </a:p>
          <a:p>
            <a:pPr lvl="1"/>
            <a:r>
              <a:rPr lang="zh-CN" altLang="en-US" dirty="0"/>
              <a:t>树套树</a:t>
            </a:r>
            <a:r>
              <a:rPr lang="en-US" altLang="zh-CN" dirty="0" smtClean="0"/>
              <a:t>, KD-Tree</a:t>
            </a:r>
          </a:p>
          <a:p>
            <a:pPr lvl="1"/>
            <a:endParaRPr lang="en-US" altLang="zh-CN" dirty="0"/>
          </a:p>
          <a:p>
            <a:r>
              <a:rPr lang="zh-CN" altLang="en-US" dirty="0" smtClean="0"/>
              <a:t>细判</a:t>
            </a:r>
            <a:endParaRPr lang="en-US" altLang="zh-CN" dirty="0"/>
          </a:p>
          <a:p>
            <a:pPr lvl="1"/>
            <a:r>
              <a:rPr lang="zh-CN" altLang="en-US" dirty="0" smtClean="0"/>
              <a:t>分离</a:t>
            </a:r>
            <a:r>
              <a:rPr lang="zh-CN" altLang="en-US" dirty="0"/>
              <a:t>轴</a:t>
            </a:r>
            <a:r>
              <a:rPr lang="zh-CN" altLang="en-US" dirty="0" smtClean="0"/>
              <a:t>定理</a:t>
            </a:r>
            <a:r>
              <a:rPr lang="en-US" altLang="zh-CN" dirty="0" smtClean="0"/>
              <a:t>(</a:t>
            </a:r>
            <a:r>
              <a:rPr lang="en-US" altLang="zh-CN" dirty="0"/>
              <a:t>Separating Axis Theorem, SAT)</a:t>
            </a:r>
          </a:p>
          <a:p>
            <a:pPr lvl="1"/>
            <a:r>
              <a:rPr lang="zh-CN" altLang="en-US" dirty="0"/>
              <a:t>枚举分离轴</a:t>
            </a:r>
            <a:r>
              <a:rPr lang="zh-CN" altLang="en-US" dirty="0" smtClean="0"/>
              <a:t>方向</a:t>
            </a:r>
            <a:r>
              <a:rPr lang="en-US" altLang="zh-CN" dirty="0" smtClean="0"/>
              <a:t>(</a:t>
            </a:r>
            <a:r>
              <a:rPr lang="zh-CN" altLang="en-US" dirty="0" smtClean="0"/>
              <a:t>一定和某个多边形的边平行</a:t>
            </a:r>
            <a:r>
              <a:rPr lang="en-US" altLang="zh-CN" dirty="0" smtClean="0"/>
              <a:t>)</a:t>
            </a:r>
            <a:endParaRPr lang="en-US" altLang="zh-CN" dirty="0"/>
          </a:p>
          <a:p>
            <a:endParaRPr lang="en-US" altLang="zh-CN" dirty="0" smtClean="0"/>
          </a:p>
        </p:txBody>
      </p:sp>
      <p:pic>
        <p:nvPicPr>
          <p:cNvPr id="4" name="Picture 2" descr="http://upload.wikimedia.org/wikipedia/commons/thumb/9/9b/Separating_axis_theorem2008.png/220px-Separating_axis_theorem200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599" y="1066800"/>
            <a:ext cx="3124199" cy="31242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Tree>
    <p:extLst>
      <p:ext uri="{BB962C8B-B14F-4D97-AF65-F5344CB8AC3E}">
        <p14:creationId xmlns:p14="http://schemas.microsoft.com/office/powerpoint/2010/main" val="26133913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碰撞处理</a:t>
            </a:r>
            <a:r>
              <a:rPr lang="en-US" altLang="zh-CN" dirty="0" smtClean="0"/>
              <a:t>:</a:t>
            </a:r>
            <a:r>
              <a:rPr lang="zh-CN" altLang="en-US" dirty="0" smtClean="0"/>
              <a:t>刚体</a:t>
            </a:r>
            <a:r>
              <a:rPr lang="zh-CN" altLang="en-US" dirty="0"/>
              <a:t>动力学复习</a:t>
            </a:r>
            <a:r>
              <a:rPr lang="en-US" altLang="zh-CN" dirty="0"/>
              <a:t>/</a:t>
            </a:r>
            <a:r>
              <a:rPr lang="zh-CN" altLang="en-US" dirty="0"/>
              <a:t>预习</a:t>
            </a:r>
          </a:p>
        </p:txBody>
      </p:sp>
      <p:sp>
        <p:nvSpPr>
          <p:cNvPr id="3" name="内容占位符 2"/>
          <p:cNvSpPr>
            <a:spLocks noGrp="1"/>
          </p:cNvSpPr>
          <p:nvPr>
            <p:ph idx="1"/>
          </p:nvPr>
        </p:nvSpPr>
        <p:spPr/>
        <p:txBody>
          <a:bodyPr/>
          <a:lstStyle/>
          <a:p>
            <a:endParaRPr lang="en-US" altLang="zh-CN" dirty="0" smtClean="0"/>
          </a:p>
          <a:p>
            <a:r>
              <a:rPr lang="zh-CN" altLang="en-US" dirty="0"/>
              <a:t>一</a:t>
            </a:r>
            <a:r>
              <a:rPr lang="zh-CN" altLang="en-US" dirty="0" smtClean="0"/>
              <a:t>个物体</a:t>
            </a:r>
            <a:r>
              <a:rPr lang="zh-CN" altLang="en-US" dirty="0"/>
              <a:t>的</a:t>
            </a:r>
            <a:r>
              <a:rPr lang="zh-CN" altLang="en-US" dirty="0" smtClean="0"/>
              <a:t>运动可以分为两部分</a:t>
            </a:r>
            <a:r>
              <a:rPr lang="en-US" altLang="zh-CN" dirty="0" smtClean="0"/>
              <a:t>:</a:t>
            </a:r>
          </a:p>
          <a:p>
            <a:endParaRPr lang="en-US" altLang="zh-CN" dirty="0" smtClean="0"/>
          </a:p>
          <a:p>
            <a:pPr lvl="1"/>
            <a:r>
              <a:rPr lang="zh-CN" altLang="en-US" dirty="0" smtClean="0"/>
              <a:t>平动</a:t>
            </a:r>
            <a:r>
              <a:rPr lang="en-US" altLang="zh-CN" dirty="0" smtClean="0"/>
              <a:t>(Linear Motion)</a:t>
            </a:r>
          </a:p>
          <a:p>
            <a:endParaRPr lang="en-US" altLang="zh-CN" dirty="0"/>
          </a:p>
          <a:p>
            <a:pPr lvl="1"/>
            <a:r>
              <a:rPr lang="zh-CN" altLang="en-US" dirty="0" smtClean="0"/>
              <a:t>转动</a:t>
            </a:r>
            <a:r>
              <a:rPr lang="en-US" altLang="zh-CN" dirty="0" smtClean="0"/>
              <a:t>(Angular Motion)</a:t>
            </a:r>
          </a:p>
          <a:p>
            <a:endParaRPr lang="en-US" altLang="zh-CN" dirty="0"/>
          </a:p>
          <a:p>
            <a:endParaRPr lang="zh-CN" altLang="en-US" dirty="0"/>
          </a:p>
        </p:txBody>
      </p:sp>
    </p:spTree>
    <p:extLst>
      <p:ext uri="{BB962C8B-B14F-4D97-AF65-F5344CB8AC3E}">
        <p14:creationId xmlns:p14="http://schemas.microsoft.com/office/powerpoint/2010/main" val="3028539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Linear Motion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altLang="zh-CN" dirty="0" smtClean="0"/>
              </a:p>
              <a:p>
                <a:r>
                  <a:rPr lang="zh-CN" altLang="en-US" dirty="0" smtClean="0"/>
                  <a:t>众所周知的牛顿三定律</a:t>
                </a:r>
                <a:endParaRPr lang="en-US" altLang="zh-CN" dirty="0" smtClean="0"/>
              </a:p>
              <a:p>
                <a:pPr lvl="1"/>
                <a:r>
                  <a:rPr lang="zh-CN" altLang="en-US" dirty="0"/>
                  <a:t>惯性系</a:t>
                </a:r>
                <a:r>
                  <a:rPr lang="zh-CN" altLang="en-US" dirty="0" smtClean="0"/>
                  <a:t>中</a:t>
                </a:r>
                <a:r>
                  <a:rPr lang="en-US" altLang="zh-CN" dirty="0" smtClean="0"/>
                  <a:t>, </a:t>
                </a:r>
                <a:r>
                  <a:rPr lang="zh-CN" altLang="en-US" dirty="0" smtClean="0"/>
                  <a:t>不受力的物体保持匀速</a:t>
                </a:r>
                <a:r>
                  <a:rPr lang="en-US" altLang="zh-CN" dirty="0" smtClean="0"/>
                  <a:t>;</a:t>
                </a:r>
              </a:p>
              <a:p>
                <a:pPr lvl="1"/>
                <a:endParaRPr lang="en-US" altLang="zh-CN" dirty="0" smtClean="0"/>
              </a:p>
              <a:p>
                <a:pPr lvl="1"/>
                <a:r>
                  <a:rPr lang="zh-CN" altLang="en-US" dirty="0" smtClean="0"/>
                  <a:t>对我们最重要的</a:t>
                </a:r>
                <a:endParaRPr lang="en-US" altLang="zh-CN" dirty="0" smtClean="0"/>
              </a:p>
              <a:p>
                <a:pPr marL="393192" lvl="1" indent="0">
                  <a:buNone/>
                </a:pPr>
                <a14:m>
                  <m:oMathPara xmlns:m="http://schemas.openxmlformats.org/officeDocument/2006/math">
                    <m:oMathParaPr>
                      <m:jc m:val="center"/>
                    </m:oMathParaPr>
                    <m:oMath xmlns:m="http://schemas.openxmlformats.org/officeDocument/2006/math">
                      <m:acc>
                        <m:accPr>
                          <m:chr m:val="⃗"/>
                          <m:ctrlPr>
                            <a:rPr lang="en-US" altLang="zh-CN" sz="3600" b="0" i="1" smtClean="0">
                              <a:latin typeface="Cambria Math"/>
                            </a:rPr>
                          </m:ctrlPr>
                        </m:accPr>
                        <m:e>
                          <m:r>
                            <a:rPr lang="en-US" altLang="zh-CN" sz="3600" b="0" i="1" smtClean="0">
                              <a:latin typeface="Cambria Math"/>
                            </a:rPr>
                            <m:t>𝐹</m:t>
                          </m:r>
                        </m:e>
                      </m:acc>
                      <m:r>
                        <a:rPr lang="en-US" altLang="zh-CN" sz="3600" b="0" i="1" dirty="0" smtClean="0">
                          <a:latin typeface="Cambria Math"/>
                        </a:rPr>
                        <m:t>=</m:t>
                      </m:r>
                      <m:r>
                        <a:rPr lang="en-US" altLang="zh-CN" sz="3600" b="0" i="1" dirty="0" smtClean="0">
                          <a:latin typeface="Cambria Math"/>
                        </a:rPr>
                        <m:t>𝑚</m:t>
                      </m:r>
                      <m:acc>
                        <m:accPr>
                          <m:chr m:val="⃗"/>
                          <m:ctrlPr>
                            <a:rPr lang="en-US" altLang="zh-CN" sz="3600" b="0" i="1" dirty="0" smtClean="0">
                              <a:latin typeface="Cambria Math"/>
                            </a:rPr>
                          </m:ctrlPr>
                        </m:accPr>
                        <m:e>
                          <m:r>
                            <a:rPr lang="en-US" altLang="zh-CN" sz="3600" b="0" i="1" dirty="0" smtClean="0">
                              <a:latin typeface="Cambria Math"/>
                            </a:rPr>
                            <m:t>𝑎</m:t>
                          </m:r>
                        </m:e>
                      </m:acc>
                    </m:oMath>
                  </m:oMathPara>
                </a14:m>
                <a:endParaRPr lang="en-US" altLang="zh-CN" dirty="0" smtClean="0"/>
              </a:p>
              <a:p>
                <a:pPr marL="667512" lvl="2" indent="0">
                  <a:buNone/>
                </a:pPr>
                <a:endParaRPr lang="en-US" altLang="zh-CN" dirty="0"/>
              </a:p>
              <a:p>
                <a:pPr lvl="1"/>
                <a:r>
                  <a:rPr lang="zh-CN" altLang="en-US" dirty="0" smtClean="0"/>
                  <a:t>当</a:t>
                </a:r>
                <a:r>
                  <a:rPr lang="zh-CN" altLang="en-US" dirty="0"/>
                  <a:t>两个物体互相作用</a:t>
                </a:r>
                <a:r>
                  <a:rPr lang="zh-CN" altLang="en-US" dirty="0" smtClean="0"/>
                  <a:t>时</a:t>
                </a:r>
                <a:r>
                  <a:rPr lang="en-US" altLang="zh-CN" dirty="0" smtClean="0"/>
                  <a:t>, </a:t>
                </a:r>
                <a:r>
                  <a:rPr lang="zh-CN" altLang="en-US" dirty="0" smtClean="0"/>
                  <a:t>彼此</a:t>
                </a:r>
                <a:r>
                  <a:rPr lang="zh-CN" altLang="en-US" dirty="0"/>
                  <a:t>施加于对方的</a:t>
                </a:r>
                <a:r>
                  <a:rPr lang="zh-CN" altLang="en-US" dirty="0" smtClean="0"/>
                  <a:t>力</a:t>
                </a:r>
                <a:r>
                  <a:rPr lang="en-US" altLang="zh-CN" dirty="0" smtClean="0"/>
                  <a:t>, </a:t>
                </a:r>
                <a:r>
                  <a:rPr lang="zh-CN" altLang="en-US" dirty="0" smtClean="0"/>
                  <a:t>其</a:t>
                </a:r>
                <a:r>
                  <a:rPr lang="zh-CN" altLang="en-US" dirty="0"/>
                  <a:t>大小</a:t>
                </a:r>
                <a:r>
                  <a:rPr lang="zh-CN" altLang="en-US" dirty="0" smtClean="0"/>
                  <a:t>相等</a:t>
                </a:r>
                <a:r>
                  <a:rPr lang="en-US" altLang="zh-CN" dirty="0" smtClean="0"/>
                  <a:t>, </a:t>
                </a:r>
                <a:r>
                  <a:rPr lang="zh-CN" altLang="en-US" dirty="0" smtClean="0"/>
                  <a:t>方向相反</a:t>
                </a:r>
                <a:r>
                  <a:rPr lang="en-US" altLang="zh-CN" dirty="0"/>
                  <a:t>.</a:t>
                </a:r>
                <a:endParaRPr lang="en-US" altLang="zh-CN" dirty="0" smtClean="0"/>
              </a:p>
              <a:p>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8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78055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动量</a:t>
            </a:r>
            <a:r>
              <a:rPr lang="en-US" altLang="zh-CN" dirty="0" smtClean="0"/>
              <a:t>, </a:t>
            </a:r>
            <a:r>
              <a:rPr lang="zh-CN" altLang="en-US" dirty="0" smtClean="0"/>
              <a:t>冲量</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动量</a:t>
                </a:r>
                <a:endParaRPr lang="en-US" altLang="zh-CN" dirty="0"/>
              </a:p>
              <a:p>
                <a:pPr marL="0" indent="0">
                  <a:buNone/>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a:rPr>
                          </m:ctrlPr>
                        </m:accPr>
                        <m:e>
                          <m:r>
                            <a:rPr lang="en-US" altLang="zh-CN" b="0" i="1" smtClean="0">
                              <a:latin typeface="Cambria Math"/>
                            </a:rPr>
                            <m:t>𝑝</m:t>
                          </m:r>
                        </m:e>
                      </m:acc>
                      <m:r>
                        <a:rPr lang="en-US" altLang="zh-CN" b="0" i="1" dirty="0" smtClean="0">
                          <a:latin typeface="Cambria Math"/>
                        </a:rPr>
                        <m:t>=</m:t>
                      </m:r>
                      <m:r>
                        <a:rPr lang="en-US" altLang="zh-CN" b="0" i="1" dirty="0" smtClean="0">
                          <a:latin typeface="Cambria Math"/>
                        </a:rPr>
                        <m:t>𝑚</m:t>
                      </m:r>
                      <m:acc>
                        <m:accPr>
                          <m:chr m:val="⃗"/>
                          <m:ctrlPr>
                            <a:rPr lang="en-US" altLang="zh-CN" b="0" i="1" dirty="0" smtClean="0">
                              <a:latin typeface="Cambria Math"/>
                            </a:rPr>
                          </m:ctrlPr>
                        </m:accPr>
                        <m:e>
                          <m:r>
                            <a:rPr lang="en-US" altLang="zh-CN" b="0" i="1" dirty="0" smtClean="0">
                              <a:latin typeface="Cambria Math"/>
                            </a:rPr>
                            <m:t>𝑣</m:t>
                          </m:r>
                        </m:e>
                      </m:acc>
                    </m:oMath>
                  </m:oMathPara>
                </a14:m>
                <a:endParaRPr lang="en-US" altLang="zh-CN" dirty="0" smtClean="0"/>
              </a:p>
              <a:p>
                <a:endParaRPr lang="en-US" altLang="zh-CN" dirty="0"/>
              </a:p>
              <a:p>
                <a:r>
                  <a:rPr lang="zh-CN" altLang="en-US" dirty="0" smtClean="0"/>
                  <a:t>冲量</a:t>
                </a:r>
                <a:endParaRPr lang="en-US" altLang="zh-CN" dirty="0" smtClean="0"/>
              </a:p>
              <a:p>
                <a:pPr marL="0" indent="0">
                  <a:buNone/>
                </a:pPr>
                <a14:m>
                  <m:oMathPara xmlns:m="http://schemas.openxmlformats.org/officeDocument/2006/math">
                    <m:oMathParaPr>
                      <m:jc m:val="centerGroup"/>
                    </m:oMathParaPr>
                    <m:oMath xmlns:m="http://schemas.openxmlformats.org/officeDocument/2006/math">
                      <m:acc>
                        <m:accPr>
                          <m:chr m:val="⃗"/>
                          <m:ctrlPr>
                            <a:rPr lang="en-US" altLang="zh-CN" b="0" i="1" dirty="0" smtClean="0">
                              <a:latin typeface="Cambria Math"/>
                            </a:rPr>
                          </m:ctrlPr>
                        </m:accPr>
                        <m:e>
                          <m:r>
                            <m:rPr>
                              <m:sty m:val="p"/>
                            </m:rPr>
                            <a:rPr lang="en-US" altLang="zh-CN" dirty="0">
                              <a:latin typeface="Cambria Math"/>
                            </a:rPr>
                            <m:t>J</m:t>
                          </m:r>
                        </m:e>
                      </m:acc>
                      <m:r>
                        <a:rPr lang="en-US" altLang="zh-CN" b="0" i="1" dirty="0" smtClean="0">
                          <a:latin typeface="Cambria Math"/>
                        </a:rPr>
                        <m:t>=</m:t>
                      </m:r>
                      <m:nary>
                        <m:naryPr>
                          <m:limLoc m:val="undOvr"/>
                          <m:subHide m:val="on"/>
                          <m:supHide m:val="on"/>
                          <m:ctrlPr>
                            <a:rPr lang="en-US" altLang="zh-CN" b="0" i="1" dirty="0" smtClean="0">
                              <a:latin typeface="Cambria Math"/>
                            </a:rPr>
                          </m:ctrlPr>
                        </m:naryPr>
                        <m:sub/>
                        <m:sup/>
                        <m:e>
                          <m:acc>
                            <m:accPr>
                              <m:chr m:val="⃗"/>
                              <m:ctrlPr>
                                <a:rPr lang="en-US" altLang="zh-CN" b="0" i="1" dirty="0" smtClean="0">
                                  <a:latin typeface="Cambria Math"/>
                                </a:rPr>
                              </m:ctrlPr>
                            </m:accPr>
                            <m:e>
                              <m:r>
                                <a:rPr lang="en-US" altLang="zh-CN" b="0" i="1" dirty="0" smtClean="0">
                                  <a:latin typeface="Cambria Math"/>
                                </a:rPr>
                                <m:t>𝐹</m:t>
                              </m:r>
                            </m:e>
                          </m:acc>
                          <m:r>
                            <a:rPr lang="en-US" altLang="zh-CN" b="0" i="1" dirty="0" smtClean="0">
                              <a:latin typeface="Cambria Math"/>
                            </a:rPr>
                            <m:t>𝑑𝑡</m:t>
                          </m:r>
                        </m:e>
                      </m:nary>
                    </m:oMath>
                  </m:oMathPara>
                </a14:m>
                <a:endParaRPr lang="en-US" altLang="zh-CN" dirty="0"/>
              </a:p>
              <a:p>
                <a:r>
                  <a:rPr lang="zh-CN" altLang="en-US" dirty="0" smtClean="0"/>
                  <a:t>动量定理</a:t>
                </a:r>
                <a:r>
                  <a:rPr lang="en-US" altLang="zh-CN" dirty="0" smtClean="0"/>
                  <a:t>(</a:t>
                </a:r>
                <a:r>
                  <a:rPr lang="zh-CN" altLang="en-US" dirty="0" smtClean="0"/>
                  <a:t>由牛顿第二定律推得</a:t>
                </a:r>
                <a:r>
                  <a:rPr lang="en-US" altLang="zh-CN" dirty="0" smtClean="0"/>
                  <a:t>)</a:t>
                </a:r>
              </a:p>
              <a:p>
                <a:pPr marL="0" indent="0">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a:rPr>
                        <m:t>Δ</m:t>
                      </m:r>
                      <m:acc>
                        <m:accPr>
                          <m:chr m:val="⃗"/>
                          <m:ctrlPr>
                            <a:rPr lang="en-US" altLang="zh-CN" b="0" i="1" smtClean="0">
                              <a:latin typeface="Cambria Math"/>
                            </a:rPr>
                          </m:ctrlPr>
                        </m:accPr>
                        <m:e>
                          <m:r>
                            <a:rPr lang="en-US" altLang="zh-CN" b="0" i="1" smtClean="0">
                              <a:latin typeface="Cambria Math"/>
                            </a:rPr>
                            <m:t>𝑝</m:t>
                          </m:r>
                        </m:e>
                      </m:acc>
                      <m:r>
                        <a:rPr lang="en-US" altLang="zh-CN" b="0" i="1" smtClean="0">
                          <a:latin typeface="Cambria Math"/>
                        </a:rPr>
                        <m:t>=</m:t>
                      </m:r>
                      <m:nary>
                        <m:naryPr>
                          <m:chr m:val="∑"/>
                          <m:subHide m:val="on"/>
                          <m:supHide m:val="on"/>
                          <m:ctrlPr>
                            <a:rPr lang="zh-CN" altLang="en-US" i="1" smtClean="0">
                              <a:latin typeface="Cambria Math"/>
                            </a:rPr>
                          </m:ctrlPr>
                        </m:naryPr>
                        <m:sub/>
                        <m:sup/>
                        <m:e>
                          <m:acc>
                            <m:accPr>
                              <m:chr m:val="⃗"/>
                              <m:ctrlPr>
                                <a:rPr lang="en-US" altLang="zh-CN" b="0" i="1" smtClean="0">
                                  <a:latin typeface="Cambria Math"/>
                                </a:rPr>
                              </m:ctrlPr>
                            </m:accPr>
                            <m:e>
                              <m:r>
                                <a:rPr lang="en-US" altLang="zh-CN" b="0" i="1" smtClean="0">
                                  <a:latin typeface="Cambria Math"/>
                                </a:rPr>
                                <m:t>𝐽</m:t>
                              </m:r>
                            </m:e>
                          </m:acc>
                        </m:e>
                      </m:nary>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889" t="-125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77643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Angular Motion</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endParaRPr lang="en-US" altLang="zh-CN" dirty="0" smtClean="0"/>
              </a:p>
              <a:p>
                <a:r>
                  <a:rPr lang="zh-CN" altLang="en-US" dirty="0" smtClean="0"/>
                  <a:t>与</a:t>
                </a:r>
                <a:r>
                  <a:rPr lang="en-US" altLang="zh-CN" dirty="0" smtClean="0"/>
                  <a:t>Linear Motion</a:t>
                </a:r>
                <a:r>
                  <a:rPr lang="zh-CN" altLang="en-US" dirty="0" smtClean="0"/>
                  <a:t>类似</a:t>
                </a:r>
                <a:endParaRPr lang="en-US" altLang="zh-CN" dirty="0" smtClean="0"/>
              </a:p>
              <a:p>
                <a:r>
                  <a:rPr lang="zh-CN" altLang="en-US" dirty="0" smtClean="0"/>
                  <a:t>转动惯量</a:t>
                </a:r>
                <a:r>
                  <a:rPr lang="en-US" altLang="zh-CN" dirty="0" smtClean="0"/>
                  <a:t>(</a:t>
                </a:r>
                <a:r>
                  <a:rPr lang="zh-CN" altLang="en-US" dirty="0" smtClean="0"/>
                  <a:t>对应质量</a:t>
                </a:r>
                <a:r>
                  <a:rPr lang="en-US" altLang="zh-CN" dirty="0" smtClean="0"/>
                  <a:t>)</a:t>
                </a:r>
              </a:p>
              <a:p>
                <a:pPr marL="0" indent="0">
                  <a:buNone/>
                </a:pPr>
                <a14:m>
                  <m:oMathPara xmlns:m="http://schemas.openxmlformats.org/officeDocument/2006/math">
                    <m:oMathParaPr>
                      <m:jc m:val="centerGroup"/>
                    </m:oMathParaPr>
                    <m:oMath xmlns:m="http://schemas.openxmlformats.org/officeDocument/2006/math">
                      <m:r>
                        <m:rPr>
                          <m:sty m:val="p"/>
                        </m:rPr>
                        <a:rPr lang="en-US" altLang="zh-CN" dirty="0">
                          <a:latin typeface="Cambria Math"/>
                        </a:rPr>
                        <m:t>I</m:t>
                      </m:r>
                      <m:r>
                        <a:rPr lang="en-US" altLang="zh-CN" dirty="0">
                          <a:latin typeface="Cambria Math"/>
                        </a:rPr>
                        <m:t>=</m:t>
                      </m:r>
                      <m:nary>
                        <m:naryPr>
                          <m:ctrlPr>
                            <a:rPr lang="en-US" altLang="zh-CN" i="1" dirty="0">
                              <a:latin typeface="Cambria Math"/>
                            </a:rPr>
                          </m:ctrlPr>
                        </m:naryPr>
                        <m:sub>
                          <m:r>
                            <m:rPr>
                              <m:brk m:alnAt="23"/>
                            </m:rPr>
                            <a:rPr lang="en-US" altLang="zh-CN" i="1" dirty="0">
                              <a:latin typeface="Cambria Math"/>
                            </a:rPr>
                            <m:t>𝑚</m:t>
                          </m:r>
                        </m:sub>
                        <m:sup/>
                        <m:e>
                          <m:sSup>
                            <m:sSupPr>
                              <m:ctrlPr>
                                <a:rPr lang="en-US" altLang="zh-CN" i="1" dirty="0">
                                  <a:latin typeface="Cambria Math"/>
                                </a:rPr>
                              </m:ctrlPr>
                            </m:sSupPr>
                            <m:e>
                              <m:r>
                                <a:rPr lang="en-US" altLang="zh-CN" i="1" dirty="0">
                                  <a:latin typeface="Cambria Math"/>
                                </a:rPr>
                                <m:t>𝑟</m:t>
                              </m:r>
                            </m:e>
                            <m:sup>
                              <m:r>
                                <a:rPr lang="en-US" altLang="zh-CN" i="1" dirty="0">
                                  <a:latin typeface="Cambria Math"/>
                                </a:rPr>
                                <m:t>2</m:t>
                              </m:r>
                            </m:sup>
                          </m:sSup>
                          <m:r>
                            <a:rPr lang="en-US" altLang="zh-CN" i="1" dirty="0">
                              <a:latin typeface="Cambria Math"/>
                            </a:rPr>
                            <m:t>𝑑𝑚</m:t>
                          </m:r>
                        </m:e>
                      </m:nary>
                    </m:oMath>
                  </m:oMathPara>
                </a14:m>
                <a:endParaRPr lang="en-US" altLang="zh-CN" dirty="0" smtClean="0"/>
              </a:p>
              <a:p>
                <a:r>
                  <a:rPr lang="zh-CN" altLang="en-US" dirty="0" smtClean="0"/>
                  <a:t>力矩</a:t>
                </a:r>
                <a:r>
                  <a:rPr lang="en-US" altLang="zh-CN" dirty="0" smtClean="0"/>
                  <a:t>(</a:t>
                </a:r>
                <a:r>
                  <a:rPr lang="zh-CN" altLang="en-US" dirty="0" smtClean="0"/>
                  <a:t>对应力</a:t>
                </a:r>
                <a:r>
                  <a:rPr lang="en-US" altLang="zh-CN" dirty="0" smtClean="0"/>
                  <a:t>)</a:t>
                </a:r>
              </a:p>
              <a:p>
                <a:pPr marL="0" indent="0">
                  <a:buNone/>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a:rPr>
                          </m:ctrlPr>
                        </m:accPr>
                        <m:e>
                          <m:r>
                            <a:rPr lang="en-US" altLang="zh-CN" b="0" i="1" smtClean="0">
                              <a:latin typeface="Cambria Math"/>
                            </a:rPr>
                            <m:t>𝜏</m:t>
                          </m:r>
                        </m:e>
                      </m:acc>
                      <m:r>
                        <a:rPr lang="en-US" altLang="zh-CN" b="0" i="1" smtClean="0">
                          <a:latin typeface="Cambria Math"/>
                        </a:rPr>
                        <m:t>=</m:t>
                      </m:r>
                      <m:acc>
                        <m:accPr>
                          <m:chr m:val="⃗"/>
                          <m:ctrlPr>
                            <a:rPr lang="en-US" altLang="zh-CN" b="0" i="1" smtClean="0">
                              <a:latin typeface="Cambria Math"/>
                            </a:rPr>
                          </m:ctrlPr>
                        </m:accPr>
                        <m:e>
                          <m:r>
                            <a:rPr lang="en-US" altLang="zh-CN" b="0" i="1" smtClean="0">
                              <a:latin typeface="Cambria Math"/>
                            </a:rPr>
                            <m:t>𝑟</m:t>
                          </m:r>
                        </m:e>
                      </m:acc>
                      <m:r>
                        <a:rPr lang="en-US" altLang="zh-CN" b="0" i="1" smtClean="0">
                          <a:latin typeface="Cambria Math"/>
                          <a:ea typeface="Cambria Math"/>
                        </a:rPr>
                        <m:t>×</m:t>
                      </m:r>
                      <m:acc>
                        <m:accPr>
                          <m:chr m:val="⃗"/>
                          <m:ctrlPr>
                            <a:rPr lang="en-US" altLang="zh-CN" b="0" i="1" smtClean="0">
                              <a:latin typeface="Cambria Math"/>
                            </a:rPr>
                          </m:ctrlPr>
                        </m:accPr>
                        <m:e>
                          <m:r>
                            <a:rPr lang="en-US" altLang="zh-CN" b="0" i="1" smtClean="0">
                              <a:latin typeface="Cambria Math"/>
                            </a:rPr>
                            <m:t>𝐹</m:t>
                          </m:r>
                        </m:e>
                      </m:acc>
                    </m:oMath>
                  </m:oMathPara>
                </a14:m>
                <a:endParaRPr lang="en-US" altLang="zh-CN" dirty="0" smtClean="0"/>
              </a:p>
              <a:p>
                <a:r>
                  <a:rPr lang="zh-CN" altLang="en-US" dirty="0" smtClean="0"/>
                  <a:t>角动量</a:t>
                </a:r>
                <a:r>
                  <a:rPr lang="en-US" altLang="zh-CN" dirty="0" smtClean="0"/>
                  <a:t>(</a:t>
                </a:r>
                <a:r>
                  <a:rPr lang="zh-CN" altLang="en-US" dirty="0" smtClean="0"/>
                  <a:t>对应动量</a:t>
                </a:r>
                <a:r>
                  <a:rPr lang="en-US" altLang="zh-CN" dirty="0" smtClean="0"/>
                  <a:t>), </a:t>
                </a:r>
                <a:r>
                  <a:rPr lang="zh-CN" altLang="en-US" dirty="0" smtClean="0"/>
                  <a:t>角速度</a:t>
                </a:r>
                <a:r>
                  <a:rPr lang="en-US" altLang="zh-CN" dirty="0" smtClean="0"/>
                  <a:t>(</a:t>
                </a:r>
                <a:r>
                  <a:rPr lang="zh-CN" altLang="en-US" dirty="0" smtClean="0"/>
                  <a:t>对应速度</a:t>
                </a:r>
                <a:r>
                  <a:rPr lang="en-US" altLang="zh-CN" dirty="0" smtClean="0"/>
                  <a:t>)</a:t>
                </a:r>
              </a:p>
              <a:p>
                <a:pPr marL="0" indent="0">
                  <a:buNone/>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a:rPr>
                          </m:ctrlPr>
                        </m:accPr>
                        <m:e>
                          <m:r>
                            <a:rPr lang="en-US" altLang="zh-CN" b="0" i="1" smtClean="0">
                              <a:latin typeface="Cambria Math"/>
                            </a:rPr>
                            <m:t>𝐿</m:t>
                          </m:r>
                        </m:e>
                      </m:acc>
                      <m:r>
                        <a:rPr lang="en-US" altLang="zh-CN" b="0" i="1" smtClean="0">
                          <a:latin typeface="Cambria Math"/>
                        </a:rPr>
                        <m:t>=</m:t>
                      </m:r>
                      <m:r>
                        <a:rPr lang="en-US" altLang="zh-CN" b="0" i="1" smtClean="0">
                          <a:latin typeface="Cambria Math"/>
                        </a:rPr>
                        <m:t>𝐼</m:t>
                      </m:r>
                      <m:acc>
                        <m:accPr>
                          <m:chr m:val="⃗"/>
                          <m:ctrlPr>
                            <a:rPr lang="en-US" altLang="zh-CN" b="0" i="1" smtClean="0">
                              <a:latin typeface="Cambria Math"/>
                            </a:rPr>
                          </m:ctrlPr>
                        </m:accPr>
                        <m:e>
                          <m:r>
                            <a:rPr lang="en-US" altLang="zh-CN" b="0" i="1" smtClean="0">
                              <a:latin typeface="Cambria Math"/>
                            </a:rPr>
                            <m:t>𝜔</m:t>
                          </m:r>
                        </m:e>
                      </m:acc>
                    </m:oMath>
                  </m:oMathPara>
                </a14:m>
                <a:endParaRPr lang="en-US" altLang="zh-CN" dirty="0" smtClean="0"/>
              </a:p>
              <a:p>
                <a:pPr marL="0" indent="0">
                  <a:buNone/>
                </a:pP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889"/>
                </a:stretch>
              </a:blipFill>
            </p:spPr>
            <p:txBody>
              <a:bodyPr/>
              <a:lstStyle/>
              <a:p>
                <a:r>
                  <a:rPr lang="zh-CN" altLang="en-US">
                    <a:noFill/>
                  </a:rPr>
                  <a:t> </a:t>
                </a:r>
              </a:p>
            </p:txBody>
          </p:sp>
        </mc:Fallback>
      </mc:AlternateContent>
      <p:pic>
        <p:nvPicPr>
          <p:cNvPr id="3074"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5715000" y="2590800"/>
            <a:ext cx="3131593" cy="24008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683459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冲量矩</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altLang="zh-CN" dirty="0" smtClean="0"/>
              </a:p>
              <a:p>
                <a:r>
                  <a:rPr lang="zh-CN" altLang="en-US" dirty="0" smtClean="0"/>
                  <a:t>冲量矩</a:t>
                </a:r>
                <a:r>
                  <a:rPr lang="en-US" altLang="zh-CN" dirty="0" smtClean="0"/>
                  <a:t>(</a:t>
                </a:r>
                <a:r>
                  <a:rPr lang="zh-CN" altLang="en-US" dirty="0" smtClean="0"/>
                  <a:t>对应冲量</a:t>
                </a:r>
                <a:r>
                  <a:rPr lang="en-US" altLang="zh-CN" dirty="0" smtClean="0"/>
                  <a:t>)</a:t>
                </a:r>
              </a:p>
              <a:p>
                <a:pPr marL="0" indent="0">
                  <a:buNone/>
                </a:pPr>
                <a14:m>
                  <m:oMathPara xmlns:m="http://schemas.openxmlformats.org/officeDocument/2006/math">
                    <m:oMathParaPr>
                      <m:jc m:val="centerGroup"/>
                    </m:oMathParaPr>
                    <m:oMath xmlns:m="http://schemas.openxmlformats.org/officeDocument/2006/math">
                      <m:nary>
                        <m:naryPr>
                          <m:limLoc m:val="undOvr"/>
                          <m:subHide m:val="on"/>
                          <m:supHide m:val="on"/>
                          <m:ctrlPr>
                            <a:rPr lang="en-US" altLang="zh-CN" i="1" smtClean="0">
                              <a:latin typeface="Cambria Math"/>
                            </a:rPr>
                          </m:ctrlPr>
                        </m:naryPr>
                        <m:sub/>
                        <m:sup/>
                        <m:e>
                          <m:acc>
                            <m:accPr>
                              <m:chr m:val="⃗"/>
                              <m:ctrlPr>
                                <a:rPr lang="en-US" altLang="zh-CN" b="0" i="1" smtClean="0">
                                  <a:latin typeface="Cambria Math"/>
                                </a:rPr>
                              </m:ctrlPr>
                            </m:accPr>
                            <m:e>
                              <m:r>
                                <a:rPr lang="en-US" altLang="zh-CN" b="0" i="1" smtClean="0">
                                  <a:latin typeface="Cambria Math"/>
                                </a:rPr>
                                <m:t>𝑟</m:t>
                              </m:r>
                            </m:e>
                          </m:acc>
                          <m:r>
                            <a:rPr lang="en-US" altLang="zh-CN" b="0" i="1" smtClean="0">
                              <a:latin typeface="Cambria Math"/>
                              <a:ea typeface="Cambria Math"/>
                            </a:rPr>
                            <m:t>×</m:t>
                          </m:r>
                          <m:acc>
                            <m:accPr>
                              <m:chr m:val="⃗"/>
                              <m:ctrlPr>
                                <a:rPr lang="en-US" altLang="zh-CN" b="0" i="1" smtClean="0">
                                  <a:latin typeface="Cambria Math"/>
                                  <a:ea typeface="Cambria Math"/>
                                </a:rPr>
                              </m:ctrlPr>
                            </m:accPr>
                            <m:e>
                              <m:r>
                                <a:rPr lang="en-US" altLang="zh-CN" b="0" i="1" smtClean="0">
                                  <a:latin typeface="Cambria Math"/>
                                  <a:ea typeface="Cambria Math"/>
                                </a:rPr>
                                <m:t>𝐹</m:t>
                              </m:r>
                            </m:e>
                          </m:acc>
                          <m:r>
                            <a:rPr lang="en-US" altLang="zh-CN" b="0" i="1" dirty="0" smtClean="0">
                              <a:latin typeface="Cambria Math"/>
                              <a:ea typeface="Cambria Math"/>
                            </a:rPr>
                            <m:t>𝑑𝑡</m:t>
                          </m:r>
                          <m:r>
                            <a:rPr lang="en-US" altLang="zh-CN" b="0" i="1" dirty="0" smtClean="0">
                              <a:latin typeface="Cambria Math"/>
                              <a:ea typeface="Cambria Math"/>
                            </a:rPr>
                            <m:t>=</m:t>
                          </m:r>
                          <m:acc>
                            <m:accPr>
                              <m:chr m:val="⃗"/>
                              <m:ctrlPr>
                                <a:rPr lang="en-US" altLang="zh-CN" b="0" i="1" dirty="0" smtClean="0">
                                  <a:latin typeface="Cambria Math"/>
                                  <a:ea typeface="Cambria Math"/>
                                </a:rPr>
                              </m:ctrlPr>
                            </m:accPr>
                            <m:e>
                              <m:r>
                                <a:rPr lang="en-US" altLang="zh-CN" b="0" i="1" dirty="0" smtClean="0">
                                  <a:latin typeface="Cambria Math"/>
                                  <a:ea typeface="Cambria Math"/>
                                </a:rPr>
                                <m:t>𝑟</m:t>
                              </m:r>
                            </m:e>
                          </m:acc>
                          <m:r>
                            <a:rPr lang="en-US" altLang="zh-CN" i="1" dirty="0">
                              <a:latin typeface="Cambria Math"/>
                              <a:ea typeface="Cambria Math"/>
                            </a:rPr>
                            <m:t>×</m:t>
                          </m:r>
                          <m:nary>
                            <m:naryPr>
                              <m:limLoc m:val="undOvr"/>
                              <m:subHide m:val="on"/>
                              <m:supHide m:val="on"/>
                              <m:ctrlPr>
                                <a:rPr lang="en-US" altLang="zh-CN" i="1" dirty="0" smtClean="0">
                                  <a:latin typeface="Cambria Math"/>
                                  <a:ea typeface="Cambria Math"/>
                                </a:rPr>
                              </m:ctrlPr>
                            </m:naryPr>
                            <m:sub/>
                            <m:sup/>
                            <m:e>
                              <m:acc>
                                <m:accPr>
                                  <m:chr m:val="⃗"/>
                                  <m:ctrlPr>
                                    <a:rPr lang="en-US" altLang="zh-CN" b="0" i="1" dirty="0" smtClean="0">
                                      <a:latin typeface="Cambria Math"/>
                                      <a:ea typeface="Cambria Math"/>
                                    </a:rPr>
                                  </m:ctrlPr>
                                </m:accPr>
                                <m:e>
                                  <m:r>
                                    <a:rPr lang="en-US" altLang="zh-CN" b="0" i="1" dirty="0" smtClean="0">
                                      <a:latin typeface="Cambria Math"/>
                                      <a:ea typeface="Cambria Math"/>
                                    </a:rPr>
                                    <m:t>𝐹</m:t>
                                  </m:r>
                                </m:e>
                              </m:acc>
                              <m:r>
                                <a:rPr lang="en-US" altLang="zh-CN" b="0" i="1" dirty="0" smtClean="0">
                                  <a:latin typeface="Cambria Math"/>
                                  <a:ea typeface="Cambria Math"/>
                                </a:rPr>
                                <m:t>𝑑𝑡</m:t>
                              </m:r>
                            </m:e>
                          </m:nary>
                          <m:r>
                            <a:rPr lang="en-US" altLang="zh-CN" b="0" i="1" dirty="0" smtClean="0">
                              <a:latin typeface="Cambria Math"/>
                              <a:ea typeface="Cambria Math"/>
                            </a:rPr>
                            <m:t>=</m:t>
                          </m:r>
                        </m:e>
                      </m:nary>
                      <m:acc>
                        <m:accPr>
                          <m:chr m:val="⃗"/>
                          <m:ctrlPr>
                            <a:rPr lang="en-US" altLang="zh-CN" b="0" i="1" smtClean="0">
                              <a:latin typeface="Cambria Math"/>
                            </a:rPr>
                          </m:ctrlPr>
                        </m:accPr>
                        <m:e>
                          <m:r>
                            <a:rPr lang="en-US" altLang="zh-CN" b="0" i="1" smtClean="0">
                              <a:latin typeface="Cambria Math"/>
                            </a:rPr>
                            <m:t>𝑟</m:t>
                          </m:r>
                        </m:e>
                      </m:acc>
                      <m:r>
                        <a:rPr lang="en-US" altLang="zh-CN" i="1">
                          <a:latin typeface="Cambria Math"/>
                          <a:ea typeface="Cambria Math"/>
                        </a:rPr>
                        <m:t>×</m:t>
                      </m:r>
                      <m:acc>
                        <m:accPr>
                          <m:chr m:val="⃗"/>
                          <m:ctrlPr>
                            <a:rPr lang="en-US" altLang="zh-CN" b="0" i="1" smtClean="0">
                              <a:latin typeface="Cambria Math"/>
                              <a:ea typeface="Cambria Math"/>
                            </a:rPr>
                          </m:ctrlPr>
                        </m:accPr>
                        <m:e>
                          <m:r>
                            <a:rPr lang="en-US" altLang="zh-CN" b="0" i="1" smtClean="0">
                              <a:latin typeface="Cambria Math"/>
                              <a:ea typeface="Cambria Math"/>
                            </a:rPr>
                            <m:t>𝐽</m:t>
                          </m:r>
                        </m:e>
                      </m:acc>
                    </m:oMath>
                  </m:oMathPara>
                </a14:m>
                <a:endParaRPr lang="en-US" altLang="zh-CN" dirty="0"/>
              </a:p>
              <a:p>
                <a:r>
                  <a:rPr lang="zh-CN" altLang="en-US" dirty="0" smtClean="0"/>
                  <a:t>角动量定理</a:t>
                </a:r>
                <a:r>
                  <a:rPr lang="en-US" altLang="zh-CN" dirty="0" smtClean="0"/>
                  <a:t>(</a:t>
                </a:r>
                <a:r>
                  <a:rPr lang="zh-CN" altLang="en-US" dirty="0" smtClean="0"/>
                  <a:t>与动量定理对应</a:t>
                </a:r>
                <a:r>
                  <a:rPr lang="en-US" altLang="zh-CN" dirty="0" smtClean="0"/>
                  <a:t>)</a:t>
                </a:r>
              </a:p>
              <a:p>
                <a:pPr marL="0" indent="0">
                  <a:buNone/>
                </a:pPr>
                <a14:m>
                  <m:oMathPara xmlns:m="http://schemas.openxmlformats.org/officeDocument/2006/math">
                    <m:oMathParaPr>
                      <m:jc m:val="centerGroup"/>
                    </m:oMathParaPr>
                    <m:oMath xmlns:m="http://schemas.openxmlformats.org/officeDocument/2006/math">
                      <m:r>
                        <m:rPr>
                          <m:sty m:val="p"/>
                        </m:rPr>
                        <a:rPr lang="en-US" altLang="zh-CN" b="0" i="0" smtClean="0">
                          <a:latin typeface="Cambria Math"/>
                        </a:rPr>
                        <m:t>Δ</m:t>
                      </m:r>
                      <m:acc>
                        <m:accPr>
                          <m:chr m:val="⃗"/>
                          <m:ctrlPr>
                            <a:rPr lang="en-US" altLang="zh-CN" b="0" i="1" smtClean="0">
                              <a:latin typeface="Cambria Math"/>
                            </a:rPr>
                          </m:ctrlPr>
                        </m:accPr>
                        <m:e>
                          <m:r>
                            <a:rPr lang="en-US" altLang="zh-CN" b="0" i="1" smtClean="0">
                              <a:latin typeface="Cambria Math"/>
                            </a:rPr>
                            <m:t>𝐿</m:t>
                          </m:r>
                        </m:e>
                      </m:acc>
                      <m:r>
                        <a:rPr lang="en-US" altLang="zh-CN" b="0" i="1" smtClean="0">
                          <a:latin typeface="Cambria Math"/>
                        </a:rPr>
                        <m:t>=∑</m:t>
                      </m:r>
                      <m:acc>
                        <m:accPr>
                          <m:chr m:val="⃗"/>
                          <m:ctrlPr>
                            <a:rPr lang="en-US" altLang="zh-CN" b="0" i="1" smtClean="0">
                              <a:latin typeface="Cambria Math"/>
                            </a:rPr>
                          </m:ctrlPr>
                        </m:accPr>
                        <m:e>
                          <m:r>
                            <a:rPr lang="en-US" altLang="zh-CN" b="0" i="1" smtClean="0">
                              <a:latin typeface="Cambria Math"/>
                            </a:rPr>
                            <m:t>𝑟</m:t>
                          </m:r>
                        </m:e>
                      </m:acc>
                      <m:r>
                        <a:rPr lang="en-US" altLang="zh-CN" b="0" i="1" smtClean="0">
                          <a:latin typeface="Cambria Math"/>
                          <a:ea typeface="Cambria Math"/>
                        </a:rPr>
                        <m:t>×</m:t>
                      </m:r>
                      <m:acc>
                        <m:accPr>
                          <m:chr m:val="⃗"/>
                          <m:ctrlPr>
                            <a:rPr lang="en-US" altLang="zh-CN" b="0" i="1" smtClean="0">
                              <a:latin typeface="Cambria Math"/>
                              <a:ea typeface="Cambria Math"/>
                            </a:rPr>
                          </m:ctrlPr>
                        </m:accPr>
                        <m:e>
                          <m:r>
                            <a:rPr lang="en-US" altLang="zh-CN" b="0" i="1" smtClean="0">
                              <a:latin typeface="Cambria Math"/>
                              <a:ea typeface="Cambria Math"/>
                            </a:rPr>
                            <m:t>𝐽</m:t>
                          </m:r>
                        </m:e>
                      </m:acc>
                    </m:oMath>
                  </m:oMathPara>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8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1224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运动的分解</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altLang="zh-CN" dirty="0" smtClean="0"/>
              </a:p>
              <a:p>
                <a:r>
                  <a:rPr lang="zh-CN" altLang="en-US" dirty="0"/>
                  <a:t>一</a:t>
                </a:r>
                <a:r>
                  <a:rPr lang="zh-CN" altLang="en-US" dirty="0" smtClean="0"/>
                  <a:t>个刚体的运动</a:t>
                </a:r>
                <a:r>
                  <a:rPr lang="en-US" altLang="zh-CN" dirty="0" smtClean="0"/>
                  <a:t>, </a:t>
                </a:r>
                <a:r>
                  <a:rPr lang="zh-CN" altLang="en-US" dirty="0" smtClean="0"/>
                  <a:t>可以分为平动和绕质心的转动</a:t>
                </a:r>
                <a:endParaRPr lang="en-US" altLang="zh-CN" dirty="0" smtClean="0"/>
              </a:p>
              <a:p>
                <a:pPr lvl="1"/>
                <a:r>
                  <a:rPr lang="zh-CN" altLang="en-US" dirty="0" smtClean="0"/>
                  <a:t>为什么是绕质心</a:t>
                </a:r>
                <a:r>
                  <a:rPr lang="en-US" altLang="zh-CN" dirty="0" smtClean="0"/>
                  <a:t>?</a:t>
                </a:r>
              </a:p>
              <a:p>
                <a:pPr lvl="1"/>
                <a:r>
                  <a:rPr lang="zh-CN" altLang="en-US" dirty="0"/>
                  <a:t>因为</a:t>
                </a:r>
                <a:r>
                  <a:rPr lang="zh-CN" altLang="en-US" dirty="0" smtClean="0"/>
                  <a:t>这样旋转不会产生额外的平动动量</a:t>
                </a:r>
                <a:r>
                  <a:rPr lang="en-US" altLang="zh-CN" dirty="0" smtClean="0"/>
                  <a:t>(</a:t>
                </a:r>
                <a:r>
                  <a:rPr lang="zh-CN" altLang="en-US" dirty="0" smtClean="0"/>
                  <a:t>恰好全部抵消</a:t>
                </a:r>
                <a:r>
                  <a:rPr lang="en-US" altLang="zh-CN" dirty="0" smtClean="0"/>
                  <a:t>)</a:t>
                </a:r>
                <a:endParaRPr lang="en-US" altLang="zh-CN" dirty="0"/>
              </a:p>
              <a:p>
                <a:r>
                  <a:rPr lang="zh-CN" altLang="en-US" dirty="0" smtClean="0"/>
                  <a:t>经过一个时间间隔</a:t>
                </a:r>
                <a:endParaRPr lang="en-US" altLang="zh-CN" dirty="0" smtClean="0"/>
              </a:p>
              <a:p>
                <a:pPr lvl="1"/>
                <a14:m>
                  <m:oMath xmlns:m="http://schemas.openxmlformats.org/officeDocument/2006/math">
                    <m:sSup>
                      <m:sSupPr>
                        <m:ctrlPr>
                          <a:rPr lang="en-US" altLang="zh-CN" b="0" i="1" smtClean="0">
                            <a:latin typeface="Cambria Math"/>
                          </a:rPr>
                        </m:ctrlPr>
                      </m:sSupPr>
                      <m:e>
                        <m:r>
                          <a:rPr lang="en-US" altLang="zh-CN" b="0" i="1" smtClean="0">
                            <a:latin typeface="Cambria Math"/>
                          </a:rPr>
                          <m:t>𝑥</m:t>
                        </m:r>
                      </m:e>
                      <m:sup>
                        <m:r>
                          <a:rPr lang="en-US" altLang="zh-CN" b="0" i="1" smtClean="0">
                            <a:latin typeface="Cambria Math"/>
                          </a:rPr>
                          <m:t>′</m:t>
                        </m:r>
                      </m:sup>
                    </m:sSup>
                    <m:r>
                      <a:rPr lang="en-US" altLang="zh-CN" b="0" i="1" smtClean="0">
                        <a:latin typeface="Cambria Math"/>
                      </a:rPr>
                      <m:t>=</m:t>
                    </m:r>
                    <m:r>
                      <a:rPr lang="en-US" altLang="zh-CN" b="0" i="1" smtClean="0">
                        <a:latin typeface="Cambria Math"/>
                      </a:rPr>
                      <m:t>𝑥</m:t>
                    </m:r>
                    <m:r>
                      <a:rPr lang="en-US" altLang="zh-CN" b="0" i="1" smtClean="0">
                        <a:latin typeface="Cambria Math"/>
                      </a:rPr>
                      <m:t>+</m:t>
                    </m:r>
                    <m:acc>
                      <m:accPr>
                        <m:chr m:val="̇"/>
                        <m:ctrlPr>
                          <a:rPr lang="en-US" altLang="zh-CN" b="0" i="1" smtClean="0">
                            <a:latin typeface="Cambria Math"/>
                          </a:rPr>
                        </m:ctrlPr>
                      </m:accPr>
                      <m:e>
                        <m:r>
                          <a:rPr lang="en-US" altLang="zh-CN" b="0" i="1" smtClean="0">
                            <a:latin typeface="Cambria Math"/>
                          </a:rPr>
                          <m:t>𝑥</m:t>
                        </m:r>
                      </m:e>
                    </m:acc>
                    <m:r>
                      <m:rPr>
                        <m:sty m:val="p"/>
                      </m:rPr>
                      <a:rPr lang="en-US" altLang="zh-CN" b="0" i="1" smtClean="0">
                        <a:latin typeface="Cambria Math"/>
                      </a:rPr>
                      <m:t>Δ</m:t>
                    </m:r>
                    <m:r>
                      <a:rPr lang="en-US" altLang="zh-CN" b="0" i="1" smtClean="0">
                        <a:latin typeface="Cambria Math"/>
                      </a:rPr>
                      <m:t>𝑡</m:t>
                    </m:r>
                  </m:oMath>
                </a14:m>
                <a:endParaRPr lang="en-US" altLang="zh-CN" b="0" dirty="0" smtClean="0"/>
              </a:p>
              <a:p>
                <a:pPr lvl="1"/>
                <a14:m>
                  <m:oMath xmlns:m="http://schemas.openxmlformats.org/officeDocument/2006/math">
                    <m:sSup>
                      <m:sSupPr>
                        <m:ctrlPr>
                          <a:rPr lang="en-US" altLang="zh-CN" b="0" i="1" smtClean="0">
                            <a:latin typeface="Cambria Math"/>
                          </a:rPr>
                        </m:ctrlPr>
                      </m:sSupPr>
                      <m:e>
                        <m:r>
                          <a:rPr lang="en-US" altLang="zh-CN" b="0" i="1" smtClean="0">
                            <a:latin typeface="Cambria Math"/>
                          </a:rPr>
                          <m:t>𝜃</m:t>
                        </m:r>
                      </m:e>
                      <m:sup>
                        <m:r>
                          <a:rPr lang="en-US" altLang="zh-CN" b="0" i="1" smtClean="0">
                            <a:latin typeface="Cambria Math"/>
                          </a:rPr>
                          <m:t>′</m:t>
                        </m:r>
                      </m:sup>
                    </m:sSup>
                    <m:r>
                      <a:rPr lang="en-US" altLang="zh-CN" b="0" i="1" smtClean="0">
                        <a:latin typeface="Cambria Math"/>
                      </a:rPr>
                      <m:t>=</m:t>
                    </m:r>
                    <m:r>
                      <a:rPr lang="en-US" altLang="zh-CN" b="0" i="1" smtClean="0">
                        <a:latin typeface="Cambria Math"/>
                      </a:rPr>
                      <m:t>𝜃</m:t>
                    </m:r>
                    <m:r>
                      <a:rPr lang="en-US" altLang="zh-CN" b="0" i="1" smtClean="0">
                        <a:latin typeface="Cambria Math"/>
                      </a:rPr>
                      <m:t>+</m:t>
                    </m:r>
                    <m:r>
                      <a:rPr lang="en-US" altLang="zh-CN" b="0" i="1" smtClean="0">
                        <a:latin typeface="Cambria Math"/>
                      </a:rPr>
                      <m:t>𝜔</m:t>
                    </m:r>
                    <m:r>
                      <m:rPr>
                        <m:sty m:val="p"/>
                      </m:rPr>
                      <a:rPr lang="en-US" altLang="zh-CN" b="0" i="0" smtClean="0">
                        <a:latin typeface="Cambria Math"/>
                      </a:rPr>
                      <m:t>Δ</m:t>
                    </m:r>
                    <m:r>
                      <a:rPr lang="en-US" altLang="zh-CN" b="0" i="1" smtClean="0">
                        <a:latin typeface="Cambria Math"/>
                      </a:rPr>
                      <m:t>𝑡</m:t>
                    </m:r>
                  </m:oMath>
                </a14:m>
                <a:endParaRPr lang="en-US" altLang="zh-CN" b="0" dirty="0" smtClean="0"/>
              </a:p>
              <a:p>
                <a:r>
                  <a:rPr lang="zh-CN" altLang="en-US" dirty="0"/>
                  <a:t>在</a:t>
                </a:r>
                <a:r>
                  <a:rPr lang="zh-CN" altLang="en-US" dirty="0" smtClean="0"/>
                  <a:t>我们的二维世界中</a:t>
                </a:r>
                <a:r>
                  <a:rPr lang="en-US" altLang="zh-CN" dirty="0" smtClean="0"/>
                  <a:t>, </a:t>
                </a:r>
                <a:r>
                  <a:rPr lang="zh-CN" altLang="en-US" dirty="0" smtClean="0"/>
                  <a:t>角速度可以看成实数</a:t>
                </a:r>
                <a:endParaRPr lang="en-US" altLang="zh-CN" dirty="0"/>
              </a:p>
              <a:p>
                <a:pPr lvl="1"/>
                <a:r>
                  <a:rPr lang="zh-CN" altLang="en-US" dirty="0" smtClean="0"/>
                  <a:t>实际上是向量</a:t>
                </a:r>
                <a14:m>
                  <m:oMath xmlns:m="http://schemas.openxmlformats.org/officeDocument/2006/math">
                    <m:r>
                      <a:rPr lang="en-US" altLang="zh-CN" b="0" i="1" smtClean="0">
                        <a:latin typeface="Cambria Math"/>
                      </a:rPr>
                      <m:t>(0, 0,</m:t>
                    </m:r>
                    <m:r>
                      <a:rPr lang="en-US" altLang="zh-CN" b="0" i="1" smtClean="0">
                        <a:latin typeface="Cambria Math"/>
                      </a:rPr>
                      <m:t>𝜔</m:t>
                    </m:r>
                    <m:r>
                      <a:rPr lang="en-US" altLang="zh-CN" b="0" i="1" smtClean="0">
                        <a:latin typeface="Cambria Math"/>
                      </a:rPr>
                      <m:t>)</m:t>
                    </m:r>
                  </m:oMath>
                </a14:m>
                <a:endParaRPr lang="en-US" altLang="zh-CN" dirty="0" smtClean="0"/>
              </a:p>
              <a:p>
                <a:pPr lvl="1"/>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8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34490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综合运用</a:t>
            </a:r>
            <a:r>
              <a:rPr lang="en-US" altLang="zh-CN" dirty="0" smtClean="0"/>
              <a:t>(</a:t>
            </a:r>
            <a:r>
              <a:rPr lang="zh-CN" altLang="en-US" dirty="0" smtClean="0"/>
              <a:t>关键</a:t>
            </a:r>
            <a:r>
              <a:rPr lang="en-US" altLang="zh-CN" dirty="0" smtClean="0"/>
              <a: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altLang="zh-CN" dirty="0" smtClean="0"/>
              </a:p>
              <a:p>
                <a:r>
                  <a:rPr lang="en-US" altLang="zh-CN" dirty="0" smtClean="0"/>
                  <a:t>Prob1.</a:t>
                </a:r>
                <a:r>
                  <a:rPr lang="zh-CN" altLang="en-US" dirty="0" smtClean="0"/>
                  <a:t>一个物体</a:t>
                </a:r>
                <a:r>
                  <a:rPr lang="en-US" altLang="zh-CN" dirty="0" smtClean="0"/>
                  <a:t>, </a:t>
                </a:r>
                <a:r>
                  <a:rPr lang="zh-CN" altLang="en-US" dirty="0" smtClean="0"/>
                  <a:t>它的位置</a:t>
                </a:r>
                <a14:m>
                  <m:oMath xmlns:m="http://schemas.openxmlformats.org/officeDocument/2006/math">
                    <m:acc>
                      <m:accPr>
                        <m:chr m:val="⃗"/>
                        <m:ctrlPr>
                          <a:rPr lang="en-US" altLang="zh-CN" b="0" i="1" dirty="0" smtClean="0">
                            <a:latin typeface="Cambria Math"/>
                          </a:rPr>
                        </m:ctrlPr>
                      </m:accPr>
                      <m:e>
                        <m:r>
                          <m:rPr>
                            <m:sty m:val="p"/>
                          </m:rPr>
                          <a:rPr lang="en-US" altLang="zh-CN" dirty="0">
                            <a:latin typeface="Cambria Math"/>
                          </a:rPr>
                          <m:t>r</m:t>
                        </m:r>
                      </m:e>
                    </m:acc>
                    <m:r>
                      <a:rPr lang="zh-CN" altLang="en-US" i="1" dirty="0">
                        <a:latin typeface="Cambria Math"/>
                      </a:rPr>
                      <m:t>受到了</m:t>
                    </m:r>
                  </m:oMath>
                </a14:m>
                <a:r>
                  <a:rPr lang="zh-CN" altLang="en-US" dirty="0" smtClean="0"/>
                  <a:t>冲量</a:t>
                </a:r>
                <a14:m>
                  <m:oMath xmlns:m="http://schemas.openxmlformats.org/officeDocument/2006/math">
                    <m:acc>
                      <m:accPr>
                        <m:chr m:val="⃗"/>
                        <m:ctrlPr>
                          <a:rPr lang="en-US" altLang="zh-CN" i="1" dirty="0">
                            <a:latin typeface="Cambria Math"/>
                          </a:rPr>
                        </m:ctrlPr>
                      </m:accPr>
                      <m:e>
                        <m:r>
                          <a:rPr lang="en-US" altLang="zh-CN" b="0" i="1" dirty="0" smtClean="0">
                            <a:latin typeface="Cambria Math"/>
                          </a:rPr>
                          <m:t>𝐽</m:t>
                        </m:r>
                      </m:e>
                    </m:acc>
                  </m:oMath>
                </a14:m>
                <a:r>
                  <a:rPr lang="en-US" altLang="zh-CN" dirty="0" smtClean="0"/>
                  <a:t>,</a:t>
                </a:r>
                <a:r>
                  <a:rPr lang="zh-CN" altLang="en-US" dirty="0"/>
                  <a:t> </a:t>
                </a:r>
                <a:r>
                  <a:rPr lang="zh-CN" altLang="en-US" dirty="0" smtClean="0"/>
                  <a:t>速度和角速度会如何变化</a:t>
                </a:r>
                <a:r>
                  <a:rPr lang="en-US" altLang="zh-CN" dirty="0" smtClean="0"/>
                  <a:t>?</a:t>
                </a:r>
              </a:p>
              <a:p>
                <a:pPr marL="0" indent="0">
                  <a:buNone/>
                </a:pPr>
                <a14:m>
                  <m:oMathPara xmlns:m="http://schemas.openxmlformats.org/officeDocument/2006/math">
                    <m:oMathParaPr>
                      <m:jc m:val="centerGroup"/>
                    </m:oMathParaPr>
                    <m:oMath xmlns:m="http://schemas.openxmlformats.org/officeDocument/2006/math">
                      <m:r>
                        <m:rPr>
                          <m:sty m:val="p"/>
                        </m:rPr>
                        <a:rPr lang="en-US" altLang="zh-CN">
                          <a:latin typeface="Cambria Math"/>
                        </a:rPr>
                        <m:t>Δ</m:t>
                      </m:r>
                      <m:acc>
                        <m:accPr>
                          <m:chr m:val="⃗"/>
                          <m:ctrlPr>
                            <a:rPr lang="en-US" altLang="zh-CN" i="1">
                              <a:latin typeface="Cambria Math"/>
                            </a:rPr>
                          </m:ctrlPr>
                        </m:accPr>
                        <m:e>
                          <m:r>
                            <a:rPr lang="en-US" altLang="zh-CN" i="1">
                              <a:latin typeface="Cambria Math"/>
                            </a:rPr>
                            <m:t>𝑣</m:t>
                          </m:r>
                        </m:e>
                      </m:acc>
                      <m:r>
                        <a:rPr lang="en-US" altLang="zh-CN" i="1">
                          <a:latin typeface="Cambria Math"/>
                        </a:rPr>
                        <m:t>=</m:t>
                      </m:r>
                      <m:sSup>
                        <m:sSupPr>
                          <m:ctrlPr>
                            <a:rPr lang="en-US" altLang="zh-CN" i="1">
                              <a:latin typeface="Cambria Math"/>
                            </a:rPr>
                          </m:ctrlPr>
                        </m:sSupPr>
                        <m:e>
                          <m:r>
                            <a:rPr lang="en-US" altLang="zh-CN" i="1">
                              <a:latin typeface="Cambria Math"/>
                            </a:rPr>
                            <m:t>𝑚</m:t>
                          </m:r>
                        </m:e>
                        <m:sup>
                          <m:r>
                            <a:rPr lang="en-US" altLang="zh-CN" i="1">
                              <a:latin typeface="Cambria Math"/>
                            </a:rPr>
                            <m:t>−1</m:t>
                          </m:r>
                        </m:sup>
                      </m:sSup>
                      <m:acc>
                        <m:accPr>
                          <m:chr m:val="⃗"/>
                          <m:ctrlPr>
                            <a:rPr lang="en-US" altLang="zh-CN" i="1">
                              <a:latin typeface="Cambria Math"/>
                            </a:rPr>
                          </m:ctrlPr>
                        </m:accPr>
                        <m:e>
                          <m:r>
                            <a:rPr lang="en-US" altLang="zh-CN" i="1">
                              <a:latin typeface="Cambria Math"/>
                            </a:rPr>
                            <m:t>𝐽</m:t>
                          </m:r>
                        </m:e>
                      </m:acc>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r>
                        <m:rPr>
                          <m:sty m:val="p"/>
                        </m:rPr>
                        <a:rPr lang="en-US" altLang="zh-CN">
                          <a:latin typeface="Cambria Math"/>
                        </a:rPr>
                        <m:t>Δ</m:t>
                      </m:r>
                      <m:r>
                        <a:rPr lang="en-US" altLang="zh-CN" i="1">
                          <a:latin typeface="Cambria Math"/>
                        </a:rPr>
                        <m:t>𝜔</m:t>
                      </m:r>
                      <m:r>
                        <a:rPr lang="en-US" altLang="zh-CN" i="1">
                          <a:latin typeface="Cambria Math"/>
                        </a:rPr>
                        <m:t>=</m:t>
                      </m:r>
                      <m:sSup>
                        <m:sSupPr>
                          <m:ctrlPr>
                            <a:rPr lang="en-US" altLang="zh-CN" i="1">
                              <a:latin typeface="Cambria Math"/>
                            </a:rPr>
                          </m:ctrlPr>
                        </m:sSupPr>
                        <m:e>
                          <m:r>
                            <a:rPr lang="en-US" altLang="zh-CN" i="1">
                              <a:latin typeface="Cambria Math"/>
                            </a:rPr>
                            <m:t>𝐼</m:t>
                          </m:r>
                        </m:e>
                        <m:sup>
                          <m:r>
                            <a:rPr lang="en-US" altLang="zh-CN" i="1">
                              <a:latin typeface="Cambria Math"/>
                            </a:rPr>
                            <m:t>−1</m:t>
                          </m:r>
                        </m:sup>
                      </m:sSup>
                      <m:acc>
                        <m:accPr>
                          <m:chr m:val="⃗"/>
                          <m:ctrlPr>
                            <a:rPr lang="en-US" altLang="zh-CN" i="1">
                              <a:latin typeface="Cambria Math"/>
                            </a:rPr>
                          </m:ctrlPr>
                        </m:accPr>
                        <m:e>
                          <m:r>
                            <a:rPr lang="en-US" altLang="zh-CN" i="1">
                              <a:latin typeface="Cambria Math"/>
                            </a:rPr>
                            <m:t>𝑟</m:t>
                          </m:r>
                        </m:e>
                      </m:acc>
                      <m:r>
                        <a:rPr lang="en-US" altLang="zh-CN" i="1">
                          <a:latin typeface="Cambria Math"/>
                          <a:ea typeface="Cambria Math"/>
                        </a:rPr>
                        <m:t>×</m:t>
                      </m:r>
                      <m:acc>
                        <m:accPr>
                          <m:chr m:val="⃗"/>
                          <m:ctrlPr>
                            <a:rPr lang="en-US" altLang="zh-CN" i="1">
                              <a:latin typeface="Cambria Math"/>
                              <a:ea typeface="Cambria Math"/>
                            </a:rPr>
                          </m:ctrlPr>
                        </m:accPr>
                        <m:e>
                          <m:r>
                            <a:rPr lang="en-US" altLang="zh-CN" i="1">
                              <a:latin typeface="Cambria Math"/>
                              <a:ea typeface="Cambria Math"/>
                            </a:rPr>
                            <m:t>𝐽</m:t>
                          </m:r>
                        </m:e>
                      </m:acc>
                    </m:oMath>
                  </m:oMathPara>
                </a14:m>
                <a:endParaRPr lang="en-US" altLang="zh-CN" dirty="0"/>
              </a:p>
              <a:p>
                <a:endParaRPr lang="en-US" altLang="zh-CN" dirty="0" smtClean="0"/>
              </a:p>
              <a:p>
                <a:r>
                  <a:rPr lang="en-US" altLang="zh-CN" dirty="0" smtClean="0"/>
                  <a:t>Prob2.</a:t>
                </a:r>
                <a:r>
                  <a:rPr lang="zh-CN" altLang="en-US" dirty="0" smtClean="0"/>
                  <a:t>物体的位置</a:t>
                </a:r>
                <a14:m>
                  <m:oMath xmlns:m="http://schemas.openxmlformats.org/officeDocument/2006/math">
                    <m:acc>
                      <m:accPr>
                        <m:chr m:val="⃗"/>
                        <m:ctrlPr>
                          <a:rPr lang="en-US" altLang="zh-CN" b="0" i="1" smtClean="0">
                            <a:latin typeface="Cambria Math"/>
                          </a:rPr>
                        </m:ctrlPr>
                      </m:accPr>
                      <m:e>
                        <m:r>
                          <a:rPr lang="en-US" altLang="zh-CN" b="0" i="1" smtClean="0">
                            <a:latin typeface="Cambria Math"/>
                          </a:rPr>
                          <m:t>𝑟</m:t>
                        </m:r>
                      </m:e>
                    </m:acc>
                  </m:oMath>
                </a14:m>
                <a:r>
                  <a:rPr lang="zh-CN" altLang="en-US" dirty="0" smtClean="0"/>
                  <a:t>这一点的速度</a:t>
                </a:r>
                <a:r>
                  <a:rPr lang="en-US" altLang="zh-CN" dirty="0" smtClean="0"/>
                  <a:t>?</a:t>
                </a:r>
              </a:p>
              <a:p>
                <a:pPr marL="0" indent="0">
                  <a:buNone/>
                </a:pPr>
                <a14:m>
                  <m:oMathPara xmlns:m="http://schemas.openxmlformats.org/officeDocument/2006/math">
                    <m:oMathParaPr>
                      <m:jc m:val="centerGroup"/>
                    </m:oMathParaPr>
                    <m:oMath xmlns:m="http://schemas.openxmlformats.org/officeDocument/2006/math">
                      <m:acc>
                        <m:accPr>
                          <m:chr m:val="⃗"/>
                          <m:ctrlPr>
                            <a:rPr lang="en-US" altLang="zh-CN" b="0" i="1" smtClean="0">
                              <a:latin typeface="Cambria Math"/>
                            </a:rPr>
                          </m:ctrlPr>
                        </m:accPr>
                        <m:e>
                          <m:r>
                            <a:rPr lang="en-US" altLang="zh-CN" b="0" i="1" smtClean="0">
                              <a:latin typeface="Cambria Math"/>
                            </a:rPr>
                            <m:t>𝑣</m:t>
                          </m:r>
                        </m:e>
                      </m:acc>
                      <m:r>
                        <a:rPr lang="en-US" altLang="zh-CN" b="0" i="1" dirty="0" smtClean="0">
                          <a:latin typeface="Cambria Math"/>
                        </a:rPr>
                        <m:t>+</m:t>
                      </m:r>
                      <m:r>
                        <a:rPr lang="en-US" altLang="zh-CN" b="0" i="1" dirty="0" smtClean="0">
                          <a:latin typeface="Cambria Math"/>
                          <a:ea typeface="Cambria Math"/>
                        </a:rPr>
                        <m:t>𝜔</m:t>
                      </m:r>
                      <m:r>
                        <a:rPr lang="en-US" altLang="zh-CN" i="1" dirty="0">
                          <a:latin typeface="Cambria Math"/>
                          <a:ea typeface="Cambria Math"/>
                        </a:rPr>
                        <m:t>×</m:t>
                      </m:r>
                      <m:acc>
                        <m:accPr>
                          <m:chr m:val="⃗"/>
                          <m:ctrlPr>
                            <a:rPr lang="en-US" altLang="zh-CN" i="1" dirty="0">
                              <a:latin typeface="Cambria Math"/>
                            </a:rPr>
                          </m:ctrlPr>
                        </m:accPr>
                        <m:e>
                          <m:r>
                            <a:rPr lang="en-US" altLang="zh-CN" i="1" dirty="0">
                              <a:latin typeface="Cambria Math"/>
                            </a:rPr>
                            <m:t>𝑟</m:t>
                          </m:r>
                        </m:e>
                      </m:acc>
                    </m:oMath>
                  </m:oMathPara>
                </a14:m>
                <a:r>
                  <a:rPr lang="en-US" altLang="zh-CN" dirty="0" smtClean="0"/>
                  <a:t/>
                </a:r>
                <a:br>
                  <a:rPr lang="en-US" altLang="zh-CN" dirty="0" smtClean="0"/>
                </a:br>
                <a:endParaRPr lang="en-US" altLang="zh-CN" dirty="0" smtClean="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889" r="-11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433109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什么是物理引擎</a:t>
            </a:r>
            <a:endParaRPr lang="zh-CN" altLang="en-US" dirty="0"/>
          </a:p>
        </p:txBody>
      </p:sp>
      <p:sp>
        <p:nvSpPr>
          <p:cNvPr id="3" name="内容占位符 2"/>
          <p:cNvSpPr>
            <a:spLocks noGrp="1"/>
          </p:cNvSpPr>
          <p:nvPr>
            <p:ph idx="1"/>
          </p:nvPr>
        </p:nvSpPr>
        <p:spPr/>
        <p:txBody>
          <a:bodyPr/>
          <a:lstStyle/>
          <a:p>
            <a:endParaRPr lang="en-US" altLang="zh-CN" b="1" dirty="0" smtClean="0"/>
          </a:p>
          <a:p>
            <a:r>
              <a:rPr lang="zh-CN" altLang="en-US" b="1" dirty="0" smtClean="0"/>
              <a:t>物理</a:t>
            </a:r>
            <a:r>
              <a:rPr lang="zh-CN" altLang="en-US" b="1" dirty="0"/>
              <a:t>引擎是一个计算机程序模拟牛顿力學</a:t>
            </a:r>
            <a:r>
              <a:rPr lang="zh-CN" altLang="en-US" b="1" dirty="0" smtClean="0"/>
              <a:t>模型</a:t>
            </a:r>
            <a:r>
              <a:rPr lang="en-US" altLang="zh-CN" b="1" dirty="0" smtClean="0"/>
              <a:t>, </a:t>
            </a:r>
            <a:r>
              <a:rPr lang="zh-CN" altLang="en-US" b="1" dirty="0" smtClean="0"/>
              <a:t>使用质量</a:t>
            </a:r>
            <a:r>
              <a:rPr lang="en-US" altLang="zh-CN" b="1" dirty="0" smtClean="0"/>
              <a:t>, </a:t>
            </a:r>
            <a:r>
              <a:rPr lang="zh-CN" altLang="en-US" b="1" dirty="0" smtClean="0"/>
              <a:t>速度</a:t>
            </a:r>
            <a:r>
              <a:rPr lang="en-US" altLang="zh-CN" b="1" dirty="0" smtClean="0"/>
              <a:t>, </a:t>
            </a:r>
            <a:r>
              <a:rPr lang="zh-CN" altLang="en-US" b="1" dirty="0" smtClean="0"/>
              <a:t>摩擦力</a:t>
            </a:r>
            <a:r>
              <a:rPr lang="zh-CN" altLang="en-US" b="1" dirty="0"/>
              <a:t>和空气阻力等</a:t>
            </a:r>
            <a:r>
              <a:rPr lang="zh-CN" altLang="en-US" b="1" dirty="0" smtClean="0"/>
              <a:t>变量</a:t>
            </a:r>
            <a:r>
              <a:rPr lang="en-US" altLang="zh-CN" b="1" dirty="0" smtClean="0"/>
              <a:t>. </a:t>
            </a:r>
            <a:r>
              <a:rPr lang="zh-CN" altLang="en-US" b="1" dirty="0" smtClean="0"/>
              <a:t>可以</a:t>
            </a:r>
            <a:r>
              <a:rPr lang="zh-CN" altLang="en-US" b="1" dirty="0"/>
              <a:t>用来预测这种不同情况下的</a:t>
            </a:r>
            <a:r>
              <a:rPr lang="zh-CN" altLang="en-US" b="1" dirty="0" smtClean="0"/>
              <a:t>效果</a:t>
            </a:r>
            <a:r>
              <a:rPr lang="en-US" altLang="zh-CN" b="1" dirty="0" smtClean="0"/>
              <a:t>. </a:t>
            </a:r>
            <a:r>
              <a:rPr lang="zh-CN" altLang="en-US" b="1" dirty="0" smtClean="0"/>
              <a:t>它</a:t>
            </a:r>
            <a:r>
              <a:rPr lang="zh-CN" altLang="en-US" b="1" dirty="0"/>
              <a:t>主要用在科学模拟和电子游戏</a:t>
            </a:r>
            <a:r>
              <a:rPr lang="zh-CN" altLang="en-US" b="1" dirty="0" smtClean="0"/>
              <a:t>中</a:t>
            </a:r>
            <a:r>
              <a:rPr lang="en-US" altLang="zh-CN" b="1" dirty="0" smtClean="0"/>
              <a:t>. (From Wikipedia)</a:t>
            </a:r>
          </a:p>
          <a:p>
            <a:endParaRPr lang="en-US" altLang="zh-CN" b="1" dirty="0"/>
          </a:p>
          <a:p>
            <a:r>
              <a:rPr lang="zh-CN" altLang="en-US" b="1" dirty="0" smtClean="0"/>
              <a:t>最近很多游戏都加入了物理元素</a:t>
            </a:r>
            <a:r>
              <a:rPr lang="en-US" altLang="zh-CN" b="1" dirty="0" smtClean="0"/>
              <a:t>(</a:t>
            </a:r>
            <a:r>
              <a:rPr lang="zh-CN" altLang="en-US" b="1" dirty="0" smtClean="0"/>
              <a:t>特别是移动终端上</a:t>
            </a:r>
            <a:r>
              <a:rPr lang="en-US" altLang="zh-CN" b="1" dirty="0" smtClean="0"/>
              <a:t>),  </a:t>
            </a:r>
            <a:r>
              <a:rPr lang="zh-CN" altLang="en-US" b="1" dirty="0" smtClean="0"/>
              <a:t>而</a:t>
            </a:r>
            <a:r>
              <a:rPr lang="en-US" altLang="zh-CN" b="1" dirty="0" smtClean="0"/>
              <a:t>PC</a:t>
            </a:r>
            <a:r>
              <a:rPr lang="zh-CN" altLang="en-US" b="1" dirty="0" smtClean="0"/>
              <a:t>游戏中使用物理引擎已经是有相当长的历史的事情了</a:t>
            </a:r>
            <a:r>
              <a:rPr lang="en-US" altLang="zh-CN" b="1" dirty="0" smtClean="0"/>
              <a:t>.</a:t>
            </a:r>
            <a:endParaRPr lang="zh-CN" altLang="en-US" b="1" dirty="0"/>
          </a:p>
        </p:txBody>
      </p:sp>
    </p:spTree>
    <p:extLst>
      <p:ext uri="{BB962C8B-B14F-4D97-AF65-F5344CB8AC3E}">
        <p14:creationId xmlns:p14="http://schemas.microsoft.com/office/powerpoint/2010/main" val="26931703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质心</a:t>
            </a:r>
            <a:r>
              <a:rPr lang="en-US" altLang="zh-CN" dirty="0" smtClean="0"/>
              <a:t>, </a:t>
            </a:r>
            <a:r>
              <a:rPr lang="zh-CN" altLang="en-US" dirty="0" smtClean="0"/>
              <a:t>质量</a:t>
            </a:r>
            <a:r>
              <a:rPr lang="en-US" altLang="zh-CN" dirty="0" smtClean="0"/>
              <a:t>, </a:t>
            </a:r>
            <a:r>
              <a:rPr lang="zh-CN" altLang="en-US" dirty="0" smtClean="0"/>
              <a:t>转动惯量</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endParaRPr lang="en-US" altLang="zh-CN" dirty="0" smtClean="0"/>
              </a:p>
              <a:p>
                <a:r>
                  <a:rPr lang="zh-CN" altLang="en-US" dirty="0" smtClean="0"/>
                  <a:t>求质心</a:t>
                </a:r>
                <a:r>
                  <a:rPr lang="en-US" altLang="zh-CN" dirty="0" smtClean="0"/>
                  <a:t>, </a:t>
                </a:r>
                <a:r>
                  <a:rPr lang="zh-CN" altLang="en-US" dirty="0" smtClean="0"/>
                  <a:t>先把多边形剖分成三角形</a:t>
                </a:r>
                <a:r>
                  <a:rPr lang="en-US" altLang="zh-CN" dirty="0" smtClean="0"/>
                  <a:t>, </a:t>
                </a:r>
                <a:r>
                  <a:rPr lang="zh-CN" altLang="en-US" dirty="0" smtClean="0"/>
                  <a:t>利用三角形质心和三角形质量加权平均</a:t>
                </a:r>
                <a:endParaRPr lang="en-US" altLang="zh-CN" dirty="0" smtClean="0"/>
              </a:p>
              <a:p>
                <a:r>
                  <a:rPr lang="zh-CN" altLang="en-US" dirty="0" smtClean="0"/>
                  <a:t>求质量要先求面积</a:t>
                </a:r>
                <a:r>
                  <a:rPr lang="en-US" altLang="zh-CN" dirty="0" smtClean="0"/>
                  <a:t>, </a:t>
                </a:r>
                <a:r>
                  <a:rPr lang="zh-CN" altLang="en-US" dirty="0" smtClean="0"/>
                  <a:t>后者是简单计算几何问题</a:t>
                </a:r>
                <a:r>
                  <a:rPr lang="en-US" altLang="zh-CN" dirty="0" smtClean="0"/>
                  <a:t>.</a:t>
                </a:r>
                <a:endParaRPr lang="en-US" altLang="zh-CN" dirty="0">
                  <a:latin typeface="Cambria Math"/>
                </a:endParaRPr>
              </a:p>
              <a:p>
                <a:pPr marL="0" indent="0">
                  <a:buNone/>
                </a:pPr>
                <a:endParaRPr lang="en-US" altLang="zh-CN" dirty="0" smtClean="0">
                  <a:latin typeface="Cambria Math"/>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dirty="0">
                          <a:latin typeface="Cambria Math"/>
                        </a:rPr>
                        <m:t>m</m:t>
                      </m:r>
                      <m:r>
                        <a:rPr lang="en-US" altLang="zh-CN" dirty="0">
                          <a:latin typeface="Cambria Math"/>
                        </a:rPr>
                        <m:t>=</m:t>
                      </m:r>
                      <m:r>
                        <a:rPr lang="en-US" altLang="zh-CN" i="1" dirty="0">
                          <a:latin typeface="Cambria Math"/>
                        </a:rPr>
                        <m:t>𝜌</m:t>
                      </m:r>
                      <m:r>
                        <a:rPr lang="en-US" altLang="zh-CN" i="1" dirty="0">
                          <a:latin typeface="Cambria Math"/>
                        </a:rPr>
                        <m:t>𝑆</m:t>
                      </m:r>
                    </m:oMath>
                  </m:oMathPara>
                </a14:m>
                <a:endParaRPr lang="en-US" altLang="zh-CN" dirty="0" smtClean="0"/>
              </a:p>
              <a:p>
                <a:endParaRPr lang="en-US" altLang="zh-CN" dirty="0" smtClean="0"/>
              </a:p>
              <a:p>
                <a:endParaRPr lang="en-US" altLang="zh-CN" dirty="0"/>
              </a:p>
              <a:p>
                <a:r>
                  <a:rPr lang="zh-CN" altLang="en-US" dirty="0" smtClean="0"/>
                  <a:t>圆</a:t>
                </a:r>
                <a:r>
                  <a:rPr lang="en-US" altLang="zh-CN" dirty="0" smtClean="0"/>
                  <a:t>, </a:t>
                </a:r>
                <a:r>
                  <a:rPr lang="zh-CN" altLang="en-US" dirty="0" smtClean="0"/>
                  <a:t>长方形的转动惯量均可利用二重积分直接解决</a:t>
                </a:r>
                <a:r>
                  <a:rPr lang="en-US" altLang="zh-CN" dirty="0" smtClean="0"/>
                  <a:t>.</a:t>
                </a:r>
              </a:p>
              <a:p>
                <a:endParaRPr lang="en-US" altLang="zh-CN"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889" r="-81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070563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任意多边形转动惯量</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endParaRPr lang="en-US" altLang="zh-CN" dirty="0" smtClean="0"/>
              </a:p>
              <a:p>
                <a:r>
                  <a:rPr lang="zh-CN" altLang="en-US" dirty="0" smtClean="0"/>
                  <a:t>求均匀厚度的凸多边形</a:t>
                </a:r>
                <a:r>
                  <a:rPr lang="en-US" altLang="zh-CN" dirty="0" smtClean="0"/>
                  <a:t>(</a:t>
                </a:r>
                <a:r>
                  <a:rPr lang="zh-CN" altLang="en-US" dirty="0" smtClean="0"/>
                  <a:t>面密度</a:t>
                </a:r>
                <a14:m>
                  <m:oMath xmlns:m="http://schemas.openxmlformats.org/officeDocument/2006/math">
                    <m:r>
                      <a:rPr lang="en-US" altLang="zh-CN" b="0" i="1" smtClean="0">
                        <a:latin typeface="Cambria Math"/>
                      </a:rPr>
                      <m:t>𝜌</m:t>
                    </m:r>
                  </m:oMath>
                </a14:m>
                <a:r>
                  <a:rPr lang="en-US" altLang="zh-CN" dirty="0" smtClean="0"/>
                  <a:t>)</a:t>
                </a:r>
                <a:r>
                  <a:rPr lang="zh-CN" altLang="en-US" dirty="0" smtClean="0"/>
                  <a:t>的转动惯量</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m:rPr>
                          <m:sty m:val="p"/>
                        </m:rPr>
                        <a:rPr lang="en-US" altLang="zh-CN" dirty="0">
                          <a:latin typeface="Cambria Math"/>
                        </a:rPr>
                        <m:t>I</m:t>
                      </m:r>
                      <m:r>
                        <a:rPr lang="en-US" altLang="zh-CN" b="0" i="0" dirty="0" smtClean="0">
                          <a:latin typeface="Cambria Math"/>
                        </a:rPr>
                        <m:t>=</m:t>
                      </m:r>
                      <m:nary>
                        <m:naryPr>
                          <m:ctrlPr>
                            <a:rPr lang="en-US" altLang="zh-CN" b="0" i="1" dirty="0" smtClean="0">
                              <a:latin typeface="Cambria Math"/>
                            </a:rPr>
                          </m:ctrlPr>
                        </m:naryPr>
                        <m:sub>
                          <m:r>
                            <m:rPr>
                              <m:brk m:alnAt="23"/>
                            </m:rPr>
                            <a:rPr lang="en-US" altLang="zh-CN" b="0" i="1" dirty="0" smtClean="0">
                              <a:latin typeface="Cambria Math"/>
                            </a:rPr>
                            <m:t>𝑚</m:t>
                          </m:r>
                        </m:sub>
                        <m:sup/>
                        <m:e>
                          <m:sSup>
                            <m:sSupPr>
                              <m:ctrlPr>
                                <a:rPr lang="en-US" altLang="zh-CN" b="0" i="1" dirty="0" smtClean="0">
                                  <a:latin typeface="Cambria Math"/>
                                </a:rPr>
                              </m:ctrlPr>
                            </m:sSupPr>
                            <m:e>
                              <m:r>
                                <a:rPr lang="en-US" altLang="zh-CN" b="0" i="1" dirty="0" smtClean="0">
                                  <a:latin typeface="Cambria Math"/>
                                </a:rPr>
                                <m:t>𝑟</m:t>
                              </m:r>
                            </m:e>
                            <m:sup>
                              <m:r>
                                <a:rPr lang="en-US" altLang="zh-CN" b="0" i="1" dirty="0" smtClean="0">
                                  <a:latin typeface="Cambria Math"/>
                                </a:rPr>
                                <m:t>2</m:t>
                              </m:r>
                            </m:sup>
                          </m:sSup>
                          <m:r>
                            <a:rPr lang="en-US" altLang="zh-CN" b="0" i="1" dirty="0" smtClean="0">
                              <a:latin typeface="Cambria Math"/>
                            </a:rPr>
                            <m:t>𝑑𝑚</m:t>
                          </m:r>
                        </m:e>
                      </m:nary>
                      <m:r>
                        <a:rPr lang="en-US" altLang="zh-CN" b="0" i="1" dirty="0" smtClean="0">
                          <a:latin typeface="Cambria Math"/>
                        </a:rPr>
                        <m:t>=</m:t>
                      </m:r>
                      <m:nary>
                        <m:naryPr>
                          <m:ctrlPr>
                            <a:rPr lang="en-US" altLang="zh-CN" b="0" i="1" dirty="0" smtClean="0">
                              <a:latin typeface="Cambria Math"/>
                            </a:rPr>
                          </m:ctrlPr>
                        </m:naryPr>
                        <m:sub>
                          <m:r>
                            <m:rPr>
                              <m:brk m:alnAt="23"/>
                            </m:rPr>
                            <a:rPr lang="en-US" altLang="zh-CN" b="0" i="1" dirty="0" smtClean="0">
                              <a:latin typeface="Cambria Math"/>
                            </a:rPr>
                            <m:t>𝑚</m:t>
                          </m:r>
                        </m:sub>
                        <m:sup/>
                        <m:e>
                          <m:d>
                            <m:dPr>
                              <m:ctrlPr>
                                <a:rPr lang="en-US" altLang="zh-CN" b="0" i="1" dirty="0" smtClean="0">
                                  <a:latin typeface="Cambria Math"/>
                                </a:rPr>
                              </m:ctrlPr>
                            </m:dPr>
                            <m:e>
                              <m:sSup>
                                <m:sSupPr>
                                  <m:ctrlPr>
                                    <a:rPr lang="en-US" altLang="zh-CN" b="0" i="1" dirty="0" smtClean="0">
                                      <a:latin typeface="Cambria Math"/>
                                    </a:rPr>
                                  </m:ctrlPr>
                                </m:sSupPr>
                                <m:e>
                                  <m:r>
                                    <a:rPr lang="en-US" altLang="zh-CN" b="0" i="1" dirty="0" smtClean="0">
                                      <a:latin typeface="Cambria Math"/>
                                    </a:rPr>
                                    <m:t>𝑥</m:t>
                                  </m:r>
                                </m:e>
                                <m:sup>
                                  <m:r>
                                    <a:rPr lang="en-US" altLang="zh-CN" b="0" i="1" dirty="0" smtClean="0">
                                      <a:latin typeface="Cambria Math"/>
                                    </a:rPr>
                                    <m:t>2</m:t>
                                  </m:r>
                                </m:sup>
                              </m:sSup>
                              <m:r>
                                <a:rPr lang="en-US" altLang="zh-CN" b="0" i="1" dirty="0" smtClean="0">
                                  <a:latin typeface="Cambria Math"/>
                                </a:rPr>
                                <m:t>+</m:t>
                              </m:r>
                              <m:sSup>
                                <m:sSupPr>
                                  <m:ctrlPr>
                                    <a:rPr lang="en-US" altLang="zh-CN" b="0" i="1" dirty="0" smtClean="0">
                                      <a:latin typeface="Cambria Math"/>
                                    </a:rPr>
                                  </m:ctrlPr>
                                </m:sSupPr>
                                <m:e>
                                  <m:r>
                                    <a:rPr lang="en-US" altLang="zh-CN" b="0" i="1" dirty="0" smtClean="0">
                                      <a:latin typeface="Cambria Math"/>
                                    </a:rPr>
                                    <m:t>𝑦</m:t>
                                  </m:r>
                                </m:e>
                                <m:sup>
                                  <m:r>
                                    <a:rPr lang="en-US" altLang="zh-CN" b="0" i="1" dirty="0" smtClean="0">
                                      <a:latin typeface="Cambria Math"/>
                                    </a:rPr>
                                    <m:t>2</m:t>
                                  </m:r>
                                </m:sup>
                              </m:sSup>
                            </m:e>
                          </m:d>
                          <m:r>
                            <a:rPr lang="en-US" altLang="zh-CN" b="0" i="1" dirty="0" smtClean="0">
                              <a:latin typeface="Cambria Math"/>
                            </a:rPr>
                            <m:t>𝑑𝑚</m:t>
                          </m:r>
                        </m:e>
                      </m:nary>
                      <m:r>
                        <a:rPr lang="en-US" altLang="zh-CN" b="0" i="1" dirty="0" smtClean="0">
                          <a:latin typeface="Cambria Math"/>
                        </a:rPr>
                        <m:t>=</m:t>
                      </m:r>
                      <m:nary>
                        <m:naryPr>
                          <m:ctrlPr>
                            <a:rPr lang="en-US" altLang="zh-CN" b="0" i="1" dirty="0" smtClean="0">
                              <a:latin typeface="Cambria Math"/>
                            </a:rPr>
                          </m:ctrlPr>
                        </m:naryPr>
                        <m:sub>
                          <m:r>
                            <m:rPr>
                              <m:brk m:alnAt="23"/>
                            </m:rPr>
                            <a:rPr lang="en-US" altLang="zh-CN" b="0" i="1" dirty="0" smtClean="0">
                              <a:latin typeface="Cambria Math"/>
                            </a:rPr>
                            <m:t>𝑚</m:t>
                          </m:r>
                        </m:sub>
                        <m:sup/>
                        <m:e>
                          <m:sSup>
                            <m:sSupPr>
                              <m:ctrlPr>
                                <a:rPr lang="en-US" altLang="zh-CN" b="0" i="1" dirty="0" smtClean="0">
                                  <a:latin typeface="Cambria Math"/>
                                </a:rPr>
                              </m:ctrlPr>
                            </m:sSupPr>
                            <m:e>
                              <m:r>
                                <a:rPr lang="en-US" altLang="zh-CN" b="0" i="1" dirty="0" smtClean="0">
                                  <a:latin typeface="Cambria Math"/>
                                </a:rPr>
                                <m:t>𝑥</m:t>
                              </m:r>
                            </m:e>
                            <m:sup>
                              <m:r>
                                <a:rPr lang="en-US" altLang="zh-CN" b="0" i="1" dirty="0" smtClean="0">
                                  <a:latin typeface="Cambria Math"/>
                                </a:rPr>
                                <m:t>2</m:t>
                              </m:r>
                            </m:sup>
                          </m:sSup>
                          <m:r>
                            <a:rPr lang="en-US" altLang="zh-CN" b="0" i="1" dirty="0" smtClean="0">
                              <a:latin typeface="Cambria Math"/>
                            </a:rPr>
                            <m:t>𝑑𝑚</m:t>
                          </m:r>
                        </m:e>
                      </m:nary>
                      <m:r>
                        <a:rPr lang="en-US" altLang="zh-CN" b="0" i="1" dirty="0" smtClean="0">
                          <a:latin typeface="Cambria Math"/>
                        </a:rPr>
                        <m:t>+</m:t>
                      </m:r>
                      <m:nary>
                        <m:naryPr>
                          <m:ctrlPr>
                            <a:rPr lang="en-US" altLang="zh-CN" b="0" i="1" dirty="0" smtClean="0">
                              <a:latin typeface="Cambria Math"/>
                            </a:rPr>
                          </m:ctrlPr>
                        </m:naryPr>
                        <m:sub>
                          <m:r>
                            <m:rPr>
                              <m:brk m:alnAt="23"/>
                            </m:rPr>
                            <a:rPr lang="en-US" altLang="zh-CN" b="0" i="1" dirty="0" smtClean="0">
                              <a:latin typeface="Cambria Math"/>
                            </a:rPr>
                            <m:t>𝑚</m:t>
                          </m:r>
                        </m:sub>
                        <m:sup/>
                        <m:e>
                          <m:sSup>
                            <m:sSupPr>
                              <m:ctrlPr>
                                <a:rPr lang="en-US" altLang="zh-CN" b="0" i="1" dirty="0" smtClean="0">
                                  <a:latin typeface="Cambria Math"/>
                                </a:rPr>
                              </m:ctrlPr>
                            </m:sSupPr>
                            <m:e>
                              <m:r>
                                <a:rPr lang="en-US" altLang="zh-CN" b="0" i="1" dirty="0" smtClean="0">
                                  <a:latin typeface="Cambria Math"/>
                                </a:rPr>
                                <m:t>𝑦</m:t>
                              </m:r>
                            </m:e>
                            <m:sup>
                              <m:r>
                                <a:rPr lang="en-US" altLang="zh-CN" b="0" i="1" dirty="0" smtClean="0">
                                  <a:latin typeface="Cambria Math"/>
                                </a:rPr>
                                <m:t>2</m:t>
                              </m:r>
                            </m:sup>
                          </m:sSup>
                          <m:r>
                            <a:rPr lang="en-US" altLang="zh-CN" b="0" i="1" dirty="0" smtClean="0">
                              <a:latin typeface="Cambria Math"/>
                            </a:rPr>
                            <m:t>𝑑𝑚</m:t>
                          </m:r>
                        </m:e>
                      </m:nary>
                    </m:oMath>
                  </m:oMathPara>
                </a14:m>
                <a:endParaRPr lang="en-US" altLang="zh-CN" dirty="0"/>
              </a:p>
              <a:p>
                <a:pPr marL="0" indent="0">
                  <a:buNone/>
                </a:pPr>
                <a14:m>
                  <m:oMathPara xmlns:m="http://schemas.openxmlformats.org/officeDocument/2006/math">
                    <m:oMathParaPr>
                      <m:jc m:val="centerGroup"/>
                    </m:oMathParaPr>
                    <m:oMath xmlns:m="http://schemas.openxmlformats.org/officeDocument/2006/math">
                      <m:nary>
                        <m:naryPr>
                          <m:ctrlPr>
                            <a:rPr lang="en-US" altLang="zh-CN" i="1" smtClean="0">
                              <a:latin typeface="Cambria Math"/>
                            </a:rPr>
                          </m:ctrlPr>
                        </m:naryPr>
                        <m:sub>
                          <m:r>
                            <m:rPr>
                              <m:brk m:alnAt="23"/>
                            </m:rPr>
                            <a:rPr lang="en-US" altLang="zh-CN" b="0" i="1" smtClean="0">
                              <a:latin typeface="Cambria Math"/>
                            </a:rPr>
                            <m:t>𝑚</m:t>
                          </m:r>
                        </m:sub>
                        <m:sup/>
                        <m:e>
                          <m:sSup>
                            <m:sSupPr>
                              <m:ctrlPr>
                                <a:rPr lang="en-US" altLang="zh-CN" b="0" i="1" smtClean="0">
                                  <a:latin typeface="Cambria Math"/>
                                </a:rPr>
                              </m:ctrlPr>
                            </m:sSupPr>
                            <m:e>
                              <m:r>
                                <a:rPr lang="en-US" altLang="zh-CN" b="0" i="1" smtClean="0">
                                  <a:latin typeface="Cambria Math"/>
                                </a:rPr>
                                <m:t>𝑥</m:t>
                              </m:r>
                            </m:e>
                            <m:sup>
                              <m:r>
                                <a:rPr lang="en-US" altLang="zh-CN" b="0" i="1" smtClean="0">
                                  <a:latin typeface="Cambria Math"/>
                                </a:rPr>
                                <m:t>2</m:t>
                              </m:r>
                            </m:sup>
                          </m:sSup>
                          <m:r>
                            <a:rPr lang="en-US" altLang="zh-CN" b="0" i="1" smtClean="0">
                              <a:latin typeface="Cambria Math"/>
                            </a:rPr>
                            <m:t>𝑑𝑚</m:t>
                          </m:r>
                        </m:e>
                      </m:nary>
                      <m:r>
                        <a:rPr lang="en-US" altLang="zh-CN" b="0" i="1" smtClean="0">
                          <a:latin typeface="Cambria Math"/>
                        </a:rPr>
                        <m:t>=</m:t>
                      </m:r>
                      <m:nary>
                        <m:naryPr>
                          <m:ctrlPr>
                            <a:rPr lang="en-US" altLang="zh-CN" b="0" i="1" smtClean="0">
                              <a:latin typeface="Cambria Math"/>
                            </a:rPr>
                          </m:ctrlPr>
                        </m:naryPr>
                        <m:sub>
                          <m:sSub>
                            <m:sSubPr>
                              <m:ctrlPr>
                                <a:rPr lang="en-US" altLang="zh-CN" b="0" i="1" smtClean="0">
                                  <a:latin typeface="Cambria Math"/>
                                </a:rPr>
                              </m:ctrlPr>
                            </m:sSubPr>
                            <m:e>
                              <m:r>
                                <m:rPr>
                                  <m:brk m:alnAt="23"/>
                                </m:rPr>
                                <a:rPr lang="en-US" altLang="zh-CN" b="0" i="1" smtClean="0">
                                  <a:latin typeface="Cambria Math"/>
                                </a:rPr>
                                <m:t>𝑥</m:t>
                              </m:r>
                            </m:e>
                            <m:sub>
                              <m:r>
                                <m:rPr>
                                  <m:brk m:alnAt="23"/>
                                </m:rPr>
                                <a:rPr lang="en-US" altLang="zh-CN" b="0" i="1" smtClean="0">
                                  <a:latin typeface="Cambria Math"/>
                                </a:rPr>
                                <m:t>0</m:t>
                              </m:r>
                            </m:sub>
                          </m:sSub>
                        </m:sub>
                        <m:sup>
                          <m:sSub>
                            <m:sSubPr>
                              <m:ctrlPr>
                                <a:rPr lang="en-US" altLang="zh-CN" b="0" i="1" smtClean="0">
                                  <a:latin typeface="Cambria Math"/>
                                </a:rPr>
                              </m:ctrlPr>
                            </m:sSubPr>
                            <m:e>
                              <m:r>
                                <a:rPr lang="en-US" altLang="zh-CN" b="0" i="1" smtClean="0">
                                  <a:latin typeface="Cambria Math"/>
                                </a:rPr>
                                <m:t>𝑥</m:t>
                              </m:r>
                            </m:e>
                            <m:sub>
                              <m:r>
                                <a:rPr lang="en-US" altLang="zh-CN" b="0" i="1" smtClean="0">
                                  <a:latin typeface="Cambria Math"/>
                                </a:rPr>
                                <m:t>1</m:t>
                              </m:r>
                            </m:sub>
                          </m:sSub>
                        </m:sup>
                        <m:e>
                          <m:r>
                            <a:rPr lang="en-US" altLang="zh-CN" b="0" i="1" smtClean="0">
                              <a:latin typeface="Cambria Math"/>
                            </a:rPr>
                            <m:t>𝜌</m:t>
                          </m:r>
                          <m:d>
                            <m:dPr>
                              <m:ctrlPr>
                                <a:rPr lang="en-US" altLang="zh-CN" b="0" i="1" smtClean="0">
                                  <a:latin typeface="Cambria Math"/>
                                </a:rPr>
                              </m:ctrlPr>
                            </m:dPr>
                            <m:e>
                              <m:r>
                                <a:rPr lang="en-US" altLang="zh-CN" b="0" i="1" smtClean="0">
                                  <a:latin typeface="Cambria Math"/>
                                </a:rPr>
                                <m:t>𝑢𝑝𝑝𝑒𝑟</m:t>
                              </m:r>
                              <m:d>
                                <m:dPr>
                                  <m:ctrlPr>
                                    <a:rPr lang="en-US" altLang="zh-CN" b="0" i="1" smtClean="0">
                                      <a:latin typeface="Cambria Math"/>
                                    </a:rPr>
                                  </m:ctrlPr>
                                </m:dPr>
                                <m:e>
                                  <m:r>
                                    <a:rPr lang="en-US" altLang="zh-CN" b="0" i="1" smtClean="0">
                                      <a:latin typeface="Cambria Math"/>
                                    </a:rPr>
                                    <m:t>𝑥</m:t>
                                  </m:r>
                                </m:e>
                              </m:d>
                              <m:r>
                                <a:rPr lang="en-US" altLang="zh-CN" b="0" i="1" smtClean="0">
                                  <a:latin typeface="Cambria Math"/>
                                </a:rPr>
                                <m:t>−</m:t>
                              </m:r>
                              <m:r>
                                <a:rPr lang="en-US" altLang="zh-CN" b="0" i="1" smtClean="0">
                                  <a:latin typeface="Cambria Math"/>
                                </a:rPr>
                                <m:t>𝑙𝑜𝑤𝑒𝑟</m:t>
                              </m:r>
                              <m:r>
                                <a:rPr lang="en-US" altLang="zh-CN" b="0" i="1" smtClean="0">
                                  <a:latin typeface="Cambria Math"/>
                                </a:rPr>
                                <m:t>(</m:t>
                              </m:r>
                              <m:r>
                                <a:rPr lang="en-US" altLang="zh-CN" b="0" i="1" smtClean="0">
                                  <a:latin typeface="Cambria Math"/>
                                </a:rPr>
                                <m:t>𝑥</m:t>
                              </m:r>
                              <m:r>
                                <a:rPr lang="en-US" altLang="zh-CN" b="0" i="1" smtClean="0">
                                  <a:latin typeface="Cambria Math"/>
                                </a:rPr>
                                <m:t>)</m:t>
                              </m:r>
                            </m:e>
                          </m:d>
                          <m:sSup>
                            <m:sSupPr>
                              <m:ctrlPr>
                                <a:rPr lang="en-US" altLang="zh-CN" i="1">
                                  <a:latin typeface="Cambria Math"/>
                                </a:rPr>
                              </m:ctrlPr>
                            </m:sSupPr>
                            <m:e>
                              <m:r>
                                <a:rPr lang="en-US" altLang="zh-CN" b="0" i="1" smtClean="0">
                                  <a:latin typeface="Cambria Math"/>
                                </a:rPr>
                                <m:t>𝑥</m:t>
                              </m:r>
                            </m:e>
                            <m:sup>
                              <m:r>
                                <a:rPr lang="en-US" altLang="zh-CN" i="1">
                                  <a:latin typeface="Cambria Math"/>
                                </a:rPr>
                                <m:t>2</m:t>
                              </m:r>
                            </m:sup>
                          </m:sSup>
                          <m:r>
                            <a:rPr lang="en-US" altLang="zh-CN" b="0" i="1" smtClean="0">
                              <a:latin typeface="Cambria Math"/>
                            </a:rPr>
                            <m:t>𝑑𝑥</m:t>
                          </m:r>
                        </m:e>
                      </m:nary>
                    </m:oMath>
                  </m:oMathPara>
                </a14:m>
                <a:endParaRPr lang="en-US" altLang="zh-CN" dirty="0" smtClean="0"/>
              </a:p>
              <a:p>
                <a14:m>
                  <m:oMath xmlns:m="http://schemas.openxmlformats.org/officeDocument/2006/math">
                    <m:r>
                      <a:rPr lang="en-US" altLang="zh-CN" b="0" i="1" smtClean="0">
                        <a:latin typeface="Cambria Math"/>
                      </a:rPr>
                      <m:t>𝑢𝑝𝑝𝑒𝑟</m:t>
                    </m:r>
                    <m:d>
                      <m:dPr>
                        <m:ctrlPr>
                          <a:rPr lang="en-US" altLang="zh-CN" b="0" i="1" smtClean="0">
                            <a:latin typeface="Cambria Math"/>
                          </a:rPr>
                        </m:ctrlPr>
                      </m:dPr>
                      <m:e>
                        <m:r>
                          <a:rPr lang="en-US" altLang="zh-CN" b="0" i="1" smtClean="0">
                            <a:latin typeface="Cambria Math"/>
                          </a:rPr>
                          <m:t>𝑥</m:t>
                        </m:r>
                      </m:e>
                    </m:d>
                    <m:r>
                      <a:rPr lang="en-US" altLang="zh-CN" b="0" i="1" smtClean="0">
                        <a:latin typeface="Cambria Math"/>
                      </a:rPr>
                      <m:t>, </m:t>
                    </m:r>
                    <m:r>
                      <a:rPr lang="en-US" altLang="zh-CN" b="0" i="1" smtClean="0">
                        <a:latin typeface="Cambria Math"/>
                      </a:rPr>
                      <m:t>𝑙𝑜𝑤𝑒𝑟</m:t>
                    </m:r>
                    <m:d>
                      <m:dPr>
                        <m:ctrlPr>
                          <a:rPr lang="en-US" altLang="zh-CN" b="0" i="1" smtClean="0">
                            <a:latin typeface="Cambria Math"/>
                          </a:rPr>
                        </m:ctrlPr>
                      </m:dPr>
                      <m:e>
                        <m:r>
                          <a:rPr lang="en-US" altLang="zh-CN" b="0" i="1" smtClean="0">
                            <a:latin typeface="Cambria Math"/>
                          </a:rPr>
                          <m:t>𝑥</m:t>
                        </m:r>
                      </m:e>
                    </m:d>
                  </m:oMath>
                </a14:m>
                <a:r>
                  <a:rPr lang="zh-CN" altLang="en-US" dirty="0" smtClean="0"/>
                  <a:t>为一次函数</a:t>
                </a:r>
                <a:r>
                  <a:rPr lang="en-US" altLang="zh-CN" dirty="0" smtClean="0"/>
                  <a:t>, </a:t>
                </a:r>
                <a:r>
                  <a:rPr lang="zh-CN" altLang="en-US" dirty="0" smtClean="0"/>
                  <a:t>所以被积函数是三次的</a:t>
                </a:r>
                <a:r>
                  <a:rPr lang="en-US" altLang="zh-CN" dirty="0" smtClean="0"/>
                  <a:t>.</a:t>
                </a:r>
              </a:p>
              <a:p>
                <a:pPr lvl="1"/>
                <a:r>
                  <a:rPr lang="en-US" altLang="zh-CN" dirty="0" smtClean="0"/>
                  <a:t>(1, 3, 3, 1)</a:t>
                </a:r>
                <a:r>
                  <a:rPr lang="zh-CN" altLang="en-US" dirty="0" smtClean="0"/>
                  <a:t>为系数的</a:t>
                </a:r>
                <a:r>
                  <a:rPr lang="en-US" altLang="zh-CN" dirty="0" smtClean="0"/>
                  <a:t>Simpson</a:t>
                </a:r>
                <a:r>
                  <a:rPr lang="zh-CN" altLang="en-US" dirty="0" smtClean="0"/>
                  <a:t>第二公式</a:t>
                </a:r>
                <a:r>
                  <a:rPr lang="en-US" altLang="zh-CN" dirty="0" smtClean="0"/>
                  <a:t>.</a:t>
                </a:r>
                <a:endParaRPr lang="en-US" altLang="zh-CN" dirty="0"/>
              </a:p>
              <a:p>
                <a:pPr lvl="1"/>
                <a:r>
                  <a:rPr lang="zh-CN" altLang="en-US" dirty="0" smtClean="0"/>
                  <a:t>或者直接求解析式手动积分</a:t>
                </a:r>
                <a:r>
                  <a:rPr lang="en-US" altLang="zh-CN" dirty="0" smtClean="0"/>
                  <a:t>.</a:t>
                </a:r>
              </a:p>
              <a:p>
                <a:r>
                  <a:rPr lang="zh-CN" altLang="en-US" dirty="0" smtClean="0"/>
                  <a:t>凹多边形其实同样适用</a:t>
                </a:r>
                <a:endParaRPr lang="en-US" altLang="zh-CN" dirty="0"/>
              </a:p>
              <a:p>
                <a:r>
                  <a:rPr lang="zh-CN" altLang="en-US" dirty="0" smtClean="0"/>
                  <a:t>剖分后平行轴定理</a:t>
                </a:r>
                <a:r>
                  <a:rPr lang="en-US" altLang="zh-CN"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741" b="-41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040761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碰撞处理</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altLang="zh-CN" dirty="0" smtClean="0"/>
              </a:p>
              <a:p>
                <a:r>
                  <a:rPr lang="zh-CN" altLang="en-US" dirty="0" smtClean="0"/>
                  <a:t>发生碰撞的时候</a:t>
                </a:r>
                <a:endParaRPr lang="en-US" altLang="zh-CN" dirty="0" smtClean="0"/>
              </a:p>
              <a:p>
                <a:r>
                  <a:rPr lang="zh-CN" altLang="en-US" dirty="0"/>
                  <a:t>需要</a:t>
                </a:r>
                <a:r>
                  <a:rPr lang="zh-CN" altLang="en-US" dirty="0" smtClean="0"/>
                  <a:t>进行碰撞处理</a:t>
                </a:r>
                <a:endParaRPr lang="en-US" altLang="zh-CN" dirty="0" smtClean="0"/>
              </a:p>
              <a:p>
                <a:endParaRPr lang="en-US" altLang="zh-CN" dirty="0"/>
              </a:p>
              <a:p>
                <a:r>
                  <a:rPr lang="zh-CN" altLang="en-US" dirty="0" smtClean="0"/>
                  <a:t>根据刚体动力学知识</a:t>
                </a:r>
                <a:endParaRPr lang="en-US" altLang="zh-CN" dirty="0" smtClean="0"/>
              </a:p>
              <a:p>
                <a:r>
                  <a:rPr lang="zh-CN" altLang="en-US" dirty="0" smtClean="0"/>
                  <a:t>发生碰撞的平面法向量</a:t>
                </a:r>
                <a14:m>
                  <m:oMath xmlns:m="http://schemas.openxmlformats.org/officeDocument/2006/math">
                    <m:acc>
                      <m:accPr>
                        <m:chr m:val="⃗"/>
                        <m:ctrlPr>
                          <a:rPr lang="en-US" altLang="zh-CN" b="0" i="1" smtClean="0">
                            <a:latin typeface="Cambria Math"/>
                          </a:rPr>
                        </m:ctrlPr>
                      </m:accPr>
                      <m:e>
                        <m:r>
                          <a:rPr lang="en-US" altLang="zh-CN" b="0" i="1" smtClean="0">
                            <a:latin typeface="Cambria Math"/>
                          </a:rPr>
                          <m:t>𝑛</m:t>
                        </m:r>
                      </m:e>
                    </m:acc>
                  </m:oMath>
                </a14:m>
                <a:endParaRPr lang="en-US" altLang="zh-CN" dirty="0" smtClean="0"/>
              </a:p>
              <a:p>
                <a:r>
                  <a:rPr lang="zh-CN" altLang="en-US" dirty="0" smtClean="0"/>
                  <a:t>那么两个物体受到的冲量</a:t>
                </a:r>
                <a:r>
                  <a:rPr lang="zh-CN" altLang="en-US" dirty="0"/>
                  <a:t>分别</a:t>
                </a:r>
                <a:r>
                  <a:rPr lang="zh-CN" altLang="en-US" dirty="0" smtClean="0"/>
                  <a:t>为</a:t>
                </a:r>
                <a14:m>
                  <m:oMath xmlns:m="http://schemas.openxmlformats.org/officeDocument/2006/math">
                    <m:r>
                      <a:rPr lang="en-US" altLang="zh-CN" b="0" i="1" dirty="0" smtClean="0">
                        <a:latin typeface="Cambria Math"/>
                      </a:rPr>
                      <m:t>𝑗</m:t>
                    </m:r>
                    <m:acc>
                      <m:accPr>
                        <m:chr m:val="⃗"/>
                        <m:ctrlPr>
                          <a:rPr lang="en-US" altLang="zh-CN" b="0" i="1" dirty="0" smtClean="0">
                            <a:latin typeface="Cambria Math"/>
                          </a:rPr>
                        </m:ctrlPr>
                      </m:accPr>
                      <m:e>
                        <m:r>
                          <m:rPr>
                            <m:sty m:val="p"/>
                          </m:rPr>
                          <a:rPr lang="en-US" altLang="zh-CN" b="0" i="0" dirty="0" smtClean="0">
                            <a:latin typeface="Cambria Math"/>
                          </a:rPr>
                          <m:t>n</m:t>
                        </m:r>
                      </m:e>
                    </m:acc>
                    <m:r>
                      <a:rPr lang="en-US" altLang="zh-CN" b="0" i="1" dirty="0" smtClean="0">
                        <a:latin typeface="Cambria Math"/>
                      </a:rPr>
                      <m:t>, −</m:t>
                    </m:r>
                    <m:r>
                      <a:rPr lang="en-US" altLang="zh-CN" b="0" i="1" dirty="0" smtClean="0">
                        <a:latin typeface="Cambria Math"/>
                      </a:rPr>
                      <m:t>𝑗</m:t>
                    </m:r>
                    <m:acc>
                      <m:accPr>
                        <m:chr m:val="⃗"/>
                        <m:ctrlPr>
                          <a:rPr lang="en-US" altLang="zh-CN" b="0" i="1" dirty="0" smtClean="0">
                            <a:latin typeface="Cambria Math"/>
                          </a:rPr>
                        </m:ctrlPr>
                      </m:accPr>
                      <m:e>
                        <m:r>
                          <a:rPr lang="en-US" altLang="zh-CN" b="0" i="1" dirty="0" smtClean="0">
                            <a:latin typeface="Cambria Math"/>
                          </a:rPr>
                          <m:t>𝑛</m:t>
                        </m:r>
                      </m:e>
                    </m:acc>
                  </m:oMath>
                </a14:m>
                <a:r>
                  <a:rPr lang="en-US" altLang="zh-CN" dirty="0" smtClean="0"/>
                  <a:t>.</a:t>
                </a:r>
              </a:p>
              <a:p>
                <a:endParaRPr lang="en-US" altLang="zh-CN" dirty="0"/>
              </a:p>
              <a:p>
                <a:r>
                  <a:rPr lang="zh-CN" altLang="en-US" dirty="0" smtClean="0"/>
                  <a:t>那么</a:t>
                </a:r>
                <a:r>
                  <a:rPr lang="en-US" altLang="zh-CN" dirty="0" smtClean="0"/>
                  <a:t>, </a:t>
                </a:r>
                <a14:m>
                  <m:oMath xmlns:m="http://schemas.openxmlformats.org/officeDocument/2006/math">
                    <m:r>
                      <m:rPr>
                        <m:sty m:val="p"/>
                      </m:rPr>
                      <a:rPr lang="en-US" altLang="zh-CN" dirty="0">
                        <a:latin typeface="Cambria Math"/>
                      </a:rPr>
                      <m:t>j</m:t>
                    </m:r>
                  </m:oMath>
                </a14:m>
                <a:r>
                  <a:rPr lang="zh-CN" altLang="en-US" dirty="0" smtClean="0"/>
                  <a:t>到底是多少呢</a:t>
                </a:r>
                <a:r>
                  <a:rPr lang="en-US" altLang="zh-CN" dirty="0" smtClean="0"/>
                  <a:t>?</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889" b="-1111"/>
                </a:stretch>
              </a:blipFill>
            </p:spPr>
            <p:txBody>
              <a:bodyPr/>
              <a:lstStyle/>
              <a:p>
                <a:r>
                  <a:rPr lang="zh-CN" altLang="en-US">
                    <a:noFill/>
                  </a:rPr>
                  <a:t> </a:t>
                </a:r>
              </a:p>
            </p:txBody>
          </p:sp>
        </mc:Fallback>
      </mc:AlternateContent>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533400"/>
            <a:ext cx="4427537" cy="39688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363275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碰撞处理</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给定</a:t>
                </a:r>
                <a:endParaRPr lang="en-US" altLang="zh-CN" dirty="0" smtClean="0"/>
              </a:p>
              <a:p>
                <a:pPr lvl="1"/>
                <a:r>
                  <a:rPr lang="zh-CN" altLang="en-US" dirty="0" smtClean="0"/>
                  <a:t>弹性系数</a:t>
                </a:r>
                <a14:m>
                  <m:oMath xmlns:m="http://schemas.openxmlformats.org/officeDocument/2006/math">
                    <m:r>
                      <a:rPr lang="en-US" altLang="zh-CN" b="0" i="1" smtClean="0">
                        <a:latin typeface="Cambria Math"/>
                      </a:rPr>
                      <m:t>𝑒</m:t>
                    </m:r>
                  </m:oMath>
                </a14:m>
                <a:r>
                  <a:rPr lang="en-US" altLang="zh-CN" b="0" dirty="0" smtClean="0"/>
                  <a:t>,</a:t>
                </a:r>
              </a:p>
              <a:p>
                <a:pPr lvl="1"/>
                <a:r>
                  <a:rPr lang="zh-CN" altLang="en-US" dirty="0"/>
                  <a:t>碰撞前两个碰撞点的</a:t>
                </a:r>
                <a:endParaRPr lang="en-US" altLang="zh-CN" dirty="0"/>
              </a:p>
              <a:p>
                <a:pPr marL="393192" lvl="1" indent="0">
                  <a:buNone/>
                </a:pPr>
                <a:r>
                  <a:rPr lang="en-US" altLang="zh-CN" dirty="0"/>
                  <a:t>	</a:t>
                </a:r>
                <a:r>
                  <a:rPr lang="zh-CN" altLang="en-US" dirty="0"/>
                  <a:t>法向</a:t>
                </a:r>
                <a:r>
                  <a:rPr lang="zh-CN" altLang="en-US" dirty="0" smtClean="0"/>
                  <a:t>相对速度</a:t>
                </a:r>
                <a14:m>
                  <m:oMath xmlns:m="http://schemas.openxmlformats.org/officeDocument/2006/math">
                    <m:r>
                      <a:rPr lang="en-US" altLang="zh-CN" b="0" i="1" smtClean="0">
                        <a:latin typeface="Cambria Math"/>
                      </a:rPr>
                      <m:t>𝑣</m:t>
                    </m:r>
                  </m:oMath>
                </a14:m>
                <a:endParaRPr lang="en-US" altLang="zh-CN" dirty="0" smtClean="0"/>
              </a:p>
              <a:p>
                <a:pPr lvl="1"/>
                <a:r>
                  <a:rPr lang="zh-CN" altLang="en-US" dirty="0" smtClean="0"/>
                  <a:t>碰撞后两</a:t>
                </a:r>
                <a:r>
                  <a:rPr lang="zh-CN" altLang="en-US" dirty="0"/>
                  <a:t>个碰撞点的</a:t>
                </a:r>
                <a:endParaRPr lang="en-US" altLang="zh-CN" dirty="0"/>
              </a:p>
              <a:p>
                <a:pPr marL="393192" lvl="1" indent="0">
                  <a:buNone/>
                </a:pPr>
                <a:r>
                  <a:rPr lang="en-US" altLang="zh-CN" dirty="0"/>
                  <a:t>	</a:t>
                </a:r>
                <a:r>
                  <a:rPr lang="zh-CN" altLang="en-US" dirty="0"/>
                  <a:t>法向相对速度</a:t>
                </a:r>
                <a14:m>
                  <m:oMath xmlns:m="http://schemas.openxmlformats.org/officeDocument/2006/math">
                    <m:r>
                      <a:rPr lang="en-US" altLang="zh-CN" b="0" i="1" smtClean="0">
                        <a:latin typeface="Cambria Math"/>
                      </a:rPr>
                      <m:t>𝑣</m:t>
                    </m:r>
                    <m:r>
                      <a:rPr lang="en-US" altLang="zh-CN" b="0" i="1" smtClean="0">
                        <a:latin typeface="Cambria Math"/>
                      </a:rPr>
                      <m:t>′</m:t>
                    </m:r>
                  </m:oMath>
                </a14:m>
                <a:endParaRPr lang="en-US" altLang="zh-CN" dirty="0" smtClean="0"/>
              </a:p>
              <a:p>
                <a:r>
                  <a:rPr lang="zh-CN" altLang="en-US" dirty="0" smtClean="0"/>
                  <a:t>有</a:t>
                </a:r>
                <a14:m>
                  <m:oMath xmlns:m="http://schemas.openxmlformats.org/officeDocument/2006/math">
                    <m:r>
                      <a:rPr lang="en-US" altLang="zh-CN" b="0" i="1" smtClean="0">
                        <a:latin typeface="Cambria Math"/>
                      </a:rPr>
                      <m:t>𝑣</m:t>
                    </m:r>
                    <m:r>
                      <a:rPr lang="en-US" altLang="zh-CN" b="0" i="1" smtClean="0">
                        <a:latin typeface="Cambria Math"/>
                      </a:rPr>
                      <m:t>′=−</m:t>
                    </m:r>
                    <m:r>
                      <a:rPr lang="en-US" altLang="zh-CN" b="0" i="1" smtClean="0">
                        <a:latin typeface="Cambria Math"/>
                      </a:rPr>
                      <m:t>𝑒𝑣</m:t>
                    </m:r>
                  </m:oMath>
                </a14:m>
                <a:endParaRPr lang="en-US" altLang="zh-CN" dirty="0" smtClean="0"/>
              </a:p>
              <a:p>
                <a:pPr marL="0" indent="0">
                  <a:buNone/>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889" t="-1250"/>
                </a:stretch>
              </a:blipFill>
            </p:spPr>
            <p:txBody>
              <a:bodyPr/>
              <a:lstStyle/>
              <a:p>
                <a:r>
                  <a:rPr lang="zh-CN" altLang="en-US">
                    <a:noFill/>
                  </a:rPr>
                  <a:t> </a:t>
                </a:r>
              </a:p>
            </p:txBody>
          </p:sp>
        </mc:Fallback>
      </mc:AlternateContent>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62818" y="533400"/>
            <a:ext cx="4427537" cy="396880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33177811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碰撞处理 </a:t>
            </a:r>
            <a:r>
              <a:rPr lang="en-US" altLang="zh-CN" dirty="0" smtClean="0"/>
              <a:t>: </a:t>
            </a:r>
            <a:r>
              <a:rPr lang="zh-CN" altLang="en-US" dirty="0" smtClean="0"/>
              <a:t>法向冲量</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smtClean="0"/>
                  <a:t>于是</a:t>
                </a:r>
                <a:r>
                  <a:rPr lang="en-US" altLang="zh-CN" dirty="0" smtClean="0"/>
                  <a:t>, </a:t>
                </a:r>
                <a:r>
                  <a:rPr lang="zh-CN" altLang="en-US" dirty="0" smtClean="0"/>
                  <a:t>有</a:t>
                </a:r>
                <a:endParaRPr lang="en-US" altLang="zh-CN" dirty="0" smtClean="0"/>
              </a:p>
              <a:p>
                <a:pPr marL="0"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m:t>
                      </m:r>
                      <m:r>
                        <a:rPr lang="en-US" altLang="zh-CN" b="0" i="1" smtClean="0">
                          <a:latin typeface="Cambria Math"/>
                        </a:rPr>
                        <m:t>𝑒</m:t>
                      </m:r>
                      <m:acc>
                        <m:accPr>
                          <m:chr m:val="⃗"/>
                          <m:ctrlPr>
                            <a:rPr lang="en-US" altLang="zh-CN" i="1">
                              <a:latin typeface="Cambria Math"/>
                            </a:rPr>
                          </m:ctrlPr>
                        </m:accPr>
                        <m:e>
                          <m:r>
                            <a:rPr lang="en-US" altLang="zh-CN" i="1">
                              <a:latin typeface="Cambria Math"/>
                            </a:rPr>
                            <m:t>𝑛</m:t>
                          </m:r>
                        </m:e>
                      </m:acc>
                      <m:r>
                        <a:rPr lang="en-US" altLang="zh-CN" i="1">
                          <a:latin typeface="Cambria Math"/>
                          <a:ea typeface="Cambria Math"/>
                        </a:rPr>
                        <m:t>∙</m:t>
                      </m:r>
                      <m:d>
                        <m:dPr>
                          <m:ctrlPr>
                            <a:rPr lang="en-US" altLang="zh-CN" i="1">
                              <a:latin typeface="Cambria Math"/>
                              <a:ea typeface="Cambria Math"/>
                            </a:rPr>
                          </m:ctrlPr>
                        </m:dPr>
                        <m:e>
                          <m:sSub>
                            <m:sSubPr>
                              <m:ctrlPr>
                                <a:rPr lang="en-US" altLang="zh-CN" i="1">
                                  <a:latin typeface="Cambria Math"/>
                                  <a:ea typeface="Cambria Math"/>
                                </a:rPr>
                              </m:ctrlPr>
                            </m:sSubPr>
                            <m:e>
                              <m:acc>
                                <m:accPr>
                                  <m:chr m:val="⃗"/>
                                  <m:ctrlPr>
                                    <a:rPr lang="en-US" altLang="zh-CN" i="1">
                                      <a:latin typeface="Cambria Math"/>
                                      <a:ea typeface="Cambria Math"/>
                                    </a:rPr>
                                  </m:ctrlPr>
                                </m:accPr>
                                <m:e>
                                  <m:r>
                                    <a:rPr lang="en-US" altLang="zh-CN" i="1">
                                      <a:latin typeface="Cambria Math"/>
                                      <a:ea typeface="Cambria Math"/>
                                    </a:rPr>
                                    <m:t>𝑣</m:t>
                                  </m:r>
                                </m:e>
                              </m:acc>
                            </m:e>
                            <m:sub>
                              <m:r>
                                <a:rPr lang="en-US" altLang="zh-CN" i="1">
                                  <a:latin typeface="Cambria Math"/>
                                  <a:ea typeface="Cambria Math"/>
                                </a:rPr>
                                <m:t>0</m:t>
                              </m:r>
                            </m:sub>
                          </m:sSub>
                          <m:r>
                            <a:rPr lang="en-US" altLang="zh-CN" i="1">
                              <a:latin typeface="Cambria Math"/>
                              <a:ea typeface="Cambria Math"/>
                            </a:rPr>
                            <m:t>+</m:t>
                          </m:r>
                          <m:sSub>
                            <m:sSubPr>
                              <m:ctrlPr>
                                <a:rPr lang="en-US" altLang="zh-CN" i="1">
                                  <a:latin typeface="Cambria Math"/>
                                  <a:ea typeface="Cambria Math"/>
                                </a:rPr>
                              </m:ctrlPr>
                            </m:sSubPr>
                            <m:e>
                              <m:acc>
                                <m:accPr>
                                  <m:chr m:val="⃗"/>
                                  <m:ctrlPr>
                                    <a:rPr lang="en-US" altLang="zh-CN" i="1">
                                      <a:latin typeface="Cambria Math"/>
                                      <a:ea typeface="Cambria Math"/>
                                    </a:rPr>
                                  </m:ctrlPr>
                                </m:accPr>
                                <m:e>
                                  <m:r>
                                    <a:rPr lang="en-US" altLang="zh-CN" i="1">
                                      <a:latin typeface="Cambria Math"/>
                                      <a:ea typeface="Cambria Math"/>
                                    </a:rPr>
                                    <m:t>𝜔</m:t>
                                  </m:r>
                                </m:e>
                              </m:acc>
                            </m:e>
                            <m:sub>
                              <m:r>
                                <a:rPr lang="en-US" altLang="zh-CN" i="1">
                                  <a:latin typeface="Cambria Math"/>
                                  <a:ea typeface="Cambria Math"/>
                                </a:rPr>
                                <m:t>0</m:t>
                              </m:r>
                            </m:sub>
                          </m:sSub>
                          <m:r>
                            <a:rPr lang="en-US" altLang="zh-CN" i="1">
                              <a:latin typeface="Cambria Math"/>
                              <a:ea typeface="Cambria Math"/>
                            </a:rPr>
                            <m:t>×</m:t>
                          </m:r>
                          <m:sSub>
                            <m:sSubPr>
                              <m:ctrlPr>
                                <a:rPr lang="en-US" altLang="zh-CN" i="1">
                                  <a:latin typeface="Cambria Math"/>
                                  <a:ea typeface="Cambria Math"/>
                                </a:rPr>
                              </m:ctrlPr>
                            </m:sSubPr>
                            <m:e>
                              <m:acc>
                                <m:accPr>
                                  <m:chr m:val="⃗"/>
                                  <m:ctrlPr>
                                    <a:rPr lang="en-US" altLang="zh-CN" i="1">
                                      <a:latin typeface="Cambria Math"/>
                                      <a:ea typeface="Cambria Math"/>
                                    </a:rPr>
                                  </m:ctrlPr>
                                </m:accPr>
                                <m:e>
                                  <m:r>
                                    <a:rPr lang="en-US" altLang="zh-CN" i="1">
                                      <a:latin typeface="Cambria Math"/>
                                      <a:ea typeface="Cambria Math"/>
                                    </a:rPr>
                                    <m:t>𝑟</m:t>
                                  </m:r>
                                </m:e>
                              </m:acc>
                            </m:e>
                            <m:sub>
                              <m:r>
                                <a:rPr lang="en-US" altLang="zh-CN" i="1">
                                  <a:latin typeface="Cambria Math"/>
                                  <a:ea typeface="Cambria Math"/>
                                </a:rPr>
                                <m:t>0</m:t>
                              </m:r>
                            </m:sub>
                          </m:sSub>
                          <m:r>
                            <a:rPr lang="en-US" altLang="zh-CN" i="1">
                              <a:latin typeface="Cambria Math"/>
                              <a:ea typeface="Cambria Math"/>
                            </a:rPr>
                            <m:t>−</m:t>
                          </m:r>
                          <m:sSub>
                            <m:sSubPr>
                              <m:ctrlPr>
                                <a:rPr lang="en-US" altLang="zh-CN" i="1">
                                  <a:latin typeface="Cambria Math"/>
                                  <a:ea typeface="Cambria Math"/>
                                </a:rPr>
                              </m:ctrlPr>
                            </m:sSubPr>
                            <m:e>
                              <m:acc>
                                <m:accPr>
                                  <m:chr m:val="⃗"/>
                                  <m:ctrlPr>
                                    <a:rPr lang="en-US" altLang="zh-CN" i="1">
                                      <a:latin typeface="Cambria Math"/>
                                      <a:ea typeface="Cambria Math"/>
                                    </a:rPr>
                                  </m:ctrlPr>
                                </m:accPr>
                                <m:e>
                                  <m:r>
                                    <a:rPr lang="en-US" altLang="zh-CN" i="1">
                                      <a:latin typeface="Cambria Math"/>
                                      <a:ea typeface="Cambria Math"/>
                                    </a:rPr>
                                    <m:t>𝑣</m:t>
                                  </m:r>
                                </m:e>
                              </m:acc>
                            </m:e>
                            <m:sub>
                              <m:r>
                                <a:rPr lang="en-US" altLang="zh-CN" i="1">
                                  <a:latin typeface="Cambria Math"/>
                                  <a:ea typeface="Cambria Math"/>
                                </a:rPr>
                                <m:t>1</m:t>
                              </m:r>
                            </m:sub>
                          </m:sSub>
                          <m:r>
                            <a:rPr lang="en-US" altLang="zh-CN" i="1">
                              <a:latin typeface="Cambria Math"/>
                              <a:ea typeface="Cambria Math"/>
                            </a:rPr>
                            <m:t>−</m:t>
                          </m:r>
                          <m:sSub>
                            <m:sSubPr>
                              <m:ctrlPr>
                                <a:rPr lang="en-US" altLang="zh-CN" i="1">
                                  <a:latin typeface="Cambria Math"/>
                                  <a:ea typeface="Cambria Math"/>
                                </a:rPr>
                              </m:ctrlPr>
                            </m:sSubPr>
                            <m:e>
                              <m:acc>
                                <m:accPr>
                                  <m:chr m:val="⃗"/>
                                  <m:ctrlPr>
                                    <a:rPr lang="en-US" altLang="zh-CN" i="1">
                                      <a:latin typeface="Cambria Math"/>
                                      <a:ea typeface="Cambria Math"/>
                                    </a:rPr>
                                  </m:ctrlPr>
                                </m:accPr>
                                <m:e>
                                  <m:r>
                                    <a:rPr lang="en-US" altLang="zh-CN" i="1">
                                      <a:latin typeface="Cambria Math"/>
                                      <a:ea typeface="Cambria Math"/>
                                    </a:rPr>
                                    <m:t>𝜔</m:t>
                                  </m:r>
                                </m:e>
                              </m:acc>
                            </m:e>
                            <m:sub>
                              <m:r>
                                <a:rPr lang="en-US" altLang="zh-CN" i="1">
                                  <a:latin typeface="Cambria Math"/>
                                  <a:ea typeface="Cambria Math"/>
                                </a:rPr>
                                <m:t>1</m:t>
                              </m:r>
                            </m:sub>
                          </m:sSub>
                          <m:r>
                            <a:rPr lang="en-US" altLang="zh-CN" i="1">
                              <a:latin typeface="Cambria Math"/>
                              <a:ea typeface="Cambria Math"/>
                            </a:rPr>
                            <m:t>×</m:t>
                          </m:r>
                          <m:sSub>
                            <m:sSubPr>
                              <m:ctrlPr>
                                <a:rPr lang="en-US" altLang="zh-CN" i="1">
                                  <a:latin typeface="Cambria Math"/>
                                  <a:ea typeface="Cambria Math"/>
                                </a:rPr>
                              </m:ctrlPr>
                            </m:sSubPr>
                            <m:e>
                              <m:acc>
                                <m:accPr>
                                  <m:chr m:val="⃗"/>
                                  <m:ctrlPr>
                                    <a:rPr lang="en-US" altLang="zh-CN" i="1">
                                      <a:latin typeface="Cambria Math"/>
                                      <a:ea typeface="Cambria Math"/>
                                    </a:rPr>
                                  </m:ctrlPr>
                                </m:accPr>
                                <m:e>
                                  <m:r>
                                    <a:rPr lang="en-US" altLang="zh-CN" i="1">
                                      <a:latin typeface="Cambria Math"/>
                                      <a:ea typeface="Cambria Math"/>
                                    </a:rPr>
                                    <m:t>𝑟</m:t>
                                  </m:r>
                                </m:e>
                              </m:acc>
                            </m:e>
                            <m:sub>
                              <m:r>
                                <a:rPr lang="en-US" altLang="zh-CN" i="1">
                                  <a:latin typeface="Cambria Math"/>
                                  <a:ea typeface="Cambria Math"/>
                                </a:rPr>
                                <m:t>1</m:t>
                              </m:r>
                            </m:sub>
                          </m:sSub>
                        </m:e>
                      </m:d>
                      <m:r>
                        <a:rPr lang="en-US" altLang="zh-CN" i="1">
                          <a:latin typeface="Cambria Math"/>
                          <a:ea typeface="Cambria Math"/>
                        </a:rPr>
                        <m:t>=</m:t>
                      </m:r>
                      <m:acc>
                        <m:accPr>
                          <m:chr m:val="⃗"/>
                          <m:ctrlPr>
                            <a:rPr lang="en-US" altLang="zh-CN" i="1">
                              <a:latin typeface="Cambria Math"/>
                              <a:ea typeface="Cambria Math"/>
                            </a:rPr>
                          </m:ctrlPr>
                        </m:accPr>
                        <m:e>
                          <m:r>
                            <a:rPr lang="en-US" altLang="zh-CN" i="1">
                              <a:latin typeface="Cambria Math"/>
                              <a:ea typeface="Cambria Math"/>
                            </a:rPr>
                            <m:t>𝑛</m:t>
                          </m:r>
                        </m:e>
                      </m:acc>
                      <m:r>
                        <a:rPr lang="en-US" altLang="zh-CN" i="1">
                          <a:latin typeface="Cambria Math"/>
                          <a:ea typeface="Cambria Math"/>
                        </a:rPr>
                        <m:t>∙(</m:t>
                      </m:r>
                      <m:sSub>
                        <m:sSubPr>
                          <m:ctrlPr>
                            <a:rPr lang="en-US" altLang="zh-CN" i="1">
                              <a:latin typeface="Cambria Math"/>
                              <a:ea typeface="Cambria Math"/>
                            </a:rPr>
                          </m:ctrlPr>
                        </m:sSubPr>
                        <m:e>
                          <m:acc>
                            <m:accPr>
                              <m:chr m:val="⃗"/>
                              <m:ctrlPr>
                                <a:rPr lang="en-US" altLang="zh-CN" i="1">
                                  <a:latin typeface="Cambria Math"/>
                                  <a:ea typeface="Cambria Math"/>
                                </a:rPr>
                              </m:ctrlPr>
                            </m:accPr>
                            <m:e>
                              <m:r>
                                <a:rPr lang="en-US" altLang="zh-CN" i="1">
                                  <a:latin typeface="Cambria Math"/>
                                  <a:ea typeface="Cambria Math"/>
                                </a:rPr>
                                <m:t>𝑣</m:t>
                              </m:r>
                            </m:e>
                          </m:acc>
                        </m:e>
                        <m:sub>
                          <m:r>
                            <a:rPr lang="en-US" altLang="zh-CN" i="1">
                              <a:latin typeface="Cambria Math"/>
                              <a:ea typeface="Cambria Math"/>
                            </a:rPr>
                            <m:t>0</m:t>
                          </m:r>
                        </m:sub>
                      </m:sSub>
                      <m:r>
                        <a:rPr lang="en-US" altLang="zh-CN" i="1">
                          <a:latin typeface="Cambria Math"/>
                          <a:ea typeface="Cambria Math"/>
                        </a:rPr>
                        <m:t>′+</m:t>
                      </m:r>
                      <m:sSub>
                        <m:sSubPr>
                          <m:ctrlPr>
                            <a:rPr lang="en-US" altLang="zh-CN" i="1">
                              <a:latin typeface="Cambria Math"/>
                              <a:ea typeface="Cambria Math"/>
                            </a:rPr>
                          </m:ctrlPr>
                        </m:sSubPr>
                        <m:e>
                          <m:acc>
                            <m:accPr>
                              <m:chr m:val="⃗"/>
                              <m:ctrlPr>
                                <a:rPr lang="en-US" altLang="zh-CN" i="1">
                                  <a:latin typeface="Cambria Math"/>
                                  <a:ea typeface="Cambria Math"/>
                                </a:rPr>
                              </m:ctrlPr>
                            </m:accPr>
                            <m:e>
                              <m:r>
                                <a:rPr lang="en-US" altLang="zh-CN" i="1">
                                  <a:latin typeface="Cambria Math"/>
                                  <a:ea typeface="Cambria Math"/>
                                </a:rPr>
                                <m:t>𝜔</m:t>
                              </m:r>
                            </m:e>
                          </m:acc>
                        </m:e>
                        <m:sub>
                          <m:r>
                            <a:rPr lang="en-US" altLang="zh-CN" i="1">
                              <a:latin typeface="Cambria Math"/>
                              <a:ea typeface="Cambria Math"/>
                            </a:rPr>
                            <m:t>0</m:t>
                          </m:r>
                        </m:sub>
                      </m:sSub>
                      <m:r>
                        <a:rPr lang="en-US" altLang="zh-CN" i="1">
                          <a:latin typeface="Cambria Math"/>
                          <a:ea typeface="Cambria Math"/>
                        </a:rPr>
                        <m:t>′×</m:t>
                      </m:r>
                      <m:sSub>
                        <m:sSubPr>
                          <m:ctrlPr>
                            <a:rPr lang="en-US" altLang="zh-CN" i="1">
                              <a:latin typeface="Cambria Math"/>
                              <a:ea typeface="Cambria Math"/>
                            </a:rPr>
                          </m:ctrlPr>
                        </m:sSubPr>
                        <m:e>
                          <m:acc>
                            <m:accPr>
                              <m:chr m:val="⃗"/>
                              <m:ctrlPr>
                                <a:rPr lang="en-US" altLang="zh-CN" i="1">
                                  <a:latin typeface="Cambria Math"/>
                                  <a:ea typeface="Cambria Math"/>
                                </a:rPr>
                              </m:ctrlPr>
                            </m:accPr>
                            <m:e>
                              <m:r>
                                <a:rPr lang="en-US" altLang="zh-CN" i="1">
                                  <a:latin typeface="Cambria Math"/>
                                  <a:ea typeface="Cambria Math"/>
                                </a:rPr>
                                <m:t>𝑟</m:t>
                              </m:r>
                            </m:e>
                          </m:acc>
                        </m:e>
                        <m:sub>
                          <m:r>
                            <a:rPr lang="en-US" altLang="zh-CN" i="1">
                              <a:latin typeface="Cambria Math"/>
                              <a:ea typeface="Cambria Math"/>
                            </a:rPr>
                            <m:t>0</m:t>
                          </m:r>
                        </m:sub>
                      </m:sSub>
                      <m:r>
                        <a:rPr lang="en-US" altLang="zh-CN" i="1">
                          <a:latin typeface="Cambria Math"/>
                          <a:ea typeface="Cambria Math"/>
                        </a:rPr>
                        <m:t>−</m:t>
                      </m:r>
                      <m:sSub>
                        <m:sSubPr>
                          <m:ctrlPr>
                            <a:rPr lang="en-US" altLang="zh-CN" i="1">
                              <a:latin typeface="Cambria Math"/>
                              <a:ea typeface="Cambria Math"/>
                            </a:rPr>
                          </m:ctrlPr>
                        </m:sSubPr>
                        <m:e>
                          <m:acc>
                            <m:accPr>
                              <m:chr m:val="⃗"/>
                              <m:ctrlPr>
                                <a:rPr lang="en-US" altLang="zh-CN" i="1">
                                  <a:latin typeface="Cambria Math"/>
                                  <a:ea typeface="Cambria Math"/>
                                </a:rPr>
                              </m:ctrlPr>
                            </m:accPr>
                            <m:e>
                              <m:r>
                                <a:rPr lang="en-US" altLang="zh-CN" i="1">
                                  <a:latin typeface="Cambria Math"/>
                                  <a:ea typeface="Cambria Math"/>
                                </a:rPr>
                                <m:t>𝑣</m:t>
                              </m:r>
                            </m:e>
                          </m:acc>
                        </m:e>
                        <m:sub>
                          <m:r>
                            <a:rPr lang="en-US" altLang="zh-CN" i="1">
                              <a:latin typeface="Cambria Math"/>
                              <a:ea typeface="Cambria Math"/>
                            </a:rPr>
                            <m:t>1</m:t>
                          </m:r>
                        </m:sub>
                      </m:sSub>
                      <m:r>
                        <a:rPr lang="en-US" altLang="zh-CN" i="1">
                          <a:latin typeface="Cambria Math"/>
                          <a:ea typeface="Cambria Math"/>
                        </a:rPr>
                        <m:t>′−</m:t>
                      </m:r>
                      <m:sSub>
                        <m:sSubPr>
                          <m:ctrlPr>
                            <a:rPr lang="en-US" altLang="zh-CN" i="1">
                              <a:latin typeface="Cambria Math"/>
                              <a:ea typeface="Cambria Math"/>
                            </a:rPr>
                          </m:ctrlPr>
                        </m:sSubPr>
                        <m:e>
                          <m:acc>
                            <m:accPr>
                              <m:chr m:val="⃗"/>
                              <m:ctrlPr>
                                <a:rPr lang="en-US" altLang="zh-CN" i="1">
                                  <a:latin typeface="Cambria Math"/>
                                  <a:ea typeface="Cambria Math"/>
                                </a:rPr>
                              </m:ctrlPr>
                            </m:accPr>
                            <m:e>
                              <m:r>
                                <a:rPr lang="en-US" altLang="zh-CN" i="1">
                                  <a:latin typeface="Cambria Math"/>
                                  <a:ea typeface="Cambria Math"/>
                                </a:rPr>
                                <m:t>𝜔</m:t>
                              </m:r>
                            </m:e>
                          </m:acc>
                        </m:e>
                        <m:sub>
                          <m:r>
                            <a:rPr lang="en-US" altLang="zh-CN" i="1">
                              <a:latin typeface="Cambria Math"/>
                              <a:ea typeface="Cambria Math"/>
                            </a:rPr>
                            <m:t>1</m:t>
                          </m:r>
                        </m:sub>
                      </m:sSub>
                      <m:r>
                        <a:rPr lang="en-US" altLang="zh-CN" i="1">
                          <a:latin typeface="Cambria Math"/>
                          <a:ea typeface="Cambria Math"/>
                        </a:rPr>
                        <m:t>′×</m:t>
                      </m:r>
                      <m:sSub>
                        <m:sSubPr>
                          <m:ctrlPr>
                            <a:rPr lang="en-US" altLang="zh-CN" i="1">
                              <a:latin typeface="Cambria Math"/>
                              <a:ea typeface="Cambria Math"/>
                            </a:rPr>
                          </m:ctrlPr>
                        </m:sSubPr>
                        <m:e>
                          <m:acc>
                            <m:accPr>
                              <m:chr m:val="⃗"/>
                              <m:ctrlPr>
                                <a:rPr lang="en-US" altLang="zh-CN" i="1">
                                  <a:latin typeface="Cambria Math"/>
                                  <a:ea typeface="Cambria Math"/>
                                </a:rPr>
                              </m:ctrlPr>
                            </m:accPr>
                            <m:e>
                              <m:r>
                                <a:rPr lang="en-US" altLang="zh-CN" i="1">
                                  <a:latin typeface="Cambria Math"/>
                                  <a:ea typeface="Cambria Math"/>
                                </a:rPr>
                                <m:t>𝑟</m:t>
                              </m:r>
                            </m:e>
                          </m:acc>
                        </m:e>
                        <m:sub>
                          <m:r>
                            <a:rPr lang="en-US" altLang="zh-CN" i="1">
                              <a:latin typeface="Cambria Math"/>
                              <a:ea typeface="Cambria Math"/>
                            </a:rPr>
                            <m:t>1</m:t>
                          </m:r>
                        </m:sub>
                      </m:sSub>
                      <m:r>
                        <a:rPr lang="en-US" altLang="zh-CN" i="1">
                          <a:latin typeface="Cambria Math"/>
                          <a:ea typeface="Cambria Math"/>
                        </a:rPr>
                        <m:t>)</m:t>
                      </m:r>
                    </m:oMath>
                  </m:oMathPara>
                </a14:m>
                <a:endParaRPr lang="en-US" altLang="zh-CN" dirty="0"/>
              </a:p>
              <a:p>
                <a:pPr marL="0" indent="0">
                  <a:buNone/>
                </a:pPr>
                <a:endParaRPr lang="en-US" altLang="zh-CN" dirty="0"/>
              </a:p>
              <a:p>
                <a:r>
                  <a:rPr lang="zh-CN" altLang="en-US" dirty="0"/>
                  <a:t>利用前面讲</a:t>
                </a:r>
                <a:r>
                  <a:rPr lang="zh-CN" altLang="en-US" dirty="0" smtClean="0"/>
                  <a:t>的</a:t>
                </a:r>
                <a:r>
                  <a:rPr lang="en-US" altLang="zh-CN" dirty="0" smtClean="0"/>
                  <a:t>Prob1, </a:t>
                </a:r>
                <a:r>
                  <a:rPr lang="zh-CN" altLang="en-US" dirty="0" smtClean="0"/>
                  <a:t>带入</a:t>
                </a:r>
                <a:r>
                  <a:rPr lang="en-US" altLang="zh-CN" dirty="0" smtClean="0"/>
                  <a:t>j, </a:t>
                </a:r>
                <a:r>
                  <a:rPr lang="zh-CN" altLang="en-US" dirty="0" smtClean="0"/>
                  <a:t>不断化简</a:t>
                </a:r>
                <a:r>
                  <a:rPr lang="en-US" altLang="zh-CN" dirty="0" smtClean="0"/>
                  <a:t>.</a:t>
                </a:r>
              </a:p>
              <a:p>
                <a:r>
                  <a:rPr lang="zh-CN" altLang="en-US" dirty="0" smtClean="0"/>
                  <a:t>过程稍微有点麻烦</a:t>
                </a:r>
                <a:r>
                  <a:rPr lang="en-US" altLang="zh-CN" dirty="0" smtClean="0"/>
                  <a:t>, </a:t>
                </a:r>
                <a:r>
                  <a:rPr lang="zh-CN" altLang="en-US" dirty="0" smtClean="0"/>
                  <a:t>但是最后得到一个简洁的结果</a:t>
                </a:r>
                <a:r>
                  <a:rPr lang="en-US" altLang="zh-CN" dirty="0" smtClean="0"/>
                  <a:t>.</a:t>
                </a:r>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𝑗</m:t>
                      </m:r>
                      <m:r>
                        <a:rPr lang="en-US" altLang="zh-CN" i="1">
                          <a:latin typeface="Cambria Math"/>
                        </a:rPr>
                        <m:t>=</m:t>
                      </m:r>
                      <m:f>
                        <m:fPr>
                          <m:ctrlPr>
                            <a:rPr lang="en-US" altLang="zh-CN" i="1">
                              <a:latin typeface="Cambria Math"/>
                            </a:rPr>
                          </m:ctrlPr>
                        </m:fPr>
                        <m:num>
                          <m:r>
                            <a:rPr lang="en-US" altLang="zh-CN" i="1">
                              <a:latin typeface="Cambria Math"/>
                            </a:rPr>
                            <m:t>−</m:t>
                          </m:r>
                          <m:d>
                            <m:dPr>
                              <m:ctrlPr>
                                <a:rPr lang="en-US" altLang="zh-CN" i="1">
                                  <a:latin typeface="Cambria Math"/>
                                </a:rPr>
                              </m:ctrlPr>
                            </m:dPr>
                            <m:e>
                              <m:r>
                                <a:rPr lang="en-US" altLang="zh-CN" i="1">
                                  <a:latin typeface="Cambria Math"/>
                                </a:rPr>
                                <m:t>1+</m:t>
                              </m:r>
                              <m:r>
                                <a:rPr lang="en-US" altLang="zh-CN" i="1">
                                  <a:latin typeface="Cambria Math"/>
                                </a:rPr>
                                <m:t>𝑒</m:t>
                              </m:r>
                            </m:e>
                          </m:d>
                          <m:r>
                            <a:rPr lang="en-US" altLang="zh-CN" i="1">
                              <a:latin typeface="Cambria Math"/>
                            </a:rPr>
                            <m:t>𝑣</m:t>
                          </m:r>
                        </m:num>
                        <m:den>
                          <m:sSubSup>
                            <m:sSubSupPr>
                              <m:ctrlPr>
                                <a:rPr lang="en-US" altLang="zh-CN" i="1">
                                  <a:latin typeface="Cambria Math"/>
                                </a:rPr>
                              </m:ctrlPr>
                            </m:sSubSupPr>
                            <m:e>
                              <m:r>
                                <a:rPr lang="en-US" altLang="zh-CN" i="1">
                                  <a:latin typeface="Cambria Math"/>
                                </a:rPr>
                                <m:t>𝑚</m:t>
                              </m:r>
                            </m:e>
                            <m:sub>
                              <m:r>
                                <a:rPr lang="en-US" altLang="zh-CN" i="1">
                                  <a:latin typeface="Cambria Math"/>
                                </a:rPr>
                                <m:t>0</m:t>
                              </m:r>
                            </m:sub>
                            <m:sup>
                              <m:r>
                                <a:rPr lang="en-US" altLang="zh-CN" i="1">
                                  <a:latin typeface="Cambria Math"/>
                                </a:rPr>
                                <m:t>−1</m:t>
                              </m:r>
                            </m:sup>
                          </m:sSubSup>
                          <m:r>
                            <a:rPr lang="en-US" altLang="zh-CN" i="1">
                              <a:latin typeface="Cambria Math"/>
                            </a:rPr>
                            <m:t>+</m:t>
                          </m:r>
                          <m:sSubSup>
                            <m:sSubSupPr>
                              <m:ctrlPr>
                                <a:rPr lang="en-US" altLang="zh-CN" i="1">
                                  <a:latin typeface="Cambria Math"/>
                                </a:rPr>
                              </m:ctrlPr>
                            </m:sSubSupPr>
                            <m:e>
                              <m:r>
                                <a:rPr lang="en-US" altLang="zh-CN" i="1">
                                  <a:latin typeface="Cambria Math"/>
                                </a:rPr>
                                <m:t>𝑚</m:t>
                              </m:r>
                            </m:e>
                            <m:sub>
                              <m:r>
                                <a:rPr lang="en-US" altLang="zh-CN" i="1">
                                  <a:latin typeface="Cambria Math"/>
                                </a:rPr>
                                <m:t>1</m:t>
                              </m:r>
                            </m:sub>
                            <m:sup>
                              <m:r>
                                <a:rPr lang="en-US" altLang="zh-CN" i="1">
                                  <a:latin typeface="Cambria Math"/>
                                </a:rPr>
                                <m:t>−1</m:t>
                              </m:r>
                            </m:sup>
                          </m:sSubSup>
                          <m:r>
                            <a:rPr lang="en-US" altLang="zh-CN" i="1">
                              <a:latin typeface="Cambria Math"/>
                            </a:rPr>
                            <m:t>+</m:t>
                          </m:r>
                          <m:sSubSup>
                            <m:sSubSupPr>
                              <m:ctrlPr>
                                <a:rPr lang="en-US" altLang="zh-CN" i="1">
                                  <a:latin typeface="Cambria Math"/>
                                </a:rPr>
                              </m:ctrlPr>
                            </m:sSubSupPr>
                            <m:e>
                              <m:r>
                                <a:rPr lang="en-US" altLang="zh-CN" i="1">
                                  <a:latin typeface="Cambria Math"/>
                                </a:rPr>
                                <m:t>𝐼</m:t>
                              </m:r>
                            </m:e>
                            <m:sub>
                              <m:r>
                                <a:rPr lang="en-US" altLang="zh-CN" i="1">
                                  <a:latin typeface="Cambria Math"/>
                                </a:rPr>
                                <m:t>0</m:t>
                              </m:r>
                            </m:sub>
                            <m:sup>
                              <m:r>
                                <a:rPr lang="en-US" altLang="zh-CN" i="1">
                                  <a:latin typeface="Cambria Math"/>
                                </a:rPr>
                                <m:t>−1</m:t>
                              </m:r>
                            </m:sup>
                          </m:sSubSup>
                          <m:sSup>
                            <m:sSupPr>
                              <m:ctrlPr>
                                <a:rPr lang="en-US" altLang="zh-CN" i="1">
                                  <a:latin typeface="Cambria Math"/>
                                </a:rPr>
                              </m:ctrlPr>
                            </m:sSupPr>
                            <m:e>
                              <m:d>
                                <m:dPr>
                                  <m:ctrlPr>
                                    <a:rPr lang="en-US" altLang="zh-CN" i="1">
                                      <a:latin typeface="Cambria Math"/>
                                    </a:rPr>
                                  </m:ctrlPr>
                                </m:dPr>
                                <m:e>
                                  <m:sSub>
                                    <m:sSubPr>
                                      <m:ctrlPr>
                                        <a:rPr lang="en-US" altLang="zh-CN" i="1">
                                          <a:latin typeface="Cambria Math"/>
                                        </a:rPr>
                                      </m:ctrlPr>
                                    </m:sSubPr>
                                    <m:e>
                                      <m:acc>
                                        <m:accPr>
                                          <m:chr m:val="⃗"/>
                                          <m:ctrlPr>
                                            <a:rPr lang="en-US" altLang="zh-CN" i="1">
                                              <a:latin typeface="Cambria Math"/>
                                            </a:rPr>
                                          </m:ctrlPr>
                                        </m:accPr>
                                        <m:e>
                                          <m:r>
                                            <a:rPr lang="en-US" altLang="zh-CN" i="1">
                                              <a:latin typeface="Cambria Math"/>
                                            </a:rPr>
                                            <m:t>𝑟</m:t>
                                          </m:r>
                                        </m:e>
                                      </m:acc>
                                    </m:e>
                                    <m:sub>
                                      <m:r>
                                        <a:rPr lang="en-US" altLang="zh-CN" i="1">
                                          <a:latin typeface="Cambria Math"/>
                                        </a:rPr>
                                        <m:t>0</m:t>
                                      </m:r>
                                    </m:sub>
                                  </m:sSub>
                                  <m:r>
                                    <a:rPr lang="en-US" altLang="zh-CN" i="1">
                                      <a:latin typeface="Cambria Math"/>
                                      <a:ea typeface="Cambria Math"/>
                                    </a:rPr>
                                    <m:t>×</m:t>
                                  </m:r>
                                  <m:acc>
                                    <m:accPr>
                                      <m:chr m:val="⃗"/>
                                      <m:ctrlPr>
                                        <a:rPr lang="en-US" altLang="zh-CN" i="1">
                                          <a:latin typeface="Cambria Math"/>
                                          <a:ea typeface="Cambria Math"/>
                                        </a:rPr>
                                      </m:ctrlPr>
                                    </m:accPr>
                                    <m:e>
                                      <m:r>
                                        <a:rPr lang="en-US" altLang="zh-CN" i="1">
                                          <a:latin typeface="Cambria Math"/>
                                          <a:ea typeface="Cambria Math"/>
                                        </a:rPr>
                                        <m:t>𝑛</m:t>
                                      </m:r>
                                    </m:e>
                                  </m:acc>
                                </m:e>
                              </m:d>
                            </m:e>
                            <m:sup>
                              <m:r>
                                <a:rPr lang="en-US" altLang="zh-CN" i="1">
                                  <a:latin typeface="Cambria Math"/>
                                </a:rPr>
                                <m:t>2</m:t>
                              </m:r>
                            </m:sup>
                          </m:sSup>
                          <m:r>
                            <a:rPr lang="en-US" altLang="zh-CN" i="1">
                              <a:latin typeface="Cambria Math"/>
                            </a:rPr>
                            <m:t>+</m:t>
                          </m:r>
                          <m:sSubSup>
                            <m:sSubSupPr>
                              <m:ctrlPr>
                                <a:rPr lang="en-US" altLang="zh-CN" i="1">
                                  <a:latin typeface="Cambria Math"/>
                                </a:rPr>
                              </m:ctrlPr>
                            </m:sSubSupPr>
                            <m:e>
                              <m:r>
                                <a:rPr lang="en-US" altLang="zh-CN" i="1">
                                  <a:latin typeface="Cambria Math"/>
                                </a:rPr>
                                <m:t>𝐼</m:t>
                              </m:r>
                            </m:e>
                            <m:sub>
                              <m:r>
                                <a:rPr lang="en-US" altLang="zh-CN" i="1">
                                  <a:latin typeface="Cambria Math"/>
                                </a:rPr>
                                <m:t>1</m:t>
                              </m:r>
                            </m:sub>
                            <m:sup>
                              <m:r>
                                <a:rPr lang="en-US" altLang="zh-CN" i="1">
                                  <a:latin typeface="Cambria Math"/>
                                </a:rPr>
                                <m:t>−1</m:t>
                              </m:r>
                            </m:sup>
                          </m:sSubSup>
                          <m:sSup>
                            <m:sSupPr>
                              <m:ctrlPr>
                                <a:rPr lang="en-US" altLang="zh-CN" i="1">
                                  <a:latin typeface="Cambria Math"/>
                                </a:rPr>
                              </m:ctrlPr>
                            </m:sSupPr>
                            <m:e>
                              <m:d>
                                <m:dPr>
                                  <m:ctrlPr>
                                    <a:rPr lang="en-US" altLang="zh-CN" i="1">
                                      <a:latin typeface="Cambria Math"/>
                                    </a:rPr>
                                  </m:ctrlPr>
                                </m:dPr>
                                <m:e>
                                  <m:sSub>
                                    <m:sSubPr>
                                      <m:ctrlPr>
                                        <a:rPr lang="en-US" altLang="zh-CN" i="1">
                                          <a:latin typeface="Cambria Math"/>
                                        </a:rPr>
                                      </m:ctrlPr>
                                    </m:sSubPr>
                                    <m:e>
                                      <m:acc>
                                        <m:accPr>
                                          <m:chr m:val="⃗"/>
                                          <m:ctrlPr>
                                            <a:rPr lang="en-US" altLang="zh-CN" i="1">
                                              <a:latin typeface="Cambria Math"/>
                                            </a:rPr>
                                          </m:ctrlPr>
                                        </m:accPr>
                                        <m:e>
                                          <m:r>
                                            <a:rPr lang="en-US" altLang="zh-CN" i="1">
                                              <a:latin typeface="Cambria Math"/>
                                            </a:rPr>
                                            <m:t>𝑟</m:t>
                                          </m:r>
                                        </m:e>
                                      </m:acc>
                                    </m:e>
                                    <m:sub>
                                      <m:r>
                                        <a:rPr lang="en-US" altLang="zh-CN" i="1">
                                          <a:latin typeface="Cambria Math"/>
                                        </a:rPr>
                                        <m:t>1</m:t>
                                      </m:r>
                                    </m:sub>
                                  </m:sSub>
                                  <m:r>
                                    <a:rPr lang="en-US" altLang="zh-CN" i="1">
                                      <a:latin typeface="Cambria Math"/>
                                      <a:ea typeface="Cambria Math"/>
                                    </a:rPr>
                                    <m:t>×</m:t>
                                  </m:r>
                                  <m:acc>
                                    <m:accPr>
                                      <m:chr m:val="⃗"/>
                                      <m:ctrlPr>
                                        <a:rPr lang="en-US" altLang="zh-CN" i="1">
                                          <a:latin typeface="Cambria Math"/>
                                          <a:ea typeface="Cambria Math"/>
                                        </a:rPr>
                                      </m:ctrlPr>
                                    </m:accPr>
                                    <m:e>
                                      <m:r>
                                        <a:rPr lang="en-US" altLang="zh-CN" i="1">
                                          <a:latin typeface="Cambria Math"/>
                                          <a:ea typeface="Cambria Math"/>
                                        </a:rPr>
                                        <m:t>𝑛</m:t>
                                      </m:r>
                                    </m:e>
                                  </m:acc>
                                </m:e>
                              </m:d>
                            </m:e>
                            <m:sup>
                              <m:r>
                                <a:rPr lang="en-US" altLang="zh-CN" i="1">
                                  <a:latin typeface="Cambria Math"/>
                                </a:rPr>
                                <m:t>2</m:t>
                              </m:r>
                            </m:sup>
                          </m:sSup>
                        </m:den>
                      </m:f>
                    </m:oMath>
                  </m:oMathPara>
                </a14:m>
                <a:endParaRPr lang="en-US" altLang="zh-CN" dirty="0" smtClean="0"/>
              </a:p>
              <a:p>
                <a:r>
                  <a:rPr lang="zh-CN" altLang="en-US" dirty="0" smtClean="0"/>
                  <a:t>这样</a:t>
                </a:r>
                <a:r>
                  <a:rPr lang="en-US" altLang="zh-CN" dirty="0" smtClean="0"/>
                  <a:t>, </a:t>
                </a:r>
                <a:r>
                  <a:rPr lang="zh-CN" altLang="en-US" dirty="0" smtClean="0"/>
                  <a:t>我们就能比较好的处理碰撞了</a:t>
                </a:r>
                <a:r>
                  <a:rPr lang="en-US" altLang="zh-CN" dirty="0" smtClean="0"/>
                  <a:t>. </a:t>
                </a:r>
                <a:r>
                  <a:rPr lang="zh-CN" altLang="en-US" dirty="0" smtClean="0">
                    <a:solidFill>
                      <a:srgbClr val="FF0000"/>
                    </a:solidFill>
                  </a:rPr>
                  <a:t>看看效果吧</a:t>
                </a:r>
                <a:r>
                  <a:rPr lang="en-US" altLang="zh-CN" dirty="0" smtClean="0">
                    <a:solidFill>
                      <a:srgbClr val="FF0000"/>
                    </a:solidFill>
                  </a:rPr>
                  <a:t>~</a:t>
                </a:r>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889" t="-15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89140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碰撞</a:t>
            </a:r>
            <a:r>
              <a:rPr lang="zh-CN" altLang="en-US" dirty="0" smtClean="0"/>
              <a:t>处理 </a:t>
            </a:r>
            <a:r>
              <a:rPr lang="en-US" altLang="zh-CN" dirty="0" smtClean="0"/>
              <a:t>: </a:t>
            </a:r>
            <a:r>
              <a:rPr lang="zh-CN" altLang="en-US" dirty="0" smtClean="0"/>
              <a:t>切向</a:t>
            </a:r>
            <a:r>
              <a:rPr lang="en-US" altLang="zh-CN" dirty="0" smtClean="0"/>
              <a:t>(</a:t>
            </a:r>
            <a:r>
              <a:rPr lang="zh-CN" altLang="en-US" dirty="0" smtClean="0"/>
              <a:t>摩擦</a:t>
            </a:r>
            <a:r>
              <a:rPr lang="en-US" altLang="zh-CN" dirty="0" smtClean="0"/>
              <a:t>)</a:t>
            </a:r>
            <a:r>
              <a:rPr lang="zh-CN" altLang="en-US" dirty="0" smtClean="0"/>
              <a:t>冲量</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altLang="zh-CN" dirty="0" smtClean="0"/>
              </a:p>
              <a:p>
                <a:r>
                  <a:rPr lang="zh-CN" altLang="en-US" dirty="0" smtClean="0"/>
                  <a:t>摩擦力</a:t>
                </a:r>
                <a:endParaRPr lang="en-US" altLang="zh-CN" dirty="0"/>
              </a:p>
              <a:p>
                <a:pPr marL="0" indent="0">
                  <a:buNone/>
                </a:pPr>
                <a14:m>
                  <m:oMathPara xmlns:m="http://schemas.openxmlformats.org/officeDocument/2006/math">
                    <m:oMathParaPr>
                      <m:jc m:val="centerGroup"/>
                    </m:oMathParaPr>
                    <m:oMath xmlns:m="http://schemas.openxmlformats.org/officeDocument/2006/math">
                      <m:r>
                        <a:rPr lang="en-US" altLang="zh-CN" i="1">
                          <a:latin typeface="Cambria Math"/>
                        </a:rPr>
                        <m:t>𝑓</m:t>
                      </m:r>
                      <m:r>
                        <a:rPr lang="en-US" altLang="zh-CN" i="1">
                          <a:latin typeface="Cambria Math"/>
                        </a:rPr>
                        <m:t>=</m:t>
                      </m:r>
                      <m:r>
                        <a:rPr lang="en-US" altLang="zh-CN" i="1">
                          <a:latin typeface="Cambria Math"/>
                        </a:rPr>
                        <m:t>𝜇</m:t>
                      </m:r>
                      <m:r>
                        <a:rPr lang="en-US" altLang="zh-CN" i="1">
                          <a:latin typeface="Cambria Math"/>
                        </a:rPr>
                        <m:t>𝑁</m:t>
                      </m:r>
                      <m:r>
                        <a:rPr lang="en-US" altLang="zh-CN" i="1">
                          <a:latin typeface="Cambria Math"/>
                          <a:ea typeface="Cambria Math"/>
                        </a:rPr>
                        <m:t>→</m:t>
                      </m:r>
                      <m:nary>
                        <m:naryPr>
                          <m:limLoc m:val="undOvr"/>
                          <m:subHide m:val="on"/>
                          <m:supHide m:val="on"/>
                          <m:ctrlPr>
                            <a:rPr lang="en-US" altLang="zh-CN" i="1">
                              <a:latin typeface="Cambria Math"/>
                              <a:ea typeface="Cambria Math"/>
                            </a:rPr>
                          </m:ctrlPr>
                        </m:naryPr>
                        <m:sub/>
                        <m:sup/>
                        <m:e>
                          <m:r>
                            <a:rPr lang="en-US" altLang="zh-CN" i="1">
                              <a:latin typeface="Cambria Math"/>
                              <a:ea typeface="Cambria Math"/>
                            </a:rPr>
                            <m:t>𝑓𝑑𝑡</m:t>
                          </m:r>
                        </m:e>
                      </m:nary>
                      <m:r>
                        <a:rPr lang="en-US" altLang="zh-CN" i="1">
                          <a:latin typeface="Cambria Math"/>
                          <a:ea typeface="Cambria Math"/>
                        </a:rPr>
                        <m:t>=</m:t>
                      </m:r>
                      <m:r>
                        <a:rPr lang="en-US" altLang="zh-CN" i="1">
                          <a:latin typeface="Cambria Math"/>
                          <a:ea typeface="Cambria Math"/>
                        </a:rPr>
                        <m:t>𝜇</m:t>
                      </m:r>
                      <m:nary>
                        <m:naryPr>
                          <m:limLoc m:val="undOvr"/>
                          <m:subHide m:val="on"/>
                          <m:supHide m:val="on"/>
                          <m:ctrlPr>
                            <a:rPr lang="en-US" altLang="zh-CN" i="1">
                              <a:latin typeface="Cambria Math"/>
                              <a:ea typeface="Cambria Math"/>
                            </a:rPr>
                          </m:ctrlPr>
                        </m:naryPr>
                        <m:sub/>
                        <m:sup/>
                        <m:e>
                          <m:r>
                            <a:rPr lang="en-US" altLang="zh-CN" i="1">
                              <a:latin typeface="Cambria Math"/>
                              <a:ea typeface="Cambria Math"/>
                            </a:rPr>
                            <m:t>𝑁𝑑𝑡</m:t>
                          </m:r>
                        </m:e>
                      </m:nary>
                      <m:r>
                        <a:rPr lang="en-US" altLang="zh-CN" i="1">
                          <a:latin typeface="Cambria Math"/>
                          <a:ea typeface="Cambria Math"/>
                        </a:rPr>
                        <m:t>→</m:t>
                      </m:r>
                      <m:sSub>
                        <m:sSubPr>
                          <m:ctrlPr>
                            <a:rPr lang="en-US" altLang="zh-CN" i="1">
                              <a:latin typeface="Cambria Math"/>
                              <a:ea typeface="Cambria Math"/>
                            </a:rPr>
                          </m:ctrlPr>
                        </m:sSubPr>
                        <m:e>
                          <m:r>
                            <a:rPr lang="en-US" altLang="zh-CN" i="1">
                              <a:latin typeface="Cambria Math"/>
                              <a:ea typeface="Cambria Math"/>
                            </a:rPr>
                            <m:t>𝐽</m:t>
                          </m:r>
                        </m:e>
                        <m:sub>
                          <m:r>
                            <a:rPr lang="en-US" altLang="zh-CN" i="1">
                              <a:latin typeface="Cambria Math"/>
                              <a:ea typeface="Cambria Math"/>
                            </a:rPr>
                            <m:t>𝜏</m:t>
                          </m:r>
                          <m:r>
                            <a:rPr lang="en-US" altLang="zh-CN" i="1">
                              <a:latin typeface="Cambria Math"/>
                              <a:ea typeface="Cambria Math"/>
                            </a:rPr>
                            <m:t> </m:t>
                          </m:r>
                        </m:sub>
                      </m:sSub>
                      <m:r>
                        <a:rPr lang="en-US" altLang="zh-CN" i="1">
                          <a:latin typeface="Cambria Math"/>
                          <a:ea typeface="Cambria Math"/>
                        </a:rPr>
                        <m:t>=</m:t>
                      </m:r>
                      <m:r>
                        <a:rPr lang="en-US" altLang="zh-CN" i="1">
                          <a:latin typeface="Cambria Math"/>
                          <a:ea typeface="Cambria Math"/>
                        </a:rPr>
                        <m:t>𝜇</m:t>
                      </m:r>
                      <m:sSub>
                        <m:sSubPr>
                          <m:ctrlPr>
                            <a:rPr lang="en-US" altLang="zh-CN" i="1">
                              <a:latin typeface="Cambria Math"/>
                              <a:ea typeface="Cambria Math"/>
                            </a:rPr>
                          </m:ctrlPr>
                        </m:sSubPr>
                        <m:e>
                          <m:r>
                            <a:rPr lang="en-US" altLang="zh-CN" i="1">
                              <a:latin typeface="Cambria Math"/>
                              <a:ea typeface="Cambria Math"/>
                            </a:rPr>
                            <m:t>𝐽</m:t>
                          </m:r>
                        </m:e>
                        <m:sub>
                          <m:r>
                            <a:rPr lang="en-US" altLang="zh-CN" i="1">
                              <a:latin typeface="Cambria Math"/>
                              <a:ea typeface="Cambria Math"/>
                            </a:rPr>
                            <m:t>𝑁</m:t>
                          </m:r>
                        </m:sub>
                      </m:sSub>
                      <m:r>
                        <a:rPr lang="en-US" altLang="zh-CN" i="1">
                          <a:latin typeface="Cambria Math"/>
                          <a:ea typeface="Cambria Math"/>
                        </a:rPr>
                        <m:t> </m:t>
                      </m:r>
                    </m:oMath>
                  </m:oMathPara>
                </a14:m>
                <a:endParaRPr lang="en-US" altLang="zh-CN" dirty="0"/>
              </a:p>
              <a:p>
                <a:r>
                  <a:rPr lang="zh-CN" altLang="en-US" dirty="0" smtClean="0"/>
                  <a:t>注意</a:t>
                </a:r>
                <a:r>
                  <a:rPr lang="en-US" altLang="zh-CN" dirty="0" smtClean="0"/>
                  <a:t>, </a:t>
                </a:r>
                <a:r>
                  <a:rPr lang="zh-CN" altLang="en-US" dirty="0"/>
                  <a:t>上面</a:t>
                </a:r>
                <a:r>
                  <a:rPr lang="zh-CN" altLang="en-US" dirty="0" smtClean="0"/>
                  <a:t>是最大摩擦</a:t>
                </a:r>
                <a:r>
                  <a:rPr lang="en-US" altLang="zh-CN" dirty="0" smtClean="0"/>
                  <a:t>, </a:t>
                </a:r>
                <a:r>
                  <a:rPr lang="zh-CN" altLang="en-US" dirty="0" smtClean="0"/>
                  <a:t>按这个数值可能会导致摩擦冲量过大</a:t>
                </a:r>
                <a:endParaRPr lang="en-US" altLang="zh-CN" dirty="0"/>
              </a:p>
              <a:p>
                <a:endParaRPr lang="en-US" altLang="zh-CN" dirty="0" smtClean="0"/>
              </a:p>
              <a:p>
                <a:r>
                  <a:rPr lang="zh-CN" altLang="en-US" dirty="0" smtClean="0"/>
                  <a:t>计算切向相对静止需要的摩擦</a:t>
                </a:r>
                <a:r>
                  <a:rPr lang="en-US" altLang="zh-CN" dirty="0" smtClean="0"/>
                  <a:t>, </a:t>
                </a:r>
                <a:r>
                  <a:rPr lang="zh-CN" altLang="en-US" dirty="0" smtClean="0"/>
                  <a:t>按上面的值</a:t>
                </a:r>
                <a:r>
                  <a:rPr lang="en-US" altLang="zh-CN" dirty="0" smtClean="0"/>
                  <a:t>clamp</a:t>
                </a:r>
              </a:p>
              <a:p>
                <a:r>
                  <a:rPr lang="zh-CN" altLang="en-US" dirty="0" smtClean="0">
                    <a:solidFill>
                      <a:srgbClr val="FF0000"/>
                    </a:solidFill>
                  </a:rPr>
                  <a:t>加入摩擦的效果</a:t>
                </a:r>
                <a:endParaRPr lang="en-US" altLang="zh-CN" dirty="0" smtClean="0">
                  <a:solidFill>
                    <a:srgbClr val="FF0000"/>
                  </a:solidFill>
                </a:endParaRPr>
              </a:p>
              <a:p>
                <a:pPr marL="0" indent="0">
                  <a:buNone/>
                </a:pPr>
                <a:endParaRPr lang="en-US" altLang="zh-CN" dirty="0" smtClean="0"/>
              </a:p>
              <a:p>
                <a:endParaRPr lang="en-US" altLang="zh-CN" dirty="0" smtClean="0"/>
              </a:p>
              <a:p>
                <a:pPr marL="0" indent="0">
                  <a:buNone/>
                </a:pPr>
                <a:endParaRPr lang="en-US" altLang="zh-CN" dirty="0" smtClean="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889" r="-741" b="-13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24606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框架</a:t>
            </a:r>
            <a:r>
              <a:rPr lang="en-US" altLang="zh-CN" dirty="0" smtClean="0"/>
              <a:t>(Demo)</a:t>
            </a:r>
            <a:endParaRPr lang="zh-CN" altLang="en-US" dirty="0"/>
          </a:p>
        </p:txBody>
      </p:sp>
      <p:sp>
        <p:nvSpPr>
          <p:cNvPr id="3" name="内容占位符 2"/>
          <p:cNvSpPr>
            <a:spLocks noGrp="1"/>
          </p:cNvSpPr>
          <p:nvPr>
            <p:ph idx="1"/>
          </p:nvPr>
        </p:nvSpPr>
        <p:spPr/>
        <p:txBody>
          <a:bodyPr>
            <a:normAutofit lnSpcReduction="10000"/>
          </a:bodyPr>
          <a:lstStyle/>
          <a:p>
            <a:pPr marL="0" indent="0">
              <a:buNone/>
            </a:pPr>
            <a:endParaRPr lang="en-US" altLang="zh-CN" dirty="0" smtClean="0"/>
          </a:p>
          <a:p>
            <a:r>
              <a:rPr lang="en-US" altLang="zh-CN" dirty="0" smtClean="0"/>
              <a:t>1.</a:t>
            </a:r>
            <a:r>
              <a:rPr lang="zh-CN" altLang="en-US" dirty="0" smtClean="0"/>
              <a:t>应用恒定的力</a:t>
            </a:r>
            <a:endParaRPr lang="en-US" altLang="zh-CN" dirty="0" smtClean="0"/>
          </a:p>
          <a:p>
            <a:endParaRPr lang="en-US" altLang="zh-CN" dirty="0" smtClean="0"/>
          </a:p>
          <a:p>
            <a:r>
              <a:rPr lang="en-US" altLang="zh-CN" dirty="0" smtClean="0"/>
              <a:t>2.</a:t>
            </a:r>
            <a:r>
              <a:rPr lang="zh-CN" altLang="en-US" dirty="0" smtClean="0"/>
              <a:t>碰撞处理</a:t>
            </a:r>
            <a:endParaRPr lang="en-US" altLang="zh-CN" dirty="0" smtClean="0"/>
          </a:p>
          <a:p>
            <a:pPr lvl="1"/>
            <a:r>
              <a:rPr lang="zh-CN" altLang="en-US" dirty="0" smtClean="0">
                <a:solidFill>
                  <a:srgbClr val="FF0000"/>
                </a:solidFill>
              </a:rPr>
              <a:t>稳定性较差</a:t>
            </a:r>
            <a:endParaRPr lang="en-US" altLang="zh-CN" dirty="0" smtClean="0">
              <a:solidFill>
                <a:srgbClr val="FF0000"/>
              </a:solidFill>
            </a:endParaRPr>
          </a:p>
          <a:p>
            <a:r>
              <a:rPr lang="en-US" altLang="zh-CN" dirty="0" smtClean="0"/>
              <a:t>3.</a:t>
            </a:r>
            <a:r>
              <a:rPr lang="zh-CN" altLang="en-US" dirty="0" smtClean="0"/>
              <a:t>位置约束</a:t>
            </a:r>
            <a:r>
              <a:rPr lang="en-US" altLang="zh-CN" dirty="0" smtClean="0"/>
              <a:t>(</a:t>
            </a:r>
            <a:r>
              <a:rPr lang="zh-CN" altLang="en-US" dirty="0" smtClean="0"/>
              <a:t>吃水</a:t>
            </a:r>
            <a:r>
              <a:rPr lang="en-US" altLang="zh-CN" dirty="0" smtClean="0"/>
              <a:t>)</a:t>
            </a:r>
            <a:r>
              <a:rPr lang="zh-CN" altLang="en-US" dirty="0" smtClean="0"/>
              <a:t>处理</a:t>
            </a:r>
            <a:endParaRPr lang="en-US" altLang="zh-CN" dirty="0" smtClean="0"/>
          </a:p>
          <a:p>
            <a:endParaRPr lang="en-US" altLang="zh-CN" dirty="0" smtClean="0"/>
          </a:p>
          <a:p>
            <a:r>
              <a:rPr lang="en-US" altLang="zh-CN" dirty="0" smtClean="0"/>
              <a:t>3.</a:t>
            </a:r>
            <a:r>
              <a:rPr lang="zh-CN" altLang="en-US" dirty="0"/>
              <a:t>积分</a:t>
            </a:r>
            <a:r>
              <a:rPr lang="zh-CN" altLang="en-US" dirty="0" smtClean="0"/>
              <a:t>速度得到位移</a:t>
            </a:r>
            <a:endParaRPr lang="en-US" altLang="zh-CN" dirty="0" smtClean="0"/>
          </a:p>
          <a:p>
            <a:endParaRPr lang="en-US" altLang="zh-CN" dirty="0" smtClean="0"/>
          </a:p>
          <a:p>
            <a:r>
              <a:rPr lang="en-US" altLang="zh-CN" dirty="0" smtClean="0"/>
              <a:t>4.</a:t>
            </a:r>
            <a:r>
              <a:rPr lang="zh-CN" altLang="en-US" dirty="0" smtClean="0"/>
              <a:t>画面渲染</a:t>
            </a:r>
            <a:endParaRPr lang="en-US" altLang="zh-CN" dirty="0" smtClean="0"/>
          </a:p>
        </p:txBody>
      </p:sp>
    </p:spTree>
    <p:extLst>
      <p:ext uri="{BB962C8B-B14F-4D97-AF65-F5344CB8AC3E}">
        <p14:creationId xmlns:p14="http://schemas.microsoft.com/office/powerpoint/2010/main" val="1103454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框架</a:t>
            </a:r>
            <a:r>
              <a:rPr lang="en-US" altLang="zh-CN" dirty="0" smtClean="0"/>
              <a:t>(Demo)</a:t>
            </a:r>
            <a:endParaRPr lang="zh-CN" altLang="en-US" dirty="0"/>
          </a:p>
        </p:txBody>
      </p:sp>
      <p:sp>
        <p:nvSpPr>
          <p:cNvPr id="3" name="内容占位符 2"/>
          <p:cNvSpPr>
            <a:spLocks noGrp="1"/>
          </p:cNvSpPr>
          <p:nvPr>
            <p:ph idx="1"/>
          </p:nvPr>
        </p:nvSpPr>
        <p:spPr/>
        <p:txBody>
          <a:bodyPr>
            <a:normAutofit lnSpcReduction="10000"/>
          </a:bodyPr>
          <a:lstStyle/>
          <a:p>
            <a:pPr marL="0" indent="0">
              <a:buNone/>
            </a:pPr>
            <a:endParaRPr lang="en-US" altLang="zh-CN" dirty="0" smtClean="0"/>
          </a:p>
          <a:p>
            <a:r>
              <a:rPr lang="en-US" altLang="zh-CN" dirty="0" smtClean="0"/>
              <a:t>1.</a:t>
            </a:r>
            <a:r>
              <a:rPr lang="zh-CN" altLang="en-US" dirty="0" smtClean="0"/>
              <a:t>应用恒定的力</a:t>
            </a:r>
            <a:endParaRPr lang="en-US" altLang="zh-CN" dirty="0" smtClean="0"/>
          </a:p>
          <a:p>
            <a:endParaRPr lang="en-US" altLang="zh-CN" dirty="0" smtClean="0"/>
          </a:p>
          <a:p>
            <a:r>
              <a:rPr lang="en-US" altLang="zh-CN" dirty="0" smtClean="0"/>
              <a:t>2.</a:t>
            </a:r>
            <a:r>
              <a:rPr lang="zh-CN" altLang="en-US" dirty="0" smtClean="0"/>
              <a:t>碰撞处理</a:t>
            </a:r>
            <a:r>
              <a:rPr lang="en-US" altLang="zh-CN" dirty="0" smtClean="0"/>
              <a:t>(</a:t>
            </a:r>
            <a:r>
              <a:rPr lang="zh-CN" altLang="en-US" dirty="0" smtClean="0"/>
              <a:t>多次迭代</a:t>
            </a:r>
            <a:r>
              <a:rPr lang="en-US" altLang="zh-CN" dirty="0" smtClean="0"/>
              <a:t>)</a:t>
            </a:r>
          </a:p>
          <a:p>
            <a:endParaRPr lang="en-US" altLang="zh-CN" dirty="0" smtClean="0"/>
          </a:p>
          <a:p>
            <a:r>
              <a:rPr lang="en-US" altLang="zh-CN" dirty="0" smtClean="0"/>
              <a:t>3.</a:t>
            </a:r>
            <a:r>
              <a:rPr lang="zh-CN" altLang="en-US" dirty="0" smtClean="0"/>
              <a:t>位置约束</a:t>
            </a:r>
            <a:r>
              <a:rPr lang="en-US" altLang="zh-CN" dirty="0" smtClean="0"/>
              <a:t>(</a:t>
            </a:r>
            <a:r>
              <a:rPr lang="zh-CN" altLang="en-US" dirty="0" smtClean="0"/>
              <a:t>吃水</a:t>
            </a:r>
            <a:r>
              <a:rPr lang="en-US" altLang="zh-CN" dirty="0" smtClean="0"/>
              <a:t>)</a:t>
            </a:r>
            <a:r>
              <a:rPr lang="zh-CN" altLang="en-US" dirty="0" smtClean="0"/>
              <a:t>处理</a:t>
            </a:r>
            <a:r>
              <a:rPr lang="en-US" altLang="zh-CN" dirty="0" smtClean="0"/>
              <a:t>(</a:t>
            </a:r>
            <a:r>
              <a:rPr lang="zh-CN" altLang="en-US" dirty="0" smtClean="0"/>
              <a:t>多次迭代</a:t>
            </a:r>
            <a:r>
              <a:rPr lang="en-US" altLang="zh-CN" dirty="0" smtClean="0"/>
              <a:t>)</a:t>
            </a:r>
          </a:p>
          <a:p>
            <a:endParaRPr lang="en-US" altLang="zh-CN" dirty="0" smtClean="0"/>
          </a:p>
          <a:p>
            <a:r>
              <a:rPr lang="en-US" altLang="zh-CN" dirty="0" smtClean="0"/>
              <a:t>3.</a:t>
            </a:r>
            <a:r>
              <a:rPr lang="zh-CN" altLang="en-US" dirty="0"/>
              <a:t>积分</a:t>
            </a:r>
            <a:r>
              <a:rPr lang="zh-CN" altLang="en-US" dirty="0" smtClean="0"/>
              <a:t>速度得到位移</a:t>
            </a:r>
            <a:endParaRPr lang="en-US" altLang="zh-CN" dirty="0" smtClean="0"/>
          </a:p>
          <a:p>
            <a:endParaRPr lang="en-US" altLang="zh-CN" dirty="0" smtClean="0"/>
          </a:p>
          <a:p>
            <a:r>
              <a:rPr lang="en-US" altLang="zh-CN" dirty="0" smtClean="0"/>
              <a:t>4.</a:t>
            </a:r>
            <a:r>
              <a:rPr lang="zh-CN" altLang="en-US" dirty="0" smtClean="0"/>
              <a:t>画面渲染</a:t>
            </a:r>
            <a:endParaRPr lang="en-US" altLang="zh-CN" dirty="0" smtClean="0"/>
          </a:p>
        </p:txBody>
      </p:sp>
    </p:spTree>
    <p:extLst>
      <p:ext uri="{BB962C8B-B14F-4D97-AF65-F5344CB8AC3E}">
        <p14:creationId xmlns:p14="http://schemas.microsoft.com/office/powerpoint/2010/main" val="2428306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连杆</a:t>
            </a:r>
            <a:endParaRPr lang="zh-CN" altLang="en-US" dirty="0"/>
          </a:p>
        </p:txBody>
      </p:sp>
      <p:sp>
        <p:nvSpPr>
          <p:cNvPr id="3" name="内容占位符 2"/>
          <p:cNvSpPr>
            <a:spLocks noGrp="1"/>
          </p:cNvSpPr>
          <p:nvPr>
            <p:ph idx="1"/>
          </p:nvPr>
        </p:nvSpPr>
        <p:spPr/>
        <p:txBody>
          <a:bodyPr>
            <a:normAutofit/>
          </a:bodyPr>
          <a:lstStyle/>
          <a:p>
            <a:endParaRPr lang="en-US" altLang="zh-CN" sz="2400" dirty="0" smtClean="0"/>
          </a:p>
          <a:p>
            <a:r>
              <a:rPr lang="zh-CN" altLang="en-US" sz="2400" dirty="0"/>
              <a:t>两</a:t>
            </a:r>
            <a:r>
              <a:rPr lang="zh-CN" altLang="en-US" sz="2400" dirty="0" smtClean="0"/>
              <a:t>个物体的连接点在杆的方向上速度分量为</a:t>
            </a:r>
            <a:r>
              <a:rPr lang="en-US" altLang="zh-CN" sz="2400" dirty="0" smtClean="0"/>
              <a:t>0</a:t>
            </a:r>
            <a:endParaRPr lang="en-US" altLang="zh-CN" sz="2400" dirty="0"/>
          </a:p>
          <a:p>
            <a:r>
              <a:rPr lang="zh-CN" altLang="en-US" sz="2400" dirty="0" smtClean="0"/>
              <a:t>否则进行冲量修正使得该分量为</a:t>
            </a:r>
            <a:r>
              <a:rPr lang="en-US" altLang="zh-CN" sz="2400" dirty="0" smtClean="0"/>
              <a:t>0(</a:t>
            </a:r>
            <a:r>
              <a:rPr lang="zh-CN" altLang="en-US" sz="2400" dirty="0" smtClean="0"/>
              <a:t>冲量沿杆</a:t>
            </a:r>
            <a:r>
              <a:rPr lang="en-US" altLang="zh-CN" sz="2400" dirty="0" smtClean="0"/>
              <a:t>)</a:t>
            </a:r>
          </a:p>
          <a:p>
            <a:r>
              <a:rPr lang="zh-CN" altLang="en-US" sz="2400" dirty="0" smtClean="0"/>
              <a:t>由于数值积分的</a:t>
            </a:r>
            <a:r>
              <a:rPr lang="zh-CN" altLang="en-US" sz="2400" dirty="0" smtClean="0">
                <a:solidFill>
                  <a:srgbClr val="FF0000"/>
                </a:solidFill>
              </a:rPr>
              <a:t>误差</a:t>
            </a:r>
            <a:r>
              <a:rPr lang="en-US" altLang="zh-CN" sz="2400" dirty="0" smtClean="0"/>
              <a:t>, </a:t>
            </a:r>
            <a:r>
              <a:rPr lang="zh-CN" altLang="en-US" sz="2400" dirty="0" smtClean="0"/>
              <a:t>需要将连杆加入</a:t>
            </a:r>
            <a:r>
              <a:rPr lang="zh-CN" altLang="en-US" sz="2400" b="1" dirty="0" smtClean="0"/>
              <a:t>位置约束迭代</a:t>
            </a:r>
            <a:endParaRPr lang="en-US" altLang="zh-CN" sz="2400" b="1" dirty="0" smtClean="0"/>
          </a:p>
          <a:p>
            <a:endParaRPr lang="en-US" altLang="zh-CN" sz="2400" dirty="0" smtClean="0"/>
          </a:p>
          <a:p>
            <a:endParaRPr lang="en-US" altLang="zh-C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886200"/>
            <a:ext cx="6324600" cy="269149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2332241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弹簧</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altLang="zh-CN" dirty="0" smtClean="0"/>
              </a:p>
              <a:p>
                <a:r>
                  <a:rPr lang="zh-CN" altLang="en-US" dirty="0" smtClean="0"/>
                  <a:t>胡克定律</a:t>
                </a:r>
                <a:endParaRPr lang="en-US" altLang="zh-CN" dirty="0"/>
              </a:p>
              <a:p>
                <a14:m>
                  <m:oMath xmlns:m="http://schemas.openxmlformats.org/officeDocument/2006/math">
                    <m:acc>
                      <m:accPr>
                        <m:chr m:val="⃗"/>
                        <m:ctrlPr>
                          <a:rPr lang="en-US" altLang="zh-CN" b="0" i="1" smtClean="0">
                            <a:latin typeface="Cambria Math"/>
                          </a:rPr>
                        </m:ctrlPr>
                      </m:accPr>
                      <m:e>
                        <m:r>
                          <a:rPr lang="en-US" altLang="zh-CN" b="0" i="1" smtClean="0">
                            <a:latin typeface="Cambria Math"/>
                          </a:rPr>
                          <m:t>𝐹</m:t>
                        </m:r>
                      </m:e>
                    </m:acc>
                    <m:r>
                      <a:rPr lang="en-US" altLang="zh-CN" b="0" i="1" smtClean="0">
                        <a:latin typeface="Cambria Math"/>
                      </a:rPr>
                      <m:t>=−</m:t>
                    </m:r>
                    <m:r>
                      <a:rPr lang="en-US" altLang="zh-CN" b="0" i="1" smtClean="0">
                        <a:latin typeface="Cambria Math"/>
                      </a:rPr>
                      <m:t>𝑘</m:t>
                    </m:r>
                    <m:acc>
                      <m:accPr>
                        <m:chr m:val="⃗"/>
                        <m:ctrlPr>
                          <a:rPr lang="en-US" altLang="zh-CN" b="0" i="1" smtClean="0">
                            <a:latin typeface="Cambria Math"/>
                          </a:rPr>
                        </m:ctrlPr>
                      </m:accPr>
                      <m:e>
                        <m:r>
                          <a:rPr lang="en-US" altLang="zh-CN" b="0" i="1" smtClean="0">
                            <a:latin typeface="Cambria Math"/>
                          </a:rPr>
                          <m:t>𝑥</m:t>
                        </m:r>
                      </m:e>
                    </m:acc>
                  </m:oMath>
                </a14:m>
                <a:endParaRPr lang="en-US" altLang="zh-CN" dirty="0" smtClean="0"/>
              </a:p>
              <a:p>
                <a:endParaRPr lang="en-US" altLang="zh-CN" dirty="0"/>
              </a:p>
              <a:p>
                <a:r>
                  <a:rPr lang="zh-CN" altLang="en-US" dirty="0" smtClean="0"/>
                  <a:t>倔强系数过大出现的</a:t>
                </a:r>
                <a:r>
                  <a:rPr lang="zh-CN" altLang="en-US" dirty="0" smtClean="0">
                    <a:solidFill>
                      <a:srgbClr val="FF0000"/>
                    </a:solidFill>
                  </a:rPr>
                  <a:t>不稳定</a:t>
                </a:r>
                <a:endParaRPr lang="en-US" altLang="zh-CN" dirty="0" smtClean="0">
                  <a:solidFill>
                    <a:srgbClr val="FF0000"/>
                  </a:solidFill>
                </a:endParaRPr>
              </a:p>
              <a:p>
                <a:pPr lvl="1"/>
                <a:r>
                  <a:rPr lang="zh-CN" altLang="en-US" dirty="0" smtClean="0"/>
                  <a:t> </a:t>
                </a:r>
                <a:r>
                  <a:rPr lang="zh-CN" altLang="en-US" strike="dblStrike" dirty="0" smtClean="0"/>
                  <a:t>局部解微分方程</a:t>
                </a:r>
                <a:endParaRPr lang="en-US" altLang="zh-CN" strike="dblStrike" dirty="0"/>
              </a:p>
              <a:p>
                <a:pPr lvl="1"/>
                <a:r>
                  <a:rPr lang="zh-CN" altLang="en-US" dirty="0" smtClean="0"/>
                  <a:t>启发我们</a:t>
                </a:r>
                <a:r>
                  <a:rPr lang="zh-CN" altLang="en-US" b="1" dirty="0" smtClean="0"/>
                  <a:t>分段积分速度</a:t>
                </a:r>
                <a:endParaRPr lang="en-US" altLang="zh-CN" b="1" dirty="0"/>
              </a:p>
              <a:p>
                <a:pPr lvl="1"/>
                <a:r>
                  <a:rPr lang="zh-CN" altLang="en-US" dirty="0" smtClean="0"/>
                  <a:t>由于不是瓶颈</a:t>
                </a:r>
                <a:r>
                  <a:rPr lang="en-US" altLang="zh-CN" dirty="0" smtClean="0"/>
                  <a:t>, </a:t>
                </a:r>
                <a:r>
                  <a:rPr lang="zh-CN" altLang="en-US" dirty="0" smtClean="0"/>
                  <a:t>将这些力的作用分多段应用</a:t>
                </a:r>
                <a:endParaRPr lang="en-US" altLang="zh-CN" dirty="0" smtClean="0"/>
              </a:p>
              <a:p>
                <a:pPr marL="393192" lvl="1" indent="0">
                  <a:buNone/>
                </a:pPr>
                <a:endParaRPr lang="en-US" altLang="zh-CN" dirty="0" smtClean="0"/>
              </a:p>
              <a:p>
                <a:pPr marL="393192" lvl="1"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3"/>
                <a:stretch>
                  <a:fillRect l="-889"/>
                </a:stretch>
              </a:blipFill>
            </p:spPr>
            <p:txBody>
              <a:bodyPr/>
              <a:lstStyle/>
              <a:p>
                <a:r>
                  <a:rPr lang="zh-CN" altLang="en-US">
                    <a:noFill/>
                  </a:rPr>
                  <a:t> </a:t>
                </a:r>
              </a:p>
            </p:txBody>
          </p:sp>
        </mc:Fallback>
      </mc:AlternateContent>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6800" y="304800"/>
            <a:ext cx="4038600" cy="48504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14303087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喜闻乐见的例子 </a:t>
            </a:r>
            <a:r>
              <a:rPr lang="en-US" altLang="zh-CN" dirty="0" smtClean="0"/>
              <a:t>Box2D</a:t>
            </a:r>
            <a:endParaRPr lang="zh-CN" altLang="en-US" dirty="0"/>
          </a:p>
        </p:txBody>
      </p:sp>
      <p:sp>
        <p:nvSpPr>
          <p:cNvPr id="3" name="内容占位符 2"/>
          <p:cNvSpPr>
            <a:spLocks noGrp="1"/>
          </p:cNvSpPr>
          <p:nvPr>
            <p:ph idx="1"/>
          </p:nvPr>
        </p:nvSpPr>
        <p:spPr/>
        <p:txBody>
          <a:bodyPr/>
          <a:lstStyle/>
          <a:p>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770413">
            <a:off x="652430" y="2466953"/>
            <a:ext cx="5334000" cy="35560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02357">
            <a:off x="3325117" y="2286000"/>
            <a:ext cx="5191061" cy="34607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pic>
        <p:nvPicPr>
          <p:cNvPr id="1029" name="Picture 5" descr="http://img.78v.com/2010/09/d9439b6b-a6e4-4205-95ac-3674ff107b6e.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2156111"/>
            <a:ext cx="5572061" cy="417768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143000" y="2631358"/>
            <a:ext cx="6829338" cy="1384995"/>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altLang="zh-CN" sz="2800" dirty="0" smtClean="0"/>
              <a:t>Q : </a:t>
            </a:r>
            <a:r>
              <a:rPr lang="zh-CN" altLang="en-US" sz="2800" dirty="0" smtClean="0"/>
              <a:t>既然已经有这么多完善的物理引擎了</a:t>
            </a:r>
            <a:r>
              <a:rPr lang="en-US" altLang="zh-CN" sz="2800" dirty="0" smtClean="0"/>
              <a:t>, </a:t>
            </a:r>
            <a:r>
              <a:rPr lang="zh-CN" altLang="en-US" sz="2800" dirty="0" smtClean="0"/>
              <a:t>为什么还要自己写</a:t>
            </a:r>
            <a:r>
              <a:rPr lang="en-US" altLang="zh-CN" sz="2800" dirty="0" smtClean="0"/>
              <a:t>?</a:t>
            </a:r>
          </a:p>
          <a:p>
            <a:r>
              <a:rPr lang="en-US" altLang="zh-CN" sz="2800" dirty="0" smtClean="0"/>
              <a:t>A : </a:t>
            </a:r>
            <a:r>
              <a:rPr lang="zh-CN" altLang="en-US" sz="2800" dirty="0"/>
              <a:t>娱乐</a:t>
            </a:r>
            <a:r>
              <a:rPr lang="zh-CN" altLang="en-US" sz="2800" dirty="0" smtClean="0"/>
              <a:t>身心</a:t>
            </a:r>
            <a:r>
              <a:rPr lang="en-US" altLang="zh-CN" sz="2800" dirty="0" smtClean="0"/>
              <a:t>, </a:t>
            </a:r>
            <a:r>
              <a:rPr lang="zh-CN" altLang="en-US" sz="2800" dirty="0" smtClean="0"/>
              <a:t>强生健</a:t>
            </a:r>
            <a:r>
              <a:rPr lang="en-US" altLang="zh-CN" sz="2800" dirty="0" smtClean="0"/>
              <a:t>”</a:t>
            </a:r>
            <a:r>
              <a:rPr lang="zh-CN" altLang="en-US" sz="2800" dirty="0" smtClean="0"/>
              <a:t>体</a:t>
            </a:r>
            <a:r>
              <a:rPr lang="en-US" altLang="zh-CN" sz="2800" dirty="0" smtClean="0"/>
              <a:t>”(</a:t>
            </a:r>
            <a:r>
              <a:rPr lang="zh-CN" altLang="en-US" sz="2800" dirty="0" smtClean="0"/>
              <a:t>手指</a:t>
            </a:r>
            <a:r>
              <a:rPr lang="en-US" altLang="zh-CN" sz="2800" dirty="0" smtClean="0"/>
              <a:t>).</a:t>
            </a:r>
          </a:p>
        </p:txBody>
      </p:sp>
    </p:spTree>
    <p:extLst>
      <p:ext uri="{BB962C8B-B14F-4D97-AF65-F5344CB8AC3E}">
        <p14:creationId xmlns:p14="http://schemas.microsoft.com/office/powerpoint/2010/main" val="164351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 calcmode="lin" valueType="num">
                                      <p:cBhvr additive="base">
                                        <p:cTn id="12" dur="500" fill="hold"/>
                                        <p:tgtEl>
                                          <p:spTgt spid="1027"/>
                                        </p:tgtEl>
                                        <p:attrNameLst>
                                          <p:attrName>ppt_x</p:attrName>
                                        </p:attrNameLst>
                                      </p:cBhvr>
                                      <p:tavLst>
                                        <p:tav tm="0">
                                          <p:val>
                                            <p:strVal val="#ppt_x"/>
                                          </p:val>
                                        </p:tav>
                                        <p:tav tm="100000">
                                          <p:val>
                                            <p:strVal val="#ppt_x"/>
                                          </p:val>
                                        </p:tav>
                                      </p:tavLst>
                                    </p:anim>
                                    <p:anim calcmode="lin" valueType="num">
                                      <p:cBhvr additive="base">
                                        <p:cTn id="13"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029"/>
                                        </p:tgtEl>
                                        <p:attrNameLst>
                                          <p:attrName>style.visibility</p:attrName>
                                        </p:attrNameLst>
                                      </p:cBhvr>
                                      <p:to>
                                        <p:strVal val="visible"/>
                                      </p:to>
                                    </p:set>
                                    <p:animEffect transition="in" filter="barn(inVertical)">
                                      <p:cBhvr>
                                        <p:cTn id="18" dur="500"/>
                                        <p:tgtEl>
                                          <p:spTgt spid="1029"/>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新的框架</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buNone/>
            </a:pPr>
            <a:endParaRPr lang="en-US" altLang="zh-CN" dirty="0" smtClean="0"/>
          </a:p>
          <a:p>
            <a:r>
              <a:rPr lang="en-US" altLang="zh-CN" dirty="0" smtClean="0"/>
              <a:t>1.</a:t>
            </a:r>
            <a:r>
              <a:rPr lang="zh-CN" altLang="en-US" dirty="0" smtClean="0"/>
              <a:t>应用恒定的</a:t>
            </a:r>
            <a:r>
              <a:rPr lang="zh-CN" altLang="en-US" b="1" dirty="0" smtClean="0"/>
              <a:t>力</a:t>
            </a:r>
            <a:r>
              <a:rPr lang="en-US" altLang="zh-CN" dirty="0" smtClean="0"/>
              <a:t>, </a:t>
            </a:r>
            <a:r>
              <a:rPr lang="zh-CN" altLang="en-US" dirty="0" smtClean="0"/>
              <a:t>位置移动</a:t>
            </a:r>
            <a:endParaRPr lang="en-US" altLang="zh-CN" dirty="0" smtClean="0"/>
          </a:p>
          <a:p>
            <a:pPr lvl="1"/>
            <a:r>
              <a:rPr lang="zh-CN" altLang="en-US" dirty="0" smtClean="0"/>
              <a:t>分</a:t>
            </a:r>
            <a:r>
              <a:rPr lang="en-US" altLang="zh-CN" dirty="0" smtClean="0"/>
              <a:t>30</a:t>
            </a:r>
            <a:r>
              <a:rPr lang="zh-CN" altLang="en-US" dirty="0" smtClean="0"/>
              <a:t>段</a:t>
            </a:r>
            <a:endParaRPr lang="en-US" altLang="zh-CN" dirty="0" smtClean="0"/>
          </a:p>
          <a:p>
            <a:r>
              <a:rPr lang="en-US" altLang="zh-CN" dirty="0" smtClean="0"/>
              <a:t>2.</a:t>
            </a:r>
            <a:r>
              <a:rPr lang="zh-CN" altLang="en-US" dirty="0" smtClean="0"/>
              <a:t>速度约束迭代</a:t>
            </a:r>
            <a:r>
              <a:rPr lang="en-US" altLang="zh-CN" dirty="0" smtClean="0"/>
              <a:t>(1</a:t>
            </a:r>
            <a:r>
              <a:rPr lang="zh-CN" altLang="en-US" dirty="0" smtClean="0"/>
              <a:t>次生成</a:t>
            </a:r>
            <a:r>
              <a:rPr lang="en-US" altLang="zh-CN" dirty="0" smtClean="0"/>
              <a:t>Contact, 40</a:t>
            </a:r>
            <a:r>
              <a:rPr lang="zh-CN" altLang="en-US" dirty="0" smtClean="0"/>
              <a:t>次迭代</a:t>
            </a:r>
            <a:r>
              <a:rPr lang="en-US" altLang="zh-CN" dirty="0" smtClean="0"/>
              <a:t>)</a:t>
            </a:r>
          </a:p>
          <a:p>
            <a:pPr lvl="1"/>
            <a:r>
              <a:rPr lang="zh-CN" altLang="en-US" dirty="0" smtClean="0"/>
              <a:t>恒定约束</a:t>
            </a:r>
            <a:r>
              <a:rPr lang="en-US" altLang="zh-CN" dirty="0" smtClean="0"/>
              <a:t>(</a:t>
            </a:r>
            <a:r>
              <a:rPr lang="zh-CN" altLang="en-US" dirty="0" smtClean="0"/>
              <a:t>连杆</a:t>
            </a:r>
            <a:r>
              <a:rPr lang="en-US" altLang="zh-CN" dirty="0" smtClean="0"/>
              <a:t>)+</a:t>
            </a:r>
            <a:r>
              <a:rPr lang="zh-CN" altLang="en-US" dirty="0" smtClean="0"/>
              <a:t>碰撞检测生成碰撞约束</a:t>
            </a:r>
            <a:endParaRPr lang="en-US" altLang="zh-CN" dirty="0"/>
          </a:p>
          <a:p>
            <a:pPr lvl="1"/>
            <a:r>
              <a:rPr lang="zh-CN" altLang="en-US" dirty="0" smtClean="0"/>
              <a:t>冲量修正</a:t>
            </a:r>
            <a:endParaRPr lang="en-US" altLang="zh-CN" dirty="0" smtClean="0"/>
          </a:p>
          <a:p>
            <a:pPr lvl="1"/>
            <a:r>
              <a:rPr lang="zh-CN" altLang="en-US" dirty="0" smtClean="0"/>
              <a:t>防止</a:t>
            </a:r>
            <a:r>
              <a:rPr lang="en-US" altLang="zh-CN" dirty="0" smtClean="0"/>
              <a:t>”</a:t>
            </a:r>
            <a:r>
              <a:rPr lang="zh-CN" altLang="en-US" dirty="0" smtClean="0"/>
              <a:t>撞击波</a:t>
            </a:r>
            <a:r>
              <a:rPr lang="en-US" altLang="zh-CN" dirty="0" smtClean="0"/>
              <a:t>”, </a:t>
            </a:r>
            <a:r>
              <a:rPr lang="zh-CN" altLang="en-US" dirty="0" smtClean="0"/>
              <a:t>堆叠不稳定</a:t>
            </a:r>
            <a:r>
              <a:rPr lang="en-US" altLang="zh-CN" dirty="0" smtClean="0"/>
              <a:t>.</a:t>
            </a:r>
            <a:endParaRPr lang="en-US" altLang="zh-CN" dirty="0"/>
          </a:p>
          <a:p>
            <a:r>
              <a:rPr lang="en-US" altLang="zh-CN" dirty="0" smtClean="0"/>
              <a:t>3.</a:t>
            </a:r>
            <a:r>
              <a:rPr lang="zh-CN" altLang="en-US" dirty="0" smtClean="0"/>
              <a:t>位置约束迭代</a:t>
            </a:r>
            <a:r>
              <a:rPr lang="en-US" altLang="zh-CN" dirty="0" smtClean="0"/>
              <a:t>(</a:t>
            </a:r>
            <a:r>
              <a:rPr lang="zh-CN" altLang="en-US" dirty="0"/>
              <a:t>吃水</a:t>
            </a:r>
            <a:r>
              <a:rPr lang="en-US" altLang="zh-CN" dirty="0" smtClean="0"/>
              <a:t>)(5</a:t>
            </a:r>
            <a:r>
              <a:rPr lang="zh-CN" altLang="en-US" dirty="0" smtClean="0"/>
              <a:t>次迭代</a:t>
            </a:r>
            <a:r>
              <a:rPr lang="en-US" altLang="zh-CN" dirty="0" smtClean="0"/>
              <a:t>, </a:t>
            </a:r>
            <a:r>
              <a:rPr lang="zh-CN" altLang="en-US" dirty="0" smtClean="0"/>
              <a:t>目前的瓶颈</a:t>
            </a:r>
            <a:r>
              <a:rPr lang="en-US" altLang="zh-CN" dirty="0" smtClean="0"/>
              <a:t>)</a:t>
            </a:r>
            <a:endParaRPr lang="en-US" altLang="zh-CN" dirty="0"/>
          </a:p>
          <a:p>
            <a:pPr lvl="1"/>
            <a:r>
              <a:rPr lang="zh-CN" altLang="en-US" dirty="0" smtClean="0"/>
              <a:t>临时冲量修正</a:t>
            </a:r>
            <a:r>
              <a:rPr lang="en-US" altLang="zh-CN" dirty="0" smtClean="0"/>
              <a:t>, </a:t>
            </a:r>
            <a:r>
              <a:rPr lang="zh-CN" altLang="en-US" dirty="0" smtClean="0"/>
              <a:t>应用位移</a:t>
            </a:r>
            <a:r>
              <a:rPr lang="en-US" altLang="zh-CN" dirty="0" smtClean="0"/>
              <a:t>.</a:t>
            </a:r>
          </a:p>
          <a:p>
            <a:pPr lvl="1"/>
            <a:r>
              <a:rPr lang="zh-CN" altLang="en-US" dirty="0" smtClean="0"/>
              <a:t>应用</a:t>
            </a:r>
            <a:r>
              <a:rPr lang="en-US" altLang="zh-CN" dirty="0" smtClean="0"/>
              <a:t>”</a:t>
            </a:r>
            <a:r>
              <a:rPr lang="zh-CN" altLang="en-US" dirty="0" smtClean="0"/>
              <a:t>一次性</a:t>
            </a:r>
            <a:r>
              <a:rPr lang="en-US" altLang="zh-CN" dirty="0" smtClean="0"/>
              <a:t>”</a:t>
            </a:r>
            <a:r>
              <a:rPr lang="zh-CN" altLang="en-US" dirty="0" smtClean="0"/>
              <a:t>冲量</a:t>
            </a:r>
            <a:endParaRPr lang="en-US" altLang="zh-CN" dirty="0" smtClean="0"/>
          </a:p>
          <a:p>
            <a:r>
              <a:rPr lang="en-US" altLang="zh-CN" dirty="0" smtClean="0"/>
              <a:t>4.</a:t>
            </a:r>
            <a:r>
              <a:rPr lang="zh-CN" altLang="en-US" dirty="0" smtClean="0"/>
              <a:t>画面渲染</a:t>
            </a:r>
            <a:endParaRPr lang="en-US" altLang="zh-CN" dirty="0" smtClean="0"/>
          </a:p>
        </p:txBody>
      </p:sp>
    </p:spTree>
    <p:extLst>
      <p:ext uri="{BB962C8B-B14F-4D97-AF65-F5344CB8AC3E}">
        <p14:creationId xmlns:p14="http://schemas.microsoft.com/office/powerpoint/2010/main" val="2195451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细节</a:t>
            </a:r>
          </a:p>
        </p:txBody>
      </p:sp>
      <p:sp>
        <p:nvSpPr>
          <p:cNvPr id="3" name="内容占位符 2"/>
          <p:cNvSpPr>
            <a:spLocks noGrp="1"/>
          </p:cNvSpPr>
          <p:nvPr>
            <p:ph idx="1"/>
          </p:nvPr>
        </p:nvSpPr>
        <p:spPr/>
        <p:txBody>
          <a:bodyPr>
            <a:normAutofit/>
          </a:bodyPr>
          <a:lstStyle/>
          <a:p>
            <a:endParaRPr lang="en-US" altLang="zh-CN" dirty="0" smtClean="0"/>
          </a:p>
          <a:p>
            <a:r>
              <a:rPr lang="zh-CN" altLang="en-US" dirty="0" smtClean="0"/>
              <a:t>速度较小的碰撞采用完全非弹性碰撞</a:t>
            </a:r>
            <a:endParaRPr lang="en-US" altLang="zh-CN" dirty="0" smtClean="0"/>
          </a:p>
          <a:p>
            <a:endParaRPr lang="en-US" altLang="zh-CN" dirty="0"/>
          </a:p>
          <a:p>
            <a:r>
              <a:rPr lang="zh-CN" altLang="en-US" dirty="0" smtClean="0"/>
              <a:t>大约</a:t>
            </a:r>
            <a:r>
              <a:rPr lang="en-US" altLang="zh-CN" dirty="0" smtClean="0"/>
              <a:t>50K+</a:t>
            </a:r>
            <a:r>
              <a:rPr lang="zh-CN" altLang="en-US" dirty="0" smtClean="0"/>
              <a:t>的代码就能实现一个勉强可用</a:t>
            </a:r>
            <a:r>
              <a:rPr lang="en-US" altLang="zh-CN" dirty="0" smtClean="0"/>
              <a:t>, </a:t>
            </a:r>
            <a:r>
              <a:rPr lang="zh-CN" altLang="en-US" dirty="0" smtClean="0"/>
              <a:t>以假乱真的</a:t>
            </a:r>
            <a:r>
              <a:rPr lang="en-US" altLang="zh-CN" dirty="0" smtClean="0"/>
              <a:t>2D</a:t>
            </a:r>
            <a:r>
              <a:rPr lang="zh-CN" altLang="en-US" dirty="0" smtClean="0"/>
              <a:t>刚体物理引擎了</a:t>
            </a:r>
            <a:endParaRPr lang="en-US" altLang="zh-CN" dirty="0"/>
          </a:p>
          <a:p>
            <a:pPr lvl="1"/>
            <a:r>
              <a:rPr lang="zh-CN" altLang="en-US" dirty="0" smtClean="0"/>
              <a:t>包含绘图</a:t>
            </a:r>
            <a:r>
              <a:rPr lang="en-US" altLang="zh-CN" dirty="0" smtClean="0"/>
              <a:t>, </a:t>
            </a:r>
            <a:r>
              <a:rPr lang="zh-CN" altLang="en-US" dirty="0" smtClean="0"/>
              <a:t>输入等</a:t>
            </a:r>
            <a:r>
              <a:rPr lang="en-US" altLang="zh-CN" dirty="0" smtClean="0"/>
              <a:t>.</a:t>
            </a:r>
          </a:p>
          <a:p>
            <a:pPr lvl="1"/>
            <a:r>
              <a:rPr lang="zh-CN" altLang="en-US" dirty="0" smtClean="0"/>
              <a:t>存在一些基本可以忍受的失真</a:t>
            </a:r>
            <a:r>
              <a:rPr lang="en-US" altLang="zh-CN" dirty="0" smtClean="0"/>
              <a:t>.</a:t>
            </a:r>
          </a:p>
          <a:p>
            <a:pPr lvl="1"/>
            <a:endParaRPr lang="en-US" altLang="zh-CN" dirty="0" smtClean="0"/>
          </a:p>
          <a:p>
            <a:r>
              <a:rPr lang="zh-CN" altLang="en-US" dirty="0" smtClean="0"/>
              <a:t>目前我的引擎细节上还存在</a:t>
            </a:r>
            <a:r>
              <a:rPr lang="zh-CN" altLang="en-US" dirty="0"/>
              <a:t>一些</a:t>
            </a:r>
            <a:r>
              <a:rPr lang="zh-CN" altLang="en-US" dirty="0" smtClean="0"/>
              <a:t>失真的情况</a:t>
            </a:r>
            <a:endParaRPr lang="en-US" altLang="zh-CN" dirty="0"/>
          </a:p>
          <a:p>
            <a:pPr marL="393192" lvl="1" indent="0">
              <a:buNone/>
            </a:pPr>
            <a:endParaRPr lang="zh-CN" altLang="en-US" dirty="0"/>
          </a:p>
        </p:txBody>
      </p:sp>
    </p:spTree>
    <p:extLst>
      <p:ext uri="{BB962C8B-B14F-4D97-AF65-F5344CB8AC3E}">
        <p14:creationId xmlns:p14="http://schemas.microsoft.com/office/powerpoint/2010/main" val="28784534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软件方面</a:t>
            </a:r>
            <a:endParaRPr lang="zh-CN" altLang="en-US" dirty="0"/>
          </a:p>
        </p:txBody>
      </p:sp>
      <p:sp>
        <p:nvSpPr>
          <p:cNvPr id="3" name="内容占位符 2"/>
          <p:cNvSpPr>
            <a:spLocks noGrp="1"/>
          </p:cNvSpPr>
          <p:nvPr>
            <p:ph idx="1"/>
          </p:nvPr>
        </p:nvSpPr>
        <p:spPr/>
        <p:txBody>
          <a:bodyPr>
            <a:normAutofit fontScale="92500" lnSpcReduction="20000"/>
          </a:bodyPr>
          <a:lstStyle/>
          <a:p>
            <a:r>
              <a:rPr lang="zh-CN" altLang="en-US" dirty="0" smtClean="0"/>
              <a:t>面向对象程序设计</a:t>
            </a:r>
            <a:endParaRPr lang="en-US" altLang="zh-CN" dirty="0" smtClean="0"/>
          </a:p>
          <a:p>
            <a:pPr lvl="1"/>
            <a:r>
              <a:rPr lang="zh-CN" altLang="en-US" dirty="0" smtClean="0"/>
              <a:t>继承 </a:t>
            </a:r>
            <a:r>
              <a:rPr lang="en-US" altLang="zh-CN" dirty="0" smtClean="0"/>
              <a:t>Shape-{Circle, Polygon}</a:t>
            </a:r>
          </a:p>
          <a:p>
            <a:pPr lvl="1"/>
            <a:r>
              <a:rPr lang="zh-CN" altLang="en-US" dirty="0" smtClean="0"/>
              <a:t>利用多态</a:t>
            </a:r>
            <a:r>
              <a:rPr lang="en-US" altLang="zh-CN" dirty="0" smtClean="0"/>
              <a:t>, </a:t>
            </a:r>
            <a:r>
              <a:rPr lang="zh-CN" altLang="en-US" dirty="0" smtClean="0"/>
              <a:t>封装特性</a:t>
            </a:r>
            <a:endParaRPr lang="en-US" altLang="zh-CN" dirty="0" smtClean="0"/>
          </a:p>
          <a:p>
            <a:r>
              <a:rPr lang="en-US" altLang="zh-CN" dirty="0" smtClean="0"/>
              <a:t>Game</a:t>
            </a:r>
          </a:p>
          <a:p>
            <a:pPr lvl="1"/>
            <a:r>
              <a:rPr lang="en-US" altLang="zh-CN" dirty="0" smtClean="0"/>
              <a:t>Physics</a:t>
            </a:r>
          </a:p>
          <a:p>
            <a:pPr lvl="2"/>
            <a:r>
              <a:rPr lang="en-US" altLang="zh-CN" dirty="0" smtClean="0"/>
              <a:t>Shape(Circle, Polygon)</a:t>
            </a:r>
          </a:p>
          <a:p>
            <a:pPr lvl="2"/>
            <a:r>
              <a:rPr lang="en-US" altLang="zh-CN" dirty="0" smtClean="0"/>
              <a:t>Constraint(Contact, </a:t>
            </a:r>
            <a:r>
              <a:rPr lang="en-US" altLang="zh-CN" dirty="0" err="1" smtClean="0"/>
              <a:t>DistanceConstraint</a:t>
            </a:r>
            <a:r>
              <a:rPr lang="en-US" altLang="zh-CN" dirty="0" smtClean="0"/>
              <a:t>)</a:t>
            </a:r>
          </a:p>
          <a:p>
            <a:pPr lvl="2"/>
            <a:r>
              <a:rPr lang="en-US" altLang="zh-CN" dirty="0" smtClean="0"/>
              <a:t>Force(Spring)</a:t>
            </a:r>
          </a:p>
          <a:p>
            <a:pPr lvl="1"/>
            <a:r>
              <a:rPr lang="en-US" altLang="zh-CN" dirty="0" smtClean="0"/>
              <a:t>Input</a:t>
            </a:r>
          </a:p>
          <a:p>
            <a:pPr lvl="2"/>
            <a:r>
              <a:rPr lang="en-US" altLang="zh-CN" dirty="0" smtClean="0"/>
              <a:t>Keyboard, mouse</a:t>
            </a:r>
          </a:p>
          <a:p>
            <a:pPr lvl="1"/>
            <a:r>
              <a:rPr lang="en-US" altLang="zh-CN" dirty="0" smtClean="0"/>
              <a:t>Graphics</a:t>
            </a:r>
            <a:endParaRPr lang="en-US" altLang="zh-CN" dirty="0"/>
          </a:p>
          <a:p>
            <a:r>
              <a:rPr lang="en-US" altLang="zh-CN" dirty="0" smtClean="0"/>
              <a:t>Geometry</a:t>
            </a:r>
          </a:p>
          <a:p>
            <a:pPr lvl="1"/>
            <a:r>
              <a:rPr lang="en-US" altLang="zh-CN" dirty="0" smtClean="0"/>
              <a:t>Vector2D, Line, Matrix3x3</a:t>
            </a:r>
            <a:endParaRPr lang="en-US" altLang="zh-CN" dirty="0"/>
          </a:p>
        </p:txBody>
      </p:sp>
    </p:spTree>
    <p:extLst>
      <p:ext uri="{BB962C8B-B14F-4D97-AF65-F5344CB8AC3E}">
        <p14:creationId xmlns:p14="http://schemas.microsoft.com/office/powerpoint/2010/main" val="24308638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矢量</a:t>
            </a:r>
            <a:r>
              <a:rPr lang="en-US" altLang="zh-CN" dirty="0" smtClean="0"/>
              <a:t>/</a:t>
            </a:r>
            <a:r>
              <a:rPr lang="zh-CN" altLang="en-US" dirty="0" smtClean="0"/>
              <a:t>矩阵运算</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marL="0" indent="0">
                  <a:buNone/>
                </a:pPr>
                <a:endParaRPr lang="en-US" altLang="zh-CN" dirty="0" smtClean="0"/>
              </a:p>
              <a:p>
                <a:r>
                  <a:rPr lang="zh-CN" altLang="en-US" dirty="0" smtClean="0"/>
                  <a:t>利用运算符重载简化矢量操作</a:t>
                </a:r>
                <a:endParaRPr lang="en-US" altLang="zh-CN" dirty="0" smtClean="0"/>
              </a:p>
              <a:p>
                <a:pPr lvl="1"/>
                <a:r>
                  <a:rPr lang="zh-CN" altLang="en-US" dirty="0"/>
                  <a:t>只需</a:t>
                </a:r>
                <a:r>
                  <a:rPr lang="zh-CN" altLang="en-US" dirty="0" smtClean="0"/>
                  <a:t>要</a:t>
                </a:r>
                <a:r>
                  <a:rPr lang="en-US" altLang="zh-CN" dirty="0" smtClean="0"/>
                  <a:t>2D</a:t>
                </a:r>
                <a:r>
                  <a:rPr lang="zh-CN" altLang="en-US" dirty="0" smtClean="0"/>
                  <a:t>矢量</a:t>
                </a:r>
                <a:endParaRPr lang="en-US" altLang="zh-CN" dirty="0" smtClean="0"/>
              </a:p>
              <a:p>
                <a:pPr lvl="1"/>
                <a:r>
                  <a:rPr lang="zh-CN" altLang="en-US" dirty="0" smtClean="0"/>
                  <a:t>对于可能出现的</a:t>
                </a:r>
                <a14:m>
                  <m:oMath xmlns:m="http://schemas.openxmlformats.org/officeDocument/2006/math">
                    <m:r>
                      <a:rPr lang="en-US" altLang="zh-CN" b="0" i="1" smtClean="0">
                        <a:latin typeface="Cambria Math"/>
                      </a:rPr>
                      <m:t>(0, 0,</m:t>
                    </m:r>
                    <m:r>
                      <a:rPr lang="en-US" altLang="zh-CN" b="0" i="1" smtClean="0">
                        <a:latin typeface="Cambria Math"/>
                      </a:rPr>
                      <m:t>𝑎</m:t>
                    </m:r>
                    <m:r>
                      <a:rPr lang="en-US" altLang="zh-CN" b="0" i="1" smtClean="0">
                        <a:latin typeface="Cambria Math"/>
                      </a:rPr>
                      <m:t>)</m:t>
                    </m:r>
                  </m:oMath>
                </a14:m>
                <a:r>
                  <a:rPr lang="en-US" altLang="zh-CN" dirty="0" smtClean="0"/>
                  <a:t>, </a:t>
                </a:r>
                <a:r>
                  <a:rPr lang="zh-CN" altLang="en-US" dirty="0" smtClean="0"/>
                  <a:t>利用一个</a:t>
                </a:r>
                <a:r>
                  <a:rPr lang="en-US" altLang="zh-CN" dirty="0" smtClean="0"/>
                  <a:t>double</a:t>
                </a:r>
                <a:r>
                  <a:rPr lang="zh-CN" altLang="en-US" dirty="0" smtClean="0"/>
                  <a:t>表示即可</a:t>
                </a:r>
                <a:endParaRPr lang="en-US" altLang="zh-CN" dirty="0" smtClean="0"/>
              </a:p>
              <a:p>
                <a:pPr lvl="1"/>
                <a:endParaRPr lang="en-US" altLang="zh-CN" dirty="0" smtClean="0"/>
              </a:p>
              <a:p>
                <a:r>
                  <a:rPr lang="zh-CN" altLang="en-US" dirty="0" smtClean="0"/>
                  <a:t>需要在全局坐标系和局部坐标系之间转化</a:t>
                </a:r>
                <a:endParaRPr lang="en-US" altLang="zh-CN" dirty="0"/>
              </a:p>
              <a:p>
                <a:pPr lvl="1"/>
                <a:r>
                  <a:rPr lang="zh-CN" altLang="en-US" dirty="0" smtClean="0"/>
                  <a:t>使用矩阵来进行这些变换</a:t>
                </a:r>
                <a:r>
                  <a:rPr lang="en-US" altLang="zh-CN" dirty="0" smtClean="0"/>
                  <a:t>.</a:t>
                </a:r>
              </a:p>
              <a:p>
                <a:endParaRPr lang="en-US" altLang="zh-CN" dirty="0" smtClean="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8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86506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绘图技巧</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r>
              <a:rPr lang="zh-CN" altLang="en-US" dirty="0"/>
              <a:t>随机</a:t>
            </a:r>
            <a:r>
              <a:rPr lang="zh-CN" altLang="en-US" dirty="0" smtClean="0"/>
              <a:t>颜色采用</a:t>
            </a:r>
            <a:r>
              <a:rPr lang="en-US" altLang="zh-CN" dirty="0" smtClean="0"/>
              <a:t>HSV</a:t>
            </a:r>
            <a:r>
              <a:rPr lang="zh-CN" altLang="en-US" dirty="0" smtClean="0"/>
              <a:t>色彩空间比较养眼</a:t>
            </a:r>
            <a:r>
              <a:rPr lang="en-US" altLang="zh-CN" dirty="0" smtClean="0"/>
              <a:t>(</a:t>
            </a:r>
            <a:r>
              <a:rPr lang="zh-CN" altLang="en-US" dirty="0"/>
              <a:t>随机</a:t>
            </a:r>
            <a:r>
              <a:rPr lang="en-US" altLang="zh-CN" dirty="0" smtClean="0"/>
              <a:t>RGB</a:t>
            </a:r>
            <a:r>
              <a:rPr lang="zh-CN" altLang="en-US" dirty="0" smtClean="0"/>
              <a:t>颜色一团糟</a:t>
            </a:r>
            <a:r>
              <a:rPr lang="en-US" altLang="zh-CN" dirty="0" smtClean="0"/>
              <a:t>)</a:t>
            </a:r>
          </a:p>
          <a:p>
            <a:endParaRPr lang="en-US" altLang="zh-CN" dirty="0" smtClean="0"/>
          </a:p>
          <a:p>
            <a:endParaRPr lang="en-US" altLang="zh-CN" dirty="0"/>
          </a:p>
          <a:p>
            <a:r>
              <a:rPr lang="zh-CN" altLang="en-US" dirty="0" smtClean="0"/>
              <a:t>开启</a:t>
            </a:r>
            <a:r>
              <a:rPr lang="en-US" altLang="zh-CN" dirty="0" smtClean="0"/>
              <a:t>OpenGL</a:t>
            </a:r>
            <a:r>
              <a:rPr lang="zh-CN" altLang="en-US" dirty="0" smtClean="0"/>
              <a:t>的抗锯齿</a:t>
            </a:r>
            <a:endParaRPr lang="zh-CN" altLang="en-US" dirty="0"/>
          </a:p>
        </p:txBody>
      </p:sp>
    </p:spTree>
    <p:extLst>
      <p:ext uri="{BB962C8B-B14F-4D97-AF65-F5344CB8AC3E}">
        <p14:creationId xmlns:p14="http://schemas.microsoft.com/office/powerpoint/2010/main" val="1579338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潜在的问题</a:t>
            </a:r>
            <a:endParaRPr lang="zh-CN" altLang="en-US" dirty="0"/>
          </a:p>
        </p:txBody>
      </p:sp>
      <p:sp>
        <p:nvSpPr>
          <p:cNvPr id="3" name="内容占位符 2"/>
          <p:cNvSpPr>
            <a:spLocks noGrp="1"/>
          </p:cNvSpPr>
          <p:nvPr>
            <p:ph idx="1"/>
          </p:nvPr>
        </p:nvSpPr>
        <p:spPr/>
        <p:txBody>
          <a:bodyPr>
            <a:normAutofit lnSpcReduction="10000"/>
          </a:bodyPr>
          <a:lstStyle/>
          <a:p>
            <a:endParaRPr lang="en-US" altLang="zh-CN" dirty="0" smtClean="0"/>
          </a:p>
          <a:p>
            <a:r>
              <a:rPr lang="zh-CN" altLang="en-US" dirty="0" smtClean="0"/>
              <a:t>算法效率太低</a:t>
            </a:r>
            <a:endParaRPr lang="en-US" altLang="zh-CN" dirty="0" smtClean="0"/>
          </a:p>
          <a:p>
            <a:endParaRPr lang="en-US" altLang="zh-CN" dirty="0"/>
          </a:p>
          <a:p>
            <a:r>
              <a:rPr lang="zh-CN" altLang="en-US" dirty="0" smtClean="0"/>
              <a:t>稳定性还需要进一步提高</a:t>
            </a:r>
            <a:endParaRPr lang="en-US" altLang="zh-CN" dirty="0" smtClean="0"/>
          </a:p>
          <a:p>
            <a:endParaRPr lang="en-US" altLang="zh-CN" dirty="0" smtClean="0"/>
          </a:p>
          <a:p>
            <a:r>
              <a:rPr lang="zh-CN" altLang="en-US" dirty="0" smtClean="0"/>
              <a:t>凹多边形</a:t>
            </a:r>
            <a:endParaRPr lang="en-US" altLang="zh-CN" dirty="0"/>
          </a:p>
          <a:p>
            <a:endParaRPr lang="en-US" altLang="zh-CN" dirty="0"/>
          </a:p>
          <a:p>
            <a:r>
              <a:rPr lang="zh-CN" altLang="en-US" dirty="0" smtClean="0"/>
              <a:t>子弹</a:t>
            </a:r>
            <a:endParaRPr lang="en-US" altLang="zh-CN" dirty="0" smtClean="0"/>
          </a:p>
          <a:p>
            <a:endParaRPr lang="en-US" altLang="zh-CN" dirty="0"/>
          </a:p>
          <a:p>
            <a:r>
              <a:rPr lang="zh-CN" altLang="en-US" dirty="0" smtClean="0"/>
              <a:t>等等</a:t>
            </a:r>
            <a:endParaRPr lang="zh-CN" altLang="en-US" dirty="0"/>
          </a:p>
        </p:txBody>
      </p:sp>
    </p:spTree>
    <p:extLst>
      <p:ext uri="{BB962C8B-B14F-4D97-AF65-F5344CB8AC3E}">
        <p14:creationId xmlns:p14="http://schemas.microsoft.com/office/powerpoint/2010/main" val="80409501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参考资料</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a:t>部分</a:t>
            </a:r>
            <a:r>
              <a:rPr lang="zh-CN" altLang="en-US" dirty="0" smtClean="0"/>
              <a:t>图片来自</a:t>
            </a:r>
            <a:r>
              <a:rPr lang="en-US" altLang="zh-CN" dirty="0" smtClean="0"/>
              <a:t>Wikipedia.</a:t>
            </a:r>
          </a:p>
          <a:p>
            <a:endParaRPr lang="en-US" altLang="zh-CN" dirty="0"/>
          </a:p>
          <a:p>
            <a:r>
              <a:rPr lang="en-US" altLang="zh-CN" dirty="0" smtClean="0"/>
              <a:t>Erin </a:t>
            </a:r>
            <a:r>
              <a:rPr lang="en-US" altLang="zh-CN" dirty="0" err="1" smtClean="0"/>
              <a:t>Catto</a:t>
            </a:r>
            <a:r>
              <a:rPr lang="en-US" altLang="zh-CN" dirty="0" smtClean="0"/>
              <a:t>(Box2D</a:t>
            </a:r>
            <a:r>
              <a:rPr lang="zh-CN" altLang="en-US" dirty="0"/>
              <a:t>作者</a:t>
            </a:r>
            <a:r>
              <a:rPr lang="en-US" altLang="zh-CN" dirty="0" smtClean="0"/>
              <a:t>)</a:t>
            </a:r>
            <a:r>
              <a:rPr lang="zh-CN" altLang="en-US" dirty="0" smtClean="0"/>
              <a:t>在</a:t>
            </a:r>
            <a:r>
              <a:rPr lang="en-US" altLang="zh-CN" dirty="0" smtClean="0"/>
              <a:t>Game Development Conference</a:t>
            </a:r>
            <a:r>
              <a:rPr lang="zh-CN" altLang="en-US" dirty="0" smtClean="0"/>
              <a:t>上面的</a:t>
            </a:r>
            <a:r>
              <a:rPr lang="en-US" altLang="zh-CN" dirty="0" smtClean="0"/>
              <a:t>presentation.</a:t>
            </a:r>
          </a:p>
          <a:p>
            <a:endParaRPr lang="en-US" altLang="zh-CN" dirty="0"/>
          </a:p>
          <a:p>
            <a:r>
              <a:rPr lang="en-US" altLang="zh-CN" dirty="0" smtClean="0"/>
              <a:t>Box2D</a:t>
            </a:r>
            <a:r>
              <a:rPr lang="zh-CN" altLang="en-US" dirty="0" smtClean="0"/>
              <a:t>的代码</a:t>
            </a:r>
            <a:endParaRPr lang="en-US" altLang="zh-CN" dirty="0" smtClean="0"/>
          </a:p>
          <a:p>
            <a:endParaRPr lang="en-US" altLang="zh-CN" dirty="0"/>
          </a:p>
          <a:p>
            <a:r>
              <a:rPr lang="zh-CN" altLang="en-US" dirty="0" smtClean="0"/>
              <a:t>一些物理引擎方面的论文</a:t>
            </a:r>
            <a:r>
              <a:rPr lang="en-US" altLang="zh-CN" dirty="0" smtClean="0"/>
              <a:t>.</a:t>
            </a:r>
            <a:endParaRPr lang="zh-CN" altLang="en-US" dirty="0"/>
          </a:p>
        </p:txBody>
      </p:sp>
    </p:spTree>
    <p:extLst>
      <p:ext uri="{BB962C8B-B14F-4D97-AF65-F5344CB8AC3E}">
        <p14:creationId xmlns:p14="http://schemas.microsoft.com/office/powerpoint/2010/main" val="1719823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谢谢大家</a:t>
            </a:r>
            <a:r>
              <a:rPr lang="en-US" altLang="zh-CN" dirty="0" smtClean="0"/>
              <a:t>!</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r>
              <a:rPr lang="zh-CN" altLang="en-US" sz="3200" dirty="0" smtClean="0"/>
              <a:t>欢迎提问</a:t>
            </a:r>
            <a:r>
              <a:rPr lang="en-US" altLang="zh-CN" sz="3200" dirty="0" smtClean="0"/>
              <a:t>!</a:t>
            </a:r>
            <a:endParaRPr lang="en-US" altLang="zh-CN" sz="3200" dirty="0" smtClean="0"/>
          </a:p>
          <a:p>
            <a:endParaRPr lang="en-US" altLang="zh-CN" sz="3200" dirty="0"/>
          </a:p>
          <a:p>
            <a:r>
              <a:rPr lang="zh-CN" altLang="en-US" sz="3200" dirty="0" smtClean="0"/>
              <a:t>欢迎试玩</a:t>
            </a:r>
            <a:r>
              <a:rPr lang="en-US" altLang="zh-CN" sz="3200" dirty="0" smtClean="0"/>
              <a:t>!</a:t>
            </a:r>
          </a:p>
          <a:p>
            <a:endParaRPr lang="en-US" altLang="zh-CN" dirty="0" smtClean="0"/>
          </a:p>
          <a:p>
            <a:r>
              <a:rPr lang="zh-CN" altLang="en-US" dirty="0" smtClean="0"/>
              <a:t>联系方式</a:t>
            </a:r>
            <a:r>
              <a:rPr lang="en-US" altLang="zh-CN" dirty="0" smtClean="0"/>
              <a:t>:</a:t>
            </a:r>
          </a:p>
          <a:p>
            <a:pPr lvl="5"/>
            <a:r>
              <a:rPr lang="en-US" altLang="zh-CN" dirty="0" smtClean="0"/>
              <a:t>QQ 362506440</a:t>
            </a:r>
          </a:p>
          <a:p>
            <a:pPr lvl="5"/>
            <a:r>
              <a:rPr lang="en-US" altLang="zh-CN" dirty="0" smtClean="0">
                <a:hlinkClick r:id="rId2"/>
              </a:rPr>
              <a:t>h1y1m1@126.com</a:t>
            </a:r>
            <a:endParaRPr lang="en-US" altLang="zh-CN" dirty="0" smtClean="0"/>
          </a:p>
          <a:p>
            <a:pPr lvl="5"/>
            <a:r>
              <a:rPr lang="zh-CN" altLang="en-US" dirty="0" smtClean="0"/>
              <a:t>欢迎加人人</a:t>
            </a:r>
            <a:endParaRPr lang="en-US" altLang="zh-CN" dirty="0"/>
          </a:p>
        </p:txBody>
      </p:sp>
    </p:spTree>
    <p:extLst>
      <p:ext uri="{BB962C8B-B14F-4D97-AF65-F5344CB8AC3E}">
        <p14:creationId xmlns:p14="http://schemas.microsoft.com/office/powerpoint/2010/main" val="15848536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内容</a:t>
            </a:r>
            <a:endParaRPr lang="zh-CN" altLang="en-US" dirty="0"/>
          </a:p>
        </p:txBody>
      </p:sp>
      <p:sp>
        <p:nvSpPr>
          <p:cNvPr id="3" name="内容占位符 2"/>
          <p:cNvSpPr>
            <a:spLocks noGrp="1"/>
          </p:cNvSpPr>
          <p:nvPr>
            <p:ph idx="1"/>
          </p:nvPr>
        </p:nvSpPr>
        <p:spPr/>
        <p:txBody>
          <a:bodyPr>
            <a:normAutofit/>
          </a:bodyPr>
          <a:lstStyle/>
          <a:p>
            <a:endParaRPr lang="en-US" altLang="zh-CN" dirty="0" smtClean="0"/>
          </a:p>
          <a:p>
            <a:r>
              <a:rPr lang="zh-CN" altLang="en-US" dirty="0" smtClean="0"/>
              <a:t>演示物理引擎</a:t>
            </a:r>
            <a:endParaRPr lang="en-US" altLang="zh-CN" dirty="0" smtClean="0"/>
          </a:p>
          <a:p>
            <a:r>
              <a:rPr lang="zh-CN" altLang="en-US" b="1" dirty="0" smtClean="0"/>
              <a:t>算法</a:t>
            </a:r>
            <a:r>
              <a:rPr lang="zh-CN" altLang="en-US" b="1" dirty="0"/>
              <a:t>框架的</a:t>
            </a:r>
            <a:r>
              <a:rPr lang="zh-CN" altLang="en-US" b="1" dirty="0" smtClean="0"/>
              <a:t>逐步建立</a:t>
            </a:r>
            <a:endParaRPr lang="en-US" altLang="zh-CN" b="1" dirty="0" smtClean="0"/>
          </a:p>
          <a:p>
            <a:r>
              <a:rPr lang="zh-CN" altLang="en-US" dirty="0" smtClean="0"/>
              <a:t>刚体动力学基础知识</a:t>
            </a:r>
            <a:endParaRPr lang="en-US" altLang="zh-CN" dirty="0" smtClean="0"/>
          </a:p>
          <a:p>
            <a:pPr lvl="1"/>
            <a:r>
              <a:rPr lang="zh-CN" altLang="en-US" dirty="0"/>
              <a:t>时间</a:t>
            </a:r>
            <a:r>
              <a:rPr lang="zh-CN" altLang="en-US" dirty="0" smtClean="0"/>
              <a:t>关系</a:t>
            </a:r>
            <a:r>
              <a:rPr lang="en-US" altLang="zh-CN" dirty="0" smtClean="0"/>
              <a:t>, </a:t>
            </a:r>
            <a:r>
              <a:rPr lang="zh-CN" altLang="en-US" dirty="0" smtClean="0"/>
              <a:t>只能简单</a:t>
            </a:r>
            <a:r>
              <a:rPr lang="zh-CN" altLang="en-US" dirty="0"/>
              <a:t>带过</a:t>
            </a:r>
            <a:endParaRPr lang="en-US" altLang="zh-CN" dirty="0" smtClean="0"/>
          </a:p>
          <a:p>
            <a:pPr lvl="1"/>
            <a:r>
              <a:rPr lang="zh-CN" altLang="en-US" dirty="0" smtClean="0"/>
              <a:t>感兴趣的同学可以线下研究</a:t>
            </a:r>
            <a:r>
              <a:rPr lang="en-US" altLang="zh-CN" dirty="0" err="1" smtClean="0"/>
              <a:t>ppt</a:t>
            </a:r>
            <a:endParaRPr lang="en-US" altLang="zh-CN" dirty="0" smtClean="0"/>
          </a:p>
          <a:p>
            <a:r>
              <a:rPr lang="zh-CN" altLang="en-US" dirty="0" smtClean="0"/>
              <a:t>少量计算几何</a:t>
            </a:r>
            <a:r>
              <a:rPr lang="en-US" altLang="zh-CN" dirty="0" smtClean="0"/>
              <a:t>, </a:t>
            </a:r>
            <a:r>
              <a:rPr lang="zh-CN" altLang="en-US" dirty="0" smtClean="0"/>
              <a:t>数值分析问题</a:t>
            </a:r>
            <a:endParaRPr lang="en-US" altLang="zh-CN" dirty="0"/>
          </a:p>
        </p:txBody>
      </p:sp>
    </p:spTree>
    <p:extLst>
      <p:ext uri="{BB962C8B-B14F-4D97-AF65-F5344CB8AC3E}">
        <p14:creationId xmlns:p14="http://schemas.microsoft.com/office/powerpoint/2010/main" val="2135860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大体框架</a:t>
            </a:r>
            <a:r>
              <a:rPr lang="en-US" altLang="zh-CN" dirty="0" smtClean="0"/>
              <a:t>?</a:t>
            </a:r>
            <a:endParaRPr lang="zh-CN" altLang="en-US" dirty="0"/>
          </a:p>
        </p:txBody>
      </p:sp>
      <p:sp>
        <p:nvSpPr>
          <p:cNvPr id="3" name="内容占位符 2"/>
          <p:cNvSpPr>
            <a:spLocks noGrp="1"/>
          </p:cNvSpPr>
          <p:nvPr>
            <p:ph idx="1"/>
          </p:nvPr>
        </p:nvSpPr>
        <p:spPr/>
        <p:txBody>
          <a:bodyPr/>
          <a:lstStyle/>
          <a:p>
            <a:endParaRPr lang="en-US" altLang="zh-CN" dirty="0"/>
          </a:p>
          <a:p>
            <a:r>
              <a:rPr lang="zh-CN" altLang="en-US" dirty="0" smtClean="0"/>
              <a:t>到底如何实现一个物理引擎</a:t>
            </a:r>
            <a:r>
              <a:rPr lang="en-US" altLang="zh-CN" dirty="0" smtClean="0"/>
              <a:t>?</a:t>
            </a:r>
            <a:endParaRPr lang="en-US" altLang="zh-CN" dirty="0"/>
          </a:p>
          <a:p>
            <a:endParaRPr lang="en-US" altLang="zh-CN" dirty="0" smtClean="0"/>
          </a:p>
          <a:p>
            <a:r>
              <a:rPr lang="zh-CN" altLang="en-US" dirty="0" smtClean="0"/>
              <a:t>看看我们自己所在的世界</a:t>
            </a:r>
            <a:endParaRPr lang="en-US" altLang="zh-CN" dirty="0"/>
          </a:p>
          <a:p>
            <a:endParaRPr lang="en-US" altLang="zh-CN" dirty="0" smtClean="0"/>
          </a:p>
          <a:p>
            <a:r>
              <a:rPr lang="zh-CN" altLang="en-US" dirty="0" smtClean="0"/>
              <a:t>想想上帝是怎么做的</a:t>
            </a:r>
            <a:endParaRPr lang="en-US" altLang="zh-CN" dirty="0" smtClean="0"/>
          </a:p>
          <a:p>
            <a:endParaRPr lang="en-US" altLang="zh-CN" dirty="0" smtClean="0"/>
          </a:p>
          <a:p>
            <a:r>
              <a:rPr lang="zh-CN" altLang="en-US" dirty="0" smtClean="0"/>
              <a:t>或许能得到一些启发</a:t>
            </a:r>
            <a:endParaRPr lang="en-US" altLang="zh-CN" dirty="0" smtClean="0"/>
          </a:p>
        </p:txBody>
      </p:sp>
    </p:spTree>
    <p:extLst>
      <p:ext uri="{BB962C8B-B14F-4D97-AF65-F5344CB8AC3E}">
        <p14:creationId xmlns:p14="http://schemas.microsoft.com/office/powerpoint/2010/main" val="20211081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几种想法</a:t>
            </a:r>
            <a:endParaRPr lang="zh-CN" altLang="en-US" dirty="0"/>
          </a:p>
        </p:txBody>
      </p:sp>
      <p:sp>
        <p:nvSpPr>
          <p:cNvPr id="3" name="内容占位符 2"/>
          <p:cNvSpPr>
            <a:spLocks noGrp="1"/>
          </p:cNvSpPr>
          <p:nvPr>
            <p:ph idx="1"/>
          </p:nvPr>
        </p:nvSpPr>
        <p:spPr/>
        <p:txBody>
          <a:bodyPr/>
          <a:lstStyle/>
          <a:p>
            <a:pPr marL="0" indent="0">
              <a:buNone/>
            </a:pPr>
            <a:endParaRPr lang="en-US" altLang="zh-CN" dirty="0" smtClean="0"/>
          </a:p>
          <a:p>
            <a:endParaRPr lang="en-US" altLang="zh-CN" dirty="0" smtClean="0"/>
          </a:p>
          <a:p>
            <a:r>
              <a:rPr lang="zh-CN" altLang="en-US" dirty="0" smtClean="0"/>
              <a:t>物质是由一些细小的微粒组成的</a:t>
            </a:r>
            <a:endParaRPr lang="en-US" altLang="zh-CN" dirty="0" smtClean="0"/>
          </a:p>
          <a:p>
            <a:pPr lvl="1"/>
            <a:r>
              <a:rPr lang="zh-CN" altLang="en-US" dirty="0" smtClean="0"/>
              <a:t>微粒们以相对简单的规律运行</a:t>
            </a:r>
            <a:endParaRPr lang="en-US" altLang="zh-CN" dirty="0" smtClean="0"/>
          </a:p>
          <a:p>
            <a:pPr lvl="1"/>
            <a:r>
              <a:rPr lang="zh-CN" altLang="en-US" dirty="0"/>
              <a:t>几</a:t>
            </a:r>
            <a:r>
              <a:rPr lang="zh-CN" altLang="en-US" dirty="0" smtClean="0"/>
              <a:t>个公式就解决了</a:t>
            </a:r>
            <a:endParaRPr lang="en-US" altLang="zh-CN" dirty="0" smtClean="0"/>
          </a:p>
          <a:p>
            <a:pPr lvl="1"/>
            <a:r>
              <a:rPr lang="zh-CN" altLang="en-US" dirty="0" smtClean="0"/>
              <a:t>把物体分成很多微粒</a:t>
            </a:r>
            <a:endParaRPr lang="en-US" altLang="zh-CN" dirty="0" smtClean="0"/>
          </a:p>
          <a:p>
            <a:pPr lvl="1"/>
            <a:r>
              <a:rPr lang="zh-CN" altLang="en-US" dirty="0" smtClean="0"/>
              <a:t>模拟微粒运动</a:t>
            </a:r>
            <a:endParaRPr lang="en-US" altLang="zh-CN" dirty="0" smtClean="0"/>
          </a:p>
          <a:p>
            <a:r>
              <a:rPr lang="zh-CN" altLang="en-US" dirty="0"/>
              <a:t>或许</a:t>
            </a:r>
            <a:r>
              <a:rPr lang="zh-CN" altLang="en-US" dirty="0" smtClean="0"/>
              <a:t>实现简单</a:t>
            </a:r>
            <a:r>
              <a:rPr lang="en-US" altLang="zh-CN" dirty="0" smtClean="0"/>
              <a:t>, </a:t>
            </a:r>
            <a:r>
              <a:rPr lang="zh-CN" altLang="en-US" dirty="0" smtClean="0"/>
              <a:t>计算量</a:t>
            </a:r>
            <a:r>
              <a:rPr lang="en-US" altLang="zh-CN" dirty="0" smtClean="0"/>
              <a:t>……</a:t>
            </a:r>
          </a:p>
          <a:p>
            <a:endParaRPr lang="zh-CN" altLang="en-US" dirty="0"/>
          </a:p>
        </p:txBody>
      </p:sp>
    </p:spTree>
    <p:extLst>
      <p:ext uri="{BB962C8B-B14F-4D97-AF65-F5344CB8AC3E}">
        <p14:creationId xmlns:p14="http://schemas.microsoft.com/office/powerpoint/2010/main" val="8863686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几种</a:t>
            </a:r>
            <a:r>
              <a:rPr lang="zh-CN" altLang="en-US" dirty="0" smtClean="0"/>
              <a:t>想法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endParaRPr lang="en-US" altLang="zh-CN" dirty="0" smtClean="0"/>
              </a:p>
              <a:p>
                <a:r>
                  <a:rPr lang="zh-CN" altLang="en-US" dirty="0" smtClean="0"/>
                  <a:t>时间并不是连续的</a:t>
                </a:r>
                <a:r>
                  <a:rPr lang="en-US" altLang="zh-CN" dirty="0" smtClean="0"/>
                  <a:t>, </a:t>
                </a:r>
                <a:r>
                  <a:rPr lang="zh-CN" altLang="en-US" dirty="0" smtClean="0"/>
                  <a:t>而是存在最小时间间隔</a:t>
                </a:r>
                <a:endParaRPr lang="en-US" altLang="zh-CN" dirty="0"/>
              </a:p>
              <a:p>
                <a:endParaRPr lang="en-US" altLang="zh-CN" dirty="0" smtClean="0"/>
              </a:p>
              <a:p>
                <a:r>
                  <a:rPr lang="zh-CN" altLang="en-US" dirty="0" smtClean="0"/>
                  <a:t>普朗克时间</a:t>
                </a:r>
                <a14:m>
                  <m:oMath xmlns:m="http://schemas.openxmlformats.org/officeDocument/2006/math">
                    <m:r>
                      <a:rPr lang="en-US" altLang="zh-CN" b="0" i="0" dirty="0" smtClean="0">
                        <a:latin typeface="Cambria Math"/>
                      </a:rPr>
                      <m:t>1</m:t>
                    </m:r>
                    <m:sSub>
                      <m:sSubPr>
                        <m:ctrlPr>
                          <a:rPr lang="en-US" altLang="zh-CN" i="1" dirty="0">
                            <a:latin typeface="Cambria Math"/>
                          </a:rPr>
                        </m:ctrlPr>
                      </m:sSubPr>
                      <m:e>
                        <m:r>
                          <m:rPr>
                            <m:sty m:val="p"/>
                          </m:rPr>
                          <a:rPr lang="en-US" altLang="zh-CN" dirty="0">
                            <a:latin typeface="Cambria Math"/>
                          </a:rPr>
                          <m:t>t</m:t>
                        </m:r>
                      </m:e>
                      <m:sub>
                        <m:r>
                          <m:rPr>
                            <m:sty m:val="p"/>
                          </m:rPr>
                          <a:rPr lang="en-US" altLang="zh-CN" b="0" i="0" dirty="0" smtClean="0">
                            <a:latin typeface="Cambria Math"/>
                          </a:rPr>
                          <m:t>P</m:t>
                        </m:r>
                      </m:sub>
                    </m:sSub>
                    <m:r>
                      <a:rPr lang="en-US" altLang="zh-CN" b="0" i="1" dirty="0" smtClean="0">
                        <a:latin typeface="Cambria Math"/>
                      </a:rPr>
                      <m:t>=5.3912</m:t>
                    </m:r>
                    <m:r>
                      <a:rPr lang="en-US" altLang="zh-CN" b="0" i="1" dirty="0" smtClean="0">
                        <a:latin typeface="Cambria Math"/>
                        <a:ea typeface="Cambria Math"/>
                      </a:rPr>
                      <m:t>×</m:t>
                    </m:r>
                    <m:sSup>
                      <m:sSupPr>
                        <m:ctrlPr>
                          <a:rPr lang="en-US" altLang="zh-CN" b="0" i="1" dirty="0" smtClean="0">
                            <a:latin typeface="Cambria Math"/>
                            <a:ea typeface="Cambria Math"/>
                          </a:rPr>
                        </m:ctrlPr>
                      </m:sSupPr>
                      <m:e>
                        <m:r>
                          <a:rPr lang="en-US" altLang="zh-CN" b="0" i="1" dirty="0" smtClean="0">
                            <a:latin typeface="Cambria Math"/>
                            <a:ea typeface="Cambria Math"/>
                          </a:rPr>
                          <m:t>10</m:t>
                        </m:r>
                      </m:e>
                      <m:sup>
                        <m:r>
                          <a:rPr lang="en-US" altLang="zh-CN" b="0" i="1" dirty="0" smtClean="0">
                            <a:latin typeface="Cambria Math"/>
                            <a:ea typeface="Cambria Math"/>
                          </a:rPr>
                          <m:t>−44</m:t>
                        </m:r>
                      </m:sup>
                    </m:sSup>
                    <m:r>
                      <a:rPr lang="en-US" altLang="zh-CN" b="0" i="1" dirty="0" smtClean="0">
                        <a:latin typeface="Cambria Math"/>
                        <a:ea typeface="Cambria Math"/>
                      </a:rPr>
                      <m:t>𝑠</m:t>
                    </m:r>
                  </m:oMath>
                </a14:m>
                <a:endParaRPr lang="en-US" altLang="zh-CN" dirty="0" smtClean="0"/>
              </a:p>
              <a:p>
                <a:endParaRPr lang="en-US" altLang="zh-CN" dirty="0" smtClean="0"/>
              </a:p>
              <a:p>
                <a:r>
                  <a:rPr lang="zh-CN" altLang="en-US" dirty="0" smtClean="0"/>
                  <a:t>以一个</a:t>
                </a:r>
                <a:r>
                  <a:rPr lang="zh-CN" altLang="en-US" b="1" dirty="0" smtClean="0"/>
                  <a:t>时间间隔</a:t>
                </a:r>
                <a:r>
                  <a:rPr lang="en-US" altLang="zh-CN" dirty="0" smtClean="0"/>
                  <a:t>(</a:t>
                </a:r>
                <a:r>
                  <a:rPr lang="zh-CN" altLang="en-US" dirty="0" smtClean="0"/>
                  <a:t>帧</a:t>
                </a:r>
                <a:r>
                  <a:rPr lang="en-US" altLang="zh-CN" dirty="0" smtClean="0"/>
                  <a:t>(Frame))</a:t>
                </a:r>
                <a:r>
                  <a:rPr lang="zh-CN" altLang="en-US" dirty="0" smtClean="0"/>
                  <a:t>作为单位进行模拟</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88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048380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几种</a:t>
            </a:r>
            <a:r>
              <a:rPr lang="zh-CN" altLang="en-US" dirty="0" smtClean="0"/>
              <a:t>想法</a:t>
            </a:r>
            <a:endParaRPr lang="zh-CN" altLang="en-US" dirty="0"/>
          </a:p>
        </p:txBody>
      </p:sp>
      <p:sp>
        <p:nvSpPr>
          <p:cNvPr id="3" name="内容占位符 2"/>
          <p:cNvSpPr>
            <a:spLocks noGrp="1"/>
          </p:cNvSpPr>
          <p:nvPr>
            <p:ph idx="1"/>
          </p:nvPr>
        </p:nvSpPr>
        <p:spPr/>
        <p:txBody>
          <a:bodyPr/>
          <a:lstStyle/>
          <a:p>
            <a:endParaRPr lang="en-US" altLang="zh-CN" dirty="0" smtClean="0"/>
          </a:p>
          <a:p>
            <a:r>
              <a:rPr lang="zh-CN" altLang="en-US" dirty="0" smtClean="0"/>
              <a:t> 游戏中的物体的速度大多是远低于光速的</a:t>
            </a:r>
            <a:endParaRPr lang="en-US" altLang="zh-CN" dirty="0" smtClean="0"/>
          </a:p>
          <a:p>
            <a:endParaRPr lang="en-US" altLang="zh-CN" dirty="0"/>
          </a:p>
          <a:p>
            <a:r>
              <a:rPr lang="zh-CN" altLang="en-US" dirty="0" smtClean="0"/>
              <a:t> </a:t>
            </a:r>
            <a:r>
              <a:rPr lang="zh-CN" altLang="en-US" b="1" dirty="0" smtClean="0"/>
              <a:t>经典力学</a:t>
            </a:r>
            <a:endParaRPr lang="en-US" altLang="zh-CN" b="1" dirty="0" smtClean="0"/>
          </a:p>
          <a:p>
            <a:endParaRPr lang="en-US" altLang="zh-CN" dirty="0" smtClean="0"/>
          </a:p>
          <a:p>
            <a:r>
              <a:rPr lang="en-US" altLang="zh-CN" dirty="0" smtClean="0"/>
              <a:t> </a:t>
            </a:r>
            <a:r>
              <a:rPr lang="zh-CN" altLang="en-US" strike="dblStrike" dirty="0" smtClean="0"/>
              <a:t>相对论效应</a:t>
            </a:r>
            <a:endParaRPr lang="en-US" altLang="zh-C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3276600"/>
            <a:ext cx="1981200" cy="24038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Tree>
    <p:extLst>
      <p:ext uri="{BB962C8B-B14F-4D97-AF65-F5344CB8AC3E}">
        <p14:creationId xmlns:p14="http://schemas.microsoft.com/office/powerpoint/2010/main" val="930608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几种想法</a:t>
            </a:r>
          </a:p>
        </p:txBody>
      </p:sp>
      <p:sp>
        <p:nvSpPr>
          <p:cNvPr id="3" name="内容占位符 2"/>
          <p:cNvSpPr>
            <a:spLocks noGrp="1"/>
          </p:cNvSpPr>
          <p:nvPr>
            <p:ph idx="1"/>
          </p:nvPr>
        </p:nvSpPr>
        <p:spPr/>
        <p:txBody>
          <a:bodyPr/>
          <a:lstStyle/>
          <a:p>
            <a:endParaRPr lang="en-US" altLang="zh-CN" dirty="0" smtClean="0"/>
          </a:p>
          <a:p>
            <a:r>
              <a:rPr lang="en-US" altLang="zh-CN" dirty="0"/>
              <a:t> </a:t>
            </a:r>
            <a:r>
              <a:rPr lang="zh-CN" altLang="en-US" dirty="0"/>
              <a:t>游戏</a:t>
            </a:r>
            <a:r>
              <a:rPr lang="zh-CN" altLang="en-US" dirty="0" smtClean="0"/>
              <a:t>中的物体</a:t>
            </a:r>
            <a:r>
              <a:rPr lang="en-US" altLang="zh-CN" dirty="0" smtClean="0"/>
              <a:t>, </a:t>
            </a:r>
            <a:r>
              <a:rPr lang="zh-CN" altLang="en-US" dirty="0" smtClean="0"/>
              <a:t>大多是刚体</a:t>
            </a:r>
            <a:endParaRPr lang="en-US" altLang="zh-CN" dirty="0" smtClean="0"/>
          </a:p>
          <a:p>
            <a:endParaRPr lang="en-US" altLang="zh-CN" dirty="0"/>
          </a:p>
          <a:p>
            <a:r>
              <a:rPr lang="zh-CN" altLang="en-US" dirty="0" smtClean="0"/>
              <a:t> 直接利用</a:t>
            </a:r>
            <a:r>
              <a:rPr lang="zh-CN" altLang="en-US" b="1" dirty="0" smtClean="0"/>
              <a:t>刚体</a:t>
            </a:r>
            <a:r>
              <a:rPr lang="zh-CN" altLang="en-US" dirty="0" smtClean="0"/>
              <a:t>动力学进行</a:t>
            </a:r>
            <a:r>
              <a:rPr lang="zh-CN" altLang="en-US" b="1" dirty="0" smtClean="0"/>
              <a:t>数值模拟</a:t>
            </a:r>
            <a:endParaRPr lang="en-US" altLang="zh-CN" b="1" dirty="0" smtClean="0"/>
          </a:p>
          <a:p>
            <a:endParaRPr lang="en-US" altLang="zh-CN" dirty="0"/>
          </a:p>
          <a:p>
            <a:r>
              <a:rPr lang="zh-CN" altLang="en-US" dirty="0" smtClean="0"/>
              <a:t> 简单快捷计算量小</a:t>
            </a:r>
            <a:endParaRPr lang="en-US" altLang="zh-CN" dirty="0" smtClean="0"/>
          </a:p>
          <a:p>
            <a:endParaRPr lang="en-US" altLang="zh-CN" dirty="0"/>
          </a:p>
          <a:p>
            <a:r>
              <a:rPr lang="zh-CN" altLang="en-US" dirty="0" smtClean="0"/>
              <a:t>为什么不用解析函数表示物体的运动</a:t>
            </a:r>
            <a:r>
              <a:rPr lang="en-US" altLang="zh-CN" dirty="0" smtClean="0"/>
              <a:t>?</a:t>
            </a:r>
          </a:p>
          <a:p>
            <a:pPr lvl="1"/>
            <a:r>
              <a:rPr lang="zh-CN" altLang="en-US" dirty="0"/>
              <a:t>你</a:t>
            </a:r>
            <a:r>
              <a:rPr lang="zh-CN" altLang="en-US" dirty="0" smtClean="0"/>
              <a:t>认为上帝每天都忙着解</a:t>
            </a:r>
            <a:r>
              <a:rPr lang="en-US" altLang="zh-CN" dirty="0" smtClean="0"/>
              <a:t>PDE</a:t>
            </a:r>
            <a:r>
              <a:rPr lang="zh-CN" altLang="en-US" dirty="0" smtClean="0"/>
              <a:t>吗</a:t>
            </a:r>
            <a:r>
              <a:rPr lang="en-US" altLang="zh-CN" dirty="0" smtClean="0"/>
              <a:t>?</a:t>
            </a:r>
            <a:endParaRPr lang="zh-CN" altLang="en-US" dirty="0"/>
          </a:p>
        </p:txBody>
      </p:sp>
    </p:spTree>
    <p:extLst>
      <p:ext uri="{BB962C8B-B14F-4D97-AF65-F5344CB8AC3E}">
        <p14:creationId xmlns:p14="http://schemas.microsoft.com/office/powerpoint/2010/main" val="3905776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自定义 2">
      <a:dk1>
        <a:sysClr val="windowText" lastClr="000000"/>
      </a:dk1>
      <a:lt1>
        <a:srgbClr val="A0C4E3"/>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视点">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复合">
      <a:fillStyleLst>
        <a:solidFill>
          <a:schemeClr val="phClr"/>
        </a:solidFill>
        <a:gradFill rotWithShape="1">
          <a:gsLst>
            <a:gs pos="0">
              <a:schemeClr val="phClr">
                <a:tint val="50000"/>
                <a:shade val="95000"/>
                <a:satMod val="300000"/>
              </a:schemeClr>
            </a:gs>
            <a:gs pos="12000">
              <a:schemeClr val="phClr">
                <a:tint val="50000"/>
                <a:shade val="90000"/>
                <a:satMod val="250000"/>
              </a:schemeClr>
            </a:gs>
            <a:gs pos="100000">
              <a:schemeClr val="phClr">
                <a:tint val="85000"/>
                <a:shade val="75000"/>
                <a:satMod val="150000"/>
              </a:schemeClr>
            </a:gs>
          </a:gsLst>
          <a:lin ang="16200000" scaled="1"/>
        </a:gradFill>
        <a:gradFill rotWithShape="1">
          <a:gsLst>
            <a:gs pos="0">
              <a:schemeClr val="phClr">
                <a:tint val="75000"/>
                <a:shade val="95000"/>
                <a:satMod val="175000"/>
              </a:schemeClr>
            </a:gs>
            <a:gs pos="12000">
              <a:schemeClr val="phClr">
                <a:tint val="90000"/>
                <a:shade val="90000"/>
                <a:satMod val="150000"/>
              </a:schemeClr>
            </a:gs>
            <a:gs pos="100000">
              <a:schemeClr val="phClr">
                <a:tint val="100000"/>
                <a:shade val="75000"/>
                <a:satMod val="150000"/>
              </a:schemeClr>
            </a:gs>
          </a:gsLst>
          <a:lin ang="16200000" scaled="1"/>
        </a:gradFill>
      </a:fillStyleLst>
      <a:lnStyleLst>
        <a:ln w="9525" cap="flat" cmpd="sng" algn="ctr">
          <a:solidFill>
            <a:schemeClr val="phClr">
              <a:shade val="95000"/>
              <a:satMod val="105000"/>
            </a:scheme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scene3d>
            <a:camera prst="orthographicFront">
              <a:rot lat="0" lon="0" rev="0"/>
            </a:camera>
            <a:lightRig rig="freezing" dir="t">
              <a:rot lat="0" lon="0" rev="6000000"/>
            </a:lightRig>
          </a:scene3d>
          <a:sp3d contourW="12700" prstMaterial="dkEdge">
            <a:bevelT w="44450" h="25400"/>
            <a:contourClr>
              <a:schemeClr val="phClr">
                <a:shade val="30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1277</TotalTime>
  <Words>1957</Words>
  <Application>Microsoft Office PowerPoint</Application>
  <PresentationFormat>全屏显示(4:3)</PresentationFormat>
  <Paragraphs>339</Paragraphs>
  <Slides>37</Slides>
  <Notes>8</Notes>
  <HiddenSlides>0</HiddenSlides>
  <MMClips>0</MMClips>
  <ScaleCrop>false</ScaleCrop>
  <HeadingPairs>
    <vt:vector size="4" baseType="variant">
      <vt:variant>
        <vt:lpstr>主题</vt:lpstr>
      </vt:variant>
      <vt:variant>
        <vt:i4>1</vt:i4>
      </vt:variant>
      <vt:variant>
        <vt:lpstr>幻灯片标题</vt:lpstr>
      </vt:variant>
      <vt:variant>
        <vt:i4>37</vt:i4>
      </vt:variant>
    </vt:vector>
  </HeadingPairs>
  <TitlesOfParts>
    <vt:vector size="38" baseType="lpstr">
      <vt:lpstr>流畅</vt:lpstr>
      <vt:lpstr>平面物理引擎实现</vt:lpstr>
      <vt:lpstr>什么是物理引擎</vt:lpstr>
      <vt:lpstr>喜闻乐见的例子 Box2D</vt:lpstr>
      <vt:lpstr>内容</vt:lpstr>
      <vt:lpstr>大体框架?</vt:lpstr>
      <vt:lpstr>几种想法</vt:lpstr>
      <vt:lpstr>几种想法</vt:lpstr>
      <vt:lpstr>几种想法</vt:lpstr>
      <vt:lpstr>几种想法</vt:lpstr>
      <vt:lpstr>实现</vt:lpstr>
      <vt:lpstr>初步框架(Demo)</vt:lpstr>
      <vt:lpstr>多边形碰撞检测</vt:lpstr>
      <vt:lpstr>碰撞处理:刚体动力学复习/预习</vt:lpstr>
      <vt:lpstr>Linear Motion</vt:lpstr>
      <vt:lpstr>动量, 冲量</vt:lpstr>
      <vt:lpstr>Angular Motion</vt:lpstr>
      <vt:lpstr>冲量矩</vt:lpstr>
      <vt:lpstr>运动的分解</vt:lpstr>
      <vt:lpstr>综合运用(关键)</vt:lpstr>
      <vt:lpstr>质心, 质量, 转动惯量</vt:lpstr>
      <vt:lpstr>任意多边形转动惯量</vt:lpstr>
      <vt:lpstr>碰撞处理</vt:lpstr>
      <vt:lpstr>碰撞处理</vt:lpstr>
      <vt:lpstr>碰撞处理 : 法向冲量</vt:lpstr>
      <vt:lpstr>碰撞处理 : 切向(摩擦)冲量</vt:lpstr>
      <vt:lpstr>框架(Demo)</vt:lpstr>
      <vt:lpstr>框架(Demo)</vt:lpstr>
      <vt:lpstr>连杆</vt:lpstr>
      <vt:lpstr>弹簧</vt:lpstr>
      <vt:lpstr>新的框架</vt:lpstr>
      <vt:lpstr>细节</vt:lpstr>
      <vt:lpstr>软件方面</vt:lpstr>
      <vt:lpstr>矢量/矩阵运算</vt:lpstr>
      <vt:lpstr>绘图技巧</vt:lpstr>
      <vt:lpstr>潜在的问题</vt:lpstr>
      <vt:lpstr>参考资料</vt:lpstr>
      <vt:lpstr>谢谢大家!</vt:lpstr>
    </vt:vector>
  </TitlesOfParts>
  <Company>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平面物理引擎实现</dc:title>
  <dc:creator>YuanmingHu</dc:creator>
  <cp:lastModifiedBy>YuanmingHu</cp:lastModifiedBy>
  <cp:revision>110</cp:revision>
  <dcterms:created xsi:type="dcterms:W3CDTF">2013-01-12T09:56:03Z</dcterms:created>
  <dcterms:modified xsi:type="dcterms:W3CDTF">2013-01-26T13:47:01Z</dcterms:modified>
</cp:coreProperties>
</file>