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9" r:id="rId4"/>
    <p:sldId id="260" r:id="rId5"/>
    <p:sldId id="270" r:id="rId6"/>
    <p:sldId id="261" r:id="rId7"/>
    <p:sldId id="271" r:id="rId8"/>
    <p:sldId id="268" r:id="rId9"/>
    <p:sldId id="272" r:id="rId10"/>
    <p:sldId id="262" r:id="rId11"/>
    <p:sldId id="265" r:id="rId12"/>
    <p:sldId id="266" r:id="rId13"/>
    <p:sldId id="274" r:id="rId14"/>
    <p:sldId id="275" r:id="rId15"/>
    <p:sldId id="276" r:id="rId16"/>
    <p:sldId id="277" r:id="rId17"/>
    <p:sldId id="278" r:id="rId18"/>
    <p:sldId id="279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FA7A5-F530-4D05-B718-8BDF28891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D169F-D575-4BA0-B5FE-3B6848711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D8E13-1F2B-4747-ADE5-EE924B483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FFEAF-ADD0-4BAD-959C-BDDA98DB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6FFA2-74D6-42B1-B4C8-BB42DD40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42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D3758-5A7E-47A7-841D-8011EC2D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3736E6-A7DB-421F-AA7C-6AA2EAF57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C3D3F-0D67-4557-8878-F9874E9B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C1C5A-CB93-492F-A184-9CD62E6D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0A950-5ECB-4C75-A8E5-1D321BF0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9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AB2BCC-B2F5-433D-88A8-D9AF8C84BC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CC959-0B07-470A-AB24-06E75CD3A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17179-1B69-45E8-A4F0-06CD3184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467EE-3E6C-4C18-966F-189A734E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11DFF-A63F-4F08-9D11-D09D254E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45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EFB8A-9B1F-45AA-A6DA-74A80922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FE3B7-387B-4060-995E-1DBFD463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E3338-7B3D-4913-A7D3-448707E4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F061F-83F3-43EB-A3E4-708B93E9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50D400-E27E-4033-BDFC-A05845D88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1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E757D-81B2-4B45-AAF4-5921ECDD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81287-3E9F-4ECD-B07E-805CB14A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9E6C85-95F2-41B3-892A-4C93D5C07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F9892B-F7BD-4A9B-BAEB-379F357D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E773D-9E46-47C7-BF4C-0BF5D0FF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89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351AA-AA96-42E9-8382-9C0A6739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F617D-5928-4097-9A5C-DCC1D8223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95426-DAB1-4033-8CB3-F8CECF90E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62BDC-5F34-4DE2-A526-6BE1AFDA0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A8074-517D-4B0A-B1C2-48F95A94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243073-E55D-4782-AC22-F6AB4F8D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13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7E4ED-1964-4DF0-9459-1F72D6B2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E3A0F5-2374-4DD6-A6C3-CE472D32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CCC087-74DD-45C1-808C-ABEBDA3FC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0F53D3-41C7-4F4A-A53F-2EBDDB963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DFD86-1E2C-4455-A5C0-93F52CDA3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36D8F5-1299-4151-9820-E873EF9B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579024-8B4D-4DB4-9D5C-8D55850E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F2D535-1F61-4DCD-A9A1-5A5FD0C1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1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9EFBD-B732-4216-AD70-28835036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F24C242-8112-48FB-BFDA-AD204F21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C23F1F-93ED-4CEC-BD70-0272F589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63B202-9BB0-4C1C-AD11-CDA9BDBB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4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838122-6EDE-4711-81AE-6FC5BABA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A97A28-AE2C-4E56-BAA4-16280715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5720F-8905-4F20-9757-8CFC9C26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30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0F7D7-EBFC-4341-9E9B-28085EAF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31DCE-C2FB-46BE-81CB-64BC4B3D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D31E61-5C2C-45CB-BC67-ABEDCB123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F389A-DE5D-4FC7-BAC0-7D38D380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5CE7E8-8A77-47BD-ACFF-A4509138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C1982-115F-4F60-BF90-D844BDA2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8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393A2-CE46-4531-A741-E318C631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FEEC64-6FBF-4802-A2E3-297A5056B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22D23B-AB7C-4AA5-BDB1-994437BC9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61717C-D689-4245-BA30-1F4FA6D3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42915-4D9C-4ED0-BE99-FEA46122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A0D48-6711-4A0C-9357-413C4E6A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0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8331AF-5717-4750-9698-07515EEF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FC1AFE-9707-443E-90A1-CD4E85424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56AC3-F60E-43D4-BC24-F03616575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F571D-B115-48BC-9B03-DF389B283CDC}" type="datetimeFigureOut">
              <a:rPr lang="zh-CN" altLang="en-US" smtClean="0"/>
              <a:t>2021/2/1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F7C7A7-6BA6-4B8D-B752-86A0CE756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96A97-A034-4149-A088-7299B9AC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2BE2E-66F4-44DC-A818-9361EB72A7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7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D91E6-3054-4073-A993-5C34C5ECF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调整算法在信息学竞赛中的应用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0F4ADD-413B-4719-A0BA-6511CF94E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中国人民大学附属中学 邓明扬</a:t>
            </a:r>
          </a:p>
        </p:txBody>
      </p:sp>
    </p:spTree>
    <p:extLst>
      <p:ext uri="{BB962C8B-B14F-4D97-AF65-F5344CB8AC3E}">
        <p14:creationId xmlns:p14="http://schemas.microsoft.com/office/powerpoint/2010/main" val="2089372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3B42-39C3-4321-9A16-3D8BBB8D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0C0F9-F452-491B-B13C-994030FA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图染色</a:t>
            </a:r>
            <a:endParaRPr lang="en-US" altLang="zh-CN" dirty="0"/>
          </a:p>
          <a:p>
            <a:pPr lvl="1"/>
            <a:r>
              <a:rPr lang="zh-CN" altLang="en-US" dirty="0"/>
              <a:t>描述：给图染色，使得每条边端点不同色。</a:t>
            </a:r>
            <a:endParaRPr lang="en-US" altLang="zh-CN" dirty="0"/>
          </a:p>
          <a:p>
            <a:pPr lvl="1"/>
            <a:r>
              <a:rPr lang="zh-CN" altLang="en-US" dirty="0"/>
              <a:t>调整算法：先随机染色。每次随机一个点，固定其余颜色，在使得同色边数最少的该点颜色中随机选取一个。</a:t>
            </a:r>
            <a:endParaRPr lang="en-US" altLang="zh-CN" dirty="0"/>
          </a:p>
          <a:p>
            <a:pPr lvl="1"/>
            <a:r>
              <a:rPr lang="zh-CN" altLang="en-US" dirty="0"/>
              <a:t>实践表现：随机数据表现优越。</a:t>
            </a:r>
          </a:p>
        </p:txBody>
      </p:sp>
    </p:spTree>
    <p:extLst>
      <p:ext uri="{BB962C8B-B14F-4D97-AF65-F5344CB8AC3E}">
        <p14:creationId xmlns:p14="http://schemas.microsoft.com/office/powerpoint/2010/main" val="169187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3B42-39C3-4321-9A16-3D8BBB8D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0C0F9-F452-491B-B13C-994030FA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有向图哈密顿链</a:t>
            </a:r>
            <a:endParaRPr lang="en-US" altLang="zh-CN" dirty="0"/>
          </a:p>
          <a:p>
            <a:pPr lvl="1"/>
            <a:r>
              <a:rPr lang="zh-CN" altLang="en-US" dirty="0"/>
              <a:t>调整算法：维护一个子图，每点出度入度不超过</a:t>
            </a:r>
            <a:r>
              <a:rPr lang="en-US" altLang="zh-CN" dirty="0"/>
              <a:t>1</a:t>
            </a:r>
            <a:r>
              <a:rPr lang="zh-CN" altLang="en-US" dirty="0"/>
              <a:t>。边数尽可能多。每次随机一条边，与一条已有冲突则一半概率更换，不冲突则加入。</a:t>
            </a:r>
            <a:endParaRPr lang="en-US" altLang="zh-CN" dirty="0"/>
          </a:p>
          <a:p>
            <a:pPr lvl="1"/>
            <a:r>
              <a:rPr lang="zh-CN" altLang="en-US" dirty="0"/>
              <a:t>实践表现：随机数据表现优越。</a:t>
            </a:r>
            <a:endParaRPr lang="en-US" altLang="zh-CN" dirty="0"/>
          </a:p>
          <a:p>
            <a:r>
              <a:rPr lang="zh-CN" altLang="en-US" dirty="0"/>
              <a:t>归约</a:t>
            </a:r>
            <a:endParaRPr lang="en-US" altLang="zh-CN" dirty="0"/>
          </a:p>
          <a:p>
            <a:pPr lvl="1"/>
            <a:r>
              <a:rPr lang="zh-CN" altLang="en-US" dirty="0"/>
              <a:t>无向</a:t>
            </a:r>
            <a:endParaRPr lang="en-US" altLang="zh-CN" dirty="0"/>
          </a:p>
          <a:p>
            <a:pPr lvl="1"/>
            <a:r>
              <a:rPr lang="zh-CN" altLang="en-US" dirty="0"/>
              <a:t>给定起点终点</a:t>
            </a:r>
            <a:endParaRPr lang="en-US" altLang="zh-CN" dirty="0"/>
          </a:p>
          <a:p>
            <a:pPr lvl="1"/>
            <a:r>
              <a:rPr lang="zh-CN" altLang="en-US" dirty="0"/>
              <a:t>哈密顿圈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554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3B42-39C3-4321-9A16-3D8BBB8D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0C0F9-F452-491B-B13C-994030FA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近似算法</a:t>
            </a:r>
            <a:endParaRPr lang="en-US" altLang="zh-CN" dirty="0"/>
          </a:p>
          <a:p>
            <a:pPr lvl="1"/>
            <a:r>
              <a:rPr lang="zh-CN" altLang="en-US" dirty="0"/>
              <a:t>先化归成整数线性规划</a:t>
            </a:r>
            <a:endParaRPr lang="en-US" altLang="zh-CN" dirty="0"/>
          </a:p>
          <a:p>
            <a:pPr lvl="1"/>
            <a:r>
              <a:rPr lang="zh-CN" altLang="en-US" dirty="0"/>
              <a:t>求出分数线性规划的解，然后调整到整数并保留较严限定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86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3B42-39C3-4321-9A16-3D8BBB8D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0C0F9-F452-491B-B13C-994030FA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拉姆赛数</a:t>
            </a:r>
            <a:endParaRPr lang="en-US" altLang="zh-CN" dirty="0"/>
          </a:p>
          <a:p>
            <a:pPr lvl="1"/>
            <a:r>
              <a:rPr lang="zh-CN" altLang="en-US" dirty="0"/>
              <a:t>集训队互测第二场的</a:t>
            </a:r>
            <a:r>
              <a:rPr lang="en-US" altLang="zh-CN" dirty="0"/>
              <a:t>B</a:t>
            </a:r>
            <a:r>
              <a:rPr lang="zh-CN" altLang="en-US" dirty="0"/>
              <a:t>题（加强）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137</a:t>
            </a:r>
            <a:r>
              <a:rPr lang="zh-CN" altLang="en-US" dirty="0"/>
              <a:t>阶完全图五染色，使得不存在同色三角形。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7764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3B42-39C3-4321-9A16-3D8BBB8D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0C0F9-F452-491B-B13C-994030FA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拉姆赛数</a:t>
            </a:r>
            <a:endParaRPr lang="en-US" altLang="zh-CN" dirty="0"/>
          </a:p>
          <a:p>
            <a:pPr lvl="1"/>
            <a:r>
              <a:rPr lang="zh-CN" altLang="en-US" dirty="0"/>
              <a:t>集训队互测第二场的</a:t>
            </a:r>
            <a:r>
              <a:rPr lang="en-US" altLang="zh-CN" dirty="0"/>
              <a:t>B</a:t>
            </a:r>
            <a:r>
              <a:rPr lang="zh-CN" altLang="en-US" dirty="0"/>
              <a:t>题（加强）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137</a:t>
            </a:r>
            <a:r>
              <a:rPr lang="zh-CN" altLang="en-US" dirty="0"/>
              <a:t>阶完全图五染色，使得不存在同色三角形。</a:t>
            </a:r>
            <a:endParaRPr lang="en-US" altLang="zh-CN" dirty="0"/>
          </a:p>
          <a:p>
            <a:pPr lvl="1"/>
            <a:r>
              <a:rPr lang="zh-CN" altLang="en-US" dirty="0"/>
              <a:t>调整算法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先随机染色，每次调整一条边使得同色三角形数最少。</a:t>
            </a:r>
            <a:endParaRPr lang="en-US" altLang="zh-CN" dirty="0"/>
          </a:p>
          <a:p>
            <a:pPr lvl="2"/>
            <a:r>
              <a:rPr lang="zh-CN" altLang="en-US" dirty="0"/>
              <a:t>约能跑出</a:t>
            </a:r>
            <a:r>
              <a:rPr lang="en-US" altLang="zh-CN" dirty="0"/>
              <a:t>100</a:t>
            </a:r>
            <a:r>
              <a:rPr lang="zh-CN" altLang="en-US" dirty="0"/>
              <a:t>个点。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81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3B42-39C3-4321-9A16-3D8BBB8D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0C0F9-F452-491B-B13C-994030FA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拉姆赛数</a:t>
            </a:r>
            <a:endParaRPr lang="en-US" altLang="zh-CN" dirty="0"/>
          </a:p>
          <a:p>
            <a:pPr lvl="1"/>
            <a:r>
              <a:rPr lang="zh-CN" altLang="en-US" dirty="0"/>
              <a:t>集训队互测第二场的</a:t>
            </a:r>
            <a:r>
              <a:rPr lang="en-US" altLang="zh-CN" dirty="0"/>
              <a:t>B</a:t>
            </a:r>
            <a:r>
              <a:rPr lang="zh-CN" altLang="en-US" dirty="0"/>
              <a:t>题（加强）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137</a:t>
            </a:r>
            <a:r>
              <a:rPr lang="zh-CN" altLang="en-US" dirty="0"/>
              <a:t>阶完全图五染色，使得不存在同色三角形。</a:t>
            </a:r>
            <a:endParaRPr lang="en-US" altLang="zh-CN" dirty="0"/>
          </a:p>
          <a:p>
            <a:pPr lvl="1"/>
            <a:r>
              <a:rPr lang="zh-CN" altLang="en-US" dirty="0"/>
              <a:t>调整算法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先随机染色，每次调整一条边使得同色三角形数最少。</a:t>
            </a:r>
            <a:endParaRPr lang="en-US" altLang="zh-CN" dirty="0"/>
          </a:p>
          <a:p>
            <a:pPr lvl="2"/>
            <a:r>
              <a:rPr lang="zh-CN" altLang="en-US" dirty="0"/>
              <a:t>约能跑出</a:t>
            </a:r>
            <a:r>
              <a:rPr lang="en-US" altLang="zh-CN" dirty="0"/>
              <a:t>100</a:t>
            </a:r>
            <a:r>
              <a:rPr lang="zh-CN" altLang="en-US" dirty="0"/>
              <a:t>个点。</a:t>
            </a:r>
            <a:endParaRPr lang="en-US" altLang="zh-CN" dirty="0"/>
          </a:p>
          <a:p>
            <a:pPr lvl="1"/>
            <a:r>
              <a:rPr lang="zh-CN" altLang="en-US" dirty="0"/>
              <a:t>调整算法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认为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的连边颜色为 </a:t>
            </a:r>
            <a:r>
              <a:rPr lang="en-US" altLang="zh-CN" dirty="0"/>
              <a:t>F(abs(X – Y))</a:t>
            </a:r>
          </a:p>
          <a:p>
            <a:pPr marL="914400" lvl="2" indent="0">
              <a:buNone/>
            </a:pPr>
            <a:r>
              <a:rPr lang="zh-CN" altLang="en-US" dirty="0"/>
              <a:t>然后构造</a:t>
            </a:r>
            <a:r>
              <a:rPr lang="en-US" altLang="zh-CN" dirty="0"/>
              <a:t>F</a:t>
            </a:r>
            <a:r>
              <a:rPr lang="zh-CN" altLang="en-US" dirty="0"/>
              <a:t>使得</a:t>
            </a:r>
            <a:r>
              <a:rPr lang="en-US" altLang="zh-CN" dirty="0"/>
              <a:t>F(a), F(b), F(a + b) </a:t>
            </a:r>
            <a:r>
              <a:rPr lang="zh-CN" altLang="en-US" dirty="0"/>
              <a:t>不全同色。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对</a:t>
            </a:r>
            <a:r>
              <a:rPr lang="en-US" altLang="zh-CN" dirty="0"/>
              <a:t>F</a:t>
            </a:r>
            <a:r>
              <a:rPr lang="zh-CN" altLang="en-US" dirty="0"/>
              <a:t>调整可以跑出</a:t>
            </a:r>
            <a:r>
              <a:rPr lang="en-US" altLang="zh-CN" dirty="0"/>
              <a:t>137.</a:t>
            </a:r>
          </a:p>
        </p:txBody>
      </p:sp>
    </p:spTree>
    <p:extLst>
      <p:ext uri="{BB962C8B-B14F-4D97-AF65-F5344CB8AC3E}">
        <p14:creationId xmlns:p14="http://schemas.microsoft.com/office/powerpoint/2010/main" val="50103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3B42-39C3-4321-9A16-3D8BBB8D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0C0F9-F452-491B-B13C-994030FA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CTT2021 D4T3</a:t>
            </a:r>
          </a:p>
          <a:p>
            <a:pPr lvl="1"/>
            <a:r>
              <a:rPr lang="zh-CN" altLang="en-US" dirty="0"/>
              <a:t>构造 </a:t>
            </a:r>
            <a:r>
              <a:rPr lang="en-US" altLang="zh-CN" dirty="0"/>
              <a:t>343</a:t>
            </a:r>
            <a:r>
              <a:rPr lang="zh-CN" altLang="en-US" dirty="0"/>
              <a:t>阶图，边数尽量多，使得不存在</a:t>
            </a:r>
            <a:r>
              <a:rPr lang="en-US" altLang="zh-CN" dirty="0"/>
              <a:t>K(3, 3)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4145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3B42-39C3-4321-9A16-3D8BBB8D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0C0F9-F452-491B-B13C-994030FA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CTT2021 D4T3</a:t>
            </a:r>
          </a:p>
          <a:p>
            <a:pPr lvl="1"/>
            <a:r>
              <a:rPr lang="zh-CN" altLang="en-US" dirty="0"/>
              <a:t>构造 </a:t>
            </a:r>
            <a:r>
              <a:rPr lang="en-US" altLang="zh-CN" dirty="0"/>
              <a:t>343</a:t>
            </a:r>
            <a:r>
              <a:rPr lang="zh-CN" altLang="en-US" dirty="0"/>
              <a:t>阶图，边数尽量多，使得不存在</a:t>
            </a:r>
            <a:r>
              <a:rPr lang="en-US" altLang="zh-CN" dirty="0"/>
              <a:t>K(3, 3)</a:t>
            </a:r>
          </a:p>
          <a:p>
            <a:pPr lvl="1"/>
            <a:r>
              <a:rPr lang="zh-CN" altLang="en-US" dirty="0"/>
              <a:t>一种憨憨做法：</a:t>
            </a:r>
            <a:endParaRPr lang="en-US" altLang="zh-CN" dirty="0"/>
          </a:p>
          <a:p>
            <a:pPr lvl="2"/>
            <a:r>
              <a:rPr lang="zh-CN" altLang="en-US" dirty="0"/>
              <a:t>每次随一条边，加入后没有</a:t>
            </a:r>
            <a:r>
              <a:rPr lang="en-US" altLang="zh-CN" dirty="0"/>
              <a:t>K(3, 3)</a:t>
            </a:r>
            <a:r>
              <a:rPr lang="zh-CN" altLang="en-US" dirty="0"/>
              <a:t>就加入。</a:t>
            </a:r>
            <a:endParaRPr lang="en-US" altLang="zh-CN" dirty="0"/>
          </a:p>
          <a:p>
            <a:pPr lvl="2"/>
            <a:r>
              <a:rPr lang="zh-CN" altLang="en-US" dirty="0"/>
              <a:t>可以获得</a:t>
            </a:r>
            <a:r>
              <a:rPr lang="en-US" altLang="zh-CN" dirty="0"/>
              <a:t>25/30</a:t>
            </a:r>
            <a:r>
              <a:rPr lang="zh-CN" altLang="en-US" dirty="0"/>
              <a:t>分的好成绩。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6178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3B42-39C3-4321-9A16-3D8BBB8D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0C0F9-F452-491B-B13C-994030FA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CTT2021 D4T3</a:t>
            </a:r>
          </a:p>
          <a:p>
            <a:pPr lvl="1"/>
            <a:r>
              <a:rPr lang="zh-CN" altLang="en-US" dirty="0"/>
              <a:t>构造 </a:t>
            </a:r>
            <a:r>
              <a:rPr lang="en-US" altLang="zh-CN" dirty="0"/>
              <a:t>343</a:t>
            </a:r>
            <a:r>
              <a:rPr lang="zh-CN" altLang="en-US" dirty="0"/>
              <a:t>阶图，边数尽量多，使得不存在</a:t>
            </a:r>
            <a:r>
              <a:rPr lang="en-US" altLang="zh-CN" dirty="0"/>
              <a:t>K(3, 3)</a:t>
            </a:r>
          </a:p>
          <a:p>
            <a:pPr lvl="1"/>
            <a:r>
              <a:rPr lang="zh-CN" altLang="en-US" dirty="0"/>
              <a:t>一种憨憨做法：</a:t>
            </a:r>
            <a:endParaRPr lang="en-US" altLang="zh-CN" dirty="0"/>
          </a:p>
          <a:p>
            <a:pPr lvl="2"/>
            <a:r>
              <a:rPr lang="zh-CN" altLang="en-US" dirty="0"/>
              <a:t>每次随一条边，加入后没有</a:t>
            </a:r>
            <a:r>
              <a:rPr lang="en-US" altLang="zh-CN" dirty="0"/>
              <a:t>K(3, 3)</a:t>
            </a:r>
            <a:r>
              <a:rPr lang="zh-CN" altLang="en-US" dirty="0"/>
              <a:t>就加入。</a:t>
            </a:r>
            <a:endParaRPr lang="en-US" altLang="zh-CN" dirty="0"/>
          </a:p>
          <a:p>
            <a:pPr lvl="2"/>
            <a:r>
              <a:rPr lang="zh-CN" altLang="en-US" dirty="0"/>
              <a:t>可以获得</a:t>
            </a:r>
            <a:r>
              <a:rPr lang="en-US" altLang="zh-CN" dirty="0"/>
              <a:t>25/30</a:t>
            </a:r>
            <a:r>
              <a:rPr lang="zh-CN" altLang="en-US" dirty="0"/>
              <a:t>分的好成绩。</a:t>
            </a:r>
            <a:endParaRPr lang="en-US" altLang="zh-CN" dirty="0"/>
          </a:p>
          <a:p>
            <a:pPr lvl="1"/>
            <a:r>
              <a:rPr lang="zh-CN" altLang="en-US" dirty="0"/>
              <a:t>一种传统调整做法：</a:t>
            </a:r>
            <a:endParaRPr lang="en-US" altLang="zh-CN" dirty="0"/>
          </a:p>
          <a:p>
            <a:pPr lvl="2"/>
            <a:r>
              <a:rPr lang="zh-CN" altLang="en-US" dirty="0"/>
              <a:t>每次随一条边，加入后没有</a:t>
            </a:r>
            <a:r>
              <a:rPr lang="en-US" altLang="zh-CN" dirty="0"/>
              <a:t>K(3, 3)</a:t>
            </a:r>
            <a:r>
              <a:rPr lang="zh-CN" altLang="en-US" dirty="0"/>
              <a:t>就加入。</a:t>
            </a:r>
            <a:endParaRPr lang="en-US" altLang="zh-CN" dirty="0"/>
          </a:p>
          <a:p>
            <a:pPr lvl="2"/>
            <a:r>
              <a:rPr lang="zh-CN" altLang="en-US" dirty="0"/>
              <a:t>如果恰产生一个</a:t>
            </a:r>
            <a:r>
              <a:rPr lang="en-US" altLang="zh-CN" dirty="0"/>
              <a:t>K(3, 3)</a:t>
            </a:r>
            <a:r>
              <a:rPr lang="zh-CN" altLang="en-US" dirty="0"/>
              <a:t>，从里面随机删一条边。</a:t>
            </a:r>
            <a:endParaRPr lang="en-US" altLang="zh-CN" dirty="0"/>
          </a:p>
          <a:p>
            <a:pPr lvl="2"/>
            <a:r>
              <a:rPr lang="zh-CN" altLang="en-US" dirty="0"/>
              <a:t>可以获得</a:t>
            </a:r>
            <a:r>
              <a:rPr lang="en-US" altLang="zh-CN" dirty="0"/>
              <a:t>26/30</a:t>
            </a:r>
            <a:r>
              <a:rPr lang="zh-CN" altLang="en-US" dirty="0"/>
              <a:t>分的好成绩。</a:t>
            </a:r>
            <a:r>
              <a:rPr lang="zh-CN" altLang="en-US"/>
              <a:t>（但是多了几百条边）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0232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3B1E5-8D95-4B91-AF45-E266FF97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B9E6A-CF48-4C38-B74B-53C15450C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局部多次调整</a:t>
            </a:r>
            <a:endParaRPr lang="en-US" altLang="zh-CN" dirty="0"/>
          </a:p>
          <a:p>
            <a:r>
              <a:rPr lang="zh-CN" altLang="en-US" dirty="0"/>
              <a:t>接受较劣解的概率（模拟退火）</a:t>
            </a:r>
          </a:p>
        </p:txBody>
      </p:sp>
    </p:spTree>
    <p:extLst>
      <p:ext uri="{BB962C8B-B14F-4D97-AF65-F5344CB8AC3E}">
        <p14:creationId xmlns:p14="http://schemas.microsoft.com/office/powerpoint/2010/main" val="102568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CD030-8364-442C-A618-E7047E49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算法的一般描述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40544-61EE-4D7F-9167-C20D86AB1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组合优化问题：</a:t>
            </a:r>
            <a:endParaRPr lang="en-US" altLang="zh-CN" dirty="0"/>
          </a:p>
          <a:p>
            <a:pPr lvl="1"/>
            <a:r>
              <a:rPr lang="zh-CN" altLang="en-US" dirty="0"/>
              <a:t>所有状态的集合</a:t>
            </a:r>
            <a:r>
              <a:rPr lang="en-US" altLang="zh-CN" dirty="0"/>
              <a:t>S</a:t>
            </a:r>
            <a:r>
              <a:rPr lang="zh-CN" altLang="en-US" dirty="0"/>
              <a:t>，合法的子集</a:t>
            </a:r>
            <a:r>
              <a:rPr lang="en-US" altLang="zh-CN" dirty="0"/>
              <a:t>T</a:t>
            </a:r>
          </a:p>
          <a:p>
            <a:pPr lvl="1"/>
            <a:r>
              <a:rPr lang="zh-CN" altLang="en-US" dirty="0"/>
              <a:t>子集</a:t>
            </a:r>
            <a:r>
              <a:rPr lang="en-US" altLang="zh-CN" dirty="0"/>
              <a:t>T</a:t>
            </a:r>
            <a:r>
              <a:rPr lang="zh-CN" altLang="en-US" dirty="0"/>
              <a:t>中，每个状态有一个权值</a:t>
            </a:r>
            <a:endParaRPr lang="en-US" altLang="zh-CN" dirty="0"/>
          </a:p>
          <a:p>
            <a:pPr lvl="1"/>
            <a:r>
              <a:rPr lang="zh-CN" altLang="en-US" dirty="0"/>
              <a:t>想要找到</a:t>
            </a:r>
            <a:r>
              <a:rPr lang="en-US" altLang="zh-CN" dirty="0"/>
              <a:t>T</a:t>
            </a:r>
            <a:r>
              <a:rPr lang="zh-CN" altLang="en-US" dirty="0"/>
              <a:t>中权值最大的元素</a:t>
            </a:r>
            <a:endParaRPr lang="en-US" altLang="zh-CN" dirty="0"/>
          </a:p>
          <a:p>
            <a:r>
              <a:rPr lang="zh-CN" altLang="en-US" dirty="0"/>
              <a:t>调整算法</a:t>
            </a:r>
            <a:endParaRPr lang="en-US" altLang="zh-CN" dirty="0"/>
          </a:p>
          <a:p>
            <a:pPr lvl="1"/>
            <a:r>
              <a:rPr lang="zh-CN" altLang="en-US" dirty="0"/>
              <a:t>任取</a:t>
            </a:r>
            <a:r>
              <a:rPr lang="en-US" altLang="zh-CN" dirty="0"/>
              <a:t>T</a:t>
            </a:r>
            <a:r>
              <a:rPr lang="zh-CN" altLang="en-US" dirty="0"/>
              <a:t>中一个元素</a:t>
            </a:r>
            <a:r>
              <a:rPr lang="en-US" altLang="zh-CN" dirty="0"/>
              <a:t>X</a:t>
            </a:r>
            <a:r>
              <a:rPr lang="zh-CN" altLang="en-US" dirty="0"/>
              <a:t>作为初始解</a:t>
            </a:r>
            <a:endParaRPr lang="en-US" altLang="zh-CN" dirty="0"/>
          </a:p>
          <a:p>
            <a:pPr lvl="1"/>
            <a:r>
              <a:rPr lang="zh-CN" altLang="en-US" dirty="0"/>
              <a:t>每一轮中，考虑</a:t>
            </a:r>
            <a:r>
              <a:rPr lang="en-US" altLang="zh-CN" dirty="0"/>
              <a:t>X</a:t>
            </a:r>
            <a:r>
              <a:rPr lang="zh-CN" altLang="en-US" dirty="0"/>
              <a:t>的一个邻域</a:t>
            </a:r>
            <a:r>
              <a:rPr lang="en-US" altLang="zh-CN" dirty="0"/>
              <a:t>N(X)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X</a:t>
            </a:r>
            <a:r>
              <a:rPr lang="zh-CN" altLang="en-US" dirty="0"/>
              <a:t>随机变为</a:t>
            </a:r>
            <a:r>
              <a:rPr lang="en-US" altLang="zh-CN" dirty="0"/>
              <a:t>N(X)</a:t>
            </a:r>
            <a:r>
              <a:rPr lang="zh-CN" altLang="en-US" dirty="0"/>
              <a:t>中一个权值最大的元素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85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E6162-ECFD-450E-87BC-3A4DE1B5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60AA6-FEDE-474E-A3CE-F93A7915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一般图最大匹配</a:t>
            </a:r>
            <a:endParaRPr lang="en-US" altLang="zh-CN" dirty="0"/>
          </a:p>
          <a:p>
            <a:pPr lvl="1"/>
            <a:r>
              <a:rPr lang="zh-CN" altLang="en-US" dirty="0"/>
              <a:t>描述：给定图</a:t>
            </a:r>
            <a:r>
              <a:rPr lang="en-US" altLang="zh-CN" dirty="0"/>
              <a:t>G = (V, E)</a:t>
            </a:r>
            <a:r>
              <a:rPr lang="zh-CN" altLang="en-US" dirty="0"/>
              <a:t>，求最大的边集，使得无公共顶点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651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E6162-ECFD-450E-87BC-3A4DE1B5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60AA6-FEDE-474E-A3CE-F93A7915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一般图最大匹配</a:t>
            </a:r>
            <a:endParaRPr lang="en-US" altLang="zh-CN" dirty="0"/>
          </a:p>
          <a:p>
            <a:pPr lvl="1"/>
            <a:r>
              <a:rPr lang="zh-CN" altLang="en-US" dirty="0"/>
              <a:t>描述：给定图</a:t>
            </a:r>
            <a:r>
              <a:rPr lang="en-US" altLang="zh-CN" dirty="0"/>
              <a:t>G = (V, E)</a:t>
            </a:r>
            <a:r>
              <a:rPr lang="zh-CN" altLang="en-US" dirty="0"/>
              <a:t>，求最大的边集，使得无公共顶点</a:t>
            </a:r>
            <a:endParaRPr lang="en-US" altLang="zh-CN" dirty="0"/>
          </a:p>
          <a:p>
            <a:pPr lvl="1"/>
            <a:r>
              <a:rPr lang="zh-CN" altLang="en-US" dirty="0"/>
              <a:t>调整做法：任取一个匹配状态，每次随机一个未匹配点。若该点有未匹配邻点，将其匹配。否则随机匹配一个邻点，将其原先匹配断掉。</a:t>
            </a:r>
            <a:endParaRPr lang="en-US" altLang="zh-CN" dirty="0"/>
          </a:p>
          <a:p>
            <a:pPr lvl="1"/>
            <a:r>
              <a:rPr lang="zh-CN" altLang="en-US" dirty="0"/>
              <a:t>实践表现：随机图调整次数约为</a:t>
            </a:r>
            <a:r>
              <a:rPr lang="en-US" altLang="zh-CN" dirty="0"/>
              <a:t>o(n^2)</a:t>
            </a:r>
          </a:p>
          <a:p>
            <a:pPr lvl="1"/>
            <a:r>
              <a:rPr lang="zh-CN" altLang="en-US" dirty="0"/>
              <a:t>特殊数据</a:t>
            </a:r>
            <a:r>
              <a:rPr lang="zh-CN" altLang="en-US" dirty="0">
                <a:sym typeface="Wingdings" panose="05000000000000000000" pitchFamily="2" charset="2"/>
              </a:rPr>
              <a:t>：二分图，左右各</a:t>
            </a:r>
            <a:r>
              <a:rPr lang="en-US" altLang="zh-CN" dirty="0">
                <a:sym typeface="Wingdings" panose="05000000000000000000" pitchFamily="2" charset="2"/>
              </a:rPr>
              <a:t>n + 1 </a:t>
            </a:r>
            <a:r>
              <a:rPr lang="zh-CN" altLang="en-US" dirty="0">
                <a:sym typeface="Wingdings" panose="05000000000000000000" pitchFamily="2" charset="2"/>
              </a:rPr>
              <a:t>个点。左边第 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zh-CN" altLang="en-US" dirty="0">
                <a:sym typeface="Wingdings" panose="05000000000000000000" pitchFamily="2" charset="2"/>
              </a:rPr>
              <a:t>个点和右边第 </a:t>
            </a:r>
            <a:r>
              <a:rPr lang="en-US" altLang="zh-CN" dirty="0">
                <a:sym typeface="Wingdings" panose="05000000000000000000" pitchFamily="2" charset="2"/>
              </a:rPr>
              <a:t>j </a:t>
            </a:r>
            <a:r>
              <a:rPr lang="zh-CN" altLang="en-US" dirty="0">
                <a:sym typeface="Wingdings" panose="05000000000000000000" pitchFamily="2" charset="2"/>
              </a:rPr>
              <a:t>个点连边当且仅当 </a:t>
            </a:r>
            <a:r>
              <a:rPr lang="en-US" altLang="zh-CN" dirty="0" err="1">
                <a:sym typeface="Wingdings" panose="05000000000000000000" pitchFamily="2" charset="2"/>
              </a:rPr>
              <a:t>i</a:t>
            </a:r>
            <a:r>
              <a:rPr lang="en-US" altLang="zh-CN" dirty="0">
                <a:sym typeface="Wingdings" panose="05000000000000000000" pitchFamily="2" charset="2"/>
              </a:rPr>
              <a:t> + j &gt; n </a:t>
            </a:r>
            <a:r>
              <a:rPr lang="zh-CN" altLang="en-US" dirty="0">
                <a:sym typeface="Wingdings" panose="05000000000000000000" pitchFamily="2" charset="2"/>
              </a:rPr>
              <a:t>可以将其卡到指数。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但由于普遍表现优越，往往可以用于实际问题和数据有限制的题目。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zh-CN" altLang="en-US" dirty="0">
                <a:sym typeface="Wingdings" panose="05000000000000000000" pitchFamily="2" charset="2"/>
              </a:rPr>
              <a:t>一点优化：可以局部多次调整，能够通过</a:t>
            </a:r>
            <a:r>
              <a:rPr lang="en-US" altLang="zh-CN" dirty="0">
                <a:sym typeface="Wingdings" panose="05000000000000000000" pitchFamily="2" charset="2"/>
              </a:rPr>
              <a:t>UOJ</a:t>
            </a:r>
            <a:r>
              <a:rPr lang="zh-CN" altLang="en-US" dirty="0">
                <a:sym typeface="Wingdings" panose="05000000000000000000" pitchFamily="2" charset="2"/>
              </a:rPr>
              <a:t>模板题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11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E6162-ECFD-450E-87BC-3A4DE1B5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60AA6-FEDE-474E-A3CE-F93A7915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JOISC2020 </a:t>
            </a:r>
            <a:r>
              <a:rPr lang="zh-CN" altLang="en-US" dirty="0"/>
              <a:t>团子师傅</a:t>
            </a:r>
            <a:endParaRPr lang="en-US" altLang="zh-CN" dirty="0"/>
          </a:p>
          <a:p>
            <a:pPr lvl="1"/>
            <a:r>
              <a:rPr lang="zh-CN" altLang="en-US" dirty="0"/>
              <a:t>描述：有一个 </a:t>
            </a:r>
            <a:r>
              <a:rPr lang="en-US" altLang="zh-CN" dirty="0"/>
              <a:t>N * N </a:t>
            </a:r>
            <a:r>
              <a:rPr lang="zh-CN" altLang="en-US" dirty="0"/>
              <a:t>的方格表，每个格子的数为</a:t>
            </a:r>
            <a:r>
              <a:rPr lang="en-US" altLang="zh-CN" dirty="0"/>
              <a:t>0/1/2</a:t>
            </a:r>
            <a:r>
              <a:rPr lang="zh-CN" altLang="en-US" dirty="0"/>
              <a:t>。求尽量多的长为</a:t>
            </a:r>
            <a:r>
              <a:rPr lang="en-US" altLang="zh-CN" dirty="0"/>
              <a:t>3</a:t>
            </a:r>
            <a:r>
              <a:rPr lang="zh-CN" altLang="en-US" dirty="0"/>
              <a:t>的横</a:t>
            </a:r>
            <a:r>
              <a:rPr lang="en-US" altLang="zh-CN" dirty="0"/>
              <a:t>/</a:t>
            </a:r>
            <a:r>
              <a:rPr lang="zh-CN" altLang="en-US" dirty="0"/>
              <a:t>竖</a:t>
            </a:r>
            <a:r>
              <a:rPr lang="en-US" altLang="zh-CN" dirty="0"/>
              <a:t>/</a:t>
            </a:r>
            <a:r>
              <a:rPr lang="zh-CN" altLang="en-US" dirty="0"/>
              <a:t>斜串，满足无公共格子，中间是</a:t>
            </a:r>
            <a:r>
              <a:rPr lang="en-US" altLang="zh-CN" dirty="0"/>
              <a:t>1</a:t>
            </a:r>
            <a:r>
              <a:rPr lang="zh-CN" altLang="en-US" dirty="0"/>
              <a:t>，且两端</a:t>
            </a:r>
            <a:r>
              <a:rPr lang="en-US" altLang="zh-CN" dirty="0"/>
              <a:t>02</a:t>
            </a:r>
            <a:r>
              <a:rPr lang="zh-CN" altLang="en-US" dirty="0"/>
              <a:t>各一个。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64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E6162-ECFD-450E-87BC-3A4DE1B5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60AA6-FEDE-474E-A3CE-F93A7915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JOISC2020 </a:t>
            </a:r>
            <a:r>
              <a:rPr lang="zh-CN" altLang="en-US" dirty="0"/>
              <a:t>团子师傅</a:t>
            </a:r>
            <a:endParaRPr lang="en-US" altLang="zh-CN" dirty="0"/>
          </a:p>
          <a:p>
            <a:pPr lvl="1"/>
            <a:r>
              <a:rPr lang="zh-CN" altLang="en-US" dirty="0"/>
              <a:t>描述：有一个 </a:t>
            </a:r>
            <a:r>
              <a:rPr lang="en-US" altLang="zh-CN" dirty="0"/>
              <a:t>N * N </a:t>
            </a:r>
            <a:r>
              <a:rPr lang="zh-CN" altLang="en-US" dirty="0"/>
              <a:t>的方格表，每个格子的数为</a:t>
            </a:r>
            <a:r>
              <a:rPr lang="en-US" altLang="zh-CN" dirty="0"/>
              <a:t>0/1/2</a:t>
            </a:r>
            <a:r>
              <a:rPr lang="zh-CN" altLang="en-US" dirty="0"/>
              <a:t>。求尽量多的长为</a:t>
            </a:r>
            <a:r>
              <a:rPr lang="en-US" altLang="zh-CN" dirty="0"/>
              <a:t>3</a:t>
            </a:r>
            <a:r>
              <a:rPr lang="zh-CN" altLang="en-US" dirty="0"/>
              <a:t>的横</a:t>
            </a:r>
            <a:r>
              <a:rPr lang="en-US" altLang="zh-CN" dirty="0"/>
              <a:t>/</a:t>
            </a:r>
            <a:r>
              <a:rPr lang="zh-CN" altLang="en-US" dirty="0"/>
              <a:t>竖</a:t>
            </a:r>
            <a:r>
              <a:rPr lang="en-US" altLang="zh-CN" dirty="0"/>
              <a:t>/</a:t>
            </a:r>
            <a:r>
              <a:rPr lang="zh-CN" altLang="en-US" dirty="0"/>
              <a:t>斜串，满足无公共格子，中间是</a:t>
            </a:r>
            <a:r>
              <a:rPr lang="en-US" altLang="zh-CN" dirty="0"/>
              <a:t>1</a:t>
            </a:r>
            <a:r>
              <a:rPr lang="zh-CN" altLang="en-US" dirty="0"/>
              <a:t>，且两端</a:t>
            </a:r>
            <a:r>
              <a:rPr lang="en-US" altLang="zh-CN" dirty="0"/>
              <a:t>02</a:t>
            </a:r>
            <a:r>
              <a:rPr lang="zh-CN" altLang="en-US" dirty="0"/>
              <a:t>各一个。</a:t>
            </a:r>
            <a:endParaRPr lang="en-US" altLang="zh-CN" dirty="0"/>
          </a:p>
          <a:p>
            <a:pPr lvl="1"/>
            <a:r>
              <a:rPr lang="zh-CN" altLang="en-US" dirty="0"/>
              <a:t>调整做法：在当前状态中随机选取一个 </a:t>
            </a:r>
            <a:r>
              <a:rPr lang="en-US" altLang="zh-CN" dirty="0"/>
              <a:t>1 </a:t>
            </a:r>
            <a:r>
              <a:rPr lang="zh-CN" altLang="en-US" dirty="0"/>
              <a:t>格，以其为中心构造一个串。如果不与已有冲突则加入，恰与一个冲突则一半概率加入。</a:t>
            </a:r>
            <a:endParaRPr lang="en-US" altLang="zh-CN" dirty="0"/>
          </a:p>
          <a:p>
            <a:pPr lvl="1"/>
            <a:r>
              <a:rPr lang="zh-CN" altLang="en-US" dirty="0"/>
              <a:t>表现：能较快通过所有测试点。</a:t>
            </a:r>
          </a:p>
        </p:txBody>
      </p:sp>
    </p:spTree>
    <p:extLst>
      <p:ext uri="{BB962C8B-B14F-4D97-AF65-F5344CB8AC3E}">
        <p14:creationId xmlns:p14="http://schemas.microsoft.com/office/powerpoint/2010/main" val="347586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E6162-ECFD-450E-87BC-3A4DE1B5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60AA6-FEDE-474E-A3CE-F93A7915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CF Round 562 E</a:t>
            </a:r>
          </a:p>
          <a:p>
            <a:r>
              <a:rPr lang="zh-CN" altLang="en-US" dirty="0"/>
              <a:t>描述：给定一个长为 </a:t>
            </a:r>
            <a:r>
              <a:rPr lang="en-US" altLang="zh-CN" dirty="0"/>
              <a:t>2^k </a:t>
            </a:r>
            <a:r>
              <a:rPr lang="zh-CN" altLang="en-US" dirty="0"/>
              <a:t>的序列，请你构造两个 </a:t>
            </a:r>
            <a:r>
              <a:rPr lang="en-US" altLang="zh-CN" dirty="0"/>
              <a:t>0 ~ 2^k – 1</a:t>
            </a:r>
            <a:r>
              <a:rPr lang="zh-CN" altLang="en-US" dirty="0"/>
              <a:t>的排列，使得按位异或为该序列或输出无解。</a:t>
            </a:r>
          </a:p>
        </p:txBody>
      </p:sp>
    </p:spTree>
    <p:extLst>
      <p:ext uri="{BB962C8B-B14F-4D97-AF65-F5344CB8AC3E}">
        <p14:creationId xmlns:p14="http://schemas.microsoft.com/office/powerpoint/2010/main" val="17934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E6162-ECFD-450E-87BC-3A4DE1B5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匹配问题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60AA6-FEDE-474E-A3CE-F93A7915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CF Round 562 E</a:t>
            </a:r>
          </a:p>
          <a:p>
            <a:r>
              <a:rPr lang="zh-CN" altLang="en-US" dirty="0"/>
              <a:t>描述：给定一个长为 </a:t>
            </a:r>
            <a:r>
              <a:rPr lang="en-US" altLang="zh-CN" dirty="0"/>
              <a:t>2^k </a:t>
            </a:r>
            <a:r>
              <a:rPr lang="zh-CN" altLang="en-US" dirty="0"/>
              <a:t>的序列，请你构造两个 </a:t>
            </a:r>
            <a:r>
              <a:rPr lang="en-US" altLang="zh-CN" dirty="0"/>
              <a:t>0 ~ 2^k – 1</a:t>
            </a:r>
            <a:r>
              <a:rPr lang="zh-CN" altLang="en-US" dirty="0"/>
              <a:t>的排列，使得按位异或为该序列或输出无解。</a:t>
            </a:r>
            <a:endParaRPr lang="en-US" altLang="zh-CN" dirty="0"/>
          </a:p>
          <a:p>
            <a:r>
              <a:rPr lang="zh-CN" altLang="en-US" dirty="0"/>
              <a:t>调整</a:t>
            </a:r>
            <a:r>
              <a:rPr lang="zh-CN" altLang="en-US"/>
              <a:t>做法：维护两个排列，某些位置可能没有值。每次随机一个第一个排列没有值的位置，如果存在一个值使得对应的第二个排列的值不与已有冲突，则将该值放在该位置。否则随机一个未出现值，将其对应的第二个排列值原先的位置设为没有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34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43B42-39C3-4321-9A16-3D8BBB8D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NP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0C0F9-F452-491B-B13C-994030FA3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图染色</a:t>
            </a:r>
            <a:endParaRPr lang="en-US" altLang="zh-CN" dirty="0"/>
          </a:p>
          <a:p>
            <a:pPr lvl="1"/>
            <a:r>
              <a:rPr lang="zh-CN" altLang="en-US" dirty="0"/>
              <a:t>描述：给图染色，使得每条边端点不同色。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212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1185</Words>
  <Application>Microsoft Office PowerPoint</Application>
  <PresentationFormat>宽屏</PresentationFormat>
  <Paragraphs>101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调整算法在信息学竞赛中的应用</vt:lpstr>
      <vt:lpstr>算法的一般描述</vt:lpstr>
      <vt:lpstr>匹配问题</vt:lpstr>
      <vt:lpstr>匹配问题</vt:lpstr>
      <vt:lpstr>匹配问题</vt:lpstr>
      <vt:lpstr>匹配问题</vt:lpstr>
      <vt:lpstr>匹配问题</vt:lpstr>
      <vt:lpstr>匹配问题</vt:lpstr>
      <vt:lpstr>NP问题</vt:lpstr>
      <vt:lpstr>NP问题</vt:lpstr>
      <vt:lpstr>NP问题</vt:lpstr>
      <vt:lpstr>NP问题</vt:lpstr>
      <vt:lpstr>NP问题</vt:lpstr>
      <vt:lpstr>NP问题</vt:lpstr>
      <vt:lpstr>NP问题</vt:lpstr>
      <vt:lpstr>NP问题</vt:lpstr>
      <vt:lpstr>NP问题</vt:lpstr>
      <vt:lpstr>NP问题</vt:lpstr>
      <vt:lpstr>前景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一类调整算法在信息学竞赛中的应用</dc:title>
  <dc:creator>明扬 邓</dc:creator>
  <cp:lastModifiedBy>明扬 邓</cp:lastModifiedBy>
  <cp:revision>36</cp:revision>
  <dcterms:created xsi:type="dcterms:W3CDTF">2021-01-31T14:36:05Z</dcterms:created>
  <dcterms:modified xsi:type="dcterms:W3CDTF">2021-02-01T10:31:07Z</dcterms:modified>
</cp:coreProperties>
</file>