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71" r:id="rId4"/>
    <p:sldId id="354" r:id="rId5"/>
    <p:sldId id="355" r:id="rId6"/>
    <p:sldId id="363" r:id="rId7"/>
    <p:sldId id="364" r:id="rId8"/>
    <p:sldId id="366" r:id="rId9"/>
    <p:sldId id="356" r:id="rId10"/>
    <p:sldId id="357" r:id="rId11"/>
    <p:sldId id="358" r:id="rId12"/>
    <p:sldId id="387" r:id="rId13"/>
    <p:sldId id="361" r:id="rId14"/>
    <p:sldId id="362" r:id="rId15"/>
    <p:sldId id="359" r:id="rId16"/>
    <p:sldId id="360" r:id="rId17"/>
    <p:sldId id="367" r:id="rId18"/>
    <p:sldId id="368" r:id="rId19"/>
    <p:sldId id="369" r:id="rId20"/>
    <p:sldId id="370" r:id="rId21"/>
    <p:sldId id="317" r:id="rId22"/>
    <p:sldId id="294" r:id="rId23"/>
    <p:sldId id="295" r:id="rId24"/>
    <p:sldId id="296" r:id="rId25"/>
    <p:sldId id="297" r:id="rId26"/>
    <p:sldId id="298" r:id="rId27"/>
    <p:sldId id="287" r:id="rId28"/>
    <p:sldId id="288" r:id="rId29"/>
    <p:sldId id="289" r:id="rId30"/>
    <p:sldId id="290" r:id="rId31"/>
    <p:sldId id="291" r:id="rId32"/>
    <p:sldId id="292" r:id="rId33"/>
    <p:sldId id="293" r:id="rId34"/>
    <p:sldId id="321" r:id="rId35"/>
    <p:sldId id="379" r:id="rId36"/>
    <p:sldId id="299" r:id="rId37"/>
    <p:sldId id="300" r:id="rId38"/>
    <p:sldId id="342" r:id="rId39"/>
    <p:sldId id="345" r:id="rId40"/>
    <p:sldId id="388" r:id="rId41"/>
    <p:sldId id="301" r:id="rId42"/>
    <p:sldId id="389" r:id="rId43"/>
    <p:sldId id="341" r:id="rId44"/>
    <p:sldId id="344" r:id="rId45"/>
    <p:sldId id="343" r:id="rId46"/>
    <p:sldId id="305" r:id="rId47"/>
    <p:sldId id="306" r:id="rId48"/>
    <p:sldId id="327" r:id="rId49"/>
    <p:sldId id="380" r:id="rId50"/>
    <p:sldId id="311" r:id="rId51"/>
    <p:sldId id="381" r:id="rId52"/>
    <p:sldId id="283" r:id="rId53"/>
    <p:sldId id="391" r:id="rId54"/>
    <p:sldId id="382" r:id="rId55"/>
    <p:sldId id="259" r:id="rId56"/>
    <p:sldId id="336" r:id="rId57"/>
    <p:sldId id="266" r:id="rId58"/>
    <p:sldId id="267" r:id="rId59"/>
    <p:sldId id="268" r:id="rId60"/>
    <p:sldId id="270" r:id="rId61"/>
    <p:sldId id="271" r:id="rId62"/>
    <p:sldId id="272" r:id="rId63"/>
    <p:sldId id="273" r:id="rId64"/>
    <p:sldId id="274" r:id="rId65"/>
    <p:sldId id="337" r:id="rId66"/>
    <p:sldId id="338" r:id="rId67"/>
    <p:sldId id="339" r:id="rId68"/>
    <p:sldId id="390" r:id="rId69"/>
    <p:sldId id="392" r:id="rId70"/>
    <p:sldId id="375" r:id="rId71"/>
    <p:sldId id="376" r:id="rId72"/>
    <p:sldId id="393" r:id="rId73"/>
    <p:sldId id="315" r:id="rId74"/>
    <p:sldId id="385" r:id="rId75"/>
    <p:sldId id="328" r:id="rId76"/>
    <p:sldId id="322" r:id="rId77"/>
    <p:sldId id="323" r:id="rId78"/>
    <p:sldId id="324" r:id="rId79"/>
    <p:sldId id="329" r:id="rId80"/>
    <p:sldId id="330" r:id="rId81"/>
    <p:sldId id="331" r:id="rId82"/>
    <p:sldId id="332" r:id="rId83"/>
    <p:sldId id="334" r:id="rId84"/>
    <p:sldId id="386" r:id="rId85"/>
    <p:sldId id="325" r:id="rId86"/>
    <p:sldId id="384" r:id="rId87"/>
    <p:sldId id="326" r:id="rId88"/>
    <p:sldId id="340" r:id="rId89"/>
    <p:sldId id="350" r:id="rId90"/>
    <p:sldId id="351" r:id="rId91"/>
    <p:sldId id="352" r:id="rId92"/>
    <p:sldId id="372" r:id="rId93"/>
    <p:sldId id="374" r:id="rId94"/>
    <p:sldId id="377" r:id="rId95"/>
    <p:sldId id="378" r:id="rId96"/>
    <p:sldId id="383" r:id="rId9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7" d="100"/>
          <a:sy n="47" d="100"/>
        </p:scale>
        <p:origin x="-10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257286"/>
            <a:ext cx="7772400" cy="2243152"/>
          </a:xfrm>
        </p:spPr>
        <p:txBody>
          <a:bodyPr>
            <a:normAutofit/>
          </a:bodyPr>
          <a:lstStyle/>
          <a:p>
            <a:r>
              <a:rPr lang="en-US" altLang="zh-CN" sz="3600" dirty="0" smtClean="0">
                <a:latin typeface="仿宋_GB2312" pitchFamily="49" charset="-122"/>
                <a:ea typeface="仿宋_GB2312" pitchFamily="49" charset="-122"/>
              </a:rPr>
              <a:t>2013</a:t>
            </a:r>
            <a:r>
              <a:rPr lang="zh-CN" altLang="en-US" sz="3600" dirty="0" smtClean="0">
                <a:latin typeface="仿宋_GB2312" pitchFamily="49" charset="-122"/>
                <a:ea typeface="仿宋_GB2312" pitchFamily="49" charset="-122"/>
              </a:rPr>
              <a:t>全国信息学奥林匹克冬令营讲课</a:t>
            </a:r>
            <a:r>
              <a:rPr lang="en-US" altLang="zh-CN" sz="3600" dirty="0" smtClean="0"/>
              <a:t/>
            </a:r>
            <a:br>
              <a:rPr lang="en-US" altLang="zh-CN" sz="3600" dirty="0" smtClean="0"/>
            </a:br>
            <a:r>
              <a:rPr lang="en-US" altLang="zh-CN" sz="3600" dirty="0" smtClean="0"/>
              <a:t/>
            </a:r>
            <a:br>
              <a:rPr lang="en-US" altLang="zh-CN" sz="3600" dirty="0" smtClean="0"/>
            </a:br>
            <a:r>
              <a:rPr lang="zh-CN" altLang="en-US" sz="6000" dirty="0" smtClean="0">
                <a:latin typeface="黑体" pitchFamily="2" charset="-122"/>
                <a:ea typeface="黑体" pitchFamily="2" charset="-122"/>
              </a:rPr>
              <a:t>几何与暴力法专题</a:t>
            </a:r>
            <a:endParaRPr lang="zh-CN" altLang="en-US" sz="3600" dirty="0">
              <a:latin typeface="黑体" pitchFamily="2" charset="-122"/>
              <a:ea typeface="黑体" pitchFamily="2" charset="-122"/>
            </a:endParaRPr>
          </a:p>
        </p:txBody>
      </p:sp>
      <p:sp>
        <p:nvSpPr>
          <p:cNvPr id="3" name="副标题 2"/>
          <p:cNvSpPr>
            <a:spLocks noGrp="1"/>
          </p:cNvSpPr>
          <p:nvPr>
            <p:ph type="subTitle" idx="1"/>
          </p:nvPr>
        </p:nvSpPr>
        <p:spPr>
          <a:xfrm>
            <a:off x="1371600" y="4819672"/>
            <a:ext cx="6400800" cy="1752600"/>
          </a:xfrm>
        </p:spPr>
        <p:txBody>
          <a:bodyPr/>
          <a:lstStyle/>
          <a:p>
            <a:r>
              <a:rPr lang="zh-CN" altLang="en-US" dirty="0" smtClean="0">
                <a:solidFill>
                  <a:schemeClr val="tx1"/>
                </a:solidFill>
              </a:rPr>
              <a:t>刘汝佳</a:t>
            </a:r>
            <a:endParaRPr lang="en-US" altLang="zh-CN" dirty="0" smtClean="0">
              <a:solidFill>
                <a:schemeClr val="tx1"/>
              </a:solidFill>
            </a:endParaRPr>
          </a:p>
          <a:p>
            <a:r>
              <a:rPr lang="en-US" altLang="zh-CN" dirty="0" smtClean="0">
                <a:solidFill>
                  <a:schemeClr val="tx1"/>
                </a:solidFill>
              </a:rPr>
              <a:t>rujia.liu@gmail.com</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角的陷阱</a:t>
            </a:r>
            <a:endParaRPr lang="zh-CN" altLang="en-US" dirty="0"/>
          </a:p>
        </p:txBody>
      </p:sp>
      <p:sp>
        <p:nvSpPr>
          <p:cNvPr id="3" name="内容占位符 2"/>
          <p:cNvSpPr>
            <a:spLocks noGrp="1"/>
          </p:cNvSpPr>
          <p:nvPr>
            <p:ph idx="1"/>
          </p:nvPr>
        </p:nvSpPr>
        <p:spPr/>
        <p:txBody>
          <a:bodyPr/>
          <a:lstStyle/>
          <a:p>
            <a:r>
              <a:rPr lang="zh-CN" altLang="en-US" dirty="0" smtClean="0"/>
              <a:t>如果要把极角和什么东西比较，必须事先规范化，比如规范化到</a:t>
            </a:r>
            <a:r>
              <a:rPr lang="en-US" altLang="zh-CN" dirty="0" smtClean="0"/>
              <a:t>[0,2pi)</a:t>
            </a:r>
            <a:r>
              <a:rPr lang="zh-CN" altLang="en-US" dirty="0" smtClean="0"/>
              <a:t>或者</a:t>
            </a:r>
            <a:r>
              <a:rPr lang="en-US" altLang="zh-CN" dirty="0" smtClean="0"/>
              <a:t>[-</a:t>
            </a:r>
            <a:r>
              <a:rPr lang="en-US" altLang="zh-CN" dirty="0" err="1" smtClean="0"/>
              <a:t>pi,pi</a:t>
            </a:r>
            <a:r>
              <a:rPr lang="en-US" altLang="zh-CN" dirty="0" smtClean="0"/>
              <a:t>)</a:t>
            </a:r>
          </a:p>
          <a:p>
            <a:r>
              <a:rPr lang="zh-CN" altLang="en-US" dirty="0" smtClean="0"/>
              <a:t>一般会写一个</a:t>
            </a:r>
            <a:r>
              <a:rPr lang="en-US" altLang="zh-CN" dirty="0" err="1" smtClean="0"/>
              <a:t>NormalizeAngle</a:t>
            </a:r>
            <a:r>
              <a:rPr lang="en-US" altLang="zh-CN" dirty="0" smtClean="0"/>
              <a:t>(</a:t>
            </a:r>
            <a:r>
              <a:rPr lang="en-US" altLang="zh-CN" dirty="0" err="1" smtClean="0"/>
              <a:t>rad</a:t>
            </a:r>
            <a:r>
              <a:rPr lang="en-US" altLang="zh-CN" dirty="0" smtClean="0"/>
              <a:t>, center)</a:t>
            </a:r>
          </a:p>
          <a:p>
            <a:r>
              <a:rPr lang="zh-CN" altLang="en-US" dirty="0" smtClean="0"/>
              <a:t>另外，如果一个变量（包括参数）保存的是一个角，不妨用</a:t>
            </a:r>
            <a:r>
              <a:rPr lang="en-US" altLang="zh-CN" dirty="0" err="1" smtClean="0"/>
              <a:t>rad</a:t>
            </a:r>
            <a:r>
              <a:rPr lang="en-US" altLang="zh-CN" dirty="0" smtClean="0"/>
              <a:t>, deg</a:t>
            </a:r>
            <a:r>
              <a:rPr lang="zh-CN" altLang="en-US" dirty="0" smtClean="0"/>
              <a:t>之类明显表示“是角度还是弧度”的名字，免得弄错了</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平面区域</a:t>
            </a:r>
            <a:endParaRPr lang="zh-CN" altLang="en-US" dirty="0"/>
          </a:p>
        </p:txBody>
      </p:sp>
      <p:pic>
        <p:nvPicPr>
          <p:cNvPr id="3074" name="Picture 2" descr="http://uva.onlinejudge.org/external/123/p12310.jpg"/>
          <p:cNvPicPr>
            <a:picLocks noChangeAspect="1" noChangeArrowheads="1"/>
          </p:cNvPicPr>
          <p:nvPr/>
        </p:nvPicPr>
        <p:blipFill>
          <a:blip r:embed="rId2"/>
          <a:srcRect/>
          <a:stretch>
            <a:fillRect/>
          </a:stretch>
        </p:blipFill>
        <p:spPr bwMode="auto">
          <a:xfrm>
            <a:off x="1714480" y="1428735"/>
            <a:ext cx="5929354" cy="500829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此页是一个新的</a:t>
            </a:r>
            <a:r>
              <a:rPr lang="en-US" altLang="zh-CN" dirty="0" smtClean="0"/>
              <a:t>PPT</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昨天晚上看了下讲稿，发现</a:t>
            </a:r>
            <a:r>
              <a:rPr lang="en-US" altLang="zh-CN" dirty="0" smtClean="0"/>
              <a:t>QQ</a:t>
            </a:r>
            <a:r>
              <a:rPr lang="zh-CN" altLang="en-US" dirty="0" smtClean="0"/>
              <a:t>已经对这个问题进行了详细的讲解</a:t>
            </a:r>
            <a:endParaRPr lang="en-US" altLang="zh-CN" dirty="0" smtClean="0"/>
          </a:p>
          <a:p>
            <a:r>
              <a:rPr lang="zh-CN" altLang="en-US" dirty="0" smtClean="0"/>
              <a:t>不过梯形剖分神马的好难的说</a:t>
            </a:r>
            <a:r>
              <a:rPr lang="en-US" altLang="zh-CN" dirty="0" smtClean="0"/>
              <a:t>…</a:t>
            </a:r>
          </a:p>
          <a:p>
            <a:r>
              <a:rPr lang="zh-CN" altLang="en-US" dirty="0" smtClean="0"/>
              <a:t>很多时候并不需要很高效的算法，只要求出区域就不错了</a:t>
            </a:r>
            <a:endParaRPr lang="en-US" altLang="zh-CN" dirty="0" smtClean="0"/>
          </a:p>
          <a:p>
            <a:r>
              <a:rPr lang="zh-CN" altLang="en-US" dirty="0" smtClean="0"/>
              <a:t>这个时候，就可以用下面的方法</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连通图：如何找到各个“面”</a:t>
            </a:r>
            <a:endParaRPr lang="zh-CN" altLang="en-US" dirty="0"/>
          </a:p>
        </p:txBody>
      </p:sp>
      <p:sp>
        <p:nvSpPr>
          <p:cNvPr id="3" name="内容占位符 2"/>
          <p:cNvSpPr>
            <a:spLocks noGrp="1"/>
          </p:cNvSpPr>
          <p:nvPr>
            <p:ph idx="1"/>
          </p:nvPr>
        </p:nvSpPr>
        <p:spPr/>
        <p:txBody>
          <a:bodyPr/>
          <a:lstStyle/>
          <a:p>
            <a:r>
              <a:rPr lang="zh-CN" altLang="en-US" dirty="0" smtClean="0"/>
              <a:t>把每条边拆成两条“半边”</a:t>
            </a:r>
            <a:endParaRPr lang="en-US" altLang="zh-CN" dirty="0" smtClean="0"/>
          </a:p>
          <a:p>
            <a:r>
              <a:rPr lang="zh-CN" altLang="en-US" dirty="0" smtClean="0"/>
              <a:t>每条半边恰好属于一个面</a:t>
            </a:r>
            <a:endParaRPr lang="en-US" altLang="zh-CN" dirty="0" smtClean="0"/>
          </a:p>
          <a:p>
            <a:r>
              <a:rPr lang="zh-CN" altLang="en-US" dirty="0" smtClean="0"/>
              <a:t>从每个顶点出发，给它出发的各个半边进行极角排序</a:t>
            </a:r>
            <a:endParaRPr lang="en-US" altLang="zh-CN" dirty="0" smtClean="0"/>
          </a:p>
          <a:p>
            <a:r>
              <a:rPr lang="zh-CN" altLang="en-US" dirty="0" smtClean="0"/>
              <a:t>一次</a:t>
            </a:r>
            <a:r>
              <a:rPr lang="en-US" altLang="zh-CN" dirty="0" smtClean="0"/>
              <a:t>DFS</a:t>
            </a:r>
            <a:r>
              <a:rPr lang="zh-CN" altLang="en-US" dirty="0" smtClean="0"/>
              <a:t>解决问题</a:t>
            </a:r>
            <a:endParaRPr lang="en-US" altLang="zh-CN" dirty="0" smtClean="0"/>
          </a:p>
          <a:p>
            <a:r>
              <a:rPr lang="zh-CN" altLang="en-US" dirty="0" smtClean="0"/>
              <a:t>注意无限面</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非连通图的情形</a:t>
            </a:r>
            <a:endParaRPr lang="zh-CN" altLang="en-US" dirty="0"/>
          </a:p>
        </p:txBody>
      </p:sp>
      <p:sp>
        <p:nvSpPr>
          <p:cNvPr id="3" name="内容占位符 2"/>
          <p:cNvSpPr>
            <a:spLocks noGrp="1"/>
          </p:cNvSpPr>
          <p:nvPr>
            <p:ph idx="1"/>
          </p:nvPr>
        </p:nvSpPr>
        <p:spPr/>
        <p:txBody>
          <a:bodyPr/>
          <a:lstStyle/>
          <a:p>
            <a:r>
              <a:rPr lang="zh-CN" altLang="en-US" dirty="0" smtClean="0"/>
              <a:t>带洞多边形</a:t>
            </a:r>
            <a:endParaRPr lang="en-US" altLang="zh-CN" dirty="0" smtClean="0"/>
          </a:p>
          <a:p>
            <a:r>
              <a:rPr lang="zh-CN" altLang="en-US" dirty="0" smtClean="0"/>
              <a:t>多个洞相互嵌套的情形</a:t>
            </a:r>
            <a:endParaRPr lang="en-US" altLang="zh-CN" dirty="0" smtClean="0"/>
          </a:p>
          <a:p>
            <a:r>
              <a:rPr lang="en-US" altLang="zh-CN" dirty="0" smtClean="0"/>
              <a:t>…</a:t>
            </a:r>
          </a:p>
          <a:p>
            <a:r>
              <a:rPr lang="zh-CN" altLang="en-US" dirty="0" smtClean="0"/>
              <a:t>时间复杂度？</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2. The Dragon and the knights (CERC 2012, LA 6263)</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smtClean="0"/>
              <a:t>条直线，把平面分成了若干个区域（包括一些无限区域）。再给出</a:t>
            </a:r>
            <a:r>
              <a:rPr lang="en-US" altLang="zh-CN" dirty="0" smtClean="0"/>
              <a:t>m</a:t>
            </a:r>
            <a:r>
              <a:rPr lang="zh-CN" altLang="en-US" dirty="0" smtClean="0"/>
              <a:t>个骑士的位置，判断是否每个区域都有骑士把守</a:t>
            </a:r>
            <a:endParaRPr lang="en-US" altLang="zh-CN" dirty="0" smtClean="0"/>
          </a:p>
          <a:p>
            <a:r>
              <a:rPr lang="en-US" altLang="zh-CN" dirty="0" smtClean="0"/>
              <a:t>n&lt;=100, m&lt;=10000</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p:txBody>
          <a:bodyPr/>
          <a:lstStyle/>
          <a:p>
            <a:r>
              <a:rPr lang="zh-CN" altLang="en-US" dirty="0" smtClean="0"/>
              <a:t>平面区域</a:t>
            </a:r>
            <a:r>
              <a:rPr lang="en-US" altLang="zh-CN" dirty="0" smtClean="0"/>
              <a:t>+</a:t>
            </a:r>
            <a:r>
              <a:rPr lang="zh-CN" altLang="en-US" dirty="0" smtClean="0"/>
              <a:t>点定位？</a:t>
            </a:r>
            <a:endParaRPr lang="en-US" altLang="zh-CN" dirty="0" smtClean="0"/>
          </a:p>
          <a:p>
            <a:r>
              <a:rPr lang="zh-CN" altLang="en-US" dirty="0" smtClean="0"/>
              <a:t>扫描法？</a:t>
            </a:r>
            <a:endParaRPr lang="en-US" altLang="zh-CN" dirty="0" smtClean="0"/>
          </a:p>
          <a:p>
            <a:r>
              <a:rPr lang="zh-CN" altLang="en-US" dirty="0" smtClean="0"/>
              <a:t>都太复杂了</a:t>
            </a:r>
            <a:r>
              <a:rPr lang="en-US" altLang="zh-CN" dirty="0" smtClean="0"/>
              <a:t>…</a:t>
            </a:r>
            <a:r>
              <a:rPr lang="zh-CN" altLang="en-US" dirty="0" smtClean="0"/>
              <a:t>简单方法？</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 My </a:t>
            </a:r>
            <a:r>
              <a:rPr lang="en-US" altLang="zh-CN" dirty="0" err="1" smtClean="0"/>
              <a:t>SketchUp</a:t>
            </a:r>
            <a:r>
              <a:rPr lang="en-US" altLang="zh-CN" dirty="0" smtClean="0"/>
              <a:t> (</a:t>
            </a:r>
            <a:r>
              <a:rPr lang="en-US" altLang="zh-CN" dirty="0" err="1" smtClean="0"/>
              <a:t>Rujia</a:t>
            </a:r>
            <a:r>
              <a:rPr lang="en-US" altLang="zh-CN" dirty="0" smtClean="0"/>
              <a:t> Liu’s Present 4, </a:t>
            </a:r>
            <a:r>
              <a:rPr lang="en-US" altLang="zh-CN" dirty="0" err="1" smtClean="0"/>
              <a:t>UVa</a:t>
            </a:r>
            <a:r>
              <a:rPr lang="en-US" altLang="zh-CN" dirty="0" smtClean="0"/>
              <a:t> 12306)</a:t>
            </a:r>
            <a:endParaRPr lang="zh-CN" altLang="en-US" dirty="0"/>
          </a:p>
        </p:txBody>
      </p:sp>
      <p:sp>
        <p:nvSpPr>
          <p:cNvPr id="3" name="内容占位符 2"/>
          <p:cNvSpPr>
            <a:spLocks noGrp="1"/>
          </p:cNvSpPr>
          <p:nvPr>
            <p:ph idx="1"/>
          </p:nvPr>
        </p:nvSpPr>
        <p:spPr/>
        <p:txBody>
          <a:bodyPr/>
          <a:lstStyle/>
          <a:p>
            <a:r>
              <a:rPr lang="zh-CN" altLang="en-US" dirty="0" smtClean="0"/>
              <a:t>看上去什么样子就是什么样子的。自动分裂和合并线段。不会有部分重叠的线段</a:t>
            </a:r>
            <a:endParaRPr lang="en-US" altLang="zh-CN" dirty="0" smtClean="0"/>
          </a:p>
          <a:p>
            <a:r>
              <a:rPr lang="zh-CN" altLang="en-US" dirty="0" smtClean="0"/>
              <a:t>先画两条交叉线段后</a:t>
            </a:r>
            <a:endParaRPr lang="en-US" altLang="zh-CN" dirty="0" smtClean="0"/>
          </a:p>
          <a:p>
            <a:pPr lvl="1"/>
            <a:r>
              <a:rPr lang="zh-CN" altLang="en-US" dirty="0" smtClean="0"/>
              <a:t>点击小红点，如左图，选中粗线部分</a:t>
            </a:r>
            <a:endParaRPr lang="en-US" altLang="zh-CN" dirty="0" smtClean="0"/>
          </a:p>
          <a:p>
            <a:pPr lvl="1"/>
            <a:r>
              <a:rPr lang="zh-CN" altLang="en-US" dirty="0" smtClean="0"/>
              <a:t>删除后点击中图的小红点，选中粗线部分</a:t>
            </a:r>
            <a:endParaRPr lang="en-US" altLang="zh-CN" dirty="0" smtClean="0"/>
          </a:p>
          <a:p>
            <a:pPr lvl="1"/>
            <a:r>
              <a:rPr lang="zh-CN" altLang="en-US" dirty="0" smtClean="0"/>
              <a:t>删除后点击右图的小红点</a:t>
            </a:r>
            <a:endParaRPr lang="zh-CN" altLang="en-US" dirty="0"/>
          </a:p>
        </p:txBody>
      </p:sp>
      <p:pic>
        <p:nvPicPr>
          <p:cNvPr id="96262" name="Picture 6" descr="http://uva.onlinejudge.org/external/123/p12306b.jpg"/>
          <p:cNvPicPr>
            <a:picLocks noChangeAspect="1" noChangeArrowheads="1"/>
          </p:cNvPicPr>
          <p:nvPr/>
        </p:nvPicPr>
        <p:blipFill>
          <a:blip r:embed="rId2"/>
          <a:srcRect/>
          <a:stretch>
            <a:fillRect/>
          </a:stretch>
        </p:blipFill>
        <p:spPr bwMode="auto">
          <a:xfrm>
            <a:off x="827361" y="4929198"/>
            <a:ext cx="7316539" cy="150019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0"/>
            <a:ext cx="8229600" cy="6357982"/>
          </a:xfrm>
        </p:spPr>
        <p:txBody>
          <a:bodyPr>
            <a:normAutofit/>
          </a:bodyPr>
          <a:lstStyle/>
          <a:p>
            <a:r>
              <a:rPr lang="zh-CN" altLang="en-US" dirty="0" smtClean="0"/>
              <a:t>比如，不管是怎么得到下图的，一定是</a:t>
            </a:r>
            <a:r>
              <a:rPr lang="en-US" altLang="zh-CN" dirty="0" smtClean="0"/>
              <a:t>14</a:t>
            </a:r>
            <a:r>
              <a:rPr lang="zh-CN" altLang="en-US" dirty="0" smtClean="0"/>
              <a:t>个顶点和</a:t>
            </a:r>
            <a:r>
              <a:rPr lang="en-US" altLang="zh-CN" dirty="0" smtClean="0"/>
              <a:t>15</a:t>
            </a:r>
            <a:r>
              <a:rPr lang="zh-CN" altLang="en-US" dirty="0" smtClean="0"/>
              <a:t>条线段</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模拟</a:t>
            </a:r>
            <a:r>
              <a:rPr lang="en-US" altLang="zh-CN" dirty="0" smtClean="0"/>
              <a:t>n&lt;=100</a:t>
            </a:r>
            <a:r>
              <a:rPr lang="zh-CN" altLang="en-US" dirty="0" smtClean="0"/>
              <a:t>条</a:t>
            </a:r>
            <a:r>
              <a:rPr lang="en-US" altLang="zh-CN" dirty="0" smtClean="0"/>
              <a:t>DRAW</a:t>
            </a:r>
            <a:r>
              <a:rPr lang="zh-CN" altLang="en-US" dirty="0" smtClean="0"/>
              <a:t>和</a:t>
            </a:r>
            <a:r>
              <a:rPr lang="en-US" altLang="zh-CN" dirty="0" smtClean="0"/>
              <a:t>REMOVE</a:t>
            </a:r>
            <a:r>
              <a:rPr lang="zh-CN" altLang="en-US" dirty="0" smtClean="0"/>
              <a:t>语句</a:t>
            </a:r>
            <a:endParaRPr lang="en-US" altLang="zh-CN" dirty="0" smtClean="0"/>
          </a:p>
          <a:p>
            <a:pPr lvl="1"/>
            <a:r>
              <a:rPr lang="en-US" altLang="zh-CN" dirty="0" smtClean="0"/>
              <a:t>DRAW</a:t>
            </a:r>
            <a:r>
              <a:rPr lang="zh-CN" altLang="en-US" dirty="0" smtClean="0"/>
              <a:t>一条折线，最多</a:t>
            </a:r>
            <a:r>
              <a:rPr lang="en-US" altLang="zh-CN" dirty="0" smtClean="0"/>
              <a:t>20</a:t>
            </a:r>
            <a:r>
              <a:rPr lang="zh-CN" altLang="en-US" dirty="0" smtClean="0"/>
              <a:t>个点</a:t>
            </a:r>
            <a:endParaRPr lang="en-US" altLang="zh-CN" dirty="0" smtClean="0"/>
          </a:p>
          <a:p>
            <a:pPr lvl="1"/>
            <a:r>
              <a:rPr lang="en-US" altLang="zh-CN" dirty="0" smtClean="0"/>
              <a:t>REMOVE</a:t>
            </a:r>
            <a:r>
              <a:rPr lang="zh-CN" altLang="en-US" dirty="0" smtClean="0"/>
              <a:t> </a:t>
            </a:r>
            <a:r>
              <a:rPr lang="en-US" altLang="zh-CN" dirty="0" smtClean="0"/>
              <a:t>x y d</a:t>
            </a:r>
            <a:r>
              <a:rPr lang="zh-CN" altLang="en-US" dirty="0" smtClean="0"/>
              <a:t>，同时删除离</a:t>
            </a:r>
            <a:r>
              <a:rPr lang="en-US" altLang="zh-CN" dirty="0" smtClean="0"/>
              <a:t>(</a:t>
            </a:r>
            <a:r>
              <a:rPr lang="en-US" altLang="zh-CN" dirty="0" err="1" smtClean="0"/>
              <a:t>x,y</a:t>
            </a:r>
            <a:r>
              <a:rPr lang="en-US" altLang="zh-CN" dirty="0" smtClean="0"/>
              <a:t>)</a:t>
            </a:r>
            <a:r>
              <a:rPr lang="zh-CN" altLang="en-US" dirty="0" smtClean="0"/>
              <a:t>距离不超过</a:t>
            </a:r>
            <a:r>
              <a:rPr lang="en-US" altLang="zh-CN" dirty="0" smtClean="0"/>
              <a:t>d</a:t>
            </a:r>
            <a:r>
              <a:rPr lang="zh-CN" altLang="en-US" dirty="0" smtClean="0"/>
              <a:t>的所有线段</a:t>
            </a:r>
            <a:endParaRPr lang="zh-CN" altLang="en-US" dirty="0"/>
          </a:p>
        </p:txBody>
      </p:sp>
      <p:pic>
        <p:nvPicPr>
          <p:cNvPr id="98306" name="Picture 2" descr="http://uva.onlinejudge.org/external/123/p12306c.jpg"/>
          <p:cNvPicPr>
            <a:picLocks noChangeAspect="1" noChangeArrowheads="1"/>
          </p:cNvPicPr>
          <p:nvPr/>
        </p:nvPicPr>
        <p:blipFill>
          <a:blip r:embed="rId2"/>
          <a:srcRect/>
          <a:stretch>
            <a:fillRect/>
          </a:stretch>
        </p:blipFill>
        <p:spPr bwMode="auto">
          <a:xfrm>
            <a:off x="2928926" y="1427138"/>
            <a:ext cx="3000396" cy="243049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算法一：写一个“从任意线段集构造平面图”的函数，在每次</a:t>
            </a:r>
            <a:r>
              <a:rPr lang="en-US" altLang="zh-CN" dirty="0" smtClean="0"/>
              <a:t>DRAW</a:t>
            </a:r>
            <a:r>
              <a:rPr lang="zh-CN" altLang="en-US" dirty="0" smtClean="0"/>
              <a:t>和</a:t>
            </a:r>
            <a:r>
              <a:rPr lang="en-US" altLang="zh-CN" dirty="0" smtClean="0"/>
              <a:t>REMOVE</a:t>
            </a:r>
            <a:r>
              <a:rPr lang="zh-CN" altLang="en-US" dirty="0" smtClean="0"/>
              <a:t>之后都调用一次</a:t>
            </a:r>
            <a:endParaRPr lang="en-US" altLang="zh-CN" dirty="0" smtClean="0"/>
          </a:p>
          <a:p>
            <a:r>
              <a:rPr lang="zh-CN" altLang="en-US" dirty="0" smtClean="0"/>
              <a:t>算法二：维护平面图</a:t>
            </a:r>
            <a:endParaRPr lang="en-US" altLang="zh-CN" dirty="0" smtClean="0"/>
          </a:p>
          <a:p>
            <a:pPr lvl="1"/>
            <a:r>
              <a:rPr lang="en-US" altLang="zh-CN" dirty="0" smtClean="0"/>
              <a:t>DRAW</a:t>
            </a:r>
            <a:r>
              <a:rPr lang="zh-CN" altLang="en-US" dirty="0" smtClean="0"/>
              <a:t>：分裂线段，删除重复线段。注意不要产生度数为</a:t>
            </a:r>
            <a:r>
              <a:rPr lang="en-US" altLang="zh-CN" dirty="0" smtClean="0"/>
              <a:t>2</a:t>
            </a:r>
            <a:r>
              <a:rPr lang="zh-CN" altLang="en-US" dirty="0" smtClean="0"/>
              <a:t>的点</a:t>
            </a:r>
            <a:endParaRPr lang="en-US" altLang="zh-CN" dirty="0" smtClean="0"/>
          </a:p>
          <a:p>
            <a:pPr lvl="1"/>
            <a:r>
              <a:rPr lang="en-US" altLang="zh-CN" dirty="0" smtClean="0"/>
              <a:t>REMOVE</a:t>
            </a:r>
            <a:r>
              <a:rPr lang="zh-CN" altLang="en-US" dirty="0" smtClean="0"/>
              <a:t>：找到要删除的线段，删除后处理度数为</a:t>
            </a:r>
            <a:r>
              <a:rPr lang="en-US" altLang="zh-CN" dirty="0" smtClean="0"/>
              <a:t>2</a:t>
            </a:r>
            <a:r>
              <a:rPr lang="zh-CN" altLang="en-US" dirty="0" smtClean="0"/>
              <a:t>的点</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几何</a:t>
            </a:r>
            <a:endParaRPr lang="en-US" altLang="zh-CN" dirty="0" smtClean="0"/>
          </a:p>
          <a:p>
            <a:pPr lvl="1"/>
            <a:r>
              <a:rPr lang="zh-CN" altLang="en-US" dirty="0" smtClean="0"/>
              <a:t>参数方程</a:t>
            </a:r>
            <a:endParaRPr lang="en-US" altLang="zh-CN" dirty="0" smtClean="0"/>
          </a:p>
          <a:p>
            <a:pPr lvl="1"/>
            <a:r>
              <a:rPr lang="zh-CN" altLang="en-US" dirty="0" smtClean="0"/>
              <a:t>平面图</a:t>
            </a:r>
            <a:endParaRPr lang="en-US" altLang="zh-CN" dirty="0" smtClean="0"/>
          </a:p>
          <a:p>
            <a:pPr lvl="1"/>
            <a:r>
              <a:rPr lang="zh-CN" altLang="en-US" dirty="0" smtClean="0"/>
              <a:t>离散化</a:t>
            </a:r>
            <a:endParaRPr lang="en-US" altLang="zh-CN" dirty="0" smtClean="0"/>
          </a:p>
          <a:p>
            <a:pPr lvl="1"/>
            <a:r>
              <a:rPr lang="zh-CN" altLang="en-US" dirty="0" smtClean="0"/>
              <a:t>多边形的布尔运算及其应用</a:t>
            </a:r>
            <a:endParaRPr lang="en-US" altLang="zh-CN" dirty="0" smtClean="0"/>
          </a:p>
          <a:p>
            <a:r>
              <a:rPr lang="zh-CN" altLang="en-US" dirty="0" smtClean="0"/>
              <a:t>暴力法</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en-US" dirty="0" smtClean="0"/>
              <a:t>程序实现细节？</a:t>
            </a:r>
            <a:endParaRPr lang="en-US" altLang="zh-CN" dirty="0" smtClean="0"/>
          </a:p>
          <a:p>
            <a:r>
              <a:rPr lang="zh-CN" altLang="en-US" dirty="0" smtClean="0"/>
              <a:t>时间复杂度？</a:t>
            </a:r>
            <a:endParaRPr lang="en-US" altLang="zh-CN" dirty="0" smtClean="0"/>
          </a:p>
          <a:p>
            <a:r>
              <a:rPr lang="zh-CN" altLang="en-US" b="1" dirty="0" smtClean="0">
                <a:solidFill>
                  <a:srgbClr val="FF0000"/>
                </a:solidFill>
              </a:rPr>
              <a:t>你觉得，需要写多少行呢</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离散化</a:t>
            </a:r>
            <a:endParaRPr lang="zh-CN" altLang="en-US" dirty="0"/>
          </a:p>
        </p:txBody>
      </p:sp>
      <p:sp>
        <p:nvSpPr>
          <p:cNvPr id="3" name="内容占位符 2"/>
          <p:cNvSpPr>
            <a:spLocks noGrp="1"/>
          </p:cNvSpPr>
          <p:nvPr>
            <p:ph idx="1"/>
          </p:nvPr>
        </p:nvSpPr>
        <p:spPr/>
        <p:txBody>
          <a:bodyPr/>
          <a:lstStyle/>
          <a:p>
            <a:r>
              <a:rPr lang="zh-CN" altLang="en-US" dirty="0" smtClean="0"/>
              <a:t>连续的东西变成离散的</a:t>
            </a:r>
            <a:endParaRPr lang="en-US" altLang="zh-CN" dirty="0" smtClean="0"/>
          </a:p>
          <a:p>
            <a:r>
              <a:rPr lang="zh-CN" altLang="en-US" dirty="0" smtClean="0"/>
              <a:t>把具有某种相同性质的东西归为一类</a:t>
            </a:r>
            <a:endParaRPr lang="en-US" altLang="zh-CN" dirty="0" smtClean="0"/>
          </a:p>
          <a:p>
            <a:r>
              <a:rPr lang="zh-CN" altLang="en-US" dirty="0" smtClean="0"/>
              <a:t>常见的离散化</a:t>
            </a:r>
            <a:endParaRPr lang="en-US" altLang="zh-CN" dirty="0" smtClean="0"/>
          </a:p>
          <a:p>
            <a:pPr lvl="1"/>
            <a:r>
              <a:rPr lang="zh-CN" altLang="en-US" dirty="0" smtClean="0"/>
              <a:t>正方形面积的并</a:t>
            </a:r>
            <a:endParaRPr lang="en-US" altLang="zh-CN" dirty="0" smtClean="0"/>
          </a:p>
          <a:p>
            <a:pPr lvl="1"/>
            <a:r>
              <a:rPr lang="zh-CN" altLang="en-US" dirty="0" smtClean="0"/>
              <a:t>长方体体积的并</a:t>
            </a:r>
            <a:endParaRPr lang="en-US" altLang="zh-CN" dirty="0" smtClean="0"/>
          </a:p>
          <a:p>
            <a:pPr lvl="1"/>
            <a:r>
              <a:rPr lang="zh-CN" altLang="en-US" dirty="0" smtClean="0"/>
              <a:t>圆的并的面积</a:t>
            </a:r>
            <a:endParaRPr lang="en-US" altLang="zh-CN" dirty="0" smtClean="0"/>
          </a:p>
          <a:p>
            <a:pPr lvl="1"/>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4. Shooting the Monster (Kuala Lumpur 2008, LA 4410)</a:t>
            </a:r>
            <a:endParaRPr lang="zh-CN" altLang="en-US" dirty="0"/>
          </a:p>
        </p:txBody>
      </p:sp>
      <p:sp>
        <p:nvSpPr>
          <p:cNvPr id="3" name="内容占位符 2"/>
          <p:cNvSpPr>
            <a:spLocks noGrp="1"/>
          </p:cNvSpPr>
          <p:nvPr>
            <p:ph idx="1"/>
          </p:nvPr>
        </p:nvSpPr>
        <p:spPr>
          <a:xfrm>
            <a:off x="457200" y="1600200"/>
            <a:ext cx="8229600" cy="5043510"/>
          </a:xfrm>
        </p:spPr>
        <p:txBody>
          <a:bodyPr>
            <a:normAutofit/>
          </a:bodyPr>
          <a:lstStyle/>
          <a:p>
            <a:r>
              <a:rPr lang="zh-CN" altLang="en-US" dirty="0" smtClean="0"/>
              <a:t>你正在玩一个打怪的游戏，其中怪物是一个巨大的，不能动弹的多边形，位于右半屏幕。你发的子弹也是一个多边形，从左半屏幕开始匀速水平向右飞到无穷远处，速度为</a:t>
            </a:r>
            <a:r>
              <a:rPr lang="en-US" dirty="0" smtClean="0"/>
              <a:t>1</a:t>
            </a:r>
            <a:r>
              <a:rPr lang="zh-CN" altLang="en-US" dirty="0" smtClean="0"/>
              <a:t>。注意，怪物在被子弹打穿的过程中不会产生形变，也不会移动。</a:t>
            </a:r>
          </a:p>
          <a:p>
            <a:r>
              <a:rPr lang="zh-CN" altLang="en-US" dirty="0" smtClean="0"/>
              <a:t>为了增加游戏的真实性，一发子弹对怪物的伤害等于子弹与怪物的公共部分面积对时间的积分。</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0"/>
            <a:ext cx="8229600" cy="6858000"/>
          </a:xfrm>
        </p:spPr>
        <p:txBody>
          <a:bodyPr>
            <a:normAutofit lnSpcReduction="10000"/>
          </a:bodyPr>
          <a:lstStyle/>
          <a:p>
            <a:r>
              <a:rPr lang="zh-CN" altLang="en-US" dirty="0" smtClean="0"/>
              <a:t>例如在下面的两个图中，</a:t>
            </a:r>
            <a:r>
              <a:rPr lang="en-US" dirty="0" smtClean="0"/>
              <a:t>t</a:t>
            </a:r>
            <a:r>
              <a:rPr lang="zh-CN" altLang="en-US" dirty="0" smtClean="0"/>
              <a:t>分别为</a:t>
            </a:r>
            <a:r>
              <a:rPr lang="en-US" dirty="0" smtClean="0"/>
              <a:t>0</a:t>
            </a:r>
            <a:r>
              <a:rPr lang="zh-CN" altLang="en-US" dirty="0" smtClean="0"/>
              <a:t>和</a:t>
            </a:r>
            <a:r>
              <a:rPr lang="en-US" dirty="0" smtClean="0"/>
              <a:t>3</a:t>
            </a:r>
            <a:r>
              <a:rPr lang="zh-CN" altLang="en-US" dirty="0" smtClean="0"/>
              <a:t>，相交部分面积分别为</a:t>
            </a:r>
            <a:r>
              <a:rPr lang="en-US" dirty="0" smtClean="0"/>
              <a:t>0</a:t>
            </a:r>
            <a:r>
              <a:rPr lang="zh-CN" altLang="en-US" dirty="0" smtClean="0"/>
              <a:t>和</a:t>
            </a:r>
            <a:r>
              <a:rPr lang="en-US" dirty="0" smtClean="0"/>
              <a:t>1</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对于上面的场景，我们可以画出相交面积随时间变化的曲线，如下图。</a:t>
            </a:r>
          </a:p>
          <a:p>
            <a:endParaRPr lang="en-US" dirty="0" smtClean="0"/>
          </a:p>
          <a:p>
            <a:endParaRPr lang="en-US" dirty="0" smtClean="0"/>
          </a:p>
          <a:p>
            <a:endParaRPr lang="en-US" dirty="0" smtClean="0"/>
          </a:p>
          <a:p>
            <a:r>
              <a:rPr lang="en-US" dirty="0" smtClean="0"/>
              <a:t> </a:t>
            </a:r>
            <a:r>
              <a:rPr lang="zh-CN" altLang="en-US" dirty="0" smtClean="0"/>
              <a:t>根据定积分的定义，曲线下方的面积就是子弹对怪物的伤害。</a:t>
            </a: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3286116" y="4050862"/>
            <a:ext cx="2500330" cy="1664154"/>
          </a:xfrm>
          <a:prstGeom prst="rect">
            <a:avLst/>
          </a:prstGeom>
          <a:noFill/>
          <a:ln w="9525">
            <a:noFill/>
            <a:miter lim="800000"/>
            <a:headEnd/>
            <a:tailEnd/>
          </a:ln>
        </p:spPr>
      </p:pic>
      <p:pic>
        <p:nvPicPr>
          <p:cNvPr id="9219" name="Picture 3"/>
          <p:cNvPicPr>
            <a:picLocks noChangeAspect="1" noChangeArrowheads="1"/>
          </p:cNvPicPr>
          <p:nvPr/>
        </p:nvPicPr>
        <p:blipFill>
          <a:blip r:embed="rId3"/>
          <a:srcRect/>
          <a:stretch>
            <a:fillRect/>
          </a:stretch>
        </p:blipFill>
        <p:spPr bwMode="auto">
          <a:xfrm>
            <a:off x="1785918" y="944087"/>
            <a:ext cx="5143536" cy="21651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 Toil for Oil (World Finals 2002</a:t>
            </a:r>
            <a:r>
              <a:rPr lang="en-US" dirty="0" smtClean="0"/>
              <a:t>, LA 2479/</a:t>
            </a:r>
            <a:r>
              <a:rPr lang="en-US" dirty="0" err="1" smtClean="0"/>
              <a:t>UVa</a:t>
            </a:r>
            <a:r>
              <a:rPr lang="en-US" dirty="0" smtClean="0"/>
              <a:t> 1014)</a:t>
            </a:r>
            <a:endParaRPr lang="zh-CN" altLang="en-US" dirty="0"/>
          </a:p>
        </p:txBody>
      </p:sp>
      <p:sp>
        <p:nvSpPr>
          <p:cNvPr id="3" name="内容占位符 2"/>
          <p:cNvSpPr>
            <a:spLocks noGrp="1"/>
          </p:cNvSpPr>
          <p:nvPr>
            <p:ph idx="1"/>
          </p:nvPr>
        </p:nvSpPr>
        <p:spPr/>
        <p:txBody>
          <a:bodyPr/>
          <a:lstStyle/>
          <a:p>
            <a:r>
              <a:rPr lang="zh-CN" altLang="en-US" dirty="0" smtClean="0"/>
              <a:t>给出一个地下洞穴的截面形状（用多边形表示）和洞的位置（一定在多边形的边上，在下图中用黑点表示），你的任务是计算出最多可能储存的油量（在下图中用灰色部分表示）。</a:t>
            </a:r>
            <a:endParaRPr lang="zh-CN" altLang="en-US" dirty="0"/>
          </a:p>
        </p:txBody>
      </p:sp>
      <p:pic>
        <p:nvPicPr>
          <p:cNvPr id="10242" name="Picture 2"/>
          <p:cNvPicPr>
            <a:picLocks noChangeAspect="1" noChangeArrowheads="1"/>
          </p:cNvPicPr>
          <p:nvPr/>
        </p:nvPicPr>
        <p:blipFill>
          <a:blip r:embed="rId2"/>
          <a:srcRect/>
          <a:stretch>
            <a:fillRect/>
          </a:stretch>
        </p:blipFill>
        <p:spPr bwMode="auto">
          <a:xfrm>
            <a:off x="3000364" y="3857628"/>
            <a:ext cx="5357850" cy="26661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0"/>
            <a:ext cx="8229600" cy="6126163"/>
          </a:xfrm>
        </p:spPr>
        <p:txBody>
          <a:bodyPr/>
          <a:lstStyle/>
          <a:p>
            <a:r>
              <a:rPr lang="zh-CN" altLang="en-US" dirty="0" smtClean="0"/>
              <a:t>将所有的多边形顶点和小洞所在的水平线用来离散化整个图形，将得到一些梯形（三角形看成退化的梯形）。所有的梯形在本题中都具有独立的特征：一个梯形要么被原油</a:t>
            </a:r>
            <a:r>
              <a:rPr lang="zh-CN" altLang="en-US" b="1" dirty="0" smtClean="0">
                <a:solidFill>
                  <a:srgbClr val="FF0000"/>
                </a:solidFill>
              </a:rPr>
              <a:t>完全覆盖</a:t>
            </a:r>
            <a:r>
              <a:rPr lang="zh-CN" altLang="en-US" dirty="0" smtClean="0"/>
              <a:t>，要么</a:t>
            </a:r>
            <a:r>
              <a:rPr lang="zh-CN" altLang="en-US" b="1" dirty="0" smtClean="0">
                <a:solidFill>
                  <a:srgbClr val="FF0000"/>
                </a:solidFill>
              </a:rPr>
              <a:t>完全不含有</a:t>
            </a:r>
            <a:r>
              <a:rPr lang="zh-CN" altLang="en-US" dirty="0" smtClean="0"/>
              <a:t>原油</a:t>
            </a:r>
            <a:endParaRPr lang="zh-CN" altLang="en-US" dirty="0"/>
          </a:p>
        </p:txBody>
      </p:sp>
      <p:pic>
        <p:nvPicPr>
          <p:cNvPr id="11266" name="Picture 2"/>
          <p:cNvPicPr>
            <a:picLocks noChangeAspect="1" noChangeArrowheads="1"/>
          </p:cNvPicPr>
          <p:nvPr/>
        </p:nvPicPr>
        <p:blipFill>
          <a:blip r:embed="rId2"/>
          <a:srcRect/>
          <a:stretch>
            <a:fillRect/>
          </a:stretch>
        </p:blipFill>
        <p:spPr bwMode="auto">
          <a:xfrm>
            <a:off x="2786050" y="2643182"/>
            <a:ext cx="3357586" cy="4035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14290"/>
            <a:ext cx="4786314" cy="6643710"/>
          </a:xfrm>
        </p:spPr>
        <p:txBody>
          <a:bodyPr>
            <a:normAutofit lnSpcReduction="10000"/>
          </a:bodyPr>
          <a:lstStyle/>
          <a:p>
            <a:r>
              <a:rPr lang="zh-CN" altLang="en-US" dirty="0" smtClean="0"/>
              <a:t>下面两个顶点包含有小洞的梯形（例如</a:t>
            </a:r>
            <a:r>
              <a:rPr lang="en-US" dirty="0" smtClean="0"/>
              <a:t>A</a:t>
            </a:r>
            <a:r>
              <a:rPr lang="zh-CN" altLang="en-US" dirty="0" smtClean="0"/>
              <a:t>）是不可能包含有原油。油可以流到这些梯形的梯形也不可能包含。这里的“可以流到”包含有两种情况，</a:t>
            </a:r>
            <a:endParaRPr lang="en-US" altLang="zh-CN" dirty="0" smtClean="0"/>
          </a:p>
          <a:p>
            <a:pPr lvl="1"/>
            <a:r>
              <a:rPr lang="zh-CN" altLang="en-US" dirty="0" smtClean="0"/>
              <a:t>一种是在其上方与之直接相连的梯形（例如</a:t>
            </a:r>
            <a:r>
              <a:rPr lang="en-US" dirty="0" smtClean="0"/>
              <a:t>B,C,D</a:t>
            </a:r>
            <a:r>
              <a:rPr lang="zh-CN" altLang="en-US" dirty="0" smtClean="0"/>
              <a:t>）</a:t>
            </a:r>
            <a:endParaRPr lang="en-US" altLang="zh-CN" dirty="0" smtClean="0"/>
          </a:p>
          <a:p>
            <a:pPr lvl="1"/>
            <a:r>
              <a:rPr lang="zh-CN" altLang="en-US" dirty="0" smtClean="0"/>
              <a:t>另一种是海拔高度在其上方，通过底部通道间接与之相连的梯形（例如</a:t>
            </a:r>
            <a:r>
              <a:rPr lang="en-US" dirty="0" smtClean="0"/>
              <a:t>E</a:t>
            </a:r>
            <a:r>
              <a:rPr lang="zh-CN" altLang="en-US" dirty="0" smtClean="0"/>
              <a:t>）</a:t>
            </a:r>
            <a:endParaRPr lang="en-US" altLang="zh-CN" dirty="0" smtClean="0"/>
          </a:p>
          <a:p>
            <a:r>
              <a:rPr lang="zh-CN" altLang="en-US" dirty="0" smtClean="0"/>
              <a:t>问：漏掉什么了么？</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4643438" y="928670"/>
            <a:ext cx="4219985" cy="50720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6. A Strange Opera House (</a:t>
            </a:r>
            <a:r>
              <a:rPr lang="en-US" dirty="0" err="1" smtClean="0"/>
              <a:t>UVa</a:t>
            </a:r>
            <a:r>
              <a:rPr lang="en-US" dirty="0" smtClean="0"/>
              <a:t> 11188)</a:t>
            </a:r>
            <a:endParaRPr lang="zh-CN" altLang="en-US" dirty="0"/>
          </a:p>
        </p:txBody>
      </p:sp>
      <p:sp>
        <p:nvSpPr>
          <p:cNvPr id="3" name="内容占位符 2"/>
          <p:cNvSpPr>
            <a:spLocks noGrp="1"/>
          </p:cNvSpPr>
          <p:nvPr>
            <p:ph idx="1"/>
          </p:nvPr>
        </p:nvSpPr>
        <p:spPr/>
        <p:txBody>
          <a:bodyPr/>
          <a:lstStyle/>
          <a:p>
            <a:r>
              <a:rPr lang="zh-CN" altLang="en-US" dirty="0" smtClean="0"/>
              <a:t>改编自</a:t>
            </a:r>
            <a:r>
              <a:rPr lang="en-US" altLang="zh-CN" dirty="0" smtClean="0"/>
              <a:t>CTSC 2005《</a:t>
            </a:r>
            <a:r>
              <a:rPr lang="zh-CN" altLang="en-US" dirty="0" smtClean="0"/>
              <a:t>孤独的牧羊女</a:t>
            </a:r>
            <a:r>
              <a:rPr lang="en-US" altLang="zh-CN" dirty="0" smtClean="0"/>
              <a:t>》</a:t>
            </a:r>
          </a:p>
          <a:p>
            <a:r>
              <a:rPr lang="zh-CN" altLang="en-US" dirty="0" smtClean="0"/>
              <a:t>昨天晚上，我做了一个奇怪的梦，梦到我站在一个多边形的歌剧院舞台上演唱。我的声音最多能被歌剧院的墙壁反射</a:t>
            </a:r>
            <a:r>
              <a:rPr lang="en-US" i="1" dirty="0" smtClean="0"/>
              <a:t>k</a:t>
            </a:r>
            <a:r>
              <a:rPr lang="zh-CN" altLang="en-US" dirty="0" smtClean="0"/>
              <a:t>次。</a:t>
            </a:r>
            <a:endParaRPr lang="en-US" altLang="zh-CN" dirty="0" smtClean="0"/>
          </a:p>
          <a:p>
            <a:r>
              <a:rPr lang="zh-CN" altLang="en-US" dirty="0" smtClean="0"/>
              <a:t>观众都坐在墙边。你能帮我计算一下，有多少观众能听到我的歌声吗？</a:t>
            </a:r>
          </a:p>
        </p:txBody>
      </p:sp>
      <p:pic>
        <p:nvPicPr>
          <p:cNvPr id="5122" name="Picture 2"/>
          <p:cNvPicPr>
            <a:picLocks noChangeAspect="1" noChangeArrowheads="1"/>
          </p:cNvPicPr>
          <p:nvPr/>
        </p:nvPicPr>
        <p:blipFill>
          <a:blip r:embed="rId2"/>
          <a:srcRect/>
          <a:stretch>
            <a:fillRect/>
          </a:stretch>
        </p:blipFill>
        <p:spPr bwMode="auto">
          <a:xfrm>
            <a:off x="785786" y="5000636"/>
            <a:ext cx="7471149" cy="1285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0"/>
            <a:ext cx="8229600" cy="5911873"/>
          </a:xfrm>
        </p:spPr>
        <p:txBody>
          <a:bodyPr>
            <a:normAutofit/>
          </a:bodyPr>
          <a:lstStyle/>
          <a:p>
            <a:r>
              <a:rPr lang="zh-CN" altLang="en-US" dirty="0" smtClean="0"/>
              <a:t>本题“只需”按照题目意思反射声音，然后求出声音到达的墙的总长度即可。</a:t>
            </a:r>
            <a:endParaRPr lang="en-US" altLang="zh-CN" dirty="0" smtClean="0"/>
          </a:p>
          <a:p>
            <a:r>
              <a:rPr lang="zh-CN" altLang="en-US" dirty="0" smtClean="0"/>
              <a:t>但这个概念上简单的过程却并不容易转化成程序，因为歌剧院是不规则多边形，声波在传播过程中可能经过多次反射，而且不同角度的声波的“反射序列”（即每次发生反射时的墙编号组成的序列）可能完全不同</a:t>
            </a: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28"/>
            <a:ext cx="8229600" cy="6572272"/>
          </a:xfrm>
        </p:spPr>
        <p:txBody>
          <a:bodyPr/>
          <a:lstStyle/>
          <a:p>
            <a:r>
              <a:rPr lang="zh-CN" altLang="en-US" dirty="0" smtClean="0"/>
              <a:t>好在但这些声波依然是可以“离散化”的，即按照角度划分成若干区间，使得每个</a:t>
            </a:r>
            <a:r>
              <a:rPr lang="zh-CN" altLang="en-US" b="1" dirty="0" smtClean="0">
                <a:solidFill>
                  <a:srgbClr val="FF0000"/>
                </a:solidFill>
              </a:rPr>
              <a:t>区间</a:t>
            </a:r>
            <a:r>
              <a:rPr lang="zh-CN" altLang="en-US" dirty="0" smtClean="0"/>
              <a:t>中声波的</a:t>
            </a:r>
            <a:r>
              <a:rPr lang="zh-CN" altLang="en-US" b="1" dirty="0" smtClean="0">
                <a:solidFill>
                  <a:srgbClr val="FF0000"/>
                </a:solidFill>
              </a:rPr>
              <a:t>反射序列</a:t>
            </a:r>
            <a:r>
              <a:rPr lang="zh-CN" altLang="en-US" dirty="0" smtClean="0"/>
              <a:t>相同，如下图：</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不难发现，这样的离散化是很难进行的：我们得事先考虑所有可能的反射序列。一种折中的方案是用深度优先搜索的方式，递归的把声波角度逐步细分。</a:t>
            </a:r>
          </a:p>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2786050" y="1857364"/>
            <a:ext cx="3500462" cy="30003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928934"/>
            <a:ext cx="8229600" cy="1143000"/>
          </a:xfrm>
        </p:spPr>
        <p:txBody>
          <a:bodyPr>
            <a:normAutofit/>
          </a:bodyPr>
          <a:lstStyle/>
          <a:p>
            <a:r>
              <a:rPr lang="zh-CN" altLang="en-US" b="1" dirty="0" smtClean="0"/>
              <a:t>一、几何专题</a:t>
            </a:r>
            <a:endParaRPr lang="zh-CN" alt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31795"/>
            <a:ext cx="8229600" cy="6126163"/>
          </a:xfrm>
        </p:spPr>
        <p:txBody>
          <a:bodyPr/>
          <a:lstStyle/>
          <a:p>
            <a:r>
              <a:rPr lang="zh-CN" altLang="en-US" dirty="0" smtClean="0"/>
              <a:t>如下图，从</a:t>
            </a:r>
            <a:r>
              <a:rPr lang="en-US" dirty="0" smtClean="0"/>
              <a:t>P</a:t>
            </a:r>
            <a:r>
              <a:rPr lang="zh-CN" altLang="en-US" dirty="0" smtClean="0"/>
              <a:t>点出发，角度范围为</a:t>
            </a:r>
            <a:r>
              <a:rPr lang="en-US" dirty="0" smtClean="0"/>
              <a:t>A</a:t>
            </a:r>
            <a:r>
              <a:rPr lang="zh-CN" altLang="en-US" dirty="0" smtClean="0"/>
              <a:t>到</a:t>
            </a:r>
            <a:r>
              <a:rPr lang="en-US" dirty="0" smtClean="0"/>
              <a:t>E</a:t>
            </a:r>
            <a:r>
              <a:rPr lang="zh-CN" altLang="en-US" dirty="0" smtClean="0"/>
              <a:t>的声波被分成了四部分：</a:t>
            </a:r>
            <a:r>
              <a:rPr lang="en-US" dirty="0" smtClean="0"/>
              <a:t>A</a:t>
            </a:r>
            <a:r>
              <a:rPr lang="zh-CN" altLang="en-US" dirty="0" smtClean="0"/>
              <a:t>到</a:t>
            </a:r>
            <a:r>
              <a:rPr lang="en-US" dirty="0" smtClean="0"/>
              <a:t>B</a:t>
            </a:r>
            <a:r>
              <a:rPr lang="zh-CN" altLang="en-US" dirty="0" smtClean="0"/>
              <a:t>，</a:t>
            </a:r>
            <a:r>
              <a:rPr lang="en-US" dirty="0" smtClean="0"/>
              <a:t>B</a:t>
            </a:r>
            <a:r>
              <a:rPr lang="zh-CN" altLang="en-US" dirty="0" smtClean="0"/>
              <a:t>到</a:t>
            </a:r>
            <a:r>
              <a:rPr lang="en-US" dirty="0" smtClean="0"/>
              <a:t>C</a:t>
            </a:r>
            <a:r>
              <a:rPr lang="zh-CN" altLang="en-US" dirty="0" smtClean="0"/>
              <a:t>，</a:t>
            </a:r>
            <a:r>
              <a:rPr lang="en-US" dirty="0" smtClean="0"/>
              <a:t>C</a:t>
            </a:r>
            <a:r>
              <a:rPr lang="zh-CN" altLang="en-US" dirty="0" smtClean="0"/>
              <a:t>到</a:t>
            </a:r>
            <a:r>
              <a:rPr lang="en-US" dirty="0" smtClean="0"/>
              <a:t>D</a:t>
            </a:r>
            <a:r>
              <a:rPr lang="zh-CN" altLang="en-US" dirty="0" smtClean="0"/>
              <a:t>，</a:t>
            </a:r>
            <a:r>
              <a:rPr lang="en-US" dirty="0" smtClean="0"/>
              <a:t>D</a:t>
            </a:r>
            <a:r>
              <a:rPr lang="zh-CN" altLang="en-US" dirty="0" smtClean="0"/>
              <a:t>到</a:t>
            </a:r>
            <a:r>
              <a:rPr lang="en-US" dirty="0" smtClean="0"/>
              <a:t>E</a:t>
            </a:r>
            <a:r>
              <a:rPr lang="zh-CN" altLang="en-US" dirty="0" smtClean="0"/>
              <a:t>。接下来我们</a:t>
            </a:r>
            <a:r>
              <a:rPr lang="zh-CN" altLang="en-US" b="1" dirty="0" smtClean="0">
                <a:solidFill>
                  <a:srgbClr val="FF0000"/>
                </a:solidFill>
              </a:rPr>
              <a:t>递归</a:t>
            </a:r>
            <a:r>
              <a:rPr lang="zh-CN" altLang="en-US" dirty="0" smtClean="0"/>
              <a:t>求解即可。</a:t>
            </a: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1214414" y="2000240"/>
            <a:ext cx="6429420" cy="44412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0"/>
            <a:ext cx="8229600" cy="6858000"/>
          </a:xfrm>
        </p:spPr>
        <p:txBody>
          <a:bodyPr>
            <a:normAutofit/>
          </a:bodyPr>
          <a:lstStyle/>
          <a:p>
            <a:r>
              <a:rPr lang="zh-CN" altLang="en-US" dirty="0" smtClean="0"/>
              <a:t>为了递归求解，我们需要把子问题设计成和原问题相同的形式，即子问题也应有一个“音源”，如下图：</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从</a:t>
            </a:r>
            <a:r>
              <a:rPr lang="en-US" dirty="0" smtClean="0"/>
              <a:t>P</a:t>
            </a:r>
            <a:r>
              <a:rPr lang="zh-CN" altLang="en-US" dirty="0" smtClean="0"/>
              <a:t>发出的声音初始范围是向量</a:t>
            </a:r>
            <a:r>
              <a:rPr lang="en-US" dirty="0" smtClean="0"/>
              <a:t>v1</a:t>
            </a:r>
            <a:r>
              <a:rPr lang="zh-CN" altLang="en-US" dirty="0" smtClean="0"/>
              <a:t>和</a:t>
            </a:r>
            <a:r>
              <a:rPr lang="en-US" dirty="0" smtClean="0"/>
              <a:t>v2</a:t>
            </a:r>
            <a:r>
              <a:rPr lang="zh-CN" altLang="en-US" dirty="0" smtClean="0"/>
              <a:t>之间，其中向量</a:t>
            </a:r>
            <a:r>
              <a:rPr lang="en-US" dirty="0" smtClean="0"/>
              <a:t>PA</a:t>
            </a:r>
            <a:r>
              <a:rPr lang="zh-CN" altLang="en-US" dirty="0" smtClean="0"/>
              <a:t>和</a:t>
            </a:r>
            <a:r>
              <a:rPr lang="en-US" dirty="0" smtClean="0"/>
              <a:t>PB</a:t>
            </a:r>
            <a:r>
              <a:rPr lang="zh-CN" altLang="en-US" dirty="0" smtClean="0"/>
              <a:t>中间的那部分反射出来的区域等价于</a:t>
            </a:r>
            <a:r>
              <a:rPr lang="en-US" dirty="0" smtClean="0"/>
              <a:t>P</a:t>
            </a:r>
            <a:r>
              <a:rPr lang="zh-CN" altLang="en-US" dirty="0" smtClean="0"/>
              <a:t>关于</a:t>
            </a:r>
            <a:r>
              <a:rPr lang="en-US" dirty="0" smtClean="0"/>
              <a:t>AB</a:t>
            </a:r>
            <a:r>
              <a:rPr lang="zh-CN" altLang="en-US" dirty="0" smtClean="0"/>
              <a:t>的对称点直射</a:t>
            </a:r>
            <a:r>
              <a:rPr lang="en-US" dirty="0" smtClean="0"/>
              <a:t>A</a:t>
            </a:r>
            <a:r>
              <a:rPr lang="zh-CN" altLang="en-US" dirty="0" smtClean="0"/>
              <a:t>和</a:t>
            </a:r>
            <a:r>
              <a:rPr lang="en-US" dirty="0" smtClean="0"/>
              <a:t>B</a:t>
            </a:r>
            <a:r>
              <a:rPr lang="zh-CN" altLang="en-US" dirty="0" smtClean="0"/>
              <a:t>点，得到的区域中在有向线段</a:t>
            </a:r>
            <a:r>
              <a:rPr lang="en-US" dirty="0" smtClean="0"/>
              <a:t>AB</a:t>
            </a:r>
            <a:r>
              <a:rPr lang="zh-CN" altLang="en-US" dirty="0" smtClean="0"/>
              <a:t>左侧的部分。</a:t>
            </a:r>
            <a:endParaRPr lang="zh-CN" altLang="en-US" dirty="0"/>
          </a:p>
        </p:txBody>
      </p:sp>
      <p:pic>
        <p:nvPicPr>
          <p:cNvPr id="8197" name="Picture 5"/>
          <p:cNvPicPr>
            <a:picLocks noChangeAspect="1" noChangeArrowheads="1"/>
          </p:cNvPicPr>
          <p:nvPr/>
        </p:nvPicPr>
        <p:blipFill>
          <a:blip r:embed="rId2"/>
          <a:srcRect/>
          <a:stretch>
            <a:fillRect/>
          </a:stretch>
        </p:blipFill>
        <p:spPr bwMode="auto">
          <a:xfrm>
            <a:off x="2357422" y="1500174"/>
            <a:ext cx="4000528" cy="3039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6286544"/>
          </a:xfrm>
        </p:spPr>
        <p:txBody>
          <a:bodyPr/>
          <a:lstStyle/>
          <a:p>
            <a:r>
              <a:rPr lang="zh-CN" altLang="en-US" dirty="0" smtClean="0"/>
              <a:t>这样，我们已经可以设计出递归过程了。参数有五个：</a:t>
            </a:r>
            <a:endParaRPr lang="en-US" altLang="zh-CN" dirty="0" smtClean="0"/>
          </a:p>
          <a:p>
            <a:pPr lvl="1"/>
            <a:r>
              <a:rPr lang="zh-CN" altLang="en-US" dirty="0" smtClean="0"/>
              <a:t>已经反射的次数</a:t>
            </a:r>
            <a:r>
              <a:rPr lang="en-US" dirty="0" smtClean="0"/>
              <a:t>f</a:t>
            </a:r>
          </a:p>
          <a:p>
            <a:pPr lvl="1"/>
            <a:r>
              <a:rPr lang="zh-CN" altLang="en-US" dirty="0" smtClean="0"/>
              <a:t>等价音源位置</a:t>
            </a:r>
            <a:r>
              <a:rPr lang="en-US" dirty="0" smtClean="0"/>
              <a:t>P</a:t>
            </a:r>
          </a:p>
          <a:p>
            <a:pPr lvl="1"/>
            <a:r>
              <a:rPr lang="zh-CN" altLang="en-US" dirty="0" smtClean="0"/>
              <a:t>上次反射墙的有向线段</a:t>
            </a:r>
            <a:r>
              <a:rPr lang="en-US" dirty="0" smtClean="0"/>
              <a:t>AB</a:t>
            </a:r>
          </a:p>
          <a:p>
            <a:pPr lvl="1"/>
            <a:r>
              <a:rPr lang="zh-CN" altLang="en-US" dirty="0" smtClean="0"/>
              <a:t>初始范围向量</a:t>
            </a:r>
            <a:r>
              <a:rPr lang="en-US" dirty="0" smtClean="0"/>
              <a:t>v1</a:t>
            </a:r>
            <a:r>
              <a:rPr lang="zh-CN" altLang="en-US" dirty="0" smtClean="0"/>
              <a:t>和</a:t>
            </a:r>
            <a:r>
              <a:rPr lang="en-US" dirty="0" smtClean="0"/>
              <a:t>v2</a:t>
            </a:r>
          </a:p>
          <a:p>
            <a:r>
              <a:rPr lang="zh-CN" altLang="en-US" dirty="0" smtClean="0"/>
              <a:t>在递归过程中，首先把角度区间分成若干个小区间，使得每个区间直射的是同一面墙，然后计算出发射后的递归参数，并进行递归调用。</a:t>
            </a:r>
            <a:endParaRPr lang="en-US" altLang="zh-CN" dirty="0" smtClean="0"/>
          </a:p>
          <a:p>
            <a:r>
              <a:rPr lang="zh-CN" altLang="en-US" dirty="0" smtClean="0"/>
              <a:t>程序留给大家编写</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7. A Strange Opera House II (</a:t>
            </a:r>
            <a:r>
              <a:rPr lang="en-US" dirty="0" err="1" smtClean="0"/>
              <a:t>Rujia</a:t>
            </a:r>
            <a:r>
              <a:rPr lang="en-US" dirty="0" smtClean="0"/>
              <a:t> Liu’s Present 4, </a:t>
            </a:r>
            <a:r>
              <a:rPr lang="en-US" dirty="0" err="1" smtClean="0"/>
              <a:t>UVa</a:t>
            </a:r>
            <a:r>
              <a:rPr lang="en-US" dirty="0" smtClean="0"/>
              <a:t> 12309)</a:t>
            </a:r>
            <a:endParaRPr lang="zh-CN" altLang="en-US" dirty="0"/>
          </a:p>
        </p:txBody>
      </p:sp>
      <p:sp>
        <p:nvSpPr>
          <p:cNvPr id="3" name="内容占位符 2"/>
          <p:cNvSpPr>
            <a:spLocks noGrp="1"/>
          </p:cNvSpPr>
          <p:nvPr>
            <p:ph idx="1"/>
          </p:nvPr>
        </p:nvSpPr>
        <p:spPr/>
        <p:txBody>
          <a:bodyPr/>
          <a:lstStyle/>
          <a:p>
            <a:r>
              <a:rPr lang="zh-CN" altLang="en-US" dirty="0" smtClean="0"/>
              <a:t>和一代差不多</a:t>
            </a:r>
            <a:endParaRPr lang="en-US" altLang="zh-CN" dirty="0" smtClean="0"/>
          </a:p>
          <a:p>
            <a:r>
              <a:rPr lang="zh-CN" altLang="en-US" dirty="0" smtClean="0"/>
              <a:t>惟一的区别是，要计算歌声覆盖的面积</a:t>
            </a:r>
            <a:endParaRPr lang="en-US" altLang="zh-CN" dirty="0" smtClean="0"/>
          </a:p>
          <a:p>
            <a:r>
              <a:rPr lang="zh-CN" altLang="en-US" dirty="0" smtClean="0"/>
              <a:t>可以拿来练编程 </a:t>
            </a:r>
            <a:r>
              <a:rPr lang="en-US" altLang="zh-CN" dirty="0" smtClean="0">
                <a:sym typeface="Wingdings" pitchFamily="2" charset="2"/>
              </a:rPr>
              <a:t></a:t>
            </a:r>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71414"/>
            <a:ext cx="8643998" cy="1143000"/>
          </a:xfrm>
        </p:spPr>
        <p:txBody>
          <a:bodyPr>
            <a:noAutofit/>
          </a:bodyPr>
          <a:lstStyle/>
          <a:p>
            <a:r>
              <a:rPr lang="en-US" altLang="zh-CN" sz="3200" dirty="0" smtClean="0"/>
              <a:t>8. Shortest Flight Path </a:t>
            </a:r>
            <a:br>
              <a:rPr lang="en-US" altLang="zh-CN" sz="3200" dirty="0" smtClean="0"/>
            </a:br>
            <a:r>
              <a:rPr lang="en-US" altLang="zh-CN" sz="3200" dirty="0" smtClean="0"/>
              <a:t>(World Finals 2012, </a:t>
            </a:r>
            <a:r>
              <a:rPr lang="en-US" altLang="zh-CN" sz="3200" dirty="0" err="1" smtClean="0"/>
              <a:t>UVa</a:t>
            </a:r>
            <a:r>
              <a:rPr lang="en-US" altLang="zh-CN" sz="3200" dirty="0" smtClean="0"/>
              <a:t> 1288)</a:t>
            </a:r>
            <a:endParaRPr lang="zh-CN" altLang="en-US" sz="3200" dirty="0"/>
          </a:p>
        </p:txBody>
      </p:sp>
      <p:sp>
        <p:nvSpPr>
          <p:cNvPr id="3" name="内容占位符 2"/>
          <p:cNvSpPr>
            <a:spLocks noGrp="1"/>
          </p:cNvSpPr>
          <p:nvPr>
            <p:ph idx="1"/>
          </p:nvPr>
        </p:nvSpPr>
        <p:spPr>
          <a:xfrm>
            <a:off x="457200" y="1214422"/>
            <a:ext cx="8229600" cy="4525963"/>
          </a:xfrm>
        </p:spPr>
        <p:txBody>
          <a:bodyPr/>
          <a:lstStyle/>
          <a:p>
            <a:r>
              <a:rPr lang="zh-CN" altLang="en-US" dirty="0" smtClean="0"/>
              <a:t>地球表面有</a:t>
            </a:r>
            <a:r>
              <a:rPr lang="en-US" altLang="zh-CN" dirty="0" smtClean="0"/>
              <a:t>n</a:t>
            </a:r>
            <a:r>
              <a:rPr lang="zh-CN" altLang="en-US" dirty="0" smtClean="0"/>
              <a:t>个机场，要求从机场</a:t>
            </a:r>
            <a:r>
              <a:rPr lang="en-US" altLang="zh-CN" dirty="0" smtClean="0"/>
              <a:t>s</a:t>
            </a:r>
            <a:r>
              <a:rPr lang="zh-CN" altLang="en-US" dirty="0" smtClean="0"/>
              <a:t>飞到机场</a:t>
            </a:r>
            <a:r>
              <a:rPr lang="en-US" altLang="zh-CN" dirty="0" smtClean="0"/>
              <a:t>t</a:t>
            </a:r>
            <a:r>
              <a:rPr lang="zh-CN" altLang="en-US" dirty="0" smtClean="0"/>
              <a:t>，且始终满足：离最近机场的距离不超过</a:t>
            </a:r>
            <a:r>
              <a:rPr lang="en-US" altLang="zh-CN" dirty="0" smtClean="0"/>
              <a:t>R</a:t>
            </a:r>
            <a:r>
              <a:rPr lang="zh-CN" altLang="en-US" dirty="0" smtClean="0"/>
              <a:t>。</a:t>
            </a:r>
            <a:endParaRPr lang="en-US" altLang="zh-CN" dirty="0" smtClean="0"/>
          </a:p>
          <a:p>
            <a:r>
              <a:rPr lang="zh-CN" altLang="en-US" dirty="0" smtClean="0"/>
              <a:t>由于邮箱限制，最大连续飞行距离为</a:t>
            </a:r>
            <a:r>
              <a:rPr lang="en-US" altLang="zh-CN" dirty="0" smtClean="0"/>
              <a:t>c</a:t>
            </a:r>
          </a:p>
          <a:p>
            <a:r>
              <a:rPr lang="zh-CN" altLang="en-US" dirty="0" smtClean="0"/>
              <a:t>本题距离都是指球面距离（假定飞机沿着地球表面飞行）。地球是半径为</a:t>
            </a:r>
            <a:r>
              <a:rPr lang="en-US" altLang="zh-CN" dirty="0" smtClean="0"/>
              <a:t>6370km</a:t>
            </a:r>
            <a:r>
              <a:rPr lang="zh-CN" altLang="en-US" dirty="0" smtClean="0"/>
              <a:t>的球，有多组询问</a:t>
            </a:r>
            <a:r>
              <a:rPr lang="en-US" altLang="zh-CN" dirty="0" smtClean="0"/>
              <a:t>(</a:t>
            </a:r>
            <a:r>
              <a:rPr lang="en-US" altLang="zh-CN" dirty="0" err="1" smtClean="0"/>
              <a:t>s,t,c</a:t>
            </a:r>
            <a:r>
              <a:rPr lang="en-US" altLang="zh-CN" dirty="0" smtClean="0"/>
              <a:t>)</a:t>
            </a:r>
            <a:endParaRPr lang="zh-CN" altLang="en-US" dirty="0"/>
          </a:p>
        </p:txBody>
      </p:sp>
      <p:pic>
        <p:nvPicPr>
          <p:cNvPr id="23554" name="Picture 2" descr="\epsfbox{p6035.eps}"/>
          <p:cNvPicPr>
            <a:picLocks noChangeAspect="1" noChangeArrowheads="1"/>
          </p:cNvPicPr>
          <p:nvPr/>
        </p:nvPicPr>
        <p:blipFill>
          <a:blip r:embed="rId2"/>
          <a:srcRect/>
          <a:stretch>
            <a:fillRect/>
          </a:stretch>
        </p:blipFill>
        <p:spPr bwMode="auto">
          <a:xfrm>
            <a:off x="5143504" y="4000504"/>
            <a:ext cx="3071834" cy="2738138"/>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p:txBody>
          <a:bodyPr/>
          <a:lstStyle/>
          <a:p>
            <a:r>
              <a:rPr lang="zh-CN" altLang="en-US" dirty="0" smtClean="0"/>
              <a:t>关键：两个大圆的交点</a:t>
            </a:r>
            <a:endParaRPr lang="en-US" altLang="zh-CN" dirty="0" smtClean="0"/>
          </a:p>
          <a:p>
            <a:r>
              <a:rPr lang="zh-CN" altLang="en-US" dirty="0" smtClean="0"/>
              <a:t>构图</a:t>
            </a:r>
            <a:endParaRPr lang="en-US" altLang="zh-CN" dirty="0" smtClean="0"/>
          </a:p>
          <a:p>
            <a:pPr lvl="1"/>
            <a:r>
              <a:rPr lang="zh-CN" altLang="en-US" dirty="0" smtClean="0"/>
              <a:t>结点：机场和每两个机场的保护圈的交点</a:t>
            </a:r>
            <a:endParaRPr lang="en-US" altLang="zh-CN" dirty="0" smtClean="0"/>
          </a:p>
          <a:p>
            <a:pPr lvl="1"/>
            <a:r>
              <a:rPr lang="zh-CN" altLang="en-US" dirty="0" smtClean="0"/>
              <a:t>边：可以“直达”的结点</a:t>
            </a:r>
            <a:endParaRPr lang="en-US" altLang="zh-CN" dirty="0" smtClean="0"/>
          </a:p>
          <a:p>
            <a:r>
              <a:rPr lang="zh-CN" altLang="en-US" dirty="0" smtClean="0"/>
              <a:t>如何判断大圆圆弧是否被所有保护圈的并所覆盖</a:t>
            </a:r>
            <a:endParaRPr lang="en-US" altLang="zh-CN" dirty="0" smtClean="0"/>
          </a:p>
          <a:p>
            <a:pPr lvl="1"/>
            <a:r>
              <a:rPr lang="zh-CN" altLang="en-US" dirty="0" smtClean="0"/>
              <a:t>大圆圆弧与大圆的交点</a:t>
            </a:r>
            <a:endParaRPr lang="en-US" altLang="zh-CN" dirty="0" smtClean="0"/>
          </a:p>
          <a:p>
            <a:pPr lvl="1"/>
            <a:r>
              <a:rPr lang="zh-CN" altLang="en-US" dirty="0" smtClean="0"/>
              <a:t>区间覆盖</a:t>
            </a:r>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布尔运算</a:t>
            </a:r>
            <a:endParaRPr lang="zh-CN" altLang="en-US" dirty="0"/>
          </a:p>
        </p:txBody>
      </p:sp>
      <p:sp>
        <p:nvSpPr>
          <p:cNvPr id="3" name="内容占位符 2"/>
          <p:cNvSpPr>
            <a:spLocks noGrp="1"/>
          </p:cNvSpPr>
          <p:nvPr>
            <p:ph idx="1"/>
          </p:nvPr>
        </p:nvSpPr>
        <p:spPr/>
        <p:txBody>
          <a:bodyPr/>
          <a:lstStyle/>
          <a:p>
            <a:r>
              <a:rPr lang="zh-CN" altLang="en-US" dirty="0" smtClean="0"/>
              <a:t>布尔运算源自集合论，包括交、并、减、对称差等</a:t>
            </a:r>
            <a:endParaRPr lang="en-US" altLang="zh-CN" dirty="0" smtClean="0"/>
          </a:p>
          <a:p>
            <a:r>
              <a:rPr lang="zh-CN" altLang="en-US" dirty="0" smtClean="0"/>
              <a:t>几何中最常出现的是多边形的布尔运算。把多边形内部看成一个点集，则借助集合的布尔运算可定义多边形的布尔运算</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srcRect/>
          <a:stretch>
            <a:fillRect/>
          </a:stretch>
        </p:blipFill>
        <p:spPr bwMode="auto">
          <a:xfrm>
            <a:off x="-32" y="428604"/>
            <a:ext cx="9144032" cy="47669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Winding Number</a:t>
            </a:r>
            <a:r>
              <a:rPr lang="zh-CN" altLang="en-US" dirty="0" smtClean="0"/>
              <a:t>和多边形的并</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500034" y="1500174"/>
            <a:ext cx="7991788" cy="3714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dirty="0" err="1" smtClean="0"/>
              <a:t>Vatti</a:t>
            </a:r>
            <a:r>
              <a:rPr lang="zh-CN" altLang="en-US" dirty="0" smtClean="0"/>
              <a:t>算法</a:t>
            </a:r>
            <a:endParaRPr lang="en-US" altLang="zh-CN" dirty="0" smtClean="0"/>
          </a:p>
          <a:p>
            <a:pPr lvl="1"/>
            <a:r>
              <a:rPr lang="zh-CN" altLang="en-US" dirty="0" smtClean="0"/>
              <a:t>扫描线算法</a:t>
            </a:r>
            <a:endParaRPr lang="en-US" altLang="zh-CN" dirty="0" smtClean="0"/>
          </a:p>
          <a:p>
            <a:pPr lvl="1"/>
            <a:r>
              <a:rPr lang="zh-CN" altLang="en-US" dirty="0" smtClean="0"/>
              <a:t>很复杂</a:t>
            </a:r>
            <a:r>
              <a:rPr lang="en-US" altLang="zh-CN" dirty="0" smtClean="0"/>
              <a:t>-.-</a:t>
            </a:r>
          </a:p>
          <a:p>
            <a:pPr lvl="1"/>
            <a:r>
              <a:rPr lang="zh-CN" altLang="en-US" dirty="0" smtClean="0"/>
              <a:t>有一个很好用的库：</a:t>
            </a:r>
            <a:r>
              <a:rPr lang="en-US" altLang="zh-CN" dirty="0" smtClean="0"/>
              <a:t>Clipper</a:t>
            </a:r>
          </a:p>
          <a:p>
            <a:r>
              <a:rPr lang="en-US" altLang="zh-CN" dirty="0" smtClean="0"/>
              <a:t>ACM/ICPC</a:t>
            </a:r>
            <a:r>
              <a:rPr lang="zh-CN" altLang="en-US" dirty="0" smtClean="0"/>
              <a:t>中一般不需要那么高的效率</a:t>
            </a:r>
            <a:endParaRPr lang="en-US" altLang="zh-CN" dirty="0" smtClean="0"/>
          </a:p>
          <a:p>
            <a:r>
              <a:rPr lang="zh-CN" altLang="en-US" dirty="0" smtClean="0"/>
              <a:t>如果只需要求面积，而不需要具体的区域的话，可以用离散化法</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直线的参数方程</a:t>
            </a:r>
            <a:endParaRPr lang="zh-CN" altLang="en-US" dirty="0"/>
          </a:p>
        </p:txBody>
      </p:sp>
      <p:sp>
        <p:nvSpPr>
          <p:cNvPr id="3" name="内容占位符 2"/>
          <p:cNvSpPr>
            <a:spLocks noGrp="1"/>
          </p:cNvSpPr>
          <p:nvPr>
            <p:ph idx="1"/>
          </p:nvPr>
        </p:nvSpPr>
        <p:spPr/>
        <p:txBody>
          <a:bodyPr/>
          <a:lstStyle/>
          <a:p>
            <a:r>
              <a:rPr lang="zh-CN" altLang="en-US" dirty="0" smtClean="0"/>
              <a:t>已知直线上不同的两点</a:t>
            </a:r>
            <a:r>
              <a:rPr lang="en-US" altLang="zh-CN" dirty="0" smtClean="0"/>
              <a:t>P</a:t>
            </a:r>
            <a:r>
              <a:rPr lang="en-US" altLang="zh-CN" baseline="-25000" dirty="0" smtClean="0"/>
              <a:t>1</a:t>
            </a:r>
            <a:r>
              <a:rPr lang="en-US" altLang="zh-CN" dirty="0" smtClean="0"/>
              <a:t>, P</a:t>
            </a:r>
            <a:r>
              <a:rPr lang="en-US" altLang="zh-CN" baseline="-25000" dirty="0" smtClean="0"/>
              <a:t>2</a:t>
            </a:r>
          </a:p>
          <a:p>
            <a:r>
              <a:rPr lang="en-US" altLang="zh-CN" dirty="0" smtClean="0"/>
              <a:t>P = P</a:t>
            </a:r>
            <a:r>
              <a:rPr lang="en-US" altLang="zh-CN" baseline="-25000" dirty="0" smtClean="0"/>
              <a:t>1</a:t>
            </a:r>
            <a:r>
              <a:rPr lang="en-US" altLang="zh-CN" dirty="0" smtClean="0"/>
              <a:t> + t*(P</a:t>
            </a:r>
            <a:r>
              <a:rPr lang="en-US" altLang="zh-CN" baseline="-25000" dirty="0" smtClean="0"/>
              <a:t>2</a:t>
            </a:r>
            <a:r>
              <a:rPr lang="en-US" altLang="zh-CN" dirty="0" smtClean="0"/>
              <a:t>-P</a:t>
            </a:r>
            <a:r>
              <a:rPr lang="en-US" altLang="zh-CN" baseline="-25000" dirty="0" smtClean="0"/>
              <a:t>1</a:t>
            </a:r>
            <a:r>
              <a:rPr lang="en-US" altLang="zh-CN" dirty="0" smtClean="0"/>
              <a:t>)</a:t>
            </a:r>
          </a:p>
          <a:p>
            <a:r>
              <a:rPr lang="zh-CN" altLang="en-US" dirty="0" smtClean="0"/>
              <a:t>参数</a:t>
            </a:r>
            <a:r>
              <a:rPr lang="en-US" altLang="zh-CN" dirty="0" smtClean="0"/>
              <a:t>t</a:t>
            </a:r>
            <a:r>
              <a:rPr lang="zh-CN" altLang="en-US" dirty="0" smtClean="0"/>
              <a:t>为</a:t>
            </a:r>
            <a:r>
              <a:rPr lang="en-US" altLang="zh-CN" dirty="0" smtClean="0"/>
              <a:t>0</a:t>
            </a:r>
            <a:r>
              <a:rPr lang="zh-CN" altLang="en-US" dirty="0" smtClean="0"/>
              <a:t>和</a:t>
            </a:r>
            <a:r>
              <a:rPr lang="en-US" altLang="zh-CN" dirty="0" smtClean="0"/>
              <a:t>1</a:t>
            </a:r>
            <a:r>
              <a:rPr lang="zh-CN" altLang="en-US" dirty="0" smtClean="0"/>
              <a:t>时分别为</a:t>
            </a:r>
            <a:r>
              <a:rPr lang="en-US" altLang="zh-CN" dirty="0" smtClean="0"/>
              <a:t>P1, P2</a:t>
            </a:r>
          </a:p>
          <a:p>
            <a:endParaRPr lang="en-US" altLang="zh-CN" dirty="0" smtClean="0"/>
          </a:p>
          <a:p>
            <a:endParaRPr lang="en-US" altLang="zh-CN" dirty="0" smtClean="0"/>
          </a:p>
          <a:p>
            <a:r>
              <a:rPr lang="zh-CN" altLang="en-US" dirty="0" smtClean="0"/>
              <a:t>很多与线段</a:t>
            </a:r>
            <a:r>
              <a:rPr lang="en-US" altLang="zh-CN" dirty="0" smtClean="0"/>
              <a:t>/</a:t>
            </a:r>
            <a:r>
              <a:rPr lang="zh-CN" altLang="en-US" dirty="0" smtClean="0"/>
              <a:t>射线有关的题目都可以先用直线做，求出参数</a:t>
            </a:r>
            <a:r>
              <a:rPr lang="en-US" altLang="zh-CN" dirty="0" smtClean="0"/>
              <a:t>t</a:t>
            </a:r>
            <a:r>
              <a:rPr lang="zh-CN" altLang="en-US" dirty="0" smtClean="0"/>
              <a:t>后判断是否在线段</a:t>
            </a:r>
            <a:r>
              <a:rPr lang="en-US" altLang="zh-CN" dirty="0" smtClean="0"/>
              <a:t>/</a:t>
            </a:r>
            <a:r>
              <a:rPr lang="zh-CN" altLang="en-US" dirty="0" smtClean="0"/>
              <a:t>射线上</a:t>
            </a:r>
            <a:endParaRPr lang="en-US" altLang="zh-CN" dirty="0" smtClean="0"/>
          </a:p>
        </p:txBody>
      </p:sp>
      <p:cxnSp>
        <p:nvCxnSpPr>
          <p:cNvPr id="5" name="直接连接符 4"/>
          <p:cNvCxnSpPr/>
          <p:nvPr/>
        </p:nvCxnSpPr>
        <p:spPr>
          <a:xfrm>
            <a:off x="1357290" y="3857628"/>
            <a:ext cx="5786478" cy="1588"/>
          </a:xfrm>
          <a:prstGeom prst="line">
            <a:avLst/>
          </a:prstGeom>
        </p:spPr>
        <p:style>
          <a:lnRef idx="1">
            <a:schemeClr val="dk1"/>
          </a:lnRef>
          <a:fillRef idx="0">
            <a:schemeClr val="dk1"/>
          </a:fillRef>
          <a:effectRef idx="0">
            <a:schemeClr val="dk1"/>
          </a:effectRef>
          <a:fontRef idx="minor">
            <a:schemeClr val="tx1"/>
          </a:fontRef>
        </p:style>
      </p:cxnSp>
      <p:sp>
        <p:nvSpPr>
          <p:cNvPr id="6" name="椭圆 5"/>
          <p:cNvSpPr/>
          <p:nvPr/>
        </p:nvSpPr>
        <p:spPr>
          <a:xfrm>
            <a:off x="2143108" y="3714752"/>
            <a:ext cx="285752" cy="2857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椭圆 6"/>
          <p:cNvSpPr/>
          <p:nvPr/>
        </p:nvSpPr>
        <p:spPr>
          <a:xfrm>
            <a:off x="4429124" y="3714752"/>
            <a:ext cx="285752" cy="2857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TextBox 7"/>
          <p:cNvSpPr txBox="1"/>
          <p:nvPr/>
        </p:nvSpPr>
        <p:spPr>
          <a:xfrm>
            <a:off x="1214414" y="3929066"/>
            <a:ext cx="667170" cy="523220"/>
          </a:xfrm>
          <a:prstGeom prst="rect">
            <a:avLst/>
          </a:prstGeom>
          <a:noFill/>
        </p:spPr>
        <p:txBody>
          <a:bodyPr wrap="none" rtlCol="0">
            <a:spAutoFit/>
          </a:bodyPr>
          <a:lstStyle/>
          <a:p>
            <a:r>
              <a:rPr lang="en-US" altLang="zh-CN" sz="2800" dirty="0" smtClean="0"/>
              <a:t>t&lt;0</a:t>
            </a:r>
            <a:endParaRPr lang="zh-CN" altLang="en-US" sz="2800" dirty="0"/>
          </a:p>
        </p:txBody>
      </p:sp>
      <p:sp>
        <p:nvSpPr>
          <p:cNvPr id="9" name="TextBox 8"/>
          <p:cNvSpPr txBox="1"/>
          <p:nvPr/>
        </p:nvSpPr>
        <p:spPr>
          <a:xfrm>
            <a:off x="5000628" y="3929066"/>
            <a:ext cx="667170" cy="523220"/>
          </a:xfrm>
          <a:prstGeom prst="rect">
            <a:avLst/>
          </a:prstGeom>
          <a:noFill/>
        </p:spPr>
        <p:txBody>
          <a:bodyPr wrap="none" rtlCol="0">
            <a:spAutoFit/>
          </a:bodyPr>
          <a:lstStyle/>
          <a:p>
            <a:r>
              <a:rPr lang="en-US" altLang="zh-CN" sz="2800" dirty="0" smtClean="0"/>
              <a:t>t&gt;1</a:t>
            </a:r>
            <a:endParaRPr lang="zh-CN" altLang="en-US" sz="2800" dirty="0"/>
          </a:p>
        </p:txBody>
      </p:sp>
      <p:sp>
        <p:nvSpPr>
          <p:cNvPr id="10" name="TextBox 9"/>
          <p:cNvSpPr txBox="1"/>
          <p:nvPr/>
        </p:nvSpPr>
        <p:spPr>
          <a:xfrm>
            <a:off x="3071802" y="3929066"/>
            <a:ext cx="1029449" cy="523220"/>
          </a:xfrm>
          <a:prstGeom prst="rect">
            <a:avLst/>
          </a:prstGeom>
          <a:noFill/>
        </p:spPr>
        <p:txBody>
          <a:bodyPr wrap="none" rtlCol="0">
            <a:spAutoFit/>
          </a:bodyPr>
          <a:lstStyle/>
          <a:p>
            <a:r>
              <a:rPr lang="en-US" altLang="zh-CN" sz="2800" dirty="0" smtClean="0"/>
              <a:t>0&lt;t&lt;1</a:t>
            </a:r>
            <a:endParaRPr lang="zh-CN" alt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r>
              <a:rPr lang="zh-CN" altLang="en-US" dirty="0" smtClean="0"/>
              <a:t>两个多边形的情形：交替行走法</a:t>
            </a:r>
            <a:endParaRPr lang="en-US" altLang="zh-CN" dirty="0" smtClean="0"/>
          </a:p>
          <a:p>
            <a:r>
              <a:rPr lang="zh-CN" altLang="en-US" dirty="0" smtClean="0"/>
              <a:t>是否可以先构造平面图，然后计算各个区域的</a:t>
            </a:r>
            <a:r>
              <a:rPr lang="en-US" altLang="zh-CN" dirty="0" smtClean="0"/>
              <a:t>Winding Number</a:t>
            </a:r>
            <a:r>
              <a:rPr lang="zh-CN" altLang="en-US" dirty="0" smtClean="0"/>
              <a:t>？</a:t>
            </a:r>
            <a:endParaRPr lang="en-US" altLang="zh-CN" dirty="0" smtClean="0"/>
          </a:p>
          <a:p>
            <a:r>
              <a:rPr lang="zh-CN" altLang="en-US" dirty="0" smtClean="0"/>
              <a:t>如果时间复杂度不是问题，如何写程序比较简单？</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多边形偏移</a:t>
            </a:r>
            <a:endParaRPr lang="zh-CN" altLang="en-US" dirty="0"/>
          </a:p>
        </p:txBody>
      </p:sp>
      <p:sp>
        <p:nvSpPr>
          <p:cNvPr id="3" name="内容占位符 2"/>
          <p:cNvSpPr>
            <a:spLocks noGrp="1"/>
          </p:cNvSpPr>
          <p:nvPr>
            <p:ph idx="1"/>
          </p:nvPr>
        </p:nvSpPr>
        <p:spPr/>
        <p:txBody>
          <a:bodyPr/>
          <a:lstStyle/>
          <a:p>
            <a:r>
              <a:rPr lang="zh-CN" altLang="en-US" dirty="0" smtClean="0"/>
              <a:t>注意连接点类型</a:t>
            </a:r>
            <a:endParaRPr lang="zh-CN" altLang="en-US" dirty="0"/>
          </a:p>
        </p:txBody>
      </p:sp>
      <p:pic>
        <p:nvPicPr>
          <p:cNvPr id="14339" name="Picture 3"/>
          <p:cNvPicPr>
            <a:picLocks noChangeAspect="1" noChangeArrowheads="1"/>
          </p:cNvPicPr>
          <p:nvPr/>
        </p:nvPicPr>
        <p:blipFill>
          <a:blip r:embed="rId2"/>
          <a:srcRect/>
          <a:stretch>
            <a:fillRect/>
          </a:stretch>
        </p:blipFill>
        <p:spPr bwMode="auto">
          <a:xfrm>
            <a:off x="285720" y="2428868"/>
            <a:ext cx="8502854"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zh-CN" altLang="en-US" smtClean="0"/>
              <a:t>点题外话</a:t>
            </a:r>
            <a:r>
              <a:rPr lang="en-US" altLang="zh-CN" smtClean="0"/>
              <a:t>:)</a:t>
            </a:r>
            <a:endParaRPr lang="zh-CN" altLang="en-US" dirty="0"/>
          </a:p>
        </p:txBody>
      </p:sp>
      <p:sp>
        <p:nvSpPr>
          <p:cNvPr id="3" name="内容占位符 2"/>
          <p:cNvSpPr>
            <a:spLocks noGrp="1"/>
          </p:cNvSpPr>
          <p:nvPr>
            <p:ph idx="1"/>
          </p:nvPr>
        </p:nvSpPr>
        <p:spPr/>
        <p:txBody>
          <a:bodyPr/>
          <a:lstStyle/>
          <a:p>
            <a:r>
              <a:rPr lang="zh-CN" altLang="en-US" dirty="0" smtClean="0"/>
              <a:t>我在工作中用到的偏移算法</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凸点和凹点</a:t>
            </a:r>
            <a:endParaRPr lang="zh-CN" altLang="en-US" dirty="0"/>
          </a:p>
        </p:txBody>
      </p:sp>
      <p:sp>
        <p:nvSpPr>
          <p:cNvPr id="3" name="内容占位符 2"/>
          <p:cNvSpPr>
            <a:spLocks noGrp="1"/>
          </p:cNvSpPr>
          <p:nvPr>
            <p:ph idx="1"/>
          </p:nvPr>
        </p:nvSpPr>
        <p:spPr/>
        <p:txBody>
          <a:bodyPr/>
          <a:lstStyle/>
          <a:p>
            <a:r>
              <a:rPr lang="zh-CN" altLang="en-US" dirty="0" smtClean="0"/>
              <a:t>注意这是一个带洞多边形</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546875" y="2714620"/>
            <a:ext cx="5811207"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内缩</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143108" y="1347810"/>
            <a:ext cx="5048250" cy="5295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外扩</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000232" y="1228725"/>
            <a:ext cx="5153025" cy="562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9. Merrily, We Roll Along! (World Finals 2002, LA 2482/</a:t>
            </a:r>
            <a:r>
              <a:rPr lang="en-US" dirty="0" err="1" smtClean="0"/>
              <a:t>UVa</a:t>
            </a:r>
            <a:r>
              <a:rPr lang="en-US" dirty="0" smtClean="0"/>
              <a:t> 1017)</a:t>
            </a:r>
            <a:endParaRPr lang="zh-CN" altLang="en-US" dirty="0"/>
          </a:p>
        </p:txBody>
      </p:sp>
      <p:sp>
        <p:nvSpPr>
          <p:cNvPr id="3" name="内容占位符 2"/>
          <p:cNvSpPr>
            <a:spLocks noGrp="1"/>
          </p:cNvSpPr>
          <p:nvPr>
            <p:ph idx="1"/>
          </p:nvPr>
        </p:nvSpPr>
        <p:spPr/>
        <p:txBody>
          <a:bodyPr/>
          <a:lstStyle/>
          <a:p>
            <a:r>
              <a:rPr lang="zh-CN" altLang="en-US" dirty="0" smtClean="0"/>
              <a:t>你有一个圆形的轮子，放在一条由水平线段和竖直线段组成的折线道路上，轮子的中心在道路起点的正上方。在保持和折线接触的前提下，你沿着道路把轮子滚到尽头（即让轮子的中心在道路终点的正下方）。你的任务是计算圆心移动的总距离。</a:t>
            </a:r>
            <a:endParaRPr lang="zh-CN" altLang="en-US" dirty="0"/>
          </a:p>
        </p:txBody>
      </p:sp>
      <p:pic>
        <p:nvPicPr>
          <p:cNvPr id="17410" name="Picture 2"/>
          <p:cNvPicPr>
            <a:picLocks noChangeAspect="1" noChangeArrowheads="1"/>
          </p:cNvPicPr>
          <p:nvPr/>
        </p:nvPicPr>
        <p:blipFill>
          <a:blip r:embed="rId2"/>
          <a:srcRect/>
          <a:stretch>
            <a:fillRect/>
          </a:stretch>
        </p:blipFill>
        <p:spPr bwMode="auto">
          <a:xfrm>
            <a:off x="2714612" y="4743075"/>
            <a:ext cx="3857652" cy="19720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6215106"/>
          </a:xfrm>
        </p:spPr>
        <p:txBody>
          <a:bodyPr/>
          <a:lstStyle/>
          <a:p>
            <a:r>
              <a:rPr lang="zh-CN" altLang="en-US" dirty="0" smtClean="0"/>
              <a:t>模拟法：任何时刻有四个可能的状态：水平向右移动</a:t>
            </a:r>
            <a:r>
              <a:rPr lang="en-US" dirty="0" smtClean="0"/>
              <a:t>(0)</a:t>
            </a:r>
            <a:r>
              <a:rPr lang="zh-CN" altLang="en-US" dirty="0" smtClean="0"/>
              <a:t>、竖直向下移动</a:t>
            </a:r>
            <a:r>
              <a:rPr lang="en-US" dirty="0" smtClean="0"/>
              <a:t>(1)</a:t>
            </a:r>
            <a:r>
              <a:rPr lang="zh-CN" altLang="en-US" dirty="0" smtClean="0"/>
              <a:t>、竖直向上移动</a:t>
            </a:r>
            <a:r>
              <a:rPr lang="en-US" dirty="0" smtClean="0"/>
              <a:t>(2)</a:t>
            </a:r>
            <a:r>
              <a:rPr lang="zh-CN" altLang="en-US" dirty="0" smtClean="0"/>
              <a:t>、绕顶点顺时针旋转</a:t>
            </a:r>
            <a:r>
              <a:rPr lang="en-US" dirty="0" smtClean="0"/>
              <a:t>(3)</a:t>
            </a:r>
            <a:r>
              <a:rPr lang="zh-CN" altLang="en-US" dirty="0" smtClean="0"/>
              <a:t>，可能的转移如下表：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可以用偏移来解决么？</a:t>
            </a:r>
            <a:endParaRPr lang="en-US" altLang="zh-CN" dirty="0" smtClean="0"/>
          </a:p>
          <a:p>
            <a:r>
              <a:rPr lang="zh-CN" altLang="en-US" b="1" dirty="0" smtClean="0">
                <a:solidFill>
                  <a:srgbClr val="FF0000"/>
                </a:solidFill>
              </a:rPr>
              <a:t>有简单一点的实现方法么？</a:t>
            </a:r>
            <a:endParaRPr lang="zh-CN" altLang="en-US" b="1" dirty="0">
              <a:solidFill>
                <a:srgbClr val="FF0000"/>
              </a:solidFill>
            </a:endParaRPr>
          </a:p>
        </p:txBody>
      </p:sp>
      <p:pic>
        <p:nvPicPr>
          <p:cNvPr id="18434" name="Picture 2"/>
          <p:cNvPicPr>
            <a:picLocks noChangeAspect="1" noChangeArrowheads="1"/>
          </p:cNvPicPr>
          <p:nvPr/>
        </p:nvPicPr>
        <p:blipFill>
          <a:blip r:embed="rId2"/>
          <a:srcRect/>
          <a:stretch>
            <a:fillRect/>
          </a:stretch>
        </p:blipFill>
        <p:spPr bwMode="auto">
          <a:xfrm>
            <a:off x="1643042" y="2428868"/>
            <a:ext cx="6215106" cy="2786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10. Bordering on Madness (ECNA 2008, LA 4241)</a:t>
            </a:r>
            <a:endParaRPr lang="zh-CN" altLang="en-US" dirty="0"/>
          </a:p>
        </p:txBody>
      </p:sp>
      <p:sp>
        <p:nvSpPr>
          <p:cNvPr id="3" name="内容占位符 2"/>
          <p:cNvSpPr>
            <a:spLocks noGrp="1"/>
          </p:cNvSpPr>
          <p:nvPr>
            <p:ph idx="1"/>
          </p:nvPr>
        </p:nvSpPr>
        <p:spPr/>
        <p:txBody>
          <a:bodyPr/>
          <a:lstStyle/>
          <a:p>
            <a:r>
              <a:rPr lang="zh-CN" altLang="en-US" dirty="0" smtClean="0"/>
              <a:t>有一个边平行于坐标轴的多边形，依次平移</a:t>
            </a:r>
            <a:r>
              <a:rPr lang="en-US" altLang="zh-CN" dirty="0" smtClean="0"/>
              <a:t>m</a:t>
            </a:r>
            <a:r>
              <a:rPr lang="zh-CN" altLang="en-US" dirty="0" smtClean="0"/>
              <a:t>次，每次距离为</a:t>
            </a:r>
            <a:r>
              <a:rPr lang="en-US" altLang="zh-CN" dirty="0" smtClean="0"/>
              <a:t>d</a:t>
            </a:r>
            <a:r>
              <a:rPr lang="zh-CN" altLang="en-US" dirty="0" smtClean="0"/>
              <a:t>，求每次平移得到的图形的面积和周长</a:t>
            </a:r>
            <a:endParaRPr lang="en-US" altLang="zh-CN" dirty="0" smtClean="0"/>
          </a:p>
          <a:p>
            <a:endParaRPr lang="en-US" altLang="zh-CN" dirty="0" smtClean="0"/>
          </a:p>
          <a:p>
            <a:endParaRPr lang="en-US" altLang="zh-CN" dirty="0" smtClean="0"/>
          </a:p>
          <a:p>
            <a:endParaRPr lang="en-US" altLang="zh-CN" dirty="0" smtClean="0"/>
          </a:p>
          <a:p>
            <a:r>
              <a:rPr lang="zh-CN" altLang="en-US" dirty="0" smtClean="0"/>
              <a:t>输入保证不会出现下面的情况</a:t>
            </a:r>
            <a:endParaRPr lang="zh-CN" altLang="en-US" dirty="0"/>
          </a:p>
        </p:txBody>
      </p:sp>
      <p:pic>
        <p:nvPicPr>
          <p:cNvPr id="1026" name="Picture 2" descr="\epsfbox{p4241b.eps}"/>
          <p:cNvPicPr>
            <a:picLocks noChangeAspect="1" noChangeArrowheads="1"/>
          </p:cNvPicPr>
          <p:nvPr/>
        </p:nvPicPr>
        <p:blipFill>
          <a:blip r:embed="rId2"/>
          <a:srcRect/>
          <a:stretch>
            <a:fillRect/>
          </a:stretch>
        </p:blipFill>
        <p:spPr bwMode="auto">
          <a:xfrm>
            <a:off x="2214546" y="5472135"/>
            <a:ext cx="4543425" cy="1171575"/>
          </a:xfrm>
          <a:prstGeom prst="rect">
            <a:avLst/>
          </a:prstGeom>
          <a:noFill/>
        </p:spPr>
      </p:pic>
      <p:pic>
        <p:nvPicPr>
          <p:cNvPr id="1028" name="Picture 4" descr="\epsfbox{p4241a.eps}"/>
          <p:cNvPicPr>
            <a:picLocks noChangeAspect="1" noChangeArrowheads="1"/>
          </p:cNvPicPr>
          <p:nvPr/>
        </p:nvPicPr>
        <p:blipFill>
          <a:blip r:embed="rId3"/>
          <a:srcRect/>
          <a:stretch>
            <a:fillRect/>
          </a:stretch>
        </p:blipFill>
        <p:spPr bwMode="auto">
          <a:xfrm>
            <a:off x="2071670" y="3371858"/>
            <a:ext cx="4724400" cy="120015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p:txBody>
          <a:bodyPr/>
          <a:lstStyle/>
          <a:p>
            <a:r>
              <a:rPr lang="zh-CN" altLang="en-US" dirty="0" smtClean="0"/>
              <a:t>没有圆弧，而且是“横平竖直”多边形，是不是要简单一点？</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内容占位符 2"/>
          <p:cNvSpPr>
            <a:spLocks noGrp="1"/>
          </p:cNvSpPr>
          <p:nvPr>
            <p:ph idx="1"/>
          </p:nvPr>
        </p:nvSpPr>
        <p:spPr/>
        <p:txBody>
          <a:bodyPr/>
          <a:lstStyle/>
          <a:p>
            <a:r>
              <a:rPr lang="zh-CN" altLang="en-US" dirty="0" smtClean="0"/>
              <a:t>如何求射线和抛物线的交点？</a:t>
            </a:r>
            <a:endParaRPr lang="en-US" altLang="zh-CN" dirty="0" smtClean="0"/>
          </a:p>
          <a:p>
            <a:r>
              <a:rPr lang="zh-CN" altLang="en-US" dirty="0" smtClean="0"/>
              <a:t>写出射线方程</a:t>
            </a:r>
            <a:r>
              <a:rPr lang="en-US" altLang="zh-CN" dirty="0" smtClean="0"/>
              <a:t>P = P</a:t>
            </a:r>
            <a:r>
              <a:rPr lang="en-US" altLang="zh-CN" baseline="-25000" dirty="0" smtClean="0"/>
              <a:t>1</a:t>
            </a:r>
            <a:r>
              <a:rPr lang="en-US" altLang="zh-CN" dirty="0" smtClean="0"/>
              <a:t> + t*(P</a:t>
            </a:r>
            <a:r>
              <a:rPr lang="en-US" altLang="zh-CN" baseline="-25000" dirty="0" smtClean="0"/>
              <a:t>2</a:t>
            </a:r>
            <a:r>
              <a:rPr lang="en-US" altLang="zh-CN" dirty="0" smtClean="0"/>
              <a:t>-P</a:t>
            </a:r>
            <a:r>
              <a:rPr lang="en-US" altLang="zh-CN" baseline="-25000" dirty="0" smtClean="0"/>
              <a:t>1</a:t>
            </a:r>
            <a:r>
              <a:rPr lang="en-US" altLang="zh-CN" dirty="0" smtClean="0"/>
              <a:t>)</a:t>
            </a:r>
            <a:r>
              <a:rPr lang="zh-CN" altLang="en-US" dirty="0" smtClean="0"/>
              <a:t>，其中</a:t>
            </a:r>
            <a:r>
              <a:rPr lang="en-US" altLang="zh-CN" dirty="0" smtClean="0"/>
              <a:t>P</a:t>
            </a:r>
            <a:r>
              <a:rPr lang="en-US" altLang="zh-CN" baseline="-25000" dirty="0" smtClean="0"/>
              <a:t>1</a:t>
            </a:r>
            <a:r>
              <a:rPr lang="zh-CN" altLang="en-US" dirty="0" smtClean="0"/>
              <a:t>是射线的起点，</a:t>
            </a:r>
            <a:r>
              <a:rPr lang="en-US" altLang="zh-CN" dirty="0" smtClean="0"/>
              <a:t>P</a:t>
            </a:r>
            <a:r>
              <a:rPr lang="en-US" altLang="zh-CN" baseline="-25000" dirty="0" smtClean="0"/>
              <a:t>2</a:t>
            </a:r>
            <a:r>
              <a:rPr lang="zh-CN" altLang="en-US" dirty="0" smtClean="0"/>
              <a:t>是射线上的另外一个点</a:t>
            </a:r>
            <a:endParaRPr lang="en-US" altLang="zh-CN" dirty="0" smtClean="0"/>
          </a:p>
          <a:p>
            <a:r>
              <a:rPr lang="zh-CN" altLang="en-US" dirty="0" smtClean="0"/>
              <a:t>和抛物线方程联立解出</a:t>
            </a:r>
            <a:r>
              <a:rPr lang="en-US" altLang="zh-CN" dirty="0" smtClean="0"/>
              <a:t>t</a:t>
            </a:r>
            <a:r>
              <a:rPr lang="zh-CN" altLang="en-US" dirty="0" smtClean="0"/>
              <a:t>（最多两个解），只取</a:t>
            </a:r>
            <a:r>
              <a:rPr lang="en-US" altLang="zh-CN" dirty="0" smtClean="0"/>
              <a:t>t&gt;=0</a:t>
            </a:r>
            <a:r>
              <a:rPr lang="zh-CN" altLang="en-US" dirty="0" smtClean="0"/>
              <a:t>的解</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11. The Cleaning Robot (</a:t>
            </a:r>
            <a:r>
              <a:rPr lang="en-US" altLang="zh-CN" dirty="0" err="1" smtClean="0"/>
              <a:t>Rujia</a:t>
            </a:r>
            <a:r>
              <a:rPr lang="en-US" altLang="zh-CN" dirty="0" smtClean="0"/>
              <a:t> Liu’s Present 4, </a:t>
            </a:r>
            <a:r>
              <a:rPr lang="en-US" altLang="zh-CN" dirty="0" err="1" smtClean="0"/>
              <a:t>UVa</a:t>
            </a:r>
            <a:r>
              <a:rPr lang="en-US" altLang="zh-CN" dirty="0" smtClean="0"/>
              <a:t> 12314)</a:t>
            </a:r>
            <a:endParaRPr lang="zh-CN" altLang="en-US" dirty="0"/>
          </a:p>
        </p:txBody>
      </p:sp>
      <p:sp>
        <p:nvSpPr>
          <p:cNvPr id="3" name="内容占位符 2"/>
          <p:cNvSpPr>
            <a:spLocks noGrp="1"/>
          </p:cNvSpPr>
          <p:nvPr>
            <p:ph idx="1"/>
          </p:nvPr>
        </p:nvSpPr>
        <p:spPr/>
        <p:txBody>
          <a:bodyPr/>
          <a:lstStyle/>
          <a:p>
            <a:r>
              <a:rPr lang="zh-CN" altLang="en-US" dirty="0" smtClean="0"/>
              <a:t>有一个半径为</a:t>
            </a:r>
            <a:r>
              <a:rPr lang="en-US" altLang="zh-CN" dirty="0" smtClean="0"/>
              <a:t>r</a:t>
            </a:r>
            <a:r>
              <a:rPr lang="zh-CN" altLang="en-US" dirty="0" smtClean="0"/>
              <a:t>的圆形清洁机器人和一个</a:t>
            </a:r>
            <a:r>
              <a:rPr lang="en-US" altLang="zh-CN" dirty="0" smtClean="0"/>
              <a:t>n</a:t>
            </a:r>
            <a:r>
              <a:rPr lang="zh-CN" altLang="en-US" dirty="0" smtClean="0"/>
              <a:t>边形障碍。需要把机器人放到某个地方，使得它无法移动到无穷远处，要求能清洁到的区域面积尽量大</a:t>
            </a:r>
            <a:r>
              <a:rPr lang="en-US" altLang="zh-CN" dirty="0" smtClean="0"/>
              <a:t>. n&lt;=100</a:t>
            </a:r>
            <a:r>
              <a:rPr lang="zh-CN" altLang="en-US" dirty="0" smtClean="0"/>
              <a:t>，保留两位小数</a:t>
            </a:r>
            <a:endParaRPr lang="zh-CN" altLang="en-US" dirty="0"/>
          </a:p>
        </p:txBody>
      </p:sp>
      <p:pic>
        <p:nvPicPr>
          <p:cNvPr id="19458" name="Picture 2" descr="http://uva.onlinejudge.org/external/123/p12314a.jpg"/>
          <p:cNvPicPr>
            <a:picLocks noChangeAspect="1" noChangeArrowheads="1"/>
          </p:cNvPicPr>
          <p:nvPr/>
        </p:nvPicPr>
        <p:blipFill>
          <a:blip r:embed="rId2"/>
          <a:srcRect/>
          <a:stretch>
            <a:fillRect/>
          </a:stretch>
        </p:blipFill>
        <p:spPr bwMode="auto">
          <a:xfrm>
            <a:off x="500034" y="4143380"/>
            <a:ext cx="1143008" cy="2076076"/>
          </a:xfrm>
          <a:prstGeom prst="rect">
            <a:avLst/>
          </a:prstGeom>
          <a:noFill/>
        </p:spPr>
      </p:pic>
      <p:pic>
        <p:nvPicPr>
          <p:cNvPr id="19460" name="Picture 4" descr="http://uva.onlinejudge.org/external/123/p12314b.jpg"/>
          <p:cNvPicPr>
            <a:picLocks noChangeAspect="1" noChangeArrowheads="1"/>
          </p:cNvPicPr>
          <p:nvPr/>
        </p:nvPicPr>
        <p:blipFill>
          <a:blip r:embed="rId3"/>
          <a:srcRect/>
          <a:stretch>
            <a:fillRect/>
          </a:stretch>
        </p:blipFill>
        <p:spPr bwMode="auto">
          <a:xfrm>
            <a:off x="2128944" y="3857628"/>
            <a:ext cx="6443584" cy="2428892"/>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r>
              <a:rPr lang="zh-CN" altLang="en-US" dirty="0" smtClean="0"/>
              <a:t>数据范围较小，可以用复杂度稍高，但比较好写的算法</a:t>
            </a:r>
            <a:endParaRPr lang="en-US" altLang="zh-CN" dirty="0" smtClean="0"/>
          </a:p>
          <a:p>
            <a:r>
              <a:rPr lang="zh-CN" altLang="en-US" dirty="0" smtClean="0"/>
              <a:t>可以用折线段来近似圆弧么？</a:t>
            </a:r>
            <a:endParaRPr lang="en-US" altLang="zh-CN" dirty="0" smtClean="0"/>
          </a:p>
          <a:p>
            <a:r>
              <a:rPr lang="zh-CN" altLang="en-US" dirty="0" smtClean="0"/>
              <a:t>必须做两次偏移么？可以只求偏移的面积而不用求偏移后的多边形的顶点序列么？</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928934"/>
            <a:ext cx="8229600" cy="1143000"/>
          </a:xfrm>
        </p:spPr>
        <p:txBody>
          <a:bodyPr>
            <a:normAutofit/>
          </a:bodyPr>
          <a:lstStyle/>
          <a:p>
            <a:r>
              <a:rPr lang="zh-CN" altLang="en-US" b="1" dirty="0" smtClean="0"/>
              <a:t>二、暴力法</a:t>
            </a:r>
            <a:endParaRPr lang="zh-CN" altLang="en-US"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序</a:t>
            </a:r>
            <a:endParaRPr lang="zh-CN" altLang="en-US" dirty="0"/>
          </a:p>
        </p:txBody>
      </p:sp>
      <p:sp>
        <p:nvSpPr>
          <p:cNvPr id="3" name="内容占位符 2"/>
          <p:cNvSpPr>
            <a:spLocks noGrp="1"/>
          </p:cNvSpPr>
          <p:nvPr>
            <p:ph idx="1"/>
          </p:nvPr>
        </p:nvSpPr>
        <p:spPr/>
        <p:txBody>
          <a:bodyPr/>
          <a:lstStyle/>
          <a:p>
            <a:r>
              <a:rPr lang="zh-CN" altLang="en-US" dirty="0" smtClean="0"/>
              <a:t>我为什么喜欢暴力法？</a:t>
            </a:r>
            <a:endParaRPr lang="en-US" altLang="zh-CN" dirty="0" smtClean="0"/>
          </a:p>
          <a:p>
            <a:pPr lvl="1"/>
            <a:r>
              <a:rPr lang="zh-CN" altLang="en-US" dirty="0" smtClean="0"/>
              <a:t>解决实际问题</a:t>
            </a:r>
            <a:endParaRPr lang="en-US" altLang="zh-CN" dirty="0" smtClean="0"/>
          </a:p>
          <a:p>
            <a:pPr lvl="1"/>
            <a:r>
              <a:rPr lang="zh-CN" altLang="en-US" dirty="0" smtClean="0"/>
              <a:t>无止境的优化</a:t>
            </a:r>
            <a:endParaRPr lang="en-US" altLang="zh-CN" dirty="0" smtClean="0"/>
          </a:p>
          <a:p>
            <a:pPr lvl="1"/>
            <a:r>
              <a:rPr lang="zh-CN" altLang="en-US" dirty="0" smtClean="0"/>
              <a:t>不向困难低头</a:t>
            </a:r>
            <a:endParaRPr lang="en-US" altLang="zh-CN" dirty="0" smtClean="0"/>
          </a:p>
          <a:p>
            <a:pPr lvl="1"/>
            <a:r>
              <a:rPr lang="en-US" altLang="zh-CN" dirty="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暴力法概述</a:t>
            </a:r>
            <a:endParaRPr lang="zh-CN" altLang="en-US" dirty="0"/>
          </a:p>
        </p:txBody>
      </p:sp>
      <p:sp>
        <p:nvSpPr>
          <p:cNvPr id="3" name="内容占位符 2"/>
          <p:cNvSpPr>
            <a:spLocks noGrp="1"/>
          </p:cNvSpPr>
          <p:nvPr>
            <p:ph idx="1"/>
          </p:nvPr>
        </p:nvSpPr>
        <p:spPr/>
        <p:txBody>
          <a:bodyPr/>
          <a:lstStyle/>
          <a:p>
            <a:r>
              <a:rPr lang="zh-CN" altLang="en-US" dirty="0" smtClean="0"/>
              <a:t>直接枚举</a:t>
            </a:r>
            <a:endParaRPr lang="en-US" altLang="zh-CN" dirty="0" smtClean="0"/>
          </a:p>
          <a:p>
            <a:pPr lvl="1"/>
            <a:r>
              <a:rPr lang="zh-CN" altLang="en-US" dirty="0" smtClean="0"/>
              <a:t>循环、多重循环</a:t>
            </a:r>
            <a:endParaRPr lang="en-US" altLang="zh-CN" dirty="0" smtClean="0"/>
          </a:p>
          <a:p>
            <a:pPr lvl="1"/>
            <a:r>
              <a:rPr lang="zh-CN" altLang="en-US" dirty="0" smtClean="0"/>
              <a:t>注意估计枚举量，以及减少枚举量</a:t>
            </a:r>
            <a:endParaRPr lang="en-US" altLang="zh-CN" dirty="0" smtClean="0"/>
          </a:p>
          <a:p>
            <a:r>
              <a:rPr lang="zh-CN" altLang="en-US" dirty="0" smtClean="0"/>
              <a:t>回溯：注意搜索对象和顺序的选取</a:t>
            </a:r>
            <a:endParaRPr lang="en-US" altLang="zh-CN" dirty="0" smtClean="0"/>
          </a:p>
          <a:p>
            <a:r>
              <a:rPr lang="zh-CN" altLang="en-US" dirty="0" smtClean="0"/>
              <a:t>状态空间搜索</a:t>
            </a:r>
            <a:endParaRPr lang="en-US" altLang="zh-CN" dirty="0" smtClean="0"/>
          </a:p>
          <a:p>
            <a:pPr lvl="1"/>
            <a:r>
              <a:rPr lang="en-US" altLang="zh-CN" dirty="0" smtClean="0"/>
              <a:t>BFS, </a:t>
            </a:r>
            <a:r>
              <a:rPr lang="zh-CN" altLang="en-US" dirty="0" smtClean="0"/>
              <a:t>双向</a:t>
            </a:r>
            <a:r>
              <a:rPr lang="en-US" altLang="zh-CN" dirty="0" smtClean="0"/>
              <a:t>BFS</a:t>
            </a:r>
          </a:p>
          <a:p>
            <a:pPr lvl="1"/>
            <a:r>
              <a:rPr lang="en-US" altLang="zh-CN" dirty="0" smtClean="0"/>
              <a:t>A*, IDA*</a:t>
            </a:r>
          </a:p>
          <a:p>
            <a:r>
              <a:rPr lang="zh-CN" altLang="en-US" dirty="0" smtClean="0"/>
              <a:t>优化：剪枝、状态压缩、查找表等</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12. </a:t>
            </a:r>
            <a:r>
              <a:rPr lang="en-US" altLang="zh-CN" dirty="0" err="1" smtClean="0"/>
              <a:t>Flipull</a:t>
            </a:r>
            <a:r>
              <a:rPr lang="en-US" altLang="zh-CN" dirty="0" smtClean="0"/>
              <a:t> (</a:t>
            </a:r>
            <a:r>
              <a:rPr lang="en-US" altLang="zh-CN" dirty="0" err="1" smtClean="0"/>
              <a:t>Rujia</a:t>
            </a:r>
            <a:r>
              <a:rPr lang="en-US" altLang="zh-CN" dirty="0" smtClean="0"/>
              <a:t> Liu’s Present 2, </a:t>
            </a:r>
            <a:r>
              <a:rPr lang="en-US" altLang="zh-CN" dirty="0" err="1" smtClean="0"/>
              <a:t>UVa</a:t>
            </a:r>
            <a:r>
              <a:rPr lang="en-US" altLang="zh-CN" dirty="0" smtClean="0"/>
              <a:t> 11213)</a:t>
            </a:r>
            <a:endParaRPr lang="zh-CN" altLang="en-US" dirty="0"/>
          </a:p>
        </p:txBody>
      </p:sp>
      <p:sp>
        <p:nvSpPr>
          <p:cNvPr id="3" name="内容占位符 2"/>
          <p:cNvSpPr>
            <a:spLocks noGrp="1"/>
          </p:cNvSpPr>
          <p:nvPr>
            <p:ph idx="1"/>
          </p:nvPr>
        </p:nvSpPr>
        <p:spPr/>
        <p:txBody>
          <a:bodyPr/>
          <a:lstStyle/>
          <a:p>
            <a:r>
              <a:rPr lang="zh-CN" altLang="en-US" dirty="0" smtClean="0"/>
              <a:t>玩一下游戏就知道这题是啥意思了</a:t>
            </a:r>
            <a:r>
              <a:rPr lang="en-US" altLang="zh-CN" dirty="0" smtClean="0"/>
              <a:t>:D</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要不要判重？</a:t>
            </a:r>
            <a:endParaRPr lang="en-US" altLang="zh-CN" dirty="0" smtClean="0"/>
          </a:p>
          <a:p>
            <a:r>
              <a:rPr lang="zh-CN" altLang="en-US" dirty="0" smtClean="0"/>
              <a:t>如何设计启发函数？</a:t>
            </a:r>
            <a:endParaRPr lang="en-US" altLang="zh-CN" dirty="0" smtClean="0"/>
          </a:p>
          <a:p>
            <a:r>
              <a:rPr lang="zh-CN" altLang="en-US" dirty="0" smtClean="0"/>
              <a:t>如何进行常数优化？</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13. Robot on Ice (World Finals 2010, LA 4793)</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有一个</a:t>
            </a:r>
            <a:r>
              <a:rPr lang="en-US" altLang="zh-CN" dirty="0" smtClean="0"/>
              <a:t>m</a:t>
            </a:r>
            <a:r>
              <a:rPr lang="zh-CN" altLang="en-US" dirty="0" smtClean="0"/>
              <a:t>行</a:t>
            </a:r>
            <a:r>
              <a:rPr lang="en-US" altLang="zh-CN" dirty="0" smtClean="0"/>
              <a:t>n</a:t>
            </a:r>
            <a:r>
              <a:rPr lang="zh-CN" altLang="en-US" dirty="0" smtClean="0"/>
              <a:t>列的网格。机器人从左下角出发（坐标为</a:t>
            </a:r>
            <a:r>
              <a:rPr lang="en-US" dirty="0" smtClean="0"/>
              <a:t>(0,0)</a:t>
            </a:r>
            <a:r>
              <a:rPr lang="zh-CN" altLang="en-US" dirty="0" smtClean="0"/>
              <a:t>），访问所有的格子后在</a:t>
            </a:r>
            <a:r>
              <a:rPr lang="en-US" dirty="0" smtClean="0"/>
              <a:t>(0,1)</a:t>
            </a:r>
            <a:r>
              <a:rPr lang="zh-CN" altLang="en-US" dirty="0" smtClean="0"/>
              <a:t>停下来。机器人在每个格子只能朝北，南，东，西四个方向之一移动。</a:t>
            </a:r>
            <a:endParaRPr lang="en-US" altLang="zh-CN" dirty="0" smtClean="0"/>
          </a:p>
          <a:p>
            <a:r>
              <a:rPr lang="zh-CN" altLang="en-US" dirty="0" smtClean="0"/>
              <a:t>其中有三个格子是“汇报点”，各有一个给定的汇报时间。机器人必须在规定时刻访问汇报点，从而向数据中心汇报搜集到的信息。</a:t>
            </a:r>
            <a:endParaRPr lang="en-US" altLang="zh-CN" dirty="0" smtClean="0"/>
          </a:p>
          <a:p>
            <a:r>
              <a:rPr lang="zh-CN" altLang="en-US" dirty="0" smtClean="0"/>
              <a:t>你的任务是统计遍历路线的总数。</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lstStyle/>
          <a:p>
            <a:r>
              <a:rPr lang="zh-CN" altLang="en-US" dirty="0" smtClean="0"/>
              <a:t>下图是一个</a:t>
            </a:r>
            <a:r>
              <a:rPr lang="en-US" dirty="0" smtClean="0"/>
              <a:t>3</a:t>
            </a:r>
            <a:r>
              <a:rPr lang="zh-CN" altLang="en-US" dirty="0" smtClean="0"/>
              <a:t>行</a:t>
            </a:r>
            <a:r>
              <a:rPr lang="en-US" dirty="0" smtClean="0"/>
              <a:t>6</a:t>
            </a:r>
            <a:r>
              <a:rPr lang="zh-CN" altLang="en-US" dirty="0" smtClean="0"/>
              <a:t>列的情形，机器人要从</a:t>
            </a:r>
            <a:r>
              <a:rPr lang="en-US" dirty="0" smtClean="0"/>
              <a:t>(0,0)</a:t>
            </a:r>
            <a:r>
              <a:rPr lang="zh-CN" altLang="en-US" dirty="0" smtClean="0"/>
              <a:t>出发遍历完</a:t>
            </a:r>
            <a:r>
              <a:rPr lang="en-US" dirty="0" smtClean="0"/>
              <a:t>18</a:t>
            </a:r>
            <a:r>
              <a:rPr lang="zh-CN" altLang="en-US" dirty="0" smtClean="0"/>
              <a:t>个格子之后在</a:t>
            </a:r>
            <a:r>
              <a:rPr lang="en-US" dirty="0" smtClean="0"/>
              <a:t>(0,1)</a:t>
            </a:r>
            <a:r>
              <a:rPr lang="zh-CN" altLang="en-US" dirty="0" smtClean="0"/>
              <a:t>终止遍历。它必须在第</a:t>
            </a:r>
            <a:r>
              <a:rPr lang="en-US" dirty="0" smtClean="0"/>
              <a:t>4</a:t>
            </a:r>
            <a:r>
              <a:rPr lang="zh-CN" altLang="en-US" dirty="0" smtClean="0"/>
              <a:t>个时间单元访问</a:t>
            </a:r>
            <a:r>
              <a:rPr lang="en-US" dirty="0" smtClean="0"/>
              <a:t>(2,1)</a:t>
            </a:r>
            <a:r>
              <a:rPr lang="zh-CN" altLang="en-US" dirty="0" smtClean="0"/>
              <a:t>、在第</a:t>
            </a:r>
            <a:r>
              <a:rPr lang="en-US" dirty="0" smtClean="0"/>
              <a:t>9</a:t>
            </a:r>
            <a:r>
              <a:rPr lang="zh-CN" altLang="en-US" dirty="0" smtClean="0"/>
              <a:t>个时间单元访问</a:t>
            </a:r>
            <a:r>
              <a:rPr lang="en-US" dirty="0" smtClean="0"/>
              <a:t>(2,4)</a:t>
            </a:r>
            <a:r>
              <a:rPr lang="zh-CN" altLang="en-US" dirty="0" smtClean="0"/>
              <a:t>，以及在第</a:t>
            </a:r>
            <a:r>
              <a:rPr lang="en-US" dirty="0" smtClean="0"/>
              <a:t>13</a:t>
            </a:r>
            <a:r>
              <a:rPr lang="zh-CN" altLang="en-US" dirty="0" smtClean="0"/>
              <a:t>个时间单元访问</a:t>
            </a:r>
            <a:r>
              <a:rPr lang="en-US" dirty="0" smtClean="0"/>
              <a:t>(0,4)</a:t>
            </a:r>
            <a:r>
              <a:rPr lang="zh-CN" altLang="en-US" dirty="0" smtClean="0"/>
              <a:t>。总共有两种方案（如下图所示）。</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43671" y="3286124"/>
            <a:ext cx="9046572" cy="2786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0"/>
            <a:ext cx="8229600" cy="6429420"/>
          </a:xfrm>
        </p:spPr>
        <p:txBody>
          <a:bodyPr>
            <a:normAutofit/>
          </a:bodyPr>
          <a:lstStyle/>
          <a:p>
            <a:r>
              <a:rPr lang="zh-CN" altLang="en-US" dirty="0" smtClean="0"/>
              <a:t>剪枝</a:t>
            </a:r>
            <a:endParaRPr lang="en-US" altLang="zh-CN" dirty="0" smtClean="0"/>
          </a:p>
          <a:p>
            <a:pPr lvl="1"/>
            <a:r>
              <a:rPr lang="zh-CN" altLang="en-US" dirty="0" smtClean="0"/>
              <a:t>汇报点不能提前经过</a:t>
            </a:r>
            <a:endParaRPr lang="en-US" altLang="zh-CN" dirty="0" smtClean="0"/>
          </a:p>
          <a:p>
            <a:pPr lvl="1"/>
            <a:r>
              <a:rPr lang="zh-CN" altLang="en-US" dirty="0" smtClean="0"/>
              <a:t>当前位置离下一个汇报点太远也不行</a:t>
            </a:r>
            <a:endParaRPr lang="en-US" altLang="zh-CN" dirty="0" smtClean="0"/>
          </a:p>
          <a:p>
            <a:pPr lvl="1"/>
            <a:r>
              <a:rPr lang="zh-CN" altLang="en-US" dirty="0" smtClean="0"/>
              <a:t>如果所有未访问格子形成了两个连通块</a:t>
            </a:r>
            <a:r>
              <a:rPr lang="en-US" altLang="zh-CN" dirty="0" smtClean="0"/>
              <a:t>...</a:t>
            </a:r>
            <a:endParaRPr lang="zh-CN" altLang="en-US" dirty="0" smtClean="0"/>
          </a:p>
          <a:p>
            <a:pPr lvl="1"/>
            <a:r>
              <a:rPr lang="zh-CN" altLang="en-US" dirty="0" smtClean="0"/>
              <a:t>除出发点和终点之外，每个中间格子都必然有“一进一出”的过程（起点只有“一出”，终点只有“一进”）。用一个数组保存所有格子的度数，遍历时检查相邻格子的度数。如果度数不对就剪枝</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2857489" y="4520356"/>
            <a:ext cx="4429156" cy="21959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 Lovely M[a]</a:t>
            </a:r>
            <a:r>
              <a:rPr lang="en-US" altLang="zh-CN" dirty="0" err="1" smtClean="0"/>
              <a:t>gical</a:t>
            </a:r>
            <a:r>
              <a:rPr lang="en-US" altLang="zh-CN" dirty="0" smtClean="0"/>
              <a:t> Curves (</a:t>
            </a:r>
            <a:r>
              <a:rPr lang="en-US" altLang="zh-CN" dirty="0" err="1" smtClean="0"/>
              <a:t>Rujia</a:t>
            </a:r>
            <a:r>
              <a:rPr lang="en-US" altLang="zh-CN" dirty="0" smtClean="0"/>
              <a:t> Liu’s Present 6, </a:t>
            </a:r>
            <a:r>
              <a:rPr lang="en-US" altLang="zh-CN" dirty="0" err="1" smtClean="0"/>
              <a:t>UVa</a:t>
            </a:r>
            <a:r>
              <a:rPr lang="en-US" altLang="zh-CN" dirty="0" smtClean="0"/>
              <a:t> 12565)</a:t>
            </a:r>
            <a:endParaRPr lang="zh-CN" altLang="en-US" dirty="0"/>
          </a:p>
        </p:txBody>
      </p:sp>
      <p:sp>
        <p:nvSpPr>
          <p:cNvPr id="3" name="内容占位符 2"/>
          <p:cNvSpPr>
            <a:spLocks noGrp="1"/>
          </p:cNvSpPr>
          <p:nvPr>
            <p:ph idx="1"/>
          </p:nvPr>
        </p:nvSpPr>
        <p:spPr/>
        <p:txBody>
          <a:bodyPr/>
          <a:lstStyle/>
          <a:p>
            <a:r>
              <a:rPr lang="en-US" altLang="zh-CN" dirty="0" smtClean="0"/>
              <a:t>NURBS</a:t>
            </a:r>
            <a:r>
              <a:rPr lang="zh-CN" altLang="en-US" dirty="0" smtClean="0"/>
              <a:t>曲线是一种参数曲线：</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其中</a:t>
            </a:r>
            <a:r>
              <a:rPr lang="en-US" altLang="zh-CN" dirty="0" smtClean="0"/>
              <a:t>u</a:t>
            </a:r>
            <a:r>
              <a:rPr lang="zh-CN" altLang="en-US" dirty="0" smtClean="0"/>
              <a:t>是参数，</a:t>
            </a:r>
            <a:r>
              <a:rPr lang="en-US" altLang="zh-CN" dirty="0" smtClean="0"/>
              <a:t>n</a:t>
            </a:r>
            <a:r>
              <a:rPr lang="zh-CN" altLang="en-US" dirty="0" smtClean="0"/>
              <a:t>是控制点个数，</a:t>
            </a:r>
            <a:r>
              <a:rPr lang="en-US" altLang="zh-CN" dirty="0" smtClean="0"/>
              <a:t>k</a:t>
            </a:r>
            <a:r>
              <a:rPr lang="zh-CN" altLang="en-US" dirty="0" smtClean="0"/>
              <a:t>是曲线的度数，</a:t>
            </a:r>
            <a:r>
              <a:rPr lang="en-US" altLang="zh-CN" dirty="0" smtClean="0"/>
              <a:t>P</a:t>
            </a:r>
            <a:r>
              <a:rPr lang="en-US" altLang="zh-CN" baseline="-25000" dirty="0" smtClean="0"/>
              <a:t>i</a:t>
            </a:r>
            <a:r>
              <a:rPr lang="zh-CN" altLang="en-US" dirty="0" smtClean="0"/>
              <a:t>和</a:t>
            </a:r>
            <a:r>
              <a:rPr lang="en-US" altLang="zh-CN" dirty="0" err="1" smtClean="0"/>
              <a:t>w</a:t>
            </a:r>
            <a:r>
              <a:rPr lang="en-US" altLang="zh-CN" baseline="-25000" dirty="0" err="1" smtClean="0"/>
              <a:t>i</a:t>
            </a:r>
            <a:r>
              <a:rPr lang="zh-CN" altLang="en-US" dirty="0" smtClean="0"/>
              <a:t>是第</a:t>
            </a:r>
            <a:r>
              <a:rPr lang="en-US" altLang="zh-CN" dirty="0" err="1" smtClean="0"/>
              <a:t>i</a:t>
            </a:r>
            <a:r>
              <a:rPr lang="zh-CN" altLang="en-US" dirty="0" smtClean="0"/>
              <a:t>个控制点的位置和权重</a:t>
            </a:r>
            <a:endParaRPr lang="zh-CN" altLang="en-US" dirty="0"/>
          </a:p>
        </p:txBody>
      </p:sp>
      <p:pic>
        <p:nvPicPr>
          <p:cNvPr id="91140" name="Picture 4" descr="http://uva.onlinejudge.org/external/125/p12565b.png"/>
          <p:cNvPicPr>
            <a:picLocks noChangeAspect="1" noChangeArrowheads="1"/>
          </p:cNvPicPr>
          <p:nvPr/>
        </p:nvPicPr>
        <p:blipFill>
          <a:blip r:embed="rId2"/>
          <a:srcRect/>
          <a:stretch>
            <a:fillRect/>
          </a:stretch>
        </p:blipFill>
        <p:spPr bwMode="auto">
          <a:xfrm>
            <a:off x="2571736" y="2221500"/>
            <a:ext cx="3571900" cy="2207632"/>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14. Find a Minor (Beijing 2007, LA 4023)</a:t>
            </a:r>
            <a:endParaRPr lang="zh-CN" altLang="en-US" dirty="0"/>
          </a:p>
        </p:txBody>
      </p:sp>
      <p:sp>
        <p:nvSpPr>
          <p:cNvPr id="3" name="内容占位符 2"/>
          <p:cNvSpPr>
            <a:spLocks noGrp="1"/>
          </p:cNvSpPr>
          <p:nvPr>
            <p:ph idx="1"/>
          </p:nvPr>
        </p:nvSpPr>
        <p:spPr>
          <a:xfrm>
            <a:off x="457200" y="1428736"/>
            <a:ext cx="8229600" cy="5429264"/>
          </a:xfrm>
        </p:spPr>
        <p:txBody>
          <a:bodyPr>
            <a:normAutofit/>
          </a:bodyPr>
          <a:lstStyle/>
          <a:p>
            <a:r>
              <a:rPr lang="zh-CN" altLang="en-US" dirty="0" smtClean="0"/>
              <a:t>对于无向图</a:t>
            </a:r>
            <a:r>
              <a:rPr lang="en-US" dirty="0" smtClean="0"/>
              <a:t>G</a:t>
            </a:r>
            <a:r>
              <a:rPr lang="zh-CN" altLang="en-US" dirty="0" smtClean="0"/>
              <a:t>，缩边</a:t>
            </a:r>
            <a:r>
              <a:rPr lang="en-US" dirty="0" smtClean="0"/>
              <a:t>e</a:t>
            </a:r>
            <a:r>
              <a:rPr lang="zh-CN" altLang="en-US" dirty="0" smtClean="0"/>
              <a:t>的操作是这样的：假定</a:t>
            </a:r>
            <a:r>
              <a:rPr lang="en-US" dirty="0" smtClean="0"/>
              <a:t>e</a:t>
            </a:r>
            <a:r>
              <a:rPr lang="zh-CN" altLang="en-US" dirty="0" smtClean="0"/>
              <a:t>的两个端点为</a:t>
            </a:r>
            <a:r>
              <a:rPr lang="en-US" dirty="0" smtClean="0"/>
              <a:t>u</a:t>
            </a:r>
            <a:r>
              <a:rPr lang="zh-CN" altLang="en-US" dirty="0" smtClean="0"/>
              <a:t>和</a:t>
            </a:r>
            <a:r>
              <a:rPr lang="en-US" dirty="0" smtClean="0"/>
              <a:t>v</a:t>
            </a:r>
            <a:r>
              <a:rPr lang="zh-CN" altLang="en-US" dirty="0" smtClean="0"/>
              <a:t>，用一个新结点来代替边</a:t>
            </a:r>
            <a:r>
              <a:rPr lang="en-US" dirty="0" smtClean="0"/>
              <a:t>e</a:t>
            </a:r>
            <a:r>
              <a:rPr lang="zh-CN" altLang="en-US" dirty="0" smtClean="0"/>
              <a:t>，然后把原先关联到</a:t>
            </a:r>
            <a:r>
              <a:rPr lang="en-US" dirty="0" smtClean="0"/>
              <a:t>u</a:t>
            </a:r>
            <a:r>
              <a:rPr lang="zh-CN" altLang="en-US" dirty="0" smtClean="0"/>
              <a:t>或者</a:t>
            </a:r>
            <a:r>
              <a:rPr lang="en-US" dirty="0" smtClean="0"/>
              <a:t>v</a:t>
            </a:r>
            <a:r>
              <a:rPr lang="zh-CN" altLang="en-US" dirty="0" smtClean="0"/>
              <a:t>的边（除了</a:t>
            </a:r>
            <a:r>
              <a:rPr lang="en-US" dirty="0" smtClean="0"/>
              <a:t>e</a:t>
            </a:r>
            <a:r>
              <a:rPr lang="zh-CN" altLang="en-US" dirty="0" smtClean="0"/>
              <a:t>之外）改成关联到这个新点。执行一次缩边操作后的图比原图少一条边（注意，新图可以有重边）。如果图</a:t>
            </a:r>
            <a:r>
              <a:rPr lang="en-US" dirty="0" smtClean="0"/>
              <a:t>H</a:t>
            </a:r>
            <a:r>
              <a:rPr lang="zh-CN" altLang="en-US" dirty="0" smtClean="0"/>
              <a:t>可以由图</a:t>
            </a:r>
            <a:r>
              <a:rPr lang="en-US" dirty="0" smtClean="0"/>
              <a:t>G</a:t>
            </a:r>
            <a:r>
              <a:rPr lang="zh-CN" altLang="en-US" dirty="0" smtClean="0"/>
              <a:t>经过一次或多次删边、缩边和删除孤立点操作后得到，我们说</a:t>
            </a:r>
            <a:r>
              <a:rPr lang="en-US" dirty="0" smtClean="0"/>
              <a:t>H</a:t>
            </a:r>
            <a:r>
              <a:rPr lang="zh-CN" altLang="en-US" dirty="0" smtClean="0"/>
              <a:t>是</a:t>
            </a:r>
            <a:r>
              <a:rPr lang="en-US" dirty="0" smtClean="0"/>
              <a:t>G</a:t>
            </a:r>
            <a:r>
              <a:rPr lang="zh-CN" altLang="en-US" dirty="0" smtClean="0"/>
              <a:t>的缩图。</a:t>
            </a:r>
          </a:p>
          <a:p>
            <a:r>
              <a:rPr lang="zh-CN" altLang="en-US" dirty="0" smtClean="0"/>
              <a:t>给一个简单无向图</a:t>
            </a:r>
            <a:r>
              <a:rPr lang="en-US" dirty="0" smtClean="0"/>
              <a:t>G</a:t>
            </a:r>
            <a:r>
              <a:rPr lang="zh-CN" altLang="en-US" dirty="0" smtClean="0"/>
              <a:t>，你的任务是判断它是否含有某个形如</a:t>
            </a:r>
            <a:r>
              <a:rPr lang="en-US" dirty="0" err="1" smtClean="0"/>
              <a:t>K</a:t>
            </a:r>
            <a:r>
              <a:rPr lang="en-US" baseline="-25000" dirty="0" err="1" smtClean="0"/>
              <a:t>n,m</a:t>
            </a:r>
            <a:r>
              <a:rPr lang="zh-CN" altLang="en-US" dirty="0" smtClean="0"/>
              <a:t>或</a:t>
            </a:r>
            <a:r>
              <a:rPr lang="en-US" dirty="0" err="1" smtClean="0"/>
              <a:t>K</a:t>
            </a:r>
            <a:r>
              <a:rPr lang="en-US" baseline="-25000" dirty="0" err="1" smtClean="0"/>
              <a:t>n</a:t>
            </a:r>
            <a:r>
              <a:rPr lang="zh-CN" altLang="en-US" dirty="0" smtClean="0"/>
              <a:t>的给定缩图。</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6215106"/>
          </a:xfrm>
        </p:spPr>
        <p:txBody>
          <a:bodyPr>
            <a:normAutofit/>
          </a:bodyPr>
          <a:lstStyle/>
          <a:p>
            <a:r>
              <a:rPr lang="zh-CN" altLang="en-US" dirty="0" smtClean="0"/>
              <a:t>缩图在图论中扮演着重要角色。例如，一个不可平面图要么有缩图</a:t>
            </a:r>
            <a:r>
              <a:rPr lang="en-US" dirty="0" smtClean="0"/>
              <a:t>K</a:t>
            </a:r>
            <a:r>
              <a:rPr lang="en-US" baseline="-25000" dirty="0" smtClean="0"/>
              <a:t>3,3</a:t>
            </a:r>
            <a:r>
              <a:rPr lang="zh-CN" altLang="en-US" dirty="0" smtClean="0"/>
              <a:t>（两边各</a:t>
            </a:r>
            <a:r>
              <a:rPr lang="en-US" dirty="0" smtClean="0"/>
              <a:t>3</a:t>
            </a:r>
            <a:r>
              <a:rPr lang="zh-CN" altLang="en-US" dirty="0" smtClean="0"/>
              <a:t>个结点的完全二分图），要么有缩图</a:t>
            </a:r>
            <a:r>
              <a:rPr lang="en-US" dirty="0" smtClean="0"/>
              <a:t>K</a:t>
            </a:r>
            <a:r>
              <a:rPr lang="en-US" baseline="-25000" dirty="0" smtClean="0"/>
              <a:t>5</a:t>
            </a:r>
            <a:r>
              <a:rPr lang="zh-CN" altLang="en-US" dirty="0" smtClean="0"/>
              <a:t>（</a:t>
            </a:r>
            <a:r>
              <a:rPr lang="en-US" dirty="0" smtClean="0"/>
              <a:t>5</a:t>
            </a:r>
            <a:r>
              <a:rPr lang="zh-CN" altLang="en-US" dirty="0" smtClean="0"/>
              <a:t>个结点的完全图）。</a:t>
            </a:r>
          </a:p>
          <a:p>
            <a:r>
              <a:rPr lang="zh-CN" altLang="en-US" dirty="0" smtClean="0"/>
              <a:t>如果让我们手算，为了得到想要的缩图，应该怎样操作呢？不难发现注意力应该集中在缩边操作：</a:t>
            </a:r>
            <a:r>
              <a:rPr lang="zh-CN" altLang="en-US" b="1" dirty="0" smtClean="0">
                <a:solidFill>
                  <a:srgbClr val="FF0000"/>
                </a:solidFill>
              </a:rPr>
              <a:t>只要有了想要的缩图，不要的点和边可以直接删掉</a:t>
            </a:r>
            <a:r>
              <a:rPr lang="zh-CN" altLang="en-US" dirty="0" smtClean="0"/>
              <a:t>。这样，问题实际上转化为了：把结点分成若干个不相交集合（也可以不属于任何集合），每个集合缩成一个点，使得这些点构成</a:t>
            </a:r>
            <a:r>
              <a:rPr lang="en-US" dirty="0" err="1" smtClean="0"/>
              <a:t>K</a:t>
            </a:r>
            <a:r>
              <a:rPr lang="en-US" baseline="-25000" dirty="0" err="1" smtClean="0"/>
              <a:t>n</a:t>
            </a:r>
            <a:r>
              <a:rPr lang="zh-CN" altLang="en-US" dirty="0" smtClean="0"/>
              <a:t>或者</a:t>
            </a:r>
            <a:r>
              <a:rPr lang="en-US" dirty="0" err="1" smtClean="0"/>
              <a:t>K</a:t>
            </a:r>
            <a:r>
              <a:rPr lang="en-US" baseline="-25000" dirty="0" err="1" smtClean="0"/>
              <a:t>m,n</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lstStyle/>
          <a:p>
            <a:r>
              <a:rPr lang="zh-CN" altLang="en-US" dirty="0" smtClean="0"/>
              <a:t>为了加快速度，可以预先计算出</a:t>
            </a:r>
            <a:r>
              <a:rPr lang="zh-CN" altLang="en-US" b="1" dirty="0" smtClean="0">
                <a:solidFill>
                  <a:srgbClr val="FF0000"/>
                </a:solidFill>
              </a:rPr>
              <a:t>哪些集合可以缩成一个点</a:t>
            </a:r>
            <a:r>
              <a:rPr lang="zh-CN" altLang="en-US" dirty="0" smtClean="0"/>
              <a:t>，然后深度优先搜索：对于每个点，要么不选，要么选它所在的某个“可收缩集”，把这个集合中的结点收缩成一个。由于每个“可收缩集”中有多个结点，为了避免重复，我们规定只有在处理其中编号最小的结点时才能够收缩这个集合。</a:t>
            </a:r>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lstStyle/>
          <a:p>
            <a:r>
              <a:rPr lang="zh-CN" altLang="en-US" dirty="0" smtClean="0"/>
              <a:t>接下来的问题就是：如何预处理，找出所有可收缩集？这一步也需要搜索。不难发现，</a:t>
            </a:r>
            <a:r>
              <a:rPr lang="zh-CN" altLang="en-US" b="1" dirty="0" smtClean="0">
                <a:solidFill>
                  <a:srgbClr val="FF0000"/>
                </a:solidFill>
              </a:rPr>
              <a:t>点集可收缩等且仅当点集连通</a:t>
            </a:r>
            <a:r>
              <a:rPr lang="zh-CN" altLang="en-US" dirty="0" smtClean="0"/>
              <a:t>。连通的点集一定存在一个点</a:t>
            </a:r>
            <a:r>
              <a:rPr lang="en-US" dirty="0" smtClean="0"/>
              <a:t>u</a:t>
            </a:r>
            <a:r>
              <a:rPr lang="zh-CN" altLang="en-US" dirty="0" smtClean="0"/>
              <a:t>，使得</a:t>
            </a:r>
            <a:r>
              <a:rPr lang="en-US" dirty="0" smtClean="0"/>
              <a:t>u</a:t>
            </a:r>
            <a:r>
              <a:rPr lang="zh-CN" altLang="en-US" dirty="0" smtClean="0"/>
              <a:t>至少和点集中的另外一个点</a:t>
            </a:r>
            <a:r>
              <a:rPr lang="en-US" dirty="0" smtClean="0"/>
              <a:t>v</a:t>
            </a:r>
            <a:r>
              <a:rPr lang="zh-CN" altLang="en-US" dirty="0" smtClean="0"/>
              <a:t>直接相连，且删除</a:t>
            </a:r>
            <a:r>
              <a:rPr lang="en-US" dirty="0" smtClean="0"/>
              <a:t>u</a:t>
            </a:r>
            <a:r>
              <a:rPr lang="zh-CN" altLang="en-US" dirty="0" smtClean="0"/>
              <a:t>后的点集仍然连通。这样，我们就可以用集合动态规划来进行预处理了。</a:t>
            </a:r>
            <a:endParaRPr lang="en-US" altLang="zh-CN" dirty="0" smtClean="0"/>
          </a:p>
          <a:p>
            <a:r>
              <a:rPr lang="zh-CN" altLang="en-US" dirty="0" smtClean="0"/>
              <a:t>下面给出判断</a:t>
            </a:r>
            <a:r>
              <a:rPr lang="en-US" altLang="zh-CN" dirty="0" err="1" smtClean="0"/>
              <a:t>K</a:t>
            </a:r>
            <a:r>
              <a:rPr lang="en-US" altLang="zh-CN" baseline="-25000" dirty="0" err="1" smtClean="0"/>
              <a:t>n</a:t>
            </a:r>
            <a:r>
              <a:rPr lang="zh-CN" altLang="en-US" dirty="0" smtClean="0"/>
              <a:t>的框架，</a:t>
            </a:r>
            <a:r>
              <a:rPr lang="en-US" altLang="zh-CN" dirty="0" err="1" smtClean="0"/>
              <a:t>K</a:t>
            </a:r>
            <a:r>
              <a:rPr lang="en-US" altLang="zh-CN" baseline="-25000" dirty="0" err="1" smtClean="0"/>
              <a:t>n,m</a:t>
            </a:r>
            <a:r>
              <a:rPr lang="zh-CN" altLang="en-US" dirty="0" smtClean="0"/>
              <a:t>的类似。</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214290"/>
            <a:ext cx="8654420" cy="618630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 </a:t>
            </a:r>
            <a:r>
              <a:rPr lang="en-US" dirty="0" err="1" smtClean="0"/>
              <a:t>dep</a:t>
            </a:r>
            <a:r>
              <a:rPr lang="zh-CN" altLang="en-US" dirty="0" smtClean="0"/>
              <a:t>：正在处理的结点，</a:t>
            </a:r>
            <a:r>
              <a:rPr lang="en-US" dirty="0" smtClean="0"/>
              <a:t>tot</a:t>
            </a:r>
            <a:r>
              <a:rPr lang="zh-CN" altLang="en-US" dirty="0" smtClean="0"/>
              <a:t>：已收缩的结点数，</a:t>
            </a:r>
            <a:r>
              <a:rPr lang="en-US" dirty="0" smtClean="0"/>
              <a:t>avail</a:t>
            </a:r>
            <a:r>
              <a:rPr lang="zh-CN" altLang="en-US" dirty="0" smtClean="0"/>
              <a:t>：可用结点集</a:t>
            </a:r>
          </a:p>
          <a:p>
            <a:r>
              <a:rPr lang="en-US" dirty="0" err="1" smtClean="0"/>
              <a:t>bool</a:t>
            </a:r>
            <a:r>
              <a:rPr lang="en-US" dirty="0" smtClean="0"/>
              <a:t> </a:t>
            </a:r>
            <a:r>
              <a:rPr lang="en-US" dirty="0" err="1" smtClean="0"/>
              <a:t>dfs</a:t>
            </a:r>
            <a:r>
              <a:rPr lang="en-US" dirty="0" smtClean="0"/>
              <a:t>(</a:t>
            </a:r>
            <a:r>
              <a:rPr lang="en-US" dirty="0" err="1" smtClean="0"/>
              <a:t>int</a:t>
            </a:r>
            <a:r>
              <a:rPr lang="en-US" dirty="0" smtClean="0"/>
              <a:t> </a:t>
            </a:r>
            <a:r>
              <a:rPr lang="en-US" dirty="0" err="1" smtClean="0"/>
              <a:t>dep</a:t>
            </a:r>
            <a:r>
              <a:rPr lang="en-US" dirty="0" smtClean="0"/>
              <a:t>, </a:t>
            </a:r>
            <a:r>
              <a:rPr lang="en-US" dirty="0" err="1" smtClean="0"/>
              <a:t>int</a:t>
            </a:r>
            <a:r>
              <a:rPr lang="en-US" dirty="0" smtClean="0"/>
              <a:t> tot, </a:t>
            </a:r>
            <a:r>
              <a:rPr lang="en-US" dirty="0" err="1" smtClean="0"/>
              <a:t>int</a:t>
            </a:r>
            <a:r>
              <a:rPr lang="en-US" dirty="0" smtClean="0"/>
              <a:t> avail) {</a:t>
            </a:r>
            <a:endParaRPr lang="zh-CN" altLang="en-US" dirty="0" smtClean="0"/>
          </a:p>
          <a:p>
            <a:r>
              <a:rPr lang="en-US" dirty="0" smtClean="0"/>
              <a:t>  if (tot == n) return true; // </a:t>
            </a:r>
            <a:r>
              <a:rPr lang="zh-CN" altLang="en-US" dirty="0" smtClean="0"/>
              <a:t>已有</a:t>
            </a:r>
            <a:r>
              <a:rPr lang="en-US" dirty="0" smtClean="0"/>
              <a:t>n</a:t>
            </a:r>
            <a:r>
              <a:rPr lang="zh-CN" altLang="en-US" dirty="0" smtClean="0"/>
              <a:t>个收缩点</a:t>
            </a:r>
          </a:p>
          <a:p>
            <a:r>
              <a:rPr lang="en-US" dirty="0" smtClean="0"/>
              <a:t>  if (</a:t>
            </a:r>
            <a:r>
              <a:rPr lang="en-US" dirty="0" err="1" smtClean="0"/>
              <a:t>dep</a:t>
            </a:r>
            <a:r>
              <a:rPr lang="en-US" dirty="0" smtClean="0"/>
              <a:t> == V || tot + </a:t>
            </a:r>
            <a:r>
              <a:rPr lang="en-US" dirty="0" err="1" smtClean="0"/>
              <a:t>bitcount</a:t>
            </a:r>
            <a:r>
              <a:rPr lang="en-US" dirty="0" smtClean="0"/>
              <a:t>(avail) &lt; n) return false; // </a:t>
            </a:r>
            <a:r>
              <a:rPr lang="zh-CN" altLang="en-US" dirty="0" smtClean="0"/>
              <a:t>结点数不够</a:t>
            </a:r>
          </a:p>
          <a:p>
            <a:r>
              <a:rPr lang="en-US" dirty="0" smtClean="0"/>
              <a:t>	</a:t>
            </a:r>
            <a:endParaRPr lang="zh-CN" altLang="en-US" dirty="0" smtClean="0"/>
          </a:p>
          <a:p>
            <a:r>
              <a:rPr lang="en-US" dirty="0" smtClean="0"/>
              <a:t>  if (avail &amp; (1&lt;&lt;</a:t>
            </a:r>
            <a:r>
              <a:rPr lang="en-US" dirty="0" err="1" smtClean="0"/>
              <a:t>dep</a:t>
            </a:r>
            <a:r>
              <a:rPr lang="en-US" dirty="0" smtClean="0"/>
              <a:t>)) { // </a:t>
            </a:r>
            <a:r>
              <a:rPr lang="zh-CN" altLang="en-US" dirty="0" smtClean="0"/>
              <a:t>第</a:t>
            </a:r>
            <a:r>
              <a:rPr lang="en-US" dirty="0" err="1" smtClean="0"/>
              <a:t>dep</a:t>
            </a:r>
            <a:r>
              <a:rPr lang="zh-CN" altLang="en-US" dirty="0" smtClean="0"/>
              <a:t>个结点可用</a:t>
            </a:r>
          </a:p>
          <a:p>
            <a:r>
              <a:rPr lang="en-US" dirty="0" smtClean="0"/>
              <a:t>    for (</a:t>
            </a:r>
            <a:r>
              <a:rPr lang="en-US" dirty="0" err="1" smtClean="0"/>
              <a:t>int</a:t>
            </a:r>
            <a:r>
              <a:rPr lang="en-US" dirty="0" smtClean="0"/>
              <a:t> k = 1; k &lt;= </a:t>
            </a:r>
            <a:r>
              <a:rPr lang="en-US" dirty="0" err="1" smtClean="0"/>
              <a:t>len</a:t>
            </a:r>
            <a:r>
              <a:rPr lang="en-US" dirty="0" smtClean="0"/>
              <a:t>[</a:t>
            </a:r>
            <a:r>
              <a:rPr lang="en-US" dirty="0" err="1" smtClean="0"/>
              <a:t>dep</a:t>
            </a:r>
            <a:r>
              <a:rPr lang="en-US" dirty="0" smtClean="0"/>
              <a:t>]; k++) { // </a:t>
            </a:r>
            <a:r>
              <a:rPr lang="en-US" dirty="0" err="1" smtClean="0"/>
              <a:t>len</a:t>
            </a:r>
            <a:r>
              <a:rPr lang="en-US" dirty="0" smtClean="0"/>
              <a:t>[</a:t>
            </a:r>
            <a:r>
              <a:rPr lang="en-US" dirty="0" err="1" smtClean="0"/>
              <a:t>dep</a:t>
            </a:r>
            <a:r>
              <a:rPr lang="en-US" dirty="0" smtClean="0"/>
              <a:t>]</a:t>
            </a:r>
            <a:r>
              <a:rPr lang="zh-CN" altLang="en-US" dirty="0" smtClean="0"/>
              <a:t>是指已结点</a:t>
            </a:r>
            <a:r>
              <a:rPr lang="en-US" dirty="0" err="1" smtClean="0"/>
              <a:t>dep</a:t>
            </a:r>
            <a:r>
              <a:rPr lang="zh-CN" altLang="en-US" dirty="0" smtClean="0"/>
              <a:t>为代表元的可收缩集数目</a:t>
            </a:r>
          </a:p>
          <a:p>
            <a:r>
              <a:rPr lang="en-US" dirty="0" smtClean="0"/>
              <a:t>      </a:t>
            </a:r>
            <a:r>
              <a:rPr lang="en-US" dirty="0" err="1" smtClean="0"/>
              <a:t>int</a:t>
            </a:r>
            <a:r>
              <a:rPr lang="en-US" dirty="0" smtClean="0"/>
              <a:t> x = a[</a:t>
            </a:r>
            <a:r>
              <a:rPr lang="en-US" dirty="0" err="1" smtClean="0"/>
              <a:t>dep</a:t>
            </a:r>
            <a:r>
              <a:rPr lang="en-US" dirty="0" smtClean="0"/>
              <a:t>][k]; // </a:t>
            </a:r>
            <a:r>
              <a:rPr lang="zh-CN" altLang="en-US" dirty="0" smtClean="0"/>
              <a:t>其中的第</a:t>
            </a:r>
            <a:r>
              <a:rPr lang="en-US" dirty="0" smtClean="0"/>
              <a:t>k</a:t>
            </a:r>
            <a:r>
              <a:rPr lang="zh-CN" altLang="en-US" dirty="0" smtClean="0"/>
              <a:t>个可收缩集（二进制集合）</a:t>
            </a:r>
          </a:p>
          <a:p>
            <a:r>
              <a:rPr lang="en-US" dirty="0" smtClean="0"/>
              <a:t>      if ((avail &amp; x) != x) continue; // x</a:t>
            </a:r>
            <a:r>
              <a:rPr lang="zh-CN" altLang="en-US" dirty="0" smtClean="0"/>
              <a:t>中的某些结点已经被收缩过了</a:t>
            </a:r>
          </a:p>
          <a:p>
            <a:r>
              <a:rPr lang="en-US" dirty="0" smtClean="0"/>
              <a:t> </a:t>
            </a:r>
            <a:endParaRPr lang="zh-CN" altLang="en-US" dirty="0" smtClean="0"/>
          </a:p>
          <a:p>
            <a:r>
              <a:rPr lang="en-US" dirty="0" smtClean="0"/>
              <a:t>      // </a:t>
            </a:r>
            <a:r>
              <a:rPr lang="zh-CN" altLang="en-US" dirty="0" smtClean="0"/>
              <a:t>判断是否和所有已收缩点有边相连</a:t>
            </a:r>
          </a:p>
          <a:p>
            <a:r>
              <a:rPr lang="en-US" dirty="0" smtClean="0"/>
              <a:t>      </a:t>
            </a:r>
            <a:r>
              <a:rPr lang="en-US" dirty="0" err="1" smtClean="0"/>
              <a:t>int</a:t>
            </a:r>
            <a:r>
              <a:rPr lang="en-US" dirty="0" smtClean="0"/>
              <a:t> </a:t>
            </a:r>
            <a:r>
              <a:rPr lang="en-US" dirty="0" err="1" smtClean="0"/>
              <a:t>i</a:t>
            </a:r>
            <a:r>
              <a:rPr lang="en-US" dirty="0" smtClean="0"/>
              <a:t> = 0;</a:t>
            </a:r>
            <a:endParaRPr lang="zh-CN" altLang="en-US" dirty="0" smtClean="0"/>
          </a:p>
          <a:p>
            <a:r>
              <a:rPr lang="en-US" dirty="0" smtClean="0"/>
              <a:t>      for (; </a:t>
            </a:r>
            <a:r>
              <a:rPr lang="en-US" dirty="0" err="1" smtClean="0"/>
              <a:t>i</a:t>
            </a:r>
            <a:r>
              <a:rPr lang="en-US" dirty="0" smtClean="0"/>
              <a:t>&lt;tot &amp;&amp; (subset[node[</a:t>
            </a:r>
            <a:r>
              <a:rPr lang="en-US" dirty="0" err="1" smtClean="0"/>
              <a:t>i</a:t>
            </a:r>
            <a:r>
              <a:rPr lang="en-US" dirty="0" smtClean="0"/>
              <a:t>]] &amp; x); </a:t>
            </a:r>
            <a:r>
              <a:rPr lang="en-US" dirty="0" err="1" smtClean="0"/>
              <a:t>i</a:t>
            </a:r>
            <a:r>
              <a:rPr lang="en-US" dirty="0" smtClean="0"/>
              <a:t>++);</a:t>
            </a:r>
            <a:endParaRPr lang="zh-CN" altLang="en-US" dirty="0" smtClean="0"/>
          </a:p>
          <a:p>
            <a:r>
              <a:rPr lang="en-US" dirty="0" smtClean="0"/>
              <a:t>      if (</a:t>
            </a:r>
            <a:r>
              <a:rPr lang="en-US" dirty="0" err="1" smtClean="0"/>
              <a:t>i</a:t>
            </a:r>
            <a:r>
              <a:rPr lang="en-US" dirty="0" smtClean="0"/>
              <a:t> != tot) continue; // </a:t>
            </a:r>
            <a:r>
              <a:rPr lang="zh-CN" altLang="en-US" dirty="0" smtClean="0"/>
              <a:t>不是和所有已收缩点有边</a:t>
            </a:r>
          </a:p>
          <a:p>
            <a:r>
              <a:rPr lang="en-US" dirty="0" smtClean="0"/>
              <a:t> </a:t>
            </a:r>
            <a:endParaRPr lang="zh-CN" altLang="en-US" dirty="0" smtClean="0"/>
          </a:p>
          <a:p>
            <a:r>
              <a:rPr lang="en-US" dirty="0" smtClean="0"/>
              <a:t>      // </a:t>
            </a:r>
            <a:r>
              <a:rPr lang="zh-CN" altLang="en-US" dirty="0" smtClean="0"/>
              <a:t>收缩集合</a:t>
            </a:r>
            <a:r>
              <a:rPr lang="en-US" dirty="0" smtClean="0"/>
              <a:t>x</a:t>
            </a:r>
            <a:r>
              <a:rPr lang="zh-CN" altLang="en-US" dirty="0" smtClean="0"/>
              <a:t>，递归搜索</a:t>
            </a:r>
          </a:p>
          <a:p>
            <a:r>
              <a:rPr lang="en-US" dirty="0" smtClean="0"/>
              <a:t>      node[tot] = x;</a:t>
            </a:r>
            <a:endParaRPr lang="zh-CN" altLang="en-US" dirty="0" smtClean="0"/>
          </a:p>
          <a:p>
            <a:r>
              <a:rPr lang="en-US" dirty="0" smtClean="0"/>
              <a:t>      if (</a:t>
            </a:r>
            <a:r>
              <a:rPr lang="en-US" dirty="0" err="1" smtClean="0"/>
              <a:t>dfs</a:t>
            </a:r>
            <a:r>
              <a:rPr lang="en-US" dirty="0" smtClean="0"/>
              <a:t>(dep+1, tot+1, </a:t>
            </a:r>
            <a:r>
              <a:rPr lang="en-US" dirty="0" err="1" smtClean="0"/>
              <a:t>avail^x</a:t>
            </a:r>
            <a:r>
              <a:rPr lang="en-US" dirty="0" smtClean="0"/>
              <a:t>)) return true;</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return </a:t>
            </a:r>
            <a:r>
              <a:rPr lang="en-US" dirty="0" err="1" smtClean="0"/>
              <a:t>dfs</a:t>
            </a:r>
            <a:r>
              <a:rPr lang="en-US" dirty="0" smtClean="0"/>
              <a:t>(dep+1, tot, avail); // </a:t>
            </a:r>
            <a:r>
              <a:rPr lang="zh-CN" altLang="en-US" dirty="0" smtClean="0"/>
              <a:t>不选结点</a:t>
            </a:r>
            <a:r>
              <a:rPr lang="en-US" dirty="0" err="1" smtClean="0"/>
              <a:t>dep</a:t>
            </a:r>
            <a:endParaRPr lang="zh-CN" altLang="en-US" dirty="0" smtClean="0"/>
          </a:p>
          <a:p>
            <a:r>
              <a:rPr lang="en-US" dirty="0" smtClean="0"/>
              <a:t>}</a:t>
            </a:r>
            <a:endParaRPr lang="zh-CN" altLang="en-US" dirty="0" smtClean="0"/>
          </a:p>
        </p:txBody>
      </p:sp>
      <p:sp>
        <p:nvSpPr>
          <p:cNvPr id="5" name="TextBox 4"/>
          <p:cNvSpPr txBox="1"/>
          <p:nvPr/>
        </p:nvSpPr>
        <p:spPr>
          <a:xfrm>
            <a:off x="3219364" y="6068817"/>
            <a:ext cx="5638916" cy="64633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subset[x]: </a:t>
            </a:r>
            <a:r>
              <a:rPr lang="zh-CN" altLang="en-US" dirty="0" smtClean="0"/>
              <a:t>至少与可收缩集</a:t>
            </a:r>
            <a:r>
              <a:rPr lang="en-US" dirty="0" smtClean="0"/>
              <a:t>x</a:t>
            </a:r>
            <a:r>
              <a:rPr lang="zh-CN" altLang="en-US" dirty="0" smtClean="0"/>
              <a:t>中一个结点相邻的结点集合</a:t>
            </a:r>
            <a:endParaRPr lang="en-US" altLang="zh-CN" dirty="0" smtClean="0"/>
          </a:p>
          <a:p>
            <a:r>
              <a:rPr lang="en-US" dirty="0" smtClean="0"/>
              <a:t>node[</a:t>
            </a:r>
            <a:r>
              <a:rPr lang="en-US" dirty="0" err="1" smtClean="0"/>
              <a:t>i</a:t>
            </a:r>
            <a:r>
              <a:rPr lang="en-US" dirty="0" smtClean="0"/>
              <a:t>]: </a:t>
            </a:r>
            <a:r>
              <a:rPr lang="zh-CN" altLang="en-US" dirty="0" smtClean="0"/>
              <a:t>第</a:t>
            </a:r>
            <a:r>
              <a:rPr lang="en-US" dirty="0" err="1" smtClean="0"/>
              <a:t>i</a:t>
            </a:r>
            <a:r>
              <a:rPr lang="zh-CN" altLang="en-US" dirty="0" smtClean="0"/>
              <a:t>个收缩点</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15. Airplane Scheduling (</a:t>
            </a:r>
            <a:r>
              <a:rPr lang="en-US" altLang="zh-CN" dirty="0" err="1" smtClean="0"/>
              <a:t>Rujia</a:t>
            </a:r>
            <a:r>
              <a:rPr lang="en-US" altLang="zh-CN" dirty="0" smtClean="0"/>
              <a:t> Liu’s Present 2, </a:t>
            </a:r>
            <a:r>
              <a:rPr lang="en-US" altLang="zh-CN" dirty="0" err="1" smtClean="0"/>
              <a:t>UVa</a:t>
            </a:r>
            <a:r>
              <a:rPr lang="en-US" altLang="zh-CN" dirty="0" smtClean="0"/>
              <a:t> 11208)</a:t>
            </a:r>
            <a:endParaRPr lang="zh-CN" altLang="en-US" dirty="0"/>
          </a:p>
        </p:txBody>
      </p:sp>
      <p:sp>
        <p:nvSpPr>
          <p:cNvPr id="3" name="内容占位符 2"/>
          <p:cNvSpPr>
            <a:spLocks noGrp="1"/>
          </p:cNvSpPr>
          <p:nvPr>
            <p:ph idx="1"/>
          </p:nvPr>
        </p:nvSpPr>
        <p:spPr/>
        <p:txBody>
          <a:bodyPr/>
          <a:lstStyle/>
          <a:p>
            <a:r>
              <a:rPr lang="zh-CN" altLang="en-US" dirty="0" smtClean="0"/>
              <a:t>改编自</a:t>
            </a:r>
            <a:r>
              <a:rPr lang="en-US" altLang="zh-CN" dirty="0" smtClean="0"/>
              <a:t>NOI96</a:t>
            </a:r>
            <a:r>
              <a:rPr lang="zh-CN" altLang="en-US" dirty="0" smtClean="0"/>
              <a:t>第二试</a:t>
            </a:r>
            <a:r>
              <a:rPr lang="en-US" altLang="zh-CN" dirty="0" smtClean="0"/>
              <a:t>《</a:t>
            </a:r>
            <a:r>
              <a:rPr lang="zh-CN" altLang="en-US" dirty="0" smtClean="0"/>
              <a:t>机场跑道</a:t>
            </a:r>
            <a:r>
              <a:rPr lang="en-US" altLang="zh-CN" dirty="0" smtClean="0"/>
              <a:t>》</a:t>
            </a:r>
          </a:p>
          <a:p>
            <a:r>
              <a:rPr lang="zh-CN" altLang="en-US" dirty="0" smtClean="0"/>
              <a:t>几乎每个航空公司都拥有一个巨大的平地供飞机的降落和起飞。如图是一个例子，平地被分为</a:t>
            </a:r>
            <a:r>
              <a:rPr lang="en-US" altLang="zh-CN" dirty="0" smtClean="0"/>
              <a:t>4</a:t>
            </a:r>
            <a:r>
              <a:rPr lang="zh-CN" altLang="en-US" dirty="0" smtClean="0"/>
              <a:t>行</a:t>
            </a:r>
            <a:r>
              <a:rPr lang="en-US" altLang="zh-CN" dirty="0" smtClean="0"/>
              <a:t>5</a:t>
            </a:r>
            <a:r>
              <a:rPr lang="zh-CN" altLang="en-US" dirty="0" smtClean="0"/>
              <a:t>列。灰色方块供飞机降落和起飞，拥有数字的方块供飞机停泊。</a:t>
            </a:r>
            <a:endParaRPr lang="zh-CN" altLang="en-US" dirty="0"/>
          </a:p>
        </p:txBody>
      </p:sp>
      <p:pic>
        <p:nvPicPr>
          <p:cNvPr id="15362" name="Picture 2" descr="p11208"/>
          <p:cNvPicPr>
            <a:picLocks noChangeAspect="1" noChangeArrowheads="1"/>
          </p:cNvPicPr>
          <p:nvPr/>
        </p:nvPicPr>
        <p:blipFill>
          <a:blip r:embed="rId2"/>
          <a:srcRect/>
          <a:stretch>
            <a:fillRect/>
          </a:stretch>
        </p:blipFill>
        <p:spPr bwMode="auto">
          <a:xfrm>
            <a:off x="3000364" y="4511521"/>
            <a:ext cx="2714644" cy="20607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8686800" cy="6858000"/>
          </a:xfrm>
        </p:spPr>
        <p:txBody>
          <a:bodyPr>
            <a:normAutofit lnSpcReduction="10000"/>
          </a:bodyPr>
          <a:lstStyle/>
          <a:p>
            <a:r>
              <a:rPr lang="zh-CN" altLang="en-US" dirty="0" smtClean="0"/>
              <a:t>每架飞机被安排一个停泊位置。飞机可以选择任意一个灰色方块降落，然后经过一系列水平和垂直方向的移动到达它被分配的停泊位置 。每次移动可以到达东，西，南和北四个相邻格子其中之一。飞机不能移动到障碍格和已经被其他飞机占领的格子，但是可以移动到没有其他飞机占领的空格子。</a:t>
            </a:r>
            <a:endParaRPr lang="en-US" altLang="zh-CN" dirty="0" smtClean="0"/>
          </a:p>
          <a:p>
            <a:r>
              <a:rPr lang="zh-CN" altLang="en-US" dirty="0" smtClean="0"/>
              <a:t>飞机移动到被布置的停泊位置之后，在该位置等待到它起飞的时间，然后滑行到任意灰色格子起飞（可以不是它降落的灰色格子）。</a:t>
            </a:r>
            <a:endParaRPr lang="en-US" altLang="zh-CN" dirty="0" smtClean="0"/>
          </a:p>
          <a:p>
            <a:r>
              <a:rPr lang="zh-CN" altLang="en-US" dirty="0" smtClean="0"/>
              <a:t>起初平地是空的，一个可行的安排可以让每个飞机的降落，停泊，起飞都能完成。</a:t>
            </a:r>
            <a:endParaRPr lang="en-US" altLang="zh-CN" dirty="0" smtClean="0"/>
          </a:p>
          <a:p>
            <a:r>
              <a:rPr lang="zh-CN" altLang="en-US" dirty="0" smtClean="0"/>
              <a:t>注意不同的飞机可以停留在同一个停泊位置，只要在停泊的飞机在时间上面没有重合。</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290"/>
            <a:ext cx="8229600" cy="5911873"/>
          </a:xfrm>
        </p:spPr>
        <p:txBody>
          <a:bodyPr>
            <a:normAutofit/>
          </a:bodyPr>
          <a:lstStyle/>
          <a:p>
            <a:r>
              <a:rPr lang="zh-CN" altLang="en-US" dirty="0" smtClean="0"/>
              <a:t>飞机降落和起飞由一系列整数描述。正数代表飞机降落，负数代表飞机起飞，飞机的编号为整数的绝对值。数据保证每架飞机降落和起飞各一次。</a:t>
            </a:r>
          </a:p>
          <a:p>
            <a:r>
              <a:rPr lang="zh-CN" altLang="en-US" dirty="0" smtClean="0"/>
              <a:t>对于序列</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-6</a:t>
            </a:r>
            <a:r>
              <a:rPr lang="zh-CN" altLang="en-US" dirty="0" smtClean="0"/>
              <a:t>，</a:t>
            </a:r>
            <a:r>
              <a:rPr lang="en-US" altLang="zh-CN" dirty="0" smtClean="0"/>
              <a:t>-5</a:t>
            </a:r>
            <a:r>
              <a:rPr lang="zh-CN" altLang="en-US" dirty="0" smtClean="0"/>
              <a:t>，</a:t>
            </a:r>
            <a:r>
              <a:rPr lang="en-US" altLang="zh-CN" dirty="0" smtClean="0"/>
              <a:t>-4</a:t>
            </a:r>
            <a:r>
              <a:rPr lang="zh-CN" altLang="en-US" dirty="0" smtClean="0"/>
              <a:t>，</a:t>
            </a:r>
            <a:r>
              <a:rPr lang="en-US" altLang="zh-CN" dirty="0" smtClean="0"/>
              <a:t>-3</a:t>
            </a:r>
            <a:r>
              <a:rPr lang="zh-CN" altLang="en-US" dirty="0" smtClean="0"/>
              <a:t>，</a:t>
            </a:r>
            <a:r>
              <a:rPr lang="en-US" altLang="zh-CN" dirty="0" smtClean="0"/>
              <a:t>-2</a:t>
            </a:r>
            <a:r>
              <a:rPr lang="zh-CN" altLang="en-US" dirty="0" smtClean="0"/>
              <a:t>，</a:t>
            </a:r>
            <a:r>
              <a:rPr lang="en-US" altLang="zh-CN" dirty="0" smtClean="0"/>
              <a:t>-1</a:t>
            </a:r>
            <a:r>
              <a:rPr lang="zh-CN" altLang="en-US" dirty="0" smtClean="0"/>
              <a:t>，一个可行的安排是将它们分配在</a:t>
            </a:r>
            <a:r>
              <a:rPr lang="en-US" altLang="zh-CN" dirty="0" smtClean="0"/>
              <a:t>12</a:t>
            </a:r>
            <a:r>
              <a:rPr lang="zh-CN" altLang="en-US" dirty="0" smtClean="0"/>
              <a:t>，</a:t>
            </a:r>
            <a:r>
              <a:rPr lang="en-US" altLang="zh-CN" dirty="0" smtClean="0"/>
              <a:t>09</a:t>
            </a:r>
            <a:r>
              <a:rPr lang="zh-CN" altLang="en-US" dirty="0" smtClean="0"/>
              <a:t>，</a:t>
            </a:r>
            <a:r>
              <a:rPr lang="en-US" altLang="zh-CN" dirty="0" smtClean="0"/>
              <a:t>05</a:t>
            </a:r>
            <a:r>
              <a:rPr lang="zh-CN" altLang="en-US" dirty="0" smtClean="0"/>
              <a:t>， </a:t>
            </a:r>
            <a:r>
              <a:rPr lang="en-US" altLang="zh-CN" dirty="0" smtClean="0"/>
              <a:t>06</a:t>
            </a:r>
            <a:r>
              <a:rPr lang="zh-CN" altLang="en-US" dirty="0" smtClean="0"/>
              <a:t>， </a:t>
            </a:r>
            <a:r>
              <a:rPr lang="en-US" altLang="zh-CN" dirty="0" smtClean="0"/>
              <a:t>02</a:t>
            </a:r>
            <a:r>
              <a:rPr lang="zh-CN" altLang="en-US" dirty="0" smtClean="0"/>
              <a:t>， </a:t>
            </a:r>
            <a:r>
              <a:rPr lang="en-US" altLang="zh-CN" dirty="0" smtClean="0"/>
              <a:t>10</a:t>
            </a:r>
            <a:r>
              <a:rPr lang="zh-CN" altLang="en-US" dirty="0" smtClean="0"/>
              <a:t>停泊位置。</a:t>
            </a:r>
          </a:p>
          <a:p>
            <a:endParaRPr lang="zh-CN" altLang="en-US" dirty="0"/>
          </a:p>
        </p:txBody>
      </p:sp>
      <p:pic>
        <p:nvPicPr>
          <p:cNvPr id="4" name="Picture 2" descr="p11208"/>
          <p:cNvPicPr>
            <a:picLocks noChangeAspect="1" noChangeArrowheads="1"/>
          </p:cNvPicPr>
          <p:nvPr/>
        </p:nvPicPr>
        <p:blipFill>
          <a:blip r:embed="rId2"/>
          <a:srcRect/>
          <a:stretch>
            <a:fillRect/>
          </a:stretch>
        </p:blipFill>
        <p:spPr bwMode="auto">
          <a:xfrm>
            <a:off x="2786050" y="3929066"/>
            <a:ext cx="3429024" cy="26030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方法一</a:t>
            </a:r>
            <a:endParaRPr lang="zh-CN" altLang="en-US" dirty="0"/>
          </a:p>
        </p:txBody>
      </p:sp>
      <p:sp>
        <p:nvSpPr>
          <p:cNvPr id="3" name="内容占位符 2"/>
          <p:cNvSpPr>
            <a:spLocks noGrp="1"/>
          </p:cNvSpPr>
          <p:nvPr>
            <p:ph idx="1"/>
          </p:nvPr>
        </p:nvSpPr>
        <p:spPr>
          <a:xfrm>
            <a:off x="285720" y="1600200"/>
            <a:ext cx="8401080" cy="4900634"/>
          </a:xfrm>
        </p:spPr>
        <p:txBody>
          <a:bodyPr/>
          <a:lstStyle/>
          <a:p>
            <a:r>
              <a:rPr lang="zh-CN" altLang="en-US" dirty="0" smtClean="0"/>
              <a:t>按照时间来搜索，即对于每个时刻，如果是起飞，则直接判断即可；如果是降落，走枚举飞机停在哪里</a:t>
            </a:r>
            <a:endParaRPr lang="en-US" altLang="zh-CN" dirty="0" smtClean="0"/>
          </a:p>
          <a:p>
            <a:r>
              <a:rPr lang="zh-CN" altLang="en-US" dirty="0" smtClean="0"/>
              <a:t>优化</a:t>
            </a:r>
            <a:endParaRPr lang="en-US" altLang="zh-CN" dirty="0" smtClean="0"/>
          </a:p>
          <a:p>
            <a:pPr lvl="1"/>
            <a:r>
              <a:rPr lang="zh-CN" altLang="en-US" dirty="0" smtClean="0"/>
              <a:t>先考虑更靠谱的停机位？</a:t>
            </a:r>
            <a:endParaRPr lang="en-US" altLang="zh-CN" dirty="0" smtClean="0"/>
          </a:p>
          <a:p>
            <a:pPr lvl="1"/>
            <a:r>
              <a:rPr lang="zh-CN" altLang="en-US" dirty="0" smtClean="0"/>
              <a:t>某飞机降落后，判断它是否挡住了太多的停机位</a:t>
            </a:r>
            <a:endParaRPr lang="en-US" altLang="zh-CN" dirty="0" smtClean="0"/>
          </a:p>
          <a:p>
            <a:pPr lvl="1"/>
            <a:r>
              <a:rPr lang="zh-CN" altLang="en-US" dirty="0" smtClean="0"/>
              <a:t>判断未来“最拥挤时刻”是否有足够的空位</a:t>
            </a:r>
            <a:endParaRPr lang="en-US" altLang="zh-CN"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方法二</a:t>
            </a:r>
            <a:endParaRPr lang="zh-CN" altLang="en-US" dirty="0"/>
          </a:p>
        </p:txBody>
      </p:sp>
      <p:sp>
        <p:nvSpPr>
          <p:cNvPr id="3" name="内容占位符 2"/>
          <p:cNvSpPr>
            <a:spLocks noGrp="1"/>
          </p:cNvSpPr>
          <p:nvPr>
            <p:ph idx="1"/>
          </p:nvPr>
        </p:nvSpPr>
        <p:spPr/>
        <p:txBody>
          <a:bodyPr/>
          <a:lstStyle/>
          <a:p>
            <a:r>
              <a:rPr lang="zh-CN" altLang="en-US" dirty="0" smtClean="0"/>
              <a:t>考虑“最拥挤时刻”，假设有</a:t>
            </a:r>
            <a:r>
              <a:rPr lang="en-US" altLang="zh-CN" dirty="0" smtClean="0"/>
              <a:t>k</a:t>
            </a:r>
            <a:r>
              <a:rPr lang="zh-CN" altLang="en-US" dirty="0" smtClean="0"/>
              <a:t>架飞机。我们按照时间顺序先安排这</a:t>
            </a:r>
            <a:r>
              <a:rPr lang="en-US" altLang="zh-CN" dirty="0" smtClean="0"/>
              <a:t>k</a:t>
            </a:r>
            <a:r>
              <a:rPr lang="zh-CN" altLang="en-US" dirty="0" smtClean="0"/>
              <a:t>架飞机，再安排其他飞机</a:t>
            </a:r>
            <a:endParaRPr lang="en-US" altLang="zh-CN" dirty="0" smtClean="0"/>
          </a:p>
          <a:p>
            <a:r>
              <a:rPr lang="zh-CN" altLang="en-US" dirty="0" smtClean="0"/>
              <a:t>优化？</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6357958"/>
          </a:xfrm>
        </p:spPr>
        <p:txBody>
          <a:bodyPr>
            <a:normAutofit/>
          </a:bodyPr>
          <a:lstStyle/>
          <a:p>
            <a:r>
              <a:rPr lang="zh-CN" altLang="en-US" dirty="0" smtClean="0"/>
              <a:t>在上式中：</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度数是正整数</a:t>
            </a:r>
            <a:endParaRPr lang="en-US" altLang="zh-CN" dirty="0" smtClean="0"/>
          </a:p>
          <a:p>
            <a:r>
              <a:rPr lang="zh-CN" altLang="en-US" dirty="0" smtClean="0"/>
              <a:t>控制结点至少有</a:t>
            </a:r>
            <a:r>
              <a:rPr lang="en-US" altLang="zh-CN" dirty="0" smtClean="0"/>
              <a:t>degree+1</a:t>
            </a:r>
            <a:r>
              <a:rPr lang="zh-CN" altLang="en-US" dirty="0" smtClean="0"/>
              <a:t>个，和曲线形状有直接关系</a:t>
            </a:r>
            <a:endParaRPr lang="en-US" altLang="zh-CN" dirty="0" smtClean="0"/>
          </a:p>
          <a:p>
            <a:r>
              <a:rPr lang="en-US" altLang="zh-CN" dirty="0" smtClean="0"/>
              <a:t>Knot</a:t>
            </a:r>
            <a:r>
              <a:rPr lang="zh-CN" altLang="en-US" dirty="0" smtClean="0"/>
              <a:t>向量为</a:t>
            </a:r>
            <a:r>
              <a:rPr lang="en-US" altLang="zh-CN" dirty="0" smtClean="0"/>
              <a:t>[t</a:t>
            </a:r>
            <a:r>
              <a:rPr lang="en-US" altLang="zh-CN" baseline="-25000" dirty="0" smtClean="0"/>
              <a:t>1</a:t>
            </a:r>
            <a:r>
              <a:rPr lang="en-US" altLang="zh-CN" dirty="0" smtClean="0"/>
              <a:t>,t</a:t>
            </a:r>
            <a:r>
              <a:rPr lang="en-US" altLang="zh-CN" baseline="-25000" dirty="0" smtClean="0"/>
              <a:t>2</a:t>
            </a:r>
            <a:r>
              <a:rPr lang="en-US" altLang="zh-CN" dirty="0" smtClean="0"/>
              <a:t>,…,t</a:t>
            </a:r>
            <a:r>
              <a:rPr lang="en-US" altLang="zh-CN" baseline="-25000" dirty="0" smtClean="0"/>
              <a:t>m</a:t>
            </a:r>
            <a:r>
              <a:rPr lang="en-US" altLang="zh-CN" dirty="0" smtClean="0"/>
              <a:t>]</a:t>
            </a:r>
            <a:r>
              <a:rPr lang="zh-CN" altLang="en-US" dirty="0" smtClean="0"/>
              <a:t>，其中</a:t>
            </a:r>
            <a:r>
              <a:rPr lang="en-US" altLang="zh-CN" dirty="0" smtClean="0"/>
              <a:t>m=n+k+1</a:t>
            </a:r>
            <a:r>
              <a:rPr lang="zh-CN" altLang="en-US" dirty="0" smtClean="0"/>
              <a:t>。相邻</a:t>
            </a:r>
            <a:r>
              <a:rPr lang="en-US" altLang="zh-CN" dirty="0" smtClean="0"/>
              <a:t>knot</a:t>
            </a:r>
            <a:r>
              <a:rPr lang="zh-CN" altLang="en-US" dirty="0" smtClean="0"/>
              <a:t>值满足</a:t>
            </a:r>
            <a:r>
              <a:rPr lang="en-US" altLang="zh-CN" dirty="0" err="1" smtClean="0"/>
              <a:t>t</a:t>
            </a:r>
            <a:r>
              <a:rPr lang="en-US" altLang="zh-CN" baseline="-25000" dirty="0" err="1" smtClean="0"/>
              <a:t>i</a:t>
            </a:r>
            <a:r>
              <a:rPr lang="en-US" altLang="zh-CN" dirty="0" smtClean="0"/>
              <a:t>&lt;=t</a:t>
            </a:r>
            <a:r>
              <a:rPr lang="en-US" altLang="zh-CN" baseline="-25000" dirty="0" smtClean="0"/>
              <a:t>i+1</a:t>
            </a:r>
            <a:r>
              <a:rPr lang="zh-CN" altLang="en-US" dirty="0" smtClean="0"/>
              <a:t>，定义了曲线中参数</a:t>
            </a:r>
            <a:r>
              <a:rPr lang="en-US" altLang="zh-CN" dirty="0" smtClean="0"/>
              <a:t>[t</a:t>
            </a:r>
            <a:r>
              <a:rPr lang="en-US" altLang="zh-CN" baseline="-25000" dirty="0" smtClean="0"/>
              <a:t>i</a:t>
            </a:r>
            <a:r>
              <a:rPr lang="en-US" altLang="zh-CN" dirty="0" smtClean="0"/>
              <a:t>,t</a:t>
            </a:r>
            <a:r>
              <a:rPr lang="en-US" altLang="zh-CN" baseline="-25000" dirty="0" smtClean="0"/>
              <a:t>i+1</a:t>
            </a:r>
            <a:r>
              <a:rPr lang="en-US" altLang="zh-CN" dirty="0" smtClean="0"/>
              <a:t>)</a:t>
            </a:r>
            <a:r>
              <a:rPr lang="zh-CN" altLang="en-US" dirty="0" smtClean="0"/>
              <a:t>的部分</a:t>
            </a:r>
            <a:endParaRPr lang="zh-CN" altLang="en-US" dirty="0"/>
          </a:p>
        </p:txBody>
      </p:sp>
      <p:sp>
        <p:nvSpPr>
          <p:cNvPr id="95234" name="AutoShape 2" descr="http://uva.onlinejudge.org/external/125/p12565c.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5236" name="AutoShape 4" descr="http://uva.onlinejudge.org/external/125/p12565c.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5238" name="Picture 6" descr="http://uva.onlinejudge.org/external/125/p12565c.png"/>
          <p:cNvPicPr>
            <a:picLocks noChangeAspect="1" noChangeArrowheads="1"/>
          </p:cNvPicPr>
          <p:nvPr/>
        </p:nvPicPr>
        <p:blipFill>
          <a:blip r:embed="rId2"/>
          <a:srcRect/>
          <a:stretch>
            <a:fillRect/>
          </a:stretch>
        </p:blipFill>
        <p:spPr bwMode="auto">
          <a:xfrm>
            <a:off x="2143107" y="1214422"/>
            <a:ext cx="5777147" cy="857256"/>
          </a:xfrm>
          <a:prstGeom prst="rect">
            <a:avLst/>
          </a:prstGeom>
          <a:noFill/>
        </p:spPr>
      </p:pic>
      <p:pic>
        <p:nvPicPr>
          <p:cNvPr id="95240" name="Picture 8" descr="http://uva.onlinejudge.org/external/125/p12565d.png"/>
          <p:cNvPicPr>
            <a:picLocks noChangeAspect="1" noChangeArrowheads="1"/>
          </p:cNvPicPr>
          <p:nvPr/>
        </p:nvPicPr>
        <p:blipFill>
          <a:blip r:embed="rId3"/>
          <a:srcRect/>
          <a:stretch>
            <a:fillRect/>
          </a:stretch>
        </p:blipFill>
        <p:spPr bwMode="auto">
          <a:xfrm>
            <a:off x="3143240" y="2270597"/>
            <a:ext cx="3286148" cy="944089"/>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16. Equations in Disguise (</a:t>
            </a:r>
            <a:r>
              <a:rPr lang="en-US" altLang="zh-CN" dirty="0" err="1" smtClean="0"/>
              <a:t>Rujia</a:t>
            </a:r>
            <a:r>
              <a:rPr lang="en-US" altLang="zh-CN" dirty="0" smtClean="0"/>
              <a:t> Liu’s Present 1, </a:t>
            </a:r>
            <a:r>
              <a:rPr lang="en-US" altLang="zh-CN" dirty="0" err="1" smtClean="0"/>
              <a:t>UVa</a:t>
            </a:r>
            <a:r>
              <a:rPr lang="en-US" altLang="zh-CN" dirty="0" smtClean="0"/>
              <a:t> 11199)</a:t>
            </a:r>
            <a:endParaRPr lang="zh-CN" altLang="en-US" dirty="0"/>
          </a:p>
        </p:txBody>
      </p:sp>
      <p:sp>
        <p:nvSpPr>
          <p:cNvPr id="3" name="内容占位符 2"/>
          <p:cNvSpPr>
            <a:spLocks noGrp="1"/>
          </p:cNvSpPr>
          <p:nvPr>
            <p:ph idx="1"/>
          </p:nvPr>
        </p:nvSpPr>
        <p:spPr>
          <a:xfrm>
            <a:off x="0" y="1600200"/>
            <a:ext cx="8686800" cy="4525963"/>
          </a:xfrm>
        </p:spPr>
        <p:txBody>
          <a:bodyPr/>
          <a:lstStyle/>
          <a:p>
            <a:r>
              <a:rPr lang="zh-CN" altLang="en-US" dirty="0" smtClean="0"/>
              <a:t>改编自</a:t>
            </a:r>
            <a:r>
              <a:rPr lang="en-US" altLang="zh-CN" dirty="0" smtClean="0"/>
              <a:t>NOI2000《</a:t>
            </a:r>
            <a:r>
              <a:rPr lang="zh-CN" altLang="en-US" dirty="0" smtClean="0"/>
              <a:t>算符破译</a:t>
            </a:r>
            <a:r>
              <a:rPr lang="en-US" altLang="zh-CN" dirty="0" smtClean="0"/>
              <a:t>》</a:t>
            </a:r>
          </a:p>
          <a:p>
            <a:r>
              <a:rPr lang="zh-CN" altLang="en-US" dirty="0" smtClean="0"/>
              <a:t>已知</a:t>
            </a:r>
            <a:r>
              <a:rPr lang="en-US" altLang="zh-CN" dirty="0" err="1" smtClean="0"/>
              <a:t>a~m</a:t>
            </a:r>
            <a:r>
              <a:rPr lang="zh-CN" altLang="en-US" dirty="0" smtClean="0"/>
              <a:t>和</a:t>
            </a:r>
            <a:r>
              <a:rPr lang="en-US" altLang="zh-CN" dirty="0" smtClean="0"/>
              <a:t>0~9, +, </a:t>
            </a:r>
            <a:r>
              <a:rPr lang="en-US" altLang="zh-CN" dirty="0" smtClean="0"/>
              <a:t>*,=</a:t>
            </a:r>
            <a:r>
              <a:rPr lang="zh-CN" altLang="en-US" dirty="0" smtClean="0"/>
              <a:t>有着</a:t>
            </a:r>
            <a:r>
              <a:rPr lang="zh-CN" altLang="en-US" dirty="0" smtClean="0"/>
              <a:t>某种一一对应关系</a:t>
            </a:r>
            <a:endParaRPr lang="en-US" altLang="zh-CN" dirty="0" smtClean="0"/>
          </a:p>
          <a:p>
            <a:r>
              <a:rPr lang="zh-CN" altLang="en-US" dirty="0" smtClean="0"/>
              <a:t>给出</a:t>
            </a:r>
            <a:r>
              <a:rPr lang="en-US" altLang="zh-CN" dirty="0" smtClean="0"/>
              <a:t>n&lt;=20</a:t>
            </a:r>
            <a:r>
              <a:rPr lang="zh-CN" altLang="en-US" dirty="0" smtClean="0"/>
              <a:t>个“等式”，找出所有能确定的对应关系</a:t>
            </a:r>
            <a:endParaRPr lang="en-US" altLang="zh-CN" dirty="0" smtClean="0"/>
          </a:p>
          <a:p>
            <a:r>
              <a:rPr lang="zh-CN" altLang="en-US" dirty="0" smtClean="0"/>
              <a:t>比如：方程</a:t>
            </a:r>
            <a:r>
              <a:rPr lang="en-US" dirty="0" err="1" smtClean="0"/>
              <a:t>abcdec</a:t>
            </a:r>
            <a:r>
              <a:rPr lang="zh-CN" altLang="en-US" dirty="0" smtClean="0"/>
              <a:t>、</a:t>
            </a:r>
            <a:r>
              <a:rPr lang="en-US" dirty="0" err="1" smtClean="0"/>
              <a:t>cdefe</a:t>
            </a:r>
            <a:r>
              <a:rPr lang="zh-CN" altLang="en-US" dirty="0" smtClean="0"/>
              <a:t>有三种可能的情况：</a:t>
            </a:r>
            <a:r>
              <a:rPr lang="en-US" altLang="zh-CN" dirty="0" smtClean="0"/>
              <a:t>{6*2=12, 2=1+1}, {6*4=24, 4=2+2}, {6*8=48, 8=4+4}</a:t>
            </a:r>
            <a:r>
              <a:rPr lang="zh-CN" altLang="en-US" dirty="0" smtClean="0"/>
              <a:t>，因此输出：</a:t>
            </a:r>
            <a:r>
              <a:rPr lang="en-US" dirty="0" smtClean="0"/>
              <a:t>a6 b* d= f+</a:t>
            </a: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p:txBody>
          <a:bodyPr/>
          <a:lstStyle/>
          <a:p>
            <a:r>
              <a:rPr lang="zh-CN" altLang="en-US" dirty="0" smtClean="0"/>
              <a:t>搜什么？什么顺序？</a:t>
            </a:r>
            <a:endParaRPr lang="en-US" altLang="zh-CN" dirty="0" smtClean="0"/>
          </a:p>
          <a:p>
            <a:r>
              <a:rPr lang="zh-CN" altLang="en-US" dirty="0" smtClean="0"/>
              <a:t>如何剪枝？</a:t>
            </a:r>
            <a:endParaRPr lang="en-US" altLang="zh-CN" dirty="0" smtClean="0"/>
          </a:p>
          <a:p>
            <a:r>
              <a:rPr lang="zh-CN" altLang="en-US" dirty="0" smtClean="0"/>
              <a:t>程序如何写得简单一点？</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r>
              <a:rPr lang="zh-CN" altLang="en-US" dirty="0" smtClean="0"/>
              <a:t>先搜</a:t>
            </a:r>
            <a:r>
              <a:rPr lang="en-US" altLang="zh-CN" dirty="0" smtClean="0"/>
              <a:t>=, +, *</a:t>
            </a:r>
          </a:p>
          <a:p>
            <a:r>
              <a:rPr lang="zh-CN" altLang="en-US" dirty="0" smtClean="0"/>
              <a:t>然后呢？先搜低位还是高位？</a:t>
            </a:r>
            <a:endParaRPr lang="en-US" altLang="zh-CN" dirty="0" smtClean="0"/>
          </a:p>
          <a:p>
            <a:r>
              <a:rPr lang="zh-CN" altLang="en-US" dirty="0" smtClean="0"/>
              <a:t>位数剪枝？</a:t>
            </a:r>
            <a:r>
              <a:rPr lang="en-US" altLang="zh-CN" dirty="0" smtClean="0"/>
              <a:t>0</a:t>
            </a:r>
            <a:r>
              <a:rPr lang="zh-CN" altLang="en-US" dirty="0" smtClean="0"/>
              <a:t>作为乘数的情况</a:t>
            </a:r>
            <a:r>
              <a:rPr lang="en-US" altLang="zh-CN" dirty="0" smtClean="0"/>
              <a:t>…</a:t>
            </a:r>
          </a:p>
          <a:p>
            <a:r>
              <a:rPr lang="zh-CN" altLang="en-US" dirty="0" smtClean="0"/>
              <a:t>有没有不需要继续搜的情况？</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928934"/>
            <a:ext cx="8229600" cy="1785950"/>
          </a:xfrm>
        </p:spPr>
        <p:txBody>
          <a:bodyPr>
            <a:normAutofit/>
          </a:bodyPr>
          <a:lstStyle/>
          <a:p>
            <a:r>
              <a:rPr lang="zh-CN" altLang="en-US" b="1" dirty="0" smtClean="0"/>
              <a:t>题目讨论</a:t>
            </a:r>
            <a:endParaRPr lang="zh-CN" altLang="en-US"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Finding [B]lack Circles (</a:t>
            </a:r>
            <a:r>
              <a:rPr lang="en-US" altLang="zh-CN" dirty="0" err="1" smtClean="0"/>
              <a:t>Rujia</a:t>
            </a:r>
            <a:r>
              <a:rPr lang="en-US" altLang="zh-CN" dirty="0" smtClean="0"/>
              <a:t> Liu’s Present 6, </a:t>
            </a:r>
            <a:r>
              <a:rPr lang="en-US" altLang="zh-CN" dirty="0" err="1" smtClean="0"/>
              <a:t>UVa</a:t>
            </a:r>
            <a:r>
              <a:rPr lang="en-US" altLang="zh-CN" dirty="0" smtClean="0"/>
              <a:t> 12559)</a:t>
            </a:r>
            <a:endParaRPr lang="zh-CN" altLang="en-US" dirty="0"/>
          </a:p>
        </p:txBody>
      </p:sp>
      <p:sp>
        <p:nvSpPr>
          <p:cNvPr id="3" name="内容占位符 2"/>
          <p:cNvSpPr>
            <a:spLocks noGrp="1"/>
          </p:cNvSpPr>
          <p:nvPr>
            <p:ph idx="1"/>
          </p:nvPr>
        </p:nvSpPr>
        <p:spPr/>
        <p:txBody>
          <a:bodyPr/>
          <a:lstStyle/>
          <a:p>
            <a:r>
              <a:rPr lang="en-US" altLang="zh-CN" dirty="0" smtClean="0"/>
              <a:t>01</a:t>
            </a:r>
            <a:r>
              <a:rPr lang="zh-CN" altLang="en-US" dirty="0" smtClean="0"/>
              <a:t>点阵里找圆，圆心保证在整点处，半径保证是</a:t>
            </a:r>
            <a:r>
              <a:rPr lang="en-US" altLang="zh-CN" dirty="0" smtClean="0"/>
              <a:t>1</a:t>
            </a:r>
            <a:r>
              <a:rPr lang="zh-CN" altLang="en-US" dirty="0" smtClean="0"/>
              <a:t>到</a:t>
            </a:r>
            <a:r>
              <a:rPr lang="en-US" altLang="zh-CN" dirty="0" smtClean="0"/>
              <a:t>5</a:t>
            </a:r>
            <a:r>
              <a:rPr lang="zh-CN" altLang="en-US" dirty="0" smtClean="0"/>
              <a:t>之间的整数</a:t>
            </a:r>
            <a:endParaRPr lang="en-US" altLang="zh-CN" dirty="0" smtClean="0"/>
          </a:p>
          <a:p>
            <a:r>
              <a:rPr lang="en-US" altLang="zh-CN" dirty="0" smtClean="0"/>
              <a:t>30&lt;=</a:t>
            </a:r>
            <a:r>
              <a:rPr lang="en-US" altLang="zh-CN" dirty="0" err="1" smtClean="0"/>
              <a:t>w,h</a:t>
            </a:r>
            <a:r>
              <a:rPr lang="en-US" altLang="zh-CN" dirty="0" smtClean="0"/>
              <a:t>&lt;=100</a:t>
            </a:r>
          </a:p>
          <a:p>
            <a:r>
              <a:rPr lang="zh-CN" altLang="en-US" dirty="0" smtClean="0"/>
              <a:t>最多有</a:t>
            </a:r>
            <a:r>
              <a:rPr lang="en-US" altLang="zh-CN" dirty="0" smtClean="0"/>
              <a:t>2%</a:t>
            </a:r>
            <a:r>
              <a:rPr lang="zh-CN" altLang="en-US" dirty="0" smtClean="0"/>
              <a:t>的噪声</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Intelligent Robots (Seoul 2003, LA 2814)</a:t>
            </a:r>
            <a:endParaRPr lang="zh-CN" altLang="en-US" dirty="0"/>
          </a:p>
        </p:txBody>
      </p:sp>
      <p:sp>
        <p:nvSpPr>
          <p:cNvPr id="3" name="内容占位符 2"/>
          <p:cNvSpPr>
            <a:spLocks noGrp="1"/>
          </p:cNvSpPr>
          <p:nvPr>
            <p:ph idx="1"/>
          </p:nvPr>
        </p:nvSpPr>
        <p:spPr/>
        <p:txBody>
          <a:bodyPr/>
          <a:lstStyle/>
          <a:p>
            <a:r>
              <a:rPr lang="zh-CN" altLang="en-US" dirty="0" smtClean="0"/>
              <a:t>有一个正方形机器人</a:t>
            </a:r>
            <a:r>
              <a:rPr lang="en-US" altLang="zh-CN" dirty="0" smtClean="0"/>
              <a:t>R</a:t>
            </a:r>
            <a:r>
              <a:rPr lang="zh-CN" altLang="en-US" dirty="0" smtClean="0"/>
              <a:t>和多边形障碍物</a:t>
            </a:r>
            <a:r>
              <a:rPr lang="en-US" altLang="zh-CN" dirty="0" smtClean="0"/>
              <a:t>P</a:t>
            </a:r>
            <a:r>
              <a:rPr lang="zh-CN" altLang="en-US" dirty="0" smtClean="0"/>
              <a:t>，初始时</a:t>
            </a:r>
            <a:r>
              <a:rPr lang="en-US" altLang="zh-CN" dirty="0" smtClean="0"/>
              <a:t>R</a:t>
            </a:r>
            <a:r>
              <a:rPr lang="zh-CN" altLang="en-US" dirty="0" smtClean="0"/>
              <a:t>保证不和</a:t>
            </a:r>
            <a:r>
              <a:rPr lang="en-US" altLang="zh-CN" dirty="0" smtClean="0"/>
              <a:t>P</a:t>
            </a:r>
            <a:r>
              <a:rPr lang="zh-CN" altLang="en-US" dirty="0" smtClean="0"/>
              <a:t>相交，也不在</a:t>
            </a:r>
            <a:r>
              <a:rPr lang="en-US" altLang="zh-CN" dirty="0" smtClean="0"/>
              <a:t>P</a:t>
            </a:r>
            <a:r>
              <a:rPr lang="zh-CN" altLang="en-US" dirty="0" smtClean="0"/>
              <a:t>的内部。问</a:t>
            </a:r>
            <a:r>
              <a:rPr lang="en-US" altLang="zh-CN" dirty="0" smtClean="0"/>
              <a:t>R</a:t>
            </a:r>
            <a:r>
              <a:rPr lang="zh-CN" altLang="en-US" dirty="0" smtClean="0"/>
              <a:t>能否逃离</a:t>
            </a:r>
            <a:r>
              <a:rPr lang="en-US" altLang="zh-CN" dirty="0" smtClean="0"/>
              <a:t>P</a:t>
            </a:r>
            <a:r>
              <a:rPr lang="zh-CN" altLang="en-US" dirty="0" smtClean="0"/>
              <a:t>的最小包围矩形区域</a:t>
            </a:r>
            <a:endParaRPr lang="zh-CN" altLang="en-US" dirty="0"/>
          </a:p>
        </p:txBody>
      </p:sp>
      <p:pic>
        <p:nvPicPr>
          <p:cNvPr id="64514" name="Picture 2"/>
          <p:cNvPicPr>
            <a:picLocks noChangeAspect="1" noChangeArrowheads="1"/>
          </p:cNvPicPr>
          <p:nvPr/>
        </p:nvPicPr>
        <p:blipFill>
          <a:blip r:embed="rId2"/>
          <a:srcRect/>
          <a:stretch>
            <a:fillRect/>
          </a:stretch>
        </p:blipFill>
        <p:spPr bwMode="auto">
          <a:xfrm>
            <a:off x="1142976" y="3214686"/>
            <a:ext cx="6715172" cy="3248926"/>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Covering Whole Holes (World Finals 2003, </a:t>
            </a:r>
            <a:r>
              <a:rPr lang="en-US" altLang="zh-CN" dirty="0" err="1" smtClean="0"/>
              <a:t>UVa</a:t>
            </a:r>
            <a:r>
              <a:rPr lang="en-US" altLang="zh-CN" dirty="0" smtClean="0"/>
              <a:t> 1022)</a:t>
            </a:r>
            <a:endParaRPr lang="zh-CN" altLang="en-US" dirty="0"/>
          </a:p>
        </p:txBody>
      </p:sp>
      <p:sp>
        <p:nvSpPr>
          <p:cNvPr id="3" name="内容占位符 2"/>
          <p:cNvSpPr>
            <a:spLocks noGrp="1"/>
          </p:cNvSpPr>
          <p:nvPr>
            <p:ph idx="1"/>
          </p:nvPr>
        </p:nvSpPr>
        <p:spPr/>
        <p:txBody>
          <a:bodyPr/>
          <a:lstStyle/>
          <a:p>
            <a:r>
              <a:rPr lang="zh-CN" altLang="en-US" dirty="0" smtClean="0"/>
              <a:t>有两个边平行于坐标轴的多边形，一个是洞（</a:t>
            </a:r>
            <a:r>
              <a:rPr lang="en-US" altLang="zh-CN" dirty="0" smtClean="0"/>
              <a:t>h</a:t>
            </a:r>
            <a:r>
              <a:rPr lang="zh-CN" altLang="en-US" dirty="0" smtClean="0"/>
              <a:t>边形），一个是盖子（</a:t>
            </a:r>
            <a:r>
              <a:rPr lang="en-US" altLang="zh-CN" dirty="0" smtClean="0"/>
              <a:t>c</a:t>
            </a:r>
            <a:r>
              <a:rPr lang="zh-CN" altLang="en-US" dirty="0" smtClean="0"/>
              <a:t>边形）。盖子只能平移，不能旋转，问能否盖住洞</a:t>
            </a:r>
            <a:endParaRPr lang="en-US" altLang="zh-CN" dirty="0" smtClean="0"/>
          </a:p>
          <a:p>
            <a:r>
              <a:rPr lang="en-US" altLang="zh-CN" dirty="0" smtClean="0"/>
              <a:t>3&lt;=h, c&lt;=50</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Roof (Seoul 2005, LA 3362)</a:t>
            </a:r>
            <a:endParaRPr lang="zh-CN" altLang="en-US" dirty="0"/>
          </a:p>
        </p:txBody>
      </p:sp>
      <p:sp>
        <p:nvSpPr>
          <p:cNvPr id="3" name="内容占位符 2"/>
          <p:cNvSpPr>
            <a:spLocks noGrp="1"/>
          </p:cNvSpPr>
          <p:nvPr>
            <p:ph idx="1"/>
          </p:nvPr>
        </p:nvSpPr>
        <p:spPr/>
        <p:txBody>
          <a:bodyPr/>
          <a:lstStyle/>
          <a:p>
            <a:r>
              <a:rPr lang="zh-CN" altLang="en-US" dirty="0" smtClean="0"/>
              <a:t>给一个边平行于坐标轴的多边形</a:t>
            </a:r>
            <a:r>
              <a:rPr lang="en-US" altLang="zh-CN" dirty="0" smtClean="0"/>
              <a:t>P</a:t>
            </a:r>
            <a:r>
              <a:rPr lang="zh-CN" altLang="en-US" dirty="0" smtClean="0"/>
              <a:t>，所有边同时向内以相同速度收缩，并且以这个速度向上</a:t>
            </a:r>
            <a:r>
              <a:rPr lang="en-US" altLang="zh-CN" dirty="0" smtClean="0"/>
              <a:t>(+Z)</a:t>
            </a:r>
            <a:r>
              <a:rPr lang="zh-CN" altLang="en-US" dirty="0" smtClean="0"/>
              <a:t>移动，最终得到一个屋顶。求屋顶的高度</a:t>
            </a:r>
            <a:endParaRPr lang="zh-CN" altLang="en-US" dirty="0"/>
          </a:p>
        </p:txBody>
      </p:sp>
      <p:pic>
        <p:nvPicPr>
          <p:cNvPr id="2050" name="Picture 2" descr="\epsfbox{p3362.eps}"/>
          <p:cNvPicPr>
            <a:picLocks noChangeAspect="1" noChangeArrowheads="1"/>
          </p:cNvPicPr>
          <p:nvPr/>
        </p:nvPicPr>
        <p:blipFill>
          <a:blip r:embed="rId2"/>
          <a:srcRect/>
          <a:stretch>
            <a:fillRect/>
          </a:stretch>
        </p:blipFill>
        <p:spPr bwMode="auto">
          <a:xfrm>
            <a:off x="214282" y="3857628"/>
            <a:ext cx="8496300" cy="2200275"/>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err="1" smtClean="0"/>
              <a:t>Eg</a:t>
            </a:r>
            <a:r>
              <a:rPr lang="en-US" dirty="0" smtClean="0"/>
              <a:t>[y]</a:t>
            </a:r>
            <a:r>
              <a:rPr lang="en-US" dirty="0" err="1" smtClean="0"/>
              <a:t>ptian</a:t>
            </a:r>
            <a:r>
              <a:rPr lang="en-US" dirty="0" smtClean="0"/>
              <a:t> Fractions (HARD version) (</a:t>
            </a:r>
            <a:r>
              <a:rPr lang="en-US" altLang="zh-CN" dirty="0" err="1" smtClean="0"/>
              <a:t>Rujia</a:t>
            </a:r>
            <a:r>
              <a:rPr lang="en-US" altLang="zh-CN" dirty="0" smtClean="0"/>
              <a:t> Liu’s Present 6, </a:t>
            </a:r>
            <a:r>
              <a:rPr lang="en-US" dirty="0" err="1" smtClean="0"/>
              <a:t>UVa</a:t>
            </a:r>
            <a:r>
              <a:rPr lang="en-US" dirty="0" smtClean="0"/>
              <a:t> 12558)</a:t>
            </a:r>
            <a:endParaRPr lang="zh-CN" altLang="en-US" dirty="0"/>
          </a:p>
        </p:txBody>
      </p:sp>
      <p:sp>
        <p:nvSpPr>
          <p:cNvPr id="3" name="内容占位符 2"/>
          <p:cNvSpPr>
            <a:spLocks noGrp="1"/>
          </p:cNvSpPr>
          <p:nvPr>
            <p:ph idx="1"/>
          </p:nvPr>
        </p:nvSpPr>
        <p:spPr/>
        <p:txBody>
          <a:bodyPr/>
          <a:lstStyle/>
          <a:p>
            <a:r>
              <a:rPr lang="zh-CN" altLang="en-US" dirty="0" smtClean="0"/>
              <a:t>把</a:t>
            </a:r>
            <a:r>
              <a:rPr lang="en-US" altLang="zh-CN" dirty="0" smtClean="0"/>
              <a:t>a/b</a:t>
            </a:r>
            <a:r>
              <a:rPr lang="zh-CN" altLang="en-US" dirty="0" smtClean="0"/>
              <a:t>写成不同的埃及分数之和，要求项数尽量小，在此前提下最小的分数尽量大，然后第二小的分数尽量大</a:t>
            </a:r>
            <a:r>
              <a:rPr lang="en-US" altLang="zh-CN" dirty="0" smtClean="0"/>
              <a:t>…</a:t>
            </a:r>
          </a:p>
          <a:p>
            <a:r>
              <a:rPr lang="zh-CN" altLang="en-US" dirty="0" smtClean="0"/>
              <a:t>另外有</a:t>
            </a:r>
            <a:r>
              <a:rPr lang="en-US" altLang="zh-CN" dirty="0" smtClean="0"/>
              <a:t>k(0&lt;=k&lt;=5)</a:t>
            </a:r>
            <a:r>
              <a:rPr lang="zh-CN" altLang="en-US" dirty="0" smtClean="0"/>
              <a:t>个数不能用做分母。</a:t>
            </a:r>
            <a:endParaRPr lang="en-US" altLang="zh-CN" dirty="0" smtClean="0"/>
          </a:p>
          <a:p>
            <a:r>
              <a:rPr lang="zh-CN" altLang="en-US" dirty="0" smtClean="0"/>
              <a:t>例如</a:t>
            </a:r>
            <a:r>
              <a:rPr lang="en-US" altLang="zh-CN" dirty="0" smtClean="0"/>
              <a:t>k=0</a:t>
            </a:r>
            <a:r>
              <a:rPr lang="zh-CN" altLang="en-US" dirty="0" smtClean="0"/>
              <a:t>时</a:t>
            </a:r>
            <a:r>
              <a:rPr lang="en-US" altLang="zh-CN" dirty="0" smtClean="0"/>
              <a:t>5/121=1/33+1/121+1/363</a:t>
            </a:r>
            <a:r>
              <a:rPr lang="zh-CN" altLang="en-US" dirty="0" smtClean="0"/>
              <a:t>，不能使用</a:t>
            </a:r>
            <a:r>
              <a:rPr lang="en-US" altLang="zh-CN" dirty="0" smtClean="0"/>
              <a:t>33</a:t>
            </a:r>
            <a:r>
              <a:rPr lang="zh-CN" altLang="en-US" dirty="0" smtClean="0"/>
              <a:t>时最优解为</a:t>
            </a:r>
            <a:r>
              <a:rPr lang="en-US" altLang="zh-CN" dirty="0" smtClean="0"/>
              <a:t>5/121=1/45+1/55+1/1089</a:t>
            </a:r>
          </a:p>
          <a:p>
            <a:r>
              <a:rPr lang="en-US" altLang="zh-CN" dirty="0" smtClean="0"/>
              <a:t>2&lt;=a&lt;b&lt;=876, </a:t>
            </a:r>
            <a:r>
              <a:rPr lang="en-US" altLang="zh-CN" dirty="0" err="1" smtClean="0"/>
              <a:t>gcd</a:t>
            </a:r>
            <a:r>
              <a:rPr lang="en-US" altLang="zh-CN" dirty="0" smtClean="0"/>
              <a:t>(</a:t>
            </a:r>
            <a:r>
              <a:rPr lang="en-US" altLang="zh-CN" dirty="0" err="1" smtClean="0"/>
              <a:t>a,b</a:t>
            </a:r>
            <a:r>
              <a:rPr lang="en-US" altLang="zh-CN" dirty="0" smtClean="0"/>
              <a:t>)=1</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Digit Logic</a:t>
            </a:r>
            <a:br>
              <a:rPr lang="en-US" altLang="zh-CN" dirty="0" smtClean="0"/>
            </a:br>
            <a:r>
              <a:rPr lang="en-US" altLang="zh-CN" dirty="0" smtClean="0"/>
              <a:t>(</a:t>
            </a:r>
            <a:r>
              <a:rPr lang="en-US" altLang="zh-CN" dirty="0" err="1" smtClean="0"/>
              <a:t>Rujia</a:t>
            </a:r>
            <a:r>
              <a:rPr lang="en-US" altLang="zh-CN" dirty="0" smtClean="0"/>
              <a:t> Liu’s Present 2, </a:t>
            </a:r>
            <a:r>
              <a:rPr lang="en-US" altLang="zh-CN" dirty="0" err="1" smtClean="0"/>
              <a:t>UVa</a:t>
            </a:r>
            <a:r>
              <a:rPr lang="en-US" altLang="zh-CN" dirty="0" smtClean="0"/>
              <a:t> 11211)</a:t>
            </a:r>
            <a:endParaRPr lang="zh-CN" altLang="en-US" dirty="0"/>
          </a:p>
        </p:txBody>
      </p:sp>
      <p:sp>
        <p:nvSpPr>
          <p:cNvPr id="3" name="内容占位符 2"/>
          <p:cNvSpPr>
            <a:spLocks noGrp="1"/>
          </p:cNvSpPr>
          <p:nvPr>
            <p:ph idx="1"/>
          </p:nvPr>
        </p:nvSpPr>
        <p:spPr/>
        <p:txBody>
          <a:bodyPr>
            <a:normAutofit/>
          </a:bodyPr>
          <a:lstStyle/>
          <a:p>
            <a:r>
              <a:rPr lang="zh-CN" altLang="en-US" dirty="0" smtClean="0"/>
              <a:t>改编自</a:t>
            </a:r>
            <a:r>
              <a:rPr lang="en-US" altLang="zh-CN" dirty="0" smtClean="0"/>
              <a:t>CTSC2001《</a:t>
            </a:r>
            <a:r>
              <a:rPr lang="zh-CN" altLang="en-US" dirty="0" smtClean="0"/>
              <a:t>数字逻辑最优设计</a:t>
            </a:r>
            <a:r>
              <a:rPr lang="en-US" altLang="zh-CN" dirty="0" smtClean="0"/>
              <a:t>》</a:t>
            </a:r>
          </a:p>
          <a:p>
            <a:r>
              <a:rPr lang="zh-CN" altLang="en-US" dirty="0" smtClean="0"/>
              <a:t>给你一些</a:t>
            </a:r>
            <a:r>
              <a:rPr lang="en-US" dirty="0" smtClean="0"/>
              <a:t>2</a:t>
            </a:r>
            <a:r>
              <a:rPr lang="zh-CN" altLang="en-US" dirty="0" smtClean="0"/>
              <a:t>输入</a:t>
            </a:r>
            <a:r>
              <a:rPr lang="en-US" dirty="0" smtClean="0"/>
              <a:t>1</a:t>
            </a:r>
            <a:r>
              <a:rPr lang="zh-CN" altLang="en-US" dirty="0" smtClean="0"/>
              <a:t>输出的逻辑门，你的任务是设计一个</a:t>
            </a:r>
            <a:r>
              <a:rPr lang="en-US" dirty="0" smtClean="0"/>
              <a:t>4</a:t>
            </a:r>
            <a:r>
              <a:rPr lang="zh-CN" altLang="en-US" dirty="0" smtClean="0"/>
              <a:t>输入</a:t>
            </a:r>
            <a:r>
              <a:rPr lang="en-US" dirty="0" smtClean="0"/>
              <a:t>4</a:t>
            </a:r>
            <a:r>
              <a:rPr lang="zh-CN" altLang="en-US" dirty="0" smtClean="0"/>
              <a:t>输出的数字电路。</a:t>
            </a:r>
          </a:p>
        </p:txBody>
      </p:sp>
      <p:pic>
        <p:nvPicPr>
          <p:cNvPr id="16386" name="Picture 2" descr="p11211"/>
          <p:cNvPicPr>
            <a:picLocks noChangeAspect="1" noChangeArrowheads="1"/>
          </p:cNvPicPr>
          <p:nvPr/>
        </p:nvPicPr>
        <p:blipFill>
          <a:blip r:embed="rId2"/>
          <a:srcRect/>
          <a:stretch>
            <a:fillRect/>
          </a:stretch>
        </p:blipFill>
        <p:spPr bwMode="auto">
          <a:xfrm>
            <a:off x="1785918" y="3500438"/>
            <a:ext cx="5500726" cy="291456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lstStyle/>
          <a:p>
            <a:r>
              <a:rPr lang="zh-CN" altLang="en-US" dirty="0" smtClean="0"/>
              <a:t>你的任务是求两条</a:t>
            </a:r>
            <a:r>
              <a:rPr lang="en-US" altLang="zh-CN" dirty="0" smtClean="0"/>
              <a:t>NURBS</a:t>
            </a:r>
            <a:r>
              <a:rPr lang="zh-CN" altLang="en-US" dirty="0" smtClean="0"/>
              <a:t>曲线的所有交点</a:t>
            </a:r>
            <a:endParaRPr lang="en-US" altLang="zh-CN" dirty="0" smtClean="0"/>
          </a:p>
          <a:p>
            <a:r>
              <a:rPr lang="en-US" altLang="zh-CN" dirty="0" smtClean="0"/>
              <a:t>N&lt;=20, </a:t>
            </a:r>
            <a:r>
              <a:rPr lang="zh-CN" altLang="en-US" dirty="0" smtClean="0"/>
              <a:t>度数为</a:t>
            </a:r>
            <a:r>
              <a:rPr lang="en-US" altLang="zh-CN" dirty="0" smtClean="0"/>
              <a:t>1, 2, 3</a:t>
            </a:r>
            <a:r>
              <a:rPr lang="zh-CN" altLang="en-US" dirty="0" smtClean="0"/>
              <a:t>或者</a:t>
            </a:r>
            <a:r>
              <a:rPr lang="en-US" altLang="zh-CN" dirty="0" smtClean="0"/>
              <a:t>5, </a:t>
            </a:r>
            <a:r>
              <a:rPr lang="zh-CN" altLang="en-US" dirty="0" smtClean="0"/>
              <a:t>控制点坐标范围是</a:t>
            </a:r>
            <a:r>
              <a:rPr lang="en-US" altLang="zh-CN" dirty="0" smtClean="0"/>
              <a:t>[0,10]</a:t>
            </a:r>
            <a:r>
              <a:rPr lang="zh-CN" altLang="en-US" dirty="0" smtClean="0"/>
              <a:t>，权值范围</a:t>
            </a:r>
            <a:r>
              <a:rPr lang="en-US" altLang="zh-CN" smtClean="0"/>
              <a:t>(0,5]</a:t>
            </a:r>
            <a:r>
              <a:rPr lang="zh-CN" altLang="en-US" dirty="0" smtClean="0"/>
              <a:t>。输入保证</a:t>
            </a:r>
            <a:r>
              <a:rPr lang="en-US" altLang="zh-CN" dirty="0" smtClean="0"/>
              <a:t>NURBS</a:t>
            </a:r>
            <a:r>
              <a:rPr lang="zh-CN" altLang="en-US" dirty="0" smtClean="0"/>
              <a:t>曲线不病态，且没有特别接近的交点</a:t>
            </a:r>
            <a:endParaRPr lang="zh-CN" altLang="en-US" dirty="0"/>
          </a:p>
        </p:txBody>
      </p:sp>
      <p:pic>
        <p:nvPicPr>
          <p:cNvPr id="4" name="Picture 2" descr="http://uva.onlinejudge.org/external/125/p12565a.png"/>
          <p:cNvPicPr>
            <a:picLocks noChangeAspect="1" noChangeArrowheads="1"/>
          </p:cNvPicPr>
          <p:nvPr/>
        </p:nvPicPr>
        <p:blipFill>
          <a:blip r:embed="rId2"/>
          <a:srcRect/>
          <a:stretch>
            <a:fillRect/>
          </a:stretch>
        </p:blipFill>
        <p:spPr bwMode="auto">
          <a:xfrm>
            <a:off x="357158" y="2928934"/>
            <a:ext cx="8406228" cy="3429024"/>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28"/>
            <a:ext cx="8229600" cy="6572272"/>
          </a:xfrm>
        </p:spPr>
        <p:txBody>
          <a:bodyPr>
            <a:normAutofit lnSpcReduction="10000"/>
          </a:bodyPr>
          <a:lstStyle/>
          <a:p>
            <a:r>
              <a:rPr lang="zh-CN" altLang="en-US" dirty="0" smtClean="0"/>
              <a:t>每一个逻辑门由三个</a:t>
            </a:r>
            <a:r>
              <a:rPr lang="en-US" dirty="0" smtClean="0"/>
              <a:t>0-1</a:t>
            </a:r>
            <a:r>
              <a:rPr lang="zh-CN" altLang="en-US" dirty="0" smtClean="0"/>
              <a:t>整数</a:t>
            </a:r>
            <a:r>
              <a:rPr lang="en-US" i="1" dirty="0" smtClean="0"/>
              <a:t>Y</a:t>
            </a:r>
            <a:r>
              <a:rPr lang="en-US" baseline="-25000" dirty="0" smtClean="0"/>
              <a:t>00</a:t>
            </a:r>
            <a:r>
              <a:rPr lang="en-US" dirty="0" smtClean="0"/>
              <a:t>, </a:t>
            </a:r>
            <a:r>
              <a:rPr lang="en-US" i="1" dirty="0" smtClean="0"/>
              <a:t>Y</a:t>
            </a:r>
            <a:r>
              <a:rPr lang="en-US" baseline="-25000" dirty="0" smtClean="0"/>
              <a:t>01</a:t>
            </a:r>
            <a:r>
              <a:rPr lang="zh-CN" altLang="en-US" dirty="0" smtClean="0"/>
              <a:t>和</a:t>
            </a:r>
            <a:r>
              <a:rPr lang="en-US" i="1" dirty="0" smtClean="0"/>
              <a:t>Y</a:t>
            </a:r>
            <a:r>
              <a:rPr lang="en-US" baseline="-25000" dirty="0" smtClean="0"/>
              <a:t>11</a:t>
            </a:r>
            <a:r>
              <a:rPr lang="en-US" dirty="0" smtClean="0"/>
              <a:t>,</a:t>
            </a:r>
            <a:r>
              <a:rPr lang="zh-CN" altLang="en-US" dirty="0" smtClean="0"/>
              <a:t>描述。代表输入分别为</a:t>
            </a:r>
            <a:r>
              <a:rPr lang="en-US" dirty="0" smtClean="0"/>
              <a:t>0</a:t>
            </a:r>
            <a:r>
              <a:rPr lang="zh-CN" altLang="en-US" dirty="0" smtClean="0"/>
              <a:t>，</a:t>
            </a:r>
            <a:r>
              <a:rPr lang="en-US" dirty="0" smtClean="0"/>
              <a:t>1</a:t>
            </a:r>
            <a:r>
              <a:rPr lang="zh-CN" altLang="en-US" dirty="0" smtClean="0"/>
              <a:t>，</a:t>
            </a:r>
            <a:r>
              <a:rPr lang="en-US" dirty="0" smtClean="0"/>
              <a:t>2</a:t>
            </a:r>
            <a:r>
              <a:rPr lang="zh-CN" altLang="en-US" dirty="0" smtClean="0"/>
              <a:t>个</a:t>
            </a:r>
            <a:r>
              <a:rPr lang="en-US" dirty="0" smtClean="0"/>
              <a:t>1</a:t>
            </a:r>
            <a:r>
              <a:rPr lang="zh-CN" altLang="en-US" dirty="0" smtClean="0"/>
              <a:t>时的输出。注意所有的逻辑门都是对称的。</a:t>
            </a:r>
          </a:p>
          <a:p>
            <a:r>
              <a:rPr lang="zh-CN" altLang="en-US" dirty="0" smtClean="0"/>
              <a:t>任何一个逻辑门的输入端都是另外一个逻辑门的输出端或者</a:t>
            </a:r>
            <a:r>
              <a:rPr lang="en-US" dirty="0" smtClean="0"/>
              <a:t>4</a:t>
            </a:r>
            <a:r>
              <a:rPr lang="zh-CN" altLang="en-US" dirty="0" smtClean="0"/>
              <a:t>个源输入端之一</a:t>
            </a:r>
            <a:endParaRPr lang="en-US" altLang="zh-CN" dirty="0" smtClean="0"/>
          </a:p>
          <a:p>
            <a:r>
              <a:rPr lang="zh-CN" altLang="en-US" dirty="0" smtClean="0"/>
              <a:t>由于当任何一个输入被悬挂时输出结果将不可预料。所以务必保证一个逻辑门的输出将不会再次变为其的输入，不管是直接的还是间接的（换句话说，逻辑电路将不包含环路）。</a:t>
            </a:r>
            <a:endParaRPr lang="en-US" altLang="zh-CN" dirty="0" smtClean="0"/>
          </a:p>
          <a:p>
            <a:r>
              <a:rPr lang="zh-CN" altLang="en-US" dirty="0" smtClean="0"/>
              <a:t>为了让设计更加简单，你需要使用尽可能少的逻辑门。题目保证所有输入数据都可以用最多</a:t>
            </a:r>
            <a:r>
              <a:rPr lang="en-US" dirty="0" smtClean="0"/>
              <a:t>6</a:t>
            </a:r>
            <a:r>
              <a:rPr lang="zh-CN" altLang="en-US" dirty="0" smtClean="0"/>
              <a:t>个逻辑门实现。</a:t>
            </a:r>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Editing a Book</a:t>
            </a:r>
            <a:br>
              <a:rPr lang="en-US" altLang="zh-CN" dirty="0" smtClean="0"/>
            </a:br>
            <a:r>
              <a:rPr lang="en-US" altLang="zh-CN" dirty="0" smtClean="0"/>
              <a:t>(</a:t>
            </a:r>
            <a:r>
              <a:rPr lang="en-US" altLang="zh-CN" dirty="0" err="1" smtClean="0"/>
              <a:t>Rujia</a:t>
            </a:r>
            <a:r>
              <a:rPr lang="en-US" altLang="zh-CN" dirty="0" smtClean="0"/>
              <a:t> Liu’s Present 2, </a:t>
            </a:r>
            <a:r>
              <a:rPr lang="en-US" altLang="zh-CN" dirty="0" err="1" smtClean="0"/>
              <a:t>UVa</a:t>
            </a:r>
            <a:r>
              <a:rPr lang="en-US" altLang="zh-CN" dirty="0" smtClean="0"/>
              <a:t> 11212)</a:t>
            </a:r>
            <a:endParaRPr lang="zh-CN" altLang="en-US" dirty="0"/>
          </a:p>
        </p:txBody>
      </p:sp>
      <p:sp>
        <p:nvSpPr>
          <p:cNvPr id="3" name="内容占位符 2"/>
          <p:cNvSpPr>
            <a:spLocks noGrp="1"/>
          </p:cNvSpPr>
          <p:nvPr>
            <p:ph idx="1"/>
          </p:nvPr>
        </p:nvSpPr>
        <p:spPr>
          <a:xfrm>
            <a:off x="457200" y="1357298"/>
            <a:ext cx="8229600" cy="5500702"/>
          </a:xfrm>
        </p:spPr>
        <p:txBody>
          <a:bodyPr>
            <a:normAutofit lnSpcReduction="10000"/>
          </a:bodyPr>
          <a:lstStyle/>
          <a:p>
            <a:r>
              <a:rPr lang="zh-CN" altLang="en-US" dirty="0" smtClean="0"/>
              <a:t>你有一篇由</a:t>
            </a:r>
            <a:r>
              <a:rPr lang="en-US" dirty="0" smtClean="0"/>
              <a:t>n</a:t>
            </a:r>
            <a:r>
              <a:rPr lang="zh-CN" altLang="en-US" dirty="0" smtClean="0"/>
              <a:t>个自然段组成的文章，希望将它们排列成</a:t>
            </a:r>
            <a:r>
              <a:rPr lang="en-US" dirty="0" smtClean="0"/>
              <a:t>1, 2, …, n</a:t>
            </a:r>
            <a:r>
              <a:rPr lang="zh-CN" altLang="en-US" dirty="0" smtClean="0"/>
              <a:t>。你可以用</a:t>
            </a:r>
            <a:r>
              <a:rPr lang="en-US" dirty="0" smtClean="0"/>
              <a:t>Ctrl-X</a:t>
            </a:r>
            <a:r>
              <a:rPr lang="zh-CN" altLang="en-US" dirty="0" smtClean="0"/>
              <a:t>（剪切）和</a:t>
            </a:r>
            <a:r>
              <a:rPr lang="en-US" dirty="0" smtClean="0"/>
              <a:t>Ctrl-V</a:t>
            </a:r>
            <a:r>
              <a:rPr lang="zh-CN" altLang="en-US" dirty="0" smtClean="0"/>
              <a:t>（粘贴）来完成任务。每次可以剪切一段连续的自然段，粘贴的时候按照顺序粘贴。注意，剪贴版只有一个，所以不能连续剪切两次，只能剪切和粘贴交替。</a:t>
            </a:r>
          </a:p>
          <a:p>
            <a:r>
              <a:rPr lang="zh-CN" altLang="en-US" dirty="0" smtClean="0"/>
              <a:t>例如，为了将</a:t>
            </a:r>
            <a:r>
              <a:rPr lang="en-US" dirty="0" smtClean="0"/>
              <a:t>{2,4,1,5,3,6}</a:t>
            </a:r>
            <a:r>
              <a:rPr lang="zh-CN" altLang="en-US" dirty="0" smtClean="0"/>
              <a:t>变为升序，可以剪切</a:t>
            </a:r>
            <a:r>
              <a:rPr lang="en-US" dirty="0" smtClean="0"/>
              <a:t>1</a:t>
            </a:r>
            <a:r>
              <a:rPr lang="zh-CN" altLang="en-US" dirty="0" smtClean="0"/>
              <a:t>将其放到</a:t>
            </a:r>
            <a:r>
              <a:rPr lang="en-US" dirty="0" smtClean="0"/>
              <a:t>2</a:t>
            </a:r>
            <a:r>
              <a:rPr lang="zh-CN" altLang="en-US" dirty="0" smtClean="0"/>
              <a:t>前，然后剪切</a:t>
            </a:r>
            <a:r>
              <a:rPr lang="en-US" dirty="0" smtClean="0"/>
              <a:t>3</a:t>
            </a:r>
            <a:r>
              <a:rPr lang="zh-CN" altLang="en-US" dirty="0" smtClean="0"/>
              <a:t>将其放到</a:t>
            </a:r>
            <a:r>
              <a:rPr lang="en-US" dirty="0" smtClean="0"/>
              <a:t>4</a:t>
            </a:r>
            <a:r>
              <a:rPr lang="zh-CN" altLang="en-US" dirty="0" smtClean="0"/>
              <a:t>前。再如，对于排列</a:t>
            </a:r>
            <a:r>
              <a:rPr lang="en-US" dirty="0" smtClean="0"/>
              <a:t>{3,4,5,1,2}</a:t>
            </a:r>
            <a:r>
              <a:rPr lang="zh-CN" altLang="en-US" dirty="0" smtClean="0"/>
              <a:t>，只需一次剪切和一次粘贴即可</a:t>
            </a:r>
            <a:r>
              <a:rPr lang="en-US" altLang="zh-CN" dirty="0" smtClean="0"/>
              <a:t>——</a:t>
            </a:r>
            <a:r>
              <a:rPr lang="zh-CN" altLang="en-US" dirty="0" smtClean="0"/>
              <a:t>将</a:t>
            </a:r>
            <a:r>
              <a:rPr lang="en-US" dirty="0" smtClean="0"/>
              <a:t>{3,4,5}</a:t>
            </a:r>
            <a:r>
              <a:rPr lang="zh-CN" altLang="en-US" dirty="0" smtClean="0"/>
              <a:t>放在</a:t>
            </a:r>
            <a:r>
              <a:rPr lang="en-US" dirty="0" smtClean="0"/>
              <a:t>{1,2}</a:t>
            </a:r>
            <a:r>
              <a:rPr lang="zh-CN" altLang="en-US" dirty="0" smtClean="0"/>
              <a:t>后，或者将</a:t>
            </a:r>
            <a:r>
              <a:rPr lang="en-US" dirty="0" smtClean="0"/>
              <a:t>{1,2}</a:t>
            </a:r>
            <a:r>
              <a:rPr lang="zh-CN" altLang="en-US" dirty="0" smtClean="0"/>
              <a:t>放在</a:t>
            </a:r>
            <a:r>
              <a:rPr lang="en-US" dirty="0" smtClean="0"/>
              <a:t>{3,4,5}</a:t>
            </a:r>
            <a:r>
              <a:rPr lang="zh-CN" altLang="en-US" dirty="0" smtClean="0"/>
              <a:t>前。</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en-US" altLang="zh-CN" dirty="0" smtClean="0"/>
              <a:t>5 4 3 2 1</a:t>
            </a:r>
            <a:r>
              <a:rPr lang="zh-CN" altLang="en-US" dirty="0" smtClean="0"/>
              <a:t>的最优解是？</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Conduit Packing</a:t>
            </a:r>
            <a:br>
              <a:rPr lang="en-US" dirty="0" smtClean="0"/>
            </a:br>
            <a:r>
              <a:rPr lang="en-US" dirty="0" smtClean="0"/>
              <a:t>(World Finals 2009, LA 4448)</a:t>
            </a:r>
            <a:endParaRPr lang="zh-CN" altLang="en-US" dirty="0"/>
          </a:p>
        </p:txBody>
      </p:sp>
      <p:sp>
        <p:nvSpPr>
          <p:cNvPr id="3" name="内容占位符 2"/>
          <p:cNvSpPr>
            <a:spLocks noGrp="1"/>
          </p:cNvSpPr>
          <p:nvPr>
            <p:ph idx="1"/>
          </p:nvPr>
        </p:nvSpPr>
        <p:spPr/>
        <p:txBody>
          <a:bodyPr/>
          <a:lstStyle/>
          <a:p>
            <a:r>
              <a:rPr lang="zh-CN" altLang="en-US" dirty="0" smtClean="0"/>
              <a:t>你的任务是用一个尽量小的圆包含四个大小给定的圆。</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599579" y="2928934"/>
            <a:ext cx="7972949" cy="2643206"/>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Quall[e]? </a:t>
            </a:r>
            <a:r>
              <a:rPr lang="en-US" altLang="zh-CN" dirty="0" err="1" smtClean="0"/>
              <a:t>Quale</a:t>
            </a:r>
            <a:r>
              <a:rPr lang="en-US" altLang="zh-CN" dirty="0" smtClean="0"/>
              <a:t>?</a:t>
            </a:r>
            <a:br>
              <a:rPr lang="en-US" altLang="zh-CN" dirty="0" smtClean="0"/>
            </a:br>
            <a:r>
              <a:rPr lang="en-US" altLang="zh-CN" dirty="0" smtClean="0"/>
              <a:t>(</a:t>
            </a:r>
            <a:r>
              <a:rPr lang="en-US" altLang="zh-CN" dirty="0" err="1" smtClean="0"/>
              <a:t>Rujia</a:t>
            </a:r>
            <a:r>
              <a:rPr lang="en-US" altLang="zh-CN" dirty="0" smtClean="0"/>
              <a:t> Liu’s Present 6, </a:t>
            </a:r>
            <a:r>
              <a:rPr lang="en-US" altLang="zh-CN" dirty="0" err="1" smtClean="0"/>
              <a:t>UVa</a:t>
            </a:r>
            <a:r>
              <a:rPr lang="en-US" altLang="zh-CN" dirty="0" smtClean="0"/>
              <a:t> 12570)</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3&lt;=n&lt;=26</a:t>
            </a:r>
            <a:r>
              <a:rPr lang="zh-CN" altLang="en-US" dirty="0" smtClean="0"/>
              <a:t>道题，每道题的标题有多语言版。已知每道题的每种语言的版本以什么字母开头，要求前</a:t>
            </a:r>
            <a:r>
              <a:rPr lang="en-US" altLang="zh-CN" dirty="0" smtClean="0"/>
              <a:t>n</a:t>
            </a:r>
            <a:r>
              <a:rPr lang="zh-CN" altLang="en-US" dirty="0" smtClean="0"/>
              <a:t>个字母的题目各一道。问：语言集合有几种可能？</a:t>
            </a:r>
            <a:endParaRPr lang="en-US" altLang="zh-CN" dirty="0" smtClean="0"/>
          </a:p>
          <a:p>
            <a:r>
              <a:rPr lang="zh-CN" altLang="en-US" dirty="0" smtClean="0"/>
              <a:t>一共有</a:t>
            </a:r>
            <a:r>
              <a:rPr lang="en-US" altLang="zh-CN" dirty="0" smtClean="0"/>
              <a:t>1&lt;=m&lt;=5</a:t>
            </a:r>
            <a:r>
              <a:rPr lang="zh-CN" altLang="en-US" dirty="0" smtClean="0"/>
              <a:t>种语言</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71744"/>
            <a:ext cx="8229600" cy="1785950"/>
          </a:xfrm>
        </p:spPr>
        <p:txBody>
          <a:bodyPr>
            <a:normAutofit/>
          </a:bodyPr>
          <a:lstStyle/>
          <a:p>
            <a:r>
              <a:rPr lang="en-US" altLang="zh-CN" b="1" dirty="0" smtClean="0"/>
              <a:t>Bonus.</a:t>
            </a:r>
            <a:br>
              <a:rPr lang="en-US" altLang="zh-CN" b="1" dirty="0" smtClean="0"/>
            </a:br>
            <a:r>
              <a:rPr lang="zh-CN" altLang="en-US" b="1" dirty="0" smtClean="0"/>
              <a:t>各种其他题目</a:t>
            </a:r>
            <a:r>
              <a:rPr lang="en-US" altLang="zh-CN" b="1" dirty="0" smtClean="0"/>
              <a:t>…</a:t>
            </a:r>
            <a:endParaRPr lang="zh-CN" altLang="en-US" b="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Square Garden (</a:t>
            </a:r>
            <a:r>
              <a:rPr lang="en-US" altLang="zh-CN" dirty="0" err="1" smtClean="0"/>
              <a:t>UVa</a:t>
            </a:r>
            <a:r>
              <a:rPr lang="en-US" altLang="zh-CN" dirty="0" smtClean="0"/>
              <a:t> 12520)</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L*L</a:t>
            </a:r>
            <a:r>
              <a:rPr lang="zh-CN" altLang="en-US" dirty="0" smtClean="0"/>
              <a:t>网格里涂色</a:t>
            </a:r>
            <a:r>
              <a:rPr lang="en-US" altLang="zh-CN" dirty="0" smtClean="0"/>
              <a:t>n</a:t>
            </a:r>
            <a:r>
              <a:rPr lang="zh-CN" altLang="en-US" dirty="0" smtClean="0"/>
              <a:t>个格子，要求涂色格子的轮廓线周长尽量大</a:t>
            </a:r>
            <a:endParaRPr lang="en-US" altLang="zh-CN" dirty="0" smtClean="0"/>
          </a:p>
          <a:p>
            <a:r>
              <a:rPr lang="en-US" altLang="zh-CN" dirty="0" smtClean="0"/>
              <a:t>L&lt;=10</a:t>
            </a:r>
            <a:r>
              <a:rPr lang="en-US" altLang="zh-CN" baseline="30000" dirty="0" smtClean="0"/>
              <a:t>6</a:t>
            </a:r>
            <a:endParaRPr lang="zh-CN" altLang="en-US" baseline="30000" dirty="0"/>
          </a:p>
        </p:txBody>
      </p:sp>
      <p:pic>
        <p:nvPicPr>
          <p:cNvPr id="105474" name="Picture 2" descr="\epsfbox{p12520a.eps}"/>
          <p:cNvPicPr>
            <a:picLocks noChangeAspect="1" noChangeArrowheads="1"/>
          </p:cNvPicPr>
          <p:nvPr/>
        </p:nvPicPr>
        <p:blipFill>
          <a:blip r:embed="rId2"/>
          <a:srcRect/>
          <a:stretch>
            <a:fillRect/>
          </a:stretch>
        </p:blipFill>
        <p:spPr bwMode="auto">
          <a:xfrm>
            <a:off x="3286116" y="3428999"/>
            <a:ext cx="2286016" cy="2246941"/>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Never7, Ever17 and </a:t>
            </a:r>
            <a:r>
              <a:rPr lang="en-US" dirty="0" err="1" smtClean="0"/>
              <a:t>Wa</a:t>
            </a:r>
            <a:r>
              <a:rPr lang="en-US" dirty="0" smtClean="0"/>
              <a:t>[t]</a:t>
            </a:r>
            <a:r>
              <a:rPr lang="en-US" dirty="0" err="1" smtClean="0"/>
              <a:t>er</a:t>
            </a:r>
            <a:r>
              <a:rPr lang="en-US" dirty="0" smtClean="0"/>
              <a:t> </a:t>
            </a:r>
            <a:br>
              <a:rPr lang="en-US" dirty="0" smtClean="0"/>
            </a:br>
            <a:r>
              <a:rPr lang="en-US" dirty="0" smtClean="0"/>
              <a:t>(</a:t>
            </a:r>
            <a:r>
              <a:rPr lang="en-US" altLang="zh-CN" dirty="0" err="1" smtClean="0"/>
              <a:t>Rujia</a:t>
            </a:r>
            <a:r>
              <a:rPr lang="en-US" altLang="zh-CN" dirty="0" smtClean="0"/>
              <a:t> Liu’s Present 6, </a:t>
            </a:r>
            <a:r>
              <a:rPr lang="en-US" dirty="0" err="1" smtClean="0"/>
              <a:t>UVa</a:t>
            </a:r>
            <a:r>
              <a:rPr lang="en-US" dirty="0" smtClean="0"/>
              <a:t> 1256)</a:t>
            </a:r>
            <a:endParaRPr lang="zh-CN" altLang="en-US" dirty="0"/>
          </a:p>
        </p:txBody>
      </p:sp>
      <p:sp>
        <p:nvSpPr>
          <p:cNvPr id="3" name="内容占位符 2"/>
          <p:cNvSpPr>
            <a:spLocks noGrp="1"/>
          </p:cNvSpPr>
          <p:nvPr>
            <p:ph idx="1"/>
          </p:nvPr>
        </p:nvSpPr>
        <p:spPr/>
        <p:txBody>
          <a:bodyPr/>
          <a:lstStyle/>
          <a:p>
            <a:r>
              <a:rPr lang="zh-CN" altLang="en-US" dirty="0" smtClean="0"/>
              <a:t>有一个</a:t>
            </a:r>
            <a:r>
              <a:rPr lang="en-US" altLang="zh-CN" dirty="0" smtClean="0"/>
              <a:t>n</a:t>
            </a:r>
            <a:r>
              <a:rPr lang="zh-CN" altLang="en-US" dirty="0" smtClean="0"/>
              <a:t>个点</a:t>
            </a:r>
            <a:r>
              <a:rPr lang="en-US" altLang="zh-CN" dirty="0" smtClean="0"/>
              <a:t>m</a:t>
            </a:r>
            <a:r>
              <a:rPr lang="zh-CN" altLang="en-US" dirty="0" smtClean="0"/>
              <a:t>条有向边的网络，每条边都有容量上下界，求一个循环流，使得所有边中的最大流量和最小流量的差尽量小</a:t>
            </a:r>
            <a:endParaRPr lang="en-US" altLang="zh-CN" dirty="0" smtClean="0"/>
          </a:p>
          <a:p>
            <a:r>
              <a:rPr lang="en-US" altLang="zh-CN" dirty="0" smtClean="0"/>
              <a:t>n&lt;=50, m&lt;=200</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err="1" smtClean="0"/>
              <a:t>Melod</a:t>
            </a:r>
            <a:r>
              <a:rPr lang="en-US" dirty="0" smtClean="0"/>
              <a:t>[y] "Creation” (</a:t>
            </a:r>
            <a:r>
              <a:rPr lang="en-US" altLang="zh-CN" dirty="0" err="1" smtClean="0"/>
              <a:t>Rujia</a:t>
            </a:r>
            <a:r>
              <a:rPr lang="en-US" altLang="zh-CN" dirty="0" smtClean="0"/>
              <a:t> Liu’s Present 6, </a:t>
            </a:r>
            <a:r>
              <a:rPr lang="en-US" dirty="0" err="1" smtClean="0"/>
              <a:t>UVa</a:t>
            </a:r>
            <a:r>
              <a:rPr lang="en-US" dirty="0" smtClean="0"/>
              <a:t> 12566)</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zh-CN" altLang="en-US" dirty="0" smtClean="0"/>
              <a:t>在简谱中，用</a:t>
            </a:r>
            <a:r>
              <a:rPr lang="en-US" altLang="zh-CN" dirty="0" smtClean="0"/>
              <a:t>s1=s2</a:t>
            </a:r>
            <a:r>
              <a:rPr lang="zh-CN" altLang="en-US" dirty="0" smtClean="0"/>
              <a:t>表示一个转调，即该音符在转调前是</a:t>
            </a:r>
            <a:r>
              <a:rPr lang="en-US" altLang="zh-CN" dirty="0" smtClean="0"/>
              <a:t>s1</a:t>
            </a:r>
            <a:r>
              <a:rPr lang="zh-CN" altLang="en-US" dirty="0" smtClean="0"/>
              <a:t>，转调后是</a:t>
            </a:r>
            <a:r>
              <a:rPr lang="en-US" altLang="zh-CN" dirty="0" smtClean="0"/>
              <a:t>s2</a:t>
            </a:r>
          </a:p>
          <a:p>
            <a:r>
              <a:rPr lang="zh-CN" altLang="en-US" dirty="0" smtClean="0"/>
              <a:t>比如下面的简谱是“生日歌”</a:t>
            </a:r>
            <a:endParaRPr lang="en-US" altLang="zh-CN" dirty="0" smtClean="0"/>
          </a:p>
          <a:p>
            <a:r>
              <a:rPr lang="en-US" dirty="0" smtClean="0"/>
              <a:t>5 5 6 5 1=4 3 | 1 1 2 1 5 4 | 1=5 5 5 3 1 7=3 2 | b7 </a:t>
            </a:r>
            <a:r>
              <a:rPr lang="en-US" dirty="0" err="1" smtClean="0"/>
              <a:t>b7</a:t>
            </a:r>
            <a:r>
              <a:rPr lang="en-US" dirty="0" smtClean="0"/>
              <a:t> 6 4 5=2 1 ||</a:t>
            </a:r>
          </a:p>
          <a:p>
            <a:r>
              <a:rPr lang="zh-CN" altLang="en-US" dirty="0" smtClean="0"/>
              <a:t>要求改写简谱，使得升降号不得超过</a:t>
            </a:r>
            <a:r>
              <a:rPr lang="en-US" altLang="zh-CN" dirty="0" smtClean="0"/>
              <a:t>k</a:t>
            </a:r>
            <a:r>
              <a:rPr lang="zh-CN" altLang="en-US" dirty="0" smtClean="0"/>
              <a:t>个，在此前提下转调的次数最少。多解时输出字典序最小的</a:t>
            </a:r>
            <a:endParaRPr lang="en-US" altLang="zh-CN" dirty="0" smtClean="0"/>
          </a:p>
          <a:p>
            <a:r>
              <a:rPr lang="zh-CN" altLang="en-US" dirty="0" smtClean="0"/>
              <a:t>音符数不超过</a:t>
            </a:r>
            <a:r>
              <a:rPr lang="en-US" altLang="zh-CN" dirty="0" smtClean="0"/>
              <a:t>100</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K-equivalence (NEERC 2009, LA 4599)</a:t>
            </a:r>
            <a:endParaRPr lang="zh-CN" altLang="en-US" dirty="0"/>
          </a:p>
        </p:txBody>
      </p:sp>
      <p:sp>
        <p:nvSpPr>
          <p:cNvPr id="3" name="内容占位符 2"/>
          <p:cNvSpPr>
            <a:spLocks noGrp="1"/>
          </p:cNvSpPr>
          <p:nvPr>
            <p:ph idx="1"/>
          </p:nvPr>
        </p:nvSpPr>
        <p:spPr>
          <a:xfrm>
            <a:off x="457200" y="1600200"/>
            <a:ext cx="8229600" cy="5257800"/>
          </a:xfrm>
        </p:spPr>
        <p:txBody>
          <a:bodyPr>
            <a:normAutofit/>
          </a:bodyPr>
          <a:lstStyle/>
          <a:p>
            <a:r>
              <a:rPr lang="zh-CN" altLang="en-US" dirty="0" smtClean="0"/>
              <a:t>考虑一个正整数集合</a:t>
            </a:r>
            <a:r>
              <a:rPr lang="en-US" dirty="0" smtClean="0"/>
              <a:t>K</a:t>
            </a:r>
            <a:r>
              <a:rPr lang="zh-CN" altLang="en-US" dirty="0" smtClean="0"/>
              <a:t>。对于两个非</a:t>
            </a:r>
            <a:r>
              <a:rPr lang="en-US" dirty="0" smtClean="0"/>
              <a:t>0</a:t>
            </a:r>
            <a:r>
              <a:rPr lang="zh-CN" altLang="en-US" dirty="0" smtClean="0"/>
              <a:t>数字（即</a:t>
            </a:r>
            <a:r>
              <a:rPr lang="en-US" dirty="0" smtClean="0"/>
              <a:t>1~9</a:t>
            </a:r>
            <a:r>
              <a:rPr lang="zh-CN" altLang="en-US" dirty="0" smtClean="0"/>
              <a:t>）</a:t>
            </a:r>
            <a:r>
              <a:rPr lang="en-US" dirty="0" smtClean="0"/>
              <a:t>p</a:t>
            </a:r>
            <a:r>
              <a:rPr lang="zh-CN" altLang="en-US" dirty="0" smtClean="0"/>
              <a:t>和</a:t>
            </a:r>
            <a:r>
              <a:rPr lang="en-US" dirty="0" smtClean="0"/>
              <a:t>q</a:t>
            </a:r>
            <a:r>
              <a:rPr lang="zh-CN" altLang="en-US" dirty="0" smtClean="0"/>
              <a:t>，如果它们满足如下条件，我们说</a:t>
            </a:r>
            <a:r>
              <a:rPr lang="en-US" dirty="0" smtClean="0"/>
              <a:t>p</a:t>
            </a:r>
            <a:r>
              <a:rPr lang="zh-CN" altLang="en-US" dirty="0" smtClean="0"/>
              <a:t>和</a:t>
            </a:r>
            <a:r>
              <a:rPr lang="en-US" dirty="0" smtClean="0"/>
              <a:t>q</a:t>
            </a:r>
            <a:r>
              <a:rPr lang="zh-CN" altLang="en-US" dirty="0" smtClean="0"/>
              <a:t>是</a:t>
            </a:r>
            <a:r>
              <a:rPr lang="en-US" dirty="0" smtClean="0"/>
              <a:t>K-</a:t>
            </a:r>
            <a:r>
              <a:rPr lang="zh-CN" altLang="en-US" dirty="0" smtClean="0"/>
              <a:t>等价的：对于</a:t>
            </a:r>
            <a:r>
              <a:rPr lang="en-US" dirty="0" smtClean="0"/>
              <a:t>K</a:t>
            </a:r>
            <a:r>
              <a:rPr lang="zh-CN" altLang="en-US" dirty="0" smtClean="0"/>
              <a:t>中的任意一个整数</a:t>
            </a:r>
            <a:r>
              <a:rPr lang="en-US" dirty="0" smtClean="0"/>
              <a:t>n</a:t>
            </a:r>
            <a:r>
              <a:rPr lang="zh-CN" altLang="en-US" dirty="0" smtClean="0"/>
              <a:t>，如果把其中的某个数字从</a:t>
            </a:r>
            <a:r>
              <a:rPr lang="en-US" dirty="0" smtClean="0"/>
              <a:t>p</a:t>
            </a:r>
            <a:r>
              <a:rPr lang="zh-CN" altLang="en-US" dirty="0" smtClean="0"/>
              <a:t>变成</a:t>
            </a:r>
            <a:r>
              <a:rPr lang="en-US" dirty="0" smtClean="0"/>
              <a:t>q</a:t>
            </a:r>
            <a:r>
              <a:rPr lang="zh-CN" altLang="en-US" dirty="0" smtClean="0"/>
              <a:t>，或者从</a:t>
            </a:r>
            <a:r>
              <a:rPr lang="en-US" dirty="0" smtClean="0"/>
              <a:t>q</a:t>
            </a:r>
            <a:r>
              <a:rPr lang="zh-CN" altLang="en-US" dirty="0" smtClean="0"/>
              <a:t>变成</a:t>
            </a:r>
            <a:r>
              <a:rPr lang="en-US" dirty="0" smtClean="0"/>
              <a:t>p</a:t>
            </a:r>
            <a:r>
              <a:rPr lang="zh-CN" altLang="en-US" dirty="0" smtClean="0"/>
              <a:t>，得到的结果一定也在</a:t>
            </a:r>
            <a:r>
              <a:rPr lang="en-US" dirty="0" smtClean="0"/>
              <a:t>K</a:t>
            </a:r>
            <a:r>
              <a:rPr lang="zh-CN" altLang="en-US" dirty="0" smtClean="0"/>
              <a:t>中。</a:t>
            </a:r>
          </a:p>
          <a:p>
            <a:r>
              <a:rPr lang="zh-CN" altLang="en-US" dirty="0" smtClean="0"/>
              <a:t>例如，若</a:t>
            </a:r>
            <a:r>
              <a:rPr lang="en-US" dirty="0" smtClean="0"/>
              <a:t>K</a:t>
            </a:r>
            <a:r>
              <a:rPr lang="zh-CN" altLang="en-US" dirty="0" smtClean="0"/>
              <a:t>为“能被</a:t>
            </a:r>
            <a:r>
              <a:rPr lang="en-US" dirty="0" smtClean="0"/>
              <a:t>3</a:t>
            </a:r>
            <a:r>
              <a:rPr lang="zh-CN" altLang="en-US" dirty="0" smtClean="0"/>
              <a:t>整除的正整数集合”，则</a:t>
            </a:r>
            <a:r>
              <a:rPr lang="en-US" dirty="0" smtClean="0"/>
              <a:t>1,4,7</a:t>
            </a:r>
            <a:r>
              <a:rPr lang="zh-CN" altLang="en-US" dirty="0" smtClean="0"/>
              <a:t>三个数字等价。在本题中，</a:t>
            </a:r>
            <a:r>
              <a:rPr lang="en-US" dirty="0" smtClean="0"/>
              <a:t>K</a:t>
            </a:r>
            <a:r>
              <a:rPr lang="zh-CN" altLang="en-US" dirty="0" smtClean="0"/>
              <a:t>被表示成不超过</a:t>
            </a:r>
            <a:r>
              <a:rPr lang="en-US" altLang="zh-CN" dirty="0" smtClean="0"/>
              <a:t>10000</a:t>
            </a:r>
            <a:r>
              <a:rPr lang="zh-CN" altLang="en-US" dirty="0" smtClean="0"/>
              <a:t>个不相交的有限区间的并集，你的任务把数字</a:t>
            </a:r>
            <a:r>
              <a:rPr lang="en-US" dirty="0" smtClean="0"/>
              <a:t>1~9</a:t>
            </a:r>
            <a:r>
              <a:rPr lang="zh-CN" altLang="en-US" dirty="0" smtClean="0"/>
              <a:t>划分成</a:t>
            </a:r>
            <a:r>
              <a:rPr lang="en-US" dirty="0" smtClean="0"/>
              <a:t>K-</a:t>
            </a:r>
            <a:r>
              <a:rPr lang="zh-CN" altLang="en-US" dirty="0" smtClean="0"/>
              <a:t>等价类。</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有向直线的极角</a:t>
            </a:r>
            <a:endParaRPr lang="zh-CN" altLang="en-US" dirty="0"/>
          </a:p>
        </p:txBody>
      </p:sp>
      <p:sp>
        <p:nvSpPr>
          <p:cNvPr id="3" name="内容占位符 2"/>
          <p:cNvSpPr>
            <a:spLocks noGrp="1"/>
          </p:cNvSpPr>
          <p:nvPr>
            <p:ph idx="1"/>
          </p:nvPr>
        </p:nvSpPr>
        <p:spPr>
          <a:xfrm>
            <a:off x="457200" y="1600200"/>
            <a:ext cx="8229600" cy="5257800"/>
          </a:xfrm>
        </p:spPr>
        <p:txBody>
          <a:bodyPr/>
          <a:lstStyle/>
          <a:p>
            <a:r>
              <a:rPr lang="zh-CN" altLang="en-US" dirty="0" smtClean="0"/>
              <a:t>很多几何算法只用叉积和点积计算夹角，但很多时候“绝对角度”也很重要</a:t>
            </a:r>
            <a:endParaRPr lang="en-US" altLang="zh-CN" dirty="0" smtClean="0"/>
          </a:p>
          <a:p>
            <a:r>
              <a:rPr lang="zh-CN" altLang="en-US" dirty="0" smtClean="0"/>
              <a:t>如何求向量</a:t>
            </a:r>
            <a:r>
              <a:rPr lang="en-US" altLang="zh-CN" dirty="0" smtClean="0"/>
              <a:t>(</a:t>
            </a:r>
            <a:r>
              <a:rPr lang="en-US" altLang="zh-CN" dirty="0" err="1" smtClean="0"/>
              <a:t>x,y</a:t>
            </a:r>
            <a:r>
              <a:rPr lang="en-US" altLang="zh-CN" dirty="0" smtClean="0"/>
              <a:t>)</a:t>
            </a:r>
            <a:r>
              <a:rPr lang="zh-CN" altLang="en-US" dirty="0" smtClean="0"/>
              <a:t>的极角，即从</a:t>
            </a:r>
            <a:r>
              <a:rPr lang="en-US" altLang="zh-CN" dirty="0" smtClean="0"/>
              <a:t>x</a:t>
            </a:r>
            <a:r>
              <a:rPr lang="zh-CN" altLang="en-US" dirty="0" smtClean="0"/>
              <a:t>轴正半轴需要旋转多大的角？</a:t>
            </a:r>
            <a:endParaRPr lang="en-US" altLang="zh-CN" dirty="0" smtClean="0"/>
          </a:p>
          <a:p>
            <a:pPr lvl="1"/>
            <a:r>
              <a:rPr lang="en-US" altLang="zh-CN" dirty="0" smtClean="0"/>
              <a:t>C/C++</a:t>
            </a:r>
            <a:r>
              <a:rPr lang="zh-CN" altLang="en-US" dirty="0" smtClean="0"/>
              <a:t>：</a:t>
            </a:r>
            <a:r>
              <a:rPr lang="en-US" altLang="zh-CN" dirty="0" smtClean="0"/>
              <a:t>atan2(y, x)</a:t>
            </a:r>
          </a:p>
          <a:p>
            <a:pPr lvl="1"/>
            <a:r>
              <a:rPr lang="zh-CN" altLang="en-US" dirty="0" smtClean="0"/>
              <a:t>为什么不用</a:t>
            </a:r>
            <a:r>
              <a:rPr lang="en-US" altLang="zh-CN" dirty="0" err="1" smtClean="0"/>
              <a:t>atan</a:t>
            </a:r>
            <a:r>
              <a:rPr lang="zh-CN" altLang="en-US" dirty="0" smtClean="0"/>
              <a:t>呢？因为</a:t>
            </a:r>
            <a:r>
              <a:rPr lang="en-US" altLang="zh-CN" dirty="0" smtClean="0"/>
              <a:t>y/x</a:t>
            </a:r>
            <a:r>
              <a:rPr lang="zh-CN" altLang="en-US" dirty="0" smtClean="0"/>
              <a:t>可能无意义！</a:t>
            </a:r>
            <a:endParaRPr lang="en-US" altLang="zh-CN" dirty="0" smtClean="0"/>
          </a:p>
          <a:p>
            <a:pPr lvl="1"/>
            <a:r>
              <a:rPr lang="en-US" altLang="zh-CN" dirty="0" smtClean="0"/>
              <a:t>atan2</a:t>
            </a:r>
            <a:r>
              <a:rPr lang="zh-CN" altLang="en-US" dirty="0" smtClean="0"/>
              <a:t>很慢，而且误差比较大，如果精度要求极高，就需要避免它</a:t>
            </a:r>
            <a:endParaRPr lang="en-US" altLang="zh-CN" dirty="0" smtClean="0"/>
          </a:p>
          <a:p>
            <a:pPr lvl="1"/>
            <a:r>
              <a:rPr lang="zh-CN" altLang="en-US" dirty="0" smtClean="0"/>
              <a:t>但是绝大多数情况都是好使的 </a:t>
            </a:r>
            <a:r>
              <a:rPr lang="en-US" altLang="zh-CN" dirty="0" smtClean="0">
                <a:sym typeface="Wingdings" pitchFamily="2" charset="2"/>
              </a:rPr>
              <a:t></a:t>
            </a:r>
            <a:endParaRPr lang="en-US" altLang="zh-CN"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Drive through the Mega City (NEERC 2008, LA 4374)</a:t>
            </a:r>
            <a:endParaRPr lang="zh-CN" altLang="en-US" dirty="0"/>
          </a:p>
        </p:txBody>
      </p:sp>
      <p:sp>
        <p:nvSpPr>
          <p:cNvPr id="3" name="内容占位符 2"/>
          <p:cNvSpPr>
            <a:spLocks noGrp="1"/>
          </p:cNvSpPr>
          <p:nvPr>
            <p:ph idx="1"/>
          </p:nvPr>
        </p:nvSpPr>
        <p:spPr>
          <a:xfrm>
            <a:off x="457200" y="1600200"/>
            <a:ext cx="8229600" cy="5257800"/>
          </a:xfrm>
        </p:spPr>
        <p:txBody>
          <a:bodyPr>
            <a:normAutofit fontScale="92500"/>
          </a:bodyPr>
          <a:lstStyle/>
          <a:p>
            <a:r>
              <a:rPr lang="en-US" dirty="0" smtClean="0"/>
              <a:t> M</a:t>
            </a:r>
            <a:r>
              <a:rPr lang="zh-CN" altLang="en-US" dirty="0" smtClean="0"/>
              <a:t>城市由街道网格组成，每个交叉口都是平面坐标系上的整点。从交叉口</a:t>
            </a:r>
            <a:r>
              <a:rPr lang="en-US" dirty="0" smtClean="0"/>
              <a:t>(</a:t>
            </a:r>
            <a:r>
              <a:rPr lang="en-US" dirty="0" err="1" smtClean="0"/>
              <a:t>x</a:t>
            </a:r>
            <a:r>
              <a:rPr lang="en-US" baseline="-25000" dirty="0" err="1" smtClean="0"/>
              <a:t>a</a:t>
            </a:r>
            <a:r>
              <a:rPr lang="en-US" dirty="0" err="1" smtClean="0"/>
              <a:t>,y</a:t>
            </a:r>
            <a:r>
              <a:rPr lang="en-US" baseline="-25000" dirty="0" err="1" smtClean="0"/>
              <a:t>a</a:t>
            </a:r>
            <a:r>
              <a:rPr lang="en-US" dirty="0" smtClean="0"/>
              <a:t>)</a:t>
            </a:r>
            <a:r>
              <a:rPr lang="zh-CN" altLang="en-US" dirty="0" smtClean="0"/>
              <a:t>到</a:t>
            </a:r>
            <a:r>
              <a:rPr lang="en-US" dirty="0" smtClean="0"/>
              <a:t>(</a:t>
            </a:r>
            <a:r>
              <a:rPr lang="en-US" dirty="0" err="1" smtClean="0"/>
              <a:t>x</a:t>
            </a:r>
            <a:r>
              <a:rPr lang="en-US" baseline="-25000" dirty="0" err="1" smtClean="0"/>
              <a:t>b</a:t>
            </a:r>
            <a:r>
              <a:rPr lang="en-US" dirty="0" err="1" smtClean="0"/>
              <a:t>,y</a:t>
            </a:r>
            <a:r>
              <a:rPr lang="en-US" baseline="-25000" dirty="0" err="1" smtClean="0"/>
              <a:t>b</a:t>
            </a:r>
            <a:r>
              <a:rPr lang="en-US" dirty="0" smtClean="0"/>
              <a:t>)</a:t>
            </a:r>
            <a:r>
              <a:rPr lang="zh-CN" altLang="en-US" dirty="0" smtClean="0"/>
              <a:t>需要</a:t>
            </a:r>
            <a:r>
              <a:rPr lang="en-US" dirty="0" smtClean="0"/>
              <a:t>|</a:t>
            </a:r>
            <a:r>
              <a:rPr lang="en-US" dirty="0" err="1" smtClean="0"/>
              <a:t>x</a:t>
            </a:r>
            <a:r>
              <a:rPr lang="en-US" baseline="-25000" dirty="0" err="1" smtClean="0"/>
              <a:t>a</a:t>
            </a:r>
            <a:r>
              <a:rPr lang="en-US" dirty="0" err="1" smtClean="0"/>
              <a:t>-x</a:t>
            </a:r>
            <a:r>
              <a:rPr lang="en-US" baseline="-25000" dirty="0" err="1" smtClean="0"/>
              <a:t>b</a:t>
            </a:r>
            <a:r>
              <a:rPr lang="en-US" dirty="0" smtClean="0"/>
              <a:t>|+|</a:t>
            </a:r>
            <a:r>
              <a:rPr lang="en-US" dirty="0" err="1" smtClean="0"/>
              <a:t>y</a:t>
            </a:r>
            <a:r>
              <a:rPr lang="en-US" baseline="-25000" dirty="0" err="1" smtClean="0"/>
              <a:t>a</a:t>
            </a:r>
            <a:r>
              <a:rPr lang="en-US" dirty="0" err="1" smtClean="0"/>
              <a:t>-y</a:t>
            </a:r>
            <a:r>
              <a:rPr lang="en-US" baseline="-25000" dirty="0" err="1" smtClean="0"/>
              <a:t>b</a:t>
            </a:r>
            <a:r>
              <a:rPr lang="en-US" dirty="0" smtClean="0"/>
              <a:t>|</a:t>
            </a:r>
            <a:r>
              <a:rPr lang="zh-CN" altLang="en-US" dirty="0" smtClean="0"/>
              <a:t>个街区（即单位线段）。一般来说，一个街区需要行驶</a:t>
            </a:r>
            <a:r>
              <a:rPr lang="en-US" dirty="0" smtClean="0"/>
              <a:t>10</a:t>
            </a:r>
            <a:r>
              <a:rPr lang="zh-CN" altLang="en-US" dirty="0" smtClean="0"/>
              <a:t>单位时间，但由于塞车的影响，两点间的行驶时间变得很难估计。每个塞车区域用一个矩形表示，在矩形内部的街区需要比平时更长的时间才能通过（塞车区域边界上的街区不受影响）。有些时候，完全避开塞车区域是最好的选择，但在另外一些时刻，有策略性的穿越塞车区域才是最明智的。</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28"/>
            <a:ext cx="8229600" cy="5840435"/>
          </a:xfrm>
        </p:spPr>
        <p:txBody>
          <a:bodyPr/>
          <a:lstStyle/>
          <a:p>
            <a:r>
              <a:rPr lang="zh-CN" altLang="en-US" dirty="0" smtClean="0"/>
              <a:t>如下图，正常行驶了</a:t>
            </a:r>
            <a:r>
              <a:rPr lang="en-US" dirty="0" smtClean="0"/>
              <a:t>17</a:t>
            </a:r>
            <a:r>
              <a:rPr lang="zh-CN" altLang="en-US" dirty="0" smtClean="0"/>
              <a:t>个街区（每个街区</a:t>
            </a:r>
            <a:r>
              <a:rPr lang="en-US" dirty="0" smtClean="0"/>
              <a:t>10</a:t>
            </a:r>
            <a:r>
              <a:rPr lang="zh-CN" altLang="en-US" dirty="0" smtClean="0"/>
              <a:t>个单位时间），在轻微塞车区域中穿行</a:t>
            </a:r>
            <a:r>
              <a:rPr lang="en-US" dirty="0" smtClean="0"/>
              <a:t>2</a:t>
            </a:r>
            <a:r>
              <a:rPr lang="zh-CN" altLang="en-US" dirty="0" smtClean="0"/>
              <a:t>个街区，各花</a:t>
            </a:r>
            <a:r>
              <a:rPr lang="en-US" dirty="0" smtClean="0"/>
              <a:t>11</a:t>
            </a:r>
            <a:r>
              <a:rPr lang="zh-CN" altLang="en-US" dirty="0" smtClean="0"/>
              <a:t>单位时间。</a:t>
            </a:r>
            <a:endParaRPr lang="en-US" altLang="zh-CN" dirty="0" smtClean="0"/>
          </a:p>
          <a:p>
            <a:r>
              <a:rPr lang="zh-CN" altLang="en-US" dirty="0" smtClean="0"/>
              <a:t>塞车区域个数</a:t>
            </a:r>
            <a:r>
              <a:rPr lang="en-US" altLang="zh-CN" dirty="0" smtClean="0"/>
              <a:t>n&lt;=1000</a:t>
            </a:r>
            <a:r>
              <a:rPr lang="zh-CN" altLang="en-US" dirty="0" smtClean="0"/>
              <a:t>，坐标范围</a:t>
            </a:r>
            <a:r>
              <a:rPr lang="en-US" altLang="zh-CN" dirty="0" smtClean="0"/>
              <a:t>10</a:t>
            </a:r>
            <a:r>
              <a:rPr lang="en-US" altLang="zh-CN" baseline="30000" dirty="0" smtClean="0"/>
              <a:t>8</a:t>
            </a:r>
            <a:r>
              <a:rPr lang="zh-CN" altLang="en-US" dirty="0" smtClean="0"/>
              <a:t>，单位塞车区域的时间不超过</a:t>
            </a:r>
            <a:r>
              <a:rPr lang="en-US" altLang="zh-CN" dirty="0" smtClean="0"/>
              <a:t>10</a:t>
            </a:r>
            <a:r>
              <a:rPr lang="en-US" altLang="zh-CN" baseline="30000" dirty="0" smtClean="0"/>
              <a:t>8</a:t>
            </a:r>
            <a:endParaRPr lang="zh-CN" altLang="en-US" baseline="30000" dirty="0"/>
          </a:p>
        </p:txBody>
      </p:sp>
      <p:pic>
        <p:nvPicPr>
          <p:cNvPr id="9218" name="Picture 2"/>
          <p:cNvPicPr>
            <a:picLocks noChangeAspect="1" noChangeArrowheads="1"/>
          </p:cNvPicPr>
          <p:nvPr/>
        </p:nvPicPr>
        <p:blipFill>
          <a:blip r:embed="rId2"/>
          <a:srcRect b="11281"/>
          <a:stretch>
            <a:fillRect/>
          </a:stretch>
        </p:blipFill>
        <p:spPr bwMode="auto">
          <a:xfrm>
            <a:off x="1285852" y="2928934"/>
            <a:ext cx="6572296" cy="3802263"/>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Smallest Enclosing Box (</a:t>
            </a:r>
            <a:r>
              <a:rPr lang="en-US" dirty="0" err="1" smtClean="0"/>
              <a:t>Rujia</a:t>
            </a:r>
            <a:r>
              <a:rPr lang="en-US" dirty="0" smtClean="0"/>
              <a:t> Liu’s Present 4, </a:t>
            </a:r>
            <a:r>
              <a:rPr lang="en-US" dirty="0" err="1" smtClean="0"/>
              <a:t>UVa</a:t>
            </a:r>
            <a:r>
              <a:rPr lang="en-US" dirty="0" smtClean="0"/>
              <a:t> 12308)</a:t>
            </a:r>
            <a:endParaRPr lang="zh-CN" altLang="en-US" dirty="0"/>
          </a:p>
        </p:txBody>
      </p:sp>
      <p:sp>
        <p:nvSpPr>
          <p:cNvPr id="3" name="内容占位符 2"/>
          <p:cNvSpPr>
            <a:spLocks noGrp="1"/>
          </p:cNvSpPr>
          <p:nvPr>
            <p:ph idx="1"/>
          </p:nvPr>
        </p:nvSpPr>
        <p:spPr/>
        <p:txBody>
          <a:bodyPr/>
          <a:lstStyle/>
          <a:p>
            <a:r>
              <a:rPr lang="en-US" altLang="zh-CN" dirty="0" smtClean="0"/>
              <a:t>n</a:t>
            </a:r>
            <a:r>
              <a:rPr lang="zh-CN" altLang="en-US" dirty="0" smtClean="0"/>
              <a:t>个点的最小包围长方体</a:t>
            </a:r>
            <a:endParaRPr lang="en-US" altLang="zh-CN" dirty="0" smtClean="0"/>
          </a:p>
          <a:p>
            <a:r>
              <a:rPr lang="en-US" altLang="zh-CN" dirty="0" smtClean="0"/>
              <a:t>n&lt;=10</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Version Controlled IDE (</a:t>
            </a:r>
            <a:r>
              <a:rPr lang="en-US" altLang="zh-CN" dirty="0" err="1" smtClean="0"/>
              <a:t>Hatyai</a:t>
            </a:r>
            <a:r>
              <a:rPr lang="en-US" altLang="zh-CN" dirty="0" smtClean="0"/>
              <a:t> 2012, </a:t>
            </a:r>
            <a:r>
              <a:rPr lang="en-US" altLang="zh-CN" dirty="0" err="1" smtClean="0"/>
              <a:t>UVa</a:t>
            </a:r>
            <a:r>
              <a:rPr lang="en-US" altLang="zh-CN" dirty="0" smtClean="0"/>
              <a:t> 12538)</a:t>
            </a:r>
            <a:endParaRPr lang="zh-CN" altLang="en-US" dirty="0"/>
          </a:p>
        </p:txBody>
      </p:sp>
      <p:sp>
        <p:nvSpPr>
          <p:cNvPr id="3" name="内容占位符 2"/>
          <p:cNvSpPr>
            <a:spLocks noGrp="1"/>
          </p:cNvSpPr>
          <p:nvPr>
            <p:ph idx="1"/>
          </p:nvPr>
        </p:nvSpPr>
        <p:spPr>
          <a:xfrm>
            <a:off x="285720" y="1600200"/>
            <a:ext cx="8501122" cy="4900634"/>
          </a:xfrm>
        </p:spPr>
        <p:txBody>
          <a:bodyPr/>
          <a:lstStyle/>
          <a:p>
            <a:r>
              <a:rPr lang="zh-CN" altLang="en-US" dirty="0" smtClean="0"/>
              <a:t>编写一个支持查询历史记录的编辑器</a:t>
            </a:r>
            <a:endParaRPr lang="en-US" altLang="zh-CN" dirty="0" smtClean="0"/>
          </a:p>
          <a:p>
            <a:pPr lvl="1"/>
            <a:r>
              <a:rPr lang="en-US" altLang="zh-CN" dirty="0" smtClean="0"/>
              <a:t>1 p s</a:t>
            </a:r>
            <a:r>
              <a:rPr lang="zh-CN" altLang="en-US" dirty="0" smtClean="0"/>
              <a:t>：在位置</a:t>
            </a:r>
            <a:r>
              <a:rPr lang="en-US" altLang="zh-CN" dirty="0" smtClean="0"/>
              <a:t>p</a:t>
            </a:r>
            <a:r>
              <a:rPr lang="zh-CN" altLang="en-US" dirty="0" smtClean="0"/>
              <a:t>前插入字符串</a:t>
            </a:r>
            <a:r>
              <a:rPr lang="en-US" altLang="zh-CN" dirty="0" smtClean="0"/>
              <a:t>s</a:t>
            </a:r>
          </a:p>
          <a:p>
            <a:pPr lvl="1"/>
            <a:r>
              <a:rPr lang="en-US" altLang="zh-CN" dirty="0" smtClean="0"/>
              <a:t>2 p c</a:t>
            </a:r>
            <a:r>
              <a:rPr lang="zh-CN" altLang="en-US" dirty="0" smtClean="0"/>
              <a:t>：从位置</a:t>
            </a:r>
            <a:r>
              <a:rPr lang="en-US" altLang="zh-CN" dirty="0" smtClean="0"/>
              <a:t>p</a:t>
            </a:r>
            <a:r>
              <a:rPr lang="zh-CN" altLang="en-US" dirty="0" smtClean="0"/>
              <a:t>开始删除</a:t>
            </a:r>
            <a:r>
              <a:rPr lang="en-US" altLang="zh-CN" dirty="0" smtClean="0"/>
              <a:t>c</a:t>
            </a:r>
            <a:r>
              <a:rPr lang="zh-CN" altLang="en-US" dirty="0" smtClean="0"/>
              <a:t>个字符</a:t>
            </a:r>
            <a:endParaRPr lang="en-US" altLang="zh-CN" dirty="0" smtClean="0"/>
          </a:p>
          <a:p>
            <a:pPr lvl="1"/>
            <a:r>
              <a:rPr lang="en-US" altLang="zh-CN" dirty="0" smtClean="0"/>
              <a:t>3 v p c</a:t>
            </a:r>
            <a:r>
              <a:rPr lang="zh-CN" altLang="en-US" dirty="0" smtClean="0"/>
              <a:t>：打印第</a:t>
            </a:r>
            <a:r>
              <a:rPr lang="en-US" altLang="zh-CN" dirty="0" smtClean="0"/>
              <a:t>v</a:t>
            </a:r>
            <a:r>
              <a:rPr lang="zh-CN" altLang="en-US" dirty="0" smtClean="0"/>
              <a:t>个版本中从位置</a:t>
            </a:r>
            <a:r>
              <a:rPr lang="en-US" altLang="zh-CN" dirty="0" smtClean="0"/>
              <a:t>p</a:t>
            </a:r>
            <a:r>
              <a:rPr lang="zh-CN" altLang="en-US" dirty="0" smtClean="0"/>
              <a:t>开始的</a:t>
            </a:r>
            <a:r>
              <a:rPr lang="en-US" altLang="zh-CN" dirty="0" smtClean="0"/>
              <a:t>c</a:t>
            </a:r>
            <a:r>
              <a:rPr lang="zh-CN" altLang="en-US" dirty="0" smtClean="0"/>
              <a:t>个字符</a:t>
            </a:r>
            <a:endParaRPr lang="en-US" altLang="zh-CN" dirty="0" smtClean="0"/>
          </a:p>
          <a:p>
            <a:pPr lvl="1"/>
            <a:r>
              <a:rPr lang="zh-CN" altLang="en-US" dirty="0" smtClean="0"/>
              <a:t>缓冲区一开始是空串，版本</a:t>
            </a:r>
            <a:r>
              <a:rPr lang="en-US" altLang="zh-CN" dirty="0" smtClean="0"/>
              <a:t>0</a:t>
            </a:r>
            <a:r>
              <a:rPr lang="zh-CN" altLang="en-US" dirty="0" smtClean="0"/>
              <a:t>，每次操作</a:t>
            </a:r>
            <a:r>
              <a:rPr lang="en-US" altLang="zh-CN" dirty="0" smtClean="0"/>
              <a:t>1</a:t>
            </a:r>
            <a:r>
              <a:rPr lang="zh-CN" altLang="en-US" dirty="0" smtClean="0"/>
              <a:t>或</a:t>
            </a:r>
            <a:r>
              <a:rPr lang="en-US" altLang="zh-CN" dirty="0" smtClean="0"/>
              <a:t>2</a:t>
            </a:r>
            <a:r>
              <a:rPr lang="zh-CN" altLang="en-US" dirty="0" smtClean="0"/>
              <a:t>时版本加</a:t>
            </a:r>
            <a:r>
              <a:rPr lang="en-US" altLang="zh-CN" dirty="0" smtClean="0"/>
              <a:t>1</a:t>
            </a:r>
          </a:p>
          <a:p>
            <a:r>
              <a:rPr lang="zh-CN" altLang="en-US" dirty="0" smtClean="0"/>
              <a:t>每个查询回答之后才能读到后续查询</a:t>
            </a:r>
            <a:endParaRPr lang="en-US" altLang="zh-CN" dirty="0" smtClean="0"/>
          </a:p>
          <a:p>
            <a:r>
              <a:rPr lang="zh-CN" altLang="en-US" dirty="0" smtClean="0"/>
              <a:t>操作数</a:t>
            </a:r>
            <a:r>
              <a:rPr lang="en-US" altLang="zh-CN" dirty="0" smtClean="0"/>
              <a:t>n&lt;=50,000</a:t>
            </a:r>
            <a:r>
              <a:rPr lang="zh-CN" altLang="en-US" dirty="0" smtClean="0"/>
              <a:t>，插入串总长不超过</a:t>
            </a:r>
            <a:r>
              <a:rPr lang="en-US" altLang="zh-CN" dirty="0" smtClean="0"/>
              <a:t>1MB</a:t>
            </a:r>
            <a:r>
              <a:rPr lang="zh-CN" altLang="en-US" dirty="0" smtClean="0"/>
              <a:t>，输出总长保证不超过</a:t>
            </a:r>
            <a:r>
              <a:rPr lang="en-US" altLang="zh-CN" dirty="0" smtClean="0"/>
              <a:t>200KB</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Infinite Stable Integer (</a:t>
            </a:r>
            <a:r>
              <a:rPr lang="en-US" altLang="zh-CN" dirty="0" err="1" smtClean="0"/>
              <a:t>UVa</a:t>
            </a:r>
            <a:r>
              <a:rPr lang="en-US" altLang="zh-CN" dirty="0" smtClean="0"/>
              <a:t> 12434)</a:t>
            </a:r>
            <a:endParaRPr lang="zh-CN" altLang="en-US" dirty="0"/>
          </a:p>
        </p:txBody>
      </p:sp>
      <p:sp>
        <p:nvSpPr>
          <p:cNvPr id="3" name="内容占位符 2"/>
          <p:cNvSpPr>
            <a:spLocks noGrp="1"/>
          </p:cNvSpPr>
          <p:nvPr>
            <p:ph idx="1"/>
          </p:nvPr>
        </p:nvSpPr>
        <p:spPr/>
        <p:txBody>
          <a:bodyPr/>
          <a:lstStyle/>
          <a:p>
            <a:r>
              <a:rPr lang="zh-CN" altLang="en-US" dirty="0" smtClean="0"/>
              <a:t>对于长度无限的整数</a:t>
            </a:r>
            <a:r>
              <a:rPr lang="en-US" altLang="zh-CN" dirty="0" smtClean="0"/>
              <a:t>S=d</a:t>
            </a:r>
            <a:r>
              <a:rPr lang="en-US" altLang="zh-CN" baseline="-25000" dirty="0" smtClean="0"/>
              <a:t>1</a:t>
            </a:r>
            <a:r>
              <a:rPr lang="en-US" altLang="zh-CN" dirty="0" smtClean="0"/>
              <a:t>d</a:t>
            </a:r>
            <a:r>
              <a:rPr lang="en-US" altLang="zh-CN" baseline="-25000" dirty="0" smtClean="0"/>
              <a:t>2</a:t>
            </a:r>
            <a:r>
              <a:rPr lang="en-US" altLang="zh-CN" dirty="0" smtClean="0"/>
              <a:t>d</a:t>
            </a:r>
            <a:r>
              <a:rPr lang="en-US" altLang="zh-CN" baseline="-25000" dirty="0" smtClean="0"/>
              <a:t>3</a:t>
            </a:r>
            <a:r>
              <a:rPr lang="en-US" altLang="zh-CN" dirty="0" smtClean="0"/>
              <a:t>…</a:t>
            </a:r>
            <a:r>
              <a:rPr lang="zh-CN" altLang="en-US" dirty="0" smtClean="0"/>
              <a:t>，前</a:t>
            </a:r>
            <a:r>
              <a:rPr lang="en-US" altLang="zh-CN" dirty="0" smtClean="0"/>
              <a:t>p</a:t>
            </a:r>
            <a:r>
              <a:rPr lang="zh-CN" altLang="en-US" dirty="0" smtClean="0"/>
              <a:t>位组成的整数记为</a:t>
            </a:r>
            <a:r>
              <a:rPr lang="en-US" altLang="zh-CN" dirty="0" smtClean="0"/>
              <a:t>prefix(</a:t>
            </a:r>
            <a:r>
              <a:rPr lang="en-US" altLang="zh-CN" dirty="0" err="1" smtClean="0"/>
              <a:t>S,p</a:t>
            </a:r>
            <a:r>
              <a:rPr lang="en-US" altLang="zh-CN" dirty="0" smtClean="0"/>
              <a:t>)</a:t>
            </a:r>
            <a:r>
              <a:rPr lang="zh-CN" altLang="en-US" dirty="0" smtClean="0"/>
              <a:t>，用</a:t>
            </a:r>
            <a:r>
              <a:rPr lang="en-US" altLang="zh-CN" dirty="0" smtClean="0"/>
              <a:t>F(</a:t>
            </a:r>
            <a:r>
              <a:rPr lang="en-US" altLang="zh-CN" dirty="0" err="1" smtClean="0"/>
              <a:t>S,i,p</a:t>
            </a:r>
            <a:r>
              <a:rPr lang="en-US" altLang="zh-CN" dirty="0" smtClean="0"/>
              <a:t>)</a:t>
            </a:r>
            <a:r>
              <a:rPr lang="zh-CN" altLang="en-US" dirty="0" smtClean="0"/>
              <a:t>表示其中数字</a:t>
            </a:r>
            <a:r>
              <a:rPr lang="en-US" altLang="zh-CN" dirty="0" err="1" smtClean="0"/>
              <a:t>i</a:t>
            </a:r>
            <a:r>
              <a:rPr lang="zh-CN" altLang="en-US" dirty="0" smtClean="0"/>
              <a:t>的百分比。比如</a:t>
            </a:r>
            <a:r>
              <a:rPr lang="en-US" altLang="zh-CN" dirty="0" smtClean="0"/>
              <a:t>S=122312231223…</a:t>
            </a:r>
            <a:r>
              <a:rPr lang="zh-CN" altLang="en-US" dirty="0" smtClean="0"/>
              <a:t>，则</a:t>
            </a:r>
            <a:r>
              <a:rPr lang="en-US" altLang="zh-CN" dirty="0" smtClean="0"/>
              <a:t>F(S,2,7)=4/7*100</a:t>
            </a:r>
          </a:p>
          <a:p>
            <a:r>
              <a:rPr lang="zh-CN" altLang="en-US" dirty="0" smtClean="0"/>
              <a:t>如果对于任意数字</a:t>
            </a:r>
            <a:r>
              <a:rPr lang="en-US" altLang="zh-CN" dirty="0" smtClean="0"/>
              <a:t>0&lt;=</a:t>
            </a:r>
            <a:r>
              <a:rPr lang="en-US" altLang="zh-CN" dirty="0" err="1" smtClean="0"/>
              <a:t>i</a:t>
            </a:r>
            <a:r>
              <a:rPr lang="en-US" altLang="zh-CN" dirty="0" smtClean="0"/>
              <a:t>&lt;=9</a:t>
            </a:r>
            <a:r>
              <a:rPr lang="zh-CN" altLang="en-US" dirty="0" smtClean="0"/>
              <a:t>，存在极限</a:t>
            </a:r>
            <a:endParaRPr lang="en-US" altLang="zh-CN" dirty="0" smtClean="0"/>
          </a:p>
          <a:p>
            <a:endParaRPr lang="en-US" altLang="zh-CN" dirty="0" smtClean="0"/>
          </a:p>
          <a:p>
            <a:endParaRPr lang="en-US" altLang="zh-CN" dirty="0" smtClean="0"/>
          </a:p>
          <a:p>
            <a:r>
              <a:rPr lang="zh-CN" altLang="en-US" dirty="0" smtClean="0"/>
              <a:t>我们说</a:t>
            </a:r>
            <a:r>
              <a:rPr lang="en-US" altLang="zh-CN" dirty="0" smtClean="0"/>
              <a:t>S</a:t>
            </a:r>
            <a:r>
              <a:rPr lang="zh-CN" altLang="en-US" dirty="0" smtClean="0"/>
              <a:t>是稳定的</a:t>
            </a:r>
            <a:endParaRPr lang="zh-CN" altLang="en-US" dirty="0"/>
          </a:p>
        </p:txBody>
      </p:sp>
      <p:pic>
        <p:nvPicPr>
          <p:cNvPr id="1026" name="Picture 2" descr="http://uva.onlinejudge.org/external/124/p12434b.gif"/>
          <p:cNvPicPr>
            <a:picLocks noChangeAspect="1" noChangeArrowheads="1"/>
          </p:cNvPicPr>
          <p:nvPr/>
        </p:nvPicPr>
        <p:blipFill>
          <a:blip r:embed="rId2"/>
          <a:srcRect/>
          <a:stretch>
            <a:fillRect/>
          </a:stretch>
        </p:blipFill>
        <p:spPr bwMode="auto">
          <a:xfrm>
            <a:off x="2857488" y="4404370"/>
            <a:ext cx="3786214" cy="882018"/>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85728"/>
            <a:ext cx="8229600" cy="5840435"/>
          </a:xfrm>
        </p:spPr>
        <p:txBody>
          <a:bodyPr>
            <a:normAutofit/>
          </a:bodyPr>
          <a:lstStyle/>
          <a:p>
            <a:r>
              <a:rPr lang="zh-CN" altLang="en-US" dirty="0" smtClean="0"/>
              <a:t>给定整数</a:t>
            </a:r>
            <a:r>
              <a:rPr lang="en-US" altLang="zh-CN" dirty="0" smtClean="0"/>
              <a:t>M, X, Y</a:t>
            </a:r>
            <a:r>
              <a:rPr lang="zh-CN" altLang="en-US" dirty="0" smtClean="0"/>
              <a:t>和</a:t>
            </a:r>
            <a:r>
              <a:rPr lang="en-US" altLang="zh-CN" dirty="0" smtClean="0"/>
              <a:t>10</a:t>
            </a:r>
            <a:r>
              <a:rPr lang="zh-CN" altLang="en-US" dirty="0" smtClean="0"/>
              <a:t>对整数</a:t>
            </a:r>
            <a:r>
              <a:rPr lang="en-US" altLang="zh-CN" dirty="0" smtClean="0"/>
              <a:t>A(</a:t>
            </a:r>
            <a:r>
              <a:rPr lang="en-US" altLang="zh-CN" dirty="0" err="1" smtClean="0"/>
              <a:t>i</a:t>
            </a:r>
            <a:r>
              <a:rPr lang="en-US" altLang="zh-CN" dirty="0" smtClean="0"/>
              <a:t>), B(</a:t>
            </a:r>
            <a:r>
              <a:rPr lang="en-US" altLang="zh-CN" dirty="0" err="1" smtClean="0"/>
              <a:t>i</a:t>
            </a:r>
            <a:r>
              <a:rPr lang="en-US" altLang="zh-CN" dirty="0" smtClean="0"/>
              <a:t>)</a:t>
            </a:r>
            <a:r>
              <a:rPr lang="en-US" altLang="zh-CN" baseline="-25000" dirty="0" smtClean="0"/>
              <a:t> </a:t>
            </a:r>
            <a:r>
              <a:rPr lang="en-US" altLang="zh-CN" dirty="0" smtClean="0"/>
              <a:t>(0&lt;=</a:t>
            </a:r>
            <a:r>
              <a:rPr lang="en-US" altLang="zh-CN" dirty="0" err="1" smtClean="0"/>
              <a:t>i</a:t>
            </a:r>
            <a:r>
              <a:rPr lang="en-US" altLang="zh-CN" dirty="0" smtClean="0"/>
              <a:t>&lt;=9)</a:t>
            </a:r>
            <a:r>
              <a:rPr lang="zh-CN" altLang="en-US" dirty="0" smtClean="0"/>
              <a:t>，找一个无限长稳定整数</a:t>
            </a:r>
            <a:r>
              <a:rPr lang="en-US" altLang="zh-CN" dirty="0" smtClean="0"/>
              <a:t>S</a:t>
            </a:r>
            <a:r>
              <a:rPr lang="zh-CN" altLang="en-US" dirty="0" smtClean="0"/>
              <a:t>，满足：</a:t>
            </a:r>
            <a:endParaRPr lang="en-US" altLang="zh-CN" dirty="0" smtClean="0"/>
          </a:p>
          <a:p>
            <a:pPr lvl="1"/>
            <a:r>
              <a:rPr lang="en-US" altLang="zh-CN" dirty="0" smtClean="0"/>
              <a:t>A(</a:t>
            </a:r>
            <a:r>
              <a:rPr lang="en-US" altLang="zh-CN" dirty="0" err="1" smtClean="0"/>
              <a:t>i</a:t>
            </a:r>
            <a:r>
              <a:rPr lang="en-US" altLang="zh-CN" dirty="0" smtClean="0"/>
              <a:t>)&lt;=L(</a:t>
            </a:r>
            <a:r>
              <a:rPr lang="en-US" altLang="zh-CN" dirty="0" err="1" smtClean="0"/>
              <a:t>i</a:t>
            </a:r>
            <a:r>
              <a:rPr lang="en-US" altLang="zh-CN" dirty="0" smtClean="0"/>
              <a:t>)&lt;=B(</a:t>
            </a:r>
            <a:r>
              <a:rPr lang="en-US" altLang="zh-CN" dirty="0" err="1" smtClean="0"/>
              <a:t>i</a:t>
            </a:r>
            <a:r>
              <a:rPr lang="en-US" altLang="zh-CN" dirty="0" smtClean="0"/>
              <a:t>)</a:t>
            </a:r>
          </a:p>
          <a:p>
            <a:pPr lvl="1"/>
            <a:r>
              <a:rPr lang="zh-CN" altLang="en-US" dirty="0" smtClean="0"/>
              <a:t>对于任意整数</a:t>
            </a:r>
            <a:r>
              <a:rPr lang="en-US" altLang="zh-CN" dirty="0" smtClean="0"/>
              <a:t>p&gt;=1</a:t>
            </a:r>
            <a:r>
              <a:rPr lang="zh-CN" altLang="en-US" dirty="0" smtClean="0"/>
              <a:t>，</a:t>
            </a:r>
            <a:r>
              <a:rPr lang="en-US" altLang="zh-CN" dirty="0" smtClean="0"/>
              <a:t> X ≤ (prefix(S, p) mod M )≤ Y</a:t>
            </a:r>
          </a:p>
          <a:p>
            <a:r>
              <a:rPr lang="zh-CN" altLang="en-US" dirty="0" smtClean="0"/>
              <a:t>如果有多解，</a:t>
            </a:r>
            <a:r>
              <a:rPr lang="en-US" altLang="zh-CN" dirty="0" smtClean="0"/>
              <a:t>S</a:t>
            </a:r>
            <a:r>
              <a:rPr lang="zh-CN" altLang="en-US" dirty="0" smtClean="0"/>
              <a:t>中所有数字的平均值应尽量大。比如</a:t>
            </a:r>
            <a:r>
              <a:rPr lang="en-US" altLang="zh-CN" dirty="0" smtClean="0"/>
              <a:t>M=9, X=1, Y=8, B(3)=B(4)=100</a:t>
            </a:r>
            <a:r>
              <a:rPr lang="zh-CN" altLang="en-US" dirty="0" smtClean="0"/>
              <a:t>，其他</a:t>
            </a:r>
            <a:r>
              <a:rPr lang="en-US" altLang="zh-CN" dirty="0" smtClean="0"/>
              <a:t>A(</a:t>
            </a:r>
            <a:r>
              <a:rPr lang="en-US" altLang="zh-CN" dirty="0" err="1" smtClean="0"/>
              <a:t>i</a:t>
            </a:r>
            <a:r>
              <a:rPr lang="en-US" altLang="zh-CN" dirty="0" smtClean="0"/>
              <a:t>)</a:t>
            </a:r>
            <a:r>
              <a:rPr lang="zh-CN" altLang="en-US" dirty="0" smtClean="0"/>
              <a:t>和</a:t>
            </a:r>
            <a:r>
              <a:rPr lang="en-US" altLang="zh-CN" dirty="0" smtClean="0"/>
              <a:t>B(</a:t>
            </a:r>
            <a:r>
              <a:rPr lang="en-US" altLang="zh-CN" dirty="0" err="1" smtClean="0"/>
              <a:t>i</a:t>
            </a:r>
            <a:r>
              <a:rPr lang="en-US" altLang="zh-CN" dirty="0" smtClean="0"/>
              <a:t>)</a:t>
            </a:r>
            <a:r>
              <a:rPr lang="zh-CN" altLang="en-US" dirty="0" smtClean="0"/>
              <a:t>都是</a:t>
            </a:r>
            <a:r>
              <a:rPr lang="en-US" altLang="zh-CN" dirty="0" smtClean="0"/>
              <a:t>0</a:t>
            </a:r>
            <a:r>
              <a:rPr lang="zh-CN" altLang="en-US" dirty="0" smtClean="0"/>
              <a:t>，最优解是</a:t>
            </a:r>
            <a:r>
              <a:rPr lang="en-US" altLang="zh-CN" dirty="0" smtClean="0"/>
              <a:t>44(4444443)*</a:t>
            </a:r>
            <a:r>
              <a:rPr lang="zh-CN" altLang="en-US" dirty="0" smtClean="0"/>
              <a:t>，其中星号表示“无限重复”</a:t>
            </a:r>
            <a:endParaRPr lang="en-US" altLang="zh-CN" dirty="0" smtClean="0"/>
          </a:p>
          <a:p>
            <a:r>
              <a:rPr lang="en-US" altLang="zh-CN" dirty="0" smtClean="0"/>
              <a:t>2&lt;=M&lt;=50</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Collecting Luggage EXTREE</a:t>
            </a:r>
            <a:br>
              <a:rPr lang="en-US" altLang="zh-CN" dirty="0" smtClean="0"/>
            </a:br>
            <a:r>
              <a:rPr lang="en-US" altLang="zh-CN" dirty="0" smtClean="0"/>
              <a:t>(</a:t>
            </a:r>
            <a:r>
              <a:rPr lang="en-US" altLang="zh-CN" dirty="0" err="1" smtClean="0"/>
              <a:t>UVa</a:t>
            </a:r>
            <a:r>
              <a:rPr lang="en-US" altLang="zh-CN" dirty="0" smtClean="0"/>
              <a:t> 11425)</a:t>
            </a:r>
            <a:endParaRPr lang="zh-CN" altLang="en-US" dirty="0"/>
          </a:p>
        </p:txBody>
      </p:sp>
      <p:sp>
        <p:nvSpPr>
          <p:cNvPr id="3" name="内容占位符 2"/>
          <p:cNvSpPr>
            <a:spLocks noGrp="1"/>
          </p:cNvSpPr>
          <p:nvPr>
            <p:ph idx="1"/>
          </p:nvPr>
        </p:nvSpPr>
        <p:spPr/>
        <p:txBody>
          <a:bodyPr/>
          <a:lstStyle/>
          <a:p>
            <a:r>
              <a:rPr lang="en-US" altLang="zh-CN" dirty="0" smtClean="0"/>
              <a:t>ACM/ICPC World Finals 2007 E</a:t>
            </a:r>
            <a:r>
              <a:rPr lang="zh-CN" altLang="en-US" dirty="0" smtClean="0"/>
              <a:t>的加强版</a:t>
            </a:r>
            <a:endParaRPr lang="en-US" altLang="zh-CN" dirty="0" smtClean="0"/>
          </a:p>
          <a:p>
            <a:r>
              <a:rPr lang="zh-CN" altLang="en-US" dirty="0" smtClean="0"/>
              <a:t>有一个多边形传送带，上面有你的行李。已知行李移动的速率和你行走的最大速度，求拿到行李的最短时间</a:t>
            </a:r>
            <a:r>
              <a:rPr lang="en-US" altLang="zh-CN" dirty="0" smtClean="0"/>
              <a:t>. n&lt;=100</a:t>
            </a:r>
            <a:endParaRPr lang="zh-CN" altLang="en-US" dirty="0"/>
          </a:p>
        </p:txBody>
      </p:sp>
      <p:pic>
        <p:nvPicPr>
          <p:cNvPr id="1026" name="Picture 2" descr="http://uva.onlinejudge.org/external/114/p11425.jpg"/>
          <p:cNvPicPr>
            <a:picLocks noChangeAspect="1" noChangeArrowheads="1"/>
          </p:cNvPicPr>
          <p:nvPr/>
        </p:nvPicPr>
        <p:blipFill>
          <a:blip r:embed="rId2"/>
          <a:srcRect/>
          <a:stretch>
            <a:fillRect/>
          </a:stretch>
        </p:blipFill>
        <p:spPr bwMode="auto">
          <a:xfrm>
            <a:off x="1500166" y="4000504"/>
            <a:ext cx="6105525" cy="2343151"/>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2520</TotalTime>
  <Words>5446</Words>
  <PresentationFormat>全屏显示(4:3)</PresentationFormat>
  <Paragraphs>395</Paragraphs>
  <Slides>96</Slides>
  <Notes>0</Notes>
  <HiddenSlides>0</HiddenSlides>
  <MMClips>0</MMClips>
  <ScaleCrop>false</ScaleCrop>
  <HeadingPairs>
    <vt:vector size="4" baseType="variant">
      <vt:variant>
        <vt:lpstr>主题</vt:lpstr>
      </vt:variant>
      <vt:variant>
        <vt:i4>1</vt:i4>
      </vt:variant>
      <vt:variant>
        <vt:lpstr>幻灯片标题</vt:lpstr>
      </vt:variant>
      <vt:variant>
        <vt:i4>96</vt:i4>
      </vt:variant>
    </vt:vector>
  </HeadingPairs>
  <TitlesOfParts>
    <vt:vector size="97" baseType="lpstr">
      <vt:lpstr>Office 主题</vt:lpstr>
      <vt:lpstr>2013全国信息学奥林匹克冬令营讲课  几何与暴力法专题</vt:lpstr>
      <vt:lpstr>目录</vt:lpstr>
      <vt:lpstr>一、几何专题</vt:lpstr>
      <vt:lpstr>直线的参数方程</vt:lpstr>
      <vt:lpstr>举例</vt:lpstr>
      <vt:lpstr>1. Lovely M[a]gical Curves (Rujia Liu’s Present 6, UVa 12565)</vt:lpstr>
      <vt:lpstr>幻灯片 7</vt:lpstr>
      <vt:lpstr>幻灯片 8</vt:lpstr>
      <vt:lpstr>有向直线的极角</vt:lpstr>
      <vt:lpstr>角的陷阱</vt:lpstr>
      <vt:lpstr>平面区域</vt:lpstr>
      <vt:lpstr>（ 此页是一个新的PPT）</vt:lpstr>
      <vt:lpstr>连通图：如何找到各个“面”</vt:lpstr>
      <vt:lpstr>非连通图的情形</vt:lpstr>
      <vt:lpstr>2. The Dragon and the knights (CERC 2012, LA 6263)</vt:lpstr>
      <vt:lpstr>分析</vt:lpstr>
      <vt:lpstr>3. My SketchUp (Rujia Liu’s Present 4, UVa 12306)</vt:lpstr>
      <vt:lpstr>幻灯片 18</vt:lpstr>
      <vt:lpstr>算法</vt:lpstr>
      <vt:lpstr>问题</vt:lpstr>
      <vt:lpstr>离散化</vt:lpstr>
      <vt:lpstr>4. Shooting the Monster (Kuala Lumpur 2008, LA 4410)</vt:lpstr>
      <vt:lpstr>幻灯片 23</vt:lpstr>
      <vt:lpstr>5. Toil for Oil (World Finals 2002, LA 2479/UVa 1014)</vt:lpstr>
      <vt:lpstr>幻灯片 25</vt:lpstr>
      <vt:lpstr>幻灯片 26</vt:lpstr>
      <vt:lpstr>6. A Strange Opera House (UVa 11188)</vt:lpstr>
      <vt:lpstr>幻灯片 28</vt:lpstr>
      <vt:lpstr>幻灯片 29</vt:lpstr>
      <vt:lpstr>幻灯片 30</vt:lpstr>
      <vt:lpstr>幻灯片 31</vt:lpstr>
      <vt:lpstr>幻灯片 32</vt:lpstr>
      <vt:lpstr>7. A Strange Opera House II (Rujia Liu’s Present 4, UVa 12309)</vt:lpstr>
      <vt:lpstr>8. Shortest Flight Path  (World Finals 2012, UVa 1288)</vt:lpstr>
      <vt:lpstr>分析</vt:lpstr>
      <vt:lpstr>布尔运算</vt:lpstr>
      <vt:lpstr>幻灯片 37</vt:lpstr>
      <vt:lpstr>Winding Number和多边形的并</vt:lpstr>
      <vt:lpstr>算法</vt:lpstr>
      <vt:lpstr>讨论</vt:lpstr>
      <vt:lpstr>多边形偏移</vt:lpstr>
      <vt:lpstr>一点题外话:)</vt:lpstr>
      <vt:lpstr>凸点和凹点</vt:lpstr>
      <vt:lpstr>内缩</vt:lpstr>
      <vt:lpstr>外扩</vt:lpstr>
      <vt:lpstr>9. Merrily, We Roll Along! (World Finals 2002, LA 2482/UVa 1017)</vt:lpstr>
      <vt:lpstr>幻灯片 47</vt:lpstr>
      <vt:lpstr>10. Bordering on Madness (ECNA 2008, LA 4241)</vt:lpstr>
      <vt:lpstr>分析</vt:lpstr>
      <vt:lpstr>11. The Cleaning Robot (Rujia Liu’s Present 4, UVa 12314)</vt:lpstr>
      <vt:lpstr>讨论</vt:lpstr>
      <vt:lpstr>二、暴力法</vt:lpstr>
      <vt:lpstr>序</vt:lpstr>
      <vt:lpstr>暴力法概述</vt:lpstr>
      <vt:lpstr>12. Flipull (Rujia Liu’s Present 2, UVa 11213)</vt:lpstr>
      <vt:lpstr>思考</vt:lpstr>
      <vt:lpstr>13. Robot on Ice (World Finals 2010, LA 4793)</vt:lpstr>
      <vt:lpstr>幻灯片 58</vt:lpstr>
      <vt:lpstr>幻灯片 59</vt:lpstr>
      <vt:lpstr>14. Find a Minor (Beijing 2007, LA 4023)</vt:lpstr>
      <vt:lpstr>幻灯片 61</vt:lpstr>
      <vt:lpstr>幻灯片 62</vt:lpstr>
      <vt:lpstr>幻灯片 63</vt:lpstr>
      <vt:lpstr>幻灯片 64</vt:lpstr>
      <vt:lpstr>15. Airplane Scheduling (Rujia Liu’s Present 2, UVa 11208)</vt:lpstr>
      <vt:lpstr>幻灯片 66</vt:lpstr>
      <vt:lpstr>幻灯片 67</vt:lpstr>
      <vt:lpstr>方法一</vt:lpstr>
      <vt:lpstr>方法二</vt:lpstr>
      <vt:lpstr>16. Equations in Disguise (Rujia Liu’s Present 1, UVa 11199)</vt:lpstr>
      <vt:lpstr>分析</vt:lpstr>
      <vt:lpstr>讨论</vt:lpstr>
      <vt:lpstr>题目讨论</vt:lpstr>
      <vt:lpstr>Finding [B]lack Circles (Rujia Liu’s Present 6, UVa 12559)</vt:lpstr>
      <vt:lpstr>Intelligent Robots (Seoul 2003, LA 2814)</vt:lpstr>
      <vt:lpstr>Covering Whole Holes (World Finals 2003, UVa 1022)</vt:lpstr>
      <vt:lpstr>Roof (Seoul 2005, LA 3362)</vt:lpstr>
      <vt:lpstr>Eg[y]ptian Fractions (HARD version) (Rujia Liu’s Present 6, UVa 12558)</vt:lpstr>
      <vt:lpstr>Digit Logic (Rujia Liu’s Present 2, UVa 11211)</vt:lpstr>
      <vt:lpstr>幻灯片 80</vt:lpstr>
      <vt:lpstr>Editing a Book (Rujia Liu’s Present 2, UVa 11212)</vt:lpstr>
      <vt:lpstr>问题</vt:lpstr>
      <vt:lpstr>Conduit Packing (World Finals 2009, LA 4448)</vt:lpstr>
      <vt:lpstr>Quall[e]? Quale? (Rujia Liu’s Present 6, UVa 12570)</vt:lpstr>
      <vt:lpstr>Bonus. 各种其他题目…</vt:lpstr>
      <vt:lpstr>Square Garden (UVa 12520)</vt:lpstr>
      <vt:lpstr>Never7, Ever17 and Wa[t]er  (Rujia Liu’s Present 6, UVa 1256)</vt:lpstr>
      <vt:lpstr>Melod[y] "Creation” (Rujia Liu’s Present 6, UVa 12566)</vt:lpstr>
      <vt:lpstr>K-equivalence (NEERC 2009, LA 4599)</vt:lpstr>
      <vt:lpstr>Drive through the Mega City (NEERC 2008, LA 4374)</vt:lpstr>
      <vt:lpstr>幻灯片 91</vt:lpstr>
      <vt:lpstr>Smallest Enclosing Box (Rujia Liu’s Present 4, UVa 12308)</vt:lpstr>
      <vt:lpstr>Version Controlled IDE (Hatyai 2012, UVa 12538)</vt:lpstr>
      <vt:lpstr>Infinite Stable Integer (UVa 12434)</vt:lpstr>
      <vt:lpstr>幻灯片 95</vt:lpstr>
      <vt:lpstr>Collecting Luggage EXTREE (UVa 11425)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2013全国信息学奥林匹克冬令营讲课  暴力法与几何</dc:title>
  <cp:lastModifiedBy>番茄花园</cp:lastModifiedBy>
  <cp:revision>157</cp:revision>
  <dcterms:modified xsi:type="dcterms:W3CDTF">2013-01-27T03:05:37Z</dcterms:modified>
</cp:coreProperties>
</file>