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5" r:id="rId6"/>
    <p:sldId id="264" r:id="rId7"/>
    <p:sldId id="263" r:id="rId8"/>
    <p:sldId id="262" r:id="rId9"/>
    <p:sldId id="266" r:id="rId10"/>
    <p:sldId id="261" r:id="rId11"/>
    <p:sldId id="268" r:id="rId12"/>
    <p:sldId id="267" r:id="rId13"/>
    <p:sldId id="269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9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D5EB4-B498-4FC3-AFA5-E8723359EFCD}" type="datetimeFigureOut">
              <a:rPr lang="de-DE" smtClean="0"/>
              <a:t>09.06.2016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F467F-5BC0-4FB6-BF74-499318A75C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4101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F467F-5BC0-4FB6-BF74-499318A75C9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0205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6814D-3793-4B06-AC48-D824A81508D6}" type="datetimeFigureOut">
              <a:rPr lang="de-DE" smtClean="0"/>
              <a:t>09.06.2016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8623-E58D-4B30-8B2E-49E415D883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595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6814D-3793-4B06-AC48-D824A81508D6}" type="datetimeFigureOut">
              <a:rPr lang="de-DE" smtClean="0"/>
              <a:t>09.06.2016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8623-E58D-4B30-8B2E-49E415D883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0778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6814D-3793-4B06-AC48-D824A81508D6}" type="datetimeFigureOut">
              <a:rPr lang="de-DE" smtClean="0"/>
              <a:t>09.06.2016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8623-E58D-4B30-8B2E-49E415D883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632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6814D-3793-4B06-AC48-D824A81508D6}" type="datetimeFigureOut">
              <a:rPr lang="de-DE" smtClean="0"/>
              <a:t>09.06.2016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8623-E58D-4B30-8B2E-49E415D883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982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6814D-3793-4B06-AC48-D824A81508D6}" type="datetimeFigureOut">
              <a:rPr lang="de-DE" smtClean="0"/>
              <a:t>09.06.2016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8623-E58D-4B30-8B2E-49E415D883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59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6814D-3793-4B06-AC48-D824A81508D6}" type="datetimeFigureOut">
              <a:rPr lang="de-DE" smtClean="0"/>
              <a:t>09.06.2016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8623-E58D-4B30-8B2E-49E415D883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81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6814D-3793-4B06-AC48-D824A81508D6}" type="datetimeFigureOut">
              <a:rPr lang="de-DE" smtClean="0"/>
              <a:t>09.06.2016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8623-E58D-4B30-8B2E-49E415D883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5348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6814D-3793-4B06-AC48-D824A81508D6}" type="datetimeFigureOut">
              <a:rPr lang="de-DE" smtClean="0"/>
              <a:t>09.06.2016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8623-E58D-4B30-8B2E-49E415D883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939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6814D-3793-4B06-AC48-D824A81508D6}" type="datetimeFigureOut">
              <a:rPr lang="de-DE" smtClean="0"/>
              <a:t>09.06.2016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8623-E58D-4B30-8B2E-49E415D883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501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6814D-3793-4B06-AC48-D824A81508D6}" type="datetimeFigureOut">
              <a:rPr lang="de-DE" smtClean="0"/>
              <a:t>09.06.2016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8623-E58D-4B30-8B2E-49E415D883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2780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6814D-3793-4B06-AC48-D824A81508D6}" type="datetimeFigureOut">
              <a:rPr lang="de-DE" smtClean="0"/>
              <a:t>09.06.2016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8623-E58D-4B30-8B2E-49E415D883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47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6814D-3793-4B06-AC48-D824A81508D6}" type="datetimeFigureOut">
              <a:rPr lang="de-DE" smtClean="0"/>
              <a:t>09.06.2016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98623-E58D-4B30-8B2E-49E415D883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339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berry-b@gmx.de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brug_mem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-bloggers.com/profiling-r-code" TargetMode="External"/><Relationship Id="rId7" Type="http://schemas.openxmlformats.org/officeDocument/2006/relationships/hyperlink" Target="https://support.rstudio.com/hc/en-us/articles/218221837-Profiling-with-RStudio" TargetMode="External"/><Relationship Id="rId2" Type="http://schemas.openxmlformats.org/officeDocument/2006/relationships/hyperlink" Target="http://adv-r.had.co.nz/Rcpp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rstudio.org/2016/05/23/profiling-with-rstudio-and-profvis/" TargetMode="External"/><Relationship Id="rId5" Type="http://schemas.openxmlformats.org/officeDocument/2006/relationships/hyperlink" Target="http://adv-r.had.co.nz/Profiling.html" TargetMode="External"/><Relationship Id="rId4" Type="http://schemas.openxmlformats.org/officeDocument/2006/relationships/hyperlink" Target="https://stat.ethz.ch/R-manual/R-devel/library/utils/html/Rprof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374" y="1391684"/>
            <a:ext cx="2894677" cy="2532842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493560" y="228265"/>
            <a:ext cx="261962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0" smtClean="0"/>
              <a:t>Berlin</a:t>
            </a:r>
            <a:endParaRPr lang="de-DE" sz="8000"/>
          </a:p>
        </p:txBody>
      </p:sp>
      <p:sp>
        <p:nvSpPr>
          <p:cNvPr id="6" name="Rechteck 5"/>
          <p:cNvSpPr/>
          <p:nvPr/>
        </p:nvSpPr>
        <p:spPr>
          <a:xfrm>
            <a:off x="2853712" y="3924526"/>
            <a:ext cx="495148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0" smtClean="0"/>
              <a:t>User Group</a:t>
            </a:r>
            <a:endParaRPr lang="de-DE" sz="8000"/>
          </a:p>
        </p:txBody>
      </p:sp>
      <p:sp>
        <p:nvSpPr>
          <p:cNvPr id="7" name="Rechteck 6"/>
          <p:cNvSpPr/>
          <p:nvPr/>
        </p:nvSpPr>
        <p:spPr>
          <a:xfrm>
            <a:off x="6505607" y="720707"/>
            <a:ext cx="175240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smtClean="0"/>
              <a:t>Meetup</a:t>
            </a:r>
          </a:p>
          <a:p>
            <a:r>
              <a:rPr lang="de-DE" sz="2400" smtClean="0"/>
              <a:t>June </a:t>
            </a:r>
            <a:r>
              <a:rPr lang="de-DE" sz="2400" smtClean="0"/>
              <a:t>8, </a:t>
            </a:r>
            <a:r>
              <a:rPr lang="de-DE" sz="2400" smtClean="0"/>
              <a:t>2016</a:t>
            </a:r>
          </a:p>
        </p:txBody>
      </p:sp>
      <p:sp>
        <p:nvSpPr>
          <p:cNvPr id="8" name="Rechteck 7"/>
          <p:cNvSpPr/>
          <p:nvPr/>
        </p:nvSpPr>
        <p:spPr>
          <a:xfrm>
            <a:off x="440220" y="5466352"/>
            <a:ext cx="24920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smtClean="0"/>
              <a:t>Berry Boessenkool</a:t>
            </a:r>
          </a:p>
          <a:p>
            <a:r>
              <a:rPr lang="de-DE" sz="2400" smtClean="0">
                <a:hlinkClick r:id="rId4"/>
              </a:rPr>
              <a:t>berry-b@gmx.de</a:t>
            </a:r>
            <a:r>
              <a:rPr lang="de-DE" sz="2400" smtClean="0"/>
              <a:t> </a:t>
            </a:r>
          </a:p>
        </p:txBody>
      </p:sp>
      <p:sp>
        <p:nvSpPr>
          <p:cNvPr id="9" name="Rechteck 8"/>
          <p:cNvSpPr/>
          <p:nvPr/>
        </p:nvSpPr>
        <p:spPr>
          <a:xfrm>
            <a:off x="3271442" y="5527311"/>
            <a:ext cx="285321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smtClean="0"/>
              <a:t>Survey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smtClean="0"/>
              <a:t>Performant coding</a:t>
            </a:r>
            <a:endParaRPr lang="de-DE" sz="2400"/>
          </a:p>
        </p:txBody>
      </p:sp>
      <p:sp>
        <p:nvSpPr>
          <p:cNvPr id="10" name="Rechteck 9"/>
          <p:cNvSpPr/>
          <p:nvPr/>
        </p:nvSpPr>
        <p:spPr>
          <a:xfrm>
            <a:off x="6463789" y="5579311"/>
            <a:ext cx="189487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smtClean="0"/>
              <a:t>-  </a:t>
            </a:r>
            <a:r>
              <a:rPr lang="de-DE" sz="1600" smtClean="0">
                <a:solidFill>
                  <a:srgbClr val="FF0000"/>
                </a:solidFill>
              </a:rPr>
              <a:t>for</a:t>
            </a:r>
            <a:r>
              <a:rPr lang="de-DE" sz="1600" smtClean="0"/>
              <a:t>-loops</a:t>
            </a:r>
          </a:p>
          <a:p>
            <a:r>
              <a:rPr lang="de-DE" sz="1600" smtClean="0"/>
              <a:t>-  </a:t>
            </a:r>
            <a:r>
              <a:rPr lang="de-DE" sz="1600" smtClean="0">
                <a:solidFill>
                  <a:srgbClr val="0070C0"/>
                </a:solidFill>
              </a:rPr>
              <a:t>lapply</a:t>
            </a:r>
          </a:p>
          <a:p>
            <a:r>
              <a:rPr lang="de-DE" sz="1600" smtClean="0"/>
              <a:t>- </a:t>
            </a:r>
            <a:r>
              <a:rPr lang="de-DE" sz="1600" b="1" smtClean="0"/>
              <a:t> </a:t>
            </a:r>
            <a:r>
              <a:rPr lang="de-DE" sz="1600" b="1" smtClean="0">
                <a:solidFill>
                  <a:srgbClr val="0070C0"/>
                </a:solidFill>
              </a:rPr>
              <a:t>pb</a:t>
            </a:r>
            <a:r>
              <a:rPr lang="de-DE" sz="1600" smtClean="0">
                <a:solidFill>
                  <a:srgbClr val="0070C0"/>
                </a:solidFill>
              </a:rPr>
              <a:t>lapply, </a:t>
            </a:r>
            <a:r>
              <a:rPr lang="de-DE" sz="1600" b="1" smtClean="0">
                <a:solidFill>
                  <a:srgbClr val="0070C0"/>
                </a:solidFill>
              </a:rPr>
              <a:t>mc</a:t>
            </a:r>
            <a:r>
              <a:rPr lang="de-DE" sz="1600" smtClean="0">
                <a:solidFill>
                  <a:srgbClr val="0070C0"/>
                </a:solidFill>
              </a:rPr>
              <a:t>lapply</a:t>
            </a:r>
          </a:p>
          <a:p>
            <a:r>
              <a:rPr lang="de-DE" sz="1600" smtClean="0"/>
              <a:t>-  </a:t>
            </a:r>
            <a:r>
              <a:rPr lang="de-DE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Rcpp</a:t>
            </a:r>
            <a:endParaRPr lang="de-DE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Geschweifte Klammer links 1"/>
          <p:cNvSpPr/>
          <p:nvPr/>
        </p:nvSpPr>
        <p:spPr>
          <a:xfrm>
            <a:off x="6124659" y="5607320"/>
            <a:ext cx="339130" cy="105197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608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69454" y="198037"/>
            <a:ext cx="8626763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b="1" smtClean="0">
                <a:effectLst/>
                <a:latin typeface="Georgia" panose="02040502050405020303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I could present on:</a:t>
            </a:r>
            <a:endParaRPr lang="de-DE" smtClean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mtClean="0">
                <a:effectLst/>
                <a:latin typeface="Georgia" panose="02040502050405020303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 </a:t>
            </a:r>
            <a:endParaRPr lang="de-DE" smtClean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mtClean="0">
                <a:effectLst/>
                <a:latin typeface="Georgia" panose="02040502050405020303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- R and Docker</a:t>
            </a:r>
            <a:endParaRPr lang="de-DE" smtClean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mtClean="0">
                <a:effectLst/>
                <a:latin typeface="Georgia" panose="02040502050405020303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- Developing SPSS extensions based on R-packages.</a:t>
            </a:r>
            <a:endParaRPr lang="de-DE" smtClean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mtClean="0">
                <a:effectLst/>
                <a:latin typeface="Georgia" panose="02040502050405020303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- graphics subsystems</a:t>
            </a:r>
            <a:endParaRPr lang="de-DE" smtClean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mtClean="0">
                <a:effectLst/>
                <a:latin typeface="Georgia" panose="02040502050405020303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- Caret, basic machine learning</a:t>
            </a:r>
            <a:endParaRPr lang="de-DE" smtClean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mtClean="0">
                <a:effectLst/>
                <a:latin typeface="Georgia" panose="02040502050405020303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- knitr (although rather basic stuff)</a:t>
            </a:r>
            <a:endParaRPr lang="de-DE" smtClean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mtClean="0">
                <a:effectLst/>
                <a:latin typeface="Georgia" panose="02040502050405020303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- Using R for environmetal/hydrological studies</a:t>
            </a:r>
            <a:endParaRPr lang="de-DE" smtClean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mtClean="0">
                <a:effectLst/>
                <a:latin typeface="Georgia" panose="02040502050405020303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- a website i built with r/shiny to compare data collected with different questionnaires</a:t>
            </a:r>
            <a:endParaRPr lang="de-DE" smtClean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mtClean="0">
                <a:effectLst/>
                <a:latin typeface="Georgia" panose="02040502050405020303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- efficient data wrangling with data.table - bayesian stats with rstan (or rstanarm) - choice modeling (= multiclass classification) with mlogit</a:t>
            </a:r>
            <a:endParaRPr lang="de-DE" smtClean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mtClean="0">
                <a:effectLst/>
                <a:latin typeface="Georgia" panose="02040502050405020303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- Psychological topics, Market research topics</a:t>
            </a:r>
            <a:endParaRPr lang="de-DE" smtClean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mtClean="0">
                <a:effectLst/>
                <a:latin typeface="Georgia" panose="02040502050405020303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- Packages I wrote. Package development. Programming in R: S3, S4, OOP, FP. Topics related to R in business and production systems.</a:t>
            </a:r>
            <a:endParaRPr lang="de-DE" smtClean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mtClean="0">
                <a:effectLst/>
                <a:latin typeface="Georgia" panose="02040502050405020303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- not sure if I am ready to present. I could do a very basic workshop on correlation and linear regression (what is it? what does it mean? and on how to do it in R obviously, what you have to pay attention to in the output, what the numbers mean etc.). If that's not too basic but I guess not everyone has a stats background, so maybe its useful. I have a PhD in psychology/neuroscience.</a:t>
            </a:r>
            <a:endParaRPr lang="de-DE" smtClean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mtClean="0">
                <a:effectLst/>
                <a:latin typeface="Georgia" panose="02040502050405020303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- creative data frame operations using Hadley's packages (dplyr, tidyr, tibble), visualizations (ggplot2, shiny), creating reports with Rmarkdown, R package development, microarray analysis and other packages from Bioconductor</a:t>
            </a:r>
            <a:endParaRPr lang="de-DE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83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34109" y="406400"/>
            <a:ext cx="842356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b="1" smtClean="0">
                <a:effectLst/>
                <a:latin typeface="Georgia" panose="02040502050405020303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Other comments:</a:t>
            </a:r>
            <a:endParaRPr lang="de-DE" smtClean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mtClean="0">
                <a:effectLst/>
                <a:latin typeface="Georgia" panose="02040502050405020303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 </a:t>
            </a:r>
            <a:endParaRPr lang="de-DE" smtClean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mtClean="0">
                <a:effectLst/>
                <a:latin typeface="Georgia" panose="02040502050405020303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- Some of the Meetups I've attended had a very poor speaker quality. Also, it appeared to be an excuse for many companies/one-man persons self-promoting.</a:t>
            </a:r>
            <a:endParaRPr lang="de-DE" smtClean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mtClean="0">
                <a:effectLst/>
                <a:latin typeface="Georgia" panose="02040502050405020303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- keep up the good job, fellows!</a:t>
            </a:r>
            <a:endParaRPr lang="de-DE" smtClean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mtClean="0">
                <a:effectLst/>
                <a:latin typeface="Georgia" panose="02040502050405020303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- It would be great to offer the formation of learning groups</a:t>
            </a:r>
            <a:endParaRPr lang="de-DE" smtClean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mtClean="0">
                <a:effectLst/>
                <a:latin typeface="Georgia" panose="02040502050405020303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- Thanks for organising!!</a:t>
            </a:r>
            <a:endParaRPr lang="de-DE" smtClean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mtClean="0">
                <a:effectLst/>
                <a:latin typeface="Georgia" panose="02040502050405020303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- Since I work a lot with Python, too, I can also talk a bit about the Jupyter Notebook, rpy2, and I could prepare something about the new data exchange format "feather".</a:t>
            </a:r>
            <a:endParaRPr lang="de-DE" smtClean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mtClean="0">
                <a:effectLst/>
                <a:latin typeface="Georgia" panose="02040502050405020303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 </a:t>
            </a:r>
            <a:endParaRPr lang="de-DE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46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3360" y="283029"/>
            <a:ext cx="8854440" cy="620089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b="1" smtClean="0"/>
              <a:t>Future Topics (distilled):</a:t>
            </a:r>
          </a:p>
          <a:p>
            <a:pPr>
              <a:buFontTx/>
              <a:buChar char="-"/>
            </a:pPr>
            <a:r>
              <a:rPr lang="de-DE" smtClean="0"/>
              <a:t>Rcpp</a:t>
            </a:r>
          </a:p>
          <a:p>
            <a:pPr>
              <a:buFontTx/>
              <a:buChar char="-"/>
            </a:pPr>
            <a:r>
              <a:rPr lang="de-DE" smtClean="0"/>
              <a:t>Interactive graphics (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shiny</a:t>
            </a:r>
            <a:r>
              <a:rPr lang="de-DE" smtClean="0"/>
              <a:t>)</a:t>
            </a:r>
          </a:p>
          <a:p>
            <a:pPr>
              <a:buFontTx/>
              <a:buChar char="-"/>
            </a:pPr>
            <a:r>
              <a:rPr lang="de-DE" smtClean="0"/>
              <a:t>MCMC (chains well mixed? converged?)</a:t>
            </a:r>
          </a:p>
          <a:p>
            <a:pPr>
              <a:buFontTx/>
              <a:buChar char="-"/>
            </a:pPr>
            <a:r>
              <a:rPr lang="de-DE" smtClean="0"/>
              <a:t>Bayesian stats in R (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rstan</a:t>
            </a:r>
            <a:r>
              <a:rPr lang="de-DE" smtClean="0"/>
              <a:t>)</a:t>
            </a:r>
          </a:p>
          <a:p>
            <a:pPr>
              <a:buFontTx/>
              <a:buChar char="-"/>
            </a:pPr>
            <a:r>
              <a:rPr lang="de-DE" smtClean="0"/>
              <a:t>Report </a:t>
            </a:r>
            <a:r>
              <a:rPr lang="de-DE"/>
              <a:t>/ slides </a:t>
            </a:r>
            <a:r>
              <a:rPr lang="de-DE" smtClean="0"/>
              <a:t>generation (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knitr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rmarkdown</a:t>
            </a:r>
            <a:r>
              <a:rPr lang="de-DE" smtClean="0"/>
              <a:t>)</a:t>
            </a:r>
          </a:p>
          <a:p>
            <a:pPr>
              <a:buFontTx/>
              <a:buChar char="-"/>
            </a:pPr>
            <a:r>
              <a:rPr lang="de-DE" smtClean="0"/>
              <a:t>Time series analysis</a:t>
            </a:r>
          </a:p>
          <a:p>
            <a:pPr>
              <a:buFontTx/>
              <a:buChar char="-"/>
            </a:pPr>
            <a:r>
              <a:rPr lang="de-DE" smtClean="0"/>
              <a:t>Large dataframes </a:t>
            </a:r>
            <a:r>
              <a:rPr lang="de-DE" smtClean="0"/>
              <a:t>(</a:t>
            </a:r>
            <a:r>
              <a:rPr lang="de-DE" sz="2200" smtClean="0">
                <a:latin typeface="Courier New" panose="02070309020205020404" pitchFamily="49" charset="0"/>
                <a:cs typeface="Courier New" panose="02070309020205020404" pitchFamily="49" charset="0"/>
              </a:rPr>
              <a:t>data.table vs dplyr</a:t>
            </a:r>
            <a:r>
              <a:rPr lang="de-DE" sz="2200" smtClean="0">
                <a:latin typeface="Courier New" panose="02070309020205020404" pitchFamily="49" charset="0"/>
                <a:cs typeface="Courier New" panose="02070309020205020404" pitchFamily="49" charset="0"/>
              </a:rPr>
              <a:t>, tidyr, tibble</a:t>
            </a:r>
            <a:r>
              <a:rPr lang="de-DE" smtClean="0"/>
              <a:t>)</a:t>
            </a:r>
          </a:p>
          <a:p>
            <a:pPr>
              <a:buFontTx/>
              <a:buChar char="-"/>
            </a:pPr>
            <a:r>
              <a:rPr lang="de-DE" smtClean="0"/>
              <a:t>Jupyter </a:t>
            </a:r>
            <a:r>
              <a:rPr lang="de-DE" smtClean="0"/>
              <a:t>notebooks: Julia, Python, R (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rpy2</a:t>
            </a:r>
            <a:r>
              <a:rPr lang="de-DE" smtClean="0"/>
              <a:t>)</a:t>
            </a:r>
          </a:p>
          <a:p>
            <a:pPr>
              <a:buFontTx/>
              <a:buChar char="-"/>
            </a:pPr>
            <a:r>
              <a:rPr lang="de-DE" smtClean="0"/>
              <a:t>Programming: S3, S4, OOP, </a:t>
            </a:r>
            <a:r>
              <a:rPr lang="de-DE" smtClean="0"/>
              <a:t>FP, R6</a:t>
            </a:r>
            <a:endParaRPr lang="de-DE" smtClean="0"/>
          </a:p>
          <a:p>
            <a:pPr>
              <a:buFontTx/>
              <a:buChar char="-"/>
            </a:pPr>
            <a:r>
              <a:rPr lang="de-DE" smtClean="0"/>
              <a:t>Machine learning (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caret</a:t>
            </a:r>
            <a:r>
              <a:rPr lang="de-DE" smtClean="0"/>
              <a:t>)</a:t>
            </a:r>
          </a:p>
          <a:p>
            <a:pPr>
              <a:buFontTx/>
              <a:buChar char="-"/>
            </a:pPr>
            <a:r>
              <a:rPr lang="de-DE" smtClean="0"/>
              <a:t>Package development (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devtools, roxygen2</a:t>
            </a:r>
            <a:r>
              <a:rPr lang="de-DE" smtClean="0"/>
              <a:t>)</a:t>
            </a:r>
          </a:p>
          <a:p>
            <a:pPr>
              <a:buFontTx/>
              <a:buChar char="-"/>
            </a:pPr>
            <a:r>
              <a:rPr lang="de-DE" smtClean="0"/>
              <a:t>Spark, Hadoop, Amazone Azure, Docker </a:t>
            </a:r>
            <a:r>
              <a:rPr lang="de-DE" smtClean="0">
                <a:solidFill>
                  <a:srgbClr val="0070C0"/>
                </a:solidFill>
              </a:rPr>
              <a:t>(envisioned: July 6th)</a:t>
            </a:r>
            <a:endParaRPr lang="de-DE" smtClean="0">
              <a:solidFill>
                <a:srgbClr val="0070C0"/>
              </a:solidFill>
            </a:endParaRPr>
          </a:p>
          <a:p>
            <a:pPr>
              <a:buFontTx/>
              <a:buChar char="-"/>
            </a:pPr>
            <a:r>
              <a:rPr lang="de-DE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4811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1414619" y="1926074"/>
            <a:ext cx="1624928" cy="313350"/>
          </a:xfrm>
          <a:prstGeom prst="rect">
            <a:avLst/>
          </a:prstGeom>
          <a:solidFill>
            <a:schemeClr val="bg1"/>
          </a:solidFill>
        </p:spPr>
        <p:txBody>
          <a:bodyPr wrap="none" lIns="18000" tIns="18000" rIns="18000" bIns="18000">
            <a:spAutoFit/>
          </a:bodyPr>
          <a:lstStyle/>
          <a:p>
            <a:r>
              <a:rPr lang="de-DE" smtClean="0">
                <a:hlinkClick r:id="rId3"/>
              </a:rPr>
              <a:t>bit.ly/brug_mem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408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574766" y="992529"/>
            <a:ext cx="800462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b="1" i="0" u="none" strike="noStrike" baseline="0" smtClean="0">
                <a:latin typeface="Courier New" panose="02070309020205020404" pitchFamily="49" charset="0"/>
              </a:rPr>
              <a:t>files &lt;- </a:t>
            </a:r>
            <a:r>
              <a:rPr lang="de-DE" sz="2000" b="1" i="0" u="none" strike="noStrike" baseline="0" smtClean="0">
                <a:solidFill>
                  <a:srgbClr val="0000FF"/>
                </a:solidFill>
                <a:latin typeface="Courier New" panose="02070309020205020404" pitchFamily="49" charset="0"/>
              </a:rPr>
              <a:t>dir</a:t>
            </a:r>
            <a:r>
              <a:rPr lang="de-DE" sz="2000" b="1" i="0" u="none" strike="noStrike" baseline="0" smtClean="0">
                <a:solidFill>
                  <a:srgbClr val="000000"/>
                </a:solidFill>
                <a:latin typeface="Courier New" panose="02070309020205020404" pitchFamily="49" charset="0"/>
              </a:rPr>
              <a:t>(pattern=</a:t>
            </a:r>
            <a:r>
              <a:rPr lang="de-DE" sz="2000" b="1" i="0" u="none" strike="noStrike" baseline="0" smtClean="0">
                <a:solidFill>
                  <a:srgbClr val="800000"/>
                </a:solidFill>
                <a:latin typeface="Courier New" panose="02070309020205020404" pitchFamily="49" charset="0"/>
              </a:rPr>
              <a:t>"*.csv"</a:t>
            </a:r>
            <a:r>
              <a:rPr lang="de-DE" sz="2000" b="1" i="0" u="none" strike="noStrike" baseline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endParaRPr lang="de-DE" sz="2000" b="1" i="0" u="none" strike="noStrike" baseline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DE" sz="2000" b="1" i="1" u="none" strike="noStrike" baseline="0" smtClean="0">
                <a:solidFill>
                  <a:srgbClr val="008000"/>
                </a:solidFill>
                <a:latin typeface="Courier New" panose="02070309020205020404" pitchFamily="49" charset="0"/>
              </a:rPr>
              <a:t># bad and slow way:</a:t>
            </a:r>
          </a:p>
          <a:p>
            <a:r>
              <a:rPr lang="en-US" sz="2000" b="1" i="0" u="none" strike="noStrike" baseline="0" smtClean="0">
                <a:solidFill>
                  <a:srgbClr val="000000"/>
                </a:solidFill>
                <a:latin typeface="Courier New" panose="02070309020205020404" pitchFamily="49" charset="0"/>
              </a:rPr>
              <a:t>dfs &lt;- </a:t>
            </a:r>
            <a:r>
              <a:rPr lang="en-US" sz="2000" b="1" i="0" u="none" strike="noStrike" baseline="0" smtClean="0">
                <a:solidFill>
                  <a:srgbClr val="0000FF"/>
                </a:solidFill>
                <a:latin typeface="Courier New" panose="02070309020205020404" pitchFamily="49" charset="0"/>
              </a:rPr>
              <a:t>list</a:t>
            </a:r>
            <a:r>
              <a:rPr lang="en-US" sz="2000" b="1" i="0" u="none" strike="noStrike" baseline="0" smtClean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sz="2000" b="1" i="1" u="none" strike="noStrike" baseline="0" smtClean="0">
                <a:solidFill>
                  <a:srgbClr val="008000"/>
                </a:solidFill>
                <a:latin typeface="Courier New" panose="02070309020205020404" pitchFamily="49" charset="0"/>
              </a:rPr>
              <a:t># initiate empty list</a:t>
            </a:r>
          </a:p>
          <a:p>
            <a:r>
              <a:rPr lang="de-DE" sz="2000" b="1" i="0" u="none" strike="noStrike" baseline="0" smtClean="0">
                <a:solidFill>
                  <a:srgbClr val="FF0000"/>
                </a:solidFill>
                <a:latin typeface="Courier New" panose="02070309020205020404" pitchFamily="49" charset="0"/>
              </a:rPr>
              <a:t>for</a:t>
            </a:r>
            <a:r>
              <a:rPr lang="de-DE" sz="2000" b="1" i="0" u="none" strike="noStrike" baseline="0" smtClean="0">
                <a:solidFill>
                  <a:srgbClr val="000000"/>
                </a:solidFill>
                <a:latin typeface="Courier New" panose="02070309020205020404" pitchFamily="49" charset="0"/>
              </a:rPr>
              <a:t>(i </a:t>
            </a:r>
            <a:r>
              <a:rPr lang="de-DE" sz="2000" b="1" i="0" u="none" strike="noStrike" baseline="0" smtClean="0">
                <a:solidFill>
                  <a:srgbClr val="FF0000"/>
                </a:solidFill>
                <a:latin typeface="Courier New" panose="02070309020205020404" pitchFamily="49" charset="0"/>
              </a:rPr>
              <a:t>in</a:t>
            </a:r>
            <a:r>
              <a:rPr lang="de-DE" sz="2000" b="1" i="0" u="none" strike="noStrike" baseline="0" smtClean="0">
                <a:solidFill>
                  <a:srgbClr val="000000"/>
                </a:solidFill>
                <a:latin typeface="Courier New" panose="02070309020205020404" pitchFamily="49" charset="0"/>
              </a:rPr>
              <a:t> 1:</a:t>
            </a:r>
            <a:r>
              <a:rPr lang="de-DE" sz="2000" b="1" i="0" u="none" strike="noStrike" baseline="0" smtClean="0">
                <a:solidFill>
                  <a:srgbClr val="0000FF"/>
                </a:solidFill>
                <a:latin typeface="Courier New" panose="02070309020205020404" pitchFamily="49" charset="0"/>
              </a:rPr>
              <a:t>length</a:t>
            </a:r>
            <a:r>
              <a:rPr lang="de-DE" sz="2000" b="1" i="0" u="none" strike="noStrike" baseline="0" smtClean="0">
                <a:solidFill>
                  <a:srgbClr val="000000"/>
                </a:solidFill>
                <a:latin typeface="Courier New" panose="02070309020205020404" pitchFamily="49" charset="0"/>
              </a:rPr>
              <a:t>(files))</a:t>
            </a:r>
          </a:p>
          <a:p>
            <a:r>
              <a:rPr lang="de-DE" sz="2000" b="1" i="0" u="none" strike="noStrike" baseline="0" smtClean="0">
                <a:solidFill>
                  <a:srgbClr val="000000"/>
                </a:solidFill>
                <a:latin typeface="Courier New" panose="02070309020205020404" pitchFamily="49" charset="0"/>
              </a:rPr>
              <a:t>    dfs[[i]] &lt;- </a:t>
            </a:r>
            <a:r>
              <a:rPr lang="de-DE" sz="2000" b="1" i="0" u="none" strike="noStrike" baseline="0" smtClean="0">
                <a:solidFill>
                  <a:srgbClr val="0000FF"/>
                </a:solidFill>
                <a:latin typeface="Courier New" panose="02070309020205020404" pitchFamily="49" charset="0"/>
              </a:rPr>
              <a:t>read.csv</a:t>
            </a:r>
            <a:r>
              <a:rPr lang="de-DE" sz="2000" b="1" i="0" u="none" strike="noStrike" baseline="0" smtClean="0">
                <a:solidFill>
                  <a:srgbClr val="000000"/>
                </a:solidFill>
                <a:latin typeface="Courier New" panose="02070309020205020404" pitchFamily="49" charset="0"/>
              </a:rPr>
              <a:t>(files[i], as.is=</a:t>
            </a:r>
            <a:r>
              <a:rPr lang="de-DE" sz="2000" b="1" i="0" u="none" strike="noStrike" baseline="0" smtClean="0">
                <a:solidFill>
                  <a:srgbClr val="FF0000"/>
                </a:solidFill>
                <a:latin typeface="Courier New" panose="02070309020205020404" pitchFamily="49" charset="0"/>
              </a:rPr>
              <a:t>TRUE</a:t>
            </a:r>
            <a:r>
              <a:rPr lang="de-DE" sz="2000" b="1" i="0" u="none" strike="noStrike" baseline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endParaRPr lang="de-DE" sz="2000" b="1" i="0" u="none" strike="noStrike" baseline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i="1" u="none" strike="noStrike" baseline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2000" b="1" i="1" u="none" strike="noStrike" baseline="0" smtClean="0">
                <a:solidFill>
                  <a:srgbClr val="008000"/>
                </a:solidFill>
                <a:latin typeface="Courier New" panose="02070309020205020404" pitchFamily="49" charset="0"/>
              </a:rPr>
              <a:t>much better way: apply function to each file</a:t>
            </a:r>
          </a:p>
          <a:p>
            <a:r>
              <a:rPr lang="de-DE" sz="2000" b="1" i="0" u="none" strike="noStrike" baseline="0" smtClean="0">
                <a:solidFill>
                  <a:srgbClr val="000000"/>
                </a:solidFill>
                <a:latin typeface="Courier New" panose="02070309020205020404" pitchFamily="49" charset="0"/>
              </a:rPr>
              <a:t>dfs &lt;- </a:t>
            </a:r>
            <a:r>
              <a:rPr lang="de-DE" sz="2000" b="1" i="0" u="none" strike="noStrike" baseline="0" smtClean="0">
                <a:solidFill>
                  <a:srgbClr val="0000FF"/>
                </a:solidFill>
                <a:latin typeface="Courier New" panose="02070309020205020404" pitchFamily="49" charset="0"/>
              </a:rPr>
              <a:t>lapply</a:t>
            </a:r>
            <a:r>
              <a:rPr lang="de-DE" sz="2000" b="1" i="0" u="none" strike="noStrike" baseline="0" smtClean="0">
                <a:solidFill>
                  <a:srgbClr val="000000"/>
                </a:solidFill>
                <a:latin typeface="Courier New" panose="02070309020205020404" pitchFamily="49" charset="0"/>
              </a:rPr>
              <a:t>(X=files, FUN=</a:t>
            </a:r>
            <a:r>
              <a:rPr lang="de-DE" sz="2000" b="1" i="0" u="none" strike="noStrike" baseline="0" smtClean="0">
                <a:solidFill>
                  <a:srgbClr val="0000FF"/>
                </a:solidFill>
                <a:latin typeface="Courier New" panose="02070309020205020404" pitchFamily="49" charset="0"/>
              </a:rPr>
              <a:t>read.csv</a:t>
            </a:r>
            <a:r>
              <a:rPr lang="de-DE" sz="2000" b="1" i="0" u="none" strike="noStrike" baseline="0" smtClean="0">
                <a:solidFill>
                  <a:srgbClr val="000000"/>
                </a:solidFill>
                <a:latin typeface="Courier New" panose="02070309020205020404" pitchFamily="49" charset="0"/>
              </a:rPr>
              <a:t>, as.is=</a:t>
            </a:r>
            <a:r>
              <a:rPr lang="de-DE" sz="2000" b="1" i="0" u="none" strike="noStrike" baseline="0" smtClean="0">
                <a:solidFill>
                  <a:srgbClr val="FF0000"/>
                </a:solidFill>
                <a:latin typeface="Courier New" panose="02070309020205020404" pitchFamily="49" charset="0"/>
              </a:rPr>
              <a:t>TRUE</a:t>
            </a:r>
            <a:r>
              <a:rPr lang="de-DE" sz="2000" b="1" i="0" u="none" strike="noStrike" baseline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endParaRPr lang="de-DE" sz="20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i="1" smtClean="0">
                <a:solidFill>
                  <a:srgbClr val="008000"/>
                </a:solidFill>
                <a:latin typeface="Courier New" panose="02070309020205020404" pitchFamily="49" charset="0"/>
              </a:rPr>
              <a:t># single data.frame if all files have n columns:</a:t>
            </a:r>
            <a:endParaRPr lang="de-DE" sz="2000" b="1" i="0" u="none" strike="noStrike" baseline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DE" sz="20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df &lt;- </a:t>
            </a:r>
            <a:r>
              <a:rPr lang="de-DE" sz="2000" b="1" smtClean="0">
                <a:solidFill>
                  <a:srgbClr val="0000FF"/>
                </a:solidFill>
                <a:latin typeface="Courier New" panose="02070309020205020404" pitchFamily="49" charset="0"/>
              </a:rPr>
              <a:t>do.call</a:t>
            </a:r>
            <a:r>
              <a:rPr lang="de-DE" sz="20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de-DE" sz="2000" b="1" smtClean="0">
                <a:solidFill>
                  <a:srgbClr val="0000FF"/>
                </a:solidFill>
                <a:latin typeface="Courier New" panose="02070309020205020404" pitchFamily="49" charset="0"/>
              </a:rPr>
              <a:t>rbind</a:t>
            </a:r>
            <a:r>
              <a:rPr lang="de-DE" sz="20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, dfs)</a:t>
            </a:r>
          </a:p>
          <a:p>
            <a:endParaRPr lang="de-DE" sz="2000" b="1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de-DE" sz="20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i="1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2000" i="1" smtClean="0">
                <a:solidFill>
                  <a:srgbClr val="008000"/>
                </a:solidFill>
                <a:latin typeface="Courier New" panose="02070309020205020404" pitchFamily="49" charset="0"/>
              </a:rPr>
              <a:t>PS: much faster in this example could be</a:t>
            </a:r>
          </a:p>
          <a:p>
            <a:r>
              <a:rPr lang="de-DE" sz="2000">
                <a:solidFill>
                  <a:srgbClr val="0000FF"/>
                </a:solidFill>
                <a:latin typeface="Courier New" panose="02070309020205020404" pitchFamily="49" charset="0"/>
              </a:rPr>
              <a:t>library</a:t>
            </a:r>
            <a:r>
              <a:rPr lang="de-DE" sz="200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de-DE" sz="2000" smtClean="0">
                <a:solidFill>
                  <a:srgbClr val="800000"/>
                </a:solidFill>
                <a:latin typeface="Courier New" panose="02070309020205020404" pitchFamily="49" charset="0"/>
              </a:rPr>
              <a:t>"data.table"</a:t>
            </a:r>
            <a:r>
              <a:rPr lang="de-DE" sz="200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de-DE" sz="2000">
                <a:solidFill>
                  <a:srgbClr val="000000"/>
                </a:solidFill>
                <a:latin typeface="Courier New" panose="02070309020205020404" pitchFamily="49" charset="0"/>
              </a:rPr>
              <a:t>dfs &lt;- </a:t>
            </a:r>
            <a:r>
              <a:rPr lang="de-DE" sz="2000">
                <a:solidFill>
                  <a:srgbClr val="0000FF"/>
                </a:solidFill>
                <a:latin typeface="Courier New" panose="02070309020205020404" pitchFamily="49" charset="0"/>
              </a:rPr>
              <a:t>lapply</a:t>
            </a:r>
            <a:r>
              <a:rPr lang="de-DE" sz="2000">
                <a:solidFill>
                  <a:srgbClr val="000000"/>
                </a:solidFill>
                <a:latin typeface="Courier New" panose="02070309020205020404" pitchFamily="49" charset="0"/>
              </a:rPr>
              <a:t>(X=files</a:t>
            </a:r>
            <a:r>
              <a:rPr lang="de-DE" sz="200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de-DE" sz="2000" smtClean="0">
                <a:solidFill>
                  <a:srgbClr val="000000"/>
                </a:solidFill>
                <a:latin typeface="Courier New" panose="02070309020205020404" pitchFamily="49" charset="0"/>
              </a:rPr>
              <a:t>FUN=</a:t>
            </a:r>
            <a:r>
              <a:rPr lang="de-DE" sz="2000" smtClean="0">
                <a:solidFill>
                  <a:srgbClr val="0000FF"/>
                </a:solidFill>
                <a:latin typeface="Courier New" panose="02070309020205020404" pitchFamily="49" charset="0"/>
              </a:rPr>
              <a:t>fread</a:t>
            </a:r>
            <a:r>
              <a:rPr lang="de-DE" sz="2000" smtClean="0">
                <a:solidFill>
                  <a:srgbClr val="000000"/>
                </a:solidFill>
                <a:latin typeface="Courier New" panose="02070309020205020404" pitchFamily="49" charset="0"/>
              </a:rPr>
              <a:t>, sep=</a:t>
            </a:r>
            <a:r>
              <a:rPr lang="de-DE" sz="2000" smtClean="0">
                <a:solidFill>
                  <a:srgbClr val="800000"/>
                </a:solidFill>
                <a:latin typeface="Courier New" panose="02070309020205020404" pitchFamily="49" charset="0"/>
              </a:rPr>
              <a:t>","</a:t>
            </a:r>
            <a:r>
              <a:rPr lang="de-DE" sz="200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de-DE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DE" sz="2000">
                <a:solidFill>
                  <a:srgbClr val="000000"/>
                </a:solidFill>
                <a:latin typeface="Courier New" panose="02070309020205020404" pitchFamily="49" charset="0"/>
              </a:rPr>
              <a:t>df </a:t>
            </a:r>
            <a:r>
              <a:rPr lang="de-DE" sz="2000">
                <a:solidFill>
                  <a:srgbClr val="000000"/>
                </a:solidFill>
                <a:latin typeface="Courier New" panose="02070309020205020404" pitchFamily="49" charset="0"/>
              </a:rPr>
              <a:t>&lt;- </a:t>
            </a:r>
            <a:r>
              <a:rPr lang="de-DE" sz="2000" smtClean="0">
                <a:solidFill>
                  <a:srgbClr val="0000FF"/>
                </a:solidFill>
                <a:latin typeface="Courier New" panose="02070309020205020404" pitchFamily="49" charset="0"/>
              </a:rPr>
              <a:t>rbindlist</a:t>
            </a:r>
            <a:r>
              <a:rPr lang="de-DE" sz="2000" smtClean="0">
                <a:solidFill>
                  <a:srgbClr val="000000"/>
                </a:solidFill>
                <a:latin typeface="Courier New" panose="02070309020205020404" pitchFamily="49" charset="0"/>
              </a:rPr>
              <a:t>(dfs)</a:t>
            </a:r>
            <a:endParaRPr lang="de-DE" sz="20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1990" y="178025"/>
            <a:ext cx="7151150" cy="5325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>
                <a:solidFill>
                  <a:srgbClr val="FF0000"/>
                </a:solidFill>
              </a:rPr>
              <a:t>for</a:t>
            </a:r>
            <a:r>
              <a:rPr lang="en-US" smtClean="0"/>
              <a:t>-loops, </a:t>
            </a:r>
            <a:r>
              <a:rPr lang="en-US" smtClean="0">
                <a:solidFill>
                  <a:srgbClr val="0070C0"/>
                </a:solidFill>
              </a:rPr>
              <a:t>lapply</a:t>
            </a:r>
            <a:r>
              <a:rPr lang="en-US" smtClean="0"/>
              <a:t>,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Rcpp</a:t>
            </a:r>
            <a:r>
              <a:rPr lang="en-US" smtClean="0"/>
              <a:t> – motivational example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109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435791" y="856357"/>
            <a:ext cx="859390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b="1">
                <a:solidFill>
                  <a:srgbClr val="0000FF"/>
                </a:solidFill>
                <a:latin typeface="Courier New" panose="02070309020205020404" pitchFamily="49" charset="0"/>
              </a:rPr>
              <a:t>library</a:t>
            </a:r>
            <a:r>
              <a:rPr lang="de-DE" sz="20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de-DE" sz="2000" b="1" smtClean="0">
                <a:solidFill>
                  <a:srgbClr val="800000"/>
                </a:solidFill>
                <a:latin typeface="Courier New" panose="02070309020205020404" pitchFamily="49" charset="0"/>
              </a:rPr>
              <a:t>"pbapply"</a:t>
            </a:r>
            <a:r>
              <a:rPr lang="de-DE" sz="20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de-DE" sz="2000" i="1" smtClean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de-DE" sz="2000" b="1" i="1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de-DE" sz="2000" b="1" i="1">
                <a:solidFill>
                  <a:srgbClr val="008000"/>
                </a:solidFill>
                <a:latin typeface="Courier New" panose="02070309020205020404" pitchFamily="49" charset="0"/>
              </a:rPr>
              <a:t>progress </a:t>
            </a:r>
            <a:r>
              <a:rPr lang="de-DE" sz="2000" b="1" i="1">
                <a:solidFill>
                  <a:srgbClr val="008000"/>
                </a:solidFill>
                <a:latin typeface="Courier New" panose="02070309020205020404" pitchFamily="49" charset="0"/>
              </a:rPr>
              <a:t>bar </a:t>
            </a:r>
            <a:r>
              <a:rPr lang="de-DE" sz="2000" b="1" i="1" smtClean="0">
                <a:solidFill>
                  <a:srgbClr val="008000"/>
                </a:solidFill>
                <a:latin typeface="Courier New" panose="02070309020205020404" pitchFamily="49" charset="0"/>
              </a:rPr>
              <a:t>with </a:t>
            </a:r>
            <a:r>
              <a:rPr lang="de-DE" sz="2000" b="1" i="1">
                <a:solidFill>
                  <a:srgbClr val="008000"/>
                </a:solidFill>
                <a:latin typeface="Courier New" panose="02070309020205020404" pitchFamily="49" charset="0"/>
              </a:rPr>
              <a:t>remaining time</a:t>
            </a:r>
          </a:p>
          <a:p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</a:rPr>
              <a:t>library</a:t>
            </a:r>
            <a:r>
              <a:rPr lang="en-US" sz="20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de-DE" sz="2000" b="1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de-DE" sz="2000" b="1" smtClean="0">
                <a:solidFill>
                  <a:srgbClr val="800000"/>
                </a:solidFill>
                <a:latin typeface="Courier New" panose="02070309020205020404" pitchFamily="49" charset="0"/>
              </a:rPr>
              <a:t>parallel"</a:t>
            </a:r>
            <a:r>
              <a:rPr lang="en-US" sz="20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2000" b="1" i="1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2000" b="1" i="1">
                <a:solidFill>
                  <a:srgbClr val="008000"/>
                </a:solidFill>
                <a:latin typeface="Courier New" panose="02070309020205020404" pitchFamily="49" charset="0"/>
              </a:rPr>
              <a:t>for </a:t>
            </a:r>
            <a:r>
              <a:rPr lang="en-US" sz="2000" b="1" i="1" smtClean="0">
                <a:solidFill>
                  <a:srgbClr val="008000"/>
                </a:solidFill>
                <a:latin typeface="Courier New" panose="02070309020205020404" pitchFamily="49" charset="0"/>
              </a:rPr>
              <a:t>multicore parallel execution</a:t>
            </a:r>
            <a:endParaRPr lang="en-US" sz="2000" b="1" i="1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endParaRPr lang="de-DE" sz="2000" b="1" i="0" u="none" strike="noStrike" baseline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DE" sz="2000">
                <a:solidFill>
                  <a:srgbClr val="000000"/>
                </a:solidFill>
                <a:latin typeface="Courier New" panose="02070309020205020404" pitchFamily="49" charset="0"/>
              </a:rPr>
              <a:t>n</a:t>
            </a:r>
            <a:r>
              <a:rPr lang="de-DE" sz="2000" smtClean="0">
                <a:solidFill>
                  <a:srgbClr val="000000"/>
                </a:solidFill>
                <a:latin typeface="Courier New" panose="02070309020205020404" pitchFamily="49" charset="0"/>
              </a:rPr>
              <a:t>c &lt;- </a:t>
            </a:r>
            <a:r>
              <a:rPr lang="de-DE" sz="2000" smtClean="0">
                <a:solidFill>
                  <a:srgbClr val="0000FF"/>
                </a:solidFill>
                <a:latin typeface="Courier New" panose="02070309020205020404" pitchFamily="49" charset="0"/>
              </a:rPr>
              <a:t>detectCores</a:t>
            </a:r>
            <a:r>
              <a:rPr lang="de-DE" sz="2000" smtClean="0">
                <a:solidFill>
                  <a:srgbClr val="000000"/>
                </a:solidFill>
                <a:latin typeface="Courier New" panose="02070309020205020404" pitchFamily="49" charset="0"/>
              </a:rPr>
              <a:t>()-1</a:t>
            </a:r>
          </a:p>
          <a:p>
            <a:r>
              <a:rPr lang="de-DE" sz="2000" b="1" i="0" u="none" strike="noStrike" baseline="0" smtClean="0">
                <a:solidFill>
                  <a:srgbClr val="000000"/>
                </a:solidFill>
                <a:latin typeface="Courier New" panose="02070309020205020404" pitchFamily="49" charset="0"/>
              </a:rPr>
              <a:t>dfs </a:t>
            </a:r>
            <a:r>
              <a:rPr lang="de-DE" sz="2000" b="1" i="0" u="none" strike="noStrike" baseline="0" smtClean="0">
                <a:solidFill>
                  <a:srgbClr val="000000"/>
                </a:solidFill>
                <a:latin typeface="Courier New" panose="02070309020205020404" pitchFamily="49" charset="0"/>
              </a:rPr>
              <a:t>&lt;-  </a:t>
            </a:r>
            <a:r>
              <a:rPr lang="de-DE" sz="2000" b="1" i="0" u="none" strike="noStrike" baseline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de-DE" sz="2000" b="1" i="0" u="none" strike="noStrike" baseline="0" smtClean="0">
                <a:solidFill>
                  <a:srgbClr val="0000FF"/>
                </a:solidFill>
                <a:latin typeface="Courier New" panose="02070309020205020404" pitchFamily="49" charset="0"/>
              </a:rPr>
              <a:t>lapply</a:t>
            </a:r>
            <a:r>
              <a:rPr lang="de-DE" sz="2000" b="1" i="0" u="none" strike="noStrike" baseline="0" smtClean="0">
                <a:solidFill>
                  <a:srgbClr val="000000"/>
                </a:solidFill>
                <a:latin typeface="Courier New" panose="02070309020205020404" pitchFamily="49" charset="0"/>
              </a:rPr>
              <a:t>(X=files, FUN=</a:t>
            </a:r>
            <a:r>
              <a:rPr lang="de-DE" sz="2000" b="1" i="0" u="none" strike="noStrike" baseline="0" smtClean="0">
                <a:solidFill>
                  <a:srgbClr val="0000FF"/>
                </a:solidFill>
                <a:latin typeface="Courier New" panose="02070309020205020404" pitchFamily="49" charset="0"/>
              </a:rPr>
              <a:t>read.csv</a:t>
            </a:r>
            <a:r>
              <a:rPr lang="de-DE" sz="2000" b="1" i="0" u="none" strike="noStrike" baseline="0" smtClean="0">
                <a:solidFill>
                  <a:srgbClr val="000000"/>
                </a:solidFill>
                <a:latin typeface="Courier New" panose="02070309020205020404" pitchFamily="49" charset="0"/>
              </a:rPr>
              <a:t>, as.is=</a:t>
            </a:r>
            <a:r>
              <a:rPr lang="de-DE" sz="2000" b="1" i="0" u="none" strike="noStrike" baseline="0" smtClean="0">
                <a:solidFill>
                  <a:srgbClr val="FF0000"/>
                </a:solidFill>
                <a:latin typeface="Courier New" panose="02070309020205020404" pitchFamily="49" charset="0"/>
              </a:rPr>
              <a:t>TRUE</a:t>
            </a:r>
            <a:r>
              <a:rPr lang="de-DE" sz="2000" b="1" i="0" u="none" strike="noStrike" baseline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de-DE" sz="2000" b="1" i="0" u="none" strike="noStrike" baseline="0" smtClean="0">
                <a:solidFill>
                  <a:srgbClr val="000000"/>
                </a:solidFill>
                <a:latin typeface="Courier New" panose="02070309020205020404" pitchFamily="49" charset="0"/>
              </a:rPr>
              <a:t>dfs </a:t>
            </a:r>
            <a:r>
              <a:rPr lang="de-DE" sz="2000" b="1" i="0" u="none" strike="noStrike" baseline="0" smtClean="0">
                <a:solidFill>
                  <a:srgbClr val="000000"/>
                </a:solidFill>
                <a:latin typeface="Courier New" panose="02070309020205020404" pitchFamily="49" charset="0"/>
              </a:rPr>
              <a:t>&lt;- </a:t>
            </a:r>
            <a:r>
              <a:rPr lang="de-DE" sz="2000" b="1" i="0" u="none" strike="noStrike" baseline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de-DE" sz="2000" b="1" i="0" u="none" strike="noStrike" baseline="0" smtClean="0">
                <a:solidFill>
                  <a:srgbClr val="0000FF"/>
                </a:solidFill>
                <a:latin typeface="Courier New" panose="02070309020205020404" pitchFamily="49" charset="0"/>
              </a:rPr>
              <a:t>pblapply</a:t>
            </a:r>
            <a:r>
              <a:rPr lang="de-DE" sz="2000" b="1" i="0" u="none" strike="noStrike" baseline="0" smtClean="0">
                <a:solidFill>
                  <a:srgbClr val="000000"/>
                </a:solidFill>
                <a:latin typeface="Courier New" panose="02070309020205020404" pitchFamily="49" charset="0"/>
              </a:rPr>
              <a:t>(X=files</a:t>
            </a:r>
            <a:r>
              <a:rPr lang="de-DE" sz="2000" b="1" i="0" u="none" strike="noStrike" baseline="0" smtClean="0">
                <a:solidFill>
                  <a:srgbClr val="000000"/>
                </a:solidFill>
                <a:latin typeface="Courier New" panose="02070309020205020404" pitchFamily="49" charset="0"/>
              </a:rPr>
              <a:t>, FUN=</a:t>
            </a:r>
            <a:r>
              <a:rPr lang="de-DE" sz="2000" b="1" i="0" u="none" strike="noStrike" baseline="0" smtClean="0">
                <a:solidFill>
                  <a:srgbClr val="0000FF"/>
                </a:solidFill>
                <a:latin typeface="Courier New" panose="02070309020205020404" pitchFamily="49" charset="0"/>
              </a:rPr>
              <a:t>read.csv</a:t>
            </a:r>
            <a:r>
              <a:rPr lang="de-DE" sz="2000" b="1" i="0" u="none" strike="noStrike" baseline="0" smtClean="0">
                <a:solidFill>
                  <a:srgbClr val="000000"/>
                </a:solidFill>
                <a:latin typeface="Courier New" panose="02070309020205020404" pitchFamily="49" charset="0"/>
              </a:rPr>
              <a:t>, as.is=</a:t>
            </a:r>
            <a:r>
              <a:rPr lang="de-DE" sz="2000" b="1" i="0" u="none" strike="noStrike" baseline="0" smtClean="0">
                <a:solidFill>
                  <a:srgbClr val="FF0000"/>
                </a:solidFill>
                <a:latin typeface="Courier New" panose="02070309020205020404" pitchFamily="49" charset="0"/>
              </a:rPr>
              <a:t>TRUE</a:t>
            </a:r>
            <a:r>
              <a:rPr lang="de-DE" sz="2000" b="1" i="0" u="none" strike="noStrike" baseline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de-DE" sz="20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dfs </a:t>
            </a:r>
            <a:r>
              <a:rPr lang="de-DE" sz="2000" b="1">
                <a:solidFill>
                  <a:srgbClr val="000000"/>
                </a:solidFill>
                <a:latin typeface="Courier New" panose="02070309020205020404" pitchFamily="49" charset="0"/>
              </a:rPr>
              <a:t>&lt;- </a:t>
            </a:r>
            <a:r>
              <a:rPr lang="de-DE" sz="20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de-DE" sz="2000" b="1" smtClean="0">
                <a:solidFill>
                  <a:srgbClr val="0000FF"/>
                </a:solidFill>
                <a:latin typeface="Courier New" panose="02070309020205020404" pitchFamily="49" charset="0"/>
              </a:rPr>
              <a:t>mclapply</a:t>
            </a:r>
            <a:r>
              <a:rPr lang="de-DE" sz="20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(X=files</a:t>
            </a:r>
            <a:r>
              <a:rPr lang="de-DE" sz="2000" b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de-DE" sz="20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FUN=</a:t>
            </a:r>
            <a:r>
              <a:rPr lang="de-DE" sz="2000" b="1" smtClean="0">
                <a:solidFill>
                  <a:srgbClr val="0000FF"/>
                </a:solidFill>
                <a:latin typeface="Courier New" panose="02070309020205020404" pitchFamily="49" charset="0"/>
              </a:rPr>
              <a:t>read.csv</a:t>
            </a:r>
            <a:r>
              <a:rPr lang="de-DE" sz="2000" b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de-DE" sz="20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as.is=</a:t>
            </a:r>
            <a:r>
              <a:rPr lang="de-DE" sz="2000" b="1" smtClean="0">
                <a:solidFill>
                  <a:srgbClr val="FF0000"/>
                </a:solidFill>
                <a:latin typeface="Courier New" panose="02070309020205020404" pitchFamily="49" charset="0"/>
              </a:rPr>
              <a:t>TRUE</a:t>
            </a:r>
            <a:r>
              <a:rPr lang="de-DE" sz="2000" b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endParaRPr lang="de-DE" sz="2000" b="1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DE" sz="20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20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mc.cores=nc)</a:t>
            </a:r>
            <a:r>
              <a:rPr lang="en-US" sz="2000" b="1" i="1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2000" i="1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2000" i="1" smtClean="0">
                <a:solidFill>
                  <a:srgbClr val="008000"/>
                </a:solidFill>
                <a:latin typeface="Courier New" panose="02070309020205020404" pitchFamily="49" charset="0"/>
              </a:rPr>
              <a:t>easy on linux</a:t>
            </a:r>
            <a:endParaRPr lang="de-DE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i="1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2000" i="1" smtClean="0">
                <a:solidFill>
                  <a:srgbClr val="008000"/>
                </a:solidFill>
                <a:latin typeface="Courier New" panose="02070309020205020404" pitchFamily="49" charset="0"/>
              </a:rPr>
              <a:t>more code needed on windows:</a:t>
            </a:r>
            <a:endParaRPr lang="de-DE" sz="2000" i="0" u="none" strike="noStrike" baseline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DE" sz="2000" i="0" u="none" strike="noStrike" baseline="0" smtClean="0">
                <a:solidFill>
                  <a:srgbClr val="000000"/>
                </a:solidFill>
                <a:latin typeface="Courier New" panose="02070309020205020404" pitchFamily="49" charset="0"/>
              </a:rPr>
              <a:t>cl </a:t>
            </a:r>
            <a:r>
              <a:rPr lang="de-DE" sz="2000" i="0" u="none" strike="noStrike" baseline="0" smtClean="0">
                <a:solidFill>
                  <a:srgbClr val="000000"/>
                </a:solidFill>
                <a:latin typeface="Courier New" panose="02070309020205020404" pitchFamily="49" charset="0"/>
              </a:rPr>
              <a:t>&lt;- </a:t>
            </a:r>
            <a:r>
              <a:rPr lang="de-DE" sz="2000" i="0" u="none" strike="noStrike" baseline="0" smtClean="0">
                <a:solidFill>
                  <a:srgbClr val="0000FF"/>
                </a:solidFill>
                <a:latin typeface="Courier New" panose="02070309020205020404" pitchFamily="49" charset="0"/>
              </a:rPr>
              <a:t>makePSOCKcluster</a:t>
            </a:r>
            <a:r>
              <a:rPr lang="de-DE" sz="2000" i="0" u="none" strike="noStrike" baseline="0" smtClean="0">
                <a:solidFill>
                  <a:srgbClr val="000000"/>
                </a:solidFill>
                <a:latin typeface="Courier New" panose="02070309020205020404" pitchFamily="49" charset="0"/>
              </a:rPr>
              <a:t>(nc)</a:t>
            </a:r>
            <a:endParaRPr lang="de-DE" sz="2000" i="0" u="none" strike="noStrike" baseline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i="0" u="none" strike="noStrike" baseline="0" smtClean="0">
                <a:solidFill>
                  <a:srgbClr val="000000"/>
                </a:solidFill>
                <a:latin typeface="Courier New" panose="02070309020205020404" pitchFamily="49" charset="0"/>
              </a:rPr>
              <a:t>dfs </a:t>
            </a:r>
            <a:r>
              <a:rPr lang="en-US" sz="2000" b="1" i="0" u="none" strike="noStrike" baseline="0" smtClean="0">
                <a:solidFill>
                  <a:srgbClr val="000000"/>
                </a:solidFill>
                <a:latin typeface="Courier New" panose="02070309020205020404" pitchFamily="49" charset="0"/>
              </a:rPr>
              <a:t>&lt;- </a:t>
            </a:r>
            <a:r>
              <a:rPr lang="de-DE" sz="2000" b="1" i="0" u="none" strike="noStrike" baseline="0" smtClean="0">
                <a:solidFill>
                  <a:srgbClr val="0000FF"/>
                </a:solidFill>
                <a:latin typeface="Courier New" panose="02070309020205020404" pitchFamily="49" charset="0"/>
              </a:rPr>
              <a:t>parLapply</a:t>
            </a:r>
            <a:r>
              <a:rPr lang="en-US" sz="2000" b="1" i="0" u="none" strike="noStrike" baseline="0" smtClean="0">
                <a:solidFill>
                  <a:srgbClr val="000000"/>
                </a:solidFill>
                <a:latin typeface="Courier New" panose="02070309020205020404" pitchFamily="49" charset="0"/>
              </a:rPr>
              <a:t>(cl, </a:t>
            </a:r>
            <a:r>
              <a:rPr lang="en-US" sz="2000" b="1" i="0" u="none" strike="noStrike" baseline="0" smtClean="0">
                <a:solidFill>
                  <a:srgbClr val="000000"/>
                </a:solidFill>
                <a:latin typeface="Courier New" panose="02070309020205020404" pitchFamily="49" charset="0"/>
              </a:rPr>
              <a:t>X=files, </a:t>
            </a:r>
            <a:r>
              <a:rPr lang="en-US" sz="2000" b="1" i="0" u="none" strike="noStrike" baseline="0" smtClean="0">
                <a:solidFill>
                  <a:srgbClr val="000000"/>
                </a:solidFill>
                <a:latin typeface="Courier New" panose="02070309020205020404" pitchFamily="49" charset="0"/>
              </a:rPr>
              <a:t>fun=</a:t>
            </a:r>
            <a:r>
              <a:rPr lang="en-US" sz="2000" b="1" i="0" u="none" strike="noStrike" baseline="0" smtClean="0">
                <a:solidFill>
                  <a:srgbClr val="0000FF"/>
                </a:solidFill>
                <a:latin typeface="Courier New" panose="02070309020205020404" pitchFamily="49" charset="0"/>
              </a:rPr>
              <a:t>read.csv</a:t>
            </a:r>
            <a:r>
              <a:rPr lang="en-US" sz="2000" b="1" i="0" u="none" strike="noStrike" baseline="0" smtClean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b="1" i="0" u="none" strike="noStrike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i="0" u="none" strike="noStrike" baseline="0" smtClean="0">
                <a:solidFill>
                  <a:srgbClr val="000000"/>
                </a:solidFill>
                <a:latin typeface="Courier New" panose="02070309020205020404" pitchFamily="49" charset="0"/>
              </a:rPr>
              <a:t>as.is=</a:t>
            </a:r>
            <a:r>
              <a:rPr lang="en-US" sz="2000" b="1" i="0" u="none" strike="noStrike" baseline="0" smtClean="0">
                <a:solidFill>
                  <a:srgbClr val="FF0000"/>
                </a:solidFill>
                <a:latin typeface="Courier New" panose="02070309020205020404" pitchFamily="49" charset="0"/>
              </a:rPr>
              <a:t>TRUE</a:t>
            </a:r>
            <a:r>
              <a:rPr lang="en-US" sz="2000" b="1" i="0" u="none" strike="noStrike" baseline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de-DE" sz="2000" i="0" u="none" strike="noStrike" baseline="0" smtClean="0">
                <a:solidFill>
                  <a:srgbClr val="0000FF"/>
                </a:solidFill>
                <a:latin typeface="Courier New" panose="02070309020205020404" pitchFamily="49" charset="0"/>
              </a:rPr>
              <a:t>stopCluster</a:t>
            </a:r>
            <a:r>
              <a:rPr lang="de-DE" sz="2000" i="0" u="none" strike="noStrike" baseline="0" smtClean="0">
                <a:solidFill>
                  <a:srgbClr val="000000"/>
                </a:solidFill>
                <a:latin typeface="Courier New" panose="02070309020205020404" pitchFamily="49" charset="0"/>
              </a:rPr>
              <a:t>(cl</a:t>
            </a:r>
            <a:r>
              <a:rPr lang="de-DE" sz="2000" i="0" u="none" strike="noStrike" baseline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2000" i="1" smtClean="0">
                <a:solidFill>
                  <a:srgbClr val="008000"/>
                </a:solidFill>
                <a:latin typeface="Courier New" panose="02070309020205020404" pitchFamily="49" charset="0"/>
              </a:rPr>
              <a:t># sometimes needed before parLapply call:</a:t>
            </a:r>
            <a:endParaRPr lang="de-DE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DE" sz="2000" smtClean="0">
                <a:solidFill>
                  <a:srgbClr val="0000FF"/>
                </a:solidFill>
                <a:latin typeface="Courier New" panose="02070309020205020404" pitchFamily="49" charset="0"/>
              </a:rPr>
              <a:t>clusterExport</a:t>
            </a:r>
            <a:r>
              <a:rPr lang="de-DE" sz="2000" smtClean="0">
                <a:solidFill>
                  <a:srgbClr val="000000"/>
                </a:solidFill>
                <a:latin typeface="Courier New" panose="02070309020205020404" pitchFamily="49" charset="0"/>
              </a:rPr>
              <a:t>(cl</a:t>
            </a:r>
            <a:r>
              <a:rPr lang="de-DE" sz="200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de-DE" sz="2000">
                <a:solidFill>
                  <a:srgbClr val="0000FF"/>
                </a:solidFill>
                <a:latin typeface="Courier New" panose="02070309020205020404" pitchFamily="49" charset="0"/>
              </a:rPr>
              <a:t>c</a:t>
            </a:r>
            <a:r>
              <a:rPr lang="de-DE" sz="200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de-DE" sz="2000">
                <a:solidFill>
                  <a:srgbClr val="800000"/>
                </a:solidFill>
                <a:latin typeface="Courier New" panose="02070309020205020404" pitchFamily="49" charset="0"/>
              </a:rPr>
              <a:t>"files"</a:t>
            </a:r>
            <a:r>
              <a:rPr lang="de-DE" sz="200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de-DE" sz="2000">
                <a:solidFill>
                  <a:srgbClr val="800000"/>
                </a:solidFill>
                <a:latin typeface="Courier New" panose="02070309020205020404" pitchFamily="49" charset="0"/>
              </a:rPr>
              <a:t>"otherObjects"</a:t>
            </a:r>
            <a:r>
              <a:rPr lang="de-DE" sz="200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de-DE" sz="2000">
                <a:solidFill>
                  <a:srgbClr val="0000FF"/>
                </a:solidFill>
                <a:latin typeface="Courier New" panose="02070309020205020404" pitchFamily="49" charset="0"/>
              </a:rPr>
              <a:t>clusterEvalQ</a:t>
            </a:r>
            <a:r>
              <a:rPr lang="de-DE" sz="2000">
                <a:solidFill>
                  <a:srgbClr val="000000"/>
                </a:solidFill>
                <a:latin typeface="Courier New" panose="02070309020205020404" pitchFamily="49" charset="0"/>
              </a:rPr>
              <a:t>(cl, </a:t>
            </a:r>
            <a:r>
              <a:rPr lang="de-DE" sz="2000">
                <a:solidFill>
                  <a:srgbClr val="0000FF"/>
                </a:solidFill>
                <a:latin typeface="Courier New" panose="02070309020205020404" pitchFamily="49" charset="0"/>
              </a:rPr>
              <a:t>library</a:t>
            </a:r>
            <a:r>
              <a:rPr lang="de-DE" sz="200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de-DE" sz="200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de-DE" sz="2000">
                <a:solidFill>
                  <a:srgbClr val="800000"/>
                </a:solidFill>
                <a:latin typeface="Courier New" panose="02070309020205020404" pitchFamily="49" charset="0"/>
              </a:rPr>
              <a:t>somePackage</a:t>
            </a:r>
            <a:r>
              <a:rPr lang="de-DE" sz="2000" smtClean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de-DE" sz="2000" smtClean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endParaRPr lang="de-DE" sz="2000" b="1" i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i="1" smtClean="0">
                <a:solidFill>
                  <a:srgbClr val="008000"/>
                </a:solidFill>
                <a:latin typeface="Courier New" panose="02070309020205020404" pitchFamily="49" charset="0"/>
              </a:rPr>
              <a:t># time your code:</a:t>
            </a:r>
            <a:endParaRPr lang="de-DE" sz="1400" i="1" u="none" strike="noStrike" baseline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DE" sz="1400">
                <a:solidFill>
                  <a:srgbClr val="000000"/>
                </a:solidFill>
                <a:latin typeface="Courier New" panose="02070309020205020404" pitchFamily="49" charset="0"/>
              </a:rPr>
              <a:t>begintime &lt;- </a:t>
            </a:r>
            <a:r>
              <a:rPr lang="de-DE" sz="1400">
                <a:solidFill>
                  <a:srgbClr val="0000FF"/>
                </a:solidFill>
                <a:latin typeface="Courier New" panose="02070309020205020404" pitchFamily="49" charset="0"/>
              </a:rPr>
              <a:t>Sys.time</a:t>
            </a:r>
            <a:r>
              <a:rPr lang="de-DE" sz="1400">
                <a:solidFill>
                  <a:srgbClr val="000000"/>
                </a:solidFill>
                <a:latin typeface="Courier New" panose="02070309020205020404" pitchFamily="49" charset="0"/>
              </a:rPr>
              <a:t>(); </a:t>
            </a:r>
            <a:r>
              <a:rPr lang="de-DE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begintime</a:t>
            </a:r>
          </a:p>
          <a:p>
            <a:r>
              <a:rPr lang="de-DE" sz="1400">
                <a:solidFill>
                  <a:srgbClr val="0000FF"/>
                </a:solidFill>
                <a:latin typeface="Courier New" panose="02070309020205020404" pitchFamily="49" charset="0"/>
              </a:rPr>
              <a:t>parLapply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(cl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X, fun)</a:t>
            </a:r>
          </a:p>
          <a:p>
            <a:r>
              <a:rPr lang="de-DE" sz="1400" u="none" strike="noStrike" baseline="0" smtClean="0">
                <a:solidFill>
                  <a:srgbClr val="0000FF"/>
                </a:solidFill>
                <a:latin typeface="Courier New" panose="02070309020205020404" pitchFamily="49" charset="0"/>
              </a:rPr>
              <a:t>Sys.time</a:t>
            </a:r>
            <a:r>
              <a:rPr lang="de-DE" sz="1400" u="none" strike="noStrike" baseline="0" smtClean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de-DE" sz="1400" u="none" strike="noStrike" baseline="0" smtClean="0">
                <a:solidFill>
                  <a:srgbClr val="000000"/>
                </a:solidFill>
                <a:latin typeface="Courier New" panose="02070309020205020404" pitchFamily="49" charset="0"/>
              </a:rPr>
              <a:t>– begintime ; </a:t>
            </a:r>
            <a:r>
              <a:rPr lang="de-DE" sz="1400" u="none" strike="noStrike" baseline="0" smtClean="0">
                <a:solidFill>
                  <a:srgbClr val="0000FF"/>
                </a:solidFill>
                <a:latin typeface="Courier New" panose="02070309020205020404" pitchFamily="49" charset="0"/>
              </a:rPr>
              <a:t>rm</a:t>
            </a:r>
            <a:r>
              <a:rPr lang="de-DE" sz="1400" u="none" strike="noStrike" baseline="0" smtClean="0">
                <a:solidFill>
                  <a:srgbClr val="000000"/>
                </a:solidFill>
                <a:latin typeface="Courier New" panose="02070309020205020404" pitchFamily="49" charset="0"/>
              </a:rPr>
              <a:t>(cl</a:t>
            </a:r>
            <a:r>
              <a:rPr lang="de-DE" sz="1400" u="none" strike="noStrike" baseline="0" smtClean="0">
                <a:solidFill>
                  <a:srgbClr val="000000"/>
                </a:solidFill>
                <a:latin typeface="Courier New" panose="02070309020205020404" pitchFamily="49" charset="0"/>
              </a:rPr>
              <a:t>, begintime</a:t>
            </a:r>
            <a:r>
              <a:rPr lang="de-DE" sz="1400" u="none" strike="noStrike" baseline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de-DE" sz="1400" u="none" strike="noStrike" baseline="0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1990" y="178025"/>
            <a:ext cx="7946170" cy="5325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>
                <a:solidFill>
                  <a:srgbClr val="FF0000"/>
                </a:solidFill>
              </a:rPr>
              <a:t>for</a:t>
            </a:r>
            <a:r>
              <a:rPr lang="en-US" smtClean="0"/>
              <a:t>-loops, </a:t>
            </a:r>
            <a:r>
              <a:rPr lang="en-US" smtClean="0">
                <a:solidFill>
                  <a:srgbClr val="0070C0"/>
                </a:solidFill>
              </a:rPr>
              <a:t>lapply</a:t>
            </a:r>
            <a:r>
              <a:rPr lang="en-US" smtClean="0"/>
              <a:t>,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Rcpp</a:t>
            </a:r>
            <a:r>
              <a:rPr lang="en-US" smtClean="0"/>
              <a:t> – lapply is easy to expand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368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480060" y="1001465"/>
            <a:ext cx="8343900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0" i="1" u="none" strike="noStrike" baseline="0" smtClean="0">
                <a:solidFill>
                  <a:srgbClr val="008000"/>
                </a:solidFill>
                <a:latin typeface="Courier New" panose="02070309020205020404" pitchFamily="49" charset="0"/>
              </a:rPr>
              <a:t>#install.packages("microbenchmark")</a:t>
            </a:r>
          </a:p>
          <a:p>
            <a:r>
              <a:rPr lang="de-DE" b="1" i="0" u="none" strike="noStrike" baseline="0" smtClean="0">
                <a:solidFill>
                  <a:srgbClr val="0000FF"/>
                </a:solidFill>
                <a:latin typeface="Courier New" panose="02070309020205020404" pitchFamily="49" charset="0"/>
              </a:rPr>
              <a:t>library</a:t>
            </a:r>
            <a:r>
              <a:rPr lang="de-DE" b="1" i="0" u="none" strike="noStrike" baseline="0" smtClean="0">
                <a:solidFill>
                  <a:srgbClr val="000000"/>
                </a:solidFill>
                <a:latin typeface="Courier New" panose="02070309020205020404" pitchFamily="49" charset="0"/>
              </a:rPr>
              <a:t>(microbenchmark)</a:t>
            </a:r>
          </a:p>
          <a:p>
            <a:r>
              <a:rPr lang="de-DE" b="0" i="0" u="none" strike="noStrike" baseline="0" smtClean="0">
                <a:solidFill>
                  <a:srgbClr val="000000"/>
                </a:solidFill>
                <a:latin typeface="Courier New" panose="02070309020205020404" pitchFamily="49" charset="0"/>
              </a:rPr>
              <a:t>forbad &lt;- </a:t>
            </a:r>
            <a:r>
              <a:rPr lang="de-DE" b="0" i="0" u="none" strike="noStrike" baseline="0" smtClean="0">
                <a:solidFill>
                  <a:srgbClr val="FF0000"/>
                </a:solidFill>
                <a:latin typeface="Courier New" panose="02070309020205020404" pitchFamily="49" charset="0"/>
              </a:rPr>
              <a:t>function</a:t>
            </a:r>
            <a:r>
              <a:rPr lang="de-DE" b="0" i="0" u="none" strike="noStrike" baseline="0" smtClean="0">
                <a:solidFill>
                  <a:srgbClr val="000000"/>
                </a:solidFill>
                <a:latin typeface="Courier New" panose="02070309020205020404" pitchFamily="49" charset="0"/>
              </a:rPr>
              <a:t>(n)  </a:t>
            </a:r>
            <a:r>
              <a:rPr lang="de-DE" b="0" i="1" u="none" strike="noStrike" baseline="0" smtClean="0">
                <a:solidFill>
                  <a:srgbClr val="008000"/>
                </a:solidFill>
                <a:latin typeface="Courier New" panose="02070309020205020404" pitchFamily="49" charset="0"/>
              </a:rPr>
              <a:t># fibonacci</a:t>
            </a:r>
          </a:p>
          <a:p>
            <a:r>
              <a:rPr lang="de-DE" b="0" i="0" u="none" strike="noStrike" baseline="0" smtClean="0">
                <a:solidFill>
                  <a:srgbClr val="000000"/>
                </a:solidFill>
                <a:latin typeface="Courier New" panose="02070309020205020404" pitchFamily="49" charset="0"/>
              </a:rPr>
              <a:t>  {</a:t>
            </a:r>
          </a:p>
          <a:p>
            <a:r>
              <a:rPr lang="de-DE" b="0" i="0" u="none" strike="noStrike" baseline="0" smtClean="0">
                <a:solidFill>
                  <a:srgbClr val="000000"/>
                </a:solidFill>
                <a:latin typeface="Courier New" panose="02070309020205020404" pitchFamily="49" charset="0"/>
              </a:rPr>
              <a:t>  fibvals &lt;- </a:t>
            </a:r>
            <a:r>
              <a:rPr lang="de-DE" b="0" i="0" u="none" strike="noStrike" baseline="0" smtClean="0">
                <a:solidFill>
                  <a:srgbClr val="0000FF"/>
                </a:solidFill>
                <a:latin typeface="Courier New" panose="02070309020205020404" pitchFamily="49" charset="0"/>
              </a:rPr>
              <a:t>c</a:t>
            </a:r>
            <a:r>
              <a:rPr lang="de-DE" b="0" i="0" u="none" strike="noStrike" baseline="0" smtClean="0">
                <a:solidFill>
                  <a:srgbClr val="000000"/>
                </a:solidFill>
                <a:latin typeface="Courier New" panose="02070309020205020404" pitchFamily="49" charset="0"/>
              </a:rPr>
              <a:t>(1,1)</a:t>
            </a:r>
          </a:p>
          <a:p>
            <a:r>
              <a:rPr lang="nn-NO" b="0" i="0" u="none" strike="noStrike" baseline="0" smtClean="0">
                <a:solidFill>
                  <a:srgbClr val="FF0000"/>
                </a:solidFill>
                <a:latin typeface="Courier New" panose="02070309020205020404" pitchFamily="49" charset="0"/>
              </a:rPr>
              <a:t>  for</a:t>
            </a:r>
            <a:r>
              <a:rPr lang="nn-NO" b="0" i="0" u="none" strike="noStrike" baseline="0" smtClean="0">
                <a:solidFill>
                  <a:srgbClr val="000000"/>
                </a:solidFill>
                <a:latin typeface="Courier New" panose="02070309020205020404" pitchFamily="49" charset="0"/>
              </a:rPr>
              <a:t> (i </a:t>
            </a:r>
            <a:r>
              <a:rPr lang="nn-NO" b="0" i="0" u="none" strike="noStrike" baseline="0" smtClean="0">
                <a:solidFill>
                  <a:srgbClr val="FF0000"/>
                </a:solidFill>
                <a:latin typeface="Courier New" panose="02070309020205020404" pitchFamily="49" charset="0"/>
              </a:rPr>
              <a:t>in</a:t>
            </a:r>
            <a:r>
              <a:rPr lang="nn-NO" b="0" i="0" u="none" strike="noStrike" baseline="0" smtClean="0">
                <a:solidFill>
                  <a:srgbClr val="000000"/>
                </a:solidFill>
                <a:latin typeface="Courier New" panose="02070309020205020404" pitchFamily="49" charset="0"/>
              </a:rPr>
              <a:t> 3:n) fibvals[i] &lt;- fibvals[i-1]+fibvals[i-2]</a:t>
            </a:r>
          </a:p>
          <a:p>
            <a:r>
              <a:rPr lang="de-DE" b="0" i="0" u="none" strike="noStrike" baseline="0" smtClean="0">
                <a:solidFill>
                  <a:srgbClr val="000000"/>
                </a:solidFill>
                <a:latin typeface="Courier New" panose="02070309020205020404" pitchFamily="49" charset="0"/>
              </a:rPr>
              <a:t>  fibvals</a:t>
            </a:r>
          </a:p>
          <a:p>
            <a:r>
              <a:rPr lang="de-DE" b="0" i="0" u="none" strike="noStrike" baseline="0" smtClean="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</a:p>
          <a:p>
            <a:r>
              <a:rPr lang="de-DE" b="0" i="0" u="none" strike="noStrike" baseline="0" smtClean="0">
                <a:solidFill>
                  <a:srgbClr val="000000"/>
                </a:solidFill>
                <a:latin typeface="Courier New" panose="02070309020205020404" pitchFamily="49" charset="0"/>
              </a:rPr>
              <a:t>forgood &lt;- </a:t>
            </a:r>
            <a:r>
              <a:rPr lang="de-DE" b="0" i="0" u="none" strike="noStrike" baseline="0" smtClean="0">
                <a:solidFill>
                  <a:srgbClr val="FF0000"/>
                </a:solidFill>
                <a:latin typeface="Courier New" panose="02070309020205020404" pitchFamily="49" charset="0"/>
              </a:rPr>
              <a:t>function</a:t>
            </a:r>
            <a:r>
              <a:rPr lang="de-DE" b="0" i="0" u="none" strike="noStrike" baseline="0" smtClean="0">
                <a:solidFill>
                  <a:srgbClr val="000000"/>
                </a:solidFill>
                <a:latin typeface="Courier New" panose="02070309020205020404" pitchFamily="49" charset="0"/>
              </a:rPr>
              <a:t>(n)</a:t>
            </a:r>
          </a:p>
          <a:p>
            <a:r>
              <a:rPr lang="de-DE" b="0" i="0" u="none" strike="noStrike" baseline="0" smtClean="0">
                <a:solidFill>
                  <a:srgbClr val="000000"/>
                </a:solidFill>
                <a:latin typeface="Courier New" panose="02070309020205020404" pitchFamily="49" charset="0"/>
              </a:rPr>
              <a:t>  {</a:t>
            </a:r>
          </a:p>
          <a:p>
            <a:r>
              <a:rPr lang="de-DE" b="0" i="0" u="none" strike="noStrike" baseline="0" smtClean="0">
                <a:solidFill>
                  <a:srgbClr val="000000"/>
                </a:solidFill>
                <a:latin typeface="Courier New" panose="02070309020205020404" pitchFamily="49" charset="0"/>
              </a:rPr>
              <a:t>  fibvals &lt;- </a:t>
            </a:r>
            <a:r>
              <a:rPr lang="de-DE" b="0" i="0" u="none" strike="noStrike" baseline="0" smtClean="0">
                <a:solidFill>
                  <a:srgbClr val="0000FF"/>
                </a:solidFill>
                <a:latin typeface="Courier New" panose="02070309020205020404" pitchFamily="49" charset="0"/>
              </a:rPr>
              <a:t>rep</a:t>
            </a:r>
            <a:r>
              <a:rPr lang="de-DE" b="0" i="0" u="none" strike="noStrike" baseline="0" smtClean="0">
                <a:solidFill>
                  <a:srgbClr val="000000"/>
                </a:solidFill>
                <a:latin typeface="Courier New" panose="02070309020205020404" pitchFamily="49" charset="0"/>
              </a:rPr>
              <a:t>(1,n)</a:t>
            </a:r>
          </a:p>
          <a:p>
            <a:r>
              <a:rPr lang="nn-NO" b="0" i="0" u="none" strike="noStrike" baseline="0" smtClean="0">
                <a:solidFill>
                  <a:srgbClr val="FF0000"/>
                </a:solidFill>
                <a:latin typeface="Courier New" panose="02070309020205020404" pitchFamily="49" charset="0"/>
              </a:rPr>
              <a:t>  for</a:t>
            </a:r>
            <a:r>
              <a:rPr lang="nn-NO" b="0" i="0" u="none" strike="noStrike" baseline="0" smtClean="0">
                <a:solidFill>
                  <a:srgbClr val="000000"/>
                </a:solidFill>
                <a:latin typeface="Courier New" panose="02070309020205020404" pitchFamily="49" charset="0"/>
              </a:rPr>
              <a:t> (i </a:t>
            </a:r>
            <a:r>
              <a:rPr lang="nn-NO" b="0" i="0" u="none" strike="noStrike" baseline="0" smtClean="0">
                <a:solidFill>
                  <a:srgbClr val="FF0000"/>
                </a:solidFill>
                <a:latin typeface="Courier New" panose="02070309020205020404" pitchFamily="49" charset="0"/>
              </a:rPr>
              <a:t>in</a:t>
            </a:r>
            <a:r>
              <a:rPr lang="nn-NO" b="0" i="0" u="none" strike="noStrike" baseline="0" smtClean="0">
                <a:solidFill>
                  <a:srgbClr val="000000"/>
                </a:solidFill>
                <a:latin typeface="Courier New" panose="02070309020205020404" pitchFamily="49" charset="0"/>
              </a:rPr>
              <a:t> 3:n) fibvals[i] &lt;- fibvals[i-1]+fibvals[i-2]</a:t>
            </a:r>
          </a:p>
          <a:p>
            <a:r>
              <a:rPr lang="de-DE" b="0" i="0" u="none" strike="noStrike" baseline="0" smtClean="0">
                <a:solidFill>
                  <a:srgbClr val="000000"/>
                </a:solidFill>
                <a:latin typeface="Courier New" panose="02070309020205020404" pitchFamily="49" charset="0"/>
              </a:rPr>
              <a:t>  fibvals</a:t>
            </a:r>
          </a:p>
          <a:p>
            <a:r>
              <a:rPr lang="de-DE" b="0" i="0" u="none" strike="noStrike" baseline="0" smtClean="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</a:p>
          <a:p>
            <a:endParaRPr lang="de-DE" b="0" i="0" u="none" strike="noStrike" baseline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DE" b="1" i="0" u="none" strike="noStrike" baseline="0" smtClean="0">
                <a:solidFill>
                  <a:srgbClr val="000000"/>
                </a:solidFill>
                <a:latin typeface="Courier New" panose="02070309020205020404" pitchFamily="49" charset="0"/>
              </a:rPr>
              <a:t>mb &lt;- </a:t>
            </a:r>
            <a:r>
              <a:rPr lang="de-DE" b="1" i="0" u="none" strike="noStrike" baseline="0" smtClean="0">
                <a:solidFill>
                  <a:srgbClr val="0000FF"/>
                </a:solidFill>
                <a:latin typeface="Courier New" panose="02070309020205020404" pitchFamily="49" charset="0"/>
              </a:rPr>
              <a:t>microbenchmark</a:t>
            </a:r>
            <a:r>
              <a:rPr lang="de-DE" b="1" i="0" u="none" strike="noStrike" baseline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de-DE" b="1" i="0" u="none" strike="noStrike" baseline="0" smtClean="0">
                <a:solidFill>
                  <a:srgbClr val="0000FF"/>
                </a:solidFill>
                <a:latin typeface="Courier New" panose="02070309020205020404" pitchFamily="49" charset="0"/>
              </a:rPr>
              <a:t>forbad</a:t>
            </a:r>
            <a:r>
              <a:rPr lang="de-DE" b="1" i="0" u="none" strike="noStrike" baseline="0" smtClean="0">
                <a:solidFill>
                  <a:srgbClr val="000000"/>
                </a:solidFill>
                <a:latin typeface="Courier New" panose="02070309020205020404" pitchFamily="49" charset="0"/>
              </a:rPr>
              <a:t>(2000), </a:t>
            </a:r>
            <a:r>
              <a:rPr lang="de-DE" b="1" i="0" u="none" strike="noStrike" baseline="0" smtClean="0">
                <a:solidFill>
                  <a:srgbClr val="0000FF"/>
                </a:solidFill>
                <a:latin typeface="Courier New" panose="02070309020205020404" pitchFamily="49" charset="0"/>
              </a:rPr>
              <a:t>forgood</a:t>
            </a:r>
            <a:r>
              <a:rPr lang="de-DE" b="1" i="0" u="none" strike="noStrike" baseline="0" smtClean="0">
                <a:solidFill>
                  <a:srgbClr val="000000"/>
                </a:solidFill>
                <a:latin typeface="Courier New" panose="02070309020205020404" pitchFamily="49" charset="0"/>
              </a:rPr>
              <a:t>(2000))</a:t>
            </a:r>
          </a:p>
          <a:p>
            <a:r>
              <a:rPr lang="de-DE" b="0" i="0" u="none" strike="noStrike" baseline="0" smtClean="0">
                <a:solidFill>
                  <a:srgbClr val="000000"/>
                </a:solidFill>
                <a:latin typeface="Courier New" panose="02070309020205020404" pitchFamily="49" charset="0"/>
              </a:rPr>
              <a:t>mb</a:t>
            </a:r>
          </a:p>
          <a:p>
            <a:r>
              <a:rPr lang="de-DE" sz="1400" b="0" i="0" u="none" strike="noStrike" baseline="0" smtClean="0">
                <a:solidFill>
                  <a:srgbClr val="000000"/>
                </a:solidFill>
                <a:latin typeface="Courier New" panose="02070309020205020404" pitchFamily="49" charset="0"/>
              </a:rPr>
              <a:t>Unit: milliseconds</a:t>
            </a:r>
          </a:p>
          <a:p>
            <a:r>
              <a:rPr lang="de-DE" sz="1400" b="0" i="0" u="none" strike="noStrike" baseline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expr      min       lq     mean   </a:t>
            </a:r>
            <a:r>
              <a:rPr lang="de-DE" sz="1400" b="1" i="0" u="none" strike="noStrike" baseline="0" smtClean="0">
                <a:solidFill>
                  <a:srgbClr val="000000"/>
                </a:solidFill>
                <a:latin typeface="Courier New" panose="02070309020205020404" pitchFamily="49" charset="0"/>
              </a:rPr>
              <a:t>median</a:t>
            </a:r>
            <a:r>
              <a:rPr lang="de-DE" sz="1400" b="0" i="0" u="none" strike="noStrike" baseline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uq       max neval</a:t>
            </a:r>
          </a:p>
          <a:p>
            <a:r>
              <a:rPr lang="de-DE" sz="1400" b="0" i="0" u="none" strike="noStrike" baseline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de-DE" sz="1400" b="1" i="0" u="none" strike="noStrike" baseline="0" smtClean="0">
                <a:solidFill>
                  <a:srgbClr val="000000"/>
                </a:solidFill>
                <a:latin typeface="Courier New" panose="02070309020205020404" pitchFamily="49" charset="0"/>
              </a:rPr>
              <a:t>forbad</a:t>
            </a:r>
            <a:r>
              <a:rPr lang="de-DE" sz="1400" b="0" i="0" u="none" strike="noStrike" baseline="0" smtClean="0">
                <a:solidFill>
                  <a:srgbClr val="000000"/>
                </a:solidFill>
                <a:latin typeface="Courier New" panose="02070309020205020404" pitchFamily="49" charset="0"/>
              </a:rPr>
              <a:t>(2000) 5.186815 5.500281 6.251113 </a:t>
            </a:r>
            <a:r>
              <a:rPr lang="de-DE" sz="1400" b="1" i="0" u="none" strike="noStrike" baseline="0" smtClean="0">
                <a:solidFill>
                  <a:srgbClr val="000000"/>
                </a:solidFill>
                <a:latin typeface="Courier New" panose="02070309020205020404" pitchFamily="49" charset="0"/>
              </a:rPr>
              <a:t>5.6</a:t>
            </a:r>
            <a:r>
              <a:rPr lang="de-DE" sz="1400" b="0" i="0" u="none" strike="noStrike" baseline="0" smtClean="0">
                <a:solidFill>
                  <a:srgbClr val="000000"/>
                </a:solidFill>
                <a:latin typeface="Courier New" panose="02070309020205020404" pitchFamily="49" charset="0"/>
              </a:rPr>
              <a:t>62076 6.319942 </a:t>
            </a:r>
            <a:r>
              <a:rPr lang="de-DE" sz="1400" b="1" i="0" u="none" strike="noStrike" baseline="0" smtClean="0">
                <a:solidFill>
                  <a:srgbClr val="000000"/>
                </a:solidFill>
                <a:latin typeface="Courier New" panose="02070309020205020404" pitchFamily="49" charset="0"/>
              </a:rPr>
              <a:t>40</a:t>
            </a:r>
            <a:r>
              <a:rPr lang="de-DE" sz="1400" b="0" i="0" u="none" strike="noStrike" baseline="0" smtClean="0">
                <a:solidFill>
                  <a:srgbClr val="000000"/>
                </a:solidFill>
                <a:latin typeface="Courier New" panose="02070309020205020404" pitchFamily="49" charset="0"/>
              </a:rPr>
              <a:t>.908350   100</a:t>
            </a:r>
          </a:p>
          <a:p>
            <a:r>
              <a:rPr lang="de-DE" sz="1400" b="0" i="0" u="none" strike="noStrike" baseline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400" b="1" i="0" u="none" strike="noStrike" baseline="0" smtClean="0">
                <a:solidFill>
                  <a:srgbClr val="000000"/>
                </a:solidFill>
                <a:latin typeface="Courier New" panose="02070309020205020404" pitchFamily="49" charset="0"/>
              </a:rPr>
              <a:t>forgood</a:t>
            </a:r>
            <a:r>
              <a:rPr lang="de-DE" sz="1400" b="0" i="0" u="none" strike="noStrike" baseline="0" smtClean="0">
                <a:solidFill>
                  <a:srgbClr val="000000"/>
                </a:solidFill>
                <a:latin typeface="Courier New" panose="02070309020205020404" pitchFamily="49" charset="0"/>
              </a:rPr>
              <a:t>(2000) 2.302748 2.432611 2.533551 </a:t>
            </a:r>
            <a:r>
              <a:rPr lang="de-DE" sz="1400" b="1" i="0" u="none" strike="noStrike" baseline="0" smtClean="0">
                <a:solidFill>
                  <a:srgbClr val="000000"/>
                </a:solidFill>
                <a:latin typeface="Courier New" panose="02070309020205020404" pitchFamily="49" charset="0"/>
              </a:rPr>
              <a:t>2.4</a:t>
            </a:r>
            <a:r>
              <a:rPr lang="de-DE" sz="1400" b="0" i="0" u="none" strike="noStrike" baseline="0" smtClean="0">
                <a:solidFill>
                  <a:srgbClr val="000000"/>
                </a:solidFill>
                <a:latin typeface="Courier New" panose="02070309020205020404" pitchFamily="49" charset="0"/>
              </a:rPr>
              <a:t>89203 2.587277  3.323405   </a:t>
            </a:r>
            <a:r>
              <a:rPr lang="de-DE" sz="1400" b="0" i="0" u="none" strike="noStrike" baseline="0" smtClean="0">
                <a:solidFill>
                  <a:srgbClr val="000000"/>
                </a:solidFill>
                <a:latin typeface="Courier New" panose="02070309020205020404" pitchFamily="49" charset="0"/>
              </a:rPr>
              <a:t>100</a:t>
            </a:r>
            <a:endParaRPr lang="de-DE" sz="1400" b="0" i="0" u="none" strike="noStrike" baseline="0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1990" y="178025"/>
            <a:ext cx="7946170" cy="5325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>
                <a:solidFill>
                  <a:srgbClr val="FF0000"/>
                </a:solidFill>
              </a:rPr>
              <a:t>for</a:t>
            </a:r>
            <a:r>
              <a:rPr lang="en-US" smtClean="0"/>
              <a:t>-loops, </a:t>
            </a:r>
            <a:r>
              <a:rPr lang="en-US" smtClean="0">
                <a:solidFill>
                  <a:srgbClr val="0070C0"/>
                </a:solidFill>
              </a:rPr>
              <a:t>lapply</a:t>
            </a:r>
            <a:r>
              <a:rPr lang="en-US" smtClean="0"/>
              <a:t>,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Rcpp</a:t>
            </a:r>
            <a:r>
              <a:rPr lang="en-US" smtClean="0"/>
              <a:t> – better code timing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19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1990" y="178025"/>
            <a:ext cx="8319550" cy="1071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>
                <a:solidFill>
                  <a:srgbClr val="FF0000"/>
                </a:solidFill>
              </a:rPr>
              <a:t>for</a:t>
            </a:r>
            <a:r>
              <a:rPr lang="en-US" smtClean="0"/>
              <a:t>-loops, </a:t>
            </a:r>
            <a:r>
              <a:rPr lang="en-US" smtClean="0">
                <a:solidFill>
                  <a:srgbClr val="0070C0"/>
                </a:solidFill>
              </a:rPr>
              <a:t>lapply</a:t>
            </a:r>
            <a:r>
              <a:rPr lang="en-US" smtClean="0"/>
              <a:t>,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Rcpp</a:t>
            </a:r>
            <a:r>
              <a:rPr lang="en-US" smtClean="0"/>
              <a:t> – loop unavoidable, but slow?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			Rcpp saves the day!</a:t>
            </a:r>
            <a:endParaRPr lang="de-DE"/>
          </a:p>
        </p:txBody>
      </p:sp>
      <p:sp>
        <p:nvSpPr>
          <p:cNvPr id="2" name="Rechteck 1"/>
          <p:cNvSpPr/>
          <p:nvPr/>
        </p:nvSpPr>
        <p:spPr>
          <a:xfrm>
            <a:off x="609600" y="1614577"/>
            <a:ext cx="797052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mtClean="0"/>
              <a:t>Loops </a:t>
            </a:r>
            <a:r>
              <a:rPr lang="de-DE"/>
              <a:t>are fast in C++, so outsource that part of your code </a:t>
            </a:r>
            <a:r>
              <a:rPr lang="de-DE"/>
              <a:t>into </a:t>
            </a:r>
            <a:r>
              <a:rPr lang="de-DE" smtClean="0"/>
              <a:t>C.</a:t>
            </a:r>
          </a:p>
          <a:p>
            <a:r>
              <a:rPr lang="de-DE" smtClean="0"/>
              <a:t>The </a:t>
            </a:r>
            <a:r>
              <a:rPr lang="de-DE"/>
              <a:t>package 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Rcpp</a:t>
            </a:r>
            <a:r>
              <a:rPr lang="de-DE"/>
              <a:t> will compile it for you and make it available as a normally accessible R </a:t>
            </a:r>
            <a:r>
              <a:rPr lang="de-DE"/>
              <a:t>function</a:t>
            </a:r>
            <a:r>
              <a:rPr lang="de-DE" smtClean="0"/>
              <a:t>.</a:t>
            </a:r>
          </a:p>
          <a:p>
            <a:endParaRPr lang="de-DE"/>
          </a:p>
          <a:p>
            <a:r>
              <a:rPr lang="de-DE"/>
              <a:t>Start </a:t>
            </a:r>
            <a:r>
              <a:rPr lang="de-DE" smtClean="0"/>
              <a:t>learning </a:t>
            </a:r>
            <a:r>
              <a:rPr lang="de-DE"/>
              <a:t>at</a:t>
            </a:r>
          </a:p>
          <a:p>
            <a:r>
              <a:rPr lang="de-DE">
                <a:hlinkClick r:id="rId2"/>
              </a:rPr>
              <a:t>http</a:t>
            </a:r>
            <a:r>
              <a:rPr lang="de-DE">
                <a:hlinkClick r:id="rId2"/>
              </a:rPr>
              <a:t>://</a:t>
            </a:r>
            <a:r>
              <a:rPr lang="de-DE" smtClean="0">
                <a:hlinkClick r:id="rId2"/>
              </a:rPr>
              <a:t>adv-r.had.co.nz/Rcpp.html</a:t>
            </a:r>
            <a:r>
              <a:rPr lang="de-DE" smtClean="0"/>
              <a:t> </a:t>
            </a:r>
          </a:p>
          <a:p>
            <a:endParaRPr lang="de-DE"/>
          </a:p>
          <a:p>
            <a:r>
              <a:rPr lang="de-DE" smtClean="0"/>
              <a:t>Speed gain is highly variable, of course, but you might be able to reduce your computing time from 2 hours to 20 seconds!</a:t>
            </a:r>
          </a:p>
          <a:p>
            <a:endParaRPr lang="de-DE"/>
          </a:p>
          <a:p>
            <a:r>
              <a:rPr lang="de-DE" smtClean="0"/>
              <a:t>To find the slow parts of your code, you perform a process called "profiling":</a:t>
            </a:r>
          </a:p>
          <a:p>
            <a:r>
              <a:rPr lang="de-DE" smtClean="0">
                <a:hlinkClick r:id="rId3"/>
              </a:rPr>
              <a:t>www.r-bloggers.com/profiling-r-code</a:t>
            </a:r>
            <a:endParaRPr lang="de-DE" smtClean="0"/>
          </a:p>
          <a:p>
            <a:r>
              <a:rPr lang="de-DE" smtClean="0">
                <a:hlinkClick r:id="rId4"/>
              </a:rPr>
              <a:t>https</a:t>
            </a:r>
            <a:r>
              <a:rPr lang="de-DE">
                <a:hlinkClick r:id="rId4"/>
              </a:rPr>
              <a:t>://</a:t>
            </a:r>
            <a:r>
              <a:rPr lang="de-DE" smtClean="0">
                <a:hlinkClick r:id="rId4"/>
              </a:rPr>
              <a:t>stat.ethz.ch/R-manual/R-devel/library/utils/html/Rprof.html</a:t>
            </a:r>
            <a:endParaRPr lang="de-DE" smtClean="0"/>
          </a:p>
          <a:p>
            <a:r>
              <a:rPr lang="de-DE">
                <a:hlinkClick r:id="rId5"/>
              </a:rPr>
              <a:t>http</a:t>
            </a:r>
            <a:r>
              <a:rPr lang="de-DE">
                <a:hlinkClick r:id="rId5"/>
              </a:rPr>
              <a:t>://</a:t>
            </a:r>
            <a:r>
              <a:rPr lang="de-DE" smtClean="0">
                <a:hlinkClick r:id="rId5"/>
              </a:rPr>
              <a:t>adv-r.had.co.nz/Profiling.html</a:t>
            </a:r>
            <a:endParaRPr lang="de-DE" smtClean="0"/>
          </a:p>
          <a:p>
            <a:r>
              <a:rPr lang="de-DE" smtClean="0"/>
              <a:t>New and very promising:</a:t>
            </a:r>
          </a:p>
          <a:p>
            <a:r>
              <a:rPr lang="de-DE">
                <a:hlinkClick r:id="rId6"/>
              </a:rPr>
              <a:t>https</a:t>
            </a:r>
            <a:r>
              <a:rPr lang="de-DE">
                <a:hlinkClick r:id="rId6"/>
              </a:rPr>
              <a:t>://</a:t>
            </a:r>
            <a:r>
              <a:rPr lang="de-DE" smtClean="0">
                <a:hlinkClick r:id="rId6"/>
              </a:rPr>
              <a:t>blog.rstudio.org/2016/05/23/profiling-with-rstudio-and-profvis</a:t>
            </a:r>
            <a:endParaRPr lang="de-DE" smtClean="0"/>
          </a:p>
          <a:p>
            <a:r>
              <a:rPr lang="de-DE">
                <a:hlinkClick r:id="rId7"/>
              </a:rPr>
              <a:t>https</a:t>
            </a:r>
            <a:r>
              <a:rPr lang="de-DE">
                <a:hlinkClick r:id="rId7"/>
              </a:rPr>
              <a:t>://</a:t>
            </a:r>
            <a:r>
              <a:rPr lang="de-DE" smtClean="0">
                <a:hlinkClick r:id="rId7"/>
              </a:rPr>
              <a:t>support.rstudio.com/hc/en-us/articles/218221837-Profiling-with-RStudio</a:t>
            </a:r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45502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59082" y="1190331"/>
            <a:ext cx="7847836" cy="5325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mtClean="0"/>
              <a:t>Member Survey May 2016: 53 Responses</a:t>
            </a:r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57" y="2337378"/>
            <a:ext cx="8626887" cy="315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58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63" y="227028"/>
            <a:ext cx="7683789" cy="632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83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571" y="318943"/>
            <a:ext cx="7757247" cy="62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70" y="719425"/>
            <a:ext cx="8474315" cy="45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9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672050" y="543785"/>
            <a:ext cx="5755105" cy="5325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mtClean="0"/>
              <a:t>I </a:t>
            </a:r>
            <a:r>
              <a:rPr lang="de-DE"/>
              <a:t>work / Research </a:t>
            </a:r>
            <a:r>
              <a:rPr lang="de-DE" smtClean="0"/>
              <a:t>in</a:t>
            </a:r>
            <a:endParaRPr lang="de-DE"/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162210"/>
              </p:ext>
            </p:extLst>
          </p:nvPr>
        </p:nvGraphicFramePr>
        <p:xfrm>
          <a:off x="1348509" y="1076349"/>
          <a:ext cx="4701309" cy="519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8582"/>
                <a:gridCol w="692727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>
                          <a:effectLst/>
                        </a:rPr>
                        <a:t>Science/Math </a:t>
                      </a:r>
                      <a:endParaRPr lang="de-DE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mtClean="0">
                          <a:effectLst/>
                        </a:rPr>
                        <a:t>22</a:t>
                      </a:r>
                      <a:endParaRPr lang="de-DE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>
                          <a:effectLst/>
                        </a:rPr>
                        <a:t>Engineering/computer science </a:t>
                      </a:r>
                      <a:endParaRPr lang="de-DE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>
                          <a:effectLst/>
                        </a:rPr>
                        <a:t>14</a:t>
                      </a:r>
                      <a:endParaRPr lang="de-DE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>
                          <a:effectLst/>
                        </a:rPr>
                        <a:t>Social sciences/psychology </a:t>
                      </a:r>
                      <a:endParaRPr lang="de-DE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>
                          <a:effectLst/>
                        </a:rPr>
                        <a:t>12</a:t>
                      </a:r>
                      <a:endParaRPr lang="de-DE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mtClean="0">
                          <a:effectLst/>
                        </a:rPr>
                        <a:t>Business / Finance / Marketing</a:t>
                      </a:r>
                      <a:endParaRPr lang="de-DE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mtClean="0">
                          <a:effectLst/>
                        </a:rPr>
                        <a:t>12</a:t>
                      </a:r>
                      <a:endParaRPr lang="de-DE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mtClean="0">
                          <a:effectLst/>
                        </a:rPr>
                        <a:t>Health sciences</a:t>
                      </a:r>
                      <a:endParaRPr lang="de-DE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mtClean="0">
                          <a:effectLst/>
                          <a:latin typeface="Liberation Sans" panose="020B0604020202020204" pitchFamily="34" charset="0"/>
                        </a:rPr>
                        <a:t>11</a:t>
                      </a:r>
                      <a:endParaRPr lang="de-DE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>
                          <a:effectLst/>
                        </a:rPr>
                        <a:t>Agriculture/Environmental studies </a:t>
                      </a:r>
                      <a:endParaRPr lang="de-DE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>
                          <a:effectLst/>
                        </a:rPr>
                        <a:t>6</a:t>
                      </a:r>
                      <a:endParaRPr lang="de-DE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>
                          <a:effectLst/>
                        </a:rPr>
                        <a:t>Communications/journalism </a:t>
                      </a:r>
                      <a:endParaRPr lang="de-DE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>
                          <a:effectLst/>
                        </a:rPr>
                        <a:t>2</a:t>
                      </a:r>
                      <a:endParaRPr lang="de-DE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>
                          <a:effectLst/>
                        </a:rPr>
                        <a:t>Education </a:t>
                      </a:r>
                      <a:endParaRPr lang="de-DE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>
                          <a:effectLst/>
                        </a:rPr>
                        <a:t>2</a:t>
                      </a:r>
                      <a:endParaRPr lang="de-DE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>
                          <a:effectLst/>
                        </a:rPr>
                        <a:t>Humanities </a:t>
                      </a:r>
                      <a:endParaRPr lang="de-DE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>
                          <a:effectLst/>
                        </a:rPr>
                        <a:t>2</a:t>
                      </a:r>
                      <a:endParaRPr lang="de-DE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>
                          <a:effectLst/>
                        </a:rPr>
                        <a:t>Performing and Fine Arts </a:t>
                      </a:r>
                      <a:endParaRPr lang="de-DE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>
                          <a:effectLst/>
                        </a:rPr>
                        <a:t>1</a:t>
                      </a:r>
                      <a:endParaRPr lang="de-DE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>
                          <a:effectLst/>
                        </a:rPr>
                        <a:t>Architecture </a:t>
                      </a:r>
                      <a:endParaRPr lang="de-DE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>
                          <a:effectLst/>
                        </a:rPr>
                        <a:t>0</a:t>
                      </a:r>
                      <a:endParaRPr lang="de-DE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>
                          <a:effectLst/>
                        </a:rPr>
                        <a:t>General studies </a:t>
                      </a:r>
                      <a:endParaRPr lang="de-DE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>
                          <a:effectLst/>
                        </a:rPr>
                        <a:t>0</a:t>
                      </a:r>
                      <a:endParaRPr lang="de-DE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>
                          <a:effectLst/>
                        </a:rPr>
                        <a:t>Law </a:t>
                      </a:r>
                      <a:endParaRPr lang="de-DE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>
                          <a:effectLst/>
                        </a:rPr>
                        <a:t>0</a:t>
                      </a:r>
                      <a:endParaRPr lang="de-DE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>
                          <a:effectLst/>
                        </a:rPr>
                        <a:t>Military/naval science </a:t>
                      </a:r>
                      <a:endParaRPr lang="de-DE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>
                          <a:effectLst/>
                        </a:rPr>
                        <a:t>0</a:t>
                      </a:r>
                      <a:endParaRPr lang="de-DE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374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2050" y="543785"/>
            <a:ext cx="7557550" cy="53256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/>
              <a:t>I am familiar with R possibilities in the following domains:</a:t>
            </a:r>
            <a:endParaRPr lang="de-DE"/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189541"/>
              </p:ext>
            </p:extLst>
          </p:nvPr>
        </p:nvGraphicFramePr>
        <p:xfrm>
          <a:off x="1506105" y="1287188"/>
          <a:ext cx="5753677" cy="3729990"/>
        </p:xfrm>
        <a:graphic>
          <a:graphicData uri="http://schemas.openxmlformats.org/drawingml/2006/table">
            <a:tbl>
              <a:tblPr/>
              <a:tblGrid>
                <a:gridCol w="5310332"/>
                <a:gridCol w="443345"/>
              </a:tblGrid>
              <a:tr h="238125">
                <a:tc>
                  <a:txBody>
                    <a:bodyPr/>
                    <a:lstStyle/>
                    <a:p>
                      <a:pPr algn="l"/>
                      <a:r>
                        <a:rPr lang="de-DE">
                          <a:effectLst/>
                          <a:latin typeface="Liberation Serif" panose="02020603050405020304" pitchFamily="18" charset="0"/>
                        </a:rPr>
                        <a:t>(non)linear regression </a:t>
                      </a:r>
                      <a:endParaRPr lang="de-DE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>
                          <a:effectLst/>
                          <a:latin typeface="Liberation Sans" panose="020B0604020202020204" pitchFamily="34" charset="0"/>
                        </a:rPr>
                        <a:t>34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/>
                      <a:r>
                        <a:rPr lang="de-DE">
                          <a:effectLst/>
                          <a:latin typeface="Liberation Serif" panose="02020603050405020304" pitchFamily="18" charset="0"/>
                        </a:rPr>
                        <a:t>machine learning </a:t>
                      </a:r>
                      <a:endParaRPr lang="de-DE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>
                          <a:effectLst/>
                          <a:latin typeface="Liberation Sans" panose="020B0604020202020204" pitchFamily="34" charset="0"/>
                        </a:rPr>
                        <a:t>29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/>
                      <a:r>
                        <a:rPr lang="de-DE">
                          <a:effectLst/>
                          <a:latin typeface="Liberation Serif" panose="02020603050405020304" pitchFamily="18" charset="0"/>
                        </a:rPr>
                        <a:t>hypothesis tests </a:t>
                      </a:r>
                      <a:endParaRPr lang="de-DE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>
                          <a:effectLst/>
                          <a:latin typeface="Liberation Sans" panose="020B0604020202020204" pitchFamily="34" charset="0"/>
                        </a:rPr>
                        <a:t>28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/>
                      <a:r>
                        <a:rPr lang="de-DE">
                          <a:effectLst/>
                          <a:latin typeface="Liberation Serif" panose="02020603050405020304" pitchFamily="18" charset="0"/>
                        </a:rPr>
                        <a:t>classification algorithms </a:t>
                      </a:r>
                      <a:endParaRPr lang="de-DE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>
                          <a:effectLst/>
                          <a:latin typeface="Liberation Sans" panose="020B0604020202020204" pitchFamily="34" charset="0"/>
                        </a:rPr>
                        <a:t>26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/>
                      <a:r>
                        <a:rPr lang="de-DE">
                          <a:effectLst/>
                          <a:latin typeface="Liberation Serif" panose="02020603050405020304" pitchFamily="18" charset="0"/>
                        </a:rPr>
                        <a:t>time series </a:t>
                      </a:r>
                      <a:endParaRPr lang="de-DE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>
                          <a:effectLst/>
                          <a:latin typeface="Liberation Sans" panose="020B0604020202020204" pitchFamily="34" charset="0"/>
                        </a:rPr>
                        <a:t>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/>
                      <a:r>
                        <a:rPr lang="de-DE">
                          <a:effectLst/>
                          <a:latin typeface="Liberation Serif" panose="02020603050405020304" pitchFamily="18" charset="0"/>
                        </a:rPr>
                        <a:t>distribution functions </a:t>
                      </a:r>
                      <a:endParaRPr lang="de-DE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>
                          <a:effectLst/>
                          <a:latin typeface="Liberation Sans" panose="020B0604020202020204" pitchFamily="34" charset="0"/>
                        </a:rPr>
                        <a:t>17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/>
                      <a:r>
                        <a:rPr lang="de-DE">
                          <a:effectLst/>
                          <a:latin typeface="Liberation Serif" panose="02020603050405020304" pitchFamily="18" charset="0"/>
                        </a:rPr>
                        <a:t>bayesian stats </a:t>
                      </a:r>
                      <a:endParaRPr lang="de-DE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>
                          <a:effectLst/>
                          <a:latin typeface="Liberation Sans" panose="020B0604020202020204" pitchFamily="34" charset="0"/>
                        </a:rPr>
                        <a:t>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algn="l"/>
                      <a:r>
                        <a:rPr lang="de-DE">
                          <a:effectLst/>
                          <a:latin typeface="Liberation Serif" panose="02020603050405020304" pitchFamily="18" charset="0"/>
                        </a:rPr>
                        <a:t>spatial analysis, mapping, geostatistics, GIS, etc </a:t>
                      </a:r>
                      <a:endParaRPr lang="de-DE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>
                          <a:effectLst/>
                          <a:latin typeface="Liberation Sans" panose="020B0604020202020204" pitchFamily="34" charset="0"/>
                        </a:rPr>
                        <a:t>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/>
                      <a:r>
                        <a:rPr lang="de-DE">
                          <a:effectLst/>
                          <a:latin typeface="Liberation Serif" panose="02020603050405020304" pitchFamily="18" charset="0"/>
                        </a:rPr>
                        <a:t>optimization </a:t>
                      </a:r>
                      <a:endParaRPr lang="de-DE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>
                          <a:effectLst/>
                          <a:latin typeface="Liberation Sans" panose="020B0604020202020204" pitchFamily="34" charset="0"/>
                        </a:rPr>
                        <a:t>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/>
                      <a:r>
                        <a:rPr lang="de-DE">
                          <a:effectLst/>
                          <a:latin typeface="Liberation Serif" panose="02020603050405020304" pitchFamily="18" charset="0"/>
                        </a:rPr>
                        <a:t>econometrics, finance </a:t>
                      </a:r>
                      <a:endParaRPr lang="de-DE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>
                          <a:effectLst/>
                          <a:latin typeface="Liberation Sans" panose="020B0604020202020204" pitchFamily="34" charset="0"/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Rechteck 3"/>
          <p:cNvSpPr/>
          <p:nvPr/>
        </p:nvSpPr>
        <p:spPr>
          <a:xfrm>
            <a:off x="1506105" y="5228017"/>
            <a:ext cx="70929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data processing reporting, dashboard (rmarkdown, shiny...) graphics </a:t>
            </a:r>
          </a:p>
          <a:p>
            <a:r>
              <a:rPr lang="de-DE"/>
              <a:t>n</a:t>
            </a:r>
            <a:r>
              <a:rPr lang="de-DE" smtClean="0"/>
              <a:t>etworks</a:t>
            </a:r>
          </a:p>
          <a:p>
            <a:r>
              <a:rPr lang="de-DE" smtClean="0"/>
              <a:t>item response theory </a:t>
            </a:r>
          </a:p>
          <a:p>
            <a:r>
              <a:rPr lang="de-DE" smtClean="0"/>
              <a:t>Data management </a:t>
            </a:r>
          </a:p>
          <a:p>
            <a:r>
              <a:rPr lang="de-DE" smtClean="0"/>
              <a:t>graph theory (igraph, RBGL) </a:t>
            </a:r>
          </a:p>
        </p:txBody>
      </p:sp>
    </p:spTree>
    <p:extLst>
      <p:ext uri="{BB962C8B-B14F-4D97-AF65-F5344CB8AC3E}">
        <p14:creationId xmlns:p14="http://schemas.microsoft.com/office/powerpoint/2010/main" val="255883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2050" y="543785"/>
            <a:ext cx="7151150" cy="5325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I am familiar with R techniques related to:</a:t>
            </a:r>
            <a:endParaRPr lang="de-DE"/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342977"/>
              </p:ext>
            </p:extLst>
          </p:nvPr>
        </p:nvGraphicFramePr>
        <p:xfrm>
          <a:off x="628650" y="1883569"/>
          <a:ext cx="5744441" cy="2834640"/>
        </p:xfrm>
        <a:graphic>
          <a:graphicData uri="http://schemas.openxmlformats.org/drawingml/2006/table">
            <a:tbl>
              <a:tblPr/>
              <a:tblGrid>
                <a:gridCol w="5254914"/>
                <a:gridCol w="489527"/>
              </a:tblGrid>
              <a:tr h="239633">
                <a:tc>
                  <a:txBody>
                    <a:bodyPr/>
                    <a:lstStyle/>
                    <a:p>
                      <a:pPr algn="l"/>
                      <a:r>
                        <a:rPr lang="de-DE">
                          <a:effectLst/>
                          <a:latin typeface="Liberation Serif" panose="02020603050405020304" pitchFamily="18" charset="0"/>
                        </a:rPr>
                        <a:t>programming conditions, loops, functions </a:t>
                      </a:r>
                      <a:endParaRPr lang="de-DE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>
                          <a:effectLst/>
                          <a:latin typeface="Liberation Sans" panose="020B0604020202020204" pitchFamily="34" charset="0"/>
                        </a:rPr>
                        <a:t>42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9358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Liberation Serif" panose="02020603050405020304" pitchFamily="18" charset="0"/>
                        </a:rPr>
                        <a:t>computationally efficient programming (apply, tapply, lapply/sapply, replicate, etc) </a:t>
                      </a:r>
                      <a:endParaRPr lang="en-US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>
                          <a:effectLst/>
                          <a:latin typeface="Liberation Sans" panose="020B0604020202020204" pitchFamily="34" charset="0"/>
                        </a:rPr>
                        <a:t>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9633">
                <a:tc>
                  <a:txBody>
                    <a:bodyPr/>
                    <a:lstStyle/>
                    <a:p>
                      <a:pPr algn="l"/>
                      <a:r>
                        <a:rPr lang="de-DE">
                          <a:effectLst/>
                          <a:latin typeface="Liberation Serif" panose="02020603050405020304" pitchFamily="18" charset="0"/>
                        </a:rPr>
                        <a:t>graphics (plotting publication-ready visualisations) </a:t>
                      </a:r>
                      <a:endParaRPr lang="de-DE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>
                          <a:effectLst/>
                          <a:latin typeface="Liberation Sans" panose="020B0604020202020204" pitchFamily="34" charset="0"/>
                        </a:rPr>
                        <a:t>33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9633">
                <a:tc>
                  <a:txBody>
                    <a:bodyPr/>
                    <a:lstStyle/>
                    <a:p>
                      <a:pPr algn="l"/>
                      <a:r>
                        <a:rPr lang="de-DE">
                          <a:effectLst/>
                          <a:latin typeface="Liberation Serif" panose="02020603050405020304" pitchFamily="18" charset="0"/>
                        </a:rPr>
                        <a:t>character string operations </a:t>
                      </a:r>
                      <a:endParaRPr lang="de-DE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>
                          <a:effectLst/>
                          <a:latin typeface="Liberation Sans" panose="020B0604020202020204" pitchFamily="34" charset="0"/>
                        </a:rPr>
                        <a:t>27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9633">
                <a:tc>
                  <a:txBody>
                    <a:bodyPr/>
                    <a:lstStyle/>
                    <a:p>
                      <a:pPr algn="l"/>
                      <a:r>
                        <a:rPr lang="de-DE">
                          <a:effectLst/>
                          <a:latin typeface="Liberation Serif" panose="02020603050405020304" pitchFamily="18" charset="0"/>
                        </a:rPr>
                        <a:t>Rmd, knitR, sweave etc </a:t>
                      </a:r>
                      <a:endParaRPr lang="de-DE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>
                          <a:effectLst/>
                          <a:latin typeface="Liberation Sans" panose="020B0604020202020204" pitchFamily="34" charset="0"/>
                        </a:rPr>
                        <a:t>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9633">
                <a:tc>
                  <a:txBody>
                    <a:bodyPr/>
                    <a:lstStyle/>
                    <a:p>
                      <a:pPr algn="l"/>
                      <a:r>
                        <a:rPr lang="de-DE">
                          <a:effectLst/>
                          <a:latin typeface="Liberation Serif" panose="02020603050405020304" pitchFamily="18" charset="0"/>
                        </a:rPr>
                        <a:t>package development </a:t>
                      </a:r>
                      <a:endParaRPr lang="de-DE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>
                          <a:effectLst/>
                          <a:latin typeface="Liberation Sans" panose="020B0604020202020204" pitchFamily="34" charset="0"/>
                        </a:rPr>
                        <a:t>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9633">
                <a:tc>
                  <a:txBody>
                    <a:bodyPr/>
                    <a:lstStyle/>
                    <a:p>
                      <a:pPr algn="l"/>
                      <a:r>
                        <a:rPr lang="fr-FR">
                          <a:effectLst/>
                          <a:latin typeface="Liberation Serif" panose="02020603050405020304" pitchFamily="18" charset="0"/>
                        </a:rPr>
                        <a:t>interactive plots, tcltk, shiny, etc </a:t>
                      </a:r>
                      <a:endParaRPr lang="fr-FR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>
                          <a:effectLst/>
                          <a:latin typeface="Liberation Sans" panose="020B0604020202020204" pitchFamily="34" charset="0"/>
                        </a:rPr>
                        <a:t>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Rechteck 3"/>
          <p:cNvSpPr/>
          <p:nvPr/>
        </p:nvSpPr>
        <p:spPr>
          <a:xfrm>
            <a:off x="672050" y="5239388"/>
            <a:ext cx="62613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mtClean="0"/>
              <a:t>webserver integration</a:t>
            </a:r>
          </a:p>
          <a:p>
            <a:r>
              <a:rPr lang="en-US" smtClean="0"/>
              <a:t>Not really, yet I would like to learn :-) Just have basic knowledge </a:t>
            </a:r>
            <a:r>
              <a:rPr lang="de-DE" smtClean="0"/>
              <a:t>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408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47783" y="145771"/>
            <a:ext cx="8746836" cy="632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500" b="1" smtClean="0">
                <a:effectLst/>
                <a:latin typeface="Georgia" panose="02040502050405020303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I would like someone to present something on:</a:t>
            </a:r>
            <a:endParaRPr lang="de-DE" sz="1500" smtClean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smtClean="0">
                <a:effectLst/>
                <a:latin typeface="Georgia" panose="02040502050405020303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 </a:t>
            </a:r>
            <a:endParaRPr lang="de-DE" sz="1500" smtClean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smtClean="0">
                <a:effectLst/>
                <a:latin typeface="Georgia" panose="02040502050405020303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- computationally efficient programming, code optimization </a:t>
            </a:r>
            <a:endParaRPr lang="de-DE" sz="1500" smtClean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smtClean="0">
                <a:effectLst/>
                <a:latin typeface="Georgia" panose="02040502050405020303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- Simulation and Bayesian optimization </a:t>
            </a:r>
            <a:endParaRPr lang="de-DE" sz="1500" smtClean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smtClean="0">
                <a:effectLst/>
                <a:latin typeface="Georgia" panose="02040502050405020303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- Deep learning Mixed models</a:t>
            </a:r>
            <a:endParaRPr lang="de-DE" sz="1500" smtClean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smtClean="0">
                <a:effectLst/>
                <a:latin typeface="Georgia" panose="02040502050405020303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- starting understanding R</a:t>
            </a:r>
            <a:endParaRPr lang="de-DE" sz="1500" smtClean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smtClean="0">
                <a:effectLst/>
                <a:latin typeface="Georgia" panose="02040502050405020303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- interactive graphics</a:t>
            </a:r>
            <a:endParaRPr lang="de-DE" sz="1500" smtClean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smtClean="0">
                <a:effectLst/>
                <a:latin typeface="Georgia" panose="02040502050405020303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- Out of memory handling of large datasets</a:t>
            </a:r>
            <a:endParaRPr lang="de-DE" sz="1500" smtClean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smtClean="0">
                <a:effectLst/>
                <a:latin typeface="Georgia" panose="02040502050405020303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- Rccp</a:t>
            </a:r>
            <a:endParaRPr lang="de-DE" sz="1500" smtClean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smtClean="0">
                <a:effectLst/>
                <a:latin typeface="Georgia" panose="02040502050405020303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- Graphics, text mining, efficient programming, package development</a:t>
            </a:r>
            <a:endParaRPr lang="de-DE" sz="1500" smtClean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smtClean="0">
                <a:effectLst/>
                <a:latin typeface="Georgia" panose="02040502050405020303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- * graphics done right, presenting data in visually appealing way * extracting non-trivial information from series of events * integrating R with smth (preferably insane)</a:t>
            </a:r>
            <a:endParaRPr lang="de-DE" sz="1500" smtClean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smtClean="0">
                <a:effectLst/>
                <a:latin typeface="Georgia" panose="02040502050405020303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- bayesian statistics, mcmc</a:t>
            </a:r>
            <a:endParaRPr lang="de-DE" sz="1500" smtClean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smtClean="0">
                <a:effectLst/>
                <a:latin typeface="Georgia" panose="02040502050405020303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- time series analysis, (choice based) conjoint analysis, recommender systems, survival analysis, mixed effects models, neural networks</a:t>
            </a:r>
            <a:endParaRPr lang="de-DE" sz="1500" smtClean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smtClean="0">
                <a:effectLst/>
                <a:latin typeface="Georgia" panose="02040502050405020303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- Using R in production Shiny The "good parts" of R (à la Douglas Crockford)</a:t>
            </a:r>
            <a:endParaRPr lang="de-DE" sz="1500" smtClean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smtClean="0">
                <a:effectLst/>
                <a:latin typeface="Georgia" panose="02040502050405020303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- Bayesian stats in R, Probabilistic graphical models, time series, global optimization , efficient R usage and advanced programming techniques.</a:t>
            </a:r>
            <a:endParaRPr lang="de-DE" sz="1500" smtClean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smtClean="0">
                <a:effectLst/>
                <a:latin typeface="Georgia" panose="02040502050405020303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- Rcpp</a:t>
            </a:r>
            <a:endParaRPr lang="de-DE" sz="1500" smtClean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smtClean="0">
                <a:effectLst/>
                <a:latin typeface="Georgia" panose="02040502050405020303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- knitr, how to build reports</a:t>
            </a:r>
            <a:endParaRPr lang="de-DE" sz="1500" smtClean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smtClean="0">
                <a:effectLst/>
                <a:latin typeface="Georgia" panose="02040502050405020303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- time series analysis multilevel modeling visualisation computationally efficient programming machine learning</a:t>
            </a:r>
            <a:endParaRPr lang="de-DE" sz="1500" smtClean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smtClean="0">
                <a:effectLst/>
                <a:latin typeface="Georgia" panose="02040502050405020303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- Advanced classification, advanced machine learning, natural language processing, provenance (keeping data, code, and reports in sync)</a:t>
            </a:r>
            <a:endParaRPr lang="de-DE" sz="1500" smtClean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smtClean="0">
                <a:effectLst/>
                <a:latin typeface="Georgia" panose="02040502050405020303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- </a:t>
            </a:r>
            <a:r>
              <a:rPr lang="en-US" sz="1500" i="1" smtClean="0">
                <a:effectLst/>
                <a:latin typeface="Georgia" panose="02040502050405020303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S.P., per mail: </a:t>
            </a:r>
            <a:r>
              <a:rPr lang="en-US" sz="1500" smtClean="0">
                <a:effectLst/>
                <a:latin typeface="Georgia" panose="02040502050405020303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I'd really like someone to give a talk on MCMC in R starting from scratch. I'm interesting in learning how to perform MCMC AND to perform diagnostics on my chains (how do I know if they're well mixed, converged, etc.?)...</a:t>
            </a:r>
            <a:endParaRPr lang="de-DE" sz="150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26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816</Words>
  <Application>Microsoft Office PowerPoint</Application>
  <PresentationFormat>Bildschirmpräsentation (4:3)</PresentationFormat>
  <Paragraphs>222</Paragraphs>
  <Slides>17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Georgia</vt:lpstr>
      <vt:lpstr>Liberation Sans</vt:lpstr>
      <vt:lpstr>Liberation Serif</vt:lpstr>
      <vt:lpstr>Times New Roman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Uni Potsdam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boessenkool</dc:creator>
  <cp:lastModifiedBy>boessenkool</cp:lastModifiedBy>
  <cp:revision>27</cp:revision>
  <dcterms:created xsi:type="dcterms:W3CDTF">2016-06-08T07:16:20Z</dcterms:created>
  <dcterms:modified xsi:type="dcterms:W3CDTF">2016-06-09T11:01:34Z</dcterms:modified>
</cp:coreProperties>
</file>