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27B73-E26C-43FD-BA36-92DB86ED38B9}" v="3539" dt="2022-05-28T07:07:01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논리회로설계 도전과제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88264-A28B-B3E3-53B6-21D1AAF1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EF72C-1A1F-B423-810C-5B345B039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개요, 요약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핵심 원리</a:t>
            </a:r>
          </a:p>
          <a:p>
            <a:r>
              <a:rPr lang="ko-KR" altLang="en-US" dirty="0">
                <a:ea typeface="맑은 고딕"/>
              </a:rPr>
              <a:t>코드설명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4086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E9CE4-2E5E-1A3A-89B6-85FFDE2E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개요, 요약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0E7CB-BC6F-629F-F627-E5C6B34DB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Pi,epi를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구한뒤</a:t>
            </a:r>
            <a:r>
              <a:rPr lang="ko-KR" altLang="en-US" dirty="0">
                <a:ea typeface="맑은 고딕"/>
              </a:rPr>
              <a:t> 사용자가 </a:t>
            </a:r>
            <a:r>
              <a:rPr lang="ko-KR" altLang="en-US" dirty="0" err="1">
                <a:ea typeface="맑은 고딕"/>
              </a:rPr>
              <a:t>원하는데로</a:t>
            </a:r>
            <a:r>
              <a:rPr lang="ko-KR" altLang="en-US" dirty="0">
                <a:ea typeface="맑은 고딕"/>
              </a:rPr>
              <a:t>, 사용자의 입력을 받아, 수업시간에 다룬 개념들을 적용시킬 수 있게 </a:t>
            </a:r>
            <a:r>
              <a:rPr lang="ko-KR" altLang="en-US" dirty="0" err="1">
                <a:ea typeface="맑은 고딕"/>
              </a:rPr>
              <a:t>만듬</a:t>
            </a:r>
            <a:r>
              <a:rPr lang="ko-KR" altLang="en-US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사용한 모듈 : </a:t>
            </a:r>
            <a:r>
              <a:rPr lang="ko-KR" altLang="en-US" dirty="0" err="1">
                <a:ea typeface="맑은 고딕"/>
              </a:rPr>
              <a:t>math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copy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tabulate</a:t>
            </a:r>
          </a:p>
          <a:p>
            <a:r>
              <a:rPr lang="ko-KR" altLang="en-US" dirty="0">
                <a:ea typeface="맑은 고딕"/>
              </a:rPr>
              <a:t>find_logic.py : 사용하는 기능들을 함수로 구현, 함수들을 </a:t>
            </a:r>
            <a:r>
              <a:rPr lang="ko-KR" altLang="en-US" dirty="0" err="1">
                <a:ea typeface="맑은 고딕"/>
              </a:rPr>
              <a:t>모아놓음</a:t>
            </a:r>
            <a:r>
              <a:rPr lang="ko-KR" altLang="en-US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test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case.txt</a:t>
            </a:r>
            <a:r>
              <a:rPr lang="ko-KR" altLang="en-US" dirty="0">
                <a:ea typeface="맑은 고딕"/>
              </a:rPr>
              <a:t>: 여러가지의 </a:t>
            </a:r>
            <a:r>
              <a:rPr lang="ko-KR" altLang="en-US" dirty="0" err="1">
                <a:ea typeface="맑은 고딕"/>
              </a:rPr>
              <a:t>test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minterm들을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모아놓음</a:t>
            </a:r>
            <a:r>
              <a:rPr lang="ko-KR" altLang="en-US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Main.py : 사용자의 입력을 받아, 원하는 대로 동작하게 구성.</a:t>
            </a:r>
          </a:p>
        </p:txBody>
      </p:sp>
    </p:spTree>
    <p:extLst>
      <p:ext uri="{BB962C8B-B14F-4D97-AF65-F5344CB8AC3E}">
        <p14:creationId xmlns:p14="http://schemas.microsoft.com/office/powerpoint/2010/main" val="12618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F8DF3-3BDF-40CA-25EB-7B7B2D2E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핵심 원리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63CF5-0907-0B17-0F2F-C0D8D44F7735}"/>
              </a:ext>
            </a:extLst>
          </p:cNvPr>
          <p:cNvSpPr txBox="1"/>
          <p:nvPr/>
        </p:nvSpPr>
        <p:spPr>
          <a:xfrm>
            <a:off x="1813388" y="1573658"/>
            <a:ext cx="55257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입력된 </a:t>
            </a:r>
            <a:r>
              <a:rPr lang="ko-KR" altLang="en-US" dirty="0" err="1">
                <a:ea typeface="맑은 고딕"/>
              </a:rPr>
              <a:t>minterm들을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2진수로 변환</a:t>
            </a:r>
            <a:endParaRPr lang="ko-KR" altLang="en-US">
              <a:solidFill>
                <a:srgbClr val="FF0000"/>
              </a:solidFill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99FCB-473B-C8B8-B8D8-E553E51AF5B9}"/>
              </a:ext>
            </a:extLst>
          </p:cNvPr>
          <p:cNvSpPr txBox="1"/>
          <p:nvPr/>
        </p:nvSpPr>
        <p:spPr>
          <a:xfrm>
            <a:off x="1104365" y="3017925"/>
            <a:ext cx="38476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Haming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distance를</a:t>
            </a:r>
            <a:r>
              <a:rPr lang="ko-KR" altLang="en-US" dirty="0">
                <a:ea typeface="맑은 고딕"/>
              </a:rPr>
              <a:t> 이용하여, </a:t>
            </a:r>
            <a:r>
              <a:rPr lang="ko-KR" altLang="en-US" dirty="0" err="1">
                <a:ea typeface="맑은 고딕"/>
              </a:rPr>
              <a:t>pi를</a:t>
            </a:r>
            <a:r>
              <a:rPr lang="ko-KR" altLang="en-US" dirty="0">
                <a:ea typeface="맑은 고딕"/>
              </a:rPr>
              <a:t> 찾음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F774B57-94D4-7BC8-4134-69D322D9DB16}"/>
              </a:ext>
            </a:extLst>
          </p:cNvPr>
          <p:cNvSpPr/>
          <p:nvPr/>
        </p:nvSpPr>
        <p:spPr>
          <a:xfrm>
            <a:off x="3027220" y="2039736"/>
            <a:ext cx="483741" cy="980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C9270-A11E-E80A-1822-16C2CB1E8684}"/>
              </a:ext>
            </a:extLst>
          </p:cNvPr>
          <p:cNvSpPr txBox="1"/>
          <p:nvPr/>
        </p:nvSpPr>
        <p:spPr>
          <a:xfrm>
            <a:off x="1960544" y="4143800"/>
            <a:ext cx="3376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pi들을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10진수로 변경하여</a:t>
            </a:r>
            <a:endParaRPr lang="ko-KR" altLang="en-US" dirty="0">
              <a:ea typeface="맑은 고딕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7F8FCA8-E77D-5DA8-6D01-17D9FE89332A}"/>
              </a:ext>
            </a:extLst>
          </p:cNvPr>
          <p:cNvSpPr/>
          <p:nvPr/>
        </p:nvSpPr>
        <p:spPr>
          <a:xfrm>
            <a:off x="3029362" y="3509155"/>
            <a:ext cx="479461" cy="633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D2934-0A97-9160-4254-D91CE0F23383}"/>
              </a:ext>
            </a:extLst>
          </p:cNvPr>
          <p:cNvSpPr txBox="1"/>
          <p:nvPr/>
        </p:nvSpPr>
        <p:spPr>
          <a:xfrm>
            <a:off x="689116" y="5128406"/>
            <a:ext cx="1219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Epi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 찾기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D1A1EB3-4E48-66A1-7D34-367EBD6CB638}"/>
              </a:ext>
            </a:extLst>
          </p:cNvPr>
          <p:cNvSpPr/>
          <p:nvPr/>
        </p:nvSpPr>
        <p:spPr>
          <a:xfrm rot="3060000">
            <a:off x="1381216" y="4579379"/>
            <a:ext cx="479461" cy="633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45247C7-FA12-99A6-BA32-B4685A67E72A}"/>
              </a:ext>
            </a:extLst>
          </p:cNvPr>
          <p:cNvSpPr/>
          <p:nvPr/>
        </p:nvSpPr>
        <p:spPr>
          <a:xfrm rot="19440000">
            <a:off x="4566466" y="4532097"/>
            <a:ext cx="479461" cy="590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C020AD-A6D5-FE5D-56D5-01E93E7D56CC}"/>
              </a:ext>
            </a:extLst>
          </p:cNvPr>
          <p:cNvSpPr txBox="1"/>
          <p:nvPr/>
        </p:nvSpPr>
        <p:spPr>
          <a:xfrm>
            <a:off x="4576172" y="5128405"/>
            <a:ext cx="29914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Row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calumn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dominance찾기</a:t>
            </a:r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0EE0B-A24D-D03C-9535-17577F0CDC34}"/>
              </a:ext>
            </a:extLst>
          </p:cNvPr>
          <p:cNvSpPr txBox="1"/>
          <p:nvPr/>
        </p:nvSpPr>
        <p:spPr>
          <a:xfrm>
            <a:off x="7045182" y="2327629"/>
            <a:ext cx="4661040" cy="9190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minterm들을</a:t>
            </a:r>
            <a:r>
              <a:rPr lang="ko-KR" altLang="en-US" dirty="0">
                <a:ea typeface="맑은 고딕"/>
              </a:rPr>
              <a:t> 2진수로 바꾸고,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'-'가 포함된 </a:t>
            </a:r>
            <a:r>
              <a:rPr lang="ko-KR" altLang="en-US" dirty="0" err="1">
                <a:ea typeface="맑은 고딕"/>
              </a:rPr>
              <a:t>pi들을</a:t>
            </a:r>
            <a:r>
              <a:rPr lang="ko-KR" altLang="en-US" dirty="0">
                <a:ea typeface="맑은 고딕"/>
              </a:rPr>
              <a:t> 10진수로 바꾸는 것이 중요 </a:t>
            </a:r>
          </a:p>
        </p:txBody>
      </p:sp>
    </p:spTree>
    <p:extLst>
      <p:ext uri="{BB962C8B-B14F-4D97-AF65-F5344CB8AC3E}">
        <p14:creationId xmlns:p14="http://schemas.microsoft.com/office/powerpoint/2010/main" val="300796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2C982-C8CE-A228-B91C-849FFF83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핵심원리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75AE3-60E5-4899-96D6-320F01C20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98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어떻게 '-'가 포함된 </a:t>
            </a:r>
            <a:r>
              <a:rPr lang="ko-KR" altLang="en-US" dirty="0" err="1">
                <a:ea typeface="맑은 고딕"/>
              </a:rPr>
              <a:t>pi들을</a:t>
            </a:r>
            <a:r>
              <a:rPr lang="ko-KR" altLang="en-US" dirty="0">
                <a:ea typeface="맑은 고딕"/>
              </a:rPr>
              <a:t> 10진수로 바꿨나?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33992-C3E9-A662-13D9-7344595DEA97}"/>
              </a:ext>
            </a:extLst>
          </p:cNvPr>
          <p:cNvSpPr txBox="1"/>
          <p:nvPr/>
        </p:nvSpPr>
        <p:spPr>
          <a:xfrm>
            <a:off x="1179815" y="2579669"/>
            <a:ext cx="39846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1. 10진수를 2진수로 변경, 자릿수 </a:t>
            </a:r>
            <a:r>
              <a:rPr lang="ko-KR" altLang="en-US" dirty="0" err="1">
                <a:ea typeface="맑은 고딕"/>
              </a:rPr>
              <a:t>맞춰줌</a:t>
            </a:r>
            <a:endParaRPr lang="ko-KR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C33CB-8BA6-7EF6-B743-B612271FF596}"/>
              </a:ext>
            </a:extLst>
          </p:cNvPr>
          <p:cNvSpPr txBox="1"/>
          <p:nvPr/>
        </p:nvSpPr>
        <p:spPr>
          <a:xfrm>
            <a:off x="1179814" y="3059129"/>
            <a:ext cx="3984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2. </a:t>
            </a:r>
            <a:r>
              <a:rPr lang="ko-KR" altLang="en-US" dirty="0" err="1">
                <a:ea typeface="맑은 고딕"/>
              </a:rPr>
              <a:t>pi가</a:t>
            </a:r>
            <a:r>
              <a:rPr lang="ko-KR" altLang="en-US" dirty="0">
                <a:ea typeface="맑은 고딕"/>
              </a:rPr>
              <a:t> 가진 '-'의 개수 파악</a:t>
            </a:r>
            <a:endParaRPr lang="ko-KR" dirty="0" err="1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DA094D8-B1E5-9449-0770-0AA72B72190A}"/>
              </a:ext>
            </a:extLst>
          </p:cNvPr>
          <p:cNvSpPr/>
          <p:nvPr/>
        </p:nvSpPr>
        <p:spPr>
          <a:xfrm>
            <a:off x="5278771" y="2713109"/>
            <a:ext cx="980325" cy="483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963458-2811-4D75-BFC6-B24C5F6BE3B8}"/>
              </a:ext>
            </a:extLst>
          </p:cNvPr>
          <p:cNvSpPr txBox="1"/>
          <p:nvPr/>
        </p:nvSpPr>
        <p:spPr>
          <a:xfrm>
            <a:off x="6611206" y="2766958"/>
            <a:ext cx="46781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3. 2진수로 변경된 10진수와 </a:t>
            </a:r>
            <a:r>
              <a:rPr lang="ko-KR" altLang="en-US" dirty="0" err="1">
                <a:ea typeface="맑은 고딕"/>
              </a:rPr>
              <a:t>pi를비교</a:t>
            </a:r>
            <a:endParaRPr lang="ko-KR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B26548-4598-F20A-1535-6B595126CBD7}"/>
              </a:ext>
            </a:extLst>
          </p:cNvPr>
          <p:cNvSpPr txBox="1"/>
          <p:nvPr/>
        </p:nvSpPr>
        <p:spPr>
          <a:xfrm>
            <a:off x="6257497" y="3962934"/>
            <a:ext cx="48836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만약 값이 다른 </a:t>
            </a:r>
            <a:r>
              <a:rPr lang="ko-KR" altLang="en-US" err="1">
                <a:ea typeface="맑은 고딕"/>
              </a:rPr>
              <a:t>자릿수의개수가</a:t>
            </a:r>
            <a:r>
              <a:rPr lang="ko-KR" altLang="en-US" dirty="0">
                <a:ea typeface="맑은 고딕"/>
              </a:rPr>
              <a:t> '-'의 개수와 같다면?</a:t>
            </a:r>
            <a:endParaRPr lang="ko-KR"/>
          </a:p>
          <a:p>
            <a:pPr algn="ctr"/>
            <a:r>
              <a:rPr lang="ko-KR" altLang="en-US" dirty="0">
                <a:ea typeface="맑은 고딕"/>
              </a:rPr>
              <a:t>= </a:t>
            </a:r>
            <a:r>
              <a:rPr lang="ko-KR" altLang="en-US" dirty="0" err="1">
                <a:ea typeface="맑은 고딕"/>
              </a:rPr>
              <a:t>Pi가</a:t>
            </a:r>
            <a:r>
              <a:rPr lang="ko-KR" altLang="en-US" dirty="0">
                <a:ea typeface="맑은 고딕"/>
              </a:rPr>
              <a:t> 해당 숫자가 될 </a:t>
            </a:r>
            <a:r>
              <a:rPr lang="ko-KR" altLang="en-US" dirty="0" err="1">
                <a:ea typeface="맑은 고딕"/>
              </a:rPr>
              <a:t>수있다</a:t>
            </a:r>
            <a:r>
              <a:rPr lang="ko-KR" altLang="en-US" dirty="0">
                <a:ea typeface="맑은 고딕"/>
              </a:rPr>
              <a:t>.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74EBB9F-DCC7-4C1A-DACE-5AA70DE6106A}"/>
              </a:ext>
            </a:extLst>
          </p:cNvPr>
          <p:cNvSpPr/>
          <p:nvPr/>
        </p:nvSpPr>
        <p:spPr>
          <a:xfrm rot="5400000">
            <a:off x="8127707" y="3263205"/>
            <a:ext cx="535112" cy="488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477A482-C278-4B6E-210E-D8BD51C88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87819"/>
              </p:ext>
            </p:extLst>
          </p:nvPr>
        </p:nvGraphicFramePr>
        <p:xfrm>
          <a:off x="1215775" y="3446123"/>
          <a:ext cx="3853449" cy="354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483">
                  <a:extLst>
                    <a:ext uri="{9D8B030D-6E8A-4147-A177-3AD203B41FA5}">
                      <a16:colId xmlns:a16="http://schemas.microsoft.com/office/drawing/2014/main" val="954426133"/>
                    </a:ext>
                  </a:extLst>
                </a:gridCol>
                <a:gridCol w="1284483">
                  <a:extLst>
                    <a:ext uri="{9D8B030D-6E8A-4147-A177-3AD203B41FA5}">
                      <a16:colId xmlns:a16="http://schemas.microsoft.com/office/drawing/2014/main" val="590688971"/>
                    </a:ext>
                  </a:extLst>
                </a:gridCol>
                <a:gridCol w="1284483">
                  <a:extLst>
                    <a:ext uri="{9D8B030D-6E8A-4147-A177-3AD203B41FA5}">
                      <a16:colId xmlns:a16="http://schemas.microsoft.com/office/drawing/2014/main" val="4016936285"/>
                    </a:ext>
                  </a:extLst>
                </a:gridCol>
              </a:tblGrid>
              <a:tr h="33580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Ex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) '0--' ('-'의 개수 2개)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117223"/>
                  </a:ext>
                </a:extLst>
              </a:tr>
              <a:tr h="3358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10진수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2진수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차이나는 자리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74557"/>
                  </a:ext>
                </a:extLst>
              </a:tr>
              <a:tr h="3358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000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707999"/>
                  </a:ext>
                </a:extLst>
              </a:tr>
              <a:tr h="3358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001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483755"/>
                  </a:ext>
                </a:extLst>
              </a:tr>
              <a:tr h="3358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010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534297"/>
                  </a:ext>
                </a:extLst>
              </a:tr>
              <a:tr h="3358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011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38523"/>
                  </a:ext>
                </a:extLst>
              </a:tr>
              <a:tr h="3358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100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451972"/>
                  </a:ext>
                </a:extLst>
              </a:tr>
              <a:tr h="3358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101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34983"/>
                  </a:ext>
                </a:extLst>
              </a:tr>
              <a:tr h="3358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110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652193"/>
                  </a:ext>
                </a:extLst>
              </a:tr>
              <a:tr h="3358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111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09173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9E5F54B-A166-18E9-C3B0-B422BDD71D23}"/>
              </a:ext>
            </a:extLst>
          </p:cNvPr>
          <p:cNvSpPr txBox="1"/>
          <p:nvPr/>
        </p:nvSpPr>
        <p:spPr>
          <a:xfrm>
            <a:off x="5076504" y="4849615"/>
            <a:ext cx="2126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'0--' = 0,1,2,3 가능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4230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5F777-7F99-7F65-BDE7-FCB687EC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99" y="245260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코드설명 (메서드)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8617F-0F2F-7476-F305-008D7210A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42" y="1573052"/>
            <a:ext cx="400435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600" dirty="0" err="1">
                <a:ea typeface="맑은 고딕"/>
              </a:rPr>
              <a:t>toBin</a:t>
            </a:r>
            <a:r>
              <a:rPr lang="ko-KR" altLang="en-US" sz="1600" dirty="0">
                <a:ea typeface="맑은 고딕"/>
              </a:rPr>
              <a:t>(</a:t>
            </a:r>
            <a:r>
              <a:rPr lang="ko-KR" altLang="en-US" sz="1600" dirty="0" err="1">
                <a:ea typeface="맑은 고딕"/>
              </a:rPr>
              <a:t>minterm</a:t>
            </a:r>
            <a:r>
              <a:rPr lang="ko-KR" altLang="en-US" sz="1600" dirty="0">
                <a:ea typeface="맑은 고딕"/>
              </a:rPr>
              <a:t>, </a:t>
            </a:r>
            <a:r>
              <a:rPr lang="ko-KR" altLang="en-US" sz="1600" dirty="0" err="1">
                <a:ea typeface="맑은 고딕"/>
              </a:rPr>
              <a:t>length</a:t>
            </a:r>
            <a:r>
              <a:rPr lang="ko-KR" altLang="en-US" sz="1600" dirty="0">
                <a:ea typeface="맑은 고딕"/>
              </a:rPr>
              <a:t>)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ko-KR" altLang="en-US" sz="1200" dirty="0" err="1">
                <a:ea typeface="맑은 고딕"/>
              </a:rPr>
              <a:t>minterm을</a:t>
            </a:r>
            <a:r>
              <a:rPr lang="ko-KR" altLang="en-US" sz="1200" dirty="0">
                <a:ea typeface="맑은 고딕"/>
              </a:rPr>
              <a:t> 2진수로 변경,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ko-KR" altLang="en-US" sz="1200" dirty="0">
                <a:ea typeface="맑은 고딕"/>
              </a:rPr>
              <a:t>비교를 위해서 2진수로 변경 시, 길이를 </a:t>
            </a:r>
            <a:r>
              <a:rPr lang="ko-KR" altLang="en-US" sz="1200" dirty="0" err="1">
                <a:ea typeface="맑은 고딕"/>
              </a:rPr>
              <a:t>length로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맞춰줌</a:t>
            </a:r>
            <a:endParaRPr lang="ko-KR" altLang="en-US" sz="1200" dirty="0">
              <a:ea typeface="맑은 고딕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ko-KR" altLang="en-US" sz="1200" dirty="0" err="1">
                <a:ea typeface="맑은 고딕"/>
              </a:rPr>
              <a:t>minterm을</a:t>
            </a:r>
            <a:r>
              <a:rPr lang="ko-KR" altLang="en-US" sz="1200" dirty="0">
                <a:ea typeface="맑은 고딕"/>
              </a:rPr>
              <a:t> 2진수로 변경한 배열 리턴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8354CC9-3D86-59A5-4F57-95D2883D0E9C}"/>
              </a:ext>
            </a:extLst>
          </p:cNvPr>
          <p:cNvSpPr txBox="1">
            <a:spLocks/>
          </p:cNvSpPr>
          <p:nvPr/>
        </p:nvSpPr>
        <p:spPr>
          <a:xfrm>
            <a:off x="4141341" y="1571340"/>
            <a:ext cx="417987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>
                <a:ea typeface="맑은 고딕"/>
              </a:rPr>
              <a:t>findPiEpi</a:t>
            </a:r>
            <a:r>
              <a:rPr lang="ko-KR" altLang="en-US" sz="1600" dirty="0">
                <a:ea typeface="맑은 고딕"/>
              </a:rPr>
              <a:t>(</a:t>
            </a:r>
            <a:r>
              <a:rPr lang="ko-KR" altLang="en-US" sz="1600" dirty="0" err="1">
                <a:ea typeface="맑은 고딕"/>
              </a:rPr>
              <a:t>minterm</a:t>
            </a:r>
            <a:r>
              <a:rPr lang="ko-KR" altLang="en-US" sz="1600" dirty="0">
                <a:ea typeface="맑은 고딕"/>
              </a:rPr>
              <a:t>)</a:t>
            </a:r>
          </a:p>
          <a:p>
            <a:pPr lvl="1" indent="-342900">
              <a:buFont typeface="Wingdings" panose="020B0604020202020204" pitchFamily="34" charset="0"/>
              <a:buChar char="§"/>
            </a:pPr>
            <a:r>
              <a:rPr lang="ko-KR" altLang="en-US" sz="1200" dirty="0" err="1">
                <a:ea typeface="맑은 고딕"/>
              </a:rPr>
              <a:t>pi와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epi를</a:t>
            </a:r>
            <a:r>
              <a:rPr lang="ko-KR" altLang="en-US" sz="1200" dirty="0">
                <a:ea typeface="맑은 고딕"/>
              </a:rPr>
              <a:t> 구하는 메서드(1,2차과제)</a:t>
            </a:r>
          </a:p>
          <a:p>
            <a:pPr marL="800100" lvl="1" indent="-342900">
              <a:buAutoNum type="arabicPeriod"/>
            </a:pPr>
            <a:r>
              <a:rPr lang="ko-KR" altLang="en-US" sz="1200" dirty="0">
                <a:ea typeface="맑은 고딕"/>
              </a:rPr>
              <a:t>2진수로 </a:t>
            </a:r>
            <a:r>
              <a:rPr lang="ko-KR" altLang="en-US" sz="1200" dirty="0" err="1">
                <a:ea typeface="맑은 고딕"/>
              </a:rPr>
              <a:t>minterm을</a:t>
            </a:r>
            <a:r>
              <a:rPr lang="ko-KR" altLang="en-US" sz="1200" dirty="0">
                <a:ea typeface="맑은 고딕"/>
              </a:rPr>
              <a:t> 변경</a:t>
            </a:r>
          </a:p>
          <a:p>
            <a:pPr marL="800100" lvl="1" indent="-342900">
              <a:buAutoNum type="arabicPeriod"/>
            </a:pPr>
            <a:r>
              <a:rPr lang="ko-KR" altLang="en-US" sz="1200" dirty="0">
                <a:ea typeface="맑은 고딕"/>
              </a:rPr>
              <a:t>2진수 </a:t>
            </a:r>
            <a:r>
              <a:rPr lang="ko-KR" altLang="en-US" sz="1200" dirty="0" err="1">
                <a:ea typeface="맑은 고딕"/>
              </a:rPr>
              <a:t>minterm을</a:t>
            </a:r>
            <a:r>
              <a:rPr lang="ko-KR" altLang="en-US" sz="1200" dirty="0">
                <a:ea typeface="맑은 고딕"/>
              </a:rPr>
              <a:t> 1의 </a:t>
            </a:r>
            <a:r>
              <a:rPr lang="ko-KR" altLang="en-US" sz="1200" dirty="0" err="1">
                <a:ea typeface="맑은 고딕"/>
              </a:rPr>
              <a:t>개수에따라</a:t>
            </a:r>
            <a:r>
              <a:rPr lang="ko-KR" altLang="en-US" sz="1200" dirty="0">
                <a:ea typeface="맑은 고딕"/>
              </a:rPr>
              <a:t> 분류</a:t>
            </a:r>
          </a:p>
          <a:p>
            <a:pPr marL="800100" lvl="1" indent="-342900">
              <a:buAutoNum type="arabicPeriod"/>
            </a:pPr>
            <a:r>
              <a:rPr lang="ko-KR" altLang="en-US" sz="1200" dirty="0">
                <a:ea typeface="맑은 고딕"/>
              </a:rPr>
              <a:t>분류된 2진수 </a:t>
            </a:r>
            <a:r>
              <a:rPr lang="ko-KR" altLang="en-US" sz="1200" dirty="0" err="1">
                <a:ea typeface="맑은 고딕"/>
              </a:rPr>
              <a:t>minterm을</a:t>
            </a:r>
            <a:r>
              <a:rPr lang="ko-KR" altLang="en-US" sz="1200" dirty="0">
                <a:ea typeface="맑은 고딕"/>
              </a:rPr>
              <a:t> 이용해 </a:t>
            </a:r>
            <a:r>
              <a:rPr lang="ko-KR" altLang="en-US" sz="1200" dirty="0" err="1">
                <a:ea typeface="맑은 고딕"/>
              </a:rPr>
              <a:t>hamingDistance가</a:t>
            </a:r>
            <a:r>
              <a:rPr lang="ko-KR" altLang="en-US" sz="1200" dirty="0">
                <a:ea typeface="맑은 고딕"/>
              </a:rPr>
              <a:t> 1인 </a:t>
            </a:r>
            <a:r>
              <a:rPr lang="ko-KR" altLang="en-US" sz="1200" dirty="0" err="1">
                <a:ea typeface="맑은 고딕"/>
              </a:rPr>
              <a:t>minterm들</a:t>
            </a:r>
            <a:r>
              <a:rPr lang="ko-KR" altLang="en-US" sz="1200" dirty="0">
                <a:ea typeface="맑은 고딕"/>
              </a:rPr>
              <a:t> 결합</a:t>
            </a:r>
          </a:p>
          <a:p>
            <a:pPr marL="800100" lvl="1" indent="-342900">
              <a:buAutoNum type="arabicPeriod"/>
            </a:pPr>
            <a:r>
              <a:rPr lang="ko-KR" altLang="en-US" sz="1200" dirty="0">
                <a:ea typeface="맑은 고딕"/>
              </a:rPr>
              <a:t>3을 반복 후 </a:t>
            </a:r>
            <a:r>
              <a:rPr lang="ko-KR" altLang="en-US" sz="1200" dirty="0" err="1">
                <a:ea typeface="맑은 고딕"/>
              </a:rPr>
              <a:t>pi</a:t>
            </a:r>
            <a:r>
              <a:rPr lang="ko-KR" altLang="en-US" sz="1200" dirty="0">
                <a:ea typeface="맑은 고딕"/>
              </a:rPr>
              <a:t> 저장.</a:t>
            </a:r>
          </a:p>
          <a:p>
            <a:pPr marL="800100" lvl="1" indent="-342900">
              <a:buAutoNum type="arabicPeriod"/>
            </a:pPr>
            <a:r>
              <a:rPr lang="ko-KR" altLang="en-US" sz="1200" dirty="0" err="1">
                <a:ea typeface="맑은 고딕"/>
              </a:rPr>
              <a:t>epi를</a:t>
            </a:r>
            <a:r>
              <a:rPr lang="ko-KR" altLang="en-US" sz="1200" dirty="0">
                <a:ea typeface="맑은 고딕"/>
              </a:rPr>
              <a:t> 구하기 위해, 각 </a:t>
            </a:r>
            <a:r>
              <a:rPr lang="ko-KR" altLang="en-US" sz="1200" dirty="0" err="1">
                <a:ea typeface="맑은 고딕"/>
              </a:rPr>
              <a:t>minterm이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pi에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몇번</a:t>
            </a:r>
            <a:r>
              <a:rPr lang="ko-KR" altLang="en-US" sz="1200" dirty="0">
                <a:ea typeface="맑은 고딕"/>
              </a:rPr>
              <a:t> 포함되나 검사하기위한 배열 생성</a:t>
            </a:r>
          </a:p>
          <a:p>
            <a:pPr marL="800100" lvl="1" indent="-342900">
              <a:buAutoNum type="arabicPeriod"/>
            </a:pPr>
            <a:r>
              <a:rPr lang="ko-KR" altLang="en-US" sz="1200" dirty="0" err="1">
                <a:ea typeface="맑은 고딕"/>
              </a:rPr>
              <a:t>pi들을</a:t>
            </a:r>
            <a:r>
              <a:rPr lang="ko-KR" altLang="en-US" sz="1200" dirty="0">
                <a:ea typeface="맑은 고딕"/>
              </a:rPr>
              <a:t>  10진수로 변경 후 5번의 배열에 해당 </a:t>
            </a:r>
            <a:r>
              <a:rPr lang="ko-KR" altLang="en-US" sz="1200" dirty="0" err="1">
                <a:ea typeface="맑은 고딕"/>
              </a:rPr>
              <a:t>index에</a:t>
            </a:r>
            <a:r>
              <a:rPr lang="ko-KR" altLang="en-US" sz="1200" dirty="0">
                <a:ea typeface="맑은 고딕"/>
              </a:rPr>
              <a:t> +1을해줌.</a:t>
            </a:r>
          </a:p>
          <a:p>
            <a:pPr marL="800100" lvl="1" indent="-342900">
              <a:buAutoNum type="arabicPeriod"/>
            </a:pPr>
            <a:r>
              <a:rPr lang="ko-KR" altLang="en-US" sz="1200" dirty="0" err="1">
                <a:ea typeface="맑은 고딕"/>
              </a:rPr>
              <a:t>minterm이</a:t>
            </a:r>
            <a:r>
              <a:rPr lang="ko-KR" altLang="en-US" sz="1200" dirty="0">
                <a:ea typeface="맑은 고딕"/>
              </a:rPr>
              <a:t> 1번 포함된다면 </a:t>
            </a:r>
            <a:r>
              <a:rPr lang="ko-KR" altLang="en-US" sz="1200" dirty="0" err="1">
                <a:ea typeface="맑은 고딕"/>
              </a:rPr>
              <a:t>epi로</a:t>
            </a:r>
            <a:r>
              <a:rPr lang="ko-KR" altLang="en-US" sz="1200" dirty="0">
                <a:ea typeface="맑은 고딕"/>
              </a:rPr>
              <a:t> 구분.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C98CBEA-5C13-F780-76CA-42FD48AC34C0}"/>
              </a:ext>
            </a:extLst>
          </p:cNvPr>
          <p:cNvSpPr txBox="1">
            <a:spLocks/>
          </p:cNvSpPr>
          <p:nvPr/>
        </p:nvSpPr>
        <p:spPr>
          <a:xfrm>
            <a:off x="8323778" y="1515688"/>
            <a:ext cx="377746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>
                <a:ea typeface="맑은 고딕"/>
              </a:rPr>
              <a:t>delEpiMinterm</a:t>
            </a:r>
            <a:r>
              <a:rPr lang="ko-KR" altLang="en-US" sz="1600" dirty="0">
                <a:ea typeface="맑은 고딕"/>
              </a:rPr>
              <a:t>(</a:t>
            </a:r>
            <a:r>
              <a:rPr lang="ko-KR" altLang="en-US" sz="1600" dirty="0" err="1">
                <a:ea typeface="맑은 고딕"/>
              </a:rPr>
              <a:t>minterm,EPI</a:t>
            </a:r>
            <a:r>
              <a:rPr lang="ko-KR" altLang="en-US" sz="1600" dirty="0">
                <a:ea typeface="맑은 고딕"/>
              </a:rPr>
              <a:t>)</a:t>
            </a:r>
          </a:p>
          <a:p>
            <a:pPr lvl="1" indent="-342900">
              <a:buFont typeface="Wingdings" panose="020B0604020202020204" pitchFamily="34" charset="0"/>
              <a:buChar char="§"/>
            </a:pPr>
            <a:r>
              <a:rPr lang="ko-KR" altLang="en-US" sz="1200" dirty="0" err="1">
                <a:ea typeface="맑은 고딕"/>
              </a:rPr>
              <a:t>minterm에서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EPI가</a:t>
            </a:r>
            <a:r>
              <a:rPr lang="ko-KR" altLang="en-US" sz="1200" dirty="0">
                <a:ea typeface="맑은 고딕"/>
              </a:rPr>
              <a:t> 포함하는 </a:t>
            </a:r>
            <a:r>
              <a:rPr lang="ko-KR" altLang="en-US" sz="1200" dirty="0" err="1">
                <a:ea typeface="맑은 고딕"/>
              </a:rPr>
              <a:t>minterm을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없에줌</a:t>
            </a:r>
          </a:p>
          <a:p>
            <a:pPr marL="628650" lvl="1" indent="-285750">
              <a:buFont typeface="Wingdings" panose="020B0604020202020204" pitchFamily="34" charset="0"/>
              <a:buChar char="§"/>
            </a:pPr>
            <a:endParaRPr lang="ko-KR" altLang="en-US" sz="1200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4DF9A-64E3-714F-EB5D-3C9E5F6F75F6}"/>
              </a:ext>
            </a:extLst>
          </p:cNvPr>
          <p:cNvSpPr txBox="1"/>
          <p:nvPr/>
        </p:nvSpPr>
        <p:spPr>
          <a:xfrm>
            <a:off x="2232917" y="457028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6092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5F777-7F99-7F65-BDE7-FCB687EC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99" y="245260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코드설명 (메서드)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8617F-0F2F-7476-F305-008D7210A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42" y="1573052"/>
            <a:ext cx="400435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600" dirty="0" err="1">
                <a:ea typeface="맑은 고딕"/>
              </a:rPr>
              <a:t>subDcareMinterm</a:t>
            </a:r>
            <a:r>
              <a:rPr lang="ko-KR" altLang="en-US" sz="1600" dirty="0">
                <a:ea typeface="맑은 고딕"/>
              </a:rPr>
              <a:t>(</a:t>
            </a:r>
            <a:r>
              <a:rPr lang="ko-KR" altLang="en-US" sz="1600" dirty="0" err="1">
                <a:ea typeface="맑은 고딕"/>
              </a:rPr>
              <a:t>minterm,dcareNum</a:t>
            </a:r>
            <a:r>
              <a:rPr lang="ko-KR" altLang="en-US" sz="1600" dirty="0">
                <a:ea typeface="맑은 고딕"/>
              </a:rPr>
              <a:t>)</a:t>
            </a:r>
          </a:p>
          <a:p>
            <a:pPr lvl="1" indent="-342900">
              <a:buFont typeface="Wingdings"/>
              <a:buChar char="§"/>
            </a:pPr>
            <a:r>
              <a:rPr lang="ko-KR" altLang="en-US" sz="1200" dirty="0" err="1">
                <a:ea typeface="맑은 고딕"/>
              </a:rPr>
              <a:t>Minterm</a:t>
            </a:r>
            <a:r>
              <a:rPr lang="ko-KR" altLang="en-US" sz="1200" dirty="0">
                <a:ea typeface="맑은 고딕"/>
              </a:rPr>
              <a:t> 에서 </a:t>
            </a:r>
            <a:r>
              <a:rPr lang="ko-KR" altLang="en-US" sz="1200" dirty="0" err="1">
                <a:ea typeface="맑은 고딕"/>
              </a:rPr>
              <a:t>don't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care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minterm을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빼줌</a:t>
            </a:r>
          </a:p>
          <a:p>
            <a:pPr lvl="1" indent="-342900">
              <a:buFont typeface="Wingdings" panose="020B0604020202020204" pitchFamily="34" charset="0"/>
              <a:buChar char="§"/>
            </a:pPr>
            <a:endParaRPr lang="ko-KR" altLang="en-US" sz="1200" dirty="0">
              <a:ea typeface="맑은 고딕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8354CC9-3D86-59A5-4F57-95D2883D0E9C}"/>
              </a:ext>
            </a:extLst>
          </p:cNvPr>
          <p:cNvSpPr txBox="1">
            <a:spLocks/>
          </p:cNvSpPr>
          <p:nvPr/>
        </p:nvSpPr>
        <p:spPr>
          <a:xfrm>
            <a:off x="177229" y="2273407"/>
            <a:ext cx="4179870" cy="626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>
                <a:ea typeface="맑은 고딕"/>
              </a:rPr>
              <a:t>subEPI</a:t>
            </a:r>
            <a:r>
              <a:rPr lang="ko-KR" altLang="en-US" sz="1600" dirty="0">
                <a:ea typeface="맑은 고딕"/>
              </a:rPr>
              <a:t>(</a:t>
            </a:r>
            <a:r>
              <a:rPr lang="ko-KR" altLang="en-US" sz="1600" dirty="0" err="1">
                <a:ea typeface="맑은 고딕"/>
              </a:rPr>
              <a:t>pi,epi</a:t>
            </a:r>
            <a:r>
              <a:rPr lang="ko-KR" altLang="en-US" sz="1600" dirty="0">
                <a:ea typeface="맑은 고딕"/>
              </a:rPr>
              <a:t>)</a:t>
            </a:r>
          </a:p>
          <a:p>
            <a:pPr lvl="1" indent="-342900">
              <a:buFont typeface="Wingdings" panose="020B0604020202020204" pitchFamily="34" charset="0"/>
              <a:buChar char="§"/>
            </a:pPr>
            <a:r>
              <a:rPr lang="ko-KR" altLang="en-US" sz="1200" dirty="0" err="1">
                <a:ea typeface="맑은 고딕"/>
              </a:rPr>
              <a:t>pi에서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epi를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빼줌</a:t>
            </a:r>
            <a:r>
              <a:rPr lang="ko-KR" altLang="en-US" sz="1200" dirty="0">
                <a:ea typeface="맑은 고딕"/>
              </a:rPr>
              <a:t>.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C98CBEA-5C13-F780-76CA-42FD48AC34C0}"/>
              </a:ext>
            </a:extLst>
          </p:cNvPr>
          <p:cNvSpPr txBox="1">
            <a:spLocks/>
          </p:cNvSpPr>
          <p:nvPr/>
        </p:nvSpPr>
        <p:spPr>
          <a:xfrm>
            <a:off x="4068565" y="1571340"/>
            <a:ext cx="4385354" cy="21680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>
                <a:ea typeface="맑은 고딕"/>
              </a:rPr>
              <a:t>checkRowD</a:t>
            </a:r>
            <a:r>
              <a:rPr lang="ko-KR" sz="1600" dirty="0">
                <a:ea typeface="+mn-lt"/>
                <a:cs typeface="+mn-lt"/>
              </a:rPr>
              <a:t>(</a:t>
            </a:r>
            <a:r>
              <a:rPr lang="ko-KR" sz="1600" dirty="0" err="1">
                <a:ea typeface="+mn-lt"/>
                <a:cs typeface="+mn-lt"/>
              </a:rPr>
              <a:t>minterm,pi</a:t>
            </a:r>
            <a:r>
              <a:rPr lang="ko-KR" sz="1600" dirty="0">
                <a:ea typeface="+mn-lt"/>
                <a:cs typeface="+mn-lt"/>
              </a:rPr>
              <a:t>)</a:t>
            </a:r>
          </a:p>
          <a:p>
            <a:pPr marL="342900" lvl="1" indent="0">
              <a:buNone/>
            </a:pPr>
            <a:r>
              <a:rPr lang="ko-KR" altLang="en-US" sz="1200" dirty="0">
                <a:ea typeface="맑은 고딕"/>
              </a:rPr>
              <a:t>1. </a:t>
            </a:r>
            <a:r>
              <a:rPr lang="ko-KR" altLang="en-US" sz="1200" dirty="0" err="1">
                <a:ea typeface="맑은 고딕"/>
              </a:rPr>
              <a:t>minterm을</a:t>
            </a:r>
            <a:r>
              <a:rPr lang="ko-KR" altLang="en-US" sz="1200" dirty="0">
                <a:ea typeface="맑은 고딕"/>
              </a:rPr>
              <a:t> 2진수로변경</a:t>
            </a:r>
          </a:p>
          <a:p>
            <a:pPr marL="342900" lvl="1" indent="0">
              <a:buNone/>
            </a:pPr>
            <a:r>
              <a:rPr lang="ko-KR" altLang="en-US" sz="1200" dirty="0">
                <a:ea typeface="맑은 고딕"/>
              </a:rPr>
              <a:t>2. </a:t>
            </a:r>
            <a:r>
              <a:rPr lang="ko-KR" altLang="en-US" sz="1200" dirty="0" err="1">
                <a:solidFill>
                  <a:schemeClr val="accent1"/>
                </a:solidFill>
                <a:ea typeface="맑은 고딕"/>
              </a:rPr>
              <a:t>key를</a:t>
            </a:r>
            <a:r>
              <a:rPr lang="ko-KR" altLang="en-US" sz="1200" dirty="0">
                <a:solidFill>
                  <a:schemeClr val="accent1"/>
                </a:solidFill>
                <a:ea typeface="맑은 고딕"/>
              </a:rPr>
              <a:t> </a:t>
            </a:r>
            <a:r>
              <a:rPr lang="ko-KR" altLang="en-US" sz="1200" dirty="0" err="1">
                <a:solidFill>
                  <a:schemeClr val="accent1"/>
                </a:solidFill>
                <a:ea typeface="맑은 고딕"/>
              </a:rPr>
              <a:t>pi</a:t>
            </a:r>
            <a:r>
              <a:rPr lang="ko-KR" altLang="en-US" sz="1200" dirty="0" err="1">
                <a:ea typeface="맑은 고딕"/>
              </a:rPr>
              <a:t>로</a:t>
            </a:r>
            <a:r>
              <a:rPr lang="ko-KR" altLang="en-US" sz="1200" dirty="0">
                <a:ea typeface="맑은 고딕"/>
              </a:rPr>
              <a:t> 하는 </a:t>
            </a:r>
            <a:r>
              <a:rPr lang="ko-KR" altLang="en-US" sz="1200" dirty="0" err="1">
                <a:ea typeface="맑은 고딕"/>
              </a:rPr>
              <a:t>dictionary생성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value는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emptylist</a:t>
            </a:r>
            <a:endParaRPr lang="ko-KR" altLang="en-US" sz="1200" dirty="0">
              <a:ea typeface="맑은 고딕"/>
            </a:endParaRPr>
          </a:p>
          <a:p>
            <a:pPr marL="342900" lvl="1" indent="0">
              <a:buNone/>
            </a:pPr>
            <a:r>
              <a:rPr lang="ko-KR" altLang="en-US" sz="1200" dirty="0">
                <a:ea typeface="맑은 고딕"/>
              </a:rPr>
              <a:t>3. </a:t>
            </a:r>
            <a:r>
              <a:rPr lang="ko-KR" altLang="en-US" sz="1200" dirty="0" err="1">
                <a:ea typeface="맑은 고딕"/>
              </a:rPr>
              <a:t>pi가</a:t>
            </a:r>
            <a:r>
              <a:rPr lang="ko-KR" altLang="en-US" sz="1200" dirty="0">
                <a:ea typeface="맑은 고딕"/>
              </a:rPr>
              <a:t> 해당 </a:t>
            </a:r>
            <a:r>
              <a:rPr lang="ko-KR" altLang="en-US" sz="1200" dirty="0" err="1">
                <a:ea typeface="맑은 고딕"/>
              </a:rPr>
              <a:t>minterm을</a:t>
            </a:r>
            <a:r>
              <a:rPr lang="ko-KR" altLang="en-US" sz="1200" dirty="0">
                <a:ea typeface="맑은 고딕"/>
              </a:rPr>
              <a:t> 포함한다면</a:t>
            </a:r>
            <a:r>
              <a:rPr lang="ko-KR" altLang="en-US" sz="1200" dirty="0">
                <a:solidFill>
                  <a:schemeClr val="accent1"/>
                </a:solidFill>
                <a:ea typeface="맑은 고딕"/>
              </a:rPr>
              <a:t> </a:t>
            </a:r>
            <a:r>
              <a:rPr lang="ko-KR" altLang="en-US" sz="1200" dirty="0" err="1">
                <a:solidFill>
                  <a:schemeClr val="accent1"/>
                </a:solidFill>
                <a:ea typeface="맑은 고딕"/>
              </a:rPr>
              <a:t>minterm을</a:t>
            </a:r>
            <a:r>
              <a:rPr lang="ko-KR" altLang="en-US" sz="1200" dirty="0">
                <a:solidFill>
                  <a:schemeClr val="accent1"/>
                </a:solidFill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value에추가</a:t>
            </a:r>
            <a:r>
              <a:rPr lang="ko-KR" altLang="en-US" sz="1200" dirty="0">
                <a:ea typeface="맑은 고딕"/>
              </a:rPr>
              <a:t>.</a:t>
            </a:r>
          </a:p>
          <a:p>
            <a:pPr marL="342900" lvl="1" indent="0">
              <a:buNone/>
            </a:pPr>
            <a:r>
              <a:rPr lang="ko-KR" altLang="en-US" sz="1200" dirty="0">
                <a:ea typeface="맑은 고딕"/>
              </a:rPr>
              <a:t>4. 하나의 </a:t>
            </a:r>
            <a:r>
              <a:rPr lang="ko-KR" altLang="en-US" sz="1200" dirty="0" err="1">
                <a:ea typeface="맑은 고딕"/>
              </a:rPr>
              <a:t>pi가</a:t>
            </a:r>
            <a:r>
              <a:rPr lang="ko-KR" altLang="en-US" sz="1200" dirty="0">
                <a:ea typeface="맑은 고딕"/>
              </a:rPr>
              <a:t> 다른 </a:t>
            </a:r>
            <a:r>
              <a:rPr lang="ko-KR" altLang="en-US" sz="1200" dirty="0" err="1">
                <a:ea typeface="맑은 고딕"/>
              </a:rPr>
              <a:t>pi들의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value들을</a:t>
            </a:r>
            <a:r>
              <a:rPr lang="ko-KR" altLang="en-US" sz="1200" dirty="0">
                <a:ea typeface="맑은 고딕"/>
              </a:rPr>
              <a:t> 모두 포함하고 </a:t>
            </a:r>
            <a:r>
              <a:rPr lang="ko-KR" altLang="en-US" sz="1200" dirty="0" err="1">
                <a:ea typeface="맑은 고딕"/>
              </a:rPr>
              <a:t>있을경우</a:t>
            </a:r>
            <a:r>
              <a:rPr lang="ko-KR" altLang="en-US" sz="1200" dirty="0">
                <a:ea typeface="맑은 고딕"/>
              </a:rPr>
              <a:t>, 작은 </a:t>
            </a:r>
            <a:r>
              <a:rPr lang="ko-KR" altLang="en-US" sz="1200" dirty="0" err="1">
                <a:ea typeface="맑은 고딕"/>
              </a:rPr>
              <a:t>pi</a:t>
            </a:r>
            <a:r>
              <a:rPr lang="ko-KR" altLang="en-US" sz="1200" dirty="0">
                <a:ea typeface="맑은 고딕"/>
              </a:rPr>
              <a:t>(</a:t>
            </a:r>
            <a:r>
              <a:rPr lang="ko-KR" altLang="en-US" sz="1200" dirty="0" err="1">
                <a:ea typeface="맑은 고딕"/>
              </a:rPr>
              <a:t>key</a:t>
            </a:r>
            <a:r>
              <a:rPr lang="ko-KR" altLang="en-US" sz="1200" dirty="0">
                <a:ea typeface="맑은 고딕"/>
              </a:rPr>
              <a:t>)의 </a:t>
            </a:r>
            <a:r>
              <a:rPr lang="ko-KR" altLang="en-US" sz="1200" dirty="0" err="1">
                <a:ea typeface="맑은 고딕"/>
              </a:rPr>
              <a:t>value를</a:t>
            </a:r>
            <a:r>
              <a:rPr lang="ko-KR" altLang="en-US" sz="1200" dirty="0">
                <a:ea typeface="맑은 고딕"/>
              </a:rPr>
              <a:t> 모두 삭제.</a:t>
            </a:r>
          </a:p>
          <a:p>
            <a:pPr marL="342900" lvl="1" indent="0">
              <a:buNone/>
            </a:pPr>
            <a:r>
              <a:rPr lang="ko-KR" altLang="en-US" sz="1200" dirty="0">
                <a:ea typeface="맑은 고딕"/>
              </a:rPr>
              <a:t>5. </a:t>
            </a:r>
            <a:r>
              <a:rPr lang="ko-KR" altLang="en-US" sz="1200" dirty="0" err="1">
                <a:ea typeface="맑은 고딕"/>
              </a:rPr>
              <a:t>value가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empty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list가</a:t>
            </a:r>
            <a:r>
              <a:rPr lang="ko-KR" altLang="en-US" sz="1200" dirty="0">
                <a:ea typeface="맑은 고딕"/>
              </a:rPr>
              <a:t> 아니라면 </a:t>
            </a:r>
            <a:r>
              <a:rPr lang="ko-KR" altLang="en-US" sz="1200" dirty="0" err="1">
                <a:ea typeface="맑은 고딕"/>
              </a:rPr>
              <a:t>반환list에</a:t>
            </a:r>
            <a:r>
              <a:rPr lang="ko-KR" altLang="en-US" sz="1200" dirty="0">
                <a:ea typeface="맑은 고딕"/>
              </a:rPr>
              <a:t> 담음.</a:t>
            </a:r>
          </a:p>
          <a:p>
            <a:pPr marL="342900" lvl="1" indent="0">
              <a:buNone/>
            </a:pPr>
            <a:endParaRPr lang="ko-KR" altLang="en-US" sz="1200" dirty="0">
              <a:ea typeface="맑은 고딕"/>
            </a:endParaRPr>
          </a:p>
          <a:p>
            <a:pPr marL="342900" lvl="1" indent="0">
              <a:buNone/>
            </a:pPr>
            <a:r>
              <a:rPr lang="ko-KR" altLang="en-US" sz="1200" dirty="0">
                <a:ea typeface="맑은 고딕"/>
              </a:rPr>
              <a:t>=&gt;</a:t>
            </a:r>
            <a:r>
              <a:rPr lang="ko-KR" altLang="en-US" sz="1200" dirty="0" err="1">
                <a:ea typeface="맑은 고딕"/>
              </a:rPr>
              <a:t>rowDominance의</a:t>
            </a:r>
            <a:r>
              <a:rPr lang="ko-KR" altLang="en-US" sz="1200" dirty="0">
                <a:ea typeface="맑은 고딕"/>
              </a:rPr>
              <a:t> 결과인 </a:t>
            </a:r>
            <a:r>
              <a:rPr lang="ko-KR" altLang="en-US" sz="1200" dirty="0" err="1">
                <a:ea typeface="맑은 고딕"/>
              </a:rPr>
              <a:t>pi만</a:t>
            </a:r>
            <a:r>
              <a:rPr lang="ko-KR" altLang="en-US" sz="1200" dirty="0">
                <a:ea typeface="맑은 고딕"/>
              </a:rPr>
              <a:t> 출력됨.</a:t>
            </a:r>
            <a:br>
              <a:rPr lang="ko-KR" altLang="en-US" sz="1200" dirty="0">
                <a:ea typeface="맑은 고딕"/>
              </a:rPr>
            </a:br>
            <a:endParaRPr lang="ko-KR" altLang="en-US" sz="120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4DF9A-64E3-714F-EB5D-3C9E5F6F75F6}"/>
              </a:ext>
            </a:extLst>
          </p:cNvPr>
          <p:cNvSpPr txBox="1"/>
          <p:nvPr/>
        </p:nvSpPr>
        <p:spPr>
          <a:xfrm>
            <a:off x="2232917" y="457028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B5D647F-4F3D-4F5D-2C85-3361E54A9A45}"/>
              </a:ext>
            </a:extLst>
          </p:cNvPr>
          <p:cNvSpPr txBox="1">
            <a:spLocks/>
          </p:cNvSpPr>
          <p:nvPr/>
        </p:nvSpPr>
        <p:spPr>
          <a:xfrm>
            <a:off x="4179868" y="3754598"/>
            <a:ext cx="4385354" cy="21680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>
                <a:ea typeface="맑은 고딕"/>
              </a:rPr>
              <a:t>CheckColumD</a:t>
            </a:r>
            <a:r>
              <a:rPr lang="ko-KR" altLang="en-US" sz="1600" dirty="0">
                <a:ea typeface="맑은 고딕"/>
              </a:rPr>
              <a:t>(</a:t>
            </a:r>
            <a:r>
              <a:rPr lang="ko-KR" altLang="en-US" sz="1600" dirty="0" err="1">
                <a:ea typeface="맑은 고딕"/>
              </a:rPr>
              <a:t>minterm,pi</a:t>
            </a:r>
            <a:r>
              <a:rPr lang="ko-KR" altLang="en-US" sz="1600" dirty="0">
                <a:ea typeface="맑은 고딕"/>
              </a:rPr>
              <a:t>)</a:t>
            </a:r>
          </a:p>
          <a:p>
            <a:pPr marL="342900" lvl="1" indent="0">
              <a:buNone/>
            </a:pPr>
            <a:r>
              <a:rPr lang="ko-KR" altLang="en-US" sz="1200" dirty="0">
                <a:ea typeface="맑은 고딕"/>
              </a:rPr>
              <a:t>1. </a:t>
            </a:r>
            <a:r>
              <a:rPr lang="ko-KR" altLang="en-US" sz="1200" dirty="0" err="1">
                <a:ea typeface="맑은 고딕"/>
              </a:rPr>
              <a:t>minterm을</a:t>
            </a:r>
            <a:r>
              <a:rPr lang="ko-KR" altLang="en-US" sz="1200" dirty="0">
                <a:ea typeface="맑은 고딕"/>
              </a:rPr>
              <a:t> 2진수로변경</a:t>
            </a:r>
          </a:p>
          <a:p>
            <a:pPr marL="342900" lvl="1" indent="0">
              <a:buNone/>
            </a:pPr>
            <a:r>
              <a:rPr lang="ko-KR" altLang="en-US" sz="1200" dirty="0">
                <a:ea typeface="맑은 고딕"/>
              </a:rPr>
              <a:t>2. </a:t>
            </a:r>
            <a:r>
              <a:rPr lang="ko-KR" altLang="en-US" sz="1200" dirty="0" err="1">
                <a:solidFill>
                  <a:schemeClr val="accent1"/>
                </a:solidFill>
                <a:ea typeface="맑은 고딕"/>
              </a:rPr>
              <a:t>key를</a:t>
            </a:r>
            <a:r>
              <a:rPr lang="ko-KR" altLang="en-US" sz="1200" dirty="0">
                <a:solidFill>
                  <a:schemeClr val="accent1"/>
                </a:solidFill>
                <a:ea typeface="맑은 고딕"/>
              </a:rPr>
              <a:t> </a:t>
            </a:r>
            <a:r>
              <a:rPr lang="ko-KR" altLang="en-US" sz="1200" dirty="0" err="1">
                <a:solidFill>
                  <a:schemeClr val="accent1"/>
                </a:solidFill>
                <a:ea typeface="맑은 고딕"/>
              </a:rPr>
              <a:t>minterm</a:t>
            </a:r>
            <a:r>
              <a:rPr lang="ko-KR" altLang="en-US" sz="1200" dirty="0" err="1">
                <a:ea typeface="맑은 고딕"/>
              </a:rPr>
              <a:t>으로</a:t>
            </a:r>
            <a:r>
              <a:rPr lang="ko-KR" altLang="en-US" sz="1200" dirty="0">
                <a:ea typeface="맑은 고딕"/>
              </a:rPr>
              <a:t> 하는 </a:t>
            </a:r>
            <a:r>
              <a:rPr lang="ko-KR" altLang="en-US" sz="1200" dirty="0" err="1">
                <a:ea typeface="맑은 고딕"/>
              </a:rPr>
              <a:t>dictionary생성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value는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emptylist</a:t>
            </a:r>
            <a:endParaRPr lang="ko-KR" altLang="en-US" sz="1200" dirty="0">
              <a:ea typeface="맑은 고딕"/>
            </a:endParaRPr>
          </a:p>
          <a:p>
            <a:pPr marL="342900" lvl="1" indent="0">
              <a:buNone/>
            </a:pPr>
            <a:r>
              <a:rPr lang="ko-KR" altLang="en-US" sz="1200" dirty="0">
                <a:ea typeface="맑은 고딕"/>
              </a:rPr>
              <a:t>3. </a:t>
            </a:r>
            <a:r>
              <a:rPr lang="ko-KR" altLang="en-US" sz="1200" dirty="0" err="1">
                <a:ea typeface="맑은 고딕"/>
              </a:rPr>
              <a:t>pi가</a:t>
            </a:r>
            <a:r>
              <a:rPr lang="ko-KR" altLang="en-US" sz="1200" dirty="0">
                <a:ea typeface="맑은 고딕"/>
              </a:rPr>
              <a:t> 해당 </a:t>
            </a:r>
            <a:r>
              <a:rPr lang="ko-KR" altLang="en-US" sz="1200" dirty="0" err="1">
                <a:ea typeface="맑은 고딕"/>
              </a:rPr>
              <a:t>minterm을</a:t>
            </a:r>
            <a:r>
              <a:rPr lang="ko-KR" altLang="en-US" sz="1200" dirty="0">
                <a:ea typeface="맑은 고딕"/>
              </a:rPr>
              <a:t> 포함한다면 </a:t>
            </a:r>
            <a:r>
              <a:rPr lang="ko-KR" altLang="en-US" sz="1200" dirty="0" err="1">
                <a:solidFill>
                  <a:schemeClr val="accent1"/>
                </a:solidFill>
                <a:ea typeface="맑은 고딕"/>
              </a:rPr>
              <a:t>pi를</a:t>
            </a:r>
            <a:r>
              <a:rPr lang="ko-KR" altLang="en-US" sz="1200" dirty="0">
                <a:solidFill>
                  <a:schemeClr val="accent1"/>
                </a:solidFill>
                <a:ea typeface="맑은 고딕"/>
              </a:rPr>
              <a:t> </a:t>
            </a:r>
            <a:r>
              <a:rPr lang="ko-KR" altLang="en-US" sz="1200" dirty="0" err="1">
                <a:ea typeface="맑은 고딕"/>
              </a:rPr>
              <a:t>value에추가</a:t>
            </a:r>
            <a:r>
              <a:rPr lang="ko-KR" altLang="en-US" sz="1200" dirty="0">
                <a:ea typeface="맑은 고딕"/>
              </a:rPr>
              <a:t>.</a:t>
            </a:r>
          </a:p>
          <a:p>
            <a:pPr marL="342900" lvl="1" indent="0">
              <a:buNone/>
            </a:pPr>
            <a:r>
              <a:rPr lang="ko-KR" altLang="en-US" sz="1200" dirty="0">
                <a:ea typeface="맑은 고딕"/>
              </a:rPr>
              <a:t>4. 하나의 </a:t>
            </a:r>
            <a:r>
              <a:rPr lang="ko-KR" altLang="en-US" sz="1200" dirty="0" err="1">
                <a:ea typeface="맑은 고딕"/>
              </a:rPr>
              <a:t>minterm</a:t>
            </a:r>
            <a:r>
              <a:rPr lang="ko-KR" altLang="en-US" sz="1200" dirty="0">
                <a:ea typeface="맑은 고딕"/>
              </a:rPr>
              <a:t>(</a:t>
            </a:r>
            <a:r>
              <a:rPr lang="ko-KR" altLang="en-US" sz="1200" dirty="0" err="1">
                <a:ea typeface="맑은 고딕"/>
              </a:rPr>
              <a:t>key</a:t>
            </a:r>
            <a:r>
              <a:rPr lang="ko-KR" altLang="en-US" sz="1200" dirty="0">
                <a:ea typeface="맑은 고딕"/>
              </a:rPr>
              <a:t>)가 다른 </a:t>
            </a:r>
            <a:r>
              <a:rPr lang="ko-KR" altLang="en-US" sz="1200" dirty="0" err="1">
                <a:ea typeface="맑은 고딕"/>
              </a:rPr>
              <a:t>minterm들의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value</a:t>
            </a:r>
            <a:r>
              <a:rPr lang="ko-KR" altLang="en-US" sz="1200" dirty="0">
                <a:ea typeface="맑은 고딕"/>
              </a:rPr>
              <a:t>(</a:t>
            </a:r>
            <a:r>
              <a:rPr lang="ko-KR" altLang="en-US" sz="1200" dirty="0" err="1">
                <a:ea typeface="맑은 고딕"/>
              </a:rPr>
              <a:t>pi</a:t>
            </a:r>
            <a:r>
              <a:rPr lang="ko-KR" altLang="en-US" sz="1200" dirty="0">
                <a:ea typeface="맑은 고딕"/>
              </a:rPr>
              <a:t>)들을 모두 포함하고 </a:t>
            </a:r>
            <a:r>
              <a:rPr lang="ko-KR" altLang="en-US" sz="1200" dirty="0" err="1">
                <a:ea typeface="맑은 고딕"/>
              </a:rPr>
              <a:t>있을경우</a:t>
            </a:r>
            <a:r>
              <a:rPr lang="ko-KR" altLang="en-US" sz="1200" dirty="0">
                <a:ea typeface="맑은 고딕"/>
              </a:rPr>
              <a:t>, 큰 </a:t>
            </a:r>
            <a:r>
              <a:rPr lang="ko-KR" altLang="en-US" sz="1200" dirty="0" err="1">
                <a:ea typeface="맑은 고딕"/>
              </a:rPr>
              <a:t>minterm의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value를</a:t>
            </a:r>
            <a:r>
              <a:rPr lang="ko-KR" altLang="en-US" sz="1200" dirty="0">
                <a:ea typeface="맑은 고딕"/>
              </a:rPr>
              <a:t> 모두삭제</a:t>
            </a:r>
          </a:p>
          <a:p>
            <a:pPr marL="342900" lvl="1" indent="0">
              <a:buNone/>
            </a:pPr>
            <a:r>
              <a:rPr lang="ko-KR" altLang="en-US" sz="1200" dirty="0">
                <a:ea typeface="맑은 고딕"/>
              </a:rPr>
              <a:t>5. </a:t>
            </a:r>
            <a:r>
              <a:rPr lang="ko-KR" altLang="en-US" sz="1200" dirty="0" err="1">
                <a:ea typeface="맑은 고딕"/>
              </a:rPr>
              <a:t>value가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empty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list가</a:t>
            </a:r>
            <a:r>
              <a:rPr lang="ko-KR" altLang="en-US" sz="1200" dirty="0">
                <a:ea typeface="맑은 고딕"/>
              </a:rPr>
              <a:t> 아니라면 </a:t>
            </a:r>
            <a:r>
              <a:rPr lang="ko-KR" altLang="en-US" sz="1200" dirty="0" err="1">
                <a:ea typeface="맑은 고딕"/>
              </a:rPr>
              <a:t>반환list에</a:t>
            </a:r>
            <a:r>
              <a:rPr lang="ko-KR" altLang="en-US" sz="1200" dirty="0">
                <a:ea typeface="맑은 고딕"/>
              </a:rPr>
              <a:t> 담음.</a:t>
            </a:r>
          </a:p>
          <a:p>
            <a:pPr marL="342900" lvl="1" indent="0">
              <a:buNone/>
            </a:pPr>
            <a:endParaRPr lang="ko-KR" altLang="en-US" sz="1200" dirty="0">
              <a:ea typeface="맑은 고딕"/>
            </a:endParaRPr>
          </a:p>
          <a:p>
            <a:pPr marL="342900" lvl="1" indent="0">
              <a:buNone/>
            </a:pPr>
            <a:r>
              <a:rPr lang="ko-KR" altLang="en-US" sz="1200" dirty="0">
                <a:ea typeface="맑은 고딕"/>
              </a:rPr>
              <a:t>=&gt;</a:t>
            </a:r>
            <a:r>
              <a:rPr lang="ko-KR" altLang="en-US" sz="1200" dirty="0" err="1">
                <a:ea typeface="맑은 고딕"/>
              </a:rPr>
              <a:t>column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Dominance의</a:t>
            </a:r>
            <a:r>
              <a:rPr lang="ko-KR" altLang="en-US" sz="1200" dirty="0">
                <a:ea typeface="맑은 고딕"/>
              </a:rPr>
              <a:t> 결과인 </a:t>
            </a:r>
            <a:r>
              <a:rPr lang="ko-KR" altLang="en-US" sz="1200" dirty="0" err="1">
                <a:ea typeface="맑은 고딕"/>
              </a:rPr>
              <a:t>minterm</a:t>
            </a:r>
            <a:r>
              <a:rPr lang="ko-KR" altLang="en-US" sz="1200" dirty="0">
                <a:ea typeface="맑은 고딕"/>
              </a:rPr>
              <a:t> 만 출력됨.</a:t>
            </a:r>
            <a:br>
              <a:rPr lang="ko-KR" altLang="en-US" sz="1200" dirty="0">
                <a:ea typeface="맑은 고딕"/>
              </a:rPr>
            </a:br>
            <a:endParaRPr lang="ko-KR" altLang="en-US" sz="1200">
              <a:ea typeface="맑은 고딕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7CF21D9-5A3E-B9EF-7FFE-B339AA31E05F}"/>
              </a:ext>
            </a:extLst>
          </p:cNvPr>
          <p:cNvSpPr txBox="1">
            <a:spLocks/>
          </p:cNvSpPr>
          <p:nvPr/>
        </p:nvSpPr>
        <p:spPr>
          <a:xfrm>
            <a:off x="8058365" y="1451474"/>
            <a:ext cx="413277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err="1">
                <a:ea typeface="맑은 고딕"/>
              </a:rPr>
              <a:t>printTable</a:t>
            </a:r>
            <a:r>
              <a:rPr lang="ko-KR" altLang="en-US" sz="1600" dirty="0">
                <a:ea typeface="맑은 고딕"/>
              </a:rPr>
              <a:t>(</a:t>
            </a:r>
            <a:r>
              <a:rPr lang="ko-KR" altLang="en-US" sz="1600" dirty="0" err="1">
                <a:ea typeface="맑은 고딕"/>
              </a:rPr>
              <a:t>minterm,pi</a:t>
            </a:r>
            <a:r>
              <a:rPr lang="ko-KR" altLang="en-US" sz="1600" dirty="0">
                <a:ea typeface="맑은 고딕"/>
              </a:rPr>
              <a:t>)</a:t>
            </a:r>
          </a:p>
          <a:p>
            <a:pPr lvl="1" indent="-342900">
              <a:buFont typeface="Wingdings"/>
              <a:buChar char="§"/>
            </a:pPr>
            <a:r>
              <a:rPr lang="ko-KR" altLang="en-US" sz="1200" dirty="0" err="1">
                <a:ea typeface="맑은 고딕"/>
              </a:rPr>
              <a:t>Tabulate</a:t>
            </a:r>
            <a:r>
              <a:rPr lang="ko-KR" altLang="en-US" sz="1200" dirty="0">
                <a:ea typeface="맑은 고딕"/>
              </a:rPr>
              <a:t> 모듈을 이용하여 </a:t>
            </a:r>
            <a:r>
              <a:rPr lang="ko-KR" altLang="en-US" sz="1200" dirty="0" err="1">
                <a:ea typeface="맑은 고딕"/>
              </a:rPr>
              <a:t>table형식으로</a:t>
            </a:r>
            <a:r>
              <a:rPr lang="ko-KR" altLang="en-US" sz="1200" dirty="0">
                <a:ea typeface="맑은 고딕"/>
              </a:rPr>
              <a:t> 결과를 표시</a:t>
            </a:r>
          </a:p>
          <a:p>
            <a:pPr lvl="1" indent="-342900">
              <a:buFont typeface="Wingdings"/>
              <a:buChar char="§"/>
            </a:pPr>
            <a:r>
              <a:rPr lang="ko-KR" altLang="en-US" sz="1200" dirty="0" err="1">
                <a:ea typeface="맑은 고딕"/>
              </a:rPr>
              <a:t>pi를</a:t>
            </a:r>
            <a:r>
              <a:rPr lang="ko-KR" altLang="en-US" sz="1200" dirty="0">
                <a:ea typeface="맑은 고딕"/>
              </a:rPr>
              <a:t> 10진수로 변환하여 해당 열에 </a:t>
            </a:r>
            <a:r>
              <a:rPr lang="ko-KR" altLang="en-US" sz="1200" dirty="0" err="1">
                <a:ea typeface="맑은 고딕"/>
              </a:rPr>
              <a:t>data추가</a:t>
            </a:r>
            <a:r>
              <a:rPr lang="ko-KR" altLang="en-US" sz="1200" dirty="0">
                <a:ea typeface="맑은 고딕"/>
              </a:rPr>
              <a:t>.</a:t>
            </a:r>
          </a:p>
          <a:p>
            <a:pPr>
              <a:buFont typeface="Arial"/>
              <a:buChar char="•"/>
            </a:pPr>
            <a:r>
              <a:rPr lang="ko-KR" altLang="en-US" sz="1600" dirty="0" err="1">
                <a:ea typeface="맑은 고딕"/>
              </a:rPr>
              <a:t>findPetrick</a:t>
            </a:r>
            <a:r>
              <a:rPr lang="ko-KR" altLang="en-US" sz="1600" dirty="0">
                <a:ea typeface="맑은 고딕"/>
              </a:rPr>
              <a:t>(</a:t>
            </a:r>
            <a:r>
              <a:rPr lang="ko-KR" altLang="en-US" sz="1600" dirty="0" err="1">
                <a:ea typeface="맑은 고딕"/>
              </a:rPr>
              <a:t>pi</a:t>
            </a:r>
            <a:r>
              <a:rPr lang="ko-KR" altLang="en-US" sz="1600" dirty="0">
                <a:ea typeface="맑은 고딕"/>
              </a:rPr>
              <a:t>)</a:t>
            </a:r>
          </a:p>
          <a:p>
            <a:pPr lvl="1" indent="-342900">
              <a:buFont typeface="Wingdings" panose="020B0604020202020204" pitchFamily="34" charset="0"/>
              <a:buChar char="§"/>
            </a:pPr>
            <a:r>
              <a:rPr lang="ko-KR" altLang="en-US" sz="1200" dirty="0">
                <a:ea typeface="맑은 고딕"/>
              </a:rPr>
              <a:t>남은 </a:t>
            </a:r>
            <a:r>
              <a:rPr lang="ko-KR" altLang="en-US" sz="1200" dirty="0" err="1">
                <a:ea typeface="맑은 고딕"/>
              </a:rPr>
              <a:t>pi들로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patricMethod를</a:t>
            </a:r>
            <a:r>
              <a:rPr lang="ko-KR" altLang="en-US" sz="1200" dirty="0">
                <a:ea typeface="맑은 고딕"/>
              </a:rPr>
              <a:t> 구현</a:t>
            </a:r>
          </a:p>
          <a:p>
            <a:pPr lvl="1" indent="-342900">
              <a:buFont typeface="Wingdings" panose="020B0604020202020204" pitchFamily="34" charset="0"/>
              <a:buChar char="§"/>
            </a:pPr>
            <a:r>
              <a:rPr lang="ko-KR" altLang="en-US" sz="1200" dirty="0" err="1">
                <a:ea typeface="맑은 고딕"/>
              </a:rPr>
              <a:t>Pi의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큰자리수부터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0675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5F777-7F99-7F65-BDE7-FCB687EC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99" y="245260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코드설명 (</a:t>
            </a:r>
            <a:r>
              <a:rPr lang="ko-KR" altLang="en-US" dirty="0" err="1">
                <a:ea typeface="맑은 고딕"/>
              </a:rPr>
              <a:t>main.py</a:t>
            </a:r>
            <a:r>
              <a:rPr lang="ko-KR" altLang="en-US" dirty="0">
                <a:ea typeface="맑은 고딕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4DF9A-64E3-714F-EB5D-3C9E5F6F75F6}"/>
              </a:ext>
            </a:extLst>
          </p:cNvPr>
          <p:cNvSpPr txBox="1"/>
          <p:nvPr/>
        </p:nvSpPr>
        <p:spPr>
          <a:xfrm>
            <a:off x="2232917" y="457028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7A6CAD6-49C0-3565-9681-90CD5605F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099" y="1654388"/>
            <a:ext cx="10515600" cy="17228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ko-KR" altLang="en-US" sz="1800" dirty="0">
                <a:ea typeface="맑은 고딕"/>
              </a:rPr>
              <a:t>시작 시 사용자로 </a:t>
            </a:r>
            <a:r>
              <a:rPr lang="ko-KR" altLang="en-US" sz="1800" dirty="0" err="1">
                <a:ea typeface="맑은 고딕"/>
              </a:rPr>
              <a:t>부터</a:t>
            </a:r>
            <a:r>
              <a:rPr lang="ko-KR" altLang="en-US" sz="1800" dirty="0">
                <a:ea typeface="맑은 고딕"/>
              </a:rPr>
              <a:t> </a:t>
            </a:r>
            <a:r>
              <a:rPr lang="en-US" altLang="en-US" sz="1800" dirty="0">
                <a:ea typeface="+mn-lt"/>
                <a:cs typeface="+mn-lt"/>
              </a:rPr>
              <a:t>"[</a:t>
            </a:r>
            <a:r>
              <a:rPr lang="ko-KR" sz="1800" dirty="0" err="1">
                <a:ea typeface="+mn-lt"/>
                <a:cs typeface="+mn-lt"/>
              </a:rPr>
              <a:t>input의</a:t>
            </a:r>
            <a:r>
              <a:rPr lang="ko-KR" sz="1800" dirty="0">
                <a:ea typeface="+mn-lt"/>
                <a:cs typeface="+mn-lt"/>
              </a:rPr>
              <a:t> 수, </a:t>
            </a:r>
            <a:r>
              <a:rPr lang="ko-KR" sz="1800" dirty="0" err="1">
                <a:ea typeface="+mn-lt"/>
                <a:cs typeface="+mn-lt"/>
              </a:rPr>
              <a:t>minterm의</a:t>
            </a:r>
            <a:r>
              <a:rPr lang="ko-KR" sz="1800" dirty="0">
                <a:ea typeface="+mn-lt"/>
                <a:cs typeface="+mn-lt"/>
              </a:rPr>
              <a:t> 수, </a:t>
            </a:r>
            <a:r>
              <a:rPr lang="ko-KR" sz="1800" dirty="0" err="1">
                <a:ea typeface="+mn-lt"/>
                <a:cs typeface="+mn-lt"/>
              </a:rPr>
              <a:t>minterm</a:t>
            </a:r>
            <a:r>
              <a:rPr lang="en-US" altLang="ko-KR" sz="1800" dirty="0">
                <a:ea typeface="+mn-lt"/>
                <a:cs typeface="+mn-lt"/>
              </a:rPr>
              <a:t>]"을 </a:t>
            </a:r>
            <a:r>
              <a:rPr lang="en-US" altLang="ko-KR" sz="1800" dirty="0" err="1">
                <a:ea typeface="+mn-lt"/>
                <a:cs typeface="+mn-lt"/>
              </a:rPr>
              <a:t>입력받음</a:t>
            </a:r>
            <a:endParaRPr lang="ko-KR" sz="1800" dirty="0" err="1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altLang="ko-KR" sz="1800" dirty="0" err="1">
                <a:ea typeface="맑은 고딕"/>
              </a:rPr>
              <a:t>구현한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메서드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들로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pi,epi를</a:t>
            </a:r>
            <a:r>
              <a:rPr lang="en-US" altLang="ko-KR" sz="1800" dirty="0">
                <a:ea typeface="맑은 고딕"/>
              </a:rPr>
              <a:t> </a:t>
            </a:r>
            <a:r>
              <a:rPr lang="en-US" altLang="ko-KR" sz="1800" dirty="0" err="1">
                <a:ea typeface="맑은 고딕"/>
              </a:rPr>
              <a:t>구한</a:t>
            </a:r>
            <a:r>
              <a:rPr lang="en-US" altLang="ko-KR" sz="1800" dirty="0">
                <a:ea typeface="맑은 고딕"/>
              </a:rPr>
              <a:t> 뒤, </a:t>
            </a:r>
            <a:r>
              <a:rPr lang="en-US" altLang="ko-KR" sz="1800" dirty="0" err="1">
                <a:ea typeface="맑은 고딕"/>
              </a:rPr>
              <a:t>table의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형태로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결과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표시</a:t>
            </a:r>
            <a:r>
              <a:rPr lang="en-US" altLang="ko-KR" sz="1800" dirty="0">
                <a:ea typeface="맑은 고딕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800" dirty="0" err="1">
                <a:ea typeface="맑은 고딕"/>
              </a:rPr>
              <a:t>사용자로부터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실행하기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원하는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동작을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받음</a:t>
            </a:r>
            <a:r>
              <a:rPr lang="en-US" altLang="ko-KR" sz="1800" dirty="0">
                <a:ea typeface="맑은 고딕"/>
              </a:rPr>
              <a:t>.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altLang="ko-KR" sz="1800" dirty="0">
                <a:ea typeface="맑은 고딕"/>
              </a:rPr>
              <a:t>Petric </a:t>
            </a:r>
            <a:r>
              <a:rPr lang="en-US" altLang="ko-KR" sz="1800" dirty="0" err="1">
                <a:ea typeface="맑은 고딕"/>
              </a:rPr>
              <a:t>method결과에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포함될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pi들은</a:t>
            </a:r>
            <a:r>
              <a:rPr lang="en-US" altLang="ko-KR" sz="1800" dirty="0">
                <a:ea typeface="맑은 고딕"/>
              </a:rPr>
              <a:t> </a:t>
            </a:r>
            <a:r>
              <a:rPr lang="en-US" altLang="ko-KR" sz="1800" dirty="0" err="1">
                <a:ea typeface="맑은 고딕"/>
              </a:rPr>
              <a:t>resultEPI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list에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저장</a:t>
            </a:r>
            <a:r>
              <a:rPr lang="en-US" altLang="ko-KR" sz="1800" dirty="0">
                <a:ea typeface="맑은 고딕"/>
              </a:rPr>
              <a:t>. (</a:t>
            </a:r>
            <a:r>
              <a:rPr lang="en-US" altLang="ko-KR" sz="1800" dirty="0" err="1">
                <a:ea typeface="맑은 고딕"/>
              </a:rPr>
              <a:t>epi는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자동으로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들어가있음</a:t>
            </a:r>
            <a:r>
              <a:rPr lang="en-US" altLang="ko-KR" sz="1800" dirty="0">
                <a:ea typeface="맑은 고딕"/>
              </a:rPr>
              <a:t>)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altLang="ko-KR" sz="1800" dirty="0" err="1">
                <a:ea typeface="맑은 고딕"/>
              </a:rPr>
              <a:t>잘못된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명령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입력</a:t>
            </a:r>
            <a:r>
              <a:rPr lang="en-US" altLang="ko-KR" sz="1800" dirty="0">
                <a:ea typeface="맑은 고딕"/>
              </a:rPr>
              <a:t> 시 </a:t>
            </a:r>
            <a:r>
              <a:rPr lang="en-US" altLang="ko-KR" sz="1800" dirty="0" err="1">
                <a:ea typeface="맑은 고딕"/>
              </a:rPr>
              <a:t>다시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명령을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받음</a:t>
            </a:r>
            <a:r>
              <a:rPr lang="en-US" altLang="ko-KR" sz="1800" dirty="0">
                <a:ea typeface="맑은 고딕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800" dirty="0"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A664D-D638-6817-F6E5-ED602C90EA4D}"/>
              </a:ext>
            </a:extLst>
          </p:cNvPr>
          <p:cNvSpPr txBox="1"/>
          <p:nvPr/>
        </p:nvSpPr>
        <p:spPr>
          <a:xfrm>
            <a:off x="546243" y="296923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ea typeface="맑은 고딕"/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351E745-EBF7-298E-5F05-309BE4916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821798"/>
              </p:ext>
            </p:extLst>
          </p:nvPr>
        </p:nvGraphicFramePr>
        <p:xfrm>
          <a:off x="359253" y="4052915"/>
          <a:ext cx="11499183" cy="1262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898">
                  <a:extLst>
                    <a:ext uri="{9D8B030D-6E8A-4147-A177-3AD203B41FA5}">
                      <a16:colId xmlns:a16="http://schemas.microsoft.com/office/drawing/2014/main" val="4043499549"/>
                    </a:ext>
                  </a:extLst>
                </a:gridCol>
                <a:gridCol w="2052581">
                  <a:extLst>
                    <a:ext uri="{9D8B030D-6E8A-4147-A177-3AD203B41FA5}">
                      <a16:colId xmlns:a16="http://schemas.microsoft.com/office/drawing/2014/main" val="3089419667"/>
                    </a:ext>
                  </a:extLst>
                </a:gridCol>
                <a:gridCol w="1789415">
                  <a:extLst>
                    <a:ext uri="{9D8B030D-6E8A-4147-A177-3AD203B41FA5}">
                      <a16:colId xmlns:a16="http://schemas.microsoft.com/office/drawing/2014/main" val="1503740260"/>
                    </a:ext>
                  </a:extLst>
                </a:gridCol>
                <a:gridCol w="1496066">
                  <a:extLst>
                    <a:ext uri="{9D8B030D-6E8A-4147-A177-3AD203B41FA5}">
                      <a16:colId xmlns:a16="http://schemas.microsoft.com/office/drawing/2014/main" val="3301726174"/>
                    </a:ext>
                  </a:extLst>
                </a:gridCol>
                <a:gridCol w="1642741">
                  <a:extLst>
                    <a:ext uri="{9D8B030D-6E8A-4147-A177-3AD203B41FA5}">
                      <a16:colId xmlns:a16="http://schemas.microsoft.com/office/drawing/2014/main" val="3043648175"/>
                    </a:ext>
                  </a:extLst>
                </a:gridCol>
                <a:gridCol w="1642741">
                  <a:extLst>
                    <a:ext uri="{9D8B030D-6E8A-4147-A177-3AD203B41FA5}">
                      <a16:colId xmlns:a16="http://schemas.microsoft.com/office/drawing/2014/main" val="1568391537"/>
                    </a:ext>
                  </a:extLst>
                </a:gridCol>
                <a:gridCol w="1642741">
                  <a:extLst>
                    <a:ext uri="{9D8B030D-6E8A-4147-A177-3AD203B41FA5}">
                      <a16:colId xmlns:a16="http://schemas.microsoft.com/office/drawing/2014/main" val="482650702"/>
                    </a:ext>
                  </a:extLst>
                </a:gridCol>
              </a:tblGrid>
              <a:tr h="2568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delEPI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subEPI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subDcare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rowD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colD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exit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petrick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580671"/>
                  </a:ext>
                </a:extLst>
              </a:tr>
              <a:tr h="693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표에서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Epi와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해당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minterm을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제거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표에서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subEPI가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 발견되면,</a:t>
                      </a:r>
                      <a:br>
                        <a:rPr lang="ko-KR" altLang="en-US" sz="1000" dirty="0">
                          <a:solidFill>
                            <a:srgbClr val="000000"/>
                          </a:solidFill>
                        </a:rPr>
                      </a:b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사용자의 입력을 받아 표에서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subEpi와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해당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minterm을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제거,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삭제된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subEPI는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resultEPI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list에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담겨,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petricmethod출력할때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사용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사용자에게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D'care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minterm을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입력받아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표에서 제거</a:t>
                      </a:r>
                      <a:endParaRPr lang="ko-KR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dominance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를검사해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, 삭제가능한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pi제거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Column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dominance를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검사해, 삭제가능한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minterm제거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프로그램종료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표에 남아있는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pi를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이용해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petrickmethod출력후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종료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38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50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논리회로설계 도전과제</vt:lpstr>
      <vt:lpstr>목차</vt:lpstr>
      <vt:lpstr>개요, 요약</vt:lpstr>
      <vt:lpstr>핵심 원리</vt:lpstr>
      <vt:lpstr>핵심원리</vt:lpstr>
      <vt:lpstr>코드설명 (메서드)</vt:lpstr>
      <vt:lpstr>코드설명 (메서드)</vt:lpstr>
      <vt:lpstr>코드설명 (main.py)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545</cp:revision>
  <dcterms:created xsi:type="dcterms:W3CDTF">2022-05-28T05:49:16Z</dcterms:created>
  <dcterms:modified xsi:type="dcterms:W3CDTF">2022-05-28T07:57:22Z</dcterms:modified>
</cp:coreProperties>
</file>