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81" r:id="rId5"/>
    <p:sldId id="28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984A-2A21-4EA8-A2B1-03AD61B625F2}" type="datetimeFigureOut">
              <a:rPr lang="en-US" smtClean="0"/>
              <a:pPr/>
              <a:t>10/19/2009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D20C-2C7C-4BEA-BCAB-4BB053671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984A-2A21-4EA8-A2B1-03AD61B625F2}" type="datetimeFigureOut">
              <a:rPr lang="en-US" smtClean="0"/>
              <a:pPr/>
              <a:t>10/19/2009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D20C-2C7C-4BEA-BCAB-4BB053671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984A-2A21-4EA8-A2B1-03AD61B625F2}" type="datetimeFigureOut">
              <a:rPr lang="en-US" smtClean="0"/>
              <a:pPr/>
              <a:t>10/19/2009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D20C-2C7C-4BEA-BCAB-4BB053671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984A-2A21-4EA8-A2B1-03AD61B625F2}" type="datetimeFigureOut">
              <a:rPr lang="en-US" smtClean="0"/>
              <a:pPr/>
              <a:t>10/19/2009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D20C-2C7C-4BEA-BCAB-4BB053671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984A-2A21-4EA8-A2B1-03AD61B625F2}" type="datetimeFigureOut">
              <a:rPr lang="en-US" smtClean="0"/>
              <a:pPr/>
              <a:t>10/19/2009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D20C-2C7C-4BEA-BCAB-4BB053671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984A-2A21-4EA8-A2B1-03AD61B625F2}" type="datetimeFigureOut">
              <a:rPr lang="en-US" smtClean="0"/>
              <a:pPr/>
              <a:t>10/19/2009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D20C-2C7C-4BEA-BCAB-4BB053671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984A-2A21-4EA8-A2B1-03AD61B625F2}" type="datetimeFigureOut">
              <a:rPr lang="en-US" smtClean="0"/>
              <a:pPr/>
              <a:t>10/19/2009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D20C-2C7C-4BEA-BCAB-4BB053671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984A-2A21-4EA8-A2B1-03AD61B625F2}" type="datetimeFigureOut">
              <a:rPr lang="en-US" smtClean="0"/>
              <a:pPr/>
              <a:t>10/19/2009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D20C-2C7C-4BEA-BCAB-4BB053671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984A-2A21-4EA8-A2B1-03AD61B625F2}" type="datetimeFigureOut">
              <a:rPr lang="en-US" smtClean="0"/>
              <a:pPr/>
              <a:t>10/19/2009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D20C-2C7C-4BEA-BCAB-4BB053671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984A-2A21-4EA8-A2B1-03AD61B625F2}" type="datetimeFigureOut">
              <a:rPr lang="en-US" smtClean="0"/>
              <a:pPr/>
              <a:t>10/19/2009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D20C-2C7C-4BEA-BCAB-4BB053671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984A-2A21-4EA8-A2B1-03AD61B625F2}" type="datetimeFigureOut">
              <a:rPr lang="en-US" smtClean="0"/>
              <a:pPr/>
              <a:t>10/19/2009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D20C-2C7C-4BEA-BCAB-4BB053671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B984A-2A21-4EA8-A2B1-03AD61B625F2}" type="datetimeFigureOut">
              <a:rPr lang="en-US" smtClean="0"/>
              <a:pPr/>
              <a:t>10/19/2009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4D20C-2C7C-4BEA-BCAB-4BB053671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xUnit</a:t>
            </a:r>
            <a:r>
              <a:rPr lang="en-US" dirty="0" smtClean="0"/>
              <a:t> methodology for TAFC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Alexander Demin</a:t>
            </a:r>
          </a:p>
          <a:p>
            <a:r>
              <a:rPr lang="en-US" dirty="0" smtClean="0"/>
              <a:t>October 2009</a:t>
            </a:r>
            <a:endParaRPr lang="en-US" dirty="0"/>
          </a:p>
        </p:txBody>
      </p:sp>
      <p:pic>
        <p:nvPicPr>
          <p:cNvPr id="4" name="Picture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644804"/>
            <a:ext cx="9144000" cy="2131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0" y="0"/>
            <a:ext cx="9145117" cy="523503"/>
            <a:chOff x="0" y="0"/>
            <a:chExt cx="8193" cy="469"/>
          </a:xfrm>
        </p:grpSpPr>
        <p:sp>
          <p:nvSpPr>
            <p:cNvPr id="6" name="Rectangle 3"/>
            <p:cNvSpPr>
              <a:spLocks/>
            </p:cNvSpPr>
            <p:nvPr/>
          </p:nvSpPr>
          <p:spPr bwMode="auto">
            <a:xfrm>
              <a:off x="0" y="0"/>
              <a:ext cx="8193" cy="469"/>
            </a:xfrm>
            <a:prstGeom prst="rect">
              <a:avLst/>
            </a:prstGeom>
            <a:solidFill>
              <a:srgbClr val="015294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8193" cy="4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“From scratch” example of using </a:t>
            </a:r>
            <a:r>
              <a:rPr lang="en-US" dirty="0" err="1" smtClean="0"/>
              <a:t>unittesting</a:t>
            </a:r>
            <a:r>
              <a:rPr lang="en-US" dirty="0" smtClean="0"/>
              <a:t> in C using </a:t>
            </a:r>
            <a:r>
              <a:rPr lang="en-US" dirty="0" err="1" smtClean="0"/>
              <a:t>cmockery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“From scratch” example of using </a:t>
            </a:r>
            <a:r>
              <a:rPr lang="en-US" dirty="0" err="1" smtClean="0"/>
              <a:t>unittesting</a:t>
            </a:r>
            <a:r>
              <a:rPr lang="en-US" dirty="0" smtClean="0"/>
              <a:t> in C++ using Google Test (</a:t>
            </a:r>
            <a:r>
              <a:rPr lang="en-US" dirty="0" err="1" smtClean="0"/>
              <a:t>GTest</a:t>
            </a:r>
            <a:r>
              <a:rPr lang="en-US" dirty="0" smtClean="0"/>
              <a:t>) library</a:t>
            </a:r>
          </a:p>
          <a:p>
            <a:r>
              <a:rPr lang="en-US" dirty="0" smtClean="0"/>
              <a:t>Brief around existing testing environment in TAFC code base:</a:t>
            </a:r>
            <a:br>
              <a:rPr lang="en-US" dirty="0" smtClean="0"/>
            </a:br>
            <a:r>
              <a:rPr lang="en-US" dirty="0" smtClean="0"/>
              <a:t>- how to add tests to existing projects</a:t>
            </a:r>
            <a:br>
              <a:rPr lang="en-US" dirty="0" smtClean="0"/>
            </a:br>
            <a:r>
              <a:rPr lang="en-US" dirty="0" smtClean="0"/>
              <a:t>- how to introduce testing to new projects</a:t>
            </a:r>
            <a:endParaRPr lang="en-US" dirty="0"/>
          </a:p>
        </p:txBody>
      </p:sp>
      <p:pic>
        <p:nvPicPr>
          <p:cNvPr id="4" name="Picture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644804"/>
            <a:ext cx="9144000" cy="2131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0" y="0"/>
            <a:ext cx="9145117" cy="523503"/>
            <a:chOff x="0" y="0"/>
            <a:chExt cx="8193" cy="469"/>
          </a:xfrm>
        </p:grpSpPr>
        <p:sp>
          <p:nvSpPr>
            <p:cNvPr id="6" name="Rectangle 3"/>
            <p:cNvSpPr>
              <a:spLocks/>
            </p:cNvSpPr>
            <p:nvPr/>
          </p:nvSpPr>
          <p:spPr bwMode="auto">
            <a:xfrm>
              <a:off x="0" y="0"/>
              <a:ext cx="8193" cy="469"/>
            </a:xfrm>
            <a:prstGeom prst="rect">
              <a:avLst/>
            </a:prstGeom>
            <a:solidFill>
              <a:srgbClr val="015294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8193" cy="4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testing is the key?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In-second re-use of any test cases</a:t>
            </a:r>
          </a:p>
          <a:p>
            <a:r>
              <a:rPr lang="en-US" dirty="0" smtClean="0"/>
              <a:t>Developing test cases is not one-time work anymore</a:t>
            </a:r>
            <a:endParaRPr lang="en-US" dirty="0" smtClean="0"/>
          </a:p>
          <a:p>
            <a:r>
              <a:rPr lang="en-US" dirty="0" smtClean="0"/>
              <a:t>Behavior-driven development</a:t>
            </a:r>
          </a:p>
          <a:p>
            <a:r>
              <a:rPr lang="en-US" dirty="0" smtClean="0"/>
              <a:t>Unit-tests never go out of date (because…)</a:t>
            </a:r>
            <a:endParaRPr lang="en-US" dirty="0" smtClean="0"/>
          </a:p>
          <a:p>
            <a:r>
              <a:rPr lang="en-US" dirty="0" smtClean="0"/>
              <a:t>Tests always </a:t>
            </a:r>
            <a:r>
              <a:rPr lang="en-US" b="1" dirty="0" smtClean="0"/>
              <a:t>are</a:t>
            </a:r>
            <a:r>
              <a:rPr lang="en-US" dirty="0" smtClean="0"/>
              <a:t> documenting a code (API) and can be easily converted to examples</a:t>
            </a:r>
          </a:p>
          <a:p>
            <a:r>
              <a:rPr lang="en-US" dirty="0" smtClean="0"/>
              <a:t>Reduced </a:t>
            </a:r>
            <a:r>
              <a:rPr lang="en-US" dirty="0" smtClean="0"/>
              <a:t>and speeded-up </a:t>
            </a:r>
            <a:r>
              <a:rPr lang="en-US" dirty="0" smtClean="0"/>
              <a:t>QA and Regression</a:t>
            </a:r>
          </a:p>
          <a:p>
            <a:r>
              <a:rPr lang="en-US" dirty="0" smtClean="0"/>
              <a:t>Simple any code refactoring and development</a:t>
            </a:r>
          </a:p>
          <a:p>
            <a:r>
              <a:rPr lang="en-US" dirty="0" smtClean="0"/>
              <a:t>Ease of </a:t>
            </a:r>
            <a:r>
              <a:rPr lang="en-US" b="1" dirty="0" smtClean="0"/>
              <a:t>re-use</a:t>
            </a:r>
            <a:r>
              <a:rPr lang="en-US" dirty="0" smtClean="0"/>
              <a:t> </a:t>
            </a:r>
            <a:r>
              <a:rPr lang="en-US" smtClean="0"/>
              <a:t>and </a:t>
            </a:r>
            <a:r>
              <a:rPr lang="en-US" b="1" smtClean="0"/>
              <a:t>move</a:t>
            </a:r>
            <a:r>
              <a:rPr lang="en-US" smtClean="0"/>
              <a:t> </a:t>
            </a:r>
            <a:r>
              <a:rPr lang="en-US" dirty="0" smtClean="0"/>
              <a:t>code across projects, platform, compilers.</a:t>
            </a:r>
            <a:endParaRPr lang="en-US" dirty="0"/>
          </a:p>
        </p:txBody>
      </p:sp>
      <p:pic>
        <p:nvPicPr>
          <p:cNvPr id="4" name="Picture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644804"/>
            <a:ext cx="9144000" cy="2131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0" y="0"/>
            <a:ext cx="9145117" cy="523503"/>
            <a:chOff x="0" y="0"/>
            <a:chExt cx="8193" cy="469"/>
          </a:xfrm>
        </p:grpSpPr>
        <p:sp>
          <p:nvSpPr>
            <p:cNvPr id="6" name="Rectangle 3"/>
            <p:cNvSpPr>
              <a:spLocks/>
            </p:cNvSpPr>
            <p:nvPr/>
          </p:nvSpPr>
          <p:spPr bwMode="auto">
            <a:xfrm>
              <a:off x="0" y="0"/>
              <a:ext cx="8193" cy="469"/>
            </a:xfrm>
            <a:prstGeom prst="rect">
              <a:avLst/>
            </a:prstGeom>
            <a:solidFill>
              <a:srgbClr val="015294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8193" cy="4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r>
              <a:rPr lang="en-US" dirty="0" smtClean="0"/>
              <a:t>Downsides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efforts</a:t>
            </a:r>
            <a:r>
              <a:rPr lang="en-US" dirty="0" smtClean="0"/>
              <a:t> could eat up to 30-50% extra time.</a:t>
            </a:r>
          </a:p>
          <a:p>
            <a:r>
              <a:rPr lang="en-US" dirty="0" smtClean="0"/>
              <a:t>Any code change requires modification of tests (but it is the advantage as well!)</a:t>
            </a:r>
          </a:p>
          <a:p>
            <a:r>
              <a:rPr lang="en-US" dirty="0" smtClean="0"/>
              <a:t>That is it.</a:t>
            </a:r>
            <a:endParaRPr lang="en-US" dirty="0"/>
          </a:p>
        </p:txBody>
      </p:sp>
      <p:pic>
        <p:nvPicPr>
          <p:cNvPr id="4" name="Picture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644804"/>
            <a:ext cx="9144000" cy="2131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0" y="0"/>
            <a:ext cx="9145117" cy="523503"/>
            <a:chOff x="0" y="0"/>
            <a:chExt cx="8193" cy="469"/>
          </a:xfrm>
        </p:grpSpPr>
        <p:sp>
          <p:nvSpPr>
            <p:cNvPr id="6" name="Rectangle 3"/>
            <p:cNvSpPr>
              <a:spLocks/>
            </p:cNvSpPr>
            <p:nvPr/>
          </p:nvSpPr>
          <p:spPr bwMode="auto">
            <a:xfrm>
              <a:off x="0" y="0"/>
              <a:ext cx="8193" cy="469"/>
            </a:xfrm>
            <a:prstGeom prst="rect">
              <a:avLst/>
            </a:prstGeom>
            <a:solidFill>
              <a:srgbClr val="015294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8193" cy="4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4" name="Picture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644804"/>
            <a:ext cx="9144000" cy="2131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0" y="0"/>
            <a:ext cx="9145117" cy="523503"/>
            <a:chOff x="0" y="0"/>
            <a:chExt cx="8193" cy="469"/>
          </a:xfrm>
        </p:grpSpPr>
        <p:sp>
          <p:nvSpPr>
            <p:cNvPr id="6" name="Rectangle 3"/>
            <p:cNvSpPr>
              <a:spLocks/>
            </p:cNvSpPr>
            <p:nvPr/>
          </p:nvSpPr>
          <p:spPr bwMode="auto">
            <a:xfrm>
              <a:off x="0" y="0"/>
              <a:ext cx="8193" cy="469"/>
            </a:xfrm>
            <a:prstGeom prst="rect">
              <a:avLst/>
            </a:prstGeom>
            <a:solidFill>
              <a:srgbClr val="015294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8193" cy="4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2914</TotalTime>
  <Words>158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Using xUnit methodology for TAFC</vt:lpstr>
      <vt:lpstr>Agenda</vt:lpstr>
      <vt:lpstr>Why testing is the key?</vt:lpstr>
      <vt:lpstr>Downsides</vt:lpstr>
      <vt:lpstr>Questions?</vt:lpstr>
    </vt:vector>
  </TitlesOfParts>
  <Company>Temenos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jBASE (TAF-C) agent</dc:title>
  <dc:creator>ademin</dc:creator>
  <cp:lastModifiedBy>ademin</cp:lastModifiedBy>
  <cp:revision>315</cp:revision>
  <dcterms:created xsi:type="dcterms:W3CDTF">2009-05-06T11:44:07Z</dcterms:created>
  <dcterms:modified xsi:type="dcterms:W3CDTF">2009-10-19T12:38:38Z</dcterms:modified>
</cp:coreProperties>
</file>