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jpeg" ContentType="image/jpeg"/>
  <Override PartName="/ppt/media/image5.png" ContentType="image/png"/>
  <Override PartName="/ppt/media/image6.jpeg" ContentType="image/jpeg"/>
  <Override PartName="/ppt/media/image7.jpeg" ContentType="image/jpeg"/>
  <Override PartName="/ppt/slides/slide1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311760" y="831240"/>
            <a:ext cx="5334480" cy="1244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311760" y="2121480"/>
            <a:ext cx="5334480" cy="44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311760" y="2613960"/>
            <a:ext cx="5334480" cy="44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311760" y="831240"/>
            <a:ext cx="5334480" cy="1244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311760" y="2121480"/>
            <a:ext cx="2603160" cy="44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3045600" y="2121480"/>
            <a:ext cx="2603160" cy="44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311760" y="2613960"/>
            <a:ext cx="2603160" cy="44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3045600" y="2613960"/>
            <a:ext cx="2603160" cy="44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311760" y="831240"/>
            <a:ext cx="5334480" cy="1244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311760" y="2121480"/>
            <a:ext cx="1717560" cy="44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2115720" y="2121480"/>
            <a:ext cx="1717560" cy="44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3919320" y="2121480"/>
            <a:ext cx="1717560" cy="44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311760" y="2613960"/>
            <a:ext cx="1717560" cy="44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2115720" y="2613960"/>
            <a:ext cx="1717560" cy="44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3919320" y="2613960"/>
            <a:ext cx="1717560" cy="44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11760" y="831240"/>
            <a:ext cx="5334480" cy="1244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311760" y="2121480"/>
            <a:ext cx="5334480" cy="942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311760" y="831240"/>
            <a:ext cx="5334480" cy="1244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311760" y="2121480"/>
            <a:ext cx="5334480" cy="94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11760" y="831240"/>
            <a:ext cx="5334480" cy="1244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311760" y="2121480"/>
            <a:ext cx="2603160" cy="94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3045600" y="2121480"/>
            <a:ext cx="2603160" cy="94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11760" y="831240"/>
            <a:ext cx="5334480" cy="1244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311760" y="831240"/>
            <a:ext cx="5334480" cy="5770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11760" y="831240"/>
            <a:ext cx="5334480" cy="1244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311760" y="2121480"/>
            <a:ext cx="2603160" cy="44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3045600" y="2121480"/>
            <a:ext cx="2603160" cy="94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311760" y="2613960"/>
            <a:ext cx="2603160" cy="44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11760" y="831240"/>
            <a:ext cx="5334480" cy="1244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311760" y="2121480"/>
            <a:ext cx="5334480" cy="942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11760" y="831240"/>
            <a:ext cx="5334480" cy="1244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311760" y="2121480"/>
            <a:ext cx="2603160" cy="94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3045600" y="2121480"/>
            <a:ext cx="2603160" cy="44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3045600" y="2613960"/>
            <a:ext cx="2603160" cy="44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11760" y="831240"/>
            <a:ext cx="5334480" cy="1244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311760" y="2121480"/>
            <a:ext cx="2603160" cy="44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3045600" y="2121480"/>
            <a:ext cx="2603160" cy="44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311760" y="2613960"/>
            <a:ext cx="5334480" cy="44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311760" y="831240"/>
            <a:ext cx="5334480" cy="1244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311760" y="2121480"/>
            <a:ext cx="5334480" cy="44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311760" y="2613960"/>
            <a:ext cx="5334480" cy="44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311760" y="831240"/>
            <a:ext cx="5334480" cy="1244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311760" y="2121480"/>
            <a:ext cx="2603160" cy="44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3045600" y="2121480"/>
            <a:ext cx="2603160" cy="44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311760" y="2613960"/>
            <a:ext cx="2603160" cy="44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3045600" y="2613960"/>
            <a:ext cx="2603160" cy="44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311760" y="831240"/>
            <a:ext cx="5334480" cy="1244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311760" y="2121480"/>
            <a:ext cx="1717560" cy="44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2115720" y="2121480"/>
            <a:ext cx="1717560" cy="44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3919320" y="2121480"/>
            <a:ext cx="1717560" cy="44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311760" y="2613960"/>
            <a:ext cx="1717560" cy="44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2115720" y="2613960"/>
            <a:ext cx="1717560" cy="44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3919320" y="2613960"/>
            <a:ext cx="1717560" cy="44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311760" y="831240"/>
            <a:ext cx="5334480" cy="1244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311760" y="2121480"/>
            <a:ext cx="5334480" cy="942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311760" y="831240"/>
            <a:ext cx="5334480" cy="1244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311760" y="2121480"/>
            <a:ext cx="5334480" cy="94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311760" y="831240"/>
            <a:ext cx="5334480" cy="1244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311760" y="2121480"/>
            <a:ext cx="2603160" cy="94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3045600" y="2121480"/>
            <a:ext cx="2603160" cy="94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311760" y="831240"/>
            <a:ext cx="5334480" cy="1244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11760" y="831240"/>
            <a:ext cx="5334480" cy="1244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311760" y="2121480"/>
            <a:ext cx="5334480" cy="94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ubTitle"/>
          </p:nvPr>
        </p:nvSpPr>
        <p:spPr>
          <a:xfrm>
            <a:off x="311760" y="831240"/>
            <a:ext cx="5334480" cy="5770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311760" y="831240"/>
            <a:ext cx="5334480" cy="1244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311760" y="2121480"/>
            <a:ext cx="2603160" cy="44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3045600" y="2121480"/>
            <a:ext cx="2603160" cy="94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311760" y="2613960"/>
            <a:ext cx="2603160" cy="44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311760" y="831240"/>
            <a:ext cx="5334480" cy="1244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311760" y="2121480"/>
            <a:ext cx="2603160" cy="94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3045600" y="2121480"/>
            <a:ext cx="2603160" cy="44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3045600" y="2613960"/>
            <a:ext cx="2603160" cy="44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311760" y="831240"/>
            <a:ext cx="5334480" cy="1244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311760" y="2121480"/>
            <a:ext cx="2603160" cy="44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3045600" y="2121480"/>
            <a:ext cx="2603160" cy="44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311760" y="2613960"/>
            <a:ext cx="5334480" cy="44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311760" y="831240"/>
            <a:ext cx="5334480" cy="1244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311760" y="2121480"/>
            <a:ext cx="5334480" cy="44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11760" y="2613960"/>
            <a:ext cx="5334480" cy="44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311760" y="831240"/>
            <a:ext cx="5334480" cy="1244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311760" y="2121480"/>
            <a:ext cx="2603160" cy="44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3045600" y="2121480"/>
            <a:ext cx="2603160" cy="44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311760" y="2613960"/>
            <a:ext cx="2603160" cy="44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3045600" y="2613960"/>
            <a:ext cx="2603160" cy="44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311760" y="831240"/>
            <a:ext cx="5334480" cy="1244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311760" y="2121480"/>
            <a:ext cx="1717560" cy="44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2115720" y="2121480"/>
            <a:ext cx="1717560" cy="44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3919320" y="2121480"/>
            <a:ext cx="1717560" cy="44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 type="body"/>
          </p:nvPr>
        </p:nvSpPr>
        <p:spPr>
          <a:xfrm>
            <a:off x="311760" y="2613960"/>
            <a:ext cx="1717560" cy="44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6"/>
          <p:cNvSpPr>
            <a:spLocks noGrp="1"/>
          </p:cNvSpPr>
          <p:nvPr>
            <p:ph type="body"/>
          </p:nvPr>
        </p:nvSpPr>
        <p:spPr>
          <a:xfrm>
            <a:off x="2115720" y="2613960"/>
            <a:ext cx="1717560" cy="44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7"/>
          <p:cNvSpPr>
            <a:spLocks noGrp="1"/>
          </p:cNvSpPr>
          <p:nvPr>
            <p:ph type="body"/>
          </p:nvPr>
        </p:nvSpPr>
        <p:spPr>
          <a:xfrm>
            <a:off x="3919320" y="2613960"/>
            <a:ext cx="1717560" cy="44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311760" y="831240"/>
            <a:ext cx="5334480" cy="1244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subTitle"/>
          </p:nvPr>
        </p:nvSpPr>
        <p:spPr>
          <a:xfrm>
            <a:off x="311760" y="2121480"/>
            <a:ext cx="5334480" cy="942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311760" y="831240"/>
            <a:ext cx="5334480" cy="1244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311760" y="2121480"/>
            <a:ext cx="5334480" cy="94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11760" y="831240"/>
            <a:ext cx="5334480" cy="1244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311760" y="2121480"/>
            <a:ext cx="2603160" cy="94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3045600" y="2121480"/>
            <a:ext cx="2603160" cy="94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311760" y="831240"/>
            <a:ext cx="5334480" cy="1244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311760" y="2121480"/>
            <a:ext cx="2603160" cy="94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3045600" y="2121480"/>
            <a:ext cx="2603160" cy="94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311760" y="831240"/>
            <a:ext cx="5334480" cy="1244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subTitle"/>
          </p:nvPr>
        </p:nvSpPr>
        <p:spPr>
          <a:xfrm>
            <a:off x="311760" y="831240"/>
            <a:ext cx="5334480" cy="5770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311760" y="831240"/>
            <a:ext cx="5334480" cy="1244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311760" y="2121480"/>
            <a:ext cx="2603160" cy="44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3045600" y="2121480"/>
            <a:ext cx="2603160" cy="94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311760" y="2613960"/>
            <a:ext cx="2603160" cy="44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311760" y="831240"/>
            <a:ext cx="5334480" cy="1244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311760" y="2121480"/>
            <a:ext cx="2603160" cy="94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3045600" y="2121480"/>
            <a:ext cx="2603160" cy="44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3045600" y="2613960"/>
            <a:ext cx="2603160" cy="44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311760" y="831240"/>
            <a:ext cx="5334480" cy="1244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311760" y="2121480"/>
            <a:ext cx="2603160" cy="44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3045600" y="2121480"/>
            <a:ext cx="2603160" cy="44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 type="body"/>
          </p:nvPr>
        </p:nvSpPr>
        <p:spPr>
          <a:xfrm>
            <a:off x="311760" y="2613960"/>
            <a:ext cx="5334480" cy="44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311760" y="831240"/>
            <a:ext cx="5334480" cy="1244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311760" y="2121480"/>
            <a:ext cx="5334480" cy="44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311760" y="2613960"/>
            <a:ext cx="5334480" cy="44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311760" y="831240"/>
            <a:ext cx="5334480" cy="1244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311760" y="2121480"/>
            <a:ext cx="2603160" cy="44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3045600" y="2121480"/>
            <a:ext cx="2603160" cy="44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311760" y="2613960"/>
            <a:ext cx="2603160" cy="44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5"/>
          <p:cNvSpPr>
            <a:spLocks noGrp="1"/>
          </p:cNvSpPr>
          <p:nvPr>
            <p:ph type="body"/>
          </p:nvPr>
        </p:nvSpPr>
        <p:spPr>
          <a:xfrm>
            <a:off x="3045600" y="2613960"/>
            <a:ext cx="2603160" cy="44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311760" y="831240"/>
            <a:ext cx="5334480" cy="1244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311760" y="2121480"/>
            <a:ext cx="1717560" cy="44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2115720" y="2121480"/>
            <a:ext cx="1717560" cy="44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4"/>
          <p:cNvSpPr>
            <a:spLocks noGrp="1"/>
          </p:cNvSpPr>
          <p:nvPr>
            <p:ph type="body"/>
          </p:nvPr>
        </p:nvSpPr>
        <p:spPr>
          <a:xfrm>
            <a:off x="3919320" y="2121480"/>
            <a:ext cx="1717560" cy="44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5"/>
          <p:cNvSpPr>
            <a:spLocks noGrp="1"/>
          </p:cNvSpPr>
          <p:nvPr>
            <p:ph type="body"/>
          </p:nvPr>
        </p:nvSpPr>
        <p:spPr>
          <a:xfrm>
            <a:off x="311760" y="2613960"/>
            <a:ext cx="1717560" cy="44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6"/>
          <p:cNvSpPr>
            <a:spLocks noGrp="1"/>
          </p:cNvSpPr>
          <p:nvPr>
            <p:ph type="body"/>
          </p:nvPr>
        </p:nvSpPr>
        <p:spPr>
          <a:xfrm>
            <a:off x="2115720" y="2613960"/>
            <a:ext cx="1717560" cy="44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7"/>
          <p:cNvSpPr>
            <a:spLocks noGrp="1"/>
          </p:cNvSpPr>
          <p:nvPr>
            <p:ph type="body"/>
          </p:nvPr>
        </p:nvSpPr>
        <p:spPr>
          <a:xfrm>
            <a:off x="3919320" y="2613960"/>
            <a:ext cx="1717560" cy="44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11760" y="831240"/>
            <a:ext cx="5334480" cy="1244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311760" y="831240"/>
            <a:ext cx="5334480" cy="5770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11760" y="831240"/>
            <a:ext cx="5334480" cy="1244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311760" y="2121480"/>
            <a:ext cx="2603160" cy="44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3045600" y="2121480"/>
            <a:ext cx="2603160" cy="94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311760" y="2613960"/>
            <a:ext cx="2603160" cy="44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311760" y="831240"/>
            <a:ext cx="5334480" cy="1244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311760" y="2121480"/>
            <a:ext cx="2603160" cy="94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3045600" y="2121480"/>
            <a:ext cx="2603160" cy="44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3045600" y="2613960"/>
            <a:ext cx="2603160" cy="44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311760" y="831240"/>
            <a:ext cx="5334480" cy="1244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311760" y="2121480"/>
            <a:ext cx="2603160" cy="44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3045600" y="2121480"/>
            <a:ext cx="2603160" cy="44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311760" y="2613960"/>
            <a:ext cx="5334480" cy="44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1394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9144000" cy="4397760"/>
          </a:xfrm>
          <a:custGeom>
            <a:avLst/>
            <a:gdLst/>
            <a:ahLst/>
            <a:rect l="l" t="t" r="r" b="b"/>
            <a:pathLst>
              <a:path w="365770" h="175924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311760" y="539640"/>
            <a:ext cx="8520120" cy="1282320"/>
          </a:xfrm>
          <a:prstGeom prst="rect">
            <a:avLst/>
          </a:prstGeom>
        </p:spPr>
        <p:txBody>
          <a:bodyPr tIns="91440" bIns="91440">
            <a:normAutofit/>
          </a:bodyPr>
          <a:p>
            <a:r>
              <a:rPr b="0" lang="es-ES" sz="3600" spc="-1" strike="noStrike">
                <a:solidFill>
                  <a:srgbClr val="000000"/>
                </a:solidFill>
                <a:latin typeface="Arial"/>
              </a:rPr>
              <a:t>Pulse para editar el formato del texto de </a:t>
            </a:r>
            <a:r>
              <a:rPr b="0" lang="es-ES" sz="3600" spc="-1" strike="noStrike">
                <a:solidFill>
                  <a:srgbClr val="000000"/>
                </a:solidFill>
                <a:latin typeface="Arial"/>
              </a:rPr>
              <a:t>título</a:t>
            </a:r>
            <a:endParaRPr b="0" lang="es-E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rm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CF28753C-BAE4-4107-97B8-08FC43E3E0C1}" type="slidenum">
              <a:rPr b="0" lang="es" sz="1000" spc="-1" strike="noStrike">
                <a:solidFill>
                  <a:srgbClr val="ffffff"/>
                </a:solidFill>
                <a:latin typeface="Roboto"/>
                <a:ea typeface="Roboto"/>
              </a:rPr>
              <a:t>&lt;número&gt;</a:t>
            </a:fld>
            <a:endParaRPr b="0" lang="es-ES" sz="10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000000"/>
                </a:solidFill>
                <a:latin typeface="Arial"/>
              </a:rPr>
              <a:t>Pulse para editar el formato de texto del </a:t>
            </a:r>
            <a:r>
              <a:rPr b="0" lang="es-ES" sz="1400" spc="-1" strike="noStrike">
                <a:solidFill>
                  <a:srgbClr val="000000"/>
                </a:solidFill>
                <a:latin typeface="Arial"/>
              </a:rPr>
              <a:t>esquema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4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4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Quinto nivel del </a:t>
            </a: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Sexto nivel </a:t>
            </a: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del </a:t>
            </a: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Séptimo </a:t>
            </a: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nivel del </a:t>
            </a: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esquem</a:t>
            </a: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0" y="0"/>
            <a:ext cx="4313520" cy="514332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2"/>
          <p:cNvSpPr/>
          <p:nvPr/>
        </p:nvSpPr>
        <p:spPr>
          <a:xfrm>
            <a:off x="0" y="44280"/>
            <a:ext cx="4313160" cy="4398840"/>
          </a:xfrm>
          <a:custGeom>
            <a:avLst/>
            <a:gdLst/>
            <a:ahLst/>
            <a:rect l="l" t="t" r="r" b="b"/>
            <a:pathLst>
              <a:path w="172545" h="17597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3"/>
          <p:cNvSpPr/>
          <p:nvPr/>
        </p:nvSpPr>
        <p:spPr>
          <a:xfrm>
            <a:off x="0" y="0"/>
            <a:ext cx="4316400" cy="4395240"/>
          </a:xfrm>
          <a:custGeom>
            <a:avLst/>
            <a:gdLst/>
            <a:ahLst/>
            <a:rect l="l" t="t" r="r" b="b"/>
            <a:pathLst>
              <a:path w="172676" h="175824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PlaceHolder 4"/>
          <p:cNvSpPr>
            <a:spLocks noGrp="1"/>
          </p:cNvSpPr>
          <p:nvPr>
            <p:ph type="title"/>
          </p:nvPr>
        </p:nvSpPr>
        <p:spPr>
          <a:xfrm>
            <a:off x="311760" y="500760"/>
            <a:ext cx="3706200" cy="2508480"/>
          </a:xfrm>
          <a:prstGeom prst="rect">
            <a:avLst/>
          </a:prstGeom>
        </p:spPr>
        <p:txBody>
          <a:bodyPr tIns="91440" bIns="91440">
            <a:normAutofit/>
          </a:bodyPr>
          <a:p>
            <a:r>
              <a:rPr b="0" lang="es-ES" sz="2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4644720" y="500760"/>
            <a:ext cx="4165920" cy="4098240"/>
          </a:xfrm>
          <a:prstGeom prst="rect">
            <a:avLst/>
          </a:prstGeom>
        </p:spPr>
        <p:txBody>
          <a:bodyPr tIns="91440" bIns="9144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rm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84794035-F30B-4ED3-9FE1-39A8FC628434}" type="slidenum">
              <a:rPr b="0" lang="es" sz="1000" spc="-1" strike="noStrike">
                <a:solidFill>
                  <a:srgbClr val="666666"/>
                </a:solidFill>
                <a:latin typeface="Roboto"/>
                <a:ea typeface="Roboto"/>
              </a:rPr>
              <a:t>&lt;número&gt;</a:t>
            </a:fld>
            <a:endParaRPr b="0" lang="es-ES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0" y="0"/>
            <a:ext cx="9143640" cy="127692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PlaceHolder 2"/>
          <p:cNvSpPr>
            <a:spLocks noGrp="1"/>
          </p:cNvSpPr>
          <p:nvPr>
            <p:ph type="title"/>
          </p:nvPr>
        </p:nvSpPr>
        <p:spPr>
          <a:xfrm>
            <a:off x="311760" y="500760"/>
            <a:ext cx="8520120" cy="623520"/>
          </a:xfrm>
          <a:prstGeom prst="rect">
            <a:avLst/>
          </a:prstGeom>
        </p:spPr>
        <p:txBody>
          <a:bodyPr tIns="91440" bIns="91440">
            <a:normAutofit/>
          </a:bodyPr>
          <a:p>
            <a:r>
              <a:rPr b="0" lang="es-ES" sz="2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rm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F0B11F14-14C5-429C-9ECA-3B4393BE432A}" type="slidenum">
              <a:rPr b="0" lang="es" sz="1000" spc="-1" strike="noStrike">
                <a:solidFill>
                  <a:srgbClr val="666666"/>
                </a:solidFill>
                <a:latin typeface="Roboto"/>
                <a:ea typeface="Roboto"/>
              </a:rPr>
              <a:t>&lt;número&gt;</a:t>
            </a:fld>
            <a:endParaRPr b="0" lang="es-ES" sz="10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4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4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1394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311760" y="831240"/>
            <a:ext cx="5334480" cy="1244520"/>
          </a:xfrm>
          <a:prstGeom prst="rect">
            <a:avLst/>
          </a:prstGeom>
        </p:spPr>
        <p:txBody>
          <a:bodyPr tIns="91440" bIns="91440" anchor="b">
            <a:normAutofit fontScale="60000"/>
          </a:bodyPr>
          <a:p>
            <a:pPr>
              <a:lnSpc>
                <a:spcPct val="100000"/>
              </a:lnSpc>
            </a:pPr>
            <a:r>
              <a:rPr b="0" lang="es-ES" sz="10000" spc="-1" strike="noStrike">
                <a:solidFill>
                  <a:srgbClr val="ffffff"/>
                </a:solidFill>
                <a:latin typeface="Merriweather"/>
                <a:ea typeface="Merriweather"/>
              </a:rPr>
              <a:t>xx%</a:t>
            </a:r>
            <a:endParaRPr b="0" lang="es-ES" sz="10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311760" y="2121480"/>
            <a:ext cx="5334480" cy="942120"/>
          </a:xfrm>
          <a:prstGeom prst="rect">
            <a:avLst/>
          </a:prstGeom>
        </p:spPr>
        <p:txBody>
          <a:bodyPr tIns="91440" bIns="91440">
            <a:normAutofit fontScale="28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rm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6CDC1159-E14D-4543-86AB-8A3F38C9D5D3}" type="slidenum">
              <a:rPr b="0" lang="es" sz="1000" spc="-1" strike="noStrike">
                <a:solidFill>
                  <a:srgbClr val="ffffff"/>
                </a:solidFill>
                <a:latin typeface="Roboto"/>
                <a:ea typeface="Roboto"/>
              </a:rPr>
              <a:t>&lt;número&gt;</a:t>
            </a:fld>
            <a:endParaRPr b="0" lang="es-ES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jpeg"/><Relationship Id="rId4" Type="http://schemas.openxmlformats.org/officeDocument/2006/relationships/image" Target="../media/image5.png"/><Relationship Id="rId5" Type="http://schemas.openxmlformats.org/officeDocument/2006/relationships/image" Target="../media/image6.jpeg"/><Relationship Id="rId6" Type="http://schemas.openxmlformats.org/officeDocument/2006/relationships/slideLayout" Target="../slideLayouts/slideLayout2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2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Shape 1"/>
          <p:cNvSpPr txBox="1"/>
          <p:nvPr/>
        </p:nvSpPr>
        <p:spPr>
          <a:xfrm>
            <a:off x="3242160" y="3493800"/>
            <a:ext cx="5901480" cy="12142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" sz="3600" spc="-1" strike="noStrike">
                <a:solidFill>
                  <a:srgbClr val="ffffff"/>
                </a:solidFill>
                <a:latin typeface="Merriweather"/>
                <a:ea typeface="Merriweather"/>
              </a:rPr>
              <a:t>Tu portal inmobiliario</a:t>
            </a:r>
            <a:endParaRPr b="0" lang="es-E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TextShape 2"/>
          <p:cNvSpPr txBox="1"/>
          <p:nvPr/>
        </p:nvSpPr>
        <p:spPr>
          <a:xfrm>
            <a:off x="4385160" y="4145400"/>
            <a:ext cx="4242240" cy="8067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 algn="r">
              <a:lnSpc>
                <a:spcPct val="80000"/>
              </a:lnSpc>
              <a:tabLst>
                <a:tab algn="l" pos="0"/>
              </a:tabLst>
            </a:pPr>
            <a:r>
              <a:rPr b="0" lang="es" sz="1400" spc="-1" strike="noStrike">
                <a:solidFill>
                  <a:srgbClr val="ffffff"/>
                </a:solidFill>
                <a:latin typeface="Roboto"/>
                <a:ea typeface="Roboto"/>
              </a:rPr>
              <a:t>Belén María Guijarro Cubero</a:t>
            </a:r>
            <a:endParaRPr b="0" lang="es-ES" sz="1400" spc="-1" strike="noStrike">
              <a:latin typeface="Arial"/>
            </a:endParaRPr>
          </a:p>
          <a:p>
            <a:pPr algn="r">
              <a:lnSpc>
                <a:spcPct val="80000"/>
              </a:lnSpc>
              <a:tabLst>
                <a:tab algn="l" pos="0"/>
              </a:tabLst>
            </a:pPr>
            <a:r>
              <a:rPr b="0" lang="es" sz="1400" spc="-1" strike="noStrike">
                <a:solidFill>
                  <a:srgbClr val="ffffff"/>
                </a:solidFill>
                <a:latin typeface="Roboto"/>
                <a:ea typeface="Roboto"/>
              </a:rPr>
              <a:t>Desarrollo Aplicaciones Web</a:t>
            </a:r>
            <a:endParaRPr b="0" lang="es-ES" sz="1400" spc="-1" strike="noStrike">
              <a:latin typeface="Arial"/>
            </a:endParaRPr>
          </a:p>
          <a:p>
            <a:pPr algn="r">
              <a:lnSpc>
                <a:spcPct val="80000"/>
              </a:lnSpc>
              <a:tabLst>
                <a:tab algn="l" pos="0"/>
              </a:tabLst>
            </a:pPr>
            <a:r>
              <a:rPr b="0" lang="es" sz="1400" spc="-1" strike="noStrike">
                <a:solidFill>
                  <a:srgbClr val="ffffff"/>
                </a:solidFill>
                <a:latin typeface="Roboto"/>
                <a:ea typeface="Roboto"/>
              </a:rPr>
              <a:t>IES Trassierra</a:t>
            </a:r>
            <a:endParaRPr b="0" lang="es-ES" sz="1400" spc="-1" strike="noStrike">
              <a:latin typeface="Arial"/>
            </a:endParaRPr>
          </a:p>
        </p:txBody>
      </p:sp>
      <p:pic>
        <p:nvPicPr>
          <p:cNvPr id="163" name="Google Shape;66;p13" descr=""/>
          <p:cNvPicPr/>
          <p:nvPr/>
        </p:nvPicPr>
        <p:blipFill>
          <a:blip r:embed="rId1"/>
          <a:stretch/>
        </p:blipFill>
        <p:spPr>
          <a:xfrm>
            <a:off x="311760" y="539640"/>
            <a:ext cx="2809440" cy="2857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243360" y="1497240"/>
            <a:ext cx="3706200" cy="8910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" sz="2800" spc="-1" strike="noStrike">
                <a:solidFill>
                  <a:srgbClr val="ffffff"/>
                </a:solidFill>
                <a:latin typeface="Merriweather"/>
                <a:ea typeface="Merriweather"/>
              </a:rPr>
              <a:t>Presentación</a:t>
            </a: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TextShape 2"/>
          <p:cNvSpPr txBox="1"/>
          <p:nvPr/>
        </p:nvSpPr>
        <p:spPr>
          <a:xfrm>
            <a:off x="4644720" y="500760"/>
            <a:ext cx="4165920" cy="40982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 algn="just">
              <a:lnSpc>
                <a:spcPct val="115000"/>
              </a:lnSpc>
              <a:tabLst>
                <a:tab algn="l" pos="0"/>
              </a:tabLst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s" sz="1300" spc="-1" strike="noStrike">
                <a:solidFill>
                  <a:srgbClr val="666666"/>
                </a:solidFill>
                <a:latin typeface="Roboto"/>
                <a:ea typeface="Roboto"/>
              </a:rPr>
              <a:t>El portal inmobiliario que presentamos a continuación está diseñado para facilitar la comunicación entre un cliente y un agente inmobiliario en el proceso de búsqueda de vivienda para compra o alquiler de larga duración. 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r>
              <a:rPr b="0" lang="es" sz="1300" spc="-1" strike="noStrike">
                <a:solidFill>
                  <a:srgbClr val="666666"/>
                </a:solidFill>
                <a:latin typeface="Roboto"/>
                <a:ea typeface="Roboto"/>
              </a:rPr>
              <a:t>El alquiler de larga duración y sobre todo la venta de un inmueble, a día de hoy, son acciones que no pueden realizarse en su totalidad a través de una web. Por otra parte,  publicitar un producto en internet hace que llegue a más personas en menos tiempo y que la comunicación entre las partes sea más inmediata. 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311760" y="500760"/>
            <a:ext cx="8520120" cy="6235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" sz="2800" spc="-1" strike="noStrike">
                <a:solidFill>
                  <a:srgbClr val="ffffff"/>
                </a:solidFill>
                <a:latin typeface="Merriweather"/>
                <a:ea typeface="Merriweather"/>
              </a:rPr>
              <a:t>Funcionamiento:</a:t>
            </a: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532800" y="1359360"/>
            <a:ext cx="8077680" cy="529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 algn="just">
              <a:lnSpc>
                <a:spcPct val="100000"/>
              </a:lnSpc>
              <a:tabLst>
                <a:tab algn="l" pos="0"/>
              </a:tabLst>
            </a:pPr>
            <a:r>
              <a:rPr b="0" lang="es" sz="1400" spc="-1" strike="noStrike">
                <a:solidFill>
                  <a:srgbClr val="000000"/>
                </a:solidFill>
                <a:latin typeface="Roboto"/>
                <a:ea typeface="Roboto"/>
              </a:rPr>
              <a:t>Esta aplicación está pensada fundamentalmente para su utilización atendiendo a cuatro perfiles.</a:t>
            </a:r>
            <a:endParaRPr b="0" lang="es-ES" sz="1400" spc="-1" strike="noStrike"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r>
              <a:rPr b="0" lang="es" sz="1400" spc="-1" strike="noStrike">
                <a:solidFill>
                  <a:srgbClr val="000000"/>
                </a:solidFill>
                <a:latin typeface="Roboto"/>
                <a:ea typeface="Roboto"/>
              </a:rPr>
              <a:t>A continuación resumimos brevemente sus funciones: </a:t>
            </a:r>
            <a:endParaRPr b="0" lang="es-ES" sz="1400" spc="-1" strike="noStrike"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endParaRPr b="0" lang="es-ES" sz="1400" spc="-1" strike="noStrike">
              <a:latin typeface="Arial"/>
            </a:endParaRPr>
          </a:p>
          <a:p>
            <a:pPr marL="457200" indent="-317160" algn="just">
              <a:lnSpc>
                <a:spcPct val="100000"/>
              </a:lnSpc>
              <a:buClr>
                <a:srgbClr val="000000"/>
              </a:buClr>
              <a:buFont typeface="Roboto"/>
              <a:buChar char="●"/>
              <a:tabLst>
                <a:tab algn="l" pos="0"/>
              </a:tabLst>
            </a:pPr>
            <a:r>
              <a:rPr b="0" lang="es" sz="1400" spc="-1" strike="noStrike">
                <a:solidFill>
                  <a:srgbClr val="000000"/>
                </a:solidFill>
                <a:latin typeface="Roboto"/>
                <a:ea typeface="Roboto"/>
              </a:rPr>
              <a:t>Administrador: Será la persona que gestione el portal y será el único que puede dar de alta a las empresas. Tendrá acceso a un panel de administración completo en el que podrá administrar la base de datos. </a:t>
            </a:r>
            <a:endParaRPr b="0" lang="es-ES" sz="1400" spc="-1" strike="noStrike">
              <a:latin typeface="Arial"/>
            </a:endParaRPr>
          </a:p>
          <a:p>
            <a:pPr marL="457200" algn="just">
              <a:lnSpc>
                <a:spcPct val="100000"/>
              </a:lnSpc>
              <a:tabLst>
                <a:tab algn="l" pos="0"/>
              </a:tabLst>
            </a:pPr>
            <a:endParaRPr b="0" lang="es-ES" sz="1400" spc="-1" strike="noStrike">
              <a:latin typeface="Arial"/>
            </a:endParaRPr>
          </a:p>
          <a:p>
            <a:pPr marL="457200" indent="-317160" algn="just">
              <a:lnSpc>
                <a:spcPct val="100000"/>
              </a:lnSpc>
              <a:buClr>
                <a:srgbClr val="000000"/>
              </a:buClr>
              <a:buFont typeface="Roboto"/>
              <a:buChar char="●"/>
              <a:tabLst>
                <a:tab algn="l" pos="0"/>
              </a:tabLst>
            </a:pPr>
            <a:r>
              <a:rPr b="0" lang="es" sz="1400" spc="-1" strike="noStrike">
                <a:solidFill>
                  <a:srgbClr val="000000"/>
                </a:solidFill>
                <a:latin typeface="Roboto"/>
                <a:ea typeface="Roboto"/>
              </a:rPr>
              <a:t>Cliente: Podrá navegar entre las ofertas de las distintas inmobiliarias y si lo decide solicitar la compra o alquiler de un inmueble. Podrá ver  el  estado de su solicitud. </a:t>
            </a:r>
            <a:endParaRPr b="0" lang="es-ES" sz="1400" spc="-1" strike="noStrike">
              <a:latin typeface="Arial"/>
            </a:endParaRPr>
          </a:p>
          <a:p>
            <a:pPr marL="457200" algn="just">
              <a:lnSpc>
                <a:spcPct val="100000"/>
              </a:lnSpc>
              <a:tabLst>
                <a:tab algn="l" pos="0"/>
              </a:tabLst>
            </a:pPr>
            <a:endParaRPr b="0" lang="es-ES" sz="1400" spc="-1" strike="noStrike">
              <a:latin typeface="Arial"/>
            </a:endParaRPr>
          </a:p>
          <a:p>
            <a:pPr marL="457200" indent="-317160" algn="just">
              <a:lnSpc>
                <a:spcPct val="100000"/>
              </a:lnSpc>
              <a:buClr>
                <a:srgbClr val="000000"/>
              </a:buClr>
              <a:buFont typeface="Roboto"/>
              <a:buChar char="●"/>
              <a:tabLst>
                <a:tab algn="l" pos="0"/>
              </a:tabLst>
            </a:pPr>
            <a:r>
              <a:rPr b="0" lang="es" sz="1400" spc="-1" strike="noStrike">
                <a:solidFill>
                  <a:srgbClr val="000000"/>
                </a:solidFill>
                <a:latin typeface="Roboto"/>
                <a:ea typeface="Roboto"/>
              </a:rPr>
              <a:t>Trabajador: Podrá ver todas las ofertas y podrá crear ofertas nuevas, para lo cual si es necesario podrá dar de alta nuevos inmuebles y nuevos propietarios o personas de contacto. Tendrá acceso a un panel donde verá todas las solicitudes y podrá cambiar sus estados.</a:t>
            </a:r>
            <a:endParaRPr b="0" lang="es-ES" sz="1400" spc="-1" strike="noStrike">
              <a:latin typeface="Arial"/>
            </a:endParaRPr>
          </a:p>
          <a:p>
            <a:pPr marL="457200" algn="just">
              <a:lnSpc>
                <a:spcPct val="100000"/>
              </a:lnSpc>
              <a:tabLst>
                <a:tab algn="l" pos="0"/>
              </a:tabLst>
            </a:pPr>
            <a:r>
              <a:rPr b="0" lang="es" sz="1400" spc="-1" strike="noStrike">
                <a:solidFill>
                  <a:srgbClr val="000000"/>
                </a:solidFill>
                <a:latin typeface="Roboto"/>
                <a:ea typeface="Roboto"/>
              </a:rPr>
              <a:t> </a:t>
            </a:r>
            <a:endParaRPr b="0" lang="es-ES" sz="1400" spc="-1" strike="noStrike">
              <a:latin typeface="Arial"/>
            </a:endParaRPr>
          </a:p>
          <a:p>
            <a:pPr marL="457200" indent="-317160" algn="just">
              <a:lnSpc>
                <a:spcPct val="100000"/>
              </a:lnSpc>
              <a:buClr>
                <a:srgbClr val="000000"/>
              </a:buClr>
              <a:buFont typeface="Roboto"/>
              <a:buChar char="●"/>
              <a:tabLst>
                <a:tab algn="l" pos="0"/>
              </a:tabLst>
            </a:pPr>
            <a:r>
              <a:rPr b="0" lang="es" sz="1400" spc="-1" strike="noStrike">
                <a:solidFill>
                  <a:srgbClr val="000000"/>
                </a:solidFill>
                <a:latin typeface="Roboto"/>
                <a:ea typeface="Roboto"/>
              </a:rPr>
              <a:t>Anónimo Solo tendrá acceso a navegar entre las ofertas </a:t>
            </a:r>
            <a:endParaRPr b="0" lang="es-E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311760" y="500760"/>
            <a:ext cx="8520120" cy="6235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" sz="2800" spc="-1" strike="noStrike">
                <a:solidFill>
                  <a:srgbClr val="ffffff"/>
                </a:solidFill>
                <a:latin typeface="Merriweather"/>
                <a:ea typeface="Merriweather"/>
              </a:rPr>
              <a:t>Tecnologías utilizadas: </a:t>
            </a: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CustomShape 2"/>
          <p:cNvSpPr/>
          <p:nvPr/>
        </p:nvSpPr>
        <p:spPr>
          <a:xfrm>
            <a:off x="311760" y="1524960"/>
            <a:ext cx="8520120" cy="167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 marL="457200" indent="-317160">
              <a:lnSpc>
                <a:spcPct val="100000"/>
              </a:lnSpc>
              <a:buClr>
                <a:srgbClr val="000000"/>
              </a:buClr>
              <a:buFont typeface="Roboto"/>
              <a:buChar char="●"/>
            </a:pPr>
            <a:r>
              <a:rPr b="0" lang="es" sz="1400" spc="-1" strike="noStrike">
                <a:solidFill>
                  <a:srgbClr val="000000"/>
                </a:solidFill>
                <a:latin typeface="Roboto"/>
                <a:ea typeface="Roboto"/>
              </a:rPr>
              <a:t>Este proyecto está realizado en Django</a:t>
            </a:r>
            <a:endParaRPr b="0" lang="es-ES" sz="1400" spc="-1" strike="noStrike"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endParaRPr b="0" lang="es-ES" sz="1400" spc="-1" strike="noStrike">
              <a:latin typeface="Arial"/>
            </a:endParaRPr>
          </a:p>
          <a:p>
            <a:pPr marL="457200" indent="-317160">
              <a:lnSpc>
                <a:spcPct val="100000"/>
              </a:lnSpc>
              <a:buClr>
                <a:srgbClr val="000000"/>
              </a:buClr>
              <a:buFont typeface="Roboto"/>
              <a:buChar char="●"/>
              <a:tabLst>
                <a:tab algn="l" pos="0"/>
              </a:tabLst>
            </a:pPr>
            <a:r>
              <a:rPr b="0" lang="es" sz="1400" spc="-1" strike="noStrike">
                <a:solidFill>
                  <a:srgbClr val="000000"/>
                </a:solidFill>
                <a:latin typeface="Roboto"/>
                <a:ea typeface="Roboto"/>
              </a:rPr>
              <a:t>Para gestionar los eventos y validaciones he utilizado JavaScript </a:t>
            </a:r>
            <a:endParaRPr b="0" lang="es-ES" sz="1400" spc="-1" strike="noStrike"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endParaRPr b="0" lang="es-ES" sz="1400" spc="-1" strike="noStrike">
              <a:latin typeface="Arial"/>
            </a:endParaRPr>
          </a:p>
          <a:p>
            <a:pPr marL="457200" indent="-317160">
              <a:lnSpc>
                <a:spcPct val="100000"/>
              </a:lnSpc>
              <a:buClr>
                <a:srgbClr val="000000"/>
              </a:buClr>
              <a:buFont typeface="Roboto"/>
              <a:buChar char="●"/>
              <a:tabLst>
                <a:tab algn="l" pos="0"/>
              </a:tabLst>
            </a:pPr>
            <a:r>
              <a:rPr b="0" lang="es" sz="1400" spc="-1" strike="noStrike">
                <a:solidFill>
                  <a:srgbClr val="000000"/>
                </a:solidFill>
                <a:latin typeface="Roboto"/>
                <a:ea typeface="Roboto"/>
              </a:rPr>
              <a:t>Para trabajar con el formato CSS y Bootstrap</a:t>
            </a:r>
            <a:endParaRPr b="0" lang="es-ES" sz="1400" spc="-1" strike="noStrike"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endParaRPr b="0" lang="es-ES" sz="1400" spc="-1" strike="noStrike">
              <a:latin typeface="Arial"/>
            </a:endParaRPr>
          </a:p>
          <a:p>
            <a:pPr marL="457200" indent="-317160">
              <a:lnSpc>
                <a:spcPct val="100000"/>
              </a:lnSpc>
              <a:buClr>
                <a:srgbClr val="000000"/>
              </a:buClr>
              <a:buFont typeface="Roboto"/>
              <a:buChar char="●"/>
              <a:tabLst>
                <a:tab algn="l" pos="0"/>
              </a:tabLst>
            </a:pPr>
            <a:r>
              <a:rPr b="0" lang="es" sz="1400" spc="-1" strike="noStrike">
                <a:solidFill>
                  <a:srgbClr val="000000"/>
                </a:solidFill>
                <a:latin typeface="Roboto"/>
                <a:ea typeface="Roboto"/>
              </a:rPr>
              <a:t>Como gestor de Base de Datos he  utilizado SQLite</a:t>
            </a:r>
            <a:endParaRPr b="0" lang="es-ES" sz="1400" spc="-1" strike="noStrike">
              <a:latin typeface="Arial"/>
            </a:endParaRPr>
          </a:p>
        </p:txBody>
      </p:sp>
      <p:pic>
        <p:nvPicPr>
          <p:cNvPr id="170" name="Google Shape;85;p16" descr=""/>
          <p:cNvPicPr/>
          <p:nvPr/>
        </p:nvPicPr>
        <p:blipFill>
          <a:blip r:embed="rId1"/>
          <a:stretch/>
        </p:blipFill>
        <p:spPr>
          <a:xfrm>
            <a:off x="3993480" y="3218400"/>
            <a:ext cx="1620000" cy="1620000"/>
          </a:xfrm>
          <a:prstGeom prst="rect">
            <a:avLst/>
          </a:prstGeom>
          <a:ln>
            <a:noFill/>
          </a:ln>
        </p:spPr>
      </p:pic>
      <p:pic>
        <p:nvPicPr>
          <p:cNvPr id="171" name="Google Shape;86;p16" descr=""/>
          <p:cNvPicPr/>
          <p:nvPr/>
        </p:nvPicPr>
        <p:blipFill>
          <a:blip r:embed="rId2"/>
          <a:stretch/>
        </p:blipFill>
        <p:spPr>
          <a:xfrm>
            <a:off x="473400" y="3499200"/>
            <a:ext cx="1904760" cy="628200"/>
          </a:xfrm>
          <a:prstGeom prst="rect">
            <a:avLst/>
          </a:prstGeom>
          <a:ln>
            <a:noFill/>
          </a:ln>
        </p:spPr>
      </p:pic>
      <p:pic>
        <p:nvPicPr>
          <p:cNvPr id="172" name="Google Shape;87;p16" descr=""/>
          <p:cNvPicPr/>
          <p:nvPr/>
        </p:nvPicPr>
        <p:blipFill>
          <a:blip r:embed="rId3"/>
          <a:stretch/>
        </p:blipFill>
        <p:spPr>
          <a:xfrm>
            <a:off x="2378520" y="3218400"/>
            <a:ext cx="1904760" cy="1190160"/>
          </a:xfrm>
          <a:prstGeom prst="rect">
            <a:avLst/>
          </a:prstGeom>
          <a:ln>
            <a:noFill/>
          </a:ln>
        </p:spPr>
      </p:pic>
      <p:pic>
        <p:nvPicPr>
          <p:cNvPr id="173" name="Google Shape;88;p16" descr=""/>
          <p:cNvPicPr/>
          <p:nvPr/>
        </p:nvPicPr>
        <p:blipFill>
          <a:blip r:embed="rId4"/>
          <a:stretch/>
        </p:blipFill>
        <p:spPr>
          <a:xfrm>
            <a:off x="5613840" y="3218400"/>
            <a:ext cx="1190160" cy="1190160"/>
          </a:xfrm>
          <a:prstGeom prst="rect">
            <a:avLst/>
          </a:prstGeom>
          <a:ln>
            <a:noFill/>
          </a:ln>
        </p:spPr>
      </p:pic>
      <p:pic>
        <p:nvPicPr>
          <p:cNvPr id="174" name="Google Shape;89;p16" descr=""/>
          <p:cNvPicPr/>
          <p:nvPr/>
        </p:nvPicPr>
        <p:blipFill>
          <a:blip r:embed="rId5"/>
          <a:stretch/>
        </p:blipFill>
        <p:spPr>
          <a:xfrm>
            <a:off x="6959160" y="3373200"/>
            <a:ext cx="1872720" cy="880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311760" y="547200"/>
            <a:ext cx="8520120" cy="6235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" sz="2800" spc="-1" strike="noStrike">
                <a:solidFill>
                  <a:srgbClr val="ffffff"/>
                </a:solidFill>
                <a:latin typeface="Merriweather"/>
                <a:ea typeface="Merriweather"/>
              </a:rPr>
              <a:t>Despliegue de la aplicación</a:t>
            </a: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386280" y="1590840"/>
            <a:ext cx="8371440" cy="167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 algn="just">
              <a:lnSpc>
                <a:spcPct val="100000"/>
              </a:lnSpc>
              <a:tabLst>
                <a:tab algn="l" pos="0"/>
              </a:tabLst>
            </a:pPr>
            <a:r>
              <a:rPr b="0" lang="es" sz="1400" spc="-1" strike="noStrike">
                <a:solidFill>
                  <a:srgbClr val="000000"/>
                </a:solidFill>
                <a:latin typeface="Roboto"/>
                <a:ea typeface="Roboto"/>
              </a:rPr>
              <a:t>Para el despliegue de la aplicación he utilizado el hostin  Pythonanywhere  que está dedicado únicamente a aplicaciones basadas en python, tiene un entorno muy amigable con bastantes tutoriales y respuestas a preguntas comunes. </a:t>
            </a:r>
            <a:endParaRPr b="0" lang="es-ES" sz="1400" spc="-1" strike="noStrike"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endParaRPr b="0" lang="es-ES" sz="1400" spc="-1" strike="noStrike"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r>
              <a:rPr b="0" lang="es" sz="1400" spc="-1" strike="noStrike">
                <a:solidFill>
                  <a:srgbClr val="000000"/>
                </a:solidFill>
                <a:latin typeface="Roboto"/>
                <a:ea typeface="Roboto"/>
              </a:rPr>
              <a:t>Entre las características que han hecho decantarme por este hosting está el acceso a terminales, posibilidad de crear entornos virtuales, administración de bases de datos y  posibiblidad de subir una aplicación de forma gratuita. </a:t>
            </a:r>
            <a:endParaRPr b="0" lang="es-ES" sz="1400" spc="-1" strike="noStrike">
              <a:latin typeface="Arial"/>
            </a:endParaRPr>
          </a:p>
        </p:txBody>
      </p:sp>
      <p:pic>
        <p:nvPicPr>
          <p:cNvPr id="177" name="Google Shape;96;p17" descr=""/>
          <p:cNvPicPr/>
          <p:nvPr/>
        </p:nvPicPr>
        <p:blipFill>
          <a:blip r:embed="rId1"/>
          <a:stretch/>
        </p:blipFill>
        <p:spPr>
          <a:xfrm>
            <a:off x="2486880" y="3284280"/>
            <a:ext cx="4501800" cy="1800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extShape 1"/>
          <p:cNvSpPr txBox="1"/>
          <p:nvPr/>
        </p:nvSpPr>
        <p:spPr>
          <a:xfrm>
            <a:off x="311760" y="500760"/>
            <a:ext cx="8520120" cy="6235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" sz="2800" spc="-1" strike="noStrike">
                <a:solidFill>
                  <a:srgbClr val="ffffff"/>
                </a:solidFill>
                <a:latin typeface="Merriweather"/>
                <a:ea typeface="Merriweather"/>
              </a:rPr>
              <a:t>Mejoras: </a:t>
            </a: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CustomShape 2"/>
          <p:cNvSpPr/>
          <p:nvPr/>
        </p:nvSpPr>
        <p:spPr>
          <a:xfrm>
            <a:off x="602280" y="2158200"/>
            <a:ext cx="7938720" cy="188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 marL="457200" indent="-317160">
              <a:lnSpc>
                <a:spcPct val="100000"/>
              </a:lnSpc>
              <a:buClr>
                <a:srgbClr val="000000"/>
              </a:buClr>
              <a:buFont typeface="Roboto"/>
              <a:buChar char="●"/>
            </a:pPr>
            <a:r>
              <a:rPr b="0" lang="es" sz="1400" spc="-1" strike="noStrike">
                <a:solidFill>
                  <a:srgbClr val="000000"/>
                </a:solidFill>
                <a:latin typeface="Roboto"/>
                <a:ea typeface="Roboto"/>
              </a:rPr>
              <a:t>Comunicación mediante correo electrónico:  Sería interesante que el cambio en los estados de las solicitudes  se comunicara por correo electrónico para mayor rapidez en la comunicación. </a:t>
            </a:r>
            <a:endParaRPr b="0" lang="es-ES" sz="1400" spc="-1" strike="noStrike"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endParaRPr b="0" lang="es-ES" sz="1400" spc="-1" strike="noStrike">
              <a:latin typeface="Arial"/>
            </a:endParaRPr>
          </a:p>
          <a:p>
            <a:pPr marL="457200" indent="-317160">
              <a:lnSpc>
                <a:spcPct val="100000"/>
              </a:lnSpc>
              <a:buClr>
                <a:srgbClr val="000000"/>
              </a:buClr>
              <a:buFont typeface="Roboto"/>
              <a:buChar char="●"/>
              <a:tabLst>
                <a:tab algn="l" pos="0"/>
              </a:tabLst>
            </a:pPr>
            <a:r>
              <a:rPr b="0" lang="es" sz="1400" spc="-1" strike="noStrike">
                <a:solidFill>
                  <a:srgbClr val="000000"/>
                </a:solidFill>
                <a:latin typeface="Roboto"/>
                <a:ea typeface="Roboto"/>
              </a:rPr>
              <a:t>Incorporación de una pasarela de pago para realizar una señal a la hora de solicitar una reserva. Señal que podría devolverse si no fuera aprobada o que fuera retenida si el cliente decide echarse atrás. </a:t>
            </a:r>
            <a:endParaRPr b="0" lang="es-E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1904400" y="1656000"/>
            <a:ext cx="5334480" cy="12445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" sz="4000" spc="-1" strike="noStrike">
                <a:solidFill>
                  <a:srgbClr val="ffffff"/>
                </a:solidFill>
                <a:latin typeface="Merriweather"/>
                <a:ea typeface="Merriweather"/>
              </a:rPr>
              <a:t>Gracias</a:t>
            </a:r>
            <a:endParaRPr b="0" lang="es-E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TextShape 2"/>
          <p:cNvSpPr txBox="1"/>
          <p:nvPr/>
        </p:nvSpPr>
        <p:spPr>
          <a:xfrm>
            <a:off x="6412680" y="4438440"/>
            <a:ext cx="5334480" cy="9421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15000"/>
              </a:lnSpc>
              <a:spcAft>
                <a:spcPts val="1199"/>
              </a:spcAft>
              <a:tabLst>
                <a:tab algn="l" pos="0"/>
              </a:tabLst>
            </a:pPr>
            <a:r>
              <a:rPr b="0" lang="es" sz="1300" spc="-1" strike="noStrike">
                <a:solidFill>
                  <a:srgbClr val="d9c4b1"/>
                </a:solidFill>
                <a:latin typeface="Roboto"/>
                <a:ea typeface="Roboto"/>
              </a:rPr>
              <a:t>15-Junio-2022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es-ES</dc:language>
  <cp:lastModifiedBy/>
  <dcterms:modified xsi:type="dcterms:W3CDTF">2022-06-14T19:38:03Z</dcterms:modified>
  <cp:revision>2</cp:revision>
  <dc:subject/>
  <dc:title/>
</cp:coreProperties>
</file>