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>
        <p:scale>
          <a:sx n="89" d="100"/>
          <a:sy n="89" d="100"/>
        </p:scale>
        <p:origin x="76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EF78-7221-6C47-9AC7-0A353845B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896E-858B-0846-8B5D-22C019F2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5537-0C68-BA42-BF4C-1C9258FA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BE23-C202-8941-940B-D0679B7F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4698-1C6B-EF40-BDB2-2F7D407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2AE-0F1D-5048-8ADC-47F4CAA6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44FC3-D07E-1342-A717-933EDD40F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CAC3-0117-3849-820A-F353FF75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1672-43DB-7740-BC13-4B1C02DB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6D8E-BE03-FD4C-9941-2A448154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D18ED-EE22-114C-8336-ED2E5919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2CF22-A694-BB41-B79C-48B6CD338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7341-5967-0F4F-99BA-B4826C11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AFC4-6A49-1647-8770-B66A4327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703E-0486-FE41-83DB-6101EE86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77A2-39B3-9F40-9795-D7E2D3BC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A00-68AA-3448-A851-BB3AFE4C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3177-7315-C243-8AF0-BC6F0447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E9290-9B97-EB44-8CB7-FA9EA694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C42F-75C2-B047-BA3E-CA036E17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7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E4A7-8F15-274D-BEF7-9AE2F4A2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5924E-87E2-2348-9951-42D476BA5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36AC-5A5F-3A41-8DAC-C8D44D9F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7976-F78D-AA44-BDC3-A4F07447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B714-C552-294A-AB35-77B9335F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D3B2-FA86-EE47-A646-D84F5717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2569-574B-4141-8E90-9A7EBA2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75D6-B941-9445-A123-544B6A24B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10F8C-EB9D-AB42-9F4F-3EA13237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A200-801B-1D4A-882C-ABE5B24B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A6CE-DCCE-6040-B1FA-D201604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2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6A35-4C6A-5948-9779-F84EDA61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50AF-2F75-E74F-961B-DC6784CE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7E06F-180F-0F4D-B1DD-4A915E3E0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7E745-1394-FE46-9CB0-7B41B6659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28086-DBAF-3F46-8072-D0BEA4CFB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1A16D-18C8-D449-9AF5-746DC44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6B652-1F9A-3D44-BB2B-6D807AB6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15687-1313-114C-8270-E13DEA94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25AF-CB38-E046-8264-75976BF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3B74C-72AF-7D44-962D-2B08E7B2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BB0C9-7150-F345-B2D7-AA5EC244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C4AAD-526A-EC4C-A4F0-E37D81C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4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AF265-C030-E742-B443-DA08265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D584A-B946-4F4F-B5AB-7C4FE67E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3418A-03B9-8547-BB8F-5AD48A83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19DB-AB8A-2A47-8193-27335E60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4C9A5-D0B5-9C4F-9AF7-C8E41B0C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50A20-2FC8-B747-8973-24B51231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D70F0-7D29-AE43-A484-C1B1F15B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048F6-8A9C-CA48-903F-6CA72F0C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5661-F499-CD4B-B93E-149E0F61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DE98-268D-554F-95A6-D7951724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C2073-0EDB-5942-AA8B-5EFFA747C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C5CB6-B508-764F-90E7-424934E41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CD83-C0FD-3B43-B696-6900EE6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3C02-CB3D-004D-9D42-F363727B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23E6F-9BD7-4F44-BEF1-1EFABFB7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95A75-CA5F-F741-9C01-CD9DF799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0680-E325-2A4B-BF5B-56FC8270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4289-0810-764D-BE37-C66B162BD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2903-9E06-8C41-ABBC-3F8065A79374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2778F-3ED4-4844-BA5A-2EAF580C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B20D-847E-0B45-88B7-014AEBC9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79C5E-1BD2-054D-9186-FA86B66F8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5674B9-0241-E94D-A41F-A6E601103F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861290"/>
                  </p:ext>
                </p:extLst>
              </p:nvPr>
            </p:nvGraphicFramePr>
            <p:xfrm>
              <a:off x="168166" y="1085481"/>
              <a:ext cx="11734469" cy="57217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434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261937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3091987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838473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𝑠𝑠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·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fold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𝑠𝑠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·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latin typeface="Cambria Math" panose="02040503050406030204" pitchFamily="18" charset="0"/>
                                          </a:rPr>
                                          <m:t>fold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4150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45674B9-0241-E94D-A41F-A6E601103F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2861290"/>
                  </p:ext>
                </p:extLst>
              </p:nvPr>
            </p:nvGraphicFramePr>
            <p:xfrm>
              <a:off x="168166" y="1085481"/>
              <a:ext cx="11734469" cy="57217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22434">
                      <a:extLst>
                        <a:ext uri="{9D8B030D-6E8A-4147-A177-3AD203B41FA5}">
                          <a16:colId xmlns:a16="http://schemas.microsoft.com/office/drawing/2014/main" val="4273810157"/>
                        </a:ext>
                      </a:extLst>
                    </a:gridCol>
                    <a:gridCol w="2362200">
                      <a:extLst>
                        <a:ext uri="{9D8B030D-6E8A-4147-A177-3AD203B41FA5}">
                          <a16:colId xmlns:a16="http://schemas.microsoft.com/office/drawing/2014/main" val="168981489"/>
                        </a:ext>
                      </a:extLst>
                    </a:gridCol>
                    <a:gridCol w="2619375">
                      <a:extLst>
                        <a:ext uri="{9D8B030D-6E8A-4147-A177-3AD203B41FA5}">
                          <a16:colId xmlns:a16="http://schemas.microsoft.com/office/drawing/2014/main" val="1583916392"/>
                        </a:ext>
                      </a:extLst>
                    </a:gridCol>
                    <a:gridCol w="3091987">
                      <a:extLst>
                        <a:ext uri="{9D8B030D-6E8A-4147-A177-3AD203B41FA5}">
                          <a16:colId xmlns:a16="http://schemas.microsoft.com/office/drawing/2014/main" val="2208840777"/>
                        </a:ext>
                      </a:extLst>
                    </a:gridCol>
                    <a:gridCol w="2838473">
                      <a:extLst>
                        <a:ext uri="{9D8B030D-6E8A-4147-A177-3AD203B41FA5}">
                          <a16:colId xmlns:a16="http://schemas.microsoft.com/office/drawing/2014/main" val="278051661"/>
                        </a:ext>
                      </a:extLst>
                    </a:gridCol>
                  </a:tblGrid>
                  <a:tr h="396478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vitro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 vivo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4040853"/>
                      </a:ext>
                    </a:extLst>
                  </a:tr>
                  <a:tr h="357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Circulation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Tissue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2771304"/>
                      </a:ext>
                    </a:extLst>
                  </a:tr>
                  <a:tr h="3363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Ligand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yes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42100"/>
                      </a:ext>
                    </a:extLst>
                  </a:tr>
                  <a:tr h="599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IC</a:t>
                          </a:r>
                          <a:r>
                            <a:rPr lang="en-US" sz="1600" baseline="-25000" dirty="0"/>
                            <a:t>50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484" t="-185106" r="-362366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1739" t="-185106" r="-225604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8889" t="-185106" r="-92181" b="-6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3393" t="-185106" b="-6787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522220"/>
                      </a:ext>
                    </a:extLst>
                  </a:tr>
                  <a:tr h="2190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aseline="0" dirty="0"/>
                            <a:t>Model</a:t>
                          </a:r>
                        </a:p>
                        <a:p>
                          <a:pPr algn="ctr"/>
                          <a:endParaRPr lang="en-US" sz="1600" baseline="0" dirty="0"/>
                        </a:p>
                        <a:p>
                          <a:pPr algn="ctr"/>
                          <a:endParaRPr lang="en-US" sz="1600" baseline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4434194"/>
                      </a:ext>
                    </a:extLst>
                  </a:tr>
                  <a:tr h="1841500"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600" baseline="-25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2485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5C0192BC-194C-624F-9468-C9A2D3D68E90}"/>
              </a:ext>
            </a:extLst>
          </p:cNvPr>
          <p:cNvSpPr/>
          <p:nvPr/>
        </p:nvSpPr>
        <p:spPr>
          <a:xfrm>
            <a:off x="5548993" y="5901906"/>
            <a:ext cx="380319" cy="6830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13E9B57-CF90-B74D-8763-D319FD28AE99}"/>
              </a:ext>
            </a:extLst>
          </p:cNvPr>
          <p:cNvSpPr/>
          <p:nvPr/>
        </p:nvSpPr>
        <p:spPr>
          <a:xfrm>
            <a:off x="2778831" y="5000877"/>
            <a:ext cx="55946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 = central compartment</a:t>
            </a:r>
          </a:p>
          <a:p>
            <a:r>
              <a:rPr lang="en-US" sz="1600" dirty="0"/>
              <a:t>2 = peripheral compartment</a:t>
            </a:r>
          </a:p>
          <a:p>
            <a:r>
              <a:rPr lang="en-US" sz="1600" dirty="0"/>
              <a:t>3 = tissue compartment</a:t>
            </a:r>
          </a:p>
          <a:p>
            <a:endParaRPr lang="en-US" sz="1600" dirty="0"/>
          </a:p>
          <a:p>
            <a:r>
              <a:rPr lang="en-US" sz="1600" dirty="0" err="1"/>
              <a:t>T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total target after binding drug</a:t>
            </a:r>
          </a:p>
          <a:p>
            <a:r>
              <a:rPr lang="en-US" sz="1600" dirty="0" err="1"/>
              <a:t>L</a:t>
            </a:r>
            <a:r>
              <a:rPr lang="en-US" sz="1600" baseline="-25000" dirty="0" err="1"/>
              <a:t>fold</a:t>
            </a:r>
            <a:r>
              <a:rPr lang="en-US" sz="1600" dirty="0"/>
              <a:t> = fold-increase in ligand after drug binds target</a:t>
            </a:r>
          </a:p>
          <a:p>
            <a:r>
              <a:rPr lang="en-US" sz="1600" dirty="0"/>
              <a:t>B     = biodistribution coefficient</a:t>
            </a:r>
          </a:p>
          <a:p>
            <a:endParaRPr lang="en-US" sz="1600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4DAE93-5EB2-CB4E-9CFC-2E42B54AF15C}"/>
              </a:ext>
            </a:extLst>
          </p:cNvPr>
          <p:cNvGrpSpPr/>
          <p:nvPr/>
        </p:nvGrpSpPr>
        <p:grpSpPr>
          <a:xfrm>
            <a:off x="6291422" y="2842687"/>
            <a:ext cx="2155403" cy="2564661"/>
            <a:chOff x="6291422" y="2842687"/>
            <a:chExt cx="2155403" cy="256466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58731B1-6324-7743-8A49-8DEF8BD48958}"/>
                </a:ext>
              </a:extLst>
            </p:cNvPr>
            <p:cNvGrpSpPr/>
            <p:nvPr/>
          </p:nvGrpSpPr>
          <p:grpSpPr>
            <a:xfrm>
              <a:off x="6457943" y="3881043"/>
              <a:ext cx="51814" cy="1113620"/>
              <a:chOff x="6040860" y="3253216"/>
              <a:chExt cx="76928" cy="301474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098185F-4D56-6B46-AFDA-6AC80A446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7982A34-D132-4346-AE0D-5E213A4EB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558F60-9E47-344D-8EEE-347A9A822A80}"/>
                </a:ext>
              </a:extLst>
            </p:cNvPr>
            <p:cNvSpPr txBox="1"/>
            <p:nvPr/>
          </p:nvSpPr>
          <p:spPr>
            <a:xfrm>
              <a:off x="6378333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654B78-496D-D045-BA94-2AEF2E1120BA}"/>
                </a:ext>
              </a:extLst>
            </p:cNvPr>
            <p:cNvSpPr txBox="1"/>
            <p:nvPr/>
          </p:nvSpPr>
          <p:spPr>
            <a:xfrm>
              <a:off x="6807480" y="429051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0CC8F14-8CEB-174E-A24E-F5F937336A4A}"/>
                </a:ext>
              </a:extLst>
            </p:cNvPr>
            <p:cNvSpPr txBox="1"/>
            <p:nvPr/>
          </p:nvSpPr>
          <p:spPr>
            <a:xfrm>
              <a:off x="8053566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L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AABC6A-9835-CB40-B1CD-13C3F4CED7B1}"/>
                </a:ext>
              </a:extLst>
            </p:cNvPr>
            <p:cNvSpPr txBox="1"/>
            <p:nvPr/>
          </p:nvSpPr>
          <p:spPr>
            <a:xfrm>
              <a:off x="6849737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5EC5A9-146D-6D40-8EDC-4058AE88A48C}"/>
                </a:ext>
              </a:extLst>
            </p:cNvPr>
            <p:cNvSpPr txBox="1"/>
            <p:nvPr/>
          </p:nvSpPr>
          <p:spPr>
            <a:xfrm>
              <a:off x="7681350" y="34688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B6367F4-4250-9442-AFC6-30B7257FE3BE}"/>
                </a:ext>
              </a:extLst>
            </p:cNvPr>
            <p:cNvSpPr txBox="1"/>
            <p:nvPr/>
          </p:nvSpPr>
          <p:spPr>
            <a:xfrm>
              <a:off x="7626094" y="428632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TL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8224CF9-1E8E-C84E-BADA-4C49602F2D57}"/>
                </a:ext>
              </a:extLst>
            </p:cNvPr>
            <p:cNvCxnSpPr/>
            <p:nvPr/>
          </p:nvCxnSpPr>
          <p:spPr>
            <a:xfrm>
              <a:off x="8240069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AA21062-DF70-E84A-B40E-8FA7B73B551F}"/>
                </a:ext>
              </a:extLst>
            </p:cNvPr>
            <p:cNvCxnSpPr/>
            <p:nvPr/>
          </p:nvCxnSpPr>
          <p:spPr>
            <a:xfrm>
              <a:off x="7022314" y="4639428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F502293-C72F-7849-83DB-7B7DF7C8A4F0}"/>
                </a:ext>
              </a:extLst>
            </p:cNvPr>
            <p:cNvCxnSpPr/>
            <p:nvPr/>
          </p:nvCxnSpPr>
          <p:spPr>
            <a:xfrm>
              <a:off x="7851158" y="4649812"/>
              <a:ext cx="0" cy="2462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B46AE0-B3F2-E24C-9753-4AF380EFB67E}"/>
                </a:ext>
              </a:extLst>
            </p:cNvPr>
            <p:cNvSpPr txBox="1"/>
            <p:nvPr/>
          </p:nvSpPr>
          <p:spPr>
            <a:xfrm>
              <a:off x="7200739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9675F88-CBB3-3E49-ADCE-2DF99EC14D00}"/>
                </a:ext>
              </a:extLst>
            </p:cNvPr>
            <p:cNvCxnSpPr/>
            <p:nvPr/>
          </p:nvCxnSpPr>
          <p:spPr>
            <a:xfrm>
              <a:off x="740334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36B0077-7C12-CD45-AE5D-39584AE427CB}"/>
                </a:ext>
              </a:extLst>
            </p:cNvPr>
            <p:cNvCxnSpPr/>
            <p:nvPr/>
          </p:nvCxnSpPr>
          <p:spPr>
            <a:xfrm>
              <a:off x="7415562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3EBF6C-271C-AC4B-B0FF-BCF5504752A4}"/>
                </a:ext>
              </a:extLst>
            </p:cNvPr>
            <p:cNvGrpSpPr/>
            <p:nvPr/>
          </p:nvGrpSpPr>
          <p:grpSpPr>
            <a:xfrm>
              <a:off x="6937117" y="3866497"/>
              <a:ext cx="81785" cy="338555"/>
              <a:chOff x="3900887" y="3136264"/>
              <a:chExt cx="52709" cy="913067"/>
            </a:xfrm>
            <a:noFill/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BEA17E4-B1F1-D54F-9896-41B4A0D61FAB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B2C954F-CEAF-5B41-B8B9-F129994486BD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210A8EE-1676-D744-89DA-C9BC9E5A7EA4}"/>
                </a:ext>
              </a:extLst>
            </p:cNvPr>
            <p:cNvCxnSpPr/>
            <p:nvPr/>
          </p:nvCxnSpPr>
          <p:spPr>
            <a:xfrm>
              <a:off x="8254658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0E6A0EE-CB1C-5D40-9EED-1CB47676D8BB}"/>
                </a:ext>
              </a:extLst>
            </p:cNvPr>
            <p:cNvCxnSpPr/>
            <p:nvPr/>
          </p:nvCxnSpPr>
          <p:spPr>
            <a:xfrm>
              <a:off x="6669869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51A9292-9DCF-AA4B-A36C-A4A9376F59C5}"/>
                </a:ext>
              </a:extLst>
            </p:cNvPr>
            <p:cNvSpPr txBox="1"/>
            <p:nvPr/>
          </p:nvSpPr>
          <p:spPr>
            <a:xfrm>
              <a:off x="6371987" y="5041588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3BF1B1E-055A-7840-AC5D-CCB3EBC4BDEF}"/>
                </a:ext>
              </a:extLst>
            </p:cNvPr>
            <p:cNvGrpSpPr/>
            <p:nvPr/>
          </p:nvGrpSpPr>
          <p:grpSpPr>
            <a:xfrm>
              <a:off x="7782191" y="3850194"/>
              <a:ext cx="81785" cy="338555"/>
              <a:chOff x="3900887" y="3136264"/>
              <a:chExt cx="52709" cy="913067"/>
            </a:xfrm>
            <a:noFill/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AC48D1E-85AC-9448-994A-101046A88171}"/>
                  </a:ext>
                </a:extLst>
              </p:cNvPr>
              <p:cNvCxnSpPr/>
              <p:nvPr/>
            </p:nvCxnSpPr>
            <p:spPr>
              <a:xfrm flipV="1">
                <a:off x="3953596" y="3136264"/>
                <a:ext cx="0" cy="893370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D1785067-34E4-2B45-8D65-EDBFE3167EE9}"/>
                  </a:ext>
                </a:extLst>
              </p:cNvPr>
              <p:cNvCxnSpPr/>
              <p:nvPr/>
            </p:nvCxnSpPr>
            <p:spPr>
              <a:xfrm>
                <a:off x="3900887" y="3159560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2F1E945-DADF-994F-B558-2AF94133C66E}"/>
                </a:ext>
              </a:extLst>
            </p:cNvPr>
            <p:cNvCxnSpPr/>
            <p:nvPr/>
          </p:nvCxnSpPr>
          <p:spPr>
            <a:xfrm>
              <a:off x="6580774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BA5089-37C2-EB47-B8B3-F2601F6E4507}"/>
                </a:ext>
              </a:extLst>
            </p:cNvPr>
            <p:cNvSpPr txBox="1"/>
            <p:nvPr/>
          </p:nvSpPr>
          <p:spPr>
            <a:xfrm>
              <a:off x="6291422" y="284268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Dose</a:t>
              </a:r>
              <a:r>
                <a:rPr lang="en-US" sz="1200" baseline="-25000" dirty="0"/>
                <a:t>iv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FD1B392-AEB9-5140-8D01-D5CBD7D17615}"/>
              </a:ext>
            </a:extLst>
          </p:cNvPr>
          <p:cNvGrpSpPr/>
          <p:nvPr/>
        </p:nvGrpSpPr>
        <p:grpSpPr>
          <a:xfrm>
            <a:off x="9027327" y="3011760"/>
            <a:ext cx="2711500" cy="3255906"/>
            <a:chOff x="9027327" y="3011760"/>
            <a:chExt cx="2711500" cy="325590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8CA73B-4891-A143-A133-D1E03AFB3E9C}"/>
                </a:ext>
              </a:extLst>
            </p:cNvPr>
            <p:cNvSpPr/>
            <p:nvPr/>
          </p:nvSpPr>
          <p:spPr>
            <a:xfrm>
              <a:off x="9745562" y="4992872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273DAE-84E8-C74D-B72F-2E9C7A1EBB0A}"/>
                </a:ext>
              </a:extLst>
            </p:cNvPr>
            <p:cNvSpPr txBox="1"/>
            <p:nvPr/>
          </p:nvSpPr>
          <p:spPr>
            <a:xfrm>
              <a:off x="10136159" y="4774842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A40F72-F021-9544-B5C4-091E0DD6A11C}"/>
                </a:ext>
              </a:extLst>
            </p:cNvPr>
            <p:cNvSpPr/>
            <p:nvPr/>
          </p:nvSpPr>
          <p:spPr>
            <a:xfrm>
              <a:off x="1034886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DC95F4-E9C0-964E-817E-CB0FB11A3ABF}"/>
                </a:ext>
              </a:extLst>
            </p:cNvPr>
            <p:cNvSpPr/>
            <p:nvPr/>
          </p:nvSpPr>
          <p:spPr>
            <a:xfrm>
              <a:off x="11080570" y="4656799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02DA6F-3BA4-E945-8A83-E7D7C80BAA74}"/>
                </a:ext>
              </a:extLst>
            </p:cNvPr>
            <p:cNvSpPr/>
            <p:nvPr/>
          </p:nvSpPr>
          <p:spPr>
            <a:xfrm>
              <a:off x="9745562" y="5901906"/>
              <a:ext cx="36576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2</a:t>
              </a:r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D523F2-BCA1-6546-BB5E-EE22FBAA6D15}"/>
                </a:ext>
              </a:extLst>
            </p:cNvPr>
            <p:cNvSpPr txBox="1"/>
            <p:nvPr/>
          </p:nvSpPr>
          <p:spPr>
            <a:xfrm>
              <a:off x="9126223" y="5082166"/>
              <a:ext cx="3173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00" dirty="0"/>
                <a:t>Dose</a:t>
              </a:r>
              <a:r>
                <a:rPr lang="en-US" sz="1000" baseline="-25000" dirty="0"/>
                <a:t>iv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8CC4DE-9478-9747-8392-00971FB5245C}"/>
                </a:ext>
              </a:extLst>
            </p:cNvPr>
            <p:cNvCxnSpPr/>
            <p:nvPr/>
          </p:nvCxnSpPr>
          <p:spPr>
            <a:xfrm>
              <a:off x="9408266" y="5153178"/>
              <a:ext cx="323895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18E13E-5760-F942-9A39-A2C8475D9507}"/>
                </a:ext>
              </a:extLst>
            </p:cNvPr>
            <p:cNvSpPr/>
            <p:nvPr/>
          </p:nvSpPr>
          <p:spPr>
            <a:xfrm>
              <a:off x="9745562" y="3534088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92A6CF-EA6E-564C-AD51-1F8F95288754}"/>
                </a:ext>
              </a:extLst>
            </p:cNvPr>
            <p:cNvSpPr txBox="1"/>
            <p:nvPr/>
          </p:nvSpPr>
          <p:spPr>
            <a:xfrm>
              <a:off x="10149119" y="3722021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17C246B-BEAF-6646-A7E7-E5CF017AC129}"/>
                </a:ext>
              </a:extLst>
            </p:cNvPr>
            <p:cNvSpPr/>
            <p:nvPr/>
          </p:nvSpPr>
          <p:spPr>
            <a:xfrm>
              <a:off x="1034886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S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83FF19-78F9-BE4C-BF89-2BFEB93F987B}"/>
                </a:ext>
              </a:extLst>
            </p:cNvPr>
            <p:cNvSpPr/>
            <p:nvPr/>
          </p:nvSpPr>
          <p:spPr>
            <a:xfrm>
              <a:off x="11080570" y="385707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DS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FEE8B40-A812-F444-9EF4-0AB299DF2A27}"/>
                </a:ext>
              </a:extLst>
            </p:cNvPr>
            <p:cNvCxnSpPr/>
            <p:nvPr/>
          </p:nvCxnSpPr>
          <p:spPr>
            <a:xfrm>
              <a:off x="10580869" y="4543493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A88289-9DEB-F94E-A6C9-4FA4B23A5734}"/>
                </a:ext>
              </a:extLst>
            </p:cNvPr>
            <p:cNvSpPr txBox="1"/>
            <p:nvPr/>
          </p:nvSpPr>
          <p:spPr>
            <a:xfrm>
              <a:off x="9091969" y="3011760"/>
              <a:ext cx="696708" cy="3657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000" i="1" u="sng" dirty="0"/>
                <a:t>Target</a:t>
              </a:r>
            </a:p>
            <a:p>
              <a:r>
                <a:rPr lang="en-US" sz="1000" i="1" u="sng" dirty="0"/>
                <a:t>Tissue</a:t>
              </a:r>
              <a:r>
                <a:rPr lang="en-US" sz="1000" i="1" dirty="0"/>
                <a:t> (3)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69AAD4-631A-AC46-8F07-931F1A6FF7E6}"/>
                </a:ext>
              </a:extLst>
            </p:cNvPr>
            <p:cNvSpPr txBox="1"/>
            <p:nvPr/>
          </p:nvSpPr>
          <p:spPr>
            <a:xfrm>
              <a:off x="9027327" y="5631668"/>
              <a:ext cx="93915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u="sng" dirty="0"/>
                <a:t>Peripheral</a:t>
              </a:r>
              <a:r>
                <a:rPr lang="en-US" sz="1000" i="1" dirty="0"/>
                <a:t> (2)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357187-EC84-D24E-979C-CA3F353385A0}"/>
                </a:ext>
              </a:extLst>
            </p:cNvPr>
            <p:cNvSpPr txBox="1"/>
            <p:nvPr/>
          </p:nvSpPr>
          <p:spPr>
            <a:xfrm>
              <a:off x="9081893" y="4796879"/>
              <a:ext cx="79608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u="sng" dirty="0"/>
                <a:t>Central</a:t>
              </a:r>
              <a:r>
                <a:rPr lang="en-US" sz="1000" i="1" dirty="0"/>
                <a:t> (1)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A15013-E780-E341-99B0-FB3BCDD55459}"/>
                </a:ext>
              </a:extLst>
            </p:cNvPr>
            <p:cNvSpPr txBox="1"/>
            <p:nvPr/>
          </p:nvSpPr>
          <p:spPr>
            <a:xfrm>
              <a:off x="10137525" y="5246619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3BB348D-1629-E64B-95E7-94A1924F074D}"/>
                </a:ext>
              </a:extLst>
            </p:cNvPr>
            <p:cNvSpPr/>
            <p:nvPr/>
          </p:nvSpPr>
          <p:spPr>
            <a:xfrm>
              <a:off x="1034886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19626-38CE-9749-B48F-4FF51508CCA4}"/>
                </a:ext>
              </a:extLst>
            </p:cNvPr>
            <p:cNvSpPr/>
            <p:nvPr/>
          </p:nvSpPr>
          <p:spPr>
            <a:xfrm>
              <a:off x="11080570" y="5361284"/>
              <a:ext cx="365760" cy="365760"/>
            </a:xfrm>
            <a:prstGeom prst="rect">
              <a:avLst/>
            </a:prstGeom>
            <a:solidFill>
              <a:srgbClr val="C6C3C3"/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5E13AE-1243-9D4A-965F-E97CBD7F996F}"/>
                </a:ext>
              </a:extLst>
            </p:cNvPr>
            <p:cNvCxnSpPr/>
            <p:nvPr/>
          </p:nvCxnSpPr>
          <p:spPr>
            <a:xfrm>
              <a:off x="10034563" y="535772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EB158E9-FAEE-1C47-AC49-9B4583F04921}"/>
                </a:ext>
              </a:extLst>
            </p:cNvPr>
            <p:cNvCxnSpPr/>
            <p:nvPr/>
          </p:nvCxnSpPr>
          <p:spPr>
            <a:xfrm>
              <a:off x="10627180" y="5014404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F2332CF-4FE4-014B-8899-6922EB5E903C}"/>
                </a:ext>
              </a:extLst>
            </p:cNvPr>
            <p:cNvCxnSpPr/>
            <p:nvPr/>
          </p:nvCxnSpPr>
          <p:spPr>
            <a:xfrm>
              <a:off x="10652461" y="569960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33D15C-CC61-8640-9679-8385DFCC5FD0}"/>
                </a:ext>
              </a:extLst>
            </p:cNvPr>
            <p:cNvCxnSpPr/>
            <p:nvPr/>
          </p:nvCxnSpPr>
          <p:spPr>
            <a:xfrm>
              <a:off x="10034563" y="3867713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3C0C4A-D151-0640-8B8F-D84785E79656}"/>
                </a:ext>
              </a:extLst>
            </p:cNvPr>
            <p:cNvCxnSpPr/>
            <p:nvPr/>
          </p:nvCxnSpPr>
          <p:spPr>
            <a:xfrm flipV="1">
              <a:off x="10511915" y="5039913"/>
              <a:ext cx="0" cy="29771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6FF648F-975D-4A44-8E76-8EB5F3AB2F2A}"/>
                </a:ext>
              </a:extLst>
            </p:cNvPr>
            <p:cNvCxnSpPr/>
            <p:nvPr/>
          </p:nvCxnSpPr>
          <p:spPr>
            <a:xfrm>
              <a:off x="10585208" y="5254401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D34AD7-404E-5441-A142-0FC23DF0019C}"/>
                </a:ext>
              </a:extLst>
            </p:cNvPr>
            <p:cNvCxnSpPr/>
            <p:nvPr/>
          </p:nvCxnSpPr>
          <p:spPr>
            <a:xfrm flipV="1">
              <a:off x="11242180" y="5035564"/>
              <a:ext cx="0" cy="29771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11CD30B-6038-4746-A26E-32641BD66F1C}"/>
                </a:ext>
              </a:extLst>
            </p:cNvPr>
            <p:cNvCxnSpPr/>
            <p:nvPr/>
          </p:nvCxnSpPr>
          <p:spPr>
            <a:xfrm>
              <a:off x="11386345" y="5005579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820CE2E-C7F6-EF44-A290-65F5B87F268D}"/>
                </a:ext>
              </a:extLst>
            </p:cNvPr>
            <p:cNvCxnSpPr/>
            <p:nvPr/>
          </p:nvCxnSpPr>
          <p:spPr>
            <a:xfrm>
              <a:off x="11362163" y="569960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F3556F-0CF2-5F42-98D5-0E61DD5E5CAB}"/>
                </a:ext>
              </a:extLst>
            </p:cNvPr>
            <p:cNvCxnSpPr/>
            <p:nvPr/>
          </p:nvCxnSpPr>
          <p:spPr>
            <a:xfrm>
              <a:off x="11386345" y="422831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744BA2-61E1-AE4F-AD16-8188868DE819}"/>
                </a:ext>
              </a:extLst>
            </p:cNvPr>
            <p:cNvCxnSpPr/>
            <p:nvPr/>
          </p:nvCxnSpPr>
          <p:spPr>
            <a:xfrm>
              <a:off x="10580869" y="374087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0AD055C-395A-AE49-A6D7-85D8609DEF27}"/>
                </a:ext>
              </a:extLst>
            </p:cNvPr>
            <p:cNvCxnSpPr/>
            <p:nvPr/>
          </p:nvCxnSpPr>
          <p:spPr>
            <a:xfrm>
              <a:off x="10602460" y="4230725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C6E155C-A1AA-DC44-816E-EEABBEC5E340}"/>
                </a:ext>
              </a:extLst>
            </p:cNvPr>
            <p:cNvCxnSpPr/>
            <p:nvPr/>
          </p:nvCxnSpPr>
          <p:spPr>
            <a:xfrm>
              <a:off x="10498919" y="3541284"/>
              <a:ext cx="0" cy="3092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63EC5A-D6DD-FE49-BDEA-E305E3F68EFB}"/>
                </a:ext>
              </a:extLst>
            </p:cNvPr>
            <p:cNvSpPr/>
            <p:nvPr/>
          </p:nvSpPr>
          <p:spPr>
            <a:xfrm>
              <a:off x="1034886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F0803D-5E3A-F54A-A8C5-AE46C3AE26B3}"/>
                </a:ext>
              </a:extLst>
            </p:cNvPr>
            <p:cNvSpPr/>
            <p:nvPr/>
          </p:nvSpPr>
          <p:spPr>
            <a:xfrm>
              <a:off x="11080570" y="3194640"/>
              <a:ext cx="365760" cy="3657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DM</a:t>
              </a:r>
              <a:r>
                <a:rPr lang="en-US" sz="1400" baseline="-25000" dirty="0"/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9AA8237-89EF-2347-AC36-826B5D891D42}"/>
                </a:ext>
              </a:extLst>
            </p:cNvPr>
            <p:cNvCxnSpPr/>
            <p:nvPr/>
          </p:nvCxnSpPr>
          <p:spPr>
            <a:xfrm>
              <a:off x="10588948" y="3532962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3305DA8-1ED5-D946-935C-31B4746B72AC}"/>
                </a:ext>
              </a:extLst>
            </p:cNvPr>
            <p:cNvCxnSpPr/>
            <p:nvPr/>
          </p:nvCxnSpPr>
          <p:spPr>
            <a:xfrm>
              <a:off x="10565550" y="3087757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F941240-E182-034C-BE14-F65EB92C67A9}"/>
                </a:ext>
              </a:extLst>
            </p:cNvPr>
            <p:cNvCxnSpPr/>
            <p:nvPr/>
          </p:nvCxnSpPr>
          <p:spPr>
            <a:xfrm>
              <a:off x="11362163" y="3547008"/>
              <a:ext cx="105297" cy="10620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3347EE-8867-B949-AE1E-319BAD8CF867}"/>
                </a:ext>
              </a:extLst>
            </p:cNvPr>
            <p:cNvSpPr txBox="1"/>
            <p:nvPr/>
          </p:nvSpPr>
          <p:spPr>
            <a:xfrm>
              <a:off x="10149119" y="3397720"/>
              <a:ext cx="14587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6C84BA-8F01-B047-BCB3-A7397932D4D4}"/>
                </a:ext>
              </a:extLst>
            </p:cNvPr>
            <p:cNvCxnSpPr/>
            <p:nvPr/>
          </p:nvCxnSpPr>
          <p:spPr>
            <a:xfrm>
              <a:off x="11275047" y="3541284"/>
              <a:ext cx="0" cy="30926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9FD688-DBC8-F441-A9FF-4B82299D25D7}"/>
                </a:ext>
              </a:extLst>
            </p:cNvPr>
            <p:cNvGrpSpPr/>
            <p:nvPr/>
          </p:nvGrpSpPr>
          <p:grpSpPr>
            <a:xfrm>
              <a:off x="10498617" y="4228317"/>
              <a:ext cx="24052" cy="416767"/>
              <a:chOff x="3612754" y="2961087"/>
              <a:chExt cx="52695" cy="913068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8C81CC8-894C-5549-B089-BD9DACAF789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D766C0-CB63-4C45-84C0-53AFA5D8A458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2E981C1-CBCB-2743-8D18-7798970CF68A}"/>
                </a:ext>
              </a:extLst>
            </p:cNvPr>
            <p:cNvGrpSpPr/>
            <p:nvPr/>
          </p:nvGrpSpPr>
          <p:grpSpPr>
            <a:xfrm>
              <a:off x="11239304" y="4219171"/>
              <a:ext cx="24052" cy="416767"/>
              <a:chOff x="3612754" y="2961087"/>
              <a:chExt cx="52695" cy="913068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ACD9684-D210-084B-8C9F-0A1985F09B3E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2BFE064-684C-BA4C-8970-F45524EC84A1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DA0803-4789-3A41-A98C-927767DB5156}"/>
                </a:ext>
              </a:extLst>
            </p:cNvPr>
            <p:cNvGrpSpPr/>
            <p:nvPr/>
          </p:nvGrpSpPr>
          <p:grpSpPr>
            <a:xfrm>
              <a:off x="9906300" y="3888232"/>
              <a:ext cx="24729" cy="1081025"/>
              <a:chOff x="3612754" y="2961087"/>
              <a:chExt cx="52695" cy="913068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3F3BC06-6E71-8E45-B578-950E6D33A21C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53E1253-A61F-DC45-9976-B9615DBE1230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4F2BE93-633F-3945-A114-2C0A6C06B49B}"/>
                </a:ext>
              </a:extLst>
            </p:cNvPr>
            <p:cNvGrpSpPr/>
            <p:nvPr/>
          </p:nvGrpSpPr>
          <p:grpSpPr>
            <a:xfrm>
              <a:off x="9906300" y="5346490"/>
              <a:ext cx="23877" cy="546344"/>
              <a:chOff x="3612754" y="2961087"/>
              <a:chExt cx="52695" cy="91306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6188835-C03B-8745-95D6-A4B1C4DEDF3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EEF8CC4-50E5-4C42-A434-A11B45BA12AC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0C5000-F000-9146-B188-7C599CAFB0F9}"/>
                </a:ext>
              </a:extLst>
            </p:cNvPr>
            <p:cNvGrpSpPr/>
            <p:nvPr/>
          </p:nvGrpSpPr>
          <p:grpSpPr>
            <a:xfrm>
              <a:off x="10270481" y="3329261"/>
              <a:ext cx="75654" cy="2202643"/>
              <a:chOff x="2991340" y="991402"/>
              <a:chExt cx="165746" cy="4825633"/>
            </a:xfrm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DCF4F8B-F528-684C-B853-58715F628575}"/>
                  </a:ext>
                </a:extLst>
              </p:cNvPr>
              <p:cNvSpPr/>
              <p:nvPr/>
            </p:nvSpPr>
            <p:spPr>
              <a:xfrm>
                <a:off x="3031958" y="1049154"/>
                <a:ext cx="125128" cy="4726004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0E8E888-09F1-F243-804A-8014FFEE03EB}"/>
                  </a:ext>
                </a:extLst>
              </p:cNvPr>
              <p:cNvSpPr/>
              <p:nvPr/>
            </p:nvSpPr>
            <p:spPr>
              <a:xfrm>
                <a:off x="2991340" y="991402"/>
                <a:ext cx="162896" cy="4825633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80DBC6-F5CB-4B40-BBCD-E43CC347CC5D}"/>
                </a:ext>
              </a:extLst>
            </p:cNvPr>
            <p:cNvGrpSpPr/>
            <p:nvPr/>
          </p:nvGrpSpPr>
          <p:grpSpPr>
            <a:xfrm flipH="1">
              <a:off x="11431744" y="3339332"/>
              <a:ext cx="307083" cy="2207036"/>
              <a:chOff x="3016745" y="991403"/>
              <a:chExt cx="140341" cy="4835258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03EC4CA-2480-1547-8ECA-E8008163BEF1}"/>
                  </a:ext>
                </a:extLst>
              </p:cNvPr>
              <p:cNvSpPr/>
              <p:nvPr/>
            </p:nvSpPr>
            <p:spPr>
              <a:xfrm>
                <a:off x="3031958" y="1049154"/>
                <a:ext cx="125128" cy="4726004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128" h="4726004">
                    <a:moveTo>
                      <a:pt x="125128" y="0"/>
                    </a:moveTo>
                    <a:lnTo>
                      <a:pt x="0" y="0"/>
                    </a:lnTo>
                    <a:lnTo>
                      <a:pt x="0" y="4726004"/>
                    </a:lnTo>
                    <a:lnTo>
                      <a:pt x="125128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FB405D43-C685-4543-990E-0458C34063AB}"/>
                  </a:ext>
                </a:extLst>
              </p:cNvPr>
              <p:cNvSpPr/>
              <p:nvPr/>
            </p:nvSpPr>
            <p:spPr>
              <a:xfrm>
                <a:off x="3016745" y="991403"/>
                <a:ext cx="137491" cy="4835258"/>
              </a:xfrm>
              <a:custGeom>
                <a:avLst/>
                <a:gdLst>
                  <a:gd name="connsiteX0" fmla="*/ 125128 w 125128"/>
                  <a:gd name="connsiteY0" fmla="*/ 0 h 4726004"/>
                  <a:gd name="connsiteX1" fmla="*/ 0 w 125128"/>
                  <a:gd name="connsiteY1" fmla="*/ 0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  <a:gd name="connsiteX0" fmla="*/ 125128 w 125128"/>
                  <a:gd name="connsiteY0" fmla="*/ 0 h 4726004"/>
                  <a:gd name="connsiteX1" fmla="*/ 21593 w 125128"/>
                  <a:gd name="connsiteY1" fmla="*/ 9426 h 4726004"/>
                  <a:gd name="connsiteX2" fmla="*/ 0 w 125128"/>
                  <a:gd name="connsiteY2" fmla="*/ 4726004 h 4726004"/>
                  <a:gd name="connsiteX3" fmla="*/ 125128 w 125128"/>
                  <a:gd name="connsiteY3" fmla="*/ 4726004 h 4726004"/>
                  <a:gd name="connsiteX0" fmla="*/ 105809 w 105809"/>
                  <a:gd name="connsiteY0" fmla="*/ 0 h 4726004"/>
                  <a:gd name="connsiteX1" fmla="*/ 2274 w 105809"/>
                  <a:gd name="connsiteY1" fmla="*/ 9426 h 4726004"/>
                  <a:gd name="connsiteX2" fmla="*/ 731 w 105809"/>
                  <a:gd name="connsiteY2" fmla="*/ 4726004 h 4726004"/>
                  <a:gd name="connsiteX3" fmla="*/ 105809 w 105809"/>
                  <a:gd name="connsiteY3" fmla="*/ 4726004 h 4726004"/>
                  <a:gd name="connsiteX0" fmla="*/ 105613 w 105613"/>
                  <a:gd name="connsiteY0" fmla="*/ 0 h 4735430"/>
                  <a:gd name="connsiteX1" fmla="*/ 2078 w 105613"/>
                  <a:gd name="connsiteY1" fmla="*/ 9426 h 4735430"/>
                  <a:gd name="connsiteX2" fmla="*/ 2077 w 105613"/>
                  <a:gd name="connsiteY2" fmla="*/ 4735430 h 4735430"/>
                  <a:gd name="connsiteX3" fmla="*/ 105613 w 105613"/>
                  <a:gd name="connsiteY3" fmla="*/ 4726004 h 473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613" h="4735430">
                    <a:moveTo>
                      <a:pt x="105613" y="0"/>
                    </a:moveTo>
                    <a:lnTo>
                      <a:pt x="2078" y="9426"/>
                    </a:lnTo>
                    <a:cubicBezTo>
                      <a:pt x="-5120" y="1581619"/>
                      <a:pt x="9275" y="3163237"/>
                      <a:pt x="2077" y="4735430"/>
                    </a:cubicBezTo>
                    <a:lnTo>
                      <a:pt x="105613" y="472600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DFCA01-C2C3-7747-A494-56D174BD8085}"/>
                </a:ext>
              </a:extLst>
            </p:cNvPr>
            <p:cNvGrpSpPr/>
            <p:nvPr/>
          </p:nvGrpSpPr>
          <p:grpSpPr>
            <a:xfrm rot="5400000">
              <a:off x="10864557" y="3247488"/>
              <a:ext cx="45719" cy="254745"/>
              <a:chOff x="3612754" y="2961087"/>
              <a:chExt cx="52695" cy="913068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4345C99-5972-7642-8F09-4E25A134903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C1D89E1F-B775-DA43-8525-79040543BE44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B15C154-6605-D548-B549-022B7A22AC6E}"/>
                </a:ext>
              </a:extLst>
            </p:cNvPr>
            <p:cNvGrpSpPr/>
            <p:nvPr/>
          </p:nvGrpSpPr>
          <p:grpSpPr>
            <a:xfrm rot="5400000">
              <a:off x="10864557" y="3891864"/>
              <a:ext cx="45719" cy="254745"/>
              <a:chOff x="3612754" y="2961087"/>
              <a:chExt cx="52695" cy="913068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213DB0B-52BA-4B4B-93CF-50AE429CD7C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D9084F7-5F0B-8F4E-BD15-64FDB28AF868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8D0945D-2AAD-9C48-A8A0-856F81E1E50D}"/>
                </a:ext>
              </a:extLst>
            </p:cNvPr>
            <p:cNvGrpSpPr/>
            <p:nvPr/>
          </p:nvGrpSpPr>
          <p:grpSpPr>
            <a:xfrm rot="5400000">
              <a:off x="10864557" y="4695799"/>
              <a:ext cx="45719" cy="254745"/>
              <a:chOff x="3612754" y="2961087"/>
              <a:chExt cx="52695" cy="913068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BF184FBF-38F3-2D4B-9E37-AA340F36C944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4853A68-28F0-A64D-A6B1-81CE1E56B017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4CAD6AF-F42B-2C47-A92C-D978085EB3A6}"/>
                </a:ext>
              </a:extLst>
            </p:cNvPr>
            <p:cNvGrpSpPr/>
            <p:nvPr/>
          </p:nvGrpSpPr>
          <p:grpSpPr>
            <a:xfrm rot="5400000">
              <a:off x="10864557" y="5407681"/>
              <a:ext cx="45719" cy="254745"/>
              <a:chOff x="3612754" y="2961087"/>
              <a:chExt cx="52695" cy="913068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74EF7E67-B3DE-4141-A06F-BA7B94F84FBD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3BC30E9D-B6EC-AD46-8F88-36B7B85BA83E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headEnd type="none"/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564E36-5946-B147-A99E-78F921F7191C}"/>
              </a:ext>
            </a:extLst>
          </p:cNvPr>
          <p:cNvGrpSpPr/>
          <p:nvPr/>
        </p:nvGrpSpPr>
        <p:grpSpPr>
          <a:xfrm>
            <a:off x="3455421" y="2829326"/>
            <a:ext cx="2093572" cy="1981676"/>
            <a:chOff x="3341111" y="2842687"/>
            <a:chExt cx="2093572" cy="198167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9CF2E4D-4829-B14E-8040-8F5521DAAA38}"/>
                </a:ext>
              </a:extLst>
            </p:cNvPr>
            <p:cNvGrpSpPr/>
            <p:nvPr/>
          </p:nvGrpSpPr>
          <p:grpSpPr>
            <a:xfrm>
              <a:off x="3501469" y="3881043"/>
              <a:ext cx="57977" cy="529592"/>
              <a:chOff x="6040860" y="3253216"/>
              <a:chExt cx="76928" cy="301474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6D24F14-DC4D-4947-91DF-D01BA95336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17788" y="3253216"/>
                <a:ext cx="0" cy="287095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4BB281B-94AF-AA43-8808-353FDA7B9E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860" y="3253216"/>
                <a:ext cx="0" cy="301474"/>
              </a:xfrm>
              <a:prstGeom prst="straightConnector1">
                <a:avLst/>
              </a:prstGeom>
              <a:no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CE21123-ED5C-0242-856F-DA7987210789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B305C7D-2CBD-FD41-9430-53CC21C5F560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6EB969-A5F5-C442-B369-0C4CA7C1BAD0}"/>
                </a:ext>
              </a:extLst>
            </p:cNvPr>
            <p:cNvSpPr txBox="1"/>
            <p:nvPr/>
          </p:nvSpPr>
          <p:spPr>
            <a:xfrm>
              <a:off x="3837595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E6658A3-D69F-1F47-B328-968FF507E1EE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27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81CE95E-0E5E-3F4F-AF96-CD0A3C8EA509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0D1983D-11C5-2C49-89C2-B9911AB5E9B0}"/>
                </a:ext>
              </a:extLst>
            </p:cNvPr>
            <p:cNvCxnSpPr>
              <a:cxnSpLocks/>
            </p:cNvCxnSpPr>
            <p:nvPr/>
          </p:nvCxnSpPr>
          <p:spPr>
            <a:xfrm>
              <a:off x="4391205" y="315431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3BCA7AA-1529-4D44-BE6E-FD97EA60C2B8}"/>
                </a:ext>
              </a:extLst>
            </p:cNvPr>
            <p:cNvCxnSpPr>
              <a:cxnSpLocks/>
            </p:cNvCxnSpPr>
            <p:nvPr/>
          </p:nvCxnSpPr>
          <p:spPr>
            <a:xfrm>
              <a:off x="4403420" y="3861171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34A960ED-EAFA-F247-BE6F-80E334B8E340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16" y="3901977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EE46FB2-8863-CC4F-ADD5-BF2703B8B50C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58" y="3871659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FD15E98-FE07-AD4C-A4CE-60783D04CEDD}"/>
                </a:ext>
              </a:extLst>
            </p:cNvPr>
            <p:cNvSpPr txBox="1"/>
            <p:nvPr/>
          </p:nvSpPr>
          <p:spPr>
            <a:xfrm>
              <a:off x="3412781" y="4458603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  <a:r>
                <a:rPr lang="en-US" sz="1400" baseline="-25000" dirty="0">
                  <a:latin typeface="Calibri" charset="0"/>
                  <a:ea typeface="Calibri" charset="0"/>
                  <a:cs typeface="Calibri" charset="0"/>
                </a:rPr>
                <a:t>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07220CC-16F8-8143-B67F-DF93C9087F8A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B9B36A25-5C88-3341-8049-D1F3B50F480B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7128641-A800-9142-BB80-181B693A0BBC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78BD744-4DE5-8A48-8879-4399913B0702}"/>
                </a:ext>
              </a:extLst>
            </p:cNvPr>
            <p:cNvCxnSpPr>
              <a:cxnSpLocks/>
            </p:cNvCxnSpPr>
            <p:nvPr/>
          </p:nvCxnSpPr>
          <p:spPr>
            <a:xfrm>
              <a:off x="3630463" y="3121382"/>
              <a:ext cx="0" cy="3170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E0F24D0-4D29-0F43-BD5C-6E0E9C3E15B6}"/>
                </a:ext>
              </a:extLst>
            </p:cNvPr>
            <p:cNvSpPr txBox="1"/>
            <p:nvPr/>
          </p:nvSpPr>
          <p:spPr>
            <a:xfrm>
              <a:off x="3341111" y="2842687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Dose</a:t>
              </a:r>
              <a:r>
                <a:rPr lang="en-US" sz="1200" baseline="-25000" dirty="0"/>
                <a:t>iv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E282B03-76D0-2742-AD05-59CF80810061}"/>
              </a:ext>
            </a:extLst>
          </p:cNvPr>
          <p:cNvGrpSpPr/>
          <p:nvPr/>
        </p:nvGrpSpPr>
        <p:grpSpPr>
          <a:xfrm>
            <a:off x="1121002" y="3398557"/>
            <a:ext cx="2006661" cy="403109"/>
            <a:chOff x="3428022" y="3454490"/>
            <a:chExt cx="2006661" cy="403109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2AD3373-1498-8542-96D6-F8AB4AC696FE}"/>
                </a:ext>
              </a:extLst>
            </p:cNvPr>
            <p:cNvSpPr txBox="1"/>
            <p:nvPr/>
          </p:nvSpPr>
          <p:spPr>
            <a:xfrm>
              <a:off x="3428022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D38C6A3-71D1-BD4F-989B-0AD423711E9A}"/>
                </a:ext>
              </a:extLst>
            </p:cNvPr>
            <p:cNvSpPr txBox="1"/>
            <p:nvPr/>
          </p:nvSpPr>
          <p:spPr>
            <a:xfrm>
              <a:off x="5041424" y="3491839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DT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0DC30BDD-C7F7-7642-A2F0-0AEB67F29FB5}"/>
                </a:ext>
              </a:extLst>
            </p:cNvPr>
            <p:cNvSpPr txBox="1"/>
            <p:nvPr/>
          </p:nvSpPr>
          <p:spPr>
            <a:xfrm>
              <a:off x="3837595" y="34544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D4F2515-E0CE-A74D-970D-167D63FE8675}"/>
                </a:ext>
              </a:extLst>
            </p:cNvPr>
            <p:cNvSpPr txBox="1"/>
            <p:nvPr/>
          </p:nvSpPr>
          <p:spPr>
            <a:xfrm>
              <a:off x="4188597" y="3477651"/>
              <a:ext cx="393259" cy="36576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T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9916D3C-7756-9F42-BF8A-75769ACC63DA}"/>
                </a:ext>
              </a:extLst>
            </p:cNvPr>
            <p:cNvGrpSpPr/>
            <p:nvPr/>
          </p:nvGrpSpPr>
          <p:grpSpPr>
            <a:xfrm rot="5400000">
              <a:off x="4752735" y="3515834"/>
              <a:ext cx="81780" cy="338555"/>
              <a:chOff x="3889745" y="2234511"/>
              <a:chExt cx="52706" cy="913067"/>
            </a:xfrm>
            <a:noFill/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FB3E58DB-0C19-894F-9403-A05F36A43F22}"/>
                  </a:ext>
                </a:extLst>
              </p:cNvPr>
              <p:cNvCxnSpPr/>
              <p:nvPr/>
            </p:nvCxnSpPr>
            <p:spPr>
              <a:xfrm flipV="1">
                <a:off x="3942451" y="2234511"/>
                <a:ext cx="0" cy="8933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3B53FED5-7D36-284B-A277-2C663CBB1EBA}"/>
                  </a:ext>
                </a:extLst>
              </p:cNvPr>
              <p:cNvCxnSpPr/>
              <p:nvPr/>
            </p:nvCxnSpPr>
            <p:spPr>
              <a:xfrm>
                <a:off x="3889745" y="2257807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70BA18F-F4C4-4248-BD99-9611A7A8F524}"/>
              </a:ext>
            </a:extLst>
          </p:cNvPr>
          <p:cNvSpPr/>
          <p:nvPr/>
        </p:nvSpPr>
        <p:spPr>
          <a:xfrm>
            <a:off x="178753" y="504083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D   = Drug</a:t>
            </a:r>
          </a:p>
          <a:p>
            <a:r>
              <a:rPr lang="en-US" sz="1600" dirty="0"/>
              <a:t>T   = Target</a:t>
            </a:r>
          </a:p>
          <a:p>
            <a:r>
              <a:rPr lang="en-US" sz="1600" dirty="0"/>
              <a:t>L   = Ligand</a:t>
            </a:r>
          </a:p>
          <a:p>
            <a:r>
              <a:rPr lang="en-US" sz="1600" dirty="0"/>
              <a:t>M = Membrane-bound target</a:t>
            </a:r>
          </a:p>
          <a:p>
            <a:r>
              <a:rPr lang="en-US" sz="1600" dirty="0"/>
              <a:t>S   = Soluble target (shed)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D647E-F1EA-DB45-B81F-2B4DD323F7DE}"/>
              </a:ext>
            </a:extLst>
          </p:cNvPr>
          <p:cNvSpPr txBox="1"/>
          <p:nvPr/>
        </p:nvSpPr>
        <p:spPr>
          <a:xfrm>
            <a:off x="3805803" y="351486"/>
            <a:ext cx="2959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Steady State Inhibition Metric 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7AFCD5-01E7-0A48-A586-9C5C71D45EC3}"/>
                  </a:ext>
                </a:extLst>
              </p:cNvPr>
              <p:cNvSpPr/>
              <p:nvPr/>
            </p:nvSpPr>
            <p:spPr>
              <a:xfrm>
                <a:off x="6765011" y="128765"/>
                <a:ext cx="1151533" cy="6756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7AFCD5-01E7-0A48-A586-9C5C71D45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011" y="128765"/>
                <a:ext cx="1151533" cy="675698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Rectangle 196">
            <a:extLst>
              <a:ext uri="{FF2B5EF4-FFF2-40B4-BE49-F238E27FC236}">
                <a16:creationId xmlns:a16="http://schemas.microsoft.com/office/drawing/2014/main" id="{C0164AD5-1F14-D948-9BA1-6E5317D20335}"/>
              </a:ext>
            </a:extLst>
          </p:cNvPr>
          <p:cNvSpPr/>
          <p:nvPr/>
        </p:nvSpPr>
        <p:spPr>
          <a:xfrm>
            <a:off x="3555584" y="128765"/>
            <a:ext cx="4374212" cy="741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138</Words>
  <Application>Microsoft Macintosh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Stein, Andrew</dc:creator>
  <cp:lastModifiedBy>Stein, Andrew</cp:lastModifiedBy>
  <cp:revision>11</cp:revision>
  <cp:lastPrinted>2019-11-23T01:05:20Z</cp:lastPrinted>
  <dcterms:created xsi:type="dcterms:W3CDTF">2019-11-22T23:23:19Z</dcterms:created>
  <dcterms:modified xsi:type="dcterms:W3CDTF">2019-11-23T15:56:41Z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2019-11-22T23:23:20-0500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d1f793b5-d5ed-4dd4-9e23-0000592daffb</vt:lpwstr>
  </property>
  <property fmtid="{D5CDD505-2E9C-101B-9397-08002B2CF9AE}" pid="8" name="MSIP_Label_4929bff8-5b33-42aa-95d2-28f72e792cb0_ContentBits">
    <vt:lpwstr>0</vt:lpwstr>
  </property>
</Properties>
</file>