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79" r:id="rId2"/>
    <p:sldId id="380" r:id="rId3"/>
    <p:sldId id="378" r:id="rId4"/>
    <p:sldId id="388" r:id="rId5"/>
    <p:sldId id="387" r:id="rId6"/>
    <p:sldId id="389" r:id="rId7"/>
    <p:sldId id="276" r:id="rId8"/>
    <p:sldId id="27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>
          <p15:clr>
            <a:srgbClr val="A4A3A4"/>
          </p15:clr>
        </p15:guide>
        <p15:guide id="2" orient="horz" pos="3801">
          <p15:clr>
            <a:srgbClr val="A4A3A4"/>
          </p15:clr>
        </p15:guide>
        <p15:guide id="3" orient="horz" pos="950">
          <p15:clr>
            <a:srgbClr val="A4A3A4"/>
          </p15:clr>
        </p15:guide>
        <p15:guide id="4" pos="5328">
          <p15:clr>
            <a:srgbClr val="A4A3A4"/>
          </p15:clr>
        </p15:guide>
        <p15:guide id="5" pos="2937">
          <p15:clr>
            <a:srgbClr val="A4A3A4"/>
          </p15:clr>
        </p15:guide>
        <p15:guide id="6" pos="432">
          <p15:clr>
            <a:srgbClr val="A4A3A4"/>
          </p15:clr>
        </p15:guide>
        <p15:guide id="7" pos="28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84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5780E6-A8F4-46B0-B82D-9E7F56C639EF}">
  <a:tblStyle styleId="{1C5780E6-A8F4-46B0-B82D-9E7F56C639EF}" styleName="Novartis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646464"/>
              </a:solidFill>
            </a:ln>
          </a:top>
          <a:bottom>
            <a:ln w="6350">
              <a:solidFill>
                <a:srgbClr val="646464"/>
              </a:solidFill>
            </a:ln>
          </a:bottom>
          <a:insideH>
            <a:ln w="6350">
              <a:solidFill>
                <a:srgbClr val="64646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 b="on">
        <a:fontRef idx="minor"/>
        <a:srgbClr val="000000"/>
      </a:tcTxStyle>
      <a:tcStyle>
        <a:tcBdr/>
      </a:tcStyle>
    </a:lastCol>
    <a:firstCol>
      <a:tcTxStyle b="on">
        <a:fontRef idx="minor"/>
        <a:srgbClr val="000000"/>
      </a:tcTxStyle>
      <a:tcStyle>
        <a:tcBdr/>
      </a:tcStyle>
    </a:firstCol>
    <a:lastRow>
      <a:tcTxStyle b="on">
        <a:fontRef idx="min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inor"/>
        <a:srgbClr val="0460A9"/>
      </a:tcTxStyle>
      <a:tcStyle>
        <a:tcBdr>
          <a:top>
            <a:ln>
              <a:noFill/>
            </a:ln>
          </a:top>
          <a:bottom>
            <a:ln w="19050">
              <a:solidFill>
                <a:srgbClr val="0460A9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9" autoAdjust="0"/>
    <p:restoredTop sz="94468"/>
  </p:normalViewPr>
  <p:slideViewPr>
    <p:cSldViewPr showGuides="1">
      <p:cViewPr varScale="1">
        <p:scale>
          <a:sx n="109" d="100"/>
          <a:sy n="109" d="100"/>
        </p:scale>
        <p:origin x="832" y="200"/>
      </p:cViewPr>
      <p:guideLst>
        <p:guide orient="horz" pos="288"/>
        <p:guide orient="horz" pos="3801"/>
        <p:guide orient="horz" pos="950"/>
        <p:guide pos="5328"/>
        <p:guide pos="2937"/>
        <p:guide pos="432"/>
        <p:guide pos="28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B60FF-ACF0-5A4A-9C79-4881E6B16567}" type="datetimeFigureOut">
              <a:rPr lang="en-US" smtClean="0">
                <a:latin typeface="Arial"/>
              </a:rPr>
              <a:pPr/>
              <a:t>7/24/18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BA786-EB35-BA4C-A7F7-24740D3067F1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99472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C4595FF-6E7F-4C41-B8DF-4AE76FC1F075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5A6330BE-D91A-D240-B266-E5D5F99B4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16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18" name="Picture Placeholder 4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" y="457200"/>
            <a:ext cx="7770813" cy="379476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itchFamily="34" charset="0"/>
              <a:buNone/>
              <a:tabLst>
                <a:tab pos="3998913" algn="r"/>
                <a:tab pos="8229600" algn="r"/>
              </a:tabLst>
              <a:defRPr sz="1200"/>
            </a:lvl1pPr>
          </a:lstStyle>
          <a:p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965960" y="4389120"/>
            <a:ext cx="6490654" cy="960120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965958" y="5440680"/>
            <a:ext cx="4343400" cy="10972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914400"/>
            <a:ext cx="1965960" cy="777240"/>
          </a:xfrm>
          <a:solidFill>
            <a:schemeClr val="accent1"/>
          </a:solidFill>
        </p:spPr>
        <p:txBody>
          <a:bodyPr lIns="274320" tIns="91440" rIns="91440" bIns="91440" anchor="ctr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Business or Operating Unit/Franchise or Department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8" name="Straight Connector 7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918972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-13716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918972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-13716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1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508761"/>
            <a:ext cx="3794760" cy="452532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5623561"/>
            <a:ext cx="379476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685800" y="1508761"/>
            <a:ext cx="3794760" cy="4023359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</p:spTree>
    <p:extLst>
      <p:ext uri="{BB962C8B-B14F-4D97-AF65-F5344CB8AC3E}">
        <p14:creationId xmlns:p14="http://schemas.microsoft.com/office/powerpoint/2010/main" val="81862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965960" y="4389120"/>
            <a:ext cx="6490654" cy="960120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965960" y="5440680"/>
            <a:ext cx="4343400" cy="10972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25" name="Straight Connector 24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icture Placeholder 4"/>
          <p:cNvSpPr>
            <a:spLocks noGrp="1"/>
          </p:cNvSpPr>
          <p:nvPr>
            <p:ph type="pic" sz="quarter" idx="13" hasCustomPrompt="1"/>
          </p:nvPr>
        </p:nvSpPr>
        <p:spPr bwMode="hidden">
          <a:xfrm>
            <a:off x="685800" y="455613"/>
            <a:ext cx="7770813" cy="379476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5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965960" y="2331720"/>
            <a:ext cx="6490654" cy="2286000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965960" y="4709161"/>
            <a:ext cx="6490654" cy="132492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25" name="Straight Connector 24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7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4254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52009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1965959" y="4389120"/>
            <a:ext cx="6492241" cy="9601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dirty="0"/>
              <a:t>Thank</a:t>
            </a:r>
            <a:r>
              <a:rPr lang="en-US" baseline="0" dirty="0"/>
              <a:t> you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3" hasCustomPrompt="1"/>
          </p:nvPr>
        </p:nvSpPr>
        <p:spPr bwMode="hidden">
          <a:xfrm>
            <a:off x="685800" y="455613"/>
            <a:ext cx="7770813" cy="379476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14" name="Straight Connector 13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1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1965959" y="2331720"/>
            <a:ext cx="6492241" cy="228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dirty="0"/>
              <a:t>Thank</a:t>
            </a:r>
            <a:r>
              <a:rPr lang="en-US" baseline="0" dirty="0"/>
              <a:t> you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19" name="Straight Connector 18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965960" y="2331720"/>
            <a:ext cx="6490654" cy="2286000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965960" y="4709161"/>
            <a:ext cx="6490654" cy="132492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914400"/>
            <a:ext cx="1965960" cy="777240"/>
          </a:xfrm>
          <a:solidFill>
            <a:schemeClr val="accent1"/>
          </a:solidFill>
        </p:spPr>
        <p:txBody>
          <a:bodyPr lIns="274320" tIns="91440" rIns="91440" bIns="91440" anchor="ctr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Business or Operating Unit/Franchise or Department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22" name="Straight Connector 21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18972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13716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18972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-13716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1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2438" indent="-452438">
              <a:buSzPct val="100000"/>
              <a:buFont typeface="+mj-lt"/>
              <a:buAutoNum type="arabicPeriod"/>
              <a:defRPr/>
            </a:lvl1pPr>
            <a:lvl2pPr marL="684213" indent="-231775">
              <a:defRPr/>
            </a:lvl2pPr>
            <a:lvl3pPr marL="914400" indent="-230188">
              <a:defRPr/>
            </a:lvl3pPr>
            <a:lvl4pPr marL="1146175" indent="-231775">
              <a:defRPr/>
            </a:lvl4pPr>
            <a:lvl5pPr marL="1368425" indent="-22225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30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836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08761"/>
            <a:ext cx="3794760" cy="452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508761"/>
            <a:ext cx="3794760" cy="452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4697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63440" y="5623561"/>
            <a:ext cx="379476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08761"/>
            <a:ext cx="3794760" cy="452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663440" y="1508761"/>
            <a:ext cx="3794760" cy="4023359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</p:spTree>
    <p:extLst>
      <p:ext uri="{BB962C8B-B14F-4D97-AF65-F5344CB8AC3E}">
        <p14:creationId xmlns:p14="http://schemas.microsoft.com/office/powerpoint/2010/main" val="73834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1508761"/>
            <a:ext cx="7772400" cy="45383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623561"/>
            <a:ext cx="777240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685800" y="2057400"/>
            <a:ext cx="777240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</p:spTree>
    <p:extLst>
      <p:ext uri="{BB962C8B-B14F-4D97-AF65-F5344CB8AC3E}">
        <p14:creationId xmlns:p14="http://schemas.microsoft.com/office/powerpoint/2010/main" val="266208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623561"/>
            <a:ext cx="379476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663440" y="5623561"/>
            <a:ext cx="379476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1508761"/>
            <a:ext cx="7772400" cy="45383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685800" y="2057400"/>
            <a:ext cx="379476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4663440" y="2057400"/>
            <a:ext cx="379476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</p:spTree>
    <p:extLst>
      <p:ext uri="{BB962C8B-B14F-4D97-AF65-F5344CB8AC3E}">
        <p14:creationId xmlns:p14="http://schemas.microsoft.com/office/powerpoint/2010/main" val="362364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623561"/>
            <a:ext cx="246888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337560" y="5623561"/>
            <a:ext cx="246888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989320" y="5623561"/>
            <a:ext cx="246888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1508761"/>
            <a:ext cx="7772400" cy="45383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22" hasCustomPrompt="1"/>
          </p:nvPr>
        </p:nvSpPr>
        <p:spPr>
          <a:xfrm>
            <a:off x="685800" y="2057400"/>
            <a:ext cx="246888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23" hasCustomPrompt="1"/>
          </p:nvPr>
        </p:nvSpPr>
        <p:spPr>
          <a:xfrm>
            <a:off x="3337560" y="2057400"/>
            <a:ext cx="246888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24" hasCustomPrompt="1"/>
          </p:nvPr>
        </p:nvSpPr>
        <p:spPr>
          <a:xfrm>
            <a:off x="5989320" y="2057400"/>
            <a:ext cx="246888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</p:spTree>
    <p:extLst>
      <p:ext uri="{BB962C8B-B14F-4D97-AF65-F5344CB8AC3E}">
        <p14:creationId xmlns:p14="http://schemas.microsoft.com/office/powerpoint/2010/main" val="119340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08760"/>
            <a:ext cx="7772400" cy="4526280"/>
          </a:xfrm>
          <a:prstGeom prst="rect">
            <a:avLst/>
          </a:prstGeom>
        </p:spPr>
        <p:txBody>
          <a:bodyPr vert="horz" lIns="0" tIns="0" rIns="0" bIns="0" spcCol="1828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85800" y="6350635"/>
            <a:ext cx="59436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rgbClr val="0460A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1"/>
                </a:solidFill>
              </a:rPr>
              <a:t>Pharmacometrics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V="1">
              <a:off x="685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6858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44805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44805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466344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466344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9189720" y="15087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189720" y="60350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-137160" y="15087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137160" y="60350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9189720" y="4572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-137160" y="4572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>
              <a:defRPr lang="en-US" sz="700" smtClean="0">
                <a:solidFill>
                  <a:srgbClr val="7F7F7F"/>
                </a:solidFill>
              </a:defRPr>
            </a:lvl1pPr>
          </a:lstStyle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700" dirty="0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Business Use Only</a:t>
            </a:r>
          </a:p>
        </p:txBody>
      </p:sp>
    </p:spTree>
    <p:extLst>
      <p:ext uri="{BB962C8B-B14F-4D97-AF65-F5344CB8AC3E}">
        <p14:creationId xmlns:p14="http://schemas.microsoft.com/office/powerpoint/2010/main" val="168602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62" r:id="rId3"/>
    <p:sldLayoutId id="2147483650" r:id="rId4"/>
    <p:sldLayoutId id="214748365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51" r:id="rId11"/>
    <p:sldLayoutId id="2147483673" r:id="rId12"/>
    <p:sldLayoutId id="2147483670" r:id="rId13"/>
    <p:sldLayoutId id="2147483671" r:id="rId14"/>
    <p:sldLayoutId id="2147483669" r:id="rId15"/>
    <p:sldLayoutId id="2147483668" r:id="rId16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200"/>
        </a:spcBef>
        <a:buClrTx/>
        <a:buSzPct val="120000"/>
        <a:buFont typeface="Arial" pitchFamily="34" charset="0"/>
        <a:buChar char="•"/>
        <a:tabLst>
          <a:tab pos="3998913" algn="r"/>
          <a:tab pos="8229600" algn="r"/>
        </a:tabLs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 (DT) – Start with standard binding model fits to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3097872" y="3545308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</a:t>
            </a:r>
            <a:r>
              <a:rPr lang="en-US" sz="3200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0872" y="3588000"/>
            <a:ext cx="319583" cy="6155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" name="Rectangle 7"/>
          <p:cNvSpPr/>
          <p:nvPr/>
        </p:nvSpPr>
        <p:spPr>
          <a:xfrm>
            <a:off x="4419600" y="3545308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T</a:t>
            </a:r>
            <a:r>
              <a:rPr lang="en-US" sz="3200" baseline="-25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022658" y="3545308"/>
            <a:ext cx="835342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DT</a:t>
            </a:r>
            <a:r>
              <a:rPr lang="en-US" sz="3200" baseline="-25000" dirty="0"/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31024" y="4341841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97872" y="5324500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</a:t>
            </a:r>
            <a:r>
              <a:rPr lang="en-US" sz="3200" baseline="-25000" dirty="0"/>
              <a:t>2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4205" y="3614512"/>
            <a:ext cx="615394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on1</a:t>
            </a:r>
          </a:p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off1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51409" y="3919106"/>
            <a:ext cx="68516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425315" y="4341843"/>
            <a:ext cx="1915" cy="914024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91610" y="4334043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6860" y="4513885"/>
            <a:ext cx="403237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12D</a:t>
            </a:r>
          </a:p>
          <a:p>
            <a:r>
              <a:rPr lang="en-US" sz="1600" dirty="0"/>
              <a:t>k</a:t>
            </a:r>
            <a:r>
              <a:rPr lang="en-US" sz="1600" baseline="-25000" dirty="0"/>
              <a:t>21D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94676" y="4153052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F, k</a:t>
            </a:r>
            <a:r>
              <a:rPr lang="en-US" sz="1600" baseline="-25000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64073" y="3549519"/>
            <a:ext cx="6492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dirty="0"/>
              <a:t>Dose</a:t>
            </a:r>
            <a:r>
              <a:rPr lang="en-US" sz="1800" baseline="-25000" dirty="0"/>
              <a:t>iv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58908" y="4083104"/>
            <a:ext cx="709602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15986" y="3923317"/>
            <a:ext cx="6924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dirty="0"/>
              <a:t>Dose</a:t>
            </a:r>
            <a:r>
              <a:rPr lang="en-US" sz="1800" baseline="-25000" dirty="0"/>
              <a:t>sc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58908" y="3705094"/>
            <a:ext cx="709602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68795" y="3973907"/>
            <a:ext cx="394706" cy="21839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100" dirty="0"/>
              <a:t>dep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84218" y="3149763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44804" y="3141965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984218" y="4341841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44804" y="4334043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eM1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609918" y="4341841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70504" y="4334043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eDM1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00989" y="5405737"/>
            <a:ext cx="2057528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 dirty="0"/>
              <a:t>Peripheral</a:t>
            </a:r>
            <a:r>
              <a:rPr lang="en-US" sz="1800" i="1" dirty="0"/>
              <a:t> (2)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24414" y="3128519"/>
            <a:ext cx="174409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 dirty="0"/>
              <a:t>Central</a:t>
            </a:r>
            <a:r>
              <a:rPr lang="en-US" sz="1800" i="1" dirty="0"/>
              <a:t> (1)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6735" y="5090872"/>
            <a:ext cx="166167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 = Drug</a:t>
            </a:r>
          </a:p>
          <a:p>
            <a:r>
              <a:rPr lang="en-US" dirty="0"/>
              <a:t>T = Target</a:t>
            </a:r>
          </a:p>
          <a:p>
            <a:r>
              <a:rPr lang="en-US" dirty="0"/>
              <a:t>DT = Complex</a:t>
            </a:r>
          </a:p>
        </p:txBody>
      </p:sp>
    </p:spTree>
    <p:extLst>
      <p:ext uri="{BB962C8B-B14F-4D97-AF65-F5344CB8AC3E}">
        <p14:creationId xmlns:p14="http://schemas.microsoft.com/office/powerpoint/2010/main" val="125762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457200"/>
            <a:ext cx="7848601" cy="960120"/>
          </a:xfrm>
        </p:spPr>
        <p:txBody>
          <a:bodyPr>
            <a:normAutofit/>
          </a:bodyPr>
          <a:lstStyle/>
          <a:p>
            <a:r>
              <a:rPr lang="en-US" dirty="0"/>
              <a:t>Model B (DT2): </a:t>
            </a:r>
            <a:br>
              <a:rPr lang="en-US" dirty="0"/>
            </a:br>
            <a:r>
              <a:rPr lang="en-US" dirty="0"/>
              <a:t>adding receptor shedding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126" name="TextBox 125"/>
          <p:cNvSpPr txBox="1"/>
          <p:nvPr/>
        </p:nvSpPr>
        <p:spPr>
          <a:xfrm>
            <a:off x="5793992" y="5520337"/>
            <a:ext cx="318798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 = Drug</a:t>
            </a:r>
          </a:p>
          <a:p>
            <a:r>
              <a:rPr lang="en-US" dirty="0"/>
              <a:t>S = Soluble Target</a:t>
            </a:r>
          </a:p>
          <a:p>
            <a:r>
              <a:rPr lang="en-US" dirty="0"/>
              <a:t>M = Membrane-Bound Target</a:t>
            </a:r>
          </a:p>
          <a:p>
            <a:r>
              <a:rPr lang="en-US" dirty="0"/>
              <a:t>DS, DM = Complex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140951" y="3504892"/>
            <a:ext cx="707563" cy="70719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/>
              <a:t>D</a:t>
            </a:r>
            <a:r>
              <a:rPr lang="en-US" sz="2800" baseline="-25000" dirty="0"/>
              <a:t>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978187" y="3063073"/>
            <a:ext cx="302468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/>
              <a:t>+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391902" y="2808402"/>
            <a:ext cx="707563" cy="70719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/>
              <a:t>S</a:t>
            </a:r>
            <a:r>
              <a:rPr lang="en-US" sz="2800" baseline="-25000" dirty="0"/>
              <a:t>1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5909116" y="2808402"/>
            <a:ext cx="707563" cy="70719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/>
              <a:t>DS</a:t>
            </a:r>
            <a:r>
              <a:rPr lang="en-US" sz="2800" baseline="-25000" dirty="0"/>
              <a:t>1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3140951" y="5388806"/>
            <a:ext cx="707563" cy="70719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/>
              <a:t>D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229137" y="2921913"/>
            <a:ext cx="5824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k</a:t>
            </a:r>
            <a:r>
              <a:rPr lang="en-US" sz="1400" baseline="-25000" dirty="0"/>
              <a:t>on1</a:t>
            </a:r>
          </a:p>
          <a:p>
            <a:pPr algn="ctr"/>
            <a:r>
              <a:rPr lang="en-US" sz="1400" dirty="0"/>
              <a:t>k</a:t>
            </a:r>
            <a:r>
              <a:rPr lang="en-US" sz="1400" baseline="-25000" dirty="0"/>
              <a:t>off1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5179168" y="3161998"/>
            <a:ext cx="64847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3450860" y="4295237"/>
            <a:ext cx="0" cy="1028646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698049" y="4337079"/>
            <a:ext cx="6223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k</a:t>
            </a:r>
            <a:r>
              <a:rPr lang="en-US" sz="1400" baseline="-25000" dirty="0"/>
              <a:t>eD1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091324" y="4621999"/>
            <a:ext cx="3816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k</a:t>
            </a:r>
            <a:r>
              <a:rPr lang="en-US" sz="1400" baseline="-25000" dirty="0"/>
              <a:t>12D</a:t>
            </a:r>
          </a:p>
          <a:p>
            <a:r>
              <a:rPr lang="en-US" sz="1400" dirty="0"/>
              <a:t>k</a:t>
            </a:r>
            <a:r>
              <a:rPr lang="en-US" sz="1400" baseline="-25000" dirty="0"/>
              <a:t>21D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570057" y="4079793"/>
            <a:ext cx="6223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F, k</a:t>
            </a:r>
            <a:r>
              <a:rPr lang="en-US" sz="1400" baseline="-25000" dirty="0"/>
              <a:t>a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897262" y="3508876"/>
            <a:ext cx="57708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/>
              <a:t>Dose</a:t>
            </a:r>
            <a:r>
              <a:rPr lang="en-US" sz="1600" baseline="-25000" dirty="0"/>
              <a:t>iv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2441558" y="4013624"/>
            <a:ext cx="671603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852993" y="3862473"/>
            <a:ext cx="6155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/>
              <a:t>Dose</a:t>
            </a:r>
            <a:r>
              <a:rPr lang="en-US" sz="1600" baseline="-25000" dirty="0"/>
              <a:t>sc</a:t>
            </a: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2441558" y="3656043"/>
            <a:ext cx="671603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2545562" y="3910329"/>
            <a:ext cx="373570" cy="20659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050" dirty="0"/>
              <a:t>dep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769973" y="2451556"/>
            <a:ext cx="6223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/>
              <a:t>k</a:t>
            </a:r>
            <a:r>
              <a:rPr lang="en-US" sz="1400" baseline="-25000"/>
              <a:t>synS1</a:t>
            </a:r>
            <a:endParaRPr lang="en-US" sz="1400" baseline="-25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063009" y="3581400"/>
            <a:ext cx="6223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k</a:t>
            </a:r>
            <a:r>
              <a:rPr lang="en-US" sz="1400" baseline="-25000" dirty="0"/>
              <a:t>eS1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616678" y="3651676"/>
            <a:ext cx="6223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k</a:t>
            </a:r>
            <a:r>
              <a:rPr lang="en-US" sz="1400" baseline="-25000" dirty="0"/>
              <a:t>eDS1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1400614" y="5412284"/>
            <a:ext cx="2277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/>
              <a:t>Peripheral</a:t>
            </a:r>
            <a:r>
              <a:rPr lang="en-US" sz="1600" i="1" dirty="0"/>
              <a:t> (2)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462462" y="3110629"/>
            <a:ext cx="1650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/>
              <a:t>Central</a:t>
            </a:r>
            <a:r>
              <a:rPr lang="en-US" sz="1600" i="1" dirty="0"/>
              <a:t> (1)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005062" y="4040798"/>
            <a:ext cx="302468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/>
              <a:t>+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4391902" y="4268404"/>
            <a:ext cx="707563" cy="70719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/>
              <a:t>M</a:t>
            </a:r>
            <a:r>
              <a:rPr lang="en-US" sz="2800" baseline="-25000" dirty="0"/>
              <a:t>1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909116" y="4268404"/>
            <a:ext cx="707563" cy="70719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/>
              <a:t>DM</a:t>
            </a:r>
            <a:r>
              <a:rPr lang="en-US" sz="2800" baseline="-25000"/>
              <a:t>1</a:t>
            </a:r>
            <a:endParaRPr lang="en-US" sz="28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229137" y="4369713"/>
            <a:ext cx="5824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k</a:t>
            </a:r>
            <a:r>
              <a:rPr lang="en-US" sz="1400" baseline="-25000" dirty="0"/>
              <a:t>on1</a:t>
            </a:r>
          </a:p>
          <a:p>
            <a:pPr algn="ctr"/>
            <a:r>
              <a:rPr lang="en-US" sz="1400" dirty="0"/>
              <a:t>k</a:t>
            </a:r>
            <a:r>
              <a:rPr lang="en-US" sz="1400" baseline="-25000" dirty="0"/>
              <a:t>off1</a:t>
            </a:r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5179168" y="4622000"/>
            <a:ext cx="64847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4781517" y="5052886"/>
            <a:ext cx="6223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k</a:t>
            </a:r>
            <a:r>
              <a:rPr lang="en-US" sz="1400" baseline="-25000" dirty="0"/>
              <a:t>eM1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6357665" y="5069888"/>
            <a:ext cx="6223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k</a:t>
            </a:r>
            <a:r>
              <a:rPr lang="en-US" sz="1400" baseline="-25000" dirty="0"/>
              <a:t>eDM1</a:t>
            </a:r>
          </a:p>
        </p:txBody>
      </p:sp>
      <p:cxnSp>
        <p:nvCxnSpPr>
          <p:cNvPr id="161" name="Straight Arrow Connector 160"/>
          <p:cNvCxnSpPr/>
          <p:nvPr/>
        </p:nvCxnSpPr>
        <p:spPr>
          <a:xfrm flipV="1">
            <a:off x="4745683" y="3602380"/>
            <a:ext cx="0" cy="616996"/>
          </a:xfrm>
          <a:prstGeom prst="straightConnector1">
            <a:avLst/>
          </a:prstGeom>
          <a:ln w="6350" cmpd="sng">
            <a:solidFill>
              <a:srgbClr val="FF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4334341" y="3783357"/>
            <a:ext cx="4606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k</a:t>
            </a:r>
            <a:r>
              <a:rPr lang="en-US" sz="1400" baseline="-25000" dirty="0">
                <a:solidFill>
                  <a:srgbClr val="FF0000"/>
                </a:solidFill>
              </a:rPr>
              <a:t>shed1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092678" y="3981352"/>
            <a:ext cx="6223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k</a:t>
            </a:r>
            <a:r>
              <a:rPr lang="en-US" sz="1400" baseline="-25000" dirty="0"/>
              <a:t>synM1</a:t>
            </a:r>
          </a:p>
        </p:txBody>
      </p:sp>
      <p:cxnSp>
        <p:nvCxnSpPr>
          <p:cNvPr id="165" name="Straight Arrow Connector 164"/>
          <p:cNvCxnSpPr/>
          <p:nvPr/>
        </p:nvCxnSpPr>
        <p:spPr>
          <a:xfrm flipV="1">
            <a:off x="6250214" y="3602380"/>
            <a:ext cx="0" cy="616996"/>
          </a:xfrm>
          <a:prstGeom prst="straightConnector1">
            <a:avLst/>
          </a:prstGeom>
          <a:ln w="6350" cmpd="sng">
            <a:solidFill>
              <a:srgbClr val="FF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5838874" y="3783357"/>
            <a:ext cx="4271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k</a:t>
            </a:r>
            <a:r>
              <a:rPr lang="en-US" sz="1400" baseline="-25000" dirty="0">
                <a:solidFill>
                  <a:srgbClr val="FF0000"/>
                </a:solidFill>
              </a:rPr>
              <a:t>shed1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658153" y="4320468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983627" y="3582568"/>
            <a:ext cx="9614" cy="244419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726544" y="5035736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62897" y="5035736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477000" y="3614070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724400" y="2426857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983627" y="3970476"/>
            <a:ext cx="9614" cy="244419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59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C (3cmt_DT): </a:t>
            </a:r>
            <a:br>
              <a:rPr lang="en-US" dirty="0"/>
            </a:br>
            <a:r>
              <a:rPr lang="en-US" dirty="0"/>
              <a:t>adding tumor distribution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3097872" y="3545308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</a:t>
            </a:r>
            <a:r>
              <a:rPr lang="en-US" sz="3200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0872" y="3588000"/>
            <a:ext cx="319583" cy="6155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" name="Rectangle 7"/>
          <p:cNvSpPr/>
          <p:nvPr/>
        </p:nvSpPr>
        <p:spPr>
          <a:xfrm>
            <a:off x="4419600" y="3545308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M</a:t>
            </a:r>
            <a:r>
              <a:rPr lang="en-US" sz="3200" baseline="-25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022658" y="3545308"/>
            <a:ext cx="835342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/>
              <a:t>DM</a:t>
            </a:r>
            <a:r>
              <a:rPr lang="en-US" sz="3200" baseline="-25000"/>
              <a:t>1</a:t>
            </a:r>
            <a:endParaRPr lang="en-US" sz="3200" baseline="-250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31024" y="4341841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97872" y="5324500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</a:t>
            </a:r>
            <a:r>
              <a:rPr lang="en-US" sz="3200" baseline="-25000" dirty="0"/>
              <a:t>2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4205" y="3614512"/>
            <a:ext cx="615394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on1</a:t>
            </a:r>
          </a:p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off1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51409" y="3919106"/>
            <a:ext cx="68516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425315" y="4341843"/>
            <a:ext cx="1915" cy="914024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91610" y="4334043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6860" y="4513885"/>
            <a:ext cx="403237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12D</a:t>
            </a:r>
          </a:p>
          <a:p>
            <a:r>
              <a:rPr lang="en-US" sz="1600" dirty="0"/>
              <a:t>k</a:t>
            </a:r>
            <a:r>
              <a:rPr lang="en-US" sz="1600" baseline="-25000" dirty="0"/>
              <a:t>21D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94676" y="4153052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F, k</a:t>
            </a:r>
            <a:r>
              <a:rPr lang="en-US" sz="1600" baseline="-25000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64073" y="3549519"/>
            <a:ext cx="6492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dirty="0"/>
              <a:t>Dose</a:t>
            </a:r>
            <a:r>
              <a:rPr lang="en-US" sz="1800" baseline="-25000" dirty="0"/>
              <a:t>iv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58908" y="4083104"/>
            <a:ext cx="709602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15986" y="3923317"/>
            <a:ext cx="6924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dirty="0"/>
              <a:t>Dose</a:t>
            </a:r>
            <a:r>
              <a:rPr lang="en-US" sz="1800" baseline="-25000" dirty="0"/>
              <a:t>sc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58908" y="3705094"/>
            <a:ext cx="709602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68795" y="3973907"/>
            <a:ext cx="394706" cy="21839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100" dirty="0"/>
              <a:t>dep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84218" y="3149763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44804" y="3141965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984218" y="4341841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44804" y="4334043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eM1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609918" y="4341841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70504" y="4334043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eDM1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75053" y="1793231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</a:t>
            </a:r>
            <a:r>
              <a:rPr lang="en-US" sz="3200" baseline="-250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10872" y="1835925"/>
            <a:ext cx="319583" cy="6155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19600" y="1793231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M</a:t>
            </a:r>
            <a:r>
              <a:rPr lang="en-US" sz="3200" baseline="-25000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22658" y="1793231"/>
            <a:ext cx="835342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/>
              <a:t>DM</a:t>
            </a:r>
            <a:r>
              <a:rPr lang="en-US" sz="3200" baseline="-25000"/>
              <a:t>3</a:t>
            </a:r>
            <a:endParaRPr lang="en-US" sz="3200" baseline="-250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731024" y="2589763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04205" y="1862435"/>
            <a:ext cx="615394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on3</a:t>
            </a:r>
          </a:p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off3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251409" y="2167029"/>
            <a:ext cx="68516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425315" y="2589766"/>
            <a:ext cx="1915" cy="914024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91610" y="2581966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16860" y="2761808"/>
            <a:ext cx="403237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13D</a:t>
            </a:r>
          </a:p>
          <a:p>
            <a:r>
              <a:rPr lang="en-US" sz="1600" dirty="0"/>
              <a:t>k</a:t>
            </a:r>
            <a:r>
              <a:rPr lang="en-US" sz="1600" baseline="-25000" dirty="0"/>
              <a:t>31D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984218" y="1397686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44804" y="1389888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syn3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984218" y="2589763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44804" y="2581966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eM3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609918" y="2589763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70504" y="2581966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eDM3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15067" y="1917754"/>
            <a:ext cx="183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/>
              <a:t>Tumor</a:t>
            </a:r>
            <a:r>
              <a:rPr lang="en-US" sz="1800" i="1"/>
              <a:t> </a:t>
            </a:r>
            <a:r>
              <a:rPr lang="en-US" sz="1800" i="1" dirty="0"/>
              <a:t>(3)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00989" y="5405737"/>
            <a:ext cx="2057528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 dirty="0"/>
              <a:t>Peripheral</a:t>
            </a:r>
            <a:r>
              <a:rPr lang="en-US" sz="1800" i="1" dirty="0"/>
              <a:t> (2)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24414" y="3128519"/>
            <a:ext cx="174409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 dirty="0"/>
              <a:t>Central</a:t>
            </a:r>
            <a:r>
              <a:rPr lang="en-US" sz="1800" i="1" dirty="0"/>
              <a:t> (1)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6735" y="5090872"/>
            <a:ext cx="318798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 = Drug</a:t>
            </a:r>
          </a:p>
          <a:p>
            <a:r>
              <a:rPr lang="en-US" dirty="0"/>
              <a:t>M = Membrane-Bound Target</a:t>
            </a:r>
          </a:p>
          <a:p>
            <a:r>
              <a:rPr lang="en-US" dirty="0"/>
              <a:t>DM = Complex</a:t>
            </a:r>
          </a:p>
        </p:txBody>
      </p:sp>
    </p:spTree>
    <p:extLst>
      <p:ext uri="{BB962C8B-B14F-4D97-AF65-F5344CB8AC3E}">
        <p14:creationId xmlns:p14="http://schemas.microsoft.com/office/powerpoint/2010/main" val="106379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D: include shedding from tumor into blood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3097872" y="3545308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</a:t>
            </a:r>
            <a:r>
              <a:rPr lang="en-US" sz="3200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0872" y="3588000"/>
            <a:ext cx="319583" cy="6155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" name="Rectangle 7"/>
          <p:cNvSpPr/>
          <p:nvPr/>
        </p:nvSpPr>
        <p:spPr>
          <a:xfrm>
            <a:off x="4419600" y="3545308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S</a:t>
            </a:r>
            <a:r>
              <a:rPr lang="en-US" sz="3200" baseline="-25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022658" y="3545308"/>
            <a:ext cx="835342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DS</a:t>
            </a:r>
            <a:r>
              <a:rPr lang="en-US" sz="3200" baseline="-25000" dirty="0"/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31024" y="4341841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97872" y="5324500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</a:t>
            </a:r>
            <a:r>
              <a:rPr lang="en-US" sz="3200" baseline="-25000" dirty="0"/>
              <a:t>2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4205" y="3614512"/>
            <a:ext cx="615394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on1</a:t>
            </a:r>
          </a:p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off1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51409" y="3919106"/>
            <a:ext cx="68516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425315" y="4341843"/>
            <a:ext cx="1915" cy="914024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91610" y="4334043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6860" y="4513885"/>
            <a:ext cx="403237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12D</a:t>
            </a:r>
          </a:p>
          <a:p>
            <a:r>
              <a:rPr lang="en-US" sz="1600" dirty="0"/>
              <a:t>k</a:t>
            </a:r>
            <a:r>
              <a:rPr lang="en-US" sz="1600" baseline="-25000" dirty="0"/>
              <a:t>21D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94676" y="4153052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F, k</a:t>
            </a:r>
            <a:r>
              <a:rPr lang="en-US" sz="1600" baseline="-25000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64073" y="3549519"/>
            <a:ext cx="6492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dirty="0"/>
              <a:t>Dose</a:t>
            </a:r>
            <a:r>
              <a:rPr lang="en-US" sz="1800" baseline="-25000" dirty="0"/>
              <a:t>iv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58908" y="4083104"/>
            <a:ext cx="709602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15986" y="3923317"/>
            <a:ext cx="6924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dirty="0"/>
              <a:t>Dose</a:t>
            </a:r>
            <a:r>
              <a:rPr lang="en-US" sz="1800" baseline="-25000" dirty="0"/>
              <a:t>sc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58908" y="3705094"/>
            <a:ext cx="709602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68795" y="3973907"/>
            <a:ext cx="394706" cy="21839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100" dirty="0"/>
              <a:t>dep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77485" y="2589763"/>
            <a:ext cx="0" cy="908330"/>
          </a:xfrm>
          <a:prstGeom prst="straightConnector1">
            <a:avLst/>
          </a:prstGeom>
          <a:ln w="6350" cmpd="sng">
            <a:solidFill>
              <a:srgbClr val="FF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84218" y="4341841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44804" y="4334043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eS1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609918" y="4341841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70504" y="4334043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eDS1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75053" y="1793231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</a:t>
            </a:r>
            <a:r>
              <a:rPr lang="en-US" sz="3200" baseline="-250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10872" y="1835925"/>
            <a:ext cx="319583" cy="6155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19600" y="1793231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M</a:t>
            </a:r>
            <a:r>
              <a:rPr lang="en-US" sz="3200" baseline="-25000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22658" y="1793231"/>
            <a:ext cx="835342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/>
              <a:t>DM</a:t>
            </a:r>
            <a:r>
              <a:rPr lang="en-US" sz="3200" baseline="-25000"/>
              <a:t>3</a:t>
            </a:r>
            <a:endParaRPr lang="en-US" sz="3200" baseline="-250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731024" y="2589763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04205" y="1862435"/>
            <a:ext cx="615394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on3</a:t>
            </a:r>
          </a:p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off3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251409" y="2167029"/>
            <a:ext cx="68516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425315" y="2589766"/>
            <a:ext cx="1915" cy="914024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91610" y="2581966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16860" y="2761808"/>
            <a:ext cx="403237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13D</a:t>
            </a:r>
          </a:p>
          <a:p>
            <a:r>
              <a:rPr lang="en-US" sz="1600" dirty="0"/>
              <a:t>k</a:t>
            </a:r>
            <a:r>
              <a:rPr lang="en-US" sz="1600" baseline="-25000" dirty="0"/>
              <a:t>31D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984218" y="1397686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44804" y="1389888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synM3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609918" y="2589763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70504" y="2581966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eDM3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15067" y="1917754"/>
            <a:ext cx="183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/>
              <a:t>Tumor</a:t>
            </a:r>
            <a:r>
              <a:rPr lang="en-US" sz="1800" i="1"/>
              <a:t> </a:t>
            </a:r>
            <a:r>
              <a:rPr lang="en-US" sz="1800" i="1" dirty="0"/>
              <a:t>(3)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00989" y="5405737"/>
            <a:ext cx="2057528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 dirty="0"/>
              <a:t>Peripheral</a:t>
            </a:r>
            <a:r>
              <a:rPr lang="en-US" sz="1800" i="1" dirty="0"/>
              <a:t> (2)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24414" y="3128519"/>
            <a:ext cx="174409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 dirty="0"/>
              <a:t>Central</a:t>
            </a:r>
            <a:r>
              <a:rPr lang="en-US" sz="1800" i="1" dirty="0"/>
              <a:t> (1)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6735" y="5090872"/>
            <a:ext cx="318798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 = Drug</a:t>
            </a:r>
          </a:p>
          <a:p>
            <a:r>
              <a:rPr lang="en-US" dirty="0"/>
              <a:t>S = Soluble target</a:t>
            </a:r>
          </a:p>
          <a:p>
            <a:r>
              <a:rPr lang="en-US" dirty="0"/>
              <a:t>M = Membrane-Bound Target</a:t>
            </a:r>
          </a:p>
          <a:p>
            <a:r>
              <a:rPr lang="en-US" dirty="0"/>
              <a:t>DM = Complex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37412" y="2898251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k</a:t>
            </a:r>
            <a:r>
              <a:rPr lang="en-US" sz="1600" baseline="-25000" dirty="0" err="1">
                <a:solidFill>
                  <a:srgbClr val="FF0000"/>
                </a:solidFill>
              </a:rPr>
              <a:t>shed-dist</a:t>
            </a:r>
            <a:endParaRPr lang="en-US" sz="1600" baseline="-25000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984218" y="2589764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44804" y="2581966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eM3</a:t>
            </a:r>
          </a:p>
        </p:txBody>
      </p:sp>
    </p:spTree>
    <p:extLst>
      <p:ext uri="{BB962C8B-B14F-4D97-AF65-F5344CB8AC3E}">
        <p14:creationId xmlns:p14="http://schemas.microsoft.com/office/powerpoint/2010/main" val="3379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457200"/>
            <a:ext cx="8166827" cy="960120"/>
          </a:xfrm>
        </p:spPr>
        <p:txBody>
          <a:bodyPr>
            <a:normAutofit/>
          </a:bodyPr>
          <a:lstStyle/>
          <a:p>
            <a:r>
              <a:rPr lang="en-US" dirty="0"/>
              <a:t>Model E: include shedding in tumor and distribution to blood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48" name="Rectangle 47"/>
          <p:cNvSpPr/>
          <p:nvPr/>
        </p:nvSpPr>
        <p:spPr>
          <a:xfrm>
            <a:off x="5136819" y="4280125"/>
            <a:ext cx="686993" cy="6869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D</a:t>
            </a:r>
            <a:r>
              <a:rPr lang="en-US" sz="2400" baseline="-25000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30925" y="4304951"/>
            <a:ext cx="293675" cy="60442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351402" y="4259963"/>
            <a:ext cx="686993" cy="6869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S</a:t>
            </a:r>
            <a:r>
              <a:rPr lang="en-US" sz="2400" baseline="-25000" dirty="0"/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24510" y="4259963"/>
            <a:ext cx="686993" cy="6869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DS</a:t>
            </a:r>
            <a:r>
              <a:rPr lang="en-US" sz="2400" baseline="-25000" dirty="0"/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136819" y="6110226"/>
            <a:ext cx="686993" cy="6869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D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7164299" y="4394116"/>
            <a:ext cx="565508" cy="4533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k</a:t>
            </a:r>
            <a:r>
              <a:rPr lang="en-US" sz="1200" baseline="-25000" dirty="0"/>
              <a:t>on1</a:t>
            </a:r>
          </a:p>
          <a:p>
            <a:pPr algn="ctr"/>
            <a:r>
              <a:rPr lang="en-US" sz="1200" dirty="0"/>
              <a:t>k</a:t>
            </a:r>
            <a:r>
              <a:rPr lang="en-US" sz="1200" baseline="-25000" dirty="0"/>
              <a:t>off1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115782" y="4603459"/>
            <a:ext cx="629626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486400" y="5022704"/>
            <a:ext cx="0" cy="1024454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22645" y="5065262"/>
            <a:ext cx="604230" cy="226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k</a:t>
            </a:r>
            <a:r>
              <a:rPr lang="en-US" sz="1200" baseline="-25000" dirty="0"/>
              <a:t>eD1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88634" y="5365322"/>
            <a:ext cx="370549" cy="4533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k</a:t>
            </a:r>
            <a:r>
              <a:rPr lang="en-US" sz="1200" baseline="-25000" dirty="0"/>
              <a:t>12D</a:t>
            </a:r>
          </a:p>
          <a:p>
            <a:r>
              <a:rPr lang="en-US" sz="1200" dirty="0"/>
              <a:t>k</a:t>
            </a:r>
            <a:r>
              <a:rPr lang="en-US" sz="1200" baseline="-25000" dirty="0"/>
              <a:t>21D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82520" y="4838604"/>
            <a:ext cx="604230" cy="226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F, k</a:t>
            </a:r>
            <a:r>
              <a:rPr lang="en-US" sz="1200" baseline="-25000" dirty="0"/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99552" y="4283995"/>
            <a:ext cx="619770" cy="2644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/>
              <a:t>Dose</a:t>
            </a:r>
            <a:r>
              <a:rPr lang="en-US" sz="1400" baseline="-25000" dirty="0"/>
              <a:t>iv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457758" y="4774325"/>
            <a:ext cx="652079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55573" y="4627491"/>
            <a:ext cx="659120" cy="2644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/>
              <a:t>Dose</a:t>
            </a:r>
            <a:r>
              <a:rPr lang="en-US" sz="1400" baseline="-25000" dirty="0"/>
              <a:t>sc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457758" y="4426958"/>
            <a:ext cx="652079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558737" y="4673980"/>
            <a:ext cx="362710" cy="20069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000" dirty="0"/>
              <a:t>dep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787170" y="5022704"/>
            <a:ext cx="604230" cy="226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k</a:t>
            </a:r>
            <a:r>
              <a:rPr lang="en-US" sz="1200" baseline="-25000" dirty="0"/>
              <a:t>eS1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248397" y="5022704"/>
            <a:ext cx="604230" cy="226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k</a:t>
            </a:r>
            <a:r>
              <a:rPr lang="en-US" sz="1200" baseline="-25000" dirty="0"/>
              <a:t>eDS1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136819" y="1869244"/>
            <a:ext cx="686993" cy="6869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D</a:t>
            </a:r>
            <a:r>
              <a:rPr lang="en-US" sz="2400" baseline="-25000" dirty="0"/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975808" y="2369474"/>
            <a:ext cx="293675" cy="60442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51402" y="2664739"/>
            <a:ext cx="686993" cy="6869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S</a:t>
            </a:r>
            <a:r>
              <a:rPr lang="en-US" sz="2400" baseline="-25000" dirty="0"/>
              <a:t>3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824510" y="2664739"/>
            <a:ext cx="686993" cy="6869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DS</a:t>
            </a:r>
            <a:r>
              <a:rPr lang="en-US" sz="2400" baseline="-25000" dirty="0"/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164299" y="2808738"/>
            <a:ext cx="565508" cy="4533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k</a:t>
            </a:r>
            <a:r>
              <a:rPr lang="en-US" sz="1200" baseline="-25000" dirty="0"/>
              <a:t>on3</a:t>
            </a:r>
          </a:p>
          <a:p>
            <a:pPr algn="ctr"/>
            <a:r>
              <a:rPr lang="en-US" sz="1200" dirty="0"/>
              <a:t>k</a:t>
            </a:r>
            <a:r>
              <a:rPr lang="en-US" sz="1200" baseline="-25000" dirty="0"/>
              <a:t>off3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115782" y="3008235"/>
            <a:ext cx="629626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437718" y="2636101"/>
            <a:ext cx="0" cy="1519527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88634" y="3137017"/>
            <a:ext cx="370549" cy="4533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k</a:t>
            </a:r>
            <a:r>
              <a:rPr lang="en-US" sz="1200" baseline="-25000" dirty="0"/>
              <a:t>13D</a:t>
            </a:r>
          </a:p>
          <a:p>
            <a:r>
              <a:rPr lang="en-US" sz="1200" dirty="0"/>
              <a:t>k</a:t>
            </a:r>
            <a:r>
              <a:rPr lang="en-US" sz="1200" baseline="-25000" dirty="0"/>
              <a:t>31D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6674548" y="3396703"/>
            <a:ext cx="1760" cy="839929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394094" y="3561005"/>
            <a:ext cx="370549" cy="4533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k</a:t>
            </a:r>
            <a:r>
              <a:rPr lang="en-US" sz="1200" baseline="-25000" dirty="0"/>
              <a:t>13T</a:t>
            </a:r>
          </a:p>
          <a:p>
            <a:r>
              <a:rPr lang="en-US" sz="1200" dirty="0"/>
              <a:t>k</a:t>
            </a:r>
            <a:r>
              <a:rPr lang="en-US" sz="1200" baseline="-25000" dirty="0"/>
              <a:t>31T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8169311" y="3396703"/>
            <a:ext cx="1760" cy="839929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795161" y="3554799"/>
            <a:ext cx="434708" cy="4533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k</a:t>
            </a:r>
            <a:r>
              <a:rPr lang="en-US" sz="1200" baseline="-25000" dirty="0"/>
              <a:t>13DT</a:t>
            </a:r>
          </a:p>
          <a:p>
            <a:r>
              <a:rPr lang="en-US" sz="1200" dirty="0"/>
              <a:t>k</a:t>
            </a:r>
            <a:r>
              <a:rPr lang="en-US" sz="1200" baseline="-25000" dirty="0"/>
              <a:t>31DT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203421" y="2070171"/>
            <a:ext cx="1688215" cy="37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Tumor</a:t>
            </a:r>
            <a:r>
              <a:rPr lang="en-US" sz="1400" i="1" dirty="0"/>
              <a:t> (3)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75168" y="6248400"/>
            <a:ext cx="2211679" cy="37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Peripheral</a:t>
            </a:r>
            <a:r>
              <a:rPr lang="en-US" sz="1400" i="1" dirty="0"/>
              <a:t> (2)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76981" y="3897887"/>
            <a:ext cx="1602715" cy="37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Central</a:t>
            </a:r>
            <a:r>
              <a:rPr lang="en-US" sz="1400" i="1" dirty="0"/>
              <a:t> (1)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702333" y="4971206"/>
            <a:ext cx="3002" cy="335065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631084" y="2704165"/>
            <a:ext cx="343042" cy="226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k</a:t>
            </a:r>
            <a:r>
              <a:rPr lang="en-US" sz="1200" baseline="-25000" dirty="0"/>
              <a:t>eD3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5578714" y="2636101"/>
            <a:ext cx="261" cy="349833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694899" y="2028985"/>
            <a:ext cx="0" cy="622624"/>
          </a:xfrm>
          <a:prstGeom prst="straightConnector1">
            <a:avLst/>
          </a:prstGeom>
          <a:ln w="6350" cmpd="sng">
            <a:solidFill>
              <a:srgbClr val="FF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295515" y="2195760"/>
            <a:ext cx="3993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k</a:t>
            </a:r>
            <a:r>
              <a:rPr lang="en-US" sz="1200" baseline="-25000" dirty="0">
                <a:solidFill>
                  <a:srgbClr val="FF0000"/>
                </a:solidFill>
              </a:rPr>
              <a:t>shed3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756310" y="2195760"/>
            <a:ext cx="4147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k</a:t>
            </a:r>
            <a:r>
              <a:rPr lang="en-US" sz="1200" baseline="-25000" dirty="0">
                <a:solidFill>
                  <a:srgbClr val="FF0000"/>
                </a:solidFill>
              </a:rPr>
              <a:t>shed3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351402" y="1331109"/>
            <a:ext cx="686993" cy="6869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M</a:t>
            </a:r>
            <a:r>
              <a:rPr lang="en-US" sz="2400" baseline="-25000" dirty="0"/>
              <a:t>3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824510" y="1331109"/>
            <a:ext cx="686993" cy="6869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DM</a:t>
            </a:r>
            <a:r>
              <a:rPr lang="en-US" sz="2400" baseline="-25000" dirty="0"/>
              <a:t>3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164299" y="1433256"/>
            <a:ext cx="565508" cy="4533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k</a:t>
            </a:r>
            <a:r>
              <a:rPr lang="en-US" sz="1200" baseline="-25000" dirty="0"/>
              <a:t>on3</a:t>
            </a:r>
          </a:p>
          <a:p>
            <a:pPr algn="ctr"/>
            <a:r>
              <a:rPr lang="en-US" sz="1200" dirty="0"/>
              <a:t>k</a:t>
            </a:r>
            <a:r>
              <a:rPr lang="en-US" sz="1200" baseline="-25000" dirty="0"/>
              <a:t>off3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7115782" y="1674605"/>
            <a:ext cx="629626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6709603" y="980714"/>
            <a:ext cx="1" cy="309387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760297" y="946072"/>
            <a:ext cx="604230" cy="226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k</a:t>
            </a:r>
            <a:r>
              <a:rPr lang="en-US" sz="1200" baseline="-25000" dirty="0"/>
              <a:t>synM3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975807" y="1410001"/>
            <a:ext cx="293675" cy="60442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dirty="0"/>
              <a:t>+</a:t>
            </a: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8204850" y="2028985"/>
            <a:ext cx="0" cy="622624"/>
          </a:xfrm>
          <a:prstGeom prst="straightConnector1">
            <a:avLst/>
          </a:prstGeom>
          <a:ln w="6350" cmpd="sng">
            <a:solidFill>
              <a:srgbClr val="FF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19220" y="5119472"/>
            <a:ext cx="318798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 = Drug</a:t>
            </a:r>
          </a:p>
          <a:p>
            <a:r>
              <a:rPr lang="en-US" dirty="0"/>
              <a:t>S = Soluble Target</a:t>
            </a:r>
          </a:p>
          <a:p>
            <a:r>
              <a:rPr lang="en-US" dirty="0"/>
              <a:t>M = Membrane-Bound Target</a:t>
            </a:r>
          </a:p>
          <a:p>
            <a:r>
              <a:rPr lang="en-US" dirty="0"/>
              <a:t>DS, DM = Complex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8171090" y="4980389"/>
            <a:ext cx="3002" cy="335065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5616606" y="4971206"/>
            <a:ext cx="3002" cy="335065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4773" y="1417320"/>
            <a:ext cx="3460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Andy has explored use of this model for LAG525</a:t>
            </a:r>
          </a:p>
        </p:txBody>
      </p:sp>
    </p:spTree>
    <p:extLst>
      <p:ext uri="{BB962C8B-B14F-4D97-AF65-F5344CB8AC3E}">
        <p14:creationId xmlns:p14="http://schemas.microsoft.com/office/powerpoint/2010/main" val="28928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CE535C-E5D8-1542-A215-BB61372F6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347" y="937260"/>
            <a:ext cx="4917000" cy="558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4343400" cy="96012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F (3cmt_DT2): integrate previous models, adding lymphocyte trafficking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historically, </a:t>
            </a:r>
            <a:br>
              <a:rPr lang="en-US" sz="1800" dirty="0"/>
            </a:br>
            <a:r>
              <a:rPr lang="en-US" sz="1800" dirty="0"/>
              <a:t>also called </a:t>
            </a:r>
            <a:br>
              <a:rPr lang="en-US" sz="1800" dirty="0"/>
            </a:br>
            <a:r>
              <a:rPr lang="en-US" sz="1800" dirty="0"/>
              <a:t>4cmt_shedct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126" name="TextBox 125"/>
          <p:cNvSpPr txBox="1"/>
          <p:nvPr/>
        </p:nvSpPr>
        <p:spPr>
          <a:xfrm>
            <a:off x="519220" y="5119472"/>
            <a:ext cx="318798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 = Drug</a:t>
            </a:r>
          </a:p>
          <a:p>
            <a:r>
              <a:rPr lang="en-US" dirty="0"/>
              <a:t>S = Soluble Target</a:t>
            </a:r>
          </a:p>
          <a:p>
            <a:r>
              <a:rPr lang="en-US" dirty="0"/>
              <a:t>M = Membrane-Bound Target</a:t>
            </a:r>
          </a:p>
          <a:p>
            <a:r>
              <a:rPr lang="en-US" dirty="0"/>
              <a:t>DS, DM = Complex</a:t>
            </a:r>
          </a:p>
        </p:txBody>
      </p:sp>
    </p:spTree>
    <p:extLst>
      <p:ext uri="{BB962C8B-B14F-4D97-AF65-F5344CB8AC3E}">
        <p14:creationId xmlns:p14="http://schemas.microsoft.com/office/powerpoint/2010/main" val="82707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900E-FC29-714F-9A38-D9B255A8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 (DTL): Include Ligand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E0097-B1DB-4641-BE53-7597637BE2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A65B3-9B06-4440-8208-BF36FDEB43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80046B-4035-DC43-AEB6-62192A2642F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94AEE-2A10-6743-BEC3-1AFF7F8F928D}"/>
              </a:ext>
            </a:extLst>
          </p:cNvPr>
          <p:cNvSpPr txBox="1"/>
          <p:nvPr/>
        </p:nvSpPr>
        <p:spPr>
          <a:xfrm>
            <a:off x="2596291" y="2323568"/>
            <a:ext cx="68480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Drug</a:t>
            </a:r>
          </a:p>
          <a:p>
            <a:pPr algn="ctr"/>
            <a:r>
              <a:rPr lang="en-US" sz="1800" dirty="0"/>
              <a:t>(D)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E288BD-0E3E-1044-8E99-AC69919CF93A}"/>
              </a:ext>
            </a:extLst>
          </p:cNvPr>
          <p:cNvSpPr txBox="1"/>
          <p:nvPr/>
        </p:nvSpPr>
        <p:spPr>
          <a:xfrm>
            <a:off x="3188675" y="3941660"/>
            <a:ext cx="109517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Complex</a:t>
            </a:r>
          </a:p>
          <a:p>
            <a:pPr algn="ctr"/>
            <a:r>
              <a:rPr lang="en-US" sz="1800" dirty="0"/>
              <a:t>(DT)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CAE8C-1144-F748-8321-3259748FA2B2}"/>
              </a:ext>
            </a:extLst>
          </p:cNvPr>
          <p:cNvSpPr txBox="1"/>
          <p:nvPr/>
        </p:nvSpPr>
        <p:spPr>
          <a:xfrm>
            <a:off x="5965351" y="2336778"/>
            <a:ext cx="87716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Ligand</a:t>
            </a:r>
          </a:p>
          <a:p>
            <a:pPr algn="ctr"/>
            <a:r>
              <a:rPr lang="en-US" dirty="0"/>
              <a:t>(L)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4A222-4B5C-2646-A610-3C479D788CFC}"/>
              </a:ext>
            </a:extLst>
          </p:cNvPr>
          <p:cNvSpPr txBox="1"/>
          <p:nvPr/>
        </p:nvSpPr>
        <p:spPr>
          <a:xfrm>
            <a:off x="3481832" y="2322658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DB834-1A2F-404B-96E9-0A23023E2921}"/>
              </a:ext>
            </a:extLst>
          </p:cNvPr>
          <p:cNvSpPr txBox="1"/>
          <p:nvPr/>
        </p:nvSpPr>
        <p:spPr>
          <a:xfrm>
            <a:off x="5302067" y="2316297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BA85D-6520-9C45-BF86-2B0A13FAD526}"/>
              </a:ext>
            </a:extLst>
          </p:cNvPr>
          <p:cNvSpPr txBox="1"/>
          <p:nvPr/>
        </p:nvSpPr>
        <p:spPr>
          <a:xfrm>
            <a:off x="4981662" y="3941660"/>
            <a:ext cx="1095172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Complex</a:t>
            </a:r>
          </a:p>
          <a:p>
            <a:pPr algn="ctr"/>
            <a:r>
              <a:rPr lang="en-US" sz="1800" dirty="0"/>
              <a:t>(TL)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244F9C-75AA-CB44-805B-A7394A924D32}"/>
              </a:ext>
            </a:extLst>
          </p:cNvPr>
          <p:cNvSpPr txBox="1"/>
          <p:nvPr/>
        </p:nvSpPr>
        <p:spPr>
          <a:xfrm>
            <a:off x="720224" y="2330815"/>
            <a:ext cx="915635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Drug</a:t>
            </a:r>
          </a:p>
          <a:p>
            <a:pPr algn="ctr"/>
            <a:r>
              <a:rPr lang="en-US" dirty="0" err="1"/>
              <a:t>P</a:t>
            </a:r>
            <a:r>
              <a:rPr lang="en-US" sz="1800" dirty="0" err="1"/>
              <a:t>eriph</a:t>
            </a:r>
            <a:r>
              <a:rPr lang="en-US" sz="1800" dirty="0"/>
              <a:t>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525396-A806-1545-BAE7-9FEE265259D5}"/>
              </a:ext>
            </a:extLst>
          </p:cNvPr>
          <p:cNvCxnSpPr/>
          <p:nvPr/>
        </p:nvCxnSpPr>
        <p:spPr>
          <a:xfrm>
            <a:off x="6383775" y="1962541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24F1D5-93B8-4140-9547-92D55AD8AB49}"/>
              </a:ext>
            </a:extLst>
          </p:cNvPr>
          <p:cNvCxnSpPr/>
          <p:nvPr/>
        </p:nvCxnSpPr>
        <p:spPr>
          <a:xfrm>
            <a:off x="3736260" y="4611935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AD2561-3FEC-B34E-A2FC-14EEC17B3C19}"/>
              </a:ext>
            </a:extLst>
          </p:cNvPr>
          <p:cNvCxnSpPr/>
          <p:nvPr/>
        </p:nvCxnSpPr>
        <p:spPr>
          <a:xfrm>
            <a:off x="5550235" y="4611935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FB0B660-1BBF-4746-BDB7-94D1818B4C55}"/>
              </a:ext>
            </a:extLst>
          </p:cNvPr>
          <p:cNvSpPr txBox="1"/>
          <p:nvPr/>
        </p:nvSpPr>
        <p:spPr>
          <a:xfrm>
            <a:off x="4228396" y="2330815"/>
            <a:ext cx="857940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Target</a:t>
            </a:r>
          </a:p>
          <a:p>
            <a:pPr algn="ctr"/>
            <a:r>
              <a:rPr lang="en-US" dirty="0"/>
              <a:t>(T)</a:t>
            </a:r>
            <a:endParaRPr lang="en-US" sz="1800" dirty="0"/>
          </a:p>
        </p:txBody>
      </p:sp>
      <p:sp>
        <p:nvSpPr>
          <p:cNvPr id="23" name="Explosion 2 22">
            <a:extLst>
              <a:ext uri="{FF2B5EF4-FFF2-40B4-BE49-F238E27FC236}">
                <a16:creationId xmlns:a16="http://schemas.microsoft.com/office/drawing/2014/main" id="{70E62D75-6AE2-1745-A040-6ECF717EAEC5}"/>
              </a:ext>
            </a:extLst>
          </p:cNvPr>
          <p:cNvSpPr/>
          <p:nvPr/>
        </p:nvSpPr>
        <p:spPr>
          <a:xfrm>
            <a:off x="6203994" y="3592350"/>
            <a:ext cx="1259995" cy="927159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Signal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67A7E6-077A-FD42-876F-8A3D1FF535BF}"/>
              </a:ext>
            </a:extLst>
          </p:cNvPr>
          <p:cNvCxnSpPr/>
          <p:nvPr/>
        </p:nvCxnSpPr>
        <p:spPr>
          <a:xfrm>
            <a:off x="4660706" y="1958127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D5AD81-4092-B843-951F-D07AF292039B}"/>
              </a:ext>
            </a:extLst>
          </p:cNvPr>
          <p:cNvCxnSpPr/>
          <p:nvPr/>
        </p:nvCxnSpPr>
        <p:spPr>
          <a:xfrm>
            <a:off x="4660706" y="3001732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D2C345-D44B-C045-BBC7-C43241AED214}"/>
              </a:ext>
            </a:extLst>
          </p:cNvPr>
          <p:cNvSpPr txBox="1"/>
          <p:nvPr/>
        </p:nvSpPr>
        <p:spPr>
          <a:xfrm>
            <a:off x="3107568" y="3280220"/>
            <a:ext cx="1230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onDT      </a:t>
            </a:r>
            <a:r>
              <a:rPr lang="en-US" sz="1600" dirty="0"/>
              <a:t>k</a:t>
            </a:r>
            <a:r>
              <a:rPr lang="en-US" sz="1600" baseline="-25000" dirty="0"/>
              <a:t>offDT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9E976D-4620-5347-BEDF-6B2359FA94BD}"/>
              </a:ext>
            </a:extLst>
          </p:cNvPr>
          <p:cNvSpPr txBox="1"/>
          <p:nvPr/>
        </p:nvSpPr>
        <p:spPr>
          <a:xfrm>
            <a:off x="4779433" y="1961709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DCDC8F-4A75-0548-8736-1A4FC92E6F2E}"/>
              </a:ext>
            </a:extLst>
          </p:cNvPr>
          <p:cNvSpPr txBox="1"/>
          <p:nvPr/>
        </p:nvSpPr>
        <p:spPr>
          <a:xfrm>
            <a:off x="6480912" y="1961709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0338D7-6DF5-354A-B8A3-8BDF4196FE37}"/>
              </a:ext>
            </a:extLst>
          </p:cNvPr>
          <p:cNvSpPr txBox="1"/>
          <p:nvPr/>
        </p:nvSpPr>
        <p:spPr>
          <a:xfrm>
            <a:off x="6480912" y="2980281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514F05-7B8D-F54E-A24D-6584007BB9EC}"/>
              </a:ext>
            </a:extLst>
          </p:cNvPr>
          <p:cNvSpPr txBox="1"/>
          <p:nvPr/>
        </p:nvSpPr>
        <p:spPr>
          <a:xfrm>
            <a:off x="4744710" y="2991856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C17986-BBF9-434E-9E0B-195893794331}"/>
              </a:ext>
            </a:extLst>
          </p:cNvPr>
          <p:cNvSpPr txBox="1"/>
          <p:nvPr/>
        </p:nvSpPr>
        <p:spPr>
          <a:xfrm>
            <a:off x="3830343" y="4647038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AF024A-0A8E-8843-B9EE-7ECA44B5DE54}"/>
              </a:ext>
            </a:extLst>
          </p:cNvPr>
          <p:cNvSpPr txBox="1"/>
          <p:nvPr/>
        </p:nvSpPr>
        <p:spPr>
          <a:xfrm>
            <a:off x="5670686" y="4647038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eTL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35CF90-8E71-5D42-ADB8-E6F4EC51F030}"/>
              </a:ext>
            </a:extLst>
          </p:cNvPr>
          <p:cNvSpPr txBox="1"/>
          <p:nvPr/>
        </p:nvSpPr>
        <p:spPr>
          <a:xfrm>
            <a:off x="4947910" y="3303370"/>
            <a:ext cx="1230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onTL      </a:t>
            </a:r>
            <a:r>
              <a:rPr lang="en-US" sz="1600" dirty="0"/>
              <a:t>k</a:t>
            </a:r>
            <a:r>
              <a:rPr lang="en-US" sz="1600" baseline="-25000" dirty="0"/>
              <a:t>offTL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099199F-CD75-2B4E-8CF6-B0E61D00196E}"/>
              </a:ext>
            </a:extLst>
          </p:cNvPr>
          <p:cNvGrpSpPr/>
          <p:nvPr/>
        </p:nvGrpSpPr>
        <p:grpSpPr>
          <a:xfrm>
            <a:off x="3667083" y="3028592"/>
            <a:ext cx="89815" cy="786693"/>
            <a:chOff x="3612754" y="2961087"/>
            <a:chExt cx="52695" cy="913068"/>
          </a:xfrm>
          <a:noFill/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08E2580-D7C5-7543-8C99-33653B443D56}"/>
                </a:ext>
              </a:extLst>
            </p:cNvPr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F434A91-CA95-894A-B080-41540070BFE7}"/>
                </a:ext>
              </a:extLst>
            </p:cNvPr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19DD68-2422-3847-B208-4303FCC585FF}"/>
              </a:ext>
            </a:extLst>
          </p:cNvPr>
          <p:cNvGrpSpPr/>
          <p:nvPr/>
        </p:nvGrpSpPr>
        <p:grpSpPr>
          <a:xfrm>
            <a:off x="5484276" y="3028592"/>
            <a:ext cx="89815" cy="786693"/>
            <a:chOff x="3612754" y="2961087"/>
            <a:chExt cx="52695" cy="913068"/>
          </a:xfrm>
          <a:noFill/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389550-E36D-6545-935C-4D5D0B343F82}"/>
                </a:ext>
              </a:extLst>
            </p:cNvPr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852F149-AB76-EB4F-A913-8763980795AB}"/>
                </a:ext>
              </a:extLst>
            </p:cNvPr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C280116-B66F-194B-A449-3BE01B950F76}"/>
              </a:ext>
            </a:extLst>
          </p:cNvPr>
          <p:cNvGrpSpPr/>
          <p:nvPr/>
        </p:nvGrpSpPr>
        <p:grpSpPr>
          <a:xfrm>
            <a:off x="1915665" y="2241617"/>
            <a:ext cx="711957" cy="738664"/>
            <a:chOff x="1774877" y="2226461"/>
            <a:chExt cx="711957" cy="738664"/>
          </a:xfrm>
          <a:noFill/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D909DAC-152C-6341-BDA3-E4322566F3B5}"/>
                </a:ext>
              </a:extLst>
            </p:cNvPr>
            <p:cNvSpPr txBox="1"/>
            <p:nvPr/>
          </p:nvSpPr>
          <p:spPr>
            <a:xfrm>
              <a:off x="1829302" y="2226461"/>
              <a:ext cx="657532" cy="73866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k</a:t>
              </a:r>
              <a:r>
                <a:rPr lang="en-US" sz="1600" baseline="-25000" dirty="0"/>
                <a:t>12</a:t>
              </a:r>
            </a:p>
            <a:p>
              <a:r>
                <a:rPr lang="en-US" sz="1600" dirty="0"/>
                <a:t> </a:t>
              </a:r>
            </a:p>
            <a:p>
              <a:r>
                <a:rPr lang="en-US" sz="1600" dirty="0"/>
                <a:t>k</a:t>
              </a:r>
              <a:r>
                <a:rPr lang="en-US" sz="1600" baseline="-25000" dirty="0"/>
                <a:t>21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22C52C2-85DE-A841-8581-B02DF1C8B21C}"/>
                </a:ext>
              </a:extLst>
            </p:cNvPr>
            <p:cNvGrpSpPr/>
            <p:nvPr/>
          </p:nvGrpSpPr>
          <p:grpSpPr>
            <a:xfrm rot="5400000">
              <a:off x="1871371" y="2448979"/>
              <a:ext cx="154676" cy="347663"/>
              <a:chOff x="3612754" y="2961087"/>
              <a:chExt cx="52695" cy="913068"/>
            </a:xfrm>
            <a:grpFill/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6E28B298-A494-B244-A0D6-D04ADBF77328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749A21A-61F3-E94D-A86B-1C66A97B5A7F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3248A25-6099-7A4E-BF24-8F19720B9B01}"/>
              </a:ext>
            </a:extLst>
          </p:cNvPr>
          <p:cNvSpPr txBox="1"/>
          <p:nvPr/>
        </p:nvSpPr>
        <p:spPr>
          <a:xfrm>
            <a:off x="2568672" y="2991856"/>
            <a:ext cx="3266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2ED5D12-F606-B74A-839E-D6711C0FF856}"/>
              </a:ext>
            </a:extLst>
          </p:cNvPr>
          <p:cNvCxnSpPr/>
          <p:nvPr/>
        </p:nvCxnSpPr>
        <p:spPr>
          <a:xfrm>
            <a:off x="6385335" y="3001732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24C079-124A-F14E-886C-F6EFB9E5CCFC}"/>
              </a:ext>
            </a:extLst>
          </p:cNvPr>
          <p:cNvCxnSpPr/>
          <p:nvPr/>
        </p:nvCxnSpPr>
        <p:spPr>
          <a:xfrm>
            <a:off x="2924505" y="3001732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66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900E-FC29-714F-9A38-D9B255A8A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322043"/>
            <a:ext cx="8329613" cy="505266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H (DT2L): Include ligand and both membrane-bound and soluble target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A65B3-9B06-4440-8208-BF36FDEB43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80046B-4035-DC43-AEB6-62192A2642F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94AEE-2A10-6743-BEC3-1AFF7F8F928D}"/>
              </a:ext>
            </a:extLst>
          </p:cNvPr>
          <p:cNvSpPr txBox="1"/>
          <p:nvPr/>
        </p:nvSpPr>
        <p:spPr>
          <a:xfrm>
            <a:off x="2031433" y="3358962"/>
            <a:ext cx="68480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Drug</a:t>
            </a:r>
          </a:p>
          <a:p>
            <a:pPr algn="ctr"/>
            <a:r>
              <a:rPr lang="en-US" sz="1800" dirty="0"/>
              <a:t>(D)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E288BD-0E3E-1044-8E99-AC69919CF93A}"/>
              </a:ext>
            </a:extLst>
          </p:cNvPr>
          <p:cNvSpPr txBox="1"/>
          <p:nvPr/>
        </p:nvSpPr>
        <p:spPr>
          <a:xfrm>
            <a:off x="2630441" y="5303641"/>
            <a:ext cx="109517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Complex</a:t>
            </a:r>
          </a:p>
          <a:p>
            <a:pPr algn="ctr"/>
            <a:r>
              <a:rPr lang="en-US" sz="1800" dirty="0"/>
              <a:t>(DT)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CAE8C-1144-F748-8321-3259748FA2B2}"/>
              </a:ext>
            </a:extLst>
          </p:cNvPr>
          <p:cNvSpPr txBox="1"/>
          <p:nvPr/>
        </p:nvSpPr>
        <p:spPr>
          <a:xfrm>
            <a:off x="5606536" y="3396986"/>
            <a:ext cx="87716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Ligand</a:t>
            </a:r>
          </a:p>
          <a:p>
            <a:pPr algn="ctr"/>
            <a:r>
              <a:rPr lang="en-US" dirty="0"/>
              <a:t>(L)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4A222-4B5C-2646-A610-3C479D788CFC}"/>
              </a:ext>
            </a:extLst>
          </p:cNvPr>
          <p:cNvSpPr txBox="1"/>
          <p:nvPr/>
        </p:nvSpPr>
        <p:spPr>
          <a:xfrm>
            <a:off x="2914512" y="3626645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DB834-1A2F-404B-96E9-0A23023E2921}"/>
              </a:ext>
            </a:extLst>
          </p:cNvPr>
          <p:cNvSpPr txBox="1"/>
          <p:nvPr/>
        </p:nvSpPr>
        <p:spPr>
          <a:xfrm>
            <a:off x="5073741" y="3666717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BA85D-6520-9C45-BF86-2B0A13FAD526}"/>
              </a:ext>
            </a:extLst>
          </p:cNvPr>
          <p:cNvSpPr txBox="1"/>
          <p:nvPr/>
        </p:nvSpPr>
        <p:spPr>
          <a:xfrm>
            <a:off x="4773322" y="5303641"/>
            <a:ext cx="1095172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Complex</a:t>
            </a:r>
          </a:p>
          <a:p>
            <a:pPr algn="ctr"/>
            <a:r>
              <a:rPr lang="en-US" sz="1800" dirty="0"/>
              <a:t>(TL)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244F9C-75AA-CB44-805B-A7394A924D32}"/>
              </a:ext>
            </a:extLst>
          </p:cNvPr>
          <p:cNvSpPr txBox="1"/>
          <p:nvPr/>
        </p:nvSpPr>
        <p:spPr>
          <a:xfrm>
            <a:off x="155366" y="3366209"/>
            <a:ext cx="915635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Drug</a:t>
            </a:r>
          </a:p>
          <a:p>
            <a:pPr algn="ctr"/>
            <a:r>
              <a:rPr lang="en-US" dirty="0" err="1"/>
              <a:t>P</a:t>
            </a:r>
            <a:r>
              <a:rPr lang="en-US" sz="1800" dirty="0" err="1"/>
              <a:t>eriph</a:t>
            </a:r>
            <a:r>
              <a:rPr lang="en-US" sz="1800" dirty="0"/>
              <a:t>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525396-A806-1545-BAE7-9FEE265259D5}"/>
              </a:ext>
            </a:extLst>
          </p:cNvPr>
          <p:cNvCxnSpPr/>
          <p:nvPr/>
        </p:nvCxnSpPr>
        <p:spPr>
          <a:xfrm>
            <a:off x="6024960" y="3022749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24F1D5-93B8-4140-9547-92D55AD8AB49}"/>
              </a:ext>
            </a:extLst>
          </p:cNvPr>
          <p:cNvCxnSpPr/>
          <p:nvPr/>
        </p:nvCxnSpPr>
        <p:spPr>
          <a:xfrm>
            <a:off x="3178026" y="5973916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AD2561-3FEC-B34E-A2FC-14EEC17B3C19}"/>
              </a:ext>
            </a:extLst>
          </p:cNvPr>
          <p:cNvCxnSpPr/>
          <p:nvPr/>
        </p:nvCxnSpPr>
        <p:spPr>
          <a:xfrm>
            <a:off x="5341895" y="5973916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FB0B660-1BBF-4746-BDB7-94D1818B4C55}"/>
              </a:ext>
            </a:extLst>
          </p:cNvPr>
          <p:cNvSpPr txBox="1"/>
          <p:nvPr/>
        </p:nvSpPr>
        <p:spPr>
          <a:xfrm>
            <a:off x="3555872" y="3888080"/>
            <a:ext cx="1442290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Sol Target</a:t>
            </a:r>
          </a:p>
          <a:p>
            <a:pPr algn="ctr"/>
            <a:r>
              <a:rPr lang="en-US" dirty="0"/>
              <a:t>(T)</a:t>
            </a:r>
            <a:endParaRPr lang="en-US" sz="1800" dirty="0"/>
          </a:p>
        </p:txBody>
      </p:sp>
      <p:sp>
        <p:nvSpPr>
          <p:cNvPr id="23" name="Explosion 2 22">
            <a:extLst>
              <a:ext uri="{FF2B5EF4-FFF2-40B4-BE49-F238E27FC236}">
                <a16:creationId xmlns:a16="http://schemas.microsoft.com/office/drawing/2014/main" id="{70E62D75-6AE2-1745-A040-6ECF717EAEC5}"/>
              </a:ext>
            </a:extLst>
          </p:cNvPr>
          <p:cNvSpPr/>
          <p:nvPr/>
        </p:nvSpPr>
        <p:spPr>
          <a:xfrm>
            <a:off x="5948040" y="5031888"/>
            <a:ext cx="1259995" cy="927159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Signal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67A7E6-077A-FD42-876F-8A3D1FF535BF}"/>
              </a:ext>
            </a:extLst>
          </p:cNvPr>
          <p:cNvCxnSpPr>
            <a:cxnSpLocks/>
          </p:cNvCxnSpPr>
          <p:nvPr/>
        </p:nvCxnSpPr>
        <p:spPr>
          <a:xfrm>
            <a:off x="3780184" y="3682127"/>
            <a:ext cx="0" cy="2251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D5AD81-4092-B843-951F-D07AF292039B}"/>
              </a:ext>
            </a:extLst>
          </p:cNvPr>
          <p:cNvCxnSpPr/>
          <p:nvPr/>
        </p:nvCxnSpPr>
        <p:spPr>
          <a:xfrm>
            <a:off x="4255595" y="4548910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D2C345-D44B-C045-BBC7-C43241AED214}"/>
              </a:ext>
            </a:extLst>
          </p:cNvPr>
          <p:cNvSpPr txBox="1"/>
          <p:nvPr/>
        </p:nvSpPr>
        <p:spPr>
          <a:xfrm>
            <a:off x="2549334" y="4642201"/>
            <a:ext cx="1230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onDT      </a:t>
            </a:r>
            <a:r>
              <a:rPr lang="en-US" sz="1600" dirty="0"/>
              <a:t>k</a:t>
            </a:r>
            <a:r>
              <a:rPr lang="en-US" sz="1600" baseline="-25000" dirty="0"/>
              <a:t>offDT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9E976D-4620-5347-BEDF-6B2359FA94BD}"/>
              </a:ext>
            </a:extLst>
          </p:cNvPr>
          <p:cNvSpPr txBox="1"/>
          <p:nvPr/>
        </p:nvSpPr>
        <p:spPr>
          <a:xfrm>
            <a:off x="3824411" y="3579808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DCDC8F-4A75-0548-8736-1A4FC92E6F2E}"/>
              </a:ext>
            </a:extLst>
          </p:cNvPr>
          <p:cNvSpPr txBox="1"/>
          <p:nvPr/>
        </p:nvSpPr>
        <p:spPr>
          <a:xfrm>
            <a:off x="6122097" y="3021917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0338D7-6DF5-354A-B8A3-8BDF4196FE37}"/>
              </a:ext>
            </a:extLst>
          </p:cNvPr>
          <p:cNvSpPr txBox="1"/>
          <p:nvPr/>
        </p:nvSpPr>
        <p:spPr>
          <a:xfrm>
            <a:off x="6122097" y="4040489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514F05-7B8D-F54E-A24D-6584007BB9EC}"/>
              </a:ext>
            </a:extLst>
          </p:cNvPr>
          <p:cNvSpPr txBox="1"/>
          <p:nvPr/>
        </p:nvSpPr>
        <p:spPr>
          <a:xfrm>
            <a:off x="4339599" y="4539034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C17986-BBF9-434E-9E0B-195893794331}"/>
              </a:ext>
            </a:extLst>
          </p:cNvPr>
          <p:cNvSpPr txBox="1"/>
          <p:nvPr/>
        </p:nvSpPr>
        <p:spPr>
          <a:xfrm>
            <a:off x="3272109" y="6009019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AF024A-0A8E-8843-B9EE-7ECA44B5DE54}"/>
              </a:ext>
            </a:extLst>
          </p:cNvPr>
          <p:cNvSpPr txBox="1"/>
          <p:nvPr/>
        </p:nvSpPr>
        <p:spPr>
          <a:xfrm>
            <a:off x="5462346" y="6009019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eTL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35CF90-8E71-5D42-ADB8-E6F4EC51F030}"/>
              </a:ext>
            </a:extLst>
          </p:cNvPr>
          <p:cNvSpPr txBox="1"/>
          <p:nvPr/>
        </p:nvSpPr>
        <p:spPr>
          <a:xfrm>
            <a:off x="4717190" y="4642201"/>
            <a:ext cx="1230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onTL      </a:t>
            </a:r>
            <a:r>
              <a:rPr lang="en-US" sz="1600" dirty="0"/>
              <a:t>k</a:t>
            </a:r>
            <a:r>
              <a:rPr lang="en-US" sz="1600" baseline="-25000" dirty="0"/>
              <a:t>offTL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099199F-CD75-2B4E-8CF6-B0E61D00196E}"/>
              </a:ext>
            </a:extLst>
          </p:cNvPr>
          <p:cNvGrpSpPr/>
          <p:nvPr/>
        </p:nvGrpSpPr>
        <p:grpSpPr>
          <a:xfrm>
            <a:off x="3108849" y="4390573"/>
            <a:ext cx="89815" cy="786693"/>
            <a:chOff x="3612754" y="2961087"/>
            <a:chExt cx="52695" cy="913068"/>
          </a:xfrm>
          <a:noFill/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08E2580-D7C5-7543-8C99-33653B443D56}"/>
                </a:ext>
              </a:extLst>
            </p:cNvPr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F434A91-CA95-894A-B080-41540070BFE7}"/>
                </a:ext>
              </a:extLst>
            </p:cNvPr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19DD68-2422-3847-B208-4303FCC585FF}"/>
              </a:ext>
            </a:extLst>
          </p:cNvPr>
          <p:cNvGrpSpPr/>
          <p:nvPr/>
        </p:nvGrpSpPr>
        <p:grpSpPr>
          <a:xfrm>
            <a:off x="5253556" y="4367423"/>
            <a:ext cx="89815" cy="786693"/>
            <a:chOff x="3612754" y="2961087"/>
            <a:chExt cx="52695" cy="913068"/>
          </a:xfrm>
          <a:noFill/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389550-E36D-6545-935C-4D5D0B343F82}"/>
                </a:ext>
              </a:extLst>
            </p:cNvPr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852F149-AB76-EB4F-A913-8763980795AB}"/>
                </a:ext>
              </a:extLst>
            </p:cNvPr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C280116-B66F-194B-A449-3BE01B950F76}"/>
              </a:ext>
            </a:extLst>
          </p:cNvPr>
          <p:cNvGrpSpPr/>
          <p:nvPr/>
        </p:nvGrpSpPr>
        <p:grpSpPr>
          <a:xfrm>
            <a:off x="1350807" y="3277011"/>
            <a:ext cx="711957" cy="738664"/>
            <a:chOff x="1774877" y="2226461"/>
            <a:chExt cx="711957" cy="738664"/>
          </a:xfrm>
          <a:noFill/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D909DAC-152C-6341-BDA3-E4322566F3B5}"/>
                </a:ext>
              </a:extLst>
            </p:cNvPr>
            <p:cNvSpPr txBox="1"/>
            <p:nvPr/>
          </p:nvSpPr>
          <p:spPr>
            <a:xfrm>
              <a:off x="1829302" y="2226461"/>
              <a:ext cx="657532" cy="73866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k</a:t>
              </a:r>
              <a:r>
                <a:rPr lang="en-US" sz="1600" baseline="-25000" dirty="0"/>
                <a:t>12</a:t>
              </a:r>
            </a:p>
            <a:p>
              <a:r>
                <a:rPr lang="en-US" sz="1600" dirty="0"/>
                <a:t> </a:t>
              </a:r>
            </a:p>
            <a:p>
              <a:r>
                <a:rPr lang="en-US" sz="1600" dirty="0"/>
                <a:t>k</a:t>
              </a:r>
              <a:r>
                <a:rPr lang="en-US" sz="1600" baseline="-25000" dirty="0"/>
                <a:t>21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22C52C2-85DE-A841-8581-B02DF1C8B21C}"/>
                </a:ext>
              </a:extLst>
            </p:cNvPr>
            <p:cNvGrpSpPr/>
            <p:nvPr/>
          </p:nvGrpSpPr>
          <p:grpSpPr>
            <a:xfrm rot="5400000">
              <a:off x="1871371" y="2448979"/>
              <a:ext cx="154676" cy="347663"/>
              <a:chOff x="3612754" y="2961087"/>
              <a:chExt cx="52695" cy="913068"/>
            </a:xfrm>
            <a:grpFill/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6E28B298-A494-B244-A0D6-D04ADBF77328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749A21A-61F3-E94D-A86B-1C66A97B5A7F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3248A25-6099-7A4E-BF24-8F19720B9B01}"/>
              </a:ext>
            </a:extLst>
          </p:cNvPr>
          <p:cNvSpPr txBox="1"/>
          <p:nvPr/>
        </p:nvSpPr>
        <p:spPr>
          <a:xfrm>
            <a:off x="2003814" y="4027250"/>
            <a:ext cx="3266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2ED5D12-F606-B74A-839E-D6711C0FF856}"/>
              </a:ext>
            </a:extLst>
          </p:cNvPr>
          <p:cNvCxnSpPr/>
          <p:nvPr/>
        </p:nvCxnSpPr>
        <p:spPr>
          <a:xfrm>
            <a:off x="6026520" y="4061940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24C079-124A-F14E-886C-F6EFB9E5CCFC}"/>
              </a:ext>
            </a:extLst>
          </p:cNvPr>
          <p:cNvCxnSpPr/>
          <p:nvPr/>
        </p:nvCxnSpPr>
        <p:spPr>
          <a:xfrm>
            <a:off x="2359647" y="4037126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330F9E6-BBA9-564B-92B1-B961C0CF6018}"/>
              </a:ext>
            </a:extLst>
          </p:cNvPr>
          <p:cNvSpPr txBox="1"/>
          <p:nvPr/>
        </p:nvSpPr>
        <p:spPr>
          <a:xfrm>
            <a:off x="3555872" y="2861161"/>
            <a:ext cx="1442290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 T</a:t>
            </a:r>
            <a:r>
              <a:rPr lang="en-US" sz="1800" dirty="0"/>
              <a:t>arget</a:t>
            </a:r>
          </a:p>
          <a:p>
            <a:pPr algn="ctr"/>
            <a:r>
              <a:rPr lang="en-US" dirty="0"/>
              <a:t>(Tm)</a:t>
            </a:r>
            <a:endParaRPr lang="en-US" sz="1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4F459-85CC-5C4B-A9C0-2F9F17AC9E4E}"/>
              </a:ext>
            </a:extLst>
          </p:cNvPr>
          <p:cNvSpPr txBox="1"/>
          <p:nvPr/>
        </p:nvSpPr>
        <p:spPr>
          <a:xfrm>
            <a:off x="2914512" y="2999238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7C6078-ACDF-1D41-8244-D6DA8FD312E5}"/>
              </a:ext>
            </a:extLst>
          </p:cNvPr>
          <p:cNvSpPr txBox="1"/>
          <p:nvPr/>
        </p:nvSpPr>
        <p:spPr>
          <a:xfrm>
            <a:off x="5073740" y="3012266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B37233-8816-3D4A-91D7-7068A37E0C9A}"/>
              </a:ext>
            </a:extLst>
          </p:cNvPr>
          <p:cNvSpPr txBox="1"/>
          <p:nvPr/>
        </p:nvSpPr>
        <p:spPr>
          <a:xfrm>
            <a:off x="2630441" y="1426127"/>
            <a:ext cx="109517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Complex</a:t>
            </a:r>
          </a:p>
          <a:p>
            <a:pPr algn="ctr"/>
            <a:r>
              <a:rPr lang="en-US" sz="1800" dirty="0"/>
              <a:t>(DTm)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1BDE91-F2A7-574F-AD16-BEF64F55E3E3}"/>
              </a:ext>
            </a:extLst>
          </p:cNvPr>
          <p:cNvSpPr txBox="1"/>
          <p:nvPr/>
        </p:nvSpPr>
        <p:spPr>
          <a:xfrm>
            <a:off x="4773322" y="1426127"/>
            <a:ext cx="1095172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Complex</a:t>
            </a:r>
          </a:p>
          <a:p>
            <a:pPr algn="ctr"/>
            <a:r>
              <a:rPr lang="en-US" sz="1800" dirty="0"/>
              <a:t>(TmL)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ED04F55-3E2B-7143-958E-8772855A28F7}"/>
              </a:ext>
            </a:extLst>
          </p:cNvPr>
          <p:cNvCxnSpPr/>
          <p:nvPr/>
        </p:nvCxnSpPr>
        <p:spPr>
          <a:xfrm>
            <a:off x="3638094" y="2096402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23FA8E4-73CC-C04B-AD0D-BABFBD1DB8F4}"/>
              </a:ext>
            </a:extLst>
          </p:cNvPr>
          <p:cNvCxnSpPr/>
          <p:nvPr/>
        </p:nvCxnSpPr>
        <p:spPr>
          <a:xfrm>
            <a:off x="5801963" y="2096402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99F8187-91B2-2E4C-B209-BA3845292169}"/>
              </a:ext>
            </a:extLst>
          </p:cNvPr>
          <p:cNvSpPr txBox="1"/>
          <p:nvPr/>
        </p:nvSpPr>
        <p:spPr>
          <a:xfrm>
            <a:off x="3674302" y="2050480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eDTm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4D1CF7-29DB-2446-94D9-D9A050E65302}"/>
              </a:ext>
            </a:extLst>
          </p:cNvPr>
          <p:cNvSpPr txBox="1"/>
          <p:nvPr/>
        </p:nvSpPr>
        <p:spPr>
          <a:xfrm>
            <a:off x="5841389" y="2062055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eTLm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CA546EA-D863-B840-8171-9951DE1F3D56}"/>
              </a:ext>
            </a:extLst>
          </p:cNvPr>
          <p:cNvGrpSpPr/>
          <p:nvPr/>
        </p:nvGrpSpPr>
        <p:grpSpPr>
          <a:xfrm flipV="1">
            <a:off x="3108849" y="2248257"/>
            <a:ext cx="89815" cy="786693"/>
            <a:chOff x="3612754" y="2961087"/>
            <a:chExt cx="52695" cy="913068"/>
          </a:xfrm>
          <a:noFill/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0EE1D6C-1DB2-FE45-9446-97CDF2E3B15B}"/>
                </a:ext>
              </a:extLst>
            </p:cNvPr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C42A42B-C959-1A4A-9E56-389C00A811FE}"/>
                </a:ext>
              </a:extLst>
            </p:cNvPr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45A0F0C-A33E-1649-92F0-EE245FB550B2}"/>
              </a:ext>
            </a:extLst>
          </p:cNvPr>
          <p:cNvGrpSpPr/>
          <p:nvPr/>
        </p:nvGrpSpPr>
        <p:grpSpPr>
          <a:xfrm flipV="1">
            <a:off x="5253556" y="2225107"/>
            <a:ext cx="89815" cy="786693"/>
            <a:chOff x="3612754" y="2961087"/>
            <a:chExt cx="52695" cy="913068"/>
          </a:xfrm>
          <a:noFill/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153E89D3-75D9-294E-B967-7A02840B9BAB}"/>
                </a:ext>
              </a:extLst>
            </p:cNvPr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1B98D2F-C4A9-7F4A-BE3B-2F934058A4B0}"/>
                </a:ext>
              </a:extLst>
            </p:cNvPr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73EDFAD-DB03-5640-82FF-A2A2267534DE}"/>
              </a:ext>
            </a:extLst>
          </p:cNvPr>
          <p:cNvCxnSpPr>
            <a:cxnSpLocks/>
          </p:cNvCxnSpPr>
          <p:nvPr/>
        </p:nvCxnSpPr>
        <p:spPr>
          <a:xfrm>
            <a:off x="4301891" y="2650090"/>
            <a:ext cx="0" cy="2224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A957AAB-53F9-7743-B1BF-A9DF6C360466}"/>
              </a:ext>
            </a:extLst>
          </p:cNvPr>
          <p:cNvSpPr txBox="1"/>
          <p:nvPr/>
        </p:nvSpPr>
        <p:spPr>
          <a:xfrm>
            <a:off x="4035596" y="2399267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synTm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60CA70F-7ABC-7E4B-A3C5-B7C7642D1DFE}"/>
              </a:ext>
            </a:extLst>
          </p:cNvPr>
          <p:cNvCxnSpPr/>
          <p:nvPr/>
        </p:nvCxnSpPr>
        <p:spPr>
          <a:xfrm>
            <a:off x="4575046" y="3508513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3950FF4-5A94-CB41-AEA7-E4E915C1FFA2}"/>
              </a:ext>
            </a:extLst>
          </p:cNvPr>
          <p:cNvSpPr txBox="1"/>
          <p:nvPr/>
        </p:nvSpPr>
        <p:spPr>
          <a:xfrm>
            <a:off x="4614472" y="3474166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eTm</a:t>
            </a:r>
          </a:p>
        </p:txBody>
      </p:sp>
      <p:sp>
        <p:nvSpPr>
          <p:cNvPr id="87" name="Explosion 2 86">
            <a:extLst>
              <a:ext uri="{FF2B5EF4-FFF2-40B4-BE49-F238E27FC236}">
                <a16:creationId xmlns:a16="http://schemas.microsoft.com/office/drawing/2014/main" id="{A991E102-1EE3-A44E-ACF8-AA4CCDE78331}"/>
              </a:ext>
            </a:extLst>
          </p:cNvPr>
          <p:cNvSpPr/>
          <p:nvPr/>
        </p:nvSpPr>
        <p:spPr>
          <a:xfrm>
            <a:off x="5948040" y="1154369"/>
            <a:ext cx="1259995" cy="927159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Signal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15BC26-1C68-654E-8831-45C20D839CB3}"/>
              </a:ext>
            </a:extLst>
          </p:cNvPr>
          <p:cNvSpPr txBox="1"/>
          <p:nvPr/>
        </p:nvSpPr>
        <p:spPr>
          <a:xfrm>
            <a:off x="2549334" y="2466161"/>
            <a:ext cx="1230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onDT      </a:t>
            </a:r>
            <a:r>
              <a:rPr lang="en-US" sz="1600" dirty="0"/>
              <a:t>k</a:t>
            </a:r>
            <a:r>
              <a:rPr lang="en-US" sz="1600" baseline="-25000" dirty="0"/>
              <a:t>offDT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276A760-07BA-304F-9CB3-5D80757A5407}"/>
              </a:ext>
            </a:extLst>
          </p:cNvPr>
          <p:cNvSpPr txBox="1"/>
          <p:nvPr/>
        </p:nvSpPr>
        <p:spPr>
          <a:xfrm>
            <a:off x="4717190" y="2466161"/>
            <a:ext cx="1230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onTL      </a:t>
            </a:r>
            <a:r>
              <a:rPr lang="en-US" sz="1600" dirty="0"/>
              <a:t>k</a:t>
            </a:r>
            <a:r>
              <a:rPr lang="en-US" sz="1600" baseline="-25000" dirty="0"/>
              <a:t>offTL</a:t>
            </a:r>
          </a:p>
        </p:txBody>
      </p:sp>
    </p:spTree>
    <p:extLst>
      <p:ext uri="{BB962C8B-B14F-4D97-AF65-F5344CB8AC3E}">
        <p14:creationId xmlns:p14="http://schemas.microsoft.com/office/powerpoint/2010/main" val="2009040969"/>
      </p:ext>
    </p:extLst>
  </p:cSld>
  <p:clrMapOvr>
    <a:masterClrMapping/>
  </p:clrMapOvr>
</p:sld>
</file>

<file path=ppt/theme/theme1.xml><?xml version="1.0" encoding="utf-8"?>
<a:theme xmlns:a="http://schemas.openxmlformats.org/drawingml/2006/main" name="Novartis Presentation Standard Blue Carbon">
  <a:themeElements>
    <a:clrScheme name="Novartis 2016">
      <a:dk1>
        <a:srgbClr val="000000"/>
      </a:dk1>
      <a:lt1>
        <a:srgbClr val="FFFFFF"/>
      </a:lt1>
      <a:dk2>
        <a:srgbClr val="404040"/>
      </a:dk2>
      <a:lt2>
        <a:srgbClr val="CCCCCC"/>
      </a:lt2>
      <a:accent1>
        <a:srgbClr val="0460A9"/>
      </a:accent1>
      <a:accent2>
        <a:srgbClr val="E74A21"/>
      </a:accent2>
      <a:accent3>
        <a:srgbClr val="EC9A1E"/>
      </a:accent3>
      <a:accent4>
        <a:srgbClr val="8D1F1B"/>
      </a:accent4>
      <a:accent5>
        <a:srgbClr val="7F7F7F"/>
      </a:accent5>
      <a:accent6>
        <a:srgbClr val="404040"/>
      </a:accent6>
      <a:hlink>
        <a:srgbClr val="0460A9"/>
      </a:hlink>
      <a:folHlink>
        <a:srgbClr val="0460A9"/>
      </a:folHlink>
    </a:clrScheme>
    <a:fontScheme name="Novartis 2016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Novartis 2016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3" id="{A41DCD68-45F7-A74D-8E72-CA45F9F58505}" vid="{5087B901-7751-AB45-A803-2F10FD396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Novartis-Blue</Template>
  <TotalTime>20557</TotalTime>
  <Words>518</Words>
  <Application>Microsoft Macintosh PowerPoint</Application>
  <PresentationFormat>On-screen Show (4:3)</PresentationFormat>
  <Paragraphs>267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Arial Black</vt:lpstr>
      <vt:lpstr>Novartis Presentation Standard Blue Carbon</vt:lpstr>
      <vt:lpstr>Model A (DT) – Start with standard binding model fits to data</vt:lpstr>
      <vt:lpstr>Model B (DT2):  adding receptor shedding</vt:lpstr>
      <vt:lpstr>Model C (3cmt_DT):  adding tumor distribution</vt:lpstr>
      <vt:lpstr>Model D: include shedding from tumor into blood</vt:lpstr>
      <vt:lpstr>Model E: include shedding in tumor and distribution to blood</vt:lpstr>
      <vt:lpstr>Model F (3cmt_DT2): integrate previous models, adding lymphocyte trafficking  historically,  also called  4cmt_shedct</vt:lpstr>
      <vt:lpstr>Model G (DTL): Include Ligand</vt:lpstr>
      <vt:lpstr>Model H (DT2L): Include ligand and both membrane-bound and soluble target</vt:lpstr>
    </vt:vector>
  </TitlesOfParts>
  <Manager/>
  <Company/>
  <LinksUpToDate>false</LinksUpToDate>
  <SharedDoc>false</SharedDoc>
  <HyperlinkBase/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LAG525: Phase 2 Dose Selection - Scoping</dc:title>
  <dc:subject/>
  <dc:creator>Stein, Andrew</dc:creator>
  <cp:keywords/>
  <dc:description/>
  <cp:lastModifiedBy>Stein, Andrew</cp:lastModifiedBy>
  <cp:revision>265</cp:revision>
  <cp:lastPrinted>2017-03-22T18:51:46Z</cp:lastPrinted>
  <dcterms:created xsi:type="dcterms:W3CDTF">2017-02-27T16:47:51Z</dcterms:created>
  <dcterms:modified xsi:type="dcterms:W3CDTF">2018-07-24T14:56:09Z</dcterms:modified>
  <cp:category/>
</cp:coreProperties>
</file>