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63" r:id="rId5"/>
    <p:sldId id="265" r:id="rId6"/>
    <p:sldId id="264" r:id="rId7"/>
    <p:sldId id="262" r:id="rId8"/>
    <p:sldId id="276" r:id="rId9"/>
    <p:sldId id="266" r:id="rId10"/>
    <p:sldId id="267" r:id="rId11"/>
    <p:sldId id="268" r:id="rId12"/>
    <p:sldId id="269" r:id="rId13"/>
    <p:sldId id="271" r:id="rId14"/>
    <p:sldId id="272" r:id="rId15"/>
    <p:sldId id="275" r:id="rId16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FFF"/>
    <a:srgbClr val="B8F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6049"/>
  </p:normalViewPr>
  <p:slideViewPr>
    <p:cSldViewPr snapToGrid="0" snapToObjects="1">
      <p:cViewPr varScale="1">
        <p:scale>
          <a:sx n="111" d="100"/>
          <a:sy n="111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65A10-0B82-EA48-90D7-0A8D45550A5D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6564A-6086-2C41-B91B-EBAE137E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2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F6A3678-A141-6547-AEAB-08DD1B5A8997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On this slide we have an illustration of full TMDD model performance where individual simultaneous fits of TCZ, IL6R and CRP in some representative RA patients from phase I to III are shown.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Each graph is representing one patient. In total we have here 9 patients. On the x axis, time expressed in day, on the y axis TCZ PK in black, sIL6R complex in blue and CRP in red. Dots are representing actual data, when lines represent model fit. 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The two top left graphs represent TCZ effect after a SD IV dose of 10 mg/kg. You can notice that the sampling is very rich and allow to capture the full onset and offset of our parameters of interest. 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Note as well for example the patients PK variability, the right one reaching BLQ around day 45, when the other still have measurable conc. at day 50. 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The others graphs are representing patients from PII and PIII, MD setting, administration every 4 weeks, with dose going from 2, 4 and 8 mg/kg. Here the sampling is much more sparse, but still gives an insight of TCZ dose response between 2, 4 and 8, starting from graph on top right to left middle panel. How for example you can have a more profound and sustained effect on CRP over time.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Please note as well on the bottom left graph this unusual time course. This patient was in a PIII where he started the trial under MTX and then switching to TCZ at week16, as illustrated by TCZ pharmacological marker sIL-6R and CRP.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Now after having introduced the full TMDD model, I would like to switch to a concrete example of the application of such a model during TCZ development (transition to next slide)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02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NOLP clarity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1413"/>
            <a:ext cx="7497763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19"/>
          <p:cNvSpPr>
            <a:spLocks/>
          </p:cNvSpPr>
          <p:nvPr/>
        </p:nvSpPr>
        <p:spPr bwMode="auto">
          <a:xfrm>
            <a:off x="6810375" y="1141413"/>
            <a:ext cx="2333625" cy="2312987"/>
          </a:xfrm>
          <a:custGeom>
            <a:avLst/>
            <a:gdLst>
              <a:gd name="T0" fmla="*/ 0 w 1470"/>
              <a:gd name="T1" fmla="*/ 2147483647 h 1455"/>
              <a:gd name="T2" fmla="*/ 0 w 1470"/>
              <a:gd name="T3" fmla="*/ 0 h 1455"/>
              <a:gd name="T4" fmla="*/ 2147483647 w 1470"/>
              <a:gd name="T5" fmla="*/ 0 h 1455"/>
              <a:gd name="T6" fmla="*/ 2147483647 w 1470"/>
              <a:gd name="T7" fmla="*/ 2147483647 h 1455"/>
              <a:gd name="T8" fmla="*/ 2147483647 w 1470"/>
              <a:gd name="T9" fmla="*/ 2147483647 h 1455"/>
              <a:gd name="T10" fmla="*/ 2147483647 w 1470"/>
              <a:gd name="T11" fmla="*/ 2147483647 h 1455"/>
              <a:gd name="T12" fmla="*/ 2147483647 w 1470"/>
              <a:gd name="T13" fmla="*/ 2147483647 h 1455"/>
              <a:gd name="T14" fmla="*/ 2147483647 w 1470"/>
              <a:gd name="T15" fmla="*/ 2147483647 h 1455"/>
              <a:gd name="T16" fmla="*/ 2147483647 w 1470"/>
              <a:gd name="T17" fmla="*/ 2147483647 h 1455"/>
              <a:gd name="T18" fmla="*/ 2147483647 w 1470"/>
              <a:gd name="T19" fmla="*/ 2147483647 h 1455"/>
              <a:gd name="T20" fmla="*/ 2147483647 w 1470"/>
              <a:gd name="T21" fmla="*/ 2147483647 h 1455"/>
              <a:gd name="T22" fmla="*/ 2147483647 w 1470"/>
              <a:gd name="T23" fmla="*/ 2147483647 h 1455"/>
              <a:gd name="T24" fmla="*/ 0 w 1470"/>
              <a:gd name="T25" fmla="*/ 2147483647 h 14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70" h="1455">
                <a:moveTo>
                  <a:pt x="0" y="609"/>
                </a:moveTo>
                <a:lnTo>
                  <a:pt x="0" y="0"/>
                </a:lnTo>
                <a:lnTo>
                  <a:pt x="1470" y="0"/>
                </a:lnTo>
                <a:lnTo>
                  <a:pt x="1470" y="1455"/>
                </a:lnTo>
                <a:lnTo>
                  <a:pt x="3" y="1455"/>
                </a:lnTo>
                <a:lnTo>
                  <a:pt x="3" y="840"/>
                </a:lnTo>
                <a:lnTo>
                  <a:pt x="45" y="831"/>
                </a:lnTo>
                <a:lnTo>
                  <a:pt x="87" y="801"/>
                </a:lnTo>
                <a:lnTo>
                  <a:pt x="117" y="738"/>
                </a:lnTo>
                <a:lnTo>
                  <a:pt x="108" y="678"/>
                </a:lnTo>
                <a:lnTo>
                  <a:pt x="78" y="630"/>
                </a:lnTo>
                <a:lnTo>
                  <a:pt x="33" y="615"/>
                </a:lnTo>
                <a:lnTo>
                  <a:pt x="0" y="6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15" descr="NVS_Onc RGB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3" y="5938838"/>
            <a:ext cx="19923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OPEN ppt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1141413"/>
            <a:ext cx="16732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063" y="3708400"/>
            <a:ext cx="7432675" cy="530225"/>
          </a:xfrm>
        </p:spPr>
        <p:txBody>
          <a:bodyPr anchor="t"/>
          <a:lstStyle>
            <a:lvl1pPr>
              <a:lnSpc>
                <a:spcPct val="90000"/>
              </a:lnSpc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30238" y="4313238"/>
            <a:ext cx="7432675" cy="366712"/>
          </a:xfrm>
        </p:spPr>
        <p:txBody>
          <a:bodyPr/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46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D5D46-3EE2-CA48-977E-5C99E050B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4500" y="325438"/>
            <a:ext cx="2081213" cy="2747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325438"/>
            <a:ext cx="6096000" cy="2747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F253-32F4-D247-B006-5EA6271D4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5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noProof="0"/>
              <a:t>| MCP-Mod | A. Stein | Mar 2014 | Intuitive Intro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5" y="1346200"/>
            <a:ext cx="8334405" cy="4940320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9142403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noProof="0"/>
              <a:t>| MCP-Mod | A. Stein | Mar 2014 | Intuitive Intro | Business Use Only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528887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322043"/>
            <a:ext cx="8329613" cy="505266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0046B-4035-DC43-AEB6-62192A26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03430"/>
            <a:ext cx="7772400" cy="1267014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202C1-98E0-8742-8E51-CDEE57093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322043"/>
            <a:ext cx="8329613" cy="505266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343025"/>
            <a:ext cx="4087813" cy="173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313" y="1343025"/>
            <a:ext cx="4089400" cy="173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C81D0-162E-E244-921E-CF60D4F45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872"/>
            <a:ext cx="8229600" cy="505266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4E5DE-3B6E-CA43-8A17-BC38D77BA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532EA-A5A8-7A4D-AF7D-AC591761C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9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D8D0D-18C8-624D-9ECE-ED5DED95B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FF301-795E-CF49-86A7-BE89F292C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5AAEE-5CCA-8643-BBFF-0587344B1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/>
        </p:nvSpPr>
        <p:spPr bwMode="gray">
          <a:xfrm>
            <a:off x="0" y="998538"/>
            <a:ext cx="9140825" cy="63500"/>
          </a:xfrm>
          <a:prstGeom prst="rect">
            <a:avLst/>
          </a:prstGeom>
          <a:solidFill>
            <a:srgbClr val="6A554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46100" y="322043"/>
            <a:ext cx="8329613" cy="50526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46100" y="1343025"/>
            <a:ext cx="8329613" cy="17303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6" descr="NVS_Onc RGB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6350000"/>
            <a:ext cx="1216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388" y="6402388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3" y="6402388"/>
            <a:ext cx="400050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7F7F7F"/>
                </a:solidFill>
                <a:cs typeface="+mn-cs"/>
              </a:defRPr>
            </a:lvl1pPr>
          </a:lstStyle>
          <a:p>
            <a:pPr>
              <a:defRPr/>
            </a:pPr>
            <a:fld id="{40C2091F-B437-104B-9C15-B03B31FF4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39" r:id="rId12"/>
    <p:sldLayoutId id="2147483940" r:id="rId13"/>
  </p:sldLayoutIdLst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75000"/>
        </a:spcBef>
        <a:spcAft>
          <a:spcPct val="0"/>
        </a:spcAft>
        <a:buClr>
          <a:schemeClr val="accent1"/>
        </a:buClr>
        <a:buSzPct val="110000"/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98463" indent="-16351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917B69"/>
        </a:buClr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577850" indent="-1778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charset="0"/>
        <a:buChar char="-"/>
        <a:defRPr>
          <a:solidFill>
            <a:schemeClr val="tx1"/>
          </a:solidFill>
          <a:latin typeface="+mn-lt"/>
          <a:ea typeface="ＭＳ Ｐゴシック" charset="0"/>
        </a:defRPr>
      </a:lvl3pPr>
      <a:lvl4pPr marL="752475" indent="-1730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9175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0"/>
        </a:defRPr>
      </a:lvl5pPr>
      <a:lvl6pPr marL="13747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18319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891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463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063" y="3708400"/>
            <a:ext cx="7432675" cy="978729"/>
          </a:xfrm>
        </p:spPr>
        <p:txBody>
          <a:bodyPr/>
          <a:lstStyle/>
          <a:p>
            <a:r>
              <a:rPr lang="en-US" dirty="0"/>
              <a:t>Proposal for analyzing the drug/target/endogenous-ligand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238" y="4687129"/>
            <a:ext cx="7432675" cy="1046440"/>
          </a:xfrm>
        </p:spPr>
        <p:txBody>
          <a:bodyPr/>
          <a:lstStyle/>
          <a:p>
            <a:r>
              <a:rPr lang="en-US" dirty="0"/>
              <a:t>Andy Stein</a:t>
            </a:r>
          </a:p>
          <a:p>
            <a:r>
              <a:rPr lang="en-US" dirty="0"/>
              <a:t>(with input from Brian Stoll, Kostas </a:t>
            </a:r>
            <a:r>
              <a:rPr lang="en-US" dirty="0" err="1"/>
              <a:t>Biliouris</a:t>
            </a:r>
            <a:r>
              <a:rPr lang="en-US" dirty="0"/>
              <a:t>, and Prasad Ramakrishna)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80485"/>
            <a:ext cx="9144000" cy="28601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27765" y="1151431"/>
            <a:ext cx="13392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tocilizumab</a:t>
            </a:r>
          </a:p>
          <a:p>
            <a:pPr algn="ctr"/>
            <a:r>
              <a:rPr lang="en-US" sz="1800" dirty="0">
                <a:solidFill>
                  <a:srgbClr val="0000FF"/>
                </a:solidFill>
              </a:rPr>
              <a:t>(anti-IL6R)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2716" y="2734524"/>
            <a:ext cx="1223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toci-sIL6R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6424" y="1289930"/>
            <a:ext cx="505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IL6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1712" y="1120653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17529" y="1120653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60333" y="2734524"/>
            <a:ext cx="1185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660066"/>
                </a:solidFill>
              </a:rPr>
              <a:t>IL6-sIL6R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4901169" y="1780892"/>
            <a:ext cx="304800" cy="818279"/>
          </a:xfrm>
          <a:prstGeom prst="upDownArrow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100" y="1158678"/>
            <a:ext cx="9813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toci</a:t>
            </a:r>
          </a:p>
          <a:p>
            <a:pPr algn="ctr"/>
            <a:r>
              <a:rPr lang="en-US" sz="1800" dirty="0">
                <a:solidFill>
                  <a:srgbClr val="0000FF"/>
                </a:solidFill>
              </a:rPr>
              <a:t>periph.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7408" y="1481844"/>
            <a:ext cx="60961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99045" y="915693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34591" y="3103856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2797405" y="1797762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98844" y="1659262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74036" y="3103856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20035" y="1657713"/>
            <a:ext cx="0" cy="271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1065" y="1288381"/>
            <a:ext cx="8579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sIL6R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677639" y="2831678"/>
            <a:ext cx="383529" cy="19843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xplosion 2 21"/>
          <p:cNvSpPr/>
          <p:nvPr/>
        </p:nvSpPr>
        <p:spPr>
          <a:xfrm>
            <a:off x="6147814" y="2493544"/>
            <a:ext cx="2507087" cy="801688"/>
          </a:xfrm>
          <a:prstGeom prst="irregularSeal2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/>
              <a:t>Signaling</a:t>
            </a:r>
            <a:endParaRPr lang="en-US" sz="1600" dirty="0"/>
          </a:p>
        </p:txBody>
      </p:sp>
      <p:sp>
        <p:nvSpPr>
          <p:cNvPr id="23" name="Up-Down Arrow 22"/>
          <p:cNvSpPr/>
          <p:nvPr/>
        </p:nvSpPr>
        <p:spPr>
          <a:xfrm>
            <a:off x="3614944" y="1780892"/>
            <a:ext cx="304800" cy="818279"/>
          </a:xfrm>
          <a:prstGeom prst="upDownArrow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23375" y="915693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8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FDA CP Review - SJIA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92" y="1169988"/>
            <a:ext cx="64389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2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19167"/>
            <a:ext cx="8329613" cy="911019"/>
          </a:xfrm>
        </p:spPr>
        <p:txBody>
          <a:bodyPr/>
          <a:lstStyle/>
          <a:p>
            <a:r>
              <a:rPr lang="en-US" dirty="0"/>
              <a:t>IL6 – From FDA CP Review – RA</a:t>
            </a:r>
            <a:br>
              <a:rPr lang="en-US" dirty="0"/>
            </a:br>
            <a:r>
              <a:rPr lang="en-US" dirty="0"/>
              <a:t>Single Admin 10 mg/kg p18 PDF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46" y="1030186"/>
            <a:ext cx="4747515" cy="3371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4075299"/>
            <a:ext cx="5809785" cy="23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19167"/>
            <a:ext cx="8329613" cy="911019"/>
          </a:xfrm>
        </p:spPr>
        <p:txBody>
          <a:bodyPr/>
          <a:lstStyle/>
          <a:p>
            <a:r>
              <a:rPr lang="en-US" dirty="0"/>
              <a:t>Multiple Dose IL-6 from p17 FDA CP Review RA</a:t>
            </a:r>
            <a:br>
              <a:rPr lang="en-US" dirty="0"/>
            </a:br>
            <a:r>
              <a:rPr lang="en-US" dirty="0"/>
              <a:t>p39 PDF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3" y="1117746"/>
            <a:ext cx="6729953" cy="57402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163" y="5307981"/>
            <a:ext cx="765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 between doses, 4, 8 are similar.  </a:t>
            </a:r>
          </a:p>
          <a:p>
            <a:r>
              <a:rPr lang="en-US" b="1" dirty="0">
                <a:solidFill>
                  <a:srgbClr val="0070C0"/>
                </a:solidFill>
              </a:rPr>
              <a:t>At trough when toci is nearly gone for 4 mg=kg, there is a difference</a:t>
            </a:r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sIL6R – p41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8" y="1445941"/>
            <a:ext cx="73279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CRP – p18 FDA CP Review RA p41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1" y="1122471"/>
            <a:ext cx="6876832" cy="57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2F116C-1A4C-884A-BBEE-043C6285AA67}" type="slidenum">
              <a:rPr lang="en-US" altLang="en-US" sz="1600">
                <a:latin typeface="Imago" charset="0"/>
              </a:rPr>
              <a:pPr/>
              <a:t>15</a:t>
            </a:fld>
            <a:endParaRPr lang="en-US" altLang="en-US" sz="1600">
              <a:latin typeface="Imago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188913"/>
            <a:ext cx="6750050" cy="1309687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Individual simultaneous fits of TCZ, IL-6R and CRP in some representative RA patients from phase I to III (Charoin10)</a:t>
            </a:r>
          </a:p>
        </p:txBody>
      </p:sp>
      <p:graphicFrame>
        <p:nvGraphicFramePr>
          <p:cNvPr id="31747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976313" y="1403350"/>
          <a:ext cx="7048500" cy="548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4" imgW="5027587" imgH="3911148" progId="Word.Document.8">
                  <p:embed/>
                </p:oleObj>
              </mc:Choice>
              <mc:Fallback>
                <p:oleObj name="Document" r:id="rId4" imgW="5027587" imgH="39111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403350"/>
                        <a:ext cx="7048500" cy="548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07950" y="1773238"/>
            <a:ext cx="1039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rgbClr val="6A86A1"/>
                    </a:gs>
                    <a:gs pos="100000">
                      <a:srgbClr val="204A7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000"/>
              <a:t>o  observations</a:t>
            </a:r>
          </a:p>
          <a:p>
            <a:pPr eaLnBrk="1" hangingPunct="1"/>
            <a:r>
              <a:rPr lang="en-US" altLang="en-US" sz="1000"/>
              <a:t>— fits</a:t>
            </a:r>
          </a:p>
        </p:txBody>
      </p:sp>
    </p:spTree>
    <p:extLst>
      <p:ext uri="{BB962C8B-B14F-4D97-AF65-F5344CB8AC3E}">
        <p14:creationId xmlns:p14="http://schemas.microsoft.com/office/powerpoint/2010/main" val="169348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3025"/>
            <a:ext cx="8329613" cy="3554819"/>
          </a:xfrm>
        </p:spPr>
        <p:txBody>
          <a:bodyPr/>
          <a:lstStyle/>
          <a:p>
            <a:r>
              <a:rPr lang="en-US" sz="1800" dirty="0"/>
              <a:t>Models describing the binding of a drug (e.g. tocilizumab) to its target (e.g. IL6R) are frequently used to predict free target inhibition, which is used as a surrogate for a reduction in downstream signaling</a:t>
            </a:r>
          </a:p>
          <a:p>
            <a:r>
              <a:rPr lang="en-US" sz="1800" dirty="0"/>
              <a:t>However, the effect on target signaling is actually driven by the reduction in target-endogenous-ligand complexes (IL6R-IL6).</a:t>
            </a:r>
          </a:p>
          <a:p>
            <a:r>
              <a:rPr lang="en-US" sz="1800" dirty="0"/>
              <a:t>If binding affinity for sIL6R and IL6 is high, free sIL6R may not be a good surrogate predictor for drug efficacy.  </a:t>
            </a:r>
          </a:p>
          <a:p>
            <a:r>
              <a:rPr lang="en-US" sz="1800" dirty="0"/>
              <a:t>Under what conditions is it ok to neglect target-endogenous-ligand binding and use a simpler model (just drug and target) to predict efficacy?</a:t>
            </a:r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1793" y="4477620"/>
            <a:ext cx="7380374" cy="2266165"/>
            <a:chOff x="641793" y="4041685"/>
            <a:chExt cx="7380374" cy="2266165"/>
          </a:xfrm>
        </p:grpSpPr>
        <p:sp>
          <p:nvSpPr>
            <p:cNvPr id="28" name="TextBox 27"/>
            <p:cNvSpPr txBox="1"/>
            <p:nvPr/>
          </p:nvSpPr>
          <p:spPr>
            <a:xfrm>
              <a:off x="2223458" y="4468788"/>
              <a:ext cx="133927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FF"/>
                  </a:solidFill>
                </a:rPr>
                <a:t>tocilizumab</a:t>
              </a:r>
            </a:p>
            <a:p>
              <a:pPr algn="ctr"/>
              <a:r>
                <a:rPr lang="en-US" sz="1800" dirty="0">
                  <a:solidFill>
                    <a:srgbClr val="0000FF"/>
                  </a:solidFill>
                </a:rPr>
                <a:t>(anti-IL6R)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18409" y="5647841"/>
              <a:ext cx="122375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FF"/>
                  </a:solidFill>
                </a:rPr>
                <a:t>toci-sIL6R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62117" y="4607287"/>
              <a:ext cx="5055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IL6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27405" y="4438010"/>
              <a:ext cx="4842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+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13222" y="4438010"/>
              <a:ext cx="4842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+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56026" y="5647841"/>
              <a:ext cx="118542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IL6-sIL6R</a:t>
              </a:r>
            </a:p>
          </p:txBody>
        </p:sp>
        <p:sp>
          <p:nvSpPr>
            <p:cNvPr id="34" name="Up-Down Arrow 33"/>
            <p:cNvSpPr/>
            <p:nvPr/>
          </p:nvSpPr>
          <p:spPr>
            <a:xfrm>
              <a:off x="4996862" y="5098250"/>
              <a:ext cx="304800" cy="443970"/>
            </a:xfrm>
            <a:prstGeom prst="upDownArrow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1793" y="4476035"/>
              <a:ext cx="98130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FF"/>
                  </a:solidFill>
                </a:rPr>
                <a:t>toci</a:t>
              </a:r>
            </a:p>
            <a:p>
              <a:pPr algn="ctr"/>
              <a:r>
                <a:rPr lang="en-US" sz="1800" dirty="0">
                  <a:solidFill>
                    <a:srgbClr val="0000FF"/>
                  </a:solidFill>
                </a:rPr>
                <a:t>periph.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623101" y="4799201"/>
              <a:ext cx="6096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694738" y="4233050"/>
              <a:ext cx="0" cy="3742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830284" y="6017173"/>
              <a:ext cx="0" cy="2906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8" idx="2"/>
            </p:cNvCxnSpPr>
            <p:nvPr/>
          </p:nvCxnSpPr>
          <p:spPr>
            <a:xfrm flipH="1">
              <a:off x="2892056" y="5115119"/>
              <a:ext cx="1042" cy="2436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694537" y="4976619"/>
              <a:ext cx="0" cy="2906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169729" y="6017173"/>
              <a:ext cx="0" cy="2906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515728" y="4975070"/>
              <a:ext cx="0" cy="2717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086758" y="4605738"/>
              <a:ext cx="857940" cy="369332"/>
            </a:xfrm>
            <a:prstGeom prst="rect">
              <a:avLst/>
            </a:prstGeom>
            <a:solidFill>
              <a:srgbClr val="D5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FF"/>
                  </a:solidFill>
                </a:rPr>
                <a:t>sIL6R</a:t>
              </a:r>
            </a:p>
          </p:txBody>
        </p:sp>
        <p:sp>
          <p:nvSpPr>
            <p:cNvPr id="45" name="Explosion 2 44"/>
            <p:cNvSpPr/>
            <p:nvPr/>
          </p:nvSpPr>
          <p:spPr>
            <a:xfrm>
              <a:off x="5855321" y="5360823"/>
              <a:ext cx="2166846" cy="801688"/>
            </a:xfrm>
            <a:prstGeom prst="irregularSeal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Signaling</a:t>
              </a:r>
              <a:endParaRPr lang="en-US" sz="1400" dirty="0"/>
            </a:p>
          </p:txBody>
        </p:sp>
        <p:sp>
          <p:nvSpPr>
            <p:cNvPr id="46" name="Up-Down Arrow 45"/>
            <p:cNvSpPr/>
            <p:nvPr/>
          </p:nvSpPr>
          <p:spPr>
            <a:xfrm>
              <a:off x="3710637" y="5098250"/>
              <a:ext cx="304800" cy="443970"/>
            </a:xfrm>
            <a:prstGeom prst="upDownArrow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519068" y="4233050"/>
              <a:ext cx="0" cy="3742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1491363" y="4041685"/>
              <a:ext cx="3453335" cy="313937"/>
            </a:xfrm>
            <a:prstGeom prst="roundRect">
              <a:avLst/>
            </a:prstGeom>
            <a:solidFill>
              <a:srgbClr val="D5FFFF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Model-predicted surrogate for signaling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89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Additional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3025"/>
            <a:ext cx="8329613" cy="3102388"/>
          </a:xfrm>
        </p:spPr>
        <p:txBody>
          <a:bodyPr/>
          <a:lstStyle/>
          <a:p>
            <a:r>
              <a:rPr lang="en-US" dirty="0"/>
              <a:t>For tocilizumab, IL6 is also measured.  </a:t>
            </a:r>
          </a:p>
          <a:p>
            <a:r>
              <a:rPr lang="en-US" dirty="0"/>
              <a:t>Developing an IL-6 assay is potentially easier than an sIL6R assay (ask Brian why)</a:t>
            </a:r>
          </a:p>
          <a:p>
            <a:r>
              <a:rPr lang="en-US" dirty="0"/>
              <a:t>With the multi-dose data, we see that the two can be related.  But there is an issue where is some sort of long-term potentiation (i.e. IL6 synthesis seems to decline a bit at longer doses)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3025"/>
            <a:ext cx="8329613" cy="5019836"/>
          </a:xfrm>
        </p:spPr>
        <p:txBody>
          <a:bodyPr/>
          <a:lstStyle/>
          <a:p>
            <a:r>
              <a:rPr lang="en-US" sz="2000" dirty="0"/>
              <a:t>Implement model for realistic system</a:t>
            </a:r>
          </a:p>
          <a:p>
            <a:pPr lvl="1"/>
            <a:r>
              <a:rPr lang="en-US" sz="1800" dirty="0"/>
              <a:t>Start with Andy’s work of tocilizumab/sIL6R/IL6 in rheumatoid arthritis (steady state) and also consider Siltuximab, which binds IL6.</a:t>
            </a:r>
          </a:p>
          <a:p>
            <a:pPr lvl="1"/>
            <a:r>
              <a:rPr lang="en-US" sz="1800" dirty="0"/>
              <a:t>Consider also </a:t>
            </a:r>
            <a:r>
              <a:rPr lang="en-US" sz="1800" dirty="0" err="1"/>
              <a:t>canakinumab</a:t>
            </a:r>
            <a:r>
              <a:rPr lang="en-US" sz="1800" dirty="0"/>
              <a:t>/IL-1β/IL1R/</a:t>
            </a:r>
            <a:r>
              <a:rPr lang="en-US" sz="1800" dirty="0" err="1"/>
              <a:t>Anakinra</a:t>
            </a:r>
            <a:endParaRPr lang="en-US" sz="1800" dirty="0"/>
          </a:p>
          <a:p>
            <a:r>
              <a:rPr lang="en-US" sz="2000" dirty="0"/>
              <a:t>Explore parameter space and how both free target and signaling complex is affected by: </a:t>
            </a:r>
          </a:p>
          <a:p>
            <a:pPr lvl="1"/>
            <a:r>
              <a:rPr lang="en-US" sz="1800" dirty="0"/>
              <a:t>Differences in Kd between drug-target and target-ligand.  e.g. is it necessary for the toci-IL6R Kd to be less than the IL6R-IL6 Kd?</a:t>
            </a:r>
          </a:p>
          <a:p>
            <a:pPr lvl="1"/>
            <a:r>
              <a:rPr lang="en-US" sz="1800" dirty="0"/>
              <a:t>How are results affected by target and ligand concentrations? Does it make a difference if IL6R conc. &gt;&gt; IL6 conc., or vice versa?</a:t>
            </a:r>
          </a:p>
          <a:p>
            <a:r>
              <a:rPr lang="en-US" sz="2000" dirty="0"/>
              <a:t>Next Steps to consider</a:t>
            </a:r>
          </a:p>
          <a:p>
            <a:pPr lvl="1"/>
            <a:r>
              <a:rPr lang="en-US" sz="1800" dirty="0"/>
              <a:t>Extending model to cytokine release syndrome, where binding dynamics (kon/koff) and transient IL6 increase are important. </a:t>
            </a:r>
          </a:p>
          <a:p>
            <a:pPr lvl="1"/>
            <a:r>
              <a:rPr lang="en-US" sz="1800" dirty="0"/>
              <a:t>Think through benefits in targeting soluble factor, receptor, or both.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43025"/>
            <a:ext cx="8329613" cy="794064"/>
          </a:xfrm>
        </p:spPr>
        <p:txBody>
          <a:bodyPr/>
          <a:lstStyle/>
          <a:p>
            <a:r>
              <a:rPr lang="en-US" dirty="0"/>
              <a:t>Could IL-6 levels be used to predict target engagement using dose-response data?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513608"/>
            <a:ext cx="7772400" cy="1846659"/>
          </a:xfrm>
        </p:spPr>
        <p:txBody>
          <a:bodyPr/>
          <a:lstStyle/>
          <a:p>
            <a:r>
              <a:rPr lang="en-US" dirty="0"/>
              <a:t>application – </a:t>
            </a:r>
            <a:br>
              <a:rPr lang="en-US" dirty="0"/>
            </a:br>
            <a:r>
              <a:rPr lang="en-US" dirty="0"/>
              <a:t>understanding anti-il6 therapy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19168"/>
            <a:ext cx="8597900" cy="911019"/>
          </a:xfrm>
        </p:spPr>
        <p:txBody>
          <a:bodyPr/>
          <a:lstStyle/>
          <a:p>
            <a:r>
              <a:rPr lang="en-US" dirty="0"/>
              <a:t>Tocilizumab/sIL-6R/IL6 model could be used to estimate effect on IL6 signaling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FB1102-547D-A047-911B-65ECE9A8D9E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27765" y="1544840"/>
            <a:ext cx="13392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tocilizumab</a:t>
            </a:r>
          </a:p>
          <a:p>
            <a:pPr algn="ctr"/>
            <a:r>
              <a:rPr lang="en-US" sz="1800" dirty="0">
                <a:solidFill>
                  <a:srgbClr val="0000FF"/>
                </a:solidFill>
              </a:rPr>
              <a:t>(anti-IL6R)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22716" y="3127933"/>
            <a:ext cx="1223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toci-sIL6R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66424" y="1683339"/>
            <a:ext cx="505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IL6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31712" y="1514062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17529" y="1514062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60333" y="3127933"/>
            <a:ext cx="11854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660066"/>
                </a:solidFill>
              </a:rPr>
              <a:t>IL6-sIL6R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4901169" y="2174301"/>
            <a:ext cx="304800" cy="818279"/>
          </a:xfrm>
          <a:prstGeom prst="upDownArrow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46100" y="1552087"/>
            <a:ext cx="9813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toci</a:t>
            </a:r>
          </a:p>
          <a:p>
            <a:pPr algn="ctr"/>
            <a:r>
              <a:rPr lang="en-US" sz="1800" dirty="0">
                <a:solidFill>
                  <a:srgbClr val="0000FF"/>
                </a:solidFill>
              </a:rPr>
              <a:t>periph.</a:t>
            </a:r>
          </a:p>
        </p:txBody>
      </p:sp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1527408" y="1875253"/>
            <a:ext cx="60961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99045" y="130910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734591" y="3497265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</p:cNvCxnSpPr>
          <p:nvPr/>
        </p:nvCxnSpPr>
        <p:spPr>
          <a:xfrm>
            <a:off x="2797405" y="2191171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98844" y="2052671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74036" y="3497265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4" idx="2"/>
          </p:cNvCxnSpPr>
          <p:nvPr/>
        </p:nvCxnSpPr>
        <p:spPr>
          <a:xfrm>
            <a:off x="4420035" y="2051122"/>
            <a:ext cx="0" cy="271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1065" y="1681790"/>
            <a:ext cx="8579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sIL6R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677639" y="3225087"/>
            <a:ext cx="383529" cy="19843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2 7"/>
          <p:cNvSpPr/>
          <p:nvPr/>
        </p:nvSpPr>
        <p:spPr>
          <a:xfrm>
            <a:off x="6147815" y="2886953"/>
            <a:ext cx="1435100" cy="801688"/>
          </a:xfrm>
          <a:prstGeom prst="irregularSeal2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CRS</a:t>
            </a:r>
          </a:p>
        </p:txBody>
      </p:sp>
      <p:sp>
        <p:nvSpPr>
          <p:cNvPr id="58" name="Up-Down Arrow 57"/>
          <p:cNvSpPr/>
          <p:nvPr/>
        </p:nvSpPr>
        <p:spPr>
          <a:xfrm>
            <a:off x="3614944" y="2174301"/>
            <a:ext cx="304800" cy="818279"/>
          </a:xfrm>
          <a:prstGeom prst="upDownArrow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423375" y="130910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Task42_Charoin10_RA_noCR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68" y="4454809"/>
            <a:ext cx="3442994" cy="2246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1408" y="4100901"/>
            <a:ext cx="12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RA patient</a:t>
            </a:r>
            <a:endParaRPr lang="en-US" sz="1800" dirty="0" err="1"/>
          </a:p>
        </p:txBody>
      </p:sp>
      <p:sp>
        <p:nvSpPr>
          <p:cNvPr id="4" name="TextBox 3"/>
          <p:cNvSpPr txBox="1"/>
          <p:nvPr/>
        </p:nvSpPr>
        <p:spPr>
          <a:xfrm>
            <a:off x="5645761" y="1246983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CART cells</a:t>
            </a:r>
          </a:p>
        </p:txBody>
      </p:sp>
    </p:spTree>
    <p:extLst>
      <p:ext uri="{BB962C8B-B14F-4D97-AF65-F5344CB8AC3E}">
        <p14:creationId xmlns:p14="http://schemas.microsoft.com/office/powerpoint/2010/main" val="51563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900E-FC29-714F-9A38-D9B255A8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Details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0097-B1DB-4641-BE53-7597637BE2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A65B3-9B06-4440-8208-BF36FDEB4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94AEE-2A10-6743-BEC3-1AFF7F8F928D}"/>
              </a:ext>
            </a:extLst>
          </p:cNvPr>
          <p:cNvSpPr txBox="1"/>
          <p:nvPr/>
        </p:nvSpPr>
        <p:spPr>
          <a:xfrm>
            <a:off x="2596291" y="2323568"/>
            <a:ext cx="68480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sz="1800" dirty="0"/>
              <a:t>(D)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288BD-0E3E-1044-8E99-AC69919CF93A}"/>
              </a:ext>
            </a:extLst>
          </p:cNvPr>
          <p:cNvSpPr txBox="1"/>
          <p:nvPr/>
        </p:nvSpPr>
        <p:spPr>
          <a:xfrm>
            <a:off x="3188675" y="3941660"/>
            <a:ext cx="109517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(DT)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CAE8C-1144-F748-8321-3259748FA2B2}"/>
              </a:ext>
            </a:extLst>
          </p:cNvPr>
          <p:cNvSpPr txBox="1"/>
          <p:nvPr/>
        </p:nvSpPr>
        <p:spPr>
          <a:xfrm>
            <a:off x="5965351" y="2336778"/>
            <a:ext cx="87716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Ligand</a:t>
            </a:r>
          </a:p>
          <a:p>
            <a:pPr algn="ctr"/>
            <a:r>
              <a:rPr lang="en-US" dirty="0"/>
              <a:t>(L)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4A222-4B5C-2646-A610-3C479D788CFC}"/>
              </a:ext>
            </a:extLst>
          </p:cNvPr>
          <p:cNvSpPr txBox="1"/>
          <p:nvPr/>
        </p:nvSpPr>
        <p:spPr>
          <a:xfrm>
            <a:off x="3481832" y="2322658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DB834-1A2F-404B-96E9-0A23023E2921}"/>
              </a:ext>
            </a:extLst>
          </p:cNvPr>
          <p:cNvSpPr txBox="1"/>
          <p:nvPr/>
        </p:nvSpPr>
        <p:spPr>
          <a:xfrm>
            <a:off x="5302067" y="2316297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BA85D-6520-9C45-BF86-2B0A13FAD526}"/>
              </a:ext>
            </a:extLst>
          </p:cNvPr>
          <p:cNvSpPr txBox="1"/>
          <p:nvPr/>
        </p:nvSpPr>
        <p:spPr>
          <a:xfrm>
            <a:off x="4981662" y="3941660"/>
            <a:ext cx="1095172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(TL)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44F9C-75AA-CB44-805B-A7394A924D32}"/>
              </a:ext>
            </a:extLst>
          </p:cNvPr>
          <p:cNvSpPr txBox="1"/>
          <p:nvPr/>
        </p:nvSpPr>
        <p:spPr>
          <a:xfrm>
            <a:off x="720224" y="2330815"/>
            <a:ext cx="915635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dirty="0" err="1"/>
              <a:t>P</a:t>
            </a:r>
            <a:r>
              <a:rPr lang="en-US" sz="1800" dirty="0" err="1"/>
              <a:t>eriph</a:t>
            </a:r>
            <a:r>
              <a:rPr lang="en-US" sz="1800" dirty="0"/>
              <a:t>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25396-A806-1545-BAE7-9FEE265259D5}"/>
              </a:ext>
            </a:extLst>
          </p:cNvPr>
          <p:cNvCxnSpPr/>
          <p:nvPr/>
        </p:nvCxnSpPr>
        <p:spPr>
          <a:xfrm>
            <a:off x="6383775" y="1962541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24F1D5-93B8-4140-9547-92D55AD8AB49}"/>
              </a:ext>
            </a:extLst>
          </p:cNvPr>
          <p:cNvCxnSpPr/>
          <p:nvPr/>
        </p:nvCxnSpPr>
        <p:spPr>
          <a:xfrm>
            <a:off x="3736260" y="4611935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AD2561-3FEC-B34E-A2FC-14EEC17B3C19}"/>
              </a:ext>
            </a:extLst>
          </p:cNvPr>
          <p:cNvCxnSpPr/>
          <p:nvPr/>
        </p:nvCxnSpPr>
        <p:spPr>
          <a:xfrm>
            <a:off x="5550235" y="4611935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B0B660-1BBF-4746-BDB7-94D1818B4C55}"/>
              </a:ext>
            </a:extLst>
          </p:cNvPr>
          <p:cNvSpPr txBox="1"/>
          <p:nvPr/>
        </p:nvSpPr>
        <p:spPr>
          <a:xfrm>
            <a:off x="4228396" y="2330815"/>
            <a:ext cx="857940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Target</a:t>
            </a:r>
          </a:p>
          <a:p>
            <a:pPr algn="ctr"/>
            <a:r>
              <a:rPr lang="en-US" dirty="0"/>
              <a:t>(T)</a:t>
            </a:r>
            <a:endParaRPr lang="en-US" sz="1800" dirty="0"/>
          </a:p>
        </p:txBody>
      </p:sp>
      <p:sp>
        <p:nvSpPr>
          <p:cNvPr id="23" name="Explosion 2 22">
            <a:extLst>
              <a:ext uri="{FF2B5EF4-FFF2-40B4-BE49-F238E27FC236}">
                <a16:creationId xmlns:a16="http://schemas.microsoft.com/office/drawing/2014/main" id="{70E62D75-6AE2-1745-A040-6ECF717EAEC5}"/>
              </a:ext>
            </a:extLst>
          </p:cNvPr>
          <p:cNvSpPr/>
          <p:nvPr/>
        </p:nvSpPr>
        <p:spPr>
          <a:xfrm>
            <a:off x="6203994" y="3592350"/>
            <a:ext cx="1259995" cy="92715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Signal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7A7E6-077A-FD42-876F-8A3D1FF535BF}"/>
              </a:ext>
            </a:extLst>
          </p:cNvPr>
          <p:cNvCxnSpPr/>
          <p:nvPr/>
        </p:nvCxnSpPr>
        <p:spPr>
          <a:xfrm>
            <a:off x="4660706" y="1958127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D5AD81-4092-B843-951F-D07AF292039B}"/>
              </a:ext>
            </a:extLst>
          </p:cNvPr>
          <p:cNvCxnSpPr/>
          <p:nvPr/>
        </p:nvCxnSpPr>
        <p:spPr>
          <a:xfrm>
            <a:off x="4660706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D2C345-D44B-C045-BBC7-C43241AED214}"/>
              </a:ext>
            </a:extLst>
          </p:cNvPr>
          <p:cNvSpPr txBox="1"/>
          <p:nvPr/>
        </p:nvSpPr>
        <p:spPr>
          <a:xfrm>
            <a:off x="3107568" y="3280220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onDT      </a:t>
            </a:r>
            <a:r>
              <a:rPr lang="en-US" sz="1600" dirty="0"/>
              <a:t>k</a:t>
            </a:r>
            <a:r>
              <a:rPr lang="en-US" sz="1600" baseline="-25000" dirty="0"/>
              <a:t>offDT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9E976D-4620-5347-BEDF-6B2359FA94BD}"/>
              </a:ext>
            </a:extLst>
          </p:cNvPr>
          <p:cNvSpPr txBox="1"/>
          <p:nvPr/>
        </p:nvSpPr>
        <p:spPr>
          <a:xfrm>
            <a:off x="4779433" y="196170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DCDC8F-4A75-0548-8736-1A4FC92E6F2E}"/>
              </a:ext>
            </a:extLst>
          </p:cNvPr>
          <p:cNvSpPr txBox="1"/>
          <p:nvPr/>
        </p:nvSpPr>
        <p:spPr>
          <a:xfrm>
            <a:off x="6480912" y="196170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0338D7-6DF5-354A-B8A3-8BDF4196FE37}"/>
              </a:ext>
            </a:extLst>
          </p:cNvPr>
          <p:cNvSpPr txBox="1"/>
          <p:nvPr/>
        </p:nvSpPr>
        <p:spPr>
          <a:xfrm>
            <a:off x="6480912" y="2980281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514F05-7B8D-F54E-A24D-6584007BB9EC}"/>
              </a:ext>
            </a:extLst>
          </p:cNvPr>
          <p:cNvSpPr txBox="1"/>
          <p:nvPr/>
        </p:nvSpPr>
        <p:spPr>
          <a:xfrm>
            <a:off x="4744710" y="299185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C17986-BBF9-434E-9E0B-195893794331}"/>
              </a:ext>
            </a:extLst>
          </p:cNvPr>
          <p:cNvSpPr txBox="1"/>
          <p:nvPr/>
        </p:nvSpPr>
        <p:spPr>
          <a:xfrm>
            <a:off x="3830343" y="464703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AF024A-0A8E-8843-B9EE-7ECA44B5DE54}"/>
              </a:ext>
            </a:extLst>
          </p:cNvPr>
          <p:cNvSpPr txBox="1"/>
          <p:nvPr/>
        </p:nvSpPr>
        <p:spPr>
          <a:xfrm>
            <a:off x="5670686" y="464703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35CF90-8E71-5D42-ADB8-E6F4EC51F030}"/>
              </a:ext>
            </a:extLst>
          </p:cNvPr>
          <p:cNvSpPr txBox="1"/>
          <p:nvPr/>
        </p:nvSpPr>
        <p:spPr>
          <a:xfrm>
            <a:off x="4947910" y="3303370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onTL      </a:t>
            </a:r>
            <a:r>
              <a:rPr lang="en-US" sz="1600" dirty="0"/>
              <a:t>k</a:t>
            </a:r>
            <a:r>
              <a:rPr lang="en-US" sz="1600" baseline="-25000" dirty="0"/>
              <a:t>offTL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99199F-CD75-2B4E-8CF6-B0E61D00196E}"/>
              </a:ext>
            </a:extLst>
          </p:cNvPr>
          <p:cNvGrpSpPr/>
          <p:nvPr/>
        </p:nvGrpSpPr>
        <p:grpSpPr>
          <a:xfrm>
            <a:off x="3667083" y="3028592"/>
            <a:ext cx="89815" cy="786693"/>
            <a:chOff x="3612754" y="2961087"/>
            <a:chExt cx="52695" cy="913068"/>
          </a:xfrm>
          <a:noFill/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08E2580-D7C5-7543-8C99-33653B443D56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434A91-CA95-894A-B080-41540070BFE7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19DD68-2422-3847-B208-4303FCC585FF}"/>
              </a:ext>
            </a:extLst>
          </p:cNvPr>
          <p:cNvGrpSpPr/>
          <p:nvPr/>
        </p:nvGrpSpPr>
        <p:grpSpPr>
          <a:xfrm>
            <a:off x="5484276" y="3028592"/>
            <a:ext cx="89815" cy="786693"/>
            <a:chOff x="3612754" y="2961087"/>
            <a:chExt cx="52695" cy="913068"/>
          </a:xfrm>
          <a:noFill/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389550-E36D-6545-935C-4D5D0B343F82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852F149-AB76-EB4F-A913-8763980795AB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280116-B66F-194B-A449-3BE01B950F76}"/>
              </a:ext>
            </a:extLst>
          </p:cNvPr>
          <p:cNvGrpSpPr/>
          <p:nvPr/>
        </p:nvGrpSpPr>
        <p:grpSpPr>
          <a:xfrm>
            <a:off x="1915665" y="2241617"/>
            <a:ext cx="711957" cy="738664"/>
            <a:chOff x="1774877" y="2226461"/>
            <a:chExt cx="711957" cy="738664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909DAC-152C-6341-BDA3-E4322566F3B5}"/>
                </a:ext>
              </a:extLst>
            </p:cNvPr>
            <p:cNvSpPr txBox="1"/>
            <p:nvPr/>
          </p:nvSpPr>
          <p:spPr>
            <a:xfrm>
              <a:off x="1829302" y="2226461"/>
              <a:ext cx="657532" cy="73866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k</a:t>
              </a:r>
              <a:r>
                <a:rPr lang="en-US" sz="1600" baseline="-25000" dirty="0"/>
                <a:t>12</a:t>
              </a:r>
            </a:p>
            <a:p>
              <a:r>
                <a:rPr lang="en-US" sz="1600" dirty="0"/>
                <a:t> </a:t>
              </a:r>
            </a:p>
            <a:p>
              <a:r>
                <a:rPr lang="en-US" sz="1600" dirty="0"/>
                <a:t>k</a:t>
              </a:r>
              <a:r>
                <a:rPr lang="en-US" sz="1600" baseline="-25000" dirty="0"/>
                <a:t>21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22C52C2-85DE-A841-8581-B02DF1C8B21C}"/>
                </a:ext>
              </a:extLst>
            </p:cNvPr>
            <p:cNvGrpSpPr/>
            <p:nvPr/>
          </p:nvGrpSpPr>
          <p:grpSpPr>
            <a:xfrm rot="5400000">
              <a:off x="1871371" y="2448979"/>
              <a:ext cx="154676" cy="347663"/>
              <a:chOff x="3612754" y="2961087"/>
              <a:chExt cx="52695" cy="913068"/>
            </a:xfrm>
            <a:grpFill/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E28B298-A494-B244-A0D6-D04ADBF77328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749A21A-61F3-E94D-A86B-1C66A97B5A7F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3248A25-6099-7A4E-BF24-8F19720B9B01}"/>
              </a:ext>
            </a:extLst>
          </p:cNvPr>
          <p:cNvSpPr txBox="1"/>
          <p:nvPr/>
        </p:nvSpPr>
        <p:spPr>
          <a:xfrm>
            <a:off x="2568672" y="2991856"/>
            <a:ext cx="3266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ED5D12-F606-B74A-839E-D6711C0FF856}"/>
              </a:ext>
            </a:extLst>
          </p:cNvPr>
          <p:cNvCxnSpPr/>
          <p:nvPr/>
        </p:nvCxnSpPr>
        <p:spPr>
          <a:xfrm>
            <a:off x="6385335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24C079-124A-F14E-886C-F6EFB9E5CCFC}"/>
              </a:ext>
            </a:extLst>
          </p:cNvPr>
          <p:cNvCxnSpPr/>
          <p:nvPr/>
        </p:nvCxnSpPr>
        <p:spPr>
          <a:xfrm>
            <a:off x="2924505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0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805995"/>
            <a:ext cx="7772400" cy="1261884"/>
          </a:xfrm>
        </p:spPr>
        <p:txBody>
          <a:bodyPr/>
          <a:lstStyle/>
          <a:p>
            <a:r>
              <a:rPr lang="en-US" dirty="0"/>
              <a:t>backups – additional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NOLP_template 14">
      <a:dk1>
        <a:srgbClr val="000000"/>
      </a:dk1>
      <a:lt1>
        <a:srgbClr val="F5EBD7"/>
      </a:lt1>
      <a:dk2>
        <a:srgbClr val="634329"/>
      </a:dk2>
      <a:lt2>
        <a:srgbClr val="FFFFFF"/>
      </a:lt2>
      <a:accent1>
        <a:srgbClr val="FCAF17"/>
      </a:accent1>
      <a:accent2>
        <a:srgbClr val="EC8026"/>
      </a:accent2>
      <a:accent3>
        <a:srgbClr val="F9F3E8"/>
      </a:accent3>
      <a:accent4>
        <a:srgbClr val="000000"/>
      </a:accent4>
      <a:accent5>
        <a:srgbClr val="FDD4AB"/>
      </a:accent5>
      <a:accent6>
        <a:srgbClr val="D67321"/>
      </a:accent6>
      <a:hlink>
        <a:srgbClr val="E44C16"/>
      </a:hlink>
      <a:folHlink>
        <a:srgbClr val="923222"/>
      </a:folHlink>
    </a:clrScheme>
    <a:fontScheme name="NOL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OLP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LP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LP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LP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LP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LP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LP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LP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LP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LP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LP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LP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LP_template 13">
        <a:dk1>
          <a:srgbClr val="000000"/>
        </a:dk1>
        <a:lt1>
          <a:srgbClr val="F5EBD7"/>
        </a:lt1>
        <a:dk2>
          <a:srgbClr val="000000"/>
        </a:dk2>
        <a:lt2>
          <a:srgbClr val="634329"/>
        </a:lt2>
        <a:accent1>
          <a:srgbClr val="FCAF17"/>
        </a:accent1>
        <a:accent2>
          <a:srgbClr val="EC8026"/>
        </a:accent2>
        <a:accent3>
          <a:srgbClr val="F9F3E8"/>
        </a:accent3>
        <a:accent4>
          <a:srgbClr val="000000"/>
        </a:accent4>
        <a:accent5>
          <a:srgbClr val="FDD4AB"/>
        </a:accent5>
        <a:accent6>
          <a:srgbClr val="D67321"/>
        </a:accent6>
        <a:hlink>
          <a:srgbClr val="E44C16"/>
        </a:hlink>
        <a:folHlink>
          <a:srgbClr val="923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LP_template 14">
        <a:dk1>
          <a:srgbClr val="000000"/>
        </a:dk1>
        <a:lt1>
          <a:srgbClr val="F5EBD7"/>
        </a:lt1>
        <a:dk2>
          <a:srgbClr val="634329"/>
        </a:dk2>
        <a:lt2>
          <a:srgbClr val="FFFFFF"/>
        </a:lt2>
        <a:accent1>
          <a:srgbClr val="FCAF17"/>
        </a:accent1>
        <a:accent2>
          <a:srgbClr val="EC8026"/>
        </a:accent2>
        <a:accent3>
          <a:srgbClr val="F9F3E8"/>
        </a:accent3>
        <a:accent4>
          <a:srgbClr val="000000"/>
        </a:accent4>
        <a:accent5>
          <a:srgbClr val="FDD4AB"/>
        </a:accent5>
        <a:accent6>
          <a:srgbClr val="D67321"/>
        </a:accent6>
        <a:hlink>
          <a:srgbClr val="E44C16"/>
        </a:hlink>
        <a:folHlink>
          <a:srgbClr val="923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2730</TotalTime>
  <Words>1091</Words>
  <Application>Microsoft Macintosh PowerPoint</Application>
  <PresentationFormat>On-screen Show (4:3)</PresentationFormat>
  <Paragraphs>135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Imago</vt:lpstr>
      <vt:lpstr>Wingdings</vt:lpstr>
      <vt:lpstr>Default Theme</vt:lpstr>
      <vt:lpstr>Document</vt:lpstr>
      <vt:lpstr>Proposal for analyzing the drug/target/endogenous-ligand system</vt:lpstr>
      <vt:lpstr>Background</vt:lpstr>
      <vt:lpstr>Background - Additional Question</vt:lpstr>
      <vt:lpstr>Proposal</vt:lpstr>
      <vt:lpstr>Other Questions</vt:lpstr>
      <vt:lpstr>application –  understanding anti-il6 therapy</vt:lpstr>
      <vt:lpstr>Tocilizumab/sIL-6R/IL6 model could be used to estimate effect on IL6 signaling</vt:lpstr>
      <vt:lpstr>Model Details</vt:lpstr>
      <vt:lpstr>backups – additional data</vt:lpstr>
      <vt:lpstr>From FDA CP Review - SJIA</vt:lpstr>
      <vt:lpstr>IL6 – From FDA CP Review – RA Single Admin 10 mg/kg p18 PDF</vt:lpstr>
      <vt:lpstr>Multiple Dose IL-6 from p17 FDA CP Review RA p39 PDF</vt:lpstr>
      <vt:lpstr>sIL6R – p41</vt:lpstr>
      <vt:lpstr>CRP – p18 FDA CP Review RA p41</vt:lpstr>
      <vt:lpstr>Individual simultaneous fits of TCZ, IL-6R and CRP in some representative RA patients from phase I to III (Charoin10)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analyzing the drug/target/endogenous-ligand system</dc:title>
  <dc:creator>Stein, Andrew</dc:creator>
  <cp:lastModifiedBy>Stein, Andrew</cp:lastModifiedBy>
  <cp:revision>28</cp:revision>
  <dcterms:created xsi:type="dcterms:W3CDTF">2016-04-02T12:53:53Z</dcterms:created>
  <dcterms:modified xsi:type="dcterms:W3CDTF">2018-07-20T22:41:28Z</dcterms:modified>
</cp:coreProperties>
</file>