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orient="horz" pos="3801">
          <p15:clr>
            <a:srgbClr val="A4A3A4"/>
          </p15:clr>
        </p15:guide>
        <p15:guide id="3" orient="horz" pos="950">
          <p15:clr>
            <a:srgbClr val="A4A3A4"/>
          </p15:clr>
        </p15:guide>
        <p15:guide id="4" pos="5328">
          <p15:clr>
            <a:srgbClr val="A4A3A4"/>
          </p15:clr>
        </p15:guide>
        <p15:guide id="5" pos="2937">
          <p15:clr>
            <a:srgbClr val="A4A3A4"/>
          </p15:clr>
        </p15:guide>
        <p15:guide id="6" pos="432">
          <p15:clr>
            <a:srgbClr val="A4A3A4"/>
          </p15:clr>
        </p15:guide>
        <p15:guide id="7" pos="28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4"/>
  </p:normalViewPr>
  <p:slideViewPr>
    <p:cSldViewPr snapToGrid="0" snapToObjects="1">
      <p:cViewPr varScale="1">
        <p:scale>
          <a:sx n="117" d="100"/>
          <a:sy n="117" d="100"/>
        </p:scale>
        <p:origin x="848" y="168"/>
      </p:cViewPr>
      <p:guideLst>
        <p:guide orient="horz" pos="288"/>
        <p:guide orient="horz" pos="3801"/>
        <p:guide orient="horz" pos="950"/>
        <p:guide pos="5328"/>
        <p:guide pos="2937"/>
        <p:guide pos="432"/>
        <p:guide pos="28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" y="457200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itchFamily="34" charset="0"/>
              <a:buNone/>
              <a:tabLst>
                <a:tab pos="3998913" algn="r"/>
                <a:tab pos="8229600" algn="r"/>
              </a:tabLst>
              <a:defRPr sz="1200"/>
            </a:lvl1pPr>
          </a:lstStyle>
          <a:p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65960" y="4389120"/>
            <a:ext cx="6490654" cy="960120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965958" y="5440680"/>
            <a:ext cx="4343400" cy="10972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914400"/>
            <a:ext cx="1965960" cy="777240"/>
          </a:xfrm>
          <a:solidFill>
            <a:schemeClr val="accent1"/>
          </a:solidFill>
        </p:spPr>
        <p:txBody>
          <a:bodyPr lIns="274320" tIns="91440" rIns="91440" bIns="91440" anchor="ctr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Business or Operating Unit/Franchise or Department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1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08761"/>
            <a:ext cx="3794760" cy="452532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85800" y="1508761"/>
            <a:ext cx="3794760" cy="402335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</p:spTree>
    <p:extLst>
      <p:ext uri="{BB962C8B-B14F-4D97-AF65-F5344CB8AC3E}">
        <p14:creationId xmlns:p14="http://schemas.microsoft.com/office/powerpoint/2010/main" val="81862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965960" y="4389120"/>
            <a:ext cx="6490654" cy="960120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965960" y="5440680"/>
            <a:ext cx="4343400" cy="10972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4"/>
          <p:cNvSpPr>
            <a:spLocks noGrp="1"/>
          </p:cNvSpPr>
          <p:nvPr>
            <p:ph type="pic" sz="quarter" idx="13" hasCustomPrompt="1"/>
          </p:nvPr>
        </p:nvSpPr>
        <p:spPr bwMode="hidden">
          <a:xfrm>
            <a:off x="685800" y="455613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5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965960" y="2331720"/>
            <a:ext cx="6490654" cy="2286000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965960" y="4709161"/>
            <a:ext cx="6490654" cy="132492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4254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200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65959" y="4389120"/>
            <a:ext cx="6492241" cy="9601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dirty="0"/>
              <a:t>Thank</a:t>
            </a:r>
            <a:r>
              <a:rPr lang="en-US" baseline="0" dirty="0"/>
              <a:t> you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 bwMode="hidden">
          <a:xfrm>
            <a:off x="685800" y="455613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65959" y="2331720"/>
            <a:ext cx="6492241" cy="228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dirty="0"/>
              <a:t>Thank</a:t>
            </a:r>
            <a:r>
              <a:rPr lang="en-US" baseline="0" dirty="0"/>
              <a:t> you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65960" y="2331720"/>
            <a:ext cx="6490654" cy="2286000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965960" y="4709161"/>
            <a:ext cx="6490654" cy="132492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914400"/>
            <a:ext cx="1965960" cy="777240"/>
          </a:xfrm>
          <a:solidFill>
            <a:schemeClr val="accent1"/>
          </a:solidFill>
        </p:spPr>
        <p:txBody>
          <a:bodyPr lIns="274320" tIns="91440" rIns="91440" bIns="91440" anchor="ctr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Business or Operating Unit/Franchise or Department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1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buSzPct val="100000"/>
              <a:buFont typeface="+mj-lt"/>
              <a:buAutoNum type="arabicPeriod"/>
              <a:defRPr/>
            </a:lvl1pPr>
            <a:lvl2pPr marL="684213" indent="-231775">
              <a:defRPr/>
            </a:lvl2pPr>
            <a:lvl3pPr marL="914400" indent="-230188">
              <a:defRPr/>
            </a:lvl3pPr>
            <a:lvl4pPr marL="1146175" indent="-231775">
              <a:defRPr/>
            </a:lvl4pPr>
            <a:lvl5pPr marL="1368425" indent="-22225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3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836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697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6344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663440" y="1508761"/>
            <a:ext cx="3794760" cy="402335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</p:spTree>
    <p:extLst>
      <p:ext uri="{BB962C8B-B14F-4D97-AF65-F5344CB8AC3E}">
        <p14:creationId xmlns:p14="http://schemas.microsoft.com/office/powerpoint/2010/main" val="73834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777240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85800" y="2057400"/>
            <a:ext cx="777240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</p:spTree>
    <p:extLst>
      <p:ext uri="{BB962C8B-B14F-4D97-AF65-F5344CB8AC3E}">
        <p14:creationId xmlns:p14="http://schemas.microsoft.com/office/powerpoint/2010/main" val="266208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66344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685800" y="2057400"/>
            <a:ext cx="379476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4663440" y="2057400"/>
            <a:ext cx="379476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</p:spTree>
    <p:extLst>
      <p:ext uri="{BB962C8B-B14F-4D97-AF65-F5344CB8AC3E}">
        <p14:creationId xmlns:p14="http://schemas.microsoft.com/office/powerpoint/2010/main" val="362364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33756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98932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2" hasCustomPrompt="1"/>
          </p:nvPr>
        </p:nvSpPr>
        <p:spPr>
          <a:xfrm>
            <a:off x="68580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23" hasCustomPrompt="1"/>
          </p:nvPr>
        </p:nvSpPr>
        <p:spPr>
          <a:xfrm>
            <a:off x="333756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24" hasCustomPrompt="1"/>
          </p:nvPr>
        </p:nvSpPr>
        <p:spPr>
          <a:xfrm>
            <a:off x="598932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</p:spTree>
    <p:extLst>
      <p:ext uri="{BB962C8B-B14F-4D97-AF65-F5344CB8AC3E}">
        <p14:creationId xmlns:p14="http://schemas.microsoft.com/office/powerpoint/2010/main" val="119340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08760"/>
            <a:ext cx="7772400" cy="4526280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/>
        </p:nvSpPr>
        <p:spPr>
          <a:xfrm>
            <a:off x="685800" y="6350635"/>
            <a:ext cx="59436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rgbClr val="0460A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1"/>
                </a:solidFill>
              </a:rPr>
              <a:t>Pharmacometrics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685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858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4805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4805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66344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66344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18972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918972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-13716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-13716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8972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-13716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>
              <a:defRPr lang="en-US" sz="700" smtClean="0">
                <a:solidFill>
                  <a:srgbClr val="7F7F7F"/>
                </a:solidFill>
              </a:defRPr>
            </a:lvl1pPr>
          </a:lstStyle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700" dirty="0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168602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2" r:id="rId3"/>
    <p:sldLayoutId id="2147483650" r:id="rId4"/>
    <p:sldLayoutId id="214748365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51" r:id="rId11"/>
    <p:sldLayoutId id="2147483673" r:id="rId12"/>
    <p:sldLayoutId id="2147483670" r:id="rId13"/>
    <p:sldLayoutId id="2147483671" r:id="rId14"/>
    <p:sldLayoutId id="2147483669" r:id="rId15"/>
    <p:sldLayoutId id="2147483668" r:id="rId16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ClrTx/>
        <a:buSzPct val="120000"/>
        <a:buFont typeface="Arial" pitchFamily="34" charset="0"/>
        <a:buChar char="•"/>
        <a:tabLst>
          <a:tab pos="3998913" algn="r"/>
          <a:tab pos="8229600" algn="r"/>
        </a:tabLs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B0D9-DFDC-6F4D-AED1-7B83B0E9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Characterizing signaling complexes in ligand binding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787E5-5FB7-BC42-8987-F4B9A2A0A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508759"/>
            <a:ext cx="5524835" cy="483761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For dose selection of mAbs, predictions of target engagement are often used (e.g. atezolizumab, LAG525, MBG453, MCS110).  </a:t>
            </a:r>
          </a:p>
          <a:p>
            <a:r>
              <a:rPr lang="en-US" sz="2000" dirty="0"/>
              <a:t>Of interest is in how the drug interferes with binding of the target to its endogenous ligand and in the potential suppression of target.  This is often neglected.</a:t>
            </a:r>
          </a:p>
          <a:p>
            <a:r>
              <a:rPr lang="en-US" sz="2000" dirty="0"/>
              <a:t>During the hackathon, students will</a:t>
            </a:r>
          </a:p>
          <a:p>
            <a:pPr lvl="1"/>
            <a:r>
              <a:rPr lang="en-US" sz="1600" dirty="0"/>
              <a:t>Implement an ODE model for drug, target, and ligand binding and turnover</a:t>
            </a:r>
          </a:p>
          <a:p>
            <a:pPr lvl="1"/>
            <a:r>
              <a:rPr lang="en-US" sz="1600" dirty="0"/>
              <a:t>Explore whether a simple metric can be derived for characterizing the signaling complex (TL) expression as a function of dose, as done for other systems [1,2]</a:t>
            </a:r>
          </a:p>
          <a:p>
            <a:pPr lvl="1"/>
            <a:r>
              <a:rPr lang="en-US" sz="1600" dirty="0"/>
              <a:t>Test under which assumptions the simple metric is applicable.</a:t>
            </a:r>
          </a:p>
          <a:p>
            <a:pPr lvl="1"/>
            <a:r>
              <a:rPr lang="en-US" sz="1600" dirty="0"/>
              <a:t>Explore the consequences of the drug affecting target expression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64D92-DD0A-C84A-921E-1E63D66946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7049B-6084-404F-B39D-F1BB446C94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</a:t>
            </a:fld>
            <a:endParaRPr lang="uk-UA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DF055B5-AD01-1848-AC7F-0A0A75C4370C}"/>
              </a:ext>
            </a:extLst>
          </p:cNvPr>
          <p:cNvGrpSpPr/>
          <p:nvPr/>
        </p:nvGrpSpPr>
        <p:grpSpPr>
          <a:xfrm>
            <a:off x="6274488" y="2198425"/>
            <a:ext cx="2715353" cy="1666492"/>
            <a:chOff x="2858921" y="4451300"/>
            <a:chExt cx="3679155" cy="22580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386EBB-0068-BB43-BFB3-10AA2E70F117}"/>
                </a:ext>
              </a:extLst>
            </p:cNvPr>
            <p:cNvSpPr txBox="1"/>
            <p:nvPr/>
          </p:nvSpPr>
          <p:spPr>
            <a:xfrm>
              <a:off x="2858921" y="5044847"/>
              <a:ext cx="758457" cy="6255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Drug </a:t>
              </a:r>
            </a:p>
            <a:p>
              <a:pPr algn="ctr"/>
              <a:r>
                <a:rPr lang="en-US" sz="1200" dirty="0"/>
                <a:t>(D)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A4E51A-A740-9943-B6DD-DAD2E71694FC}"/>
                </a:ext>
              </a:extLst>
            </p:cNvPr>
            <p:cNvSpPr txBox="1"/>
            <p:nvPr/>
          </p:nvSpPr>
          <p:spPr>
            <a:xfrm>
              <a:off x="3266440" y="6083776"/>
              <a:ext cx="1127693" cy="6255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Complex </a:t>
              </a:r>
            </a:p>
            <a:p>
              <a:pPr algn="ctr"/>
              <a:r>
                <a:rPr lang="en-US" sz="1200" dirty="0"/>
                <a:t>(DT)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661B11-E0DE-8D45-9D77-66984892358E}"/>
                </a:ext>
              </a:extLst>
            </p:cNvPr>
            <p:cNvSpPr txBox="1"/>
            <p:nvPr/>
          </p:nvSpPr>
          <p:spPr>
            <a:xfrm>
              <a:off x="5353912" y="5038042"/>
              <a:ext cx="1184164" cy="6255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Endog</a:t>
              </a:r>
              <a:r>
                <a:rPr lang="en-US" sz="1200" dirty="0"/>
                <a:t>.</a:t>
              </a:r>
            </a:p>
            <a:p>
              <a:pPr algn="ctr"/>
              <a:r>
                <a:rPr lang="en-US" sz="1200" dirty="0"/>
                <a:t>Ligand (L)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3D1E00-7344-8246-8581-9A48D4800A46}"/>
                </a:ext>
              </a:extLst>
            </p:cNvPr>
            <p:cNvSpPr txBox="1"/>
            <p:nvPr/>
          </p:nvSpPr>
          <p:spPr>
            <a:xfrm>
              <a:off x="3638291" y="5004577"/>
              <a:ext cx="534743" cy="708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712611-8185-7C47-89EB-F1B0EE68DF4D}"/>
                </a:ext>
              </a:extLst>
            </p:cNvPr>
            <p:cNvSpPr txBox="1"/>
            <p:nvPr/>
          </p:nvSpPr>
          <p:spPr>
            <a:xfrm>
              <a:off x="4924107" y="5004577"/>
              <a:ext cx="534743" cy="708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7FE6D4-E601-694D-B017-F6B0DE4F6148}"/>
                </a:ext>
              </a:extLst>
            </p:cNvPr>
            <p:cNvSpPr txBox="1"/>
            <p:nvPr/>
          </p:nvSpPr>
          <p:spPr>
            <a:xfrm>
              <a:off x="4584895" y="6083776"/>
              <a:ext cx="1127693" cy="6255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Complex </a:t>
              </a:r>
            </a:p>
            <a:p>
              <a:pPr algn="ctr"/>
              <a:r>
                <a:rPr lang="en-US" sz="1200" dirty="0"/>
                <a:t>(TL)</a:t>
              </a:r>
            </a:p>
          </p:txBody>
        </p:sp>
        <p:sp>
          <p:nvSpPr>
            <p:cNvPr id="13" name="Up-Down Arrow 12">
              <a:extLst>
                <a:ext uri="{FF2B5EF4-FFF2-40B4-BE49-F238E27FC236}">
                  <a16:creationId xmlns:a16="http://schemas.microsoft.com/office/drawing/2014/main" id="{6834207F-B4D7-8A48-9A53-0968F392F39F}"/>
                </a:ext>
              </a:extLst>
            </p:cNvPr>
            <p:cNvSpPr/>
            <p:nvPr/>
          </p:nvSpPr>
          <p:spPr>
            <a:xfrm>
              <a:off x="5026362" y="5548935"/>
              <a:ext cx="304800" cy="443970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18142B-07A0-494C-A3C4-49C40A725CF9}"/>
                </a:ext>
              </a:extLst>
            </p:cNvPr>
            <p:cNvSpPr txBox="1"/>
            <p:nvPr/>
          </p:nvSpPr>
          <p:spPr>
            <a:xfrm>
              <a:off x="4086757" y="5041673"/>
              <a:ext cx="857939" cy="6255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Target (T)</a:t>
              </a:r>
            </a:p>
          </p:txBody>
        </p:sp>
        <p:sp>
          <p:nvSpPr>
            <p:cNvPr id="24" name="Up-Down Arrow 23">
              <a:extLst>
                <a:ext uri="{FF2B5EF4-FFF2-40B4-BE49-F238E27FC236}">
                  <a16:creationId xmlns:a16="http://schemas.microsoft.com/office/drawing/2014/main" id="{C26F38AC-3917-5C43-BDC7-1496C6AE79E6}"/>
                </a:ext>
              </a:extLst>
            </p:cNvPr>
            <p:cNvSpPr/>
            <p:nvPr/>
          </p:nvSpPr>
          <p:spPr>
            <a:xfrm>
              <a:off x="3740137" y="5563685"/>
              <a:ext cx="304800" cy="443970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D261655-2839-8645-9BC3-ED8415529311}"/>
                </a:ext>
              </a:extLst>
            </p:cNvPr>
            <p:cNvCxnSpPr/>
            <p:nvPr/>
          </p:nvCxnSpPr>
          <p:spPr>
            <a:xfrm>
              <a:off x="4514889" y="4598210"/>
              <a:ext cx="0" cy="4434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4A6D0B04-A10C-1C41-A5E9-31CB2F4B7C99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rot="5400000" flipH="1" flipV="1">
              <a:off x="3689611" y="4324525"/>
              <a:ext cx="268861" cy="1171781"/>
            </a:xfrm>
            <a:prstGeom prst="bentConnector2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02D0766-D4E8-D249-A624-27556EF89669}"/>
                </a:ext>
              </a:extLst>
            </p:cNvPr>
            <p:cNvSpPr txBox="1"/>
            <p:nvPr/>
          </p:nvSpPr>
          <p:spPr>
            <a:xfrm>
              <a:off x="4253279" y="4451300"/>
              <a:ext cx="319716" cy="375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90B2E66-6388-9E47-814C-66603E8B4D60}"/>
                </a:ext>
              </a:extLst>
            </p:cNvPr>
            <p:cNvSpPr txBox="1"/>
            <p:nvPr/>
          </p:nvSpPr>
          <p:spPr>
            <a:xfrm>
              <a:off x="4493399" y="4583754"/>
              <a:ext cx="1047331" cy="3544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synthesis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F10D120D-8E09-E64A-B6AA-C8045EED7E57}"/>
              </a:ext>
            </a:extLst>
          </p:cNvPr>
          <p:cNvSpPr/>
          <p:nvPr/>
        </p:nvSpPr>
        <p:spPr>
          <a:xfrm>
            <a:off x="6210634" y="4223685"/>
            <a:ext cx="26722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Stein AM, Ramakrishna R. </a:t>
            </a:r>
            <a:r>
              <a:rPr lang="en-US" sz="1050" i="1" dirty="0">
                <a:solidFill>
                  <a:srgbClr val="000000"/>
                </a:solidFill>
                <a:latin typeface="Arial" panose="020B0604020202020204" pitchFamily="34" charset="0"/>
              </a:rPr>
              <a:t>CPT:PSP, </a:t>
            </a:r>
            <a:r>
              <a:rPr lang="en-US" sz="1050" dirty="0">
                <a:solidFill>
                  <a:srgbClr val="000000"/>
                </a:solidFill>
                <a:latin typeface="Arial" panose="020B0604020202020204" pitchFamily="34" charset="0"/>
              </a:rPr>
              <a:t>6, 258-266,.2017. </a:t>
            </a:r>
          </a:p>
          <a:p>
            <a:pPr marL="228600" indent="-228600">
              <a:buAutoNum type="arabicPeriod"/>
            </a:pPr>
            <a:r>
              <a:rPr lang="en-US" sz="1050" dirty="0"/>
              <a:t>Ahmed S, et al., </a:t>
            </a:r>
            <a:r>
              <a:rPr lang="en-US" sz="1050" i="1" dirty="0"/>
              <a:t>PAGE</a:t>
            </a:r>
            <a:r>
              <a:rPr lang="en-US" sz="1050" dirty="0"/>
              <a:t>, P8446, 2018.</a:t>
            </a:r>
          </a:p>
        </p:txBody>
      </p:sp>
    </p:spTree>
    <p:extLst>
      <p:ext uri="{BB962C8B-B14F-4D97-AF65-F5344CB8AC3E}">
        <p14:creationId xmlns:p14="http://schemas.microsoft.com/office/powerpoint/2010/main" val="363739496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Novartis 2016">
      <a:dk1>
        <a:srgbClr val="000000"/>
      </a:dk1>
      <a:lt1>
        <a:srgbClr val="FFFFFF"/>
      </a:lt1>
      <a:dk2>
        <a:srgbClr val="404040"/>
      </a:dk2>
      <a:lt2>
        <a:srgbClr val="CCCCCC"/>
      </a:lt2>
      <a:accent1>
        <a:srgbClr val="0460A9"/>
      </a:accent1>
      <a:accent2>
        <a:srgbClr val="E74A21"/>
      </a:accent2>
      <a:accent3>
        <a:srgbClr val="EC9A1E"/>
      </a:accent3>
      <a:accent4>
        <a:srgbClr val="8D1F1B"/>
      </a:accent4>
      <a:accent5>
        <a:srgbClr val="7F7F7F"/>
      </a:accent5>
      <a:accent6>
        <a:srgbClr val="404040"/>
      </a:accent6>
      <a:hlink>
        <a:srgbClr val="0460A9"/>
      </a:hlink>
      <a:folHlink>
        <a:srgbClr val="0460A9"/>
      </a:folHlink>
    </a:clrScheme>
    <a:fontScheme name="Novartis 201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Novartis 2016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83A9796A-141B-BC49-8CB8-5DBA100D99F7}" vid="{A4AD868E-53A6-5446-8D99-619384AB00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221</TotalTime>
  <Words>191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Arial Black</vt:lpstr>
      <vt:lpstr>Default Theme</vt:lpstr>
      <vt:lpstr>Characterizing signaling complexes in ligand binding systems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Stein, Andrew</dc:creator>
  <cp:lastModifiedBy>Stein, Andrew</cp:lastModifiedBy>
  <cp:revision>4</cp:revision>
  <dcterms:created xsi:type="dcterms:W3CDTF">2018-06-12T16:12:39Z</dcterms:created>
  <dcterms:modified xsi:type="dcterms:W3CDTF">2018-06-12T19:54:22Z</dcterms:modified>
</cp:coreProperties>
</file>