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9" r:id="rId2"/>
    <p:sldId id="380" r:id="rId3"/>
    <p:sldId id="378" r:id="rId4"/>
    <p:sldId id="388" r:id="rId5"/>
    <p:sldId id="387" r:id="rId6"/>
    <p:sldId id="389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8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468"/>
  </p:normalViewPr>
  <p:slideViewPr>
    <p:cSldViewPr showGuides="1">
      <p:cViewPr varScale="1">
        <p:scale>
          <a:sx n="109" d="100"/>
          <a:sy n="109" d="100"/>
        </p:scale>
        <p:origin x="832" y="200"/>
      </p:cViewPr>
      <p:guideLst>
        <p:guide orient="horz" pos="288"/>
        <p:guide orient="horz" pos="3801"/>
        <p:guide orient="horz" pos="950"/>
        <p:guide pos="5328"/>
        <p:guide pos="2937"/>
        <p:guide pos="432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7/24/18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7/24/18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" y="457200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3998913" algn="r"/>
                <a:tab pos="8229600" algn="r"/>
              </a:tabLst>
              <a:defRPr sz="120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Business or Operating Unit/Franchise or Department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965959" y="4389120"/>
            <a:ext cx="6492241" cy="960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/>
              <a:t>Thank</a:t>
            </a:r>
            <a:r>
              <a:rPr lang="en-US" baseline="0" dirty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965959" y="2331720"/>
            <a:ext cx="6492241" cy="228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/>
              <a:t>Thank</a:t>
            </a:r>
            <a:r>
              <a:rPr lang="en-US" baseline="0" dirty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Business or Operating Unit/Franchise or Department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+mj-lt"/>
              <a:buAutoNum type="arabicPeriod"/>
              <a:defRPr/>
            </a:lvl1pPr>
            <a:lvl2pPr marL="684213" indent="-231775">
              <a:defRPr/>
            </a:lvl2pPr>
            <a:lvl3pPr marL="914400" indent="-230188">
              <a:defRPr/>
            </a:lvl3pPr>
            <a:lvl4pPr marL="1146175" indent="-231775">
              <a:defRPr/>
            </a:lvl4pPr>
            <a:lvl5pPr marL="1368425" indent="-22225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6344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777240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2057400"/>
            <a:ext cx="777240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8580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6344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3756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8932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8580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333756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598932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85800" y="6350635"/>
            <a:ext cx="5943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1"/>
                </a:solidFill>
              </a:rPr>
              <a:t>Pharmacometrics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dirty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 (DT) – Start with standard binding model fits to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097872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0872" y="3588000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T</a:t>
            </a:r>
            <a:r>
              <a:rPr lang="en-US" sz="32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658" y="3545308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DT</a:t>
            </a:r>
            <a:r>
              <a:rPr lang="en-US" sz="3200" baseline="-25000" dirty="0"/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1024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7872" y="5324500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05" y="3614512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1409" y="3919106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5315" y="4341843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1610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6860" y="4513885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676" y="415305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4073" y="3549519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8908" y="408310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5986" y="392331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sc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908" y="370509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8795" y="397390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4218" y="314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4804" y="314196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9842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48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99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05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0989" y="540573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Peripheral</a:t>
            </a:r>
            <a:r>
              <a:rPr lang="en-US" sz="1800" i="1" dirty="0"/>
              <a:t> (2)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24414" y="3128519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Central</a:t>
            </a:r>
            <a:r>
              <a:rPr lang="en-US" sz="1800" i="1" dirty="0"/>
              <a:t>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6735" y="5090872"/>
            <a:ext cx="16616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T = Target</a:t>
            </a:r>
          </a:p>
          <a:p>
            <a:r>
              <a:rPr lang="en-US" dirty="0"/>
              <a:t>DT = Complex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FE4493-C021-D64C-A942-1CD4CC277BB9}"/>
                  </a:ext>
                </a:extLst>
              </p:cNvPr>
              <p:cNvSpPr/>
              <p:nvPr/>
            </p:nvSpPr>
            <p:spPr>
              <a:xfrm>
                <a:off x="3616802" y="1872271"/>
                <a:ext cx="1910395" cy="689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𝐴𝐹𝐼𝑅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𝑎𝑐𝑐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𝑎𝑣𝑔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FE4493-C021-D64C-A942-1CD4CC277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802" y="1872271"/>
                <a:ext cx="1910395" cy="689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62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57200"/>
            <a:ext cx="7848601" cy="960120"/>
          </a:xfrm>
        </p:spPr>
        <p:txBody>
          <a:bodyPr>
            <a:normAutofit/>
          </a:bodyPr>
          <a:lstStyle/>
          <a:p>
            <a:r>
              <a:rPr lang="en-US" dirty="0"/>
              <a:t>Model B (DT2): </a:t>
            </a:r>
            <a:br>
              <a:rPr lang="en-US" dirty="0"/>
            </a:br>
            <a:r>
              <a:rPr lang="en-US" dirty="0"/>
              <a:t>adding receptor shedding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126" name="TextBox 125"/>
          <p:cNvSpPr txBox="1"/>
          <p:nvPr/>
        </p:nvSpPr>
        <p:spPr>
          <a:xfrm>
            <a:off x="5793992" y="5520337"/>
            <a:ext cx="31879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DS, DM = Complex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140951" y="3504892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D</a:t>
            </a:r>
            <a:r>
              <a:rPr lang="en-US" sz="2800" baseline="-25000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978187" y="3063073"/>
            <a:ext cx="30246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391902" y="2808402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S</a:t>
            </a:r>
            <a:r>
              <a:rPr lang="en-US" sz="2800" baseline="-25000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909116" y="2808402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DS</a:t>
            </a:r>
            <a:r>
              <a:rPr lang="en-US" sz="2800" baseline="-25000" dirty="0"/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140951" y="5388806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D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29137" y="2921913"/>
            <a:ext cx="5824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on1</a:t>
            </a:r>
          </a:p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off1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179168" y="3161998"/>
            <a:ext cx="64847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3450860" y="4295237"/>
            <a:ext cx="0" cy="1028646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698049" y="4337079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eD1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91324" y="4621999"/>
            <a:ext cx="3816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12D</a:t>
            </a:r>
          </a:p>
          <a:p>
            <a:r>
              <a:rPr lang="en-US" sz="1400" dirty="0"/>
              <a:t>k</a:t>
            </a:r>
            <a:r>
              <a:rPr lang="en-US" sz="1400" baseline="-25000" dirty="0"/>
              <a:t>21D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70057" y="4079793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F, k</a:t>
            </a:r>
            <a:r>
              <a:rPr lang="en-US" sz="1400" baseline="-25000" dirty="0"/>
              <a:t>a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897262" y="3508876"/>
            <a:ext cx="5770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/>
              <a:t>Dose</a:t>
            </a:r>
            <a:r>
              <a:rPr lang="en-US" sz="1600" baseline="-25000" dirty="0"/>
              <a:t>iv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441558" y="4013624"/>
            <a:ext cx="671603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852993" y="3862473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/>
              <a:t>Dose</a:t>
            </a:r>
            <a:r>
              <a:rPr lang="en-US" sz="1600" baseline="-25000" dirty="0"/>
              <a:t>sc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2441558" y="3656043"/>
            <a:ext cx="671603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545562" y="3910329"/>
            <a:ext cx="373570" cy="20659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50" dirty="0"/>
              <a:t>dep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69973" y="2451556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k</a:t>
            </a:r>
            <a:r>
              <a:rPr lang="en-US" sz="1400" baseline="-25000"/>
              <a:t>synS1</a:t>
            </a:r>
            <a:endParaRPr lang="en-US" sz="1400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063009" y="3581400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eS1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16678" y="3651676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eDS1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400614" y="5412284"/>
            <a:ext cx="227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/>
              <a:t>Peripheral</a:t>
            </a:r>
            <a:r>
              <a:rPr lang="en-US" sz="1600" i="1" dirty="0"/>
              <a:t> (2)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62462" y="3110629"/>
            <a:ext cx="165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/>
              <a:t>Central</a:t>
            </a:r>
            <a:r>
              <a:rPr lang="en-US" sz="1600" i="1" dirty="0"/>
              <a:t> (1)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005062" y="4040798"/>
            <a:ext cx="30246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391902" y="4268404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909116" y="4268404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/>
              <a:t>DM</a:t>
            </a:r>
            <a:r>
              <a:rPr lang="en-US" sz="2800" baseline="-25000"/>
              <a:t>1</a:t>
            </a:r>
            <a:endParaRPr lang="en-US" sz="28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229137" y="4369713"/>
            <a:ext cx="5824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on1</a:t>
            </a:r>
          </a:p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off1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179168" y="4622000"/>
            <a:ext cx="64847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781517" y="5052886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eM1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357665" y="5069888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eDM1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4745683" y="3602380"/>
            <a:ext cx="0" cy="616996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334341" y="3783357"/>
            <a:ext cx="4606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</a:t>
            </a:r>
            <a:r>
              <a:rPr lang="en-US" sz="1400" baseline="-25000" dirty="0">
                <a:solidFill>
                  <a:srgbClr val="FF0000"/>
                </a:solidFill>
              </a:rPr>
              <a:t>shed1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092678" y="3981352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synM1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6250214" y="3602380"/>
            <a:ext cx="0" cy="616996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38874" y="3783357"/>
            <a:ext cx="42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</a:t>
            </a:r>
            <a:r>
              <a:rPr lang="en-US" sz="1400" baseline="-25000" dirty="0">
                <a:solidFill>
                  <a:srgbClr val="FF0000"/>
                </a:solidFill>
              </a:rPr>
              <a:t>shed1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658153" y="4320468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83627" y="3582568"/>
            <a:ext cx="9614" cy="24441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26544" y="503573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62897" y="503573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77000" y="3614070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24400" y="2426857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83627" y="3970476"/>
            <a:ext cx="9614" cy="24441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9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 (3cmt_DT): </a:t>
            </a:r>
            <a:br>
              <a:rPr lang="en-US" dirty="0"/>
            </a:br>
            <a:r>
              <a:rPr lang="en-US" dirty="0"/>
              <a:t>adding tumor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097872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0872" y="3588000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T</a:t>
            </a:r>
            <a:r>
              <a:rPr lang="en-US" sz="32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658" y="3545308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DT</a:t>
            </a:r>
            <a:r>
              <a:rPr lang="en-US" sz="3200" baseline="-25000" dirty="0"/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1024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7872" y="5324500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05" y="3614512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1409" y="3919106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5315" y="4341843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1610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6860" y="4513885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676" y="415305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4073" y="3549519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8908" y="408310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5986" y="392331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sc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908" y="370509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8795" y="397390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4218" y="314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4804" y="314196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9842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48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99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05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75053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0872" y="1835925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19600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T</a:t>
            </a:r>
            <a:r>
              <a:rPr lang="en-US" sz="3200" baseline="-250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22658" y="1793231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DT</a:t>
            </a:r>
            <a:r>
              <a:rPr lang="en-US" sz="3200" baseline="-25000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31024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4205" y="1862435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on3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51409" y="2167029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25315" y="2589766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1610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6860" y="2761808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84218" y="139768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4804" y="138988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syn3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984218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448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09918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705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15067" y="1917754"/>
            <a:ext cx="183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/>
              <a:t>Tumor</a:t>
            </a:r>
            <a:r>
              <a:rPr lang="en-US" sz="1800" i="1"/>
              <a:t> </a:t>
            </a:r>
            <a:r>
              <a:rPr lang="en-US" sz="1800" i="1" dirty="0"/>
              <a:t>(3)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0989" y="540573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Peripheral</a:t>
            </a:r>
            <a:r>
              <a:rPr lang="en-US" sz="1800" i="1" dirty="0"/>
              <a:t> (2)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24414" y="3128519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Central</a:t>
            </a:r>
            <a:r>
              <a:rPr lang="en-US" sz="1800" i="1" dirty="0"/>
              <a:t>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6735" y="5090872"/>
            <a:ext cx="17171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T = Target</a:t>
            </a:r>
          </a:p>
          <a:p>
            <a:r>
              <a:rPr lang="en-US"/>
              <a:t>DT </a:t>
            </a:r>
            <a:r>
              <a:rPr lang="en-US" dirty="0"/>
              <a:t>= Complex</a:t>
            </a:r>
          </a:p>
        </p:txBody>
      </p:sp>
    </p:spTree>
    <p:extLst>
      <p:ext uri="{BB962C8B-B14F-4D97-AF65-F5344CB8AC3E}">
        <p14:creationId xmlns:p14="http://schemas.microsoft.com/office/powerpoint/2010/main" val="106379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D: include shedding from tumor into blood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097872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0872" y="3588000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S</a:t>
            </a:r>
            <a:r>
              <a:rPr lang="en-US" sz="32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658" y="3545308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DS</a:t>
            </a:r>
            <a:r>
              <a:rPr lang="en-US" sz="3200" baseline="-25000" dirty="0"/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1024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7872" y="5324500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05" y="3614512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1409" y="3919106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5315" y="4341843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1610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6860" y="4513885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676" y="415305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4073" y="3549519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8908" y="408310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5986" y="392331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sc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908" y="370509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8795" y="397390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77485" y="2589763"/>
            <a:ext cx="0" cy="908330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842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48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eS1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99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05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eDS1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75053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0872" y="1835925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19600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22658" y="1793231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DM</a:t>
            </a:r>
            <a:r>
              <a:rPr lang="en-US" sz="3200" baseline="-25000"/>
              <a:t>3</a:t>
            </a:r>
            <a:endParaRPr lang="en-US" sz="3200" baseline="-25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31024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4205" y="1862435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on3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51409" y="2167029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25315" y="2589766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1610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6860" y="2761808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84218" y="139768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4804" y="138988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synM3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09918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705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15067" y="1917754"/>
            <a:ext cx="183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/>
              <a:t>Tumor</a:t>
            </a:r>
            <a:r>
              <a:rPr lang="en-US" sz="1800" i="1"/>
              <a:t> </a:t>
            </a:r>
            <a:r>
              <a:rPr lang="en-US" sz="1800" i="1" dirty="0"/>
              <a:t>(3)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0989" y="540573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Peripheral</a:t>
            </a:r>
            <a:r>
              <a:rPr lang="en-US" sz="1800" i="1" dirty="0"/>
              <a:t> (2)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24414" y="3128519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Central</a:t>
            </a:r>
            <a:r>
              <a:rPr lang="en-US" sz="1800" i="1" dirty="0"/>
              <a:t>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6735" y="5090872"/>
            <a:ext cx="31879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DM = Complex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7412" y="289825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k</a:t>
            </a:r>
            <a:r>
              <a:rPr lang="en-US" sz="1600" baseline="-25000" dirty="0" err="1">
                <a:solidFill>
                  <a:srgbClr val="FF0000"/>
                </a:solidFill>
              </a:rPr>
              <a:t>shed-dist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984218" y="2589764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448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eM3</a:t>
            </a:r>
          </a:p>
        </p:txBody>
      </p:sp>
    </p:spTree>
    <p:extLst>
      <p:ext uri="{BB962C8B-B14F-4D97-AF65-F5344CB8AC3E}">
        <p14:creationId xmlns:p14="http://schemas.microsoft.com/office/powerpoint/2010/main" val="3379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57200"/>
            <a:ext cx="8166827" cy="960120"/>
          </a:xfrm>
        </p:spPr>
        <p:txBody>
          <a:bodyPr>
            <a:normAutofit/>
          </a:bodyPr>
          <a:lstStyle/>
          <a:p>
            <a:r>
              <a:rPr lang="en-US" dirty="0"/>
              <a:t>Model E: include shedding in tumor and distribution to blood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8" name="Rectangle 47"/>
          <p:cNvSpPr/>
          <p:nvPr/>
        </p:nvSpPr>
        <p:spPr>
          <a:xfrm>
            <a:off x="5136819" y="4280125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30925" y="4304951"/>
            <a:ext cx="293675" cy="604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51402" y="4259963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24510" y="4259963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DS</a:t>
            </a:r>
            <a:r>
              <a:rPr lang="en-US" sz="2400" baseline="-25000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36819" y="6110226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7164299" y="4394116"/>
            <a:ext cx="5655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on1</a:t>
            </a:r>
          </a:p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off1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15782" y="4603459"/>
            <a:ext cx="62962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486400" y="5022704"/>
            <a:ext cx="0" cy="102445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2645" y="5065262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eD1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88634" y="5365322"/>
            <a:ext cx="370549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12D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21D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82520" y="4838604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F, k</a:t>
            </a:r>
            <a:r>
              <a:rPr lang="en-US" sz="1200" baseline="-25000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9552" y="4283995"/>
            <a:ext cx="619770" cy="26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Dose</a:t>
            </a:r>
            <a:r>
              <a:rPr lang="en-US" sz="1400" baseline="-25000" dirty="0"/>
              <a:t>iv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57758" y="4774325"/>
            <a:ext cx="652079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55573" y="4627491"/>
            <a:ext cx="659120" cy="26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Dose</a:t>
            </a:r>
            <a:r>
              <a:rPr lang="en-US" sz="1400" baseline="-25000" dirty="0"/>
              <a:t>sc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457758" y="4426958"/>
            <a:ext cx="652079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58737" y="4673980"/>
            <a:ext cx="362710" cy="200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/>
              <a:t>dep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87170" y="5022704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eS1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48397" y="5022704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eDS1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136819" y="1869244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75808" y="2369474"/>
            <a:ext cx="293675" cy="604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51402" y="266473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824510" y="266473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DS</a:t>
            </a:r>
            <a:r>
              <a:rPr lang="en-US" sz="2400" baseline="-25000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64299" y="2808738"/>
            <a:ext cx="5655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on3</a:t>
            </a:r>
          </a:p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off3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115782" y="3008235"/>
            <a:ext cx="62962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37718" y="2636101"/>
            <a:ext cx="0" cy="1519527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88634" y="3137017"/>
            <a:ext cx="370549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13D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31D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674548" y="3396703"/>
            <a:ext cx="1760" cy="839929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394094" y="3561005"/>
            <a:ext cx="370549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13T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31T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8169311" y="3396703"/>
            <a:ext cx="1760" cy="839929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95161" y="3554799"/>
            <a:ext cx="4347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13DT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31DT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203421" y="2070171"/>
            <a:ext cx="1688215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Tumor</a:t>
            </a:r>
            <a:r>
              <a:rPr lang="en-US" sz="1400" i="1" dirty="0"/>
              <a:t> (3)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75168" y="6248400"/>
            <a:ext cx="2211679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Peripheral</a:t>
            </a:r>
            <a:r>
              <a:rPr lang="en-US" sz="1400" i="1" dirty="0"/>
              <a:t> (2)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76981" y="3897887"/>
            <a:ext cx="1602715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Central</a:t>
            </a:r>
            <a:r>
              <a:rPr lang="en-US" sz="1400" i="1" dirty="0"/>
              <a:t> (1)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702333" y="4971206"/>
            <a:ext cx="3002" cy="33506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31084" y="2704165"/>
            <a:ext cx="343042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eD3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578714" y="2636101"/>
            <a:ext cx="261" cy="34983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694899" y="2028985"/>
            <a:ext cx="0" cy="622624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95515" y="2195760"/>
            <a:ext cx="3993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baseline="-25000" dirty="0">
                <a:solidFill>
                  <a:srgbClr val="FF0000"/>
                </a:solidFill>
              </a:rPr>
              <a:t>shed3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756310" y="2195760"/>
            <a:ext cx="4147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baseline="-25000" dirty="0">
                <a:solidFill>
                  <a:srgbClr val="FF0000"/>
                </a:solidFill>
              </a:rPr>
              <a:t>shed3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351402" y="133110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M</a:t>
            </a:r>
            <a:r>
              <a:rPr lang="en-US" sz="2400" baseline="-25000" dirty="0"/>
              <a:t>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824510" y="133110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DM</a:t>
            </a:r>
            <a:r>
              <a:rPr lang="en-US" sz="2400" baseline="-25000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64299" y="1433256"/>
            <a:ext cx="5655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on3</a:t>
            </a:r>
          </a:p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off3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7115782" y="1674605"/>
            <a:ext cx="62962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709603" y="980714"/>
            <a:ext cx="1" cy="30938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60297" y="946072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synM3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75807" y="1410001"/>
            <a:ext cx="293675" cy="604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204850" y="2028985"/>
            <a:ext cx="0" cy="622624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9220" y="5119472"/>
            <a:ext cx="3187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DS, DM = Complex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8171090" y="4980389"/>
            <a:ext cx="3002" cy="33506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616606" y="4971206"/>
            <a:ext cx="3002" cy="33506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4773" y="1417320"/>
            <a:ext cx="346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Andy has explored use of this model for LAG525</a:t>
            </a:r>
          </a:p>
        </p:txBody>
      </p:sp>
    </p:spTree>
    <p:extLst>
      <p:ext uri="{BB962C8B-B14F-4D97-AF65-F5344CB8AC3E}">
        <p14:creationId xmlns:p14="http://schemas.microsoft.com/office/powerpoint/2010/main" val="2892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CE535C-E5D8-1542-A215-BB61372F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47" y="937260"/>
            <a:ext cx="4917000" cy="55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4343400" cy="96012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F (3cmt_DT2): integrate previous models, adding lymphocyte trafficking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historically, </a:t>
            </a:r>
            <a:br>
              <a:rPr lang="en-US" sz="1800" dirty="0"/>
            </a:br>
            <a:r>
              <a:rPr lang="en-US" sz="1800" dirty="0"/>
              <a:t>also called </a:t>
            </a:r>
            <a:br>
              <a:rPr lang="en-US" sz="1800" dirty="0"/>
            </a:br>
            <a:r>
              <a:rPr lang="en-US" sz="1800" dirty="0"/>
              <a:t>4cmt_shedct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126" name="TextBox 125"/>
          <p:cNvSpPr txBox="1"/>
          <p:nvPr/>
        </p:nvSpPr>
        <p:spPr>
          <a:xfrm>
            <a:off x="519220" y="5119472"/>
            <a:ext cx="3187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DS, DM = Complex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EDA624-95E3-CA4F-A214-324BB2E7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20" y="3962400"/>
            <a:ext cx="3028950" cy="6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7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 (DTL): Include Ligand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0097-B1DB-4641-BE53-7597637BE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596291" y="2323568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3188675" y="3941660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965351" y="2336778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3481832" y="232265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302067" y="231629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981662" y="3941660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720224" y="2330815"/>
            <a:ext cx="915635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383775" y="1962541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736260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550235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4228396" y="2330815"/>
            <a:ext cx="85794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6203994" y="3592350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/>
          <p:nvPr/>
        </p:nvCxnSpPr>
        <p:spPr>
          <a:xfrm>
            <a:off x="4660706" y="1958127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660706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3107568" y="328022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4779433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480912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480912" y="298028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744710" y="299185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830343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670686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947910" y="330337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667083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484276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915665" y="2241617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568672" y="2991856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38533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92450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02C8B9C-1D71-5741-AFBD-8B0221DB66E2}"/>
              </a:ext>
            </a:extLst>
          </p:cNvPr>
          <p:cNvSpPr/>
          <p:nvPr/>
        </p:nvSpPr>
        <p:spPr>
          <a:xfrm>
            <a:off x="229094" y="5283625"/>
            <a:ext cx="337314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a new potency metric (see Peletier18, or Stein17_DrugTargEndog)</a:t>
            </a:r>
          </a:p>
        </p:txBody>
      </p:sp>
    </p:spTree>
    <p:extLst>
      <p:ext uri="{BB962C8B-B14F-4D97-AF65-F5344CB8AC3E}">
        <p14:creationId xmlns:p14="http://schemas.microsoft.com/office/powerpoint/2010/main" val="24016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22043"/>
            <a:ext cx="8329613" cy="5052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H (DT2L): Include ligand and both membrane-bound and soluble target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031433" y="3358962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2630441" y="5303641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606536" y="3396986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2914512" y="3626645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073741" y="366671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773322" y="5303641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155366" y="3366209"/>
            <a:ext cx="915635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024960" y="3022749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178026" y="597391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341895" y="597391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3555872" y="3888080"/>
            <a:ext cx="144229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Sol 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5948040" y="5031888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>
            <a:cxnSpLocks/>
          </p:cNvCxnSpPr>
          <p:nvPr/>
        </p:nvCxnSpPr>
        <p:spPr>
          <a:xfrm>
            <a:off x="3780184" y="3682127"/>
            <a:ext cx="0" cy="225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255595" y="4548910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2549334" y="464220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3824411" y="357980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122097" y="302191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122097" y="404048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339599" y="4539034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272109" y="600901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462346" y="600901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717190" y="464220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108849" y="4390573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253556" y="4367423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350807" y="3277011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003814" y="4027250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026520" y="4061940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359647" y="4037126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30F9E6-BBA9-564B-92B1-B961C0CF6018}"/>
              </a:ext>
            </a:extLst>
          </p:cNvPr>
          <p:cNvSpPr txBox="1"/>
          <p:nvPr/>
        </p:nvSpPr>
        <p:spPr>
          <a:xfrm>
            <a:off x="3555872" y="2861161"/>
            <a:ext cx="144229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 T</a:t>
            </a:r>
            <a:r>
              <a:rPr lang="en-US" sz="1800" dirty="0"/>
              <a:t>arget</a:t>
            </a:r>
          </a:p>
          <a:p>
            <a:pPr algn="ctr"/>
            <a:r>
              <a:rPr lang="en-US" dirty="0"/>
              <a:t>(Tm)</a:t>
            </a:r>
            <a:endParaRPr 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4F459-85CC-5C4B-A9C0-2F9F17AC9E4E}"/>
              </a:ext>
            </a:extLst>
          </p:cNvPr>
          <p:cNvSpPr txBox="1"/>
          <p:nvPr/>
        </p:nvSpPr>
        <p:spPr>
          <a:xfrm>
            <a:off x="2914512" y="299923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C6078-ACDF-1D41-8244-D6DA8FD312E5}"/>
              </a:ext>
            </a:extLst>
          </p:cNvPr>
          <p:cNvSpPr txBox="1"/>
          <p:nvPr/>
        </p:nvSpPr>
        <p:spPr>
          <a:xfrm>
            <a:off x="5073740" y="3012266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37233-8816-3D4A-91D7-7068A37E0C9A}"/>
              </a:ext>
            </a:extLst>
          </p:cNvPr>
          <p:cNvSpPr txBox="1"/>
          <p:nvPr/>
        </p:nvSpPr>
        <p:spPr>
          <a:xfrm>
            <a:off x="2630441" y="1426127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(DTm)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1BDE91-F2A7-574F-AD16-BEF64F55E3E3}"/>
              </a:ext>
            </a:extLst>
          </p:cNvPr>
          <p:cNvSpPr txBox="1"/>
          <p:nvPr/>
        </p:nvSpPr>
        <p:spPr>
          <a:xfrm>
            <a:off x="4773322" y="1426127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(TmL)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D04F55-3E2B-7143-958E-8772855A28F7}"/>
              </a:ext>
            </a:extLst>
          </p:cNvPr>
          <p:cNvCxnSpPr/>
          <p:nvPr/>
        </p:nvCxnSpPr>
        <p:spPr>
          <a:xfrm>
            <a:off x="3638094" y="209640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3FA8E4-73CC-C04B-AD0D-BABFBD1DB8F4}"/>
              </a:ext>
            </a:extLst>
          </p:cNvPr>
          <p:cNvCxnSpPr/>
          <p:nvPr/>
        </p:nvCxnSpPr>
        <p:spPr>
          <a:xfrm>
            <a:off x="5801963" y="209640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99F8187-91B2-2E4C-B209-BA3845292169}"/>
              </a:ext>
            </a:extLst>
          </p:cNvPr>
          <p:cNvSpPr txBox="1"/>
          <p:nvPr/>
        </p:nvSpPr>
        <p:spPr>
          <a:xfrm>
            <a:off x="3674302" y="2050480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4D1CF7-29DB-2446-94D9-D9A050E65302}"/>
              </a:ext>
            </a:extLst>
          </p:cNvPr>
          <p:cNvSpPr txBox="1"/>
          <p:nvPr/>
        </p:nvSpPr>
        <p:spPr>
          <a:xfrm>
            <a:off x="5841389" y="206205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eTLm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A546EA-D863-B840-8171-9951DE1F3D56}"/>
              </a:ext>
            </a:extLst>
          </p:cNvPr>
          <p:cNvGrpSpPr/>
          <p:nvPr/>
        </p:nvGrpSpPr>
        <p:grpSpPr>
          <a:xfrm flipV="1">
            <a:off x="3108849" y="2248257"/>
            <a:ext cx="89815" cy="786693"/>
            <a:chOff x="3612754" y="2961087"/>
            <a:chExt cx="52695" cy="913068"/>
          </a:xfrm>
          <a:noFill/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0EE1D6C-1DB2-FE45-9446-97CDF2E3B15B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C42A42B-C959-1A4A-9E56-389C00A811FE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45A0F0C-A33E-1649-92F0-EE245FB550B2}"/>
              </a:ext>
            </a:extLst>
          </p:cNvPr>
          <p:cNvGrpSpPr/>
          <p:nvPr/>
        </p:nvGrpSpPr>
        <p:grpSpPr>
          <a:xfrm flipV="1">
            <a:off x="5253556" y="2225107"/>
            <a:ext cx="89815" cy="786693"/>
            <a:chOff x="3612754" y="2961087"/>
            <a:chExt cx="52695" cy="913068"/>
          </a:xfrm>
          <a:noFill/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53E89D3-75D9-294E-B967-7A02840B9BAB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B98D2F-C4A9-7F4A-BE3B-2F934058A4B0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73EDFAD-DB03-5640-82FF-A2A2267534DE}"/>
              </a:ext>
            </a:extLst>
          </p:cNvPr>
          <p:cNvCxnSpPr>
            <a:cxnSpLocks/>
          </p:cNvCxnSpPr>
          <p:nvPr/>
        </p:nvCxnSpPr>
        <p:spPr>
          <a:xfrm>
            <a:off x="4301891" y="2650090"/>
            <a:ext cx="0" cy="2224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957AAB-53F9-7743-B1BF-A9DF6C360466}"/>
              </a:ext>
            </a:extLst>
          </p:cNvPr>
          <p:cNvSpPr txBox="1"/>
          <p:nvPr/>
        </p:nvSpPr>
        <p:spPr>
          <a:xfrm>
            <a:off x="4035596" y="239926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synTm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0CA70F-7ABC-7E4B-A3C5-B7C7642D1DFE}"/>
              </a:ext>
            </a:extLst>
          </p:cNvPr>
          <p:cNvCxnSpPr/>
          <p:nvPr/>
        </p:nvCxnSpPr>
        <p:spPr>
          <a:xfrm>
            <a:off x="4575046" y="3508513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950FF4-5A94-CB41-AEA7-E4E915C1FFA2}"/>
              </a:ext>
            </a:extLst>
          </p:cNvPr>
          <p:cNvSpPr txBox="1"/>
          <p:nvPr/>
        </p:nvSpPr>
        <p:spPr>
          <a:xfrm>
            <a:off x="4614472" y="34741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eTm</a:t>
            </a:r>
          </a:p>
        </p:txBody>
      </p:sp>
      <p:sp>
        <p:nvSpPr>
          <p:cNvPr id="87" name="Explosion 2 86">
            <a:extLst>
              <a:ext uri="{FF2B5EF4-FFF2-40B4-BE49-F238E27FC236}">
                <a16:creationId xmlns:a16="http://schemas.microsoft.com/office/drawing/2014/main" id="{A991E102-1EE3-A44E-ACF8-AA4CCDE78331}"/>
              </a:ext>
            </a:extLst>
          </p:cNvPr>
          <p:cNvSpPr/>
          <p:nvPr/>
        </p:nvSpPr>
        <p:spPr>
          <a:xfrm>
            <a:off x="5948040" y="1154369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15BC26-1C68-654E-8831-45C20D839CB3}"/>
              </a:ext>
            </a:extLst>
          </p:cNvPr>
          <p:cNvSpPr txBox="1"/>
          <p:nvPr/>
        </p:nvSpPr>
        <p:spPr>
          <a:xfrm>
            <a:off x="2549334" y="246616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76A760-07BA-304F-9CB3-5D80757A5407}"/>
              </a:ext>
            </a:extLst>
          </p:cNvPr>
          <p:cNvSpPr txBox="1"/>
          <p:nvPr/>
        </p:nvSpPr>
        <p:spPr>
          <a:xfrm>
            <a:off x="4717190" y="246616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</p:spTree>
    <p:extLst>
      <p:ext uri="{BB962C8B-B14F-4D97-AF65-F5344CB8AC3E}">
        <p14:creationId xmlns:p14="http://schemas.microsoft.com/office/powerpoint/2010/main" val="2009040969"/>
      </p:ext>
    </p:extLst>
  </p:cSld>
  <p:clrMapOvr>
    <a:masterClrMapping/>
  </p:clrMapOvr>
</p:sld>
</file>

<file path=ppt/theme/theme1.xml><?xml version="1.0" encoding="utf-8"?>
<a:theme xmlns:a="http://schemas.openxmlformats.org/drawingml/2006/main" name="Novartis Presentation Standard Blue Carbon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A41DCD68-45F7-A74D-8E72-CA45F9F58505}" vid="{5087B901-7751-AB45-A803-2F10FD396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Novartis-Blue</Template>
  <TotalTime>20573</TotalTime>
  <Words>534</Words>
  <Application>Microsoft Macintosh PowerPoint</Application>
  <PresentationFormat>On-screen Show (4:3)</PresentationFormat>
  <Paragraphs>269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Cambria Math</vt:lpstr>
      <vt:lpstr>Novartis Presentation Standard Blue Carbon</vt:lpstr>
      <vt:lpstr>Model A (DT) – Start with standard binding model fits to data</vt:lpstr>
      <vt:lpstr>Model B (DT2):  adding receptor shedding</vt:lpstr>
      <vt:lpstr>Model C (3cmt_DT):  adding tumor distribution</vt:lpstr>
      <vt:lpstr>Model D: include shedding from tumor into blood</vt:lpstr>
      <vt:lpstr>Model E: include shedding in tumor and distribution to blood</vt:lpstr>
      <vt:lpstr>Model F (3cmt_DT2): integrate previous models, adding lymphocyte trafficking  historically,  also called  4cmt_shedct</vt:lpstr>
      <vt:lpstr>Model G (DTL): Include Ligand</vt:lpstr>
      <vt:lpstr>Model H (DT2L): Include ligand and both membrane-bound and soluble target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LAG525: Phase 2 Dose Selection - Scoping</dc:title>
  <dc:subject/>
  <dc:creator>Stein, Andrew</dc:creator>
  <cp:keywords/>
  <dc:description/>
  <cp:lastModifiedBy>Stein, Andrew</cp:lastModifiedBy>
  <cp:revision>267</cp:revision>
  <cp:lastPrinted>2017-03-22T18:51:46Z</cp:lastPrinted>
  <dcterms:created xsi:type="dcterms:W3CDTF">2017-02-27T16:47:51Z</dcterms:created>
  <dcterms:modified xsi:type="dcterms:W3CDTF">2018-07-24T15:11:57Z</dcterms:modified>
  <cp:category/>
</cp:coreProperties>
</file>