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63" r:id="rId5"/>
    <p:sldId id="265" r:id="rId6"/>
    <p:sldId id="264" r:id="rId7"/>
    <p:sldId id="262" r:id="rId8"/>
    <p:sldId id="276" r:id="rId9"/>
    <p:sldId id="277" r:id="rId10"/>
    <p:sldId id="266" r:id="rId11"/>
    <p:sldId id="267" r:id="rId12"/>
    <p:sldId id="268" r:id="rId13"/>
    <p:sldId id="269" r:id="rId14"/>
    <p:sldId id="271" r:id="rId15"/>
    <p:sldId id="272" r:id="rId16"/>
    <p:sldId id="275" r:id="rId1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F"/>
    <a:srgbClr val="B8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6049"/>
  </p:normalViewPr>
  <p:slideViewPr>
    <p:cSldViewPr snapToGrid="0" snapToObjects="1">
      <p:cViewPr varScale="1">
        <p:scale>
          <a:sx n="111" d="100"/>
          <a:sy n="111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65A10-0B82-EA48-90D7-0A8D45550A5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6564A-6086-2C41-B91B-EBAE137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6A3678-A141-6547-AEAB-08DD1B5A8997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On this slide we have an illustration of full TMDD model performance where individual simultaneous fits of TCZ, IL6R and CRP in some representative RA patients from phase I to III are shown.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Each graph is representing one patient. In total we have here 9 patients. On the x axis, time expressed in day, on the y axis TCZ PK in black, sIL6R complex in blue and CRP in red. Dots are representing actual data, when lines represent model fit.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The two top left graphs represent TCZ effect after a SD IV dose of 10 mg/kg. You can notice that the sampling is very rich and allow to capture the full onset and offset of our parameters of interest.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Note as well for example the patients PK variability, the right one reaching BLQ around day 45, when the other still have measurable conc. at day 50.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The others graphs are representing patients from PII and PIII, MD setting, administration every 4 weeks, with dose going from 2, 4 and 8 mg/kg. Here the sampling is much more sparse, but still gives an insight of TCZ dose response between 2, 4 and 8, starting from graph on top right to left middle panel. How for example you can have a more profound and sustained effect on CRP over time.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Please note as well on the bottom left graph this unusual time course. This patient was in a PIII where he started the trial under MTX and then switching to TCZ at week16, as illustrated by TCZ pharmacological marker sIL-6R and CRP.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Now after having introduced the full TMDD model, I would like to switch to a concrete example of the application of such a model during TCZ development (transition to next slide)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NOLP clarit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1413"/>
            <a:ext cx="749776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9"/>
          <p:cNvSpPr>
            <a:spLocks/>
          </p:cNvSpPr>
          <p:nvPr/>
        </p:nvSpPr>
        <p:spPr bwMode="auto">
          <a:xfrm>
            <a:off x="6810375" y="1141413"/>
            <a:ext cx="2333625" cy="2312987"/>
          </a:xfrm>
          <a:custGeom>
            <a:avLst/>
            <a:gdLst>
              <a:gd name="T0" fmla="*/ 0 w 1470"/>
              <a:gd name="T1" fmla="*/ 2147483647 h 1455"/>
              <a:gd name="T2" fmla="*/ 0 w 1470"/>
              <a:gd name="T3" fmla="*/ 0 h 1455"/>
              <a:gd name="T4" fmla="*/ 2147483647 w 1470"/>
              <a:gd name="T5" fmla="*/ 0 h 1455"/>
              <a:gd name="T6" fmla="*/ 2147483647 w 1470"/>
              <a:gd name="T7" fmla="*/ 2147483647 h 1455"/>
              <a:gd name="T8" fmla="*/ 2147483647 w 1470"/>
              <a:gd name="T9" fmla="*/ 2147483647 h 1455"/>
              <a:gd name="T10" fmla="*/ 2147483647 w 1470"/>
              <a:gd name="T11" fmla="*/ 2147483647 h 1455"/>
              <a:gd name="T12" fmla="*/ 2147483647 w 1470"/>
              <a:gd name="T13" fmla="*/ 2147483647 h 1455"/>
              <a:gd name="T14" fmla="*/ 2147483647 w 1470"/>
              <a:gd name="T15" fmla="*/ 2147483647 h 1455"/>
              <a:gd name="T16" fmla="*/ 2147483647 w 1470"/>
              <a:gd name="T17" fmla="*/ 2147483647 h 1455"/>
              <a:gd name="T18" fmla="*/ 2147483647 w 1470"/>
              <a:gd name="T19" fmla="*/ 2147483647 h 1455"/>
              <a:gd name="T20" fmla="*/ 2147483647 w 1470"/>
              <a:gd name="T21" fmla="*/ 2147483647 h 1455"/>
              <a:gd name="T22" fmla="*/ 2147483647 w 1470"/>
              <a:gd name="T23" fmla="*/ 2147483647 h 1455"/>
              <a:gd name="T24" fmla="*/ 0 w 1470"/>
              <a:gd name="T25" fmla="*/ 2147483647 h 14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70" h="1455">
                <a:moveTo>
                  <a:pt x="0" y="609"/>
                </a:moveTo>
                <a:lnTo>
                  <a:pt x="0" y="0"/>
                </a:lnTo>
                <a:lnTo>
                  <a:pt x="1470" y="0"/>
                </a:lnTo>
                <a:lnTo>
                  <a:pt x="1470" y="1455"/>
                </a:lnTo>
                <a:lnTo>
                  <a:pt x="3" y="1455"/>
                </a:lnTo>
                <a:lnTo>
                  <a:pt x="3" y="840"/>
                </a:lnTo>
                <a:lnTo>
                  <a:pt x="45" y="831"/>
                </a:lnTo>
                <a:lnTo>
                  <a:pt x="87" y="801"/>
                </a:lnTo>
                <a:lnTo>
                  <a:pt x="117" y="738"/>
                </a:lnTo>
                <a:lnTo>
                  <a:pt x="108" y="678"/>
                </a:lnTo>
                <a:lnTo>
                  <a:pt x="78" y="630"/>
                </a:lnTo>
                <a:lnTo>
                  <a:pt x="33" y="615"/>
                </a:lnTo>
                <a:lnTo>
                  <a:pt x="0" y="6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5" descr="NVS_Onc RGB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5938838"/>
            <a:ext cx="19923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OPEN ppt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141413"/>
            <a:ext cx="1673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3708400"/>
            <a:ext cx="7432675" cy="530225"/>
          </a:xfrm>
        </p:spPr>
        <p:txBody>
          <a:bodyPr anchor="t"/>
          <a:lstStyle>
            <a:lvl1pPr>
              <a:lnSpc>
                <a:spcPct val="90000"/>
              </a:lnSpc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0238" y="4313238"/>
            <a:ext cx="7432675" cy="366712"/>
          </a:xfrm>
        </p:spPr>
        <p:txBody>
          <a:bodyPr/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D5D46-3EE2-CA48-977E-5C99E050B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4500" y="325438"/>
            <a:ext cx="2081213" cy="2747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325438"/>
            <a:ext cx="6096000" cy="2747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F253-32F4-D247-B006-5EA6271D4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/>
              <a:t>| MCP-Mod | A. Stein | Mar 2014 | Intuitive Intro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914240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/>
              <a:t>| MCP-Mod | A. Stein | Mar 2014 | Intuitive Intro | Business Use Only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28887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0046B-4035-DC43-AEB6-62192A26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03430"/>
            <a:ext cx="7772400" cy="1267014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202C1-98E0-8742-8E51-CDEE57093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343025"/>
            <a:ext cx="4087813" cy="173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343025"/>
            <a:ext cx="4089400" cy="173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C81D0-162E-E244-921E-CF60D4F45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872"/>
            <a:ext cx="8229600" cy="505266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4E5DE-3B6E-CA43-8A17-BC38D77BA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532EA-A5A8-7A4D-AF7D-AC591761C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D8D0D-18C8-624D-9ECE-ED5DED95B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FF301-795E-CF49-86A7-BE89F292C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5AAEE-5CCA-8643-BBFF-0587344B1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gray">
          <a:xfrm>
            <a:off x="0" y="998538"/>
            <a:ext cx="9140825" cy="63500"/>
          </a:xfrm>
          <a:prstGeom prst="rect">
            <a:avLst/>
          </a:prstGeom>
          <a:solidFill>
            <a:srgbClr val="6A55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46100" y="322043"/>
            <a:ext cx="8329613" cy="50526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46100" y="1343025"/>
            <a:ext cx="8329613" cy="1730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NVS_Onc RGB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6350000"/>
            <a:ext cx="1216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88" y="6402388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402388"/>
            <a:ext cx="40005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F7F7F"/>
                </a:solidFill>
                <a:cs typeface="+mn-cs"/>
              </a:defRPr>
            </a:lvl1pPr>
          </a:lstStyle>
          <a:p>
            <a:pPr>
              <a:defRPr/>
            </a:pPr>
            <a:fld id="{40C2091F-B437-104B-9C15-B03B31FF4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39" r:id="rId12"/>
    <p:sldLayoutId id="2147483940" r:id="rId13"/>
  </p:sldLayoutIdLst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-"/>
        <a:defRPr>
          <a:solidFill>
            <a:schemeClr val="tx1"/>
          </a:solidFill>
          <a:latin typeface="+mn-lt"/>
          <a:ea typeface="ＭＳ Ｐゴシック" charset="0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63" y="3708400"/>
            <a:ext cx="7432675" cy="978729"/>
          </a:xfrm>
        </p:spPr>
        <p:txBody>
          <a:bodyPr/>
          <a:lstStyle/>
          <a:p>
            <a:r>
              <a:rPr lang="en-US" dirty="0"/>
              <a:t>Proposal for analyzing the drug/target/endogenous-ligand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238" y="4687129"/>
            <a:ext cx="7432675" cy="1046440"/>
          </a:xfrm>
        </p:spPr>
        <p:txBody>
          <a:bodyPr/>
          <a:lstStyle/>
          <a:p>
            <a:r>
              <a:rPr lang="en-US" dirty="0"/>
              <a:t>Andy Stein</a:t>
            </a:r>
          </a:p>
          <a:p>
            <a:r>
              <a:rPr lang="en-US" dirty="0"/>
              <a:t>(with input from Brian Stoll, Kostas </a:t>
            </a:r>
            <a:r>
              <a:rPr lang="en-US" dirty="0" err="1"/>
              <a:t>Biliouris</a:t>
            </a:r>
            <a:r>
              <a:rPr lang="en-US" dirty="0"/>
              <a:t>, and Prasad Ramakrishna)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0485"/>
            <a:ext cx="9144000" cy="28601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7765" y="1151431"/>
            <a:ext cx="133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tocilizumab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(anti-IL6R)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2716" y="2734524"/>
            <a:ext cx="122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toci-sIL6R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6424" y="1289930"/>
            <a:ext cx="505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IL6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1712" y="1120653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7529" y="1120653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0333" y="2734524"/>
            <a:ext cx="1185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660066"/>
                </a:solidFill>
              </a:rPr>
              <a:t>IL6-sIL6R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4901169" y="1780892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100" y="1158678"/>
            <a:ext cx="9813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periph.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7408" y="1481844"/>
            <a:ext cx="60961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99045" y="915693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4591" y="310385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2797405" y="179776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98844" y="165926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4036" y="310385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0035" y="1657713"/>
            <a:ext cx="0" cy="271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1065" y="1288381"/>
            <a:ext cx="857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sIL6R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677639" y="2831678"/>
            <a:ext cx="383529" cy="19843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2 21"/>
          <p:cNvSpPr/>
          <p:nvPr/>
        </p:nvSpPr>
        <p:spPr>
          <a:xfrm>
            <a:off x="6147814" y="2493544"/>
            <a:ext cx="2507087" cy="801688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/>
              <a:t>Signaling</a:t>
            </a:r>
            <a:endParaRPr lang="en-US" sz="1600" dirty="0"/>
          </a:p>
        </p:txBody>
      </p:sp>
      <p:sp>
        <p:nvSpPr>
          <p:cNvPr id="23" name="Up-Down Arrow 22"/>
          <p:cNvSpPr/>
          <p:nvPr/>
        </p:nvSpPr>
        <p:spPr>
          <a:xfrm>
            <a:off x="3614944" y="1780892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23375" y="915693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8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805995"/>
            <a:ext cx="7772400" cy="1261884"/>
          </a:xfrm>
        </p:spPr>
        <p:txBody>
          <a:bodyPr/>
          <a:lstStyle/>
          <a:p>
            <a:r>
              <a:rPr lang="en-US" dirty="0"/>
              <a:t>backups – additional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FDA CP Review - SJIA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92" y="1169988"/>
            <a:ext cx="64389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19167"/>
            <a:ext cx="8329613" cy="911019"/>
          </a:xfrm>
        </p:spPr>
        <p:txBody>
          <a:bodyPr/>
          <a:lstStyle/>
          <a:p>
            <a:r>
              <a:rPr lang="en-US" dirty="0"/>
              <a:t>IL6 – From FDA CP Review – RA</a:t>
            </a:r>
            <a:br>
              <a:rPr lang="en-US" dirty="0"/>
            </a:br>
            <a:r>
              <a:rPr lang="en-US" dirty="0"/>
              <a:t>Single Admin 10 mg/kg p18 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6" y="1030186"/>
            <a:ext cx="4747515" cy="3371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075299"/>
            <a:ext cx="5809785" cy="23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19167"/>
            <a:ext cx="8329613" cy="911019"/>
          </a:xfrm>
        </p:spPr>
        <p:txBody>
          <a:bodyPr/>
          <a:lstStyle/>
          <a:p>
            <a:r>
              <a:rPr lang="en-US" dirty="0"/>
              <a:t>Multiple Dose IL-6 from p17 FDA CP Review RA</a:t>
            </a:r>
            <a:br>
              <a:rPr lang="en-US" dirty="0"/>
            </a:br>
            <a:r>
              <a:rPr lang="en-US" dirty="0"/>
              <a:t>p39 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1117746"/>
            <a:ext cx="6729953" cy="57402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63" y="5307981"/>
            <a:ext cx="765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 between doses, 4, 8 are similar.  </a:t>
            </a:r>
          </a:p>
          <a:p>
            <a:r>
              <a:rPr lang="en-US" b="1" dirty="0">
                <a:solidFill>
                  <a:srgbClr val="0070C0"/>
                </a:solidFill>
              </a:rPr>
              <a:t>At trough when toci is nearly gone for 4 mg=kg, there is a difference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sIL6R – p41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1445941"/>
            <a:ext cx="7327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CRP – p18 FDA CP Review RA p41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1" y="1122471"/>
            <a:ext cx="6876832" cy="57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2F116C-1A4C-884A-BBEE-043C6285AA67}" type="slidenum">
              <a:rPr lang="en-US" altLang="en-US" sz="1600">
                <a:latin typeface="Imago" charset="0"/>
              </a:rPr>
              <a:pPr/>
              <a:t>16</a:t>
            </a:fld>
            <a:endParaRPr lang="en-US" altLang="en-US" sz="1600">
              <a:latin typeface="Imago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188913"/>
            <a:ext cx="6750050" cy="1309687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Individual simultaneous fits of TCZ, IL-6R and CRP in some representative RA patients from phase I to III (Charoin10)</a:t>
            </a: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76313" y="1403350"/>
          <a:ext cx="7048500" cy="54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5027587" imgH="3911148" progId="Word.Document.8">
                  <p:embed/>
                </p:oleObj>
              </mc:Choice>
              <mc:Fallback>
                <p:oleObj name="Document" r:id="rId4" imgW="5027587" imgH="39111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403350"/>
                        <a:ext cx="7048500" cy="548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07950" y="1773238"/>
            <a:ext cx="103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6A86A1"/>
                    </a:gs>
                    <a:gs pos="100000">
                      <a:srgbClr val="204A7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/>
              <a:t>o  observations</a:t>
            </a:r>
          </a:p>
          <a:p>
            <a:pPr eaLnBrk="1" hangingPunct="1"/>
            <a:r>
              <a:rPr lang="en-US" altLang="en-US" sz="1000"/>
              <a:t>— fits</a:t>
            </a:r>
          </a:p>
        </p:txBody>
      </p:sp>
    </p:spTree>
    <p:extLst>
      <p:ext uri="{BB962C8B-B14F-4D97-AF65-F5344CB8AC3E}">
        <p14:creationId xmlns:p14="http://schemas.microsoft.com/office/powerpoint/2010/main" val="16934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3554819"/>
          </a:xfrm>
        </p:spPr>
        <p:txBody>
          <a:bodyPr/>
          <a:lstStyle/>
          <a:p>
            <a:r>
              <a:rPr lang="en-US" sz="1800" dirty="0"/>
              <a:t>Models describing the binding of a drug (e.g. tocilizumab) to its target (e.g. IL6R) are frequently used to predict free target inhibition, which is used as a surrogate for a reduction in downstream signaling</a:t>
            </a:r>
          </a:p>
          <a:p>
            <a:r>
              <a:rPr lang="en-US" sz="1800" dirty="0"/>
              <a:t>However, the effect on target signaling is actually driven by the reduction in target-endogenous-ligand complexes (IL6R-IL6).</a:t>
            </a:r>
          </a:p>
          <a:p>
            <a:r>
              <a:rPr lang="en-US" sz="1800" dirty="0"/>
              <a:t>If binding affinity for sIL6R and IL6 is high, free sIL6R may not be a good surrogate predictor for drug efficacy.  </a:t>
            </a:r>
          </a:p>
          <a:p>
            <a:r>
              <a:rPr lang="en-US" sz="1800" dirty="0"/>
              <a:t>Under what conditions is it ok to neglect target-endogenous-ligand binding and use a simpler model (just drug and target) to predict efficacy?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1793" y="4477620"/>
            <a:ext cx="7380374" cy="2266165"/>
            <a:chOff x="641793" y="4041685"/>
            <a:chExt cx="7380374" cy="2266165"/>
          </a:xfrm>
        </p:grpSpPr>
        <p:sp>
          <p:nvSpPr>
            <p:cNvPr id="28" name="TextBox 27"/>
            <p:cNvSpPr txBox="1"/>
            <p:nvPr/>
          </p:nvSpPr>
          <p:spPr>
            <a:xfrm>
              <a:off x="2223458" y="4468788"/>
              <a:ext cx="13392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tocilizumab</a:t>
              </a:r>
            </a:p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(anti-IL6R)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18409" y="5647841"/>
              <a:ext cx="12237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toci-sIL6R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62117" y="4607287"/>
              <a:ext cx="5055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IL6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7405" y="4438010"/>
              <a:ext cx="484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13222" y="4438010"/>
              <a:ext cx="484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56026" y="5647841"/>
              <a:ext cx="118542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IL6-sIL6R</a:t>
              </a:r>
            </a:p>
          </p:txBody>
        </p:sp>
        <p:sp>
          <p:nvSpPr>
            <p:cNvPr id="34" name="Up-Down Arrow 33"/>
            <p:cNvSpPr/>
            <p:nvPr/>
          </p:nvSpPr>
          <p:spPr>
            <a:xfrm>
              <a:off x="4996862" y="5098250"/>
              <a:ext cx="304800" cy="443970"/>
            </a:xfrm>
            <a:prstGeom prst="upDownArrow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1793" y="4476035"/>
              <a:ext cx="98130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toci</a:t>
              </a:r>
            </a:p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periph.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623101" y="4799201"/>
              <a:ext cx="6096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94738" y="4233050"/>
              <a:ext cx="0" cy="3742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830284" y="6017173"/>
              <a:ext cx="0" cy="2906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2"/>
            </p:cNvCxnSpPr>
            <p:nvPr/>
          </p:nvCxnSpPr>
          <p:spPr>
            <a:xfrm flipH="1">
              <a:off x="2892056" y="5115119"/>
              <a:ext cx="1042" cy="24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94537" y="4976619"/>
              <a:ext cx="0" cy="2906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169729" y="6017173"/>
              <a:ext cx="0" cy="2906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515728" y="4975070"/>
              <a:ext cx="0" cy="2717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86758" y="4605738"/>
              <a:ext cx="857940" cy="369332"/>
            </a:xfrm>
            <a:prstGeom prst="rect">
              <a:avLst/>
            </a:prstGeom>
            <a:solidFill>
              <a:srgbClr val="D5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sIL6R</a:t>
              </a:r>
            </a:p>
          </p:txBody>
        </p:sp>
        <p:sp>
          <p:nvSpPr>
            <p:cNvPr id="45" name="Explosion 2 44"/>
            <p:cNvSpPr/>
            <p:nvPr/>
          </p:nvSpPr>
          <p:spPr>
            <a:xfrm>
              <a:off x="5855321" y="5360823"/>
              <a:ext cx="2166846" cy="801688"/>
            </a:xfrm>
            <a:prstGeom prst="irregularSeal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Signaling</a:t>
              </a:r>
              <a:endParaRPr lang="en-US" sz="1400" dirty="0"/>
            </a:p>
          </p:txBody>
        </p:sp>
        <p:sp>
          <p:nvSpPr>
            <p:cNvPr id="46" name="Up-Down Arrow 45"/>
            <p:cNvSpPr/>
            <p:nvPr/>
          </p:nvSpPr>
          <p:spPr>
            <a:xfrm>
              <a:off x="3710637" y="5098250"/>
              <a:ext cx="304800" cy="443970"/>
            </a:xfrm>
            <a:prstGeom prst="upDownArrow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519068" y="4233050"/>
              <a:ext cx="0" cy="3742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1491363" y="4041685"/>
              <a:ext cx="3453335" cy="313937"/>
            </a:xfrm>
            <a:prstGeom prst="roundRect">
              <a:avLst/>
            </a:prstGeom>
            <a:solidFill>
              <a:srgbClr val="D5FFFF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Model-predicted surrogate for signaling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89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Additional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3102388"/>
          </a:xfrm>
        </p:spPr>
        <p:txBody>
          <a:bodyPr/>
          <a:lstStyle/>
          <a:p>
            <a:r>
              <a:rPr lang="en-US" dirty="0"/>
              <a:t>For tocilizumab, IL6 is also measured.  </a:t>
            </a:r>
          </a:p>
          <a:p>
            <a:r>
              <a:rPr lang="en-US" dirty="0"/>
              <a:t>Developing an IL-6 assay is potentially easier than an sIL6R assay (ask Brian why)</a:t>
            </a:r>
          </a:p>
          <a:p>
            <a:r>
              <a:rPr lang="en-US" dirty="0"/>
              <a:t>With the multi-dose data, we see that the two can be related.  But there is an issue where is some sort of long-term potentiation (i.e. IL6 synthesis seems to decline a bit at longer doses)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5019836"/>
          </a:xfrm>
        </p:spPr>
        <p:txBody>
          <a:bodyPr/>
          <a:lstStyle/>
          <a:p>
            <a:r>
              <a:rPr lang="en-US" sz="2000" dirty="0"/>
              <a:t>Implement model for realistic system</a:t>
            </a:r>
          </a:p>
          <a:p>
            <a:pPr lvl="1"/>
            <a:r>
              <a:rPr lang="en-US" sz="1800" dirty="0"/>
              <a:t>Start with Andy’s work of tocilizumab/sIL6R/IL6 in rheumatoid arthritis (steady state) and also consider Siltuximab, which binds IL6.</a:t>
            </a:r>
          </a:p>
          <a:p>
            <a:pPr lvl="1"/>
            <a:r>
              <a:rPr lang="en-US" sz="1800" dirty="0"/>
              <a:t>Consider also </a:t>
            </a:r>
            <a:r>
              <a:rPr lang="en-US" sz="1800" dirty="0" err="1"/>
              <a:t>canakinumab</a:t>
            </a:r>
            <a:r>
              <a:rPr lang="en-US" sz="1800" dirty="0"/>
              <a:t>/IL-1β/IL1R/</a:t>
            </a:r>
            <a:r>
              <a:rPr lang="en-US" sz="1800" dirty="0" err="1"/>
              <a:t>Anakinra</a:t>
            </a:r>
            <a:endParaRPr lang="en-US" sz="1800" dirty="0"/>
          </a:p>
          <a:p>
            <a:r>
              <a:rPr lang="en-US" sz="2000" dirty="0"/>
              <a:t>Explore parameter space and how both free target and signaling complex is affected by: </a:t>
            </a:r>
          </a:p>
          <a:p>
            <a:pPr lvl="1"/>
            <a:r>
              <a:rPr lang="en-US" sz="1800" dirty="0"/>
              <a:t>Differences in Kd between drug-target and target-ligand.  e.g. is it necessary for the toci-IL6R Kd to be less than the IL6R-IL6 Kd?</a:t>
            </a:r>
          </a:p>
          <a:p>
            <a:pPr lvl="1"/>
            <a:r>
              <a:rPr lang="en-US" sz="1800" dirty="0"/>
              <a:t>How are results affected by target and ligand concentrations? Does it make a difference if IL6R conc. &gt;&gt; IL6 conc., or vice versa?</a:t>
            </a:r>
          </a:p>
          <a:p>
            <a:r>
              <a:rPr lang="en-US" sz="2000" dirty="0"/>
              <a:t>Next Steps to consider</a:t>
            </a:r>
          </a:p>
          <a:p>
            <a:pPr lvl="1"/>
            <a:r>
              <a:rPr lang="en-US" sz="1800" dirty="0"/>
              <a:t>Extending model to cytokine release syndrome, where binding dynamics (kon/koff) and transient IL6 increase are important. </a:t>
            </a:r>
          </a:p>
          <a:p>
            <a:pPr lvl="1"/>
            <a:r>
              <a:rPr lang="en-US" sz="1800" dirty="0"/>
              <a:t>Think through benefits in targeting soluble factor, receptor, or both.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794064"/>
          </a:xfrm>
        </p:spPr>
        <p:txBody>
          <a:bodyPr/>
          <a:lstStyle/>
          <a:p>
            <a:r>
              <a:rPr lang="en-US" dirty="0"/>
              <a:t>Could IL-6 levels be used to predict target engagement using dose-response data?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513608"/>
            <a:ext cx="7772400" cy="1846659"/>
          </a:xfrm>
        </p:spPr>
        <p:txBody>
          <a:bodyPr/>
          <a:lstStyle/>
          <a:p>
            <a:r>
              <a:rPr lang="en-US" dirty="0"/>
              <a:t>application – </a:t>
            </a:r>
            <a:br>
              <a:rPr lang="en-US" dirty="0"/>
            </a:br>
            <a:r>
              <a:rPr lang="en-US" dirty="0"/>
              <a:t>understanding anti-il6 therapy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19168"/>
            <a:ext cx="8597900" cy="911019"/>
          </a:xfrm>
        </p:spPr>
        <p:txBody>
          <a:bodyPr/>
          <a:lstStyle/>
          <a:p>
            <a:r>
              <a:rPr lang="en-US" dirty="0"/>
              <a:t>Tocilizumab/sIL-6R/IL6 model could be used to estimate effect on IL6 signaling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FB1102-547D-A047-911B-65ECE9A8D9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27765" y="1544840"/>
            <a:ext cx="133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tocilizumab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(anti-IL6R)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22716" y="3127933"/>
            <a:ext cx="122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toci-sIL6R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6424" y="1683339"/>
            <a:ext cx="505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IL6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1712" y="1514062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17529" y="1514062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60333" y="3127933"/>
            <a:ext cx="1185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660066"/>
                </a:solidFill>
              </a:rPr>
              <a:t>IL6-sIL6R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4901169" y="2174301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6100" y="1552087"/>
            <a:ext cx="9813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periph.</a:t>
            </a: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1527408" y="1875253"/>
            <a:ext cx="60961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99045" y="130910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34591" y="349726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</p:cNvCxnSpPr>
          <p:nvPr/>
        </p:nvCxnSpPr>
        <p:spPr>
          <a:xfrm>
            <a:off x="2797405" y="2191171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98844" y="2052671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74036" y="349726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4" idx="2"/>
          </p:cNvCxnSpPr>
          <p:nvPr/>
        </p:nvCxnSpPr>
        <p:spPr>
          <a:xfrm>
            <a:off x="4420035" y="2051122"/>
            <a:ext cx="0" cy="271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1065" y="1681790"/>
            <a:ext cx="857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sIL6R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77639" y="3225087"/>
            <a:ext cx="383529" cy="19843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2 7"/>
          <p:cNvSpPr/>
          <p:nvPr/>
        </p:nvSpPr>
        <p:spPr>
          <a:xfrm>
            <a:off x="6147815" y="2886953"/>
            <a:ext cx="1435100" cy="801688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CRS</a:t>
            </a:r>
          </a:p>
        </p:txBody>
      </p:sp>
      <p:sp>
        <p:nvSpPr>
          <p:cNvPr id="58" name="Up-Down Arrow 57"/>
          <p:cNvSpPr/>
          <p:nvPr/>
        </p:nvSpPr>
        <p:spPr>
          <a:xfrm>
            <a:off x="3614944" y="2174301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423375" y="130910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Task42_Charoin10_RA_noCR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8" y="4454809"/>
            <a:ext cx="3442994" cy="2246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1408" y="4100901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RA patient</a:t>
            </a:r>
            <a:endParaRPr lang="en-US" sz="18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645761" y="1246983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CART cells</a:t>
            </a:r>
          </a:p>
        </p:txBody>
      </p:sp>
    </p:spTree>
    <p:extLst>
      <p:ext uri="{BB962C8B-B14F-4D97-AF65-F5344CB8AC3E}">
        <p14:creationId xmlns:p14="http://schemas.microsoft.com/office/powerpoint/2010/main" val="51563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 – Model 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0097-B1DB-4641-BE53-7597637B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596291" y="2323568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3188675" y="3941660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965351" y="2336778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3481832" y="232265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302067" y="231629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981662" y="3941660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720224" y="2330815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383775" y="1962541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736260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550235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4228396" y="2330815"/>
            <a:ext cx="85794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6203994" y="3592350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/>
          <p:nvPr/>
        </p:nvCxnSpPr>
        <p:spPr>
          <a:xfrm>
            <a:off x="4660706" y="1958127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660706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3107568" y="328022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4779433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480912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480912" y="298028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744710" y="299185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830343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670686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947910" y="330337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667083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484276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915665" y="2241617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568672" y="2991856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38533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92450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0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/>
          <a:lstStyle/>
          <a:p>
            <a:r>
              <a:rPr lang="en-US" dirty="0"/>
              <a:t>Model Details – Model 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031433" y="3358962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2630441" y="5303641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606536" y="3396986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2914512" y="3626645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073741" y="366671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773322" y="5303641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155366" y="3366209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024960" y="3022749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178026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341895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3555872" y="3888080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Sol 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5948040" y="5031888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>
            <a:cxnSpLocks/>
          </p:cNvCxnSpPr>
          <p:nvPr/>
        </p:nvCxnSpPr>
        <p:spPr>
          <a:xfrm>
            <a:off x="3780184" y="3682127"/>
            <a:ext cx="0" cy="225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255595" y="454891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2549334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3824411" y="357980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122097" y="302191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122097" y="404048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339599" y="4539034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272109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462346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717190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108849" y="4390573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253556" y="4367423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350807" y="3277011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003814" y="4027250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026520" y="406194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359647" y="4037126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30F9E6-BBA9-564B-92B1-B961C0CF6018}"/>
              </a:ext>
            </a:extLst>
          </p:cNvPr>
          <p:cNvSpPr txBox="1"/>
          <p:nvPr/>
        </p:nvSpPr>
        <p:spPr>
          <a:xfrm>
            <a:off x="3555872" y="2861161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 T</a:t>
            </a:r>
            <a:r>
              <a:rPr lang="en-US" sz="1800" dirty="0"/>
              <a:t>arget</a:t>
            </a:r>
          </a:p>
          <a:p>
            <a:pPr algn="ctr"/>
            <a:r>
              <a:rPr lang="en-US" dirty="0"/>
              <a:t>(Tm)</a:t>
            </a:r>
            <a:endParaRPr 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4F459-85CC-5C4B-A9C0-2F9F17AC9E4E}"/>
              </a:ext>
            </a:extLst>
          </p:cNvPr>
          <p:cNvSpPr txBox="1"/>
          <p:nvPr/>
        </p:nvSpPr>
        <p:spPr>
          <a:xfrm>
            <a:off x="2914512" y="299923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C6078-ACDF-1D41-8244-D6DA8FD312E5}"/>
              </a:ext>
            </a:extLst>
          </p:cNvPr>
          <p:cNvSpPr txBox="1"/>
          <p:nvPr/>
        </p:nvSpPr>
        <p:spPr>
          <a:xfrm>
            <a:off x="5073740" y="301226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37233-8816-3D4A-91D7-7068A37E0C9A}"/>
              </a:ext>
            </a:extLst>
          </p:cNvPr>
          <p:cNvSpPr txBox="1"/>
          <p:nvPr/>
        </p:nvSpPr>
        <p:spPr>
          <a:xfrm>
            <a:off x="2630441" y="1426127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(DTm)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1BDE91-F2A7-574F-AD16-BEF64F55E3E3}"/>
              </a:ext>
            </a:extLst>
          </p:cNvPr>
          <p:cNvSpPr txBox="1"/>
          <p:nvPr/>
        </p:nvSpPr>
        <p:spPr>
          <a:xfrm>
            <a:off x="4773322" y="1426127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(TmL)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D04F55-3E2B-7143-958E-8772855A28F7}"/>
              </a:ext>
            </a:extLst>
          </p:cNvPr>
          <p:cNvCxnSpPr/>
          <p:nvPr/>
        </p:nvCxnSpPr>
        <p:spPr>
          <a:xfrm>
            <a:off x="3638094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3FA8E4-73CC-C04B-AD0D-BABFBD1DB8F4}"/>
              </a:ext>
            </a:extLst>
          </p:cNvPr>
          <p:cNvCxnSpPr/>
          <p:nvPr/>
        </p:nvCxnSpPr>
        <p:spPr>
          <a:xfrm>
            <a:off x="5801963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9F8187-91B2-2E4C-B209-BA3845292169}"/>
              </a:ext>
            </a:extLst>
          </p:cNvPr>
          <p:cNvSpPr txBox="1"/>
          <p:nvPr/>
        </p:nvSpPr>
        <p:spPr>
          <a:xfrm>
            <a:off x="3674302" y="2050480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4D1CF7-29DB-2446-94D9-D9A050E65302}"/>
              </a:ext>
            </a:extLst>
          </p:cNvPr>
          <p:cNvSpPr txBox="1"/>
          <p:nvPr/>
        </p:nvSpPr>
        <p:spPr>
          <a:xfrm>
            <a:off x="5841389" y="206205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A546EA-D863-B840-8171-9951DE1F3D56}"/>
              </a:ext>
            </a:extLst>
          </p:cNvPr>
          <p:cNvGrpSpPr/>
          <p:nvPr/>
        </p:nvGrpSpPr>
        <p:grpSpPr>
          <a:xfrm flipV="1">
            <a:off x="3108849" y="2248257"/>
            <a:ext cx="89815" cy="786693"/>
            <a:chOff x="3612754" y="2961087"/>
            <a:chExt cx="52695" cy="913068"/>
          </a:xfrm>
          <a:noFill/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0EE1D6C-1DB2-FE45-9446-97CDF2E3B15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C42A42B-C959-1A4A-9E56-389C00A811FE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5A0F0C-A33E-1649-92F0-EE245FB550B2}"/>
              </a:ext>
            </a:extLst>
          </p:cNvPr>
          <p:cNvGrpSpPr/>
          <p:nvPr/>
        </p:nvGrpSpPr>
        <p:grpSpPr>
          <a:xfrm flipV="1">
            <a:off x="5253556" y="2225107"/>
            <a:ext cx="89815" cy="786693"/>
            <a:chOff x="3612754" y="2961087"/>
            <a:chExt cx="52695" cy="913068"/>
          </a:xfrm>
          <a:noFill/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53E89D3-75D9-294E-B967-7A02840B9BA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B98D2F-C4A9-7F4A-BE3B-2F934058A4B0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3EDFAD-DB03-5640-82FF-A2A2267534DE}"/>
              </a:ext>
            </a:extLst>
          </p:cNvPr>
          <p:cNvCxnSpPr>
            <a:cxnSpLocks/>
          </p:cNvCxnSpPr>
          <p:nvPr/>
        </p:nvCxnSpPr>
        <p:spPr>
          <a:xfrm>
            <a:off x="4301891" y="2650090"/>
            <a:ext cx="0" cy="222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957AAB-53F9-7743-B1BF-A9DF6C360466}"/>
              </a:ext>
            </a:extLst>
          </p:cNvPr>
          <p:cNvSpPr txBox="1"/>
          <p:nvPr/>
        </p:nvSpPr>
        <p:spPr>
          <a:xfrm>
            <a:off x="4035596" y="239926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CA70F-7ABC-7E4B-A3C5-B7C7642D1DFE}"/>
              </a:ext>
            </a:extLst>
          </p:cNvPr>
          <p:cNvCxnSpPr/>
          <p:nvPr/>
        </p:nvCxnSpPr>
        <p:spPr>
          <a:xfrm>
            <a:off x="4575046" y="3508513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950FF4-5A94-CB41-AEA7-E4E915C1FFA2}"/>
              </a:ext>
            </a:extLst>
          </p:cNvPr>
          <p:cNvSpPr txBox="1"/>
          <p:nvPr/>
        </p:nvSpPr>
        <p:spPr>
          <a:xfrm>
            <a:off x="4614472" y="34741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eTm</a:t>
            </a:r>
          </a:p>
        </p:txBody>
      </p:sp>
      <p:sp>
        <p:nvSpPr>
          <p:cNvPr id="87" name="Explosion 2 86">
            <a:extLst>
              <a:ext uri="{FF2B5EF4-FFF2-40B4-BE49-F238E27FC236}">
                <a16:creationId xmlns:a16="http://schemas.microsoft.com/office/drawing/2014/main" id="{A991E102-1EE3-A44E-ACF8-AA4CCDE78331}"/>
              </a:ext>
            </a:extLst>
          </p:cNvPr>
          <p:cNvSpPr/>
          <p:nvPr/>
        </p:nvSpPr>
        <p:spPr>
          <a:xfrm>
            <a:off x="5948040" y="1154369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15BC26-1C68-654E-8831-45C20D839CB3}"/>
              </a:ext>
            </a:extLst>
          </p:cNvPr>
          <p:cNvSpPr txBox="1"/>
          <p:nvPr/>
        </p:nvSpPr>
        <p:spPr>
          <a:xfrm>
            <a:off x="2549334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76A760-07BA-304F-9CB3-5D80757A5407}"/>
              </a:ext>
            </a:extLst>
          </p:cNvPr>
          <p:cNvSpPr txBox="1"/>
          <p:nvPr/>
        </p:nvSpPr>
        <p:spPr>
          <a:xfrm>
            <a:off x="4717190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</p:spTree>
    <p:extLst>
      <p:ext uri="{BB962C8B-B14F-4D97-AF65-F5344CB8AC3E}">
        <p14:creationId xmlns:p14="http://schemas.microsoft.com/office/powerpoint/2010/main" val="13813708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OLP_template 14">
      <a:dk1>
        <a:srgbClr val="000000"/>
      </a:dk1>
      <a:lt1>
        <a:srgbClr val="F5EBD7"/>
      </a:lt1>
      <a:dk2>
        <a:srgbClr val="634329"/>
      </a:dk2>
      <a:lt2>
        <a:srgbClr val="FFFFFF"/>
      </a:lt2>
      <a:accent1>
        <a:srgbClr val="FCAF17"/>
      </a:accent1>
      <a:accent2>
        <a:srgbClr val="EC8026"/>
      </a:accent2>
      <a:accent3>
        <a:srgbClr val="F9F3E8"/>
      </a:accent3>
      <a:accent4>
        <a:srgbClr val="000000"/>
      </a:accent4>
      <a:accent5>
        <a:srgbClr val="FDD4AB"/>
      </a:accent5>
      <a:accent6>
        <a:srgbClr val="D67321"/>
      </a:accent6>
      <a:hlink>
        <a:srgbClr val="E44C16"/>
      </a:hlink>
      <a:folHlink>
        <a:srgbClr val="923222"/>
      </a:folHlink>
    </a:clrScheme>
    <a:fontScheme name="NOL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OLP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3">
        <a:dk1>
          <a:srgbClr val="000000"/>
        </a:dk1>
        <a:lt1>
          <a:srgbClr val="F5EBD7"/>
        </a:lt1>
        <a:dk2>
          <a:srgbClr val="000000"/>
        </a:dk2>
        <a:lt2>
          <a:srgbClr val="634329"/>
        </a:lt2>
        <a:accent1>
          <a:srgbClr val="FCAF17"/>
        </a:accent1>
        <a:accent2>
          <a:srgbClr val="EC8026"/>
        </a:accent2>
        <a:accent3>
          <a:srgbClr val="F9F3E8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14">
        <a:dk1>
          <a:srgbClr val="000000"/>
        </a:dk1>
        <a:lt1>
          <a:srgbClr val="F5EBD7"/>
        </a:lt1>
        <a:dk2>
          <a:srgbClr val="634329"/>
        </a:dk2>
        <a:lt2>
          <a:srgbClr val="FFFFFF"/>
        </a:lt2>
        <a:accent1>
          <a:srgbClr val="FCAF17"/>
        </a:accent1>
        <a:accent2>
          <a:srgbClr val="EC8026"/>
        </a:accent2>
        <a:accent3>
          <a:srgbClr val="F9F3E8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3962</TotalTime>
  <Words>1165</Words>
  <Application>Microsoft Macintosh PowerPoint</Application>
  <PresentationFormat>On-screen Show (4:3)</PresentationFormat>
  <Paragraphs>179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Imago</vt:lpstr>
      <vt:lpstr>Wingdings</vt:lpstr>
      <vt:lpstr>Default Theme</vt:lpstr>
      <vt:lpstr>Document</vt:lpstr>
      <vt:lpstr>Proposal for analyzing the drug/target/endogenous-ligand system</vt:lpstr>
      <vt:lpstr>Background</vt:lpstr>
      <vt:lpstr>Background - Additional Question</vt:lpstr>
      <vt:lpstr>Proposal</vt:lpstr>
      <vt:lpstr>Other Questions</vt:lpstr>
      <vt:lpstr>application –  understanding anti-il6 therapy</vt:lpstr>
      <vt:lpstr>Tocilizumab/sIL-6R/IL6 model could be used to estimate effect on IL6 signaling</vt:lpstr>
      <vt:lpstr>Model Details – Model G</vt:lpstr>
      <vt:lpstr>Model Details – Model H</vt:lpstr>
      <vt:lpstr>backups – additional data</vt:lpstr>
      <vt:lpstr>From FDA CP Review - SJIA</vt:lpstr>
      <vt:lpstr>IL6 – From FDA CP Review – RA Single Admin 10 mg/kg p18 PDF</vt:lpstr>
      <vt:lpstr>Multiple Dose IL-6 from p17 FDA CP Review RA p39 PDF</vt:lpstr>
      <vt:lpstr>sIL6R – p41</vt:lpstr>
      <vt:lpstr>CRP – p18 FDA CP Review RA p41</vt:lpstr>
      <vt:lpstr>Individual simultaneous fits of TCZ, IL-6R and CRP in some representative RA patients from phase I to III (Charoin10)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analyzing the drug/target/endogenous-ligand system</dc:title>
  <dc:creator>Stein, Andrew</dc:creator>
  <cp:lastModifiedBy>Stein, Andrew</cp:lastModifiedBy>
  <cp:revision>31</cp:revision>
  <dcterms:created xsi:type="dcterms:W3CDTF">2016-04-02T12:53:53Z</dcterms:created>
  <dcterms:modified xsi:type="dcterms:W3CDTF">2018-07-24T14:28:41Z</dcterms:modified>
</cp:coreProperties>
</file>