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499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>
        <p:scale>
          <a:sx n="118" d="100"/>
          <a:sy n="118" d="100"/>
        </p:scale>
        <p:origin x="38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7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2903-9E06-8C41-ABBC-3F8065A7937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7" name="Table 246">
                <a:extLst>
                  <a:ext uri="{FF2B5EF4-FFF2-40B4-BE49-F238E27FC236}">
                    <a16:creationId xmlns:a16="http://schemas.microsoft.com/office/drawing/2014/main" id="{16A7E29C-EDE9-B641-AED4-8C864AE99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457344"/>
                  </p:ext>
                </p:extLst>
              </p:nvPr>
            </p:nvGraphicFramePr>
            <p:xfrm>
              <a:off x="196818" y="1052057"/>
              <a:ext cx="10555099" cy="57191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2896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177984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510693">
                      <a:extLst>
                        <a:ext uri="{9D8B030D-6E8A-4147-A177-3AD203B41FA5}">
                          <a16:colId xmlns:a16="http://schemas.microsoft.com/office/drawing/2014/main" val="2755223145"/>
                        </a:ext>
                      </a:extLst>
                    </a:gridCol>
                    <a:gridCol w="2243945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2581155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406570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Name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Binding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TMDD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Competitive TMDD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Tissue TMDD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largeD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ss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largeD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largeD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ss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fold</m:t>
                                        </m:r>
                                        <m: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largeD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838914"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D   = Drug</a:t>
                          </a:r>
                        </a:p>
                        <a:p>
                          <a:r>
                            <a:rPr lang="en-US" sz="1600" dirty="0"/>
                            <a:t>T   = Target</a:t>
                          </a:r>
                        </a:p>
                        <a:p>
                          <a:r>
                            <a:rPr lang="en-US" sz="1600" dirty="0"/>
                            <a:t>L   = Ligand</a:t>
                          </a:r>
                        </a:p>
                        <a:p>
                          <a:r>
                            <a:rPr lang="en-US" sz="1600" dirty="0"/>
                            <a:t>M = Membrane-bound target</a:t>
                          </a:r>
                        </a:p>
                        <a:p>
                          <a:r>
                            <a:rPr lang="en-US" sz="1600" dirty="0"/>
                            <a:t>S   = Soluble target (shed)</a:t>
                          </a:r>
                        </a:p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1 = central compartment</a:t>
                          </a:r>
                        </a:p>
                        <a:p>
                          <a:r>
                            <a:rPr lang="en-US" sz="1600" dirty="0"/>
                            <a:t>2 = peripheral compartment</a:t>
                          </a:r>
                        </a:p>
                        <a:p>
                          <a:r>
                            <a:rPr lang="en-US" sz="1600" dirty="0"/>
                            <a:t>3 = tissue compartment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7" name="Table 246">
                <a:extLst>
                  <a:ext uri="{FF2B5EF4-FFF2-40B4-BE49-F238E27FC236}">
                    <a16:creationId xmlns:a16="http://schemas.microsoft.com/office/drawing/2014/main" id="{16A7E29C-EDE9-B641-AED4-8C864AE99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457344"/>
                  </p:ext>
                </p:extLst>
              </p:nvPr>
            </p:nvGraphicFramePr>
            <p:xfrm>
              <a:off x="196818" y="1052057"/>
              <a:ext cx="10555099" cy="57191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2896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177984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510693">
                      <a:extLst>
                        <a:ext uri="{9D8B030D-6E8A-4147-A177-3AD203B41FA5}">
                          <a16:colId xmlns:a16="http://schemas.microsoft.com/office/drawing/2014/main" val="2755223145"/>
                        </a:ext>
                      </a:extLst>
                    </a:gridCol>
                    <a:gridCol w="2243945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2581155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406570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Name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Binding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TMDD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Competitive TMDD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Tissue TMDD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04" t="-179167" r="-315470" b="-6645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588" t="-179167" r="-222599" b="-6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6749" t="-179167" r="-94089" b="-6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421" t="-179167" r="-526" b="-6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838914"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D   = Drug</a:t>
                          </a:r>
                        </a:p>
                        <a:p>
                          <a:r>
                            <a:rPr lang="en-US" sz="1600" dirty="0"/>
                            <a:t>T   = Target</a:t>
                          </a:r>
                        </a:p>
                        <a:p>
                          <a:r>
                            <a:rPr lang="en-US" sz="1600" dirty="0"/>
                            <a:t>L   = Ligand</a:t>
                          </a:r>
                        </a:p>
                        <a:p>
                          <a:r>
                            <a:rPr lang="en-US" sz="1600" dirty="0"/>
                            <a:t>M = Membrane-bound target</a:t>
                          </a:r>
                        </a:p>
                        <a:p>
                          <a:r>
                            <a:rPr lang="en-US" sz="1600" dirty="0"/>
                            <a:t>S   = Soluble target (shed)</a:t>
                          </a:r>
                        </a:p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1 = central compartment</a:t>
                          </a:r>
                        </a:p>
                        <a:p>
                          <a:r>
                            <a:rPr lang="en-US" sz="1600" dirty="0"/>
                            <a:t>2 = peripheral compartment</a:t>
                          </a:r>
                        </a:p>
                        <a:p>
                          <a:r>
                            <a:rPr lang="en-US" sz="1600" dirty="0"/>
                            <a:t>3 = tissue compartment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8" name="Rectangle 247">
            <a:extLst>
              <a:ext uri="{FF2B5EF4-FFF2-40B4-BE49-F238E27FC236}">
                <a16:creationId xmlns:a16="http://schemas.microsoft.com/office/drawing/2014/main" id="{9CF9BFA0-22DE-974F-92A5-EF52863492DC}"/>
              </a:ext>
            </a:extLst>
          </p:cNvPr>
          <p:cNvSpPr/>
          <p:nvPr/>
        </p:nvSpPr>
        <p:spPr>
          <a:xfrm>
            <a:off x="4398274" y="5868482"/>
            <a:ext cx="380319" cy="683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30284198-8A8B-E64A-9E55-EEE645D5E502}"/>
              </a:ext>
            </a:extLst>
          </p:cNvPr>
          <p:cNvGrpSpPr/>
          <p:nvPr/>
        </p:nvGrpSpPr>
        <p:grpSpPr>
          <a:xfrm>
            <a:off x="5897000" y="2840280"/>
            <a:ext cx="2207402" cy="2564661"/>
            <a:chOff x="7035687" y="2873704"/>
            <a:chExt cx="2207402" cy="2564661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DF101E9A-C809-584D-8DCF-FC13C8E78081}"/>
                </a:ext>
              </a:extLst>
            </p:cNvPr>
            <p:cNvGrpSpPr/>
            <p:nvPr/>
          </p:nvGrpSpPr>
          <p:grpSpPr>
            <a:xfrm>
              <a:off x="7259035" y="3912060"/>
              <a:ext cx="57503" cy="1113620"/>
              <a:chOff x="6040860" y="3253216"/>
              <a:chExt cx="76928" cy="301474"/>
            </a:xfrm>
          </p:grpSpPr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E5F5B1DB-94FD-DD46-8099-AF5061370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C13BF3C5-B1AD-114D-8156-365BF05EA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860" y="3253216"/>
                <a:ext cx="0" cy="301474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BD93193-9DC0-EC4B-AA06-ADC1BB07BB88}"/>
                </a:ext>
              </a:extLst>
            </p:cNvPr>
            <p:cNvSpPr txBox="1"/>
            <p:nvPr/>
          </p:nvSpPr>
          <p:spPr>
            <a:xfrm>
              <a:off x="7141936" y="3508668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8F510D3-1E55-B54E-ABEB-6D6B7587E719}"/>
                </a:ext>
              </a:extLst>
            </p:cNvPr>
            <p:cNvSpPr txBox="1"/>
            <p:nvPr/>
          </p:nvSpPr>
          <p:spPr>
            <a:xfrm>
              <a:off x="7595146" y="4297466"/>
              <a:ext cx="40469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6323BC3A-E02E-C748-8C26-E8C7D280245A}"/>
                </a:ext>
              </a:extLst>
            </p:cNvPr>
            <p:cNvSpPr txBox="1"/>
            <p:nvPr/>
          </p:nvSpPr>
          <p:spPr>
            <a:xfrm>
              <a:off x="8877329" y="3522856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L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E93EEDB-E1A0-EB4B-ACDD-6E9D229E23B6}"/>
                </a:ext>
              </a:extLst>
            </p:cNvPr>
            <p:cNvSpPr txBox="1"/>
            <p:nvPr/>
          </p:nvSpPr>
          <p:spPr>
            <a:xfrm>
              <a:off x="7623570" y="3485507"/>
              <a:ext cx="33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A0100A6-B911-B14B-9D17-0042C60610A8}"/>
                </a:ext>
              </a:extLst>
            </p:cNvPr>
            <p:cNvSpPr txBox="1"/>
            <p:nvPr/>
          </p:nvSpPr>
          <p:spPr>
            <a:xfrm>
              <a:off x="8455183" y="3499909"/>
              <a:ext cx="33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B349221-FBD5-1641-97F3-72B2BB8D306A}"/>
                </a:ext>
              </a:extLst>
            </p:cNvPr>
            <p:cNvSpPr txBox="1"/>
            <p:nvPr/>
          </p:nvSpPr>
          <p:spPr>
            <a:xfrm>
              <a:off x="8392826" y="4293059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TL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9374FD06-3FB7-9145-8B6B-72DE64FB8018}"/>
                </a:ext>
              </a:extLst>
            </p:cNvPr>
            <p:cNvCxnSpPr>
              <a:cxnSpLocks/>
            </p:cNvCxnSpPr>
            <p:nvPr/>
          </p:nvCxnSpPr>
          <p:spPr>
            <a:xfrm>
              <a:off x="9046850" y="3185329"/>
              <a:ext cx="0" cy="317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E51A18FF-DEC9-9541-BFDD-3FA765DA38CB}"/>
                </a:ext>
              </a:extLst>
            </p:cNvPr>
            <p:cNvCxnSpPr>
              <a:cxnSpLocks/>
            </p:cNvCxnSpPr>
            <p:nvPr/>
          </p:nvCxnSpPr>
          <p:spPr>
            <a:xfrm>
              <a:off x="7829095" y="4670445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4F89EFF7-1E88-0543-98DF-D8F4AB9544D2}"/>
                </a:ext>
              </a:extLst>
            </p:cNvPr>
            <p:cNvCxnSpPr>
              <a:cxnSpLocks/>
            </p:cNvCxnSpPr>
            <p:nvPr/>
          </p:nvCxnSpPr>
          <p:spPr>
            <a:xfrm>
              <a:off x="8585747" y="4680829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84F98A7-AEB5-5B44-A4C3-EE00998EFF25}"/>
                </a:ext>
              </a:extLst>
            </p:cNvPr>
            <p:cNvSpPr txBox="1"/>
            <p:nvPr/>
          </p:nvSpPr>
          <p:spPr>
            <a:xfrm>
              <a:off x="8036534" y="3508668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0F90F5EA-EE0C-9E45-AC1E-370EF3721D4A}"/>
                </a:ext>
              </a:extLst>
            </p:cNvPr>
            <p:cNvCxnSpPr>
              <a:cxnSpLocks/>
            </p:cNvCxnSpPr>
            <p:nvPr/>
          </p:nvCxnSpPr>
          <p:spPr>
            <a:xfrm>
              <a:off x="8210128" y="3185329"/>
              <a:ext cx="0" cy="317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E6E1683A-9469-4F48-817A-502B16537688}"/>
                </a:ext>
              </a:extLst>
            </p:cNvPr>
            <p:cNvCxnSpPr>
              <a:cxnSpLocks/>
            </p:cNvCxnSpPr>
            <p:nvPr/>
          </p:nvCxnSpPr>
          <p:spPr>
            <a:xfrm>
              <a:off x="8222343" y="3892188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982BF68-4F53-BF43-A80A-607DB1ABB71E}"/>
                </a:ext>
              </a:extLst>
            </p:cNvPr>
            <p:cNvGrpSpPr/>
            <p:nvPr/>
          </p:nvGrpSpPr>
          <p:grpSpPr>
            <a:xfrm>
              <a:off x="7734918" y="3897514"/>
              <a:ext cx="90765" cy="338555"/>
              <a:chOff x="3900887" y="3136264"/>
              <a:chExt cx="52709" cy="913067"/>
            </a:xfrm>
            <a:noFill/>
          </p:grpSpPr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2EF4B814-3689-0645-A984-DAD3AC09EE3F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C6A9E072-227A-5348-BA0E-10D7A8A5CDAF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F8092E53-30C3-1E47-8487-1E0C86432DF0}"/>
                </a:ext>
              </a:extLst>
            </p:cNvPr>
            <p:cNvCxnSpPr>
              <a:cxnSpLocks/>
            </p:cNvCxnSpPr>
            <p:nvPr/>
          </p:nvCxnSpPr>
          <p:spPr>
            <a:xfrm>
              <a:off x="9061439" y="3932994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A765AEA5-037B-F644-A7E7-1429C156069C}"/>
                </a:ext>
              </a:extLst>
            </p:cNvPr>
            <p:cNvCxnSpPr>
              <a:cxnSpLocks/>
            </p:cNvCxnSpPr>
            <p:nvPr/>
          </p:nvCxnSpPr>
          <p:spPr>
            <a:xfrm>
              <a:off x="7476650" y="3902676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0099213-5346-B94E-943F-92A9AF1C50A7}"/>
                </a:ext>
              </a:extLst>
            </p:cNvPr>
            <p:cNvSpPr txBox="1"/>
            <p:nvPr/>
          </p:nvSpPr>
          <p:spPr>
            <a:xfrm>
              <a:off x="7135590" y="5072605"/>
              <a:ext cx="365760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6E1A21BB-E9DC-164D-B2DF-866815D7F6D4}"/>
                </a:ext>
              </a:extLst>
            </p:cNvPr>
            <p:cNvGrpSpPr/>
            <p:nvPr/>
          </p:nvGrpSpPr>
          <p:grpSpPr>
            <a:xfrm>
              <a:off x="8543989" y="3881211"/>
              <a:ext cx="90672" cy="338555"/>
              <a:chOff x="3879980" y="3136264"/>
              <a:chExt cx="52655" cy="913067"/>
            </a:xfrm>
            <a:noFill/>
          </p:grpSpPr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FB784A60-A172-A543-BDFD-1C967C602613}"/>
                  </a:ext>
                </a:extLst>
              </p:cNvPr>
              <p:cNvCxnSpPr/>
              <p:nvPr/>
            </p:nvCxnSpPr>
            <p:spPr>
              <a:xfrm flipV="1">
                <a:off x="3932635" y="3136264"/>
                <a:ext cx="0" cy="8933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FEF1E62B-41B5-FA42-9F90-D86377643FFB}"/>
                  </a:ext>
                </a:extLst>
              </p:cNvPr>
              <p:cNvCxnSpPr/>
              <p:nvPr/>
            </p:nvCxnSpPr>
            <p:spPr>
              <a:xfrm>
                <a:off x="3879980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4545551E-6F63-0546-A05E-837A07CB825C}"/>
                </a:ext>
              </a:extLst>
            </p:cNvPr>
            <p:cNvCxnSpPr>
              <a:cxnSpLocks/>
            </p:cNvCxnSpPr>
            <p:nvPr/>
          </p:nvCxnSpPr>
          <p:spPr>
            <a:xfrm>
              <a:off x="7387555" y="3152399"/>
              <a:ext cx="0" cy="317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009807B4-307E-D442-9DCC-E8C19D0648E8}"/>
                </a:ext>
              </a:extLst>
            </p:cNvPr>
            <p:cNvSpPr txBox="1"/>
            <p:nvPr/>
          </p:nvSpPr>
          <p:spPr>
            <a:xfrm>
              <a:off x="7035687" y="2873704"/>
              <a:ext cx="631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Dose</a:t>
              </a:r>
              <a:r>
                <a:rPr lang="en-US" sz="1400" baseline="-25000" dirty="0"/>
                <a:t>iv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A9556880-77CC-6444-A610-55B0495D68D2}"/>
              </a:ext>
            </a:extLst>
          </p:cNvPr>
          <p:cNvGrpSpPr/>
          <p:nvPr/>
        </p:nvGrpSpPr>
        <p:grpSpPr>
          <a:xfrm>
            <a:off x="3593563" y="2819966"/>
            <a:ext cx="2093572" cy="1981676"/>
            <a:chOff x="3341111" y="2842687"/>
            <a:chExt cx="2093572" cy="1981676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E5D4D72-17CD-3A45-9992-5062BB6FC4CD}"/>
                </a:ext>
              </a:extLst>
            </p:cNvPr>
            <p:cNvGrpSpPr/>
            <p:nvPr/>
          </p:nvGrpSpPr>
          <p:grpSpPr>
            <a:xfrm>
              <a:off x="3489433" y="3881043"/>
              <a:ext cx="70009" cy="529592"/>
              <a:chOff x="6024895" y="3253216"/>
              <a:chExt cx="92893" cy="301474"/>
            </a:xfrm>
          </p:grpSpPr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53743583-B6AE-9D42-A568-C51D48B4FA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14B9AFA3-5743-4542-9F44-DB223D5FD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895" y="3253216"/>
                <a:ext cx="0" cy="301474"/>
              </a:xfrm>
              <a:prstGeom prst="straightConnector1">
                <a:avLst/>
              </a:prstGeom>
              <a:no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32513C6-9C09-2942-8751-9911AB0CAF9F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0B56FF5-9FF1-234E-9621-22D4920F9E0F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5881B06-4AF8-C848-A662-81A470D01E94}"/>
                </a:ext>
              </a:extLst>
            </p:cNvPr>
            <p:cNvSpPr txBox="1"/>
            <p:nvPr/>
          </p:nvSpPr>
          <p:spPr>
            <a:xfrm>
              <a:off x="3861659" y="34665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1B91DCD-570A-E140-AC89-5CAC9401DDF2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B8A7B3B9-91C7-F94B-AADB-7770FEC857C9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5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B53DB5E8-1BB3-1443-A1BE-0CAF46E6B596}"/>
                </a:ext>
              </a:extLst>
            </p:cNvPr>
            <p:cNvCxnSpPr>
              <a:cxnSpLocks/>
            </p:cNvCxnSpPr>
            <p:nvPr/>
          </p:nvCxnSpPr>
          <p:spPr>
            <a:xfrm>
              <a:off x="4403420" y="3861171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CBBEB86-1EB9-1640-9D77-6C8D99660611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16" y="3901977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96472F28-A600-A34C-A614-01ACE741F577}"/>
                </a:ext>
              </a:extLst>
            </p:cNvPr>
            <p:cNvCxnSpPr>
              <a:cxnSpLocks/>
            </p:cNvCxnSpPr>
            <p:nvPr/>
          </p:nvCxnSpPr>
          <p:spPr>
            <a:xfrm>
              <a:off x="3719558" y="3871659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D385C13-A74A-2645-A47D-EF1B857C4DE6}"/>
                </a:ext>
              </a:extLst>
            </p:cNvPr>
            <p:cNvSpPr txBox="1"/>
            <p:nvPr/>
          </p:nvSpPr>
          <p:spPr>
            <a:xfrm>
              <a:off x="3412781" y="4458603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BDD99A3C-21B5-274D-95CB-5C4D2A669A0D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35EBD607-4C29-D54F-993D-94DF6BBCD224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4D00920-3243-0149-9A3A-4AA4D3A0BED2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55CF328C-A8AA-A546-AE62-6380BF63E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30463" y="312138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3E23A08-6043-F94B-9581-8ECC830498CF}"/>
                </a:ext>
              </a:extLst>
            </p:cNvPr>
            <p:cNvSpPr txBox="1"/>
            <p:nvPr/>
          </p:nvSpPr>
          <p:spPr>
            <a:xfrm>
              <a:off x="3341111" y="284268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Dose</a:t>
              </a:r>
              <a:r>
                <a:rPr lang="en-US" sz="1400" baseline="-25000" dirty="0"/>
                <a:t>iv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E6BF0FE-FDD8-5A4D-85DF-8209CE17CD3F}"/>
              </a:ext>
            </a:extLst>
          </p:cNvPr>
          <p:cNvGrpSpPr/>
          <p:nvPr/>
        </p:nvGrpSpPr>
        <p:grpSpPr>
          <a:xfrm>
            <a:off x="1388009" y="3436065"/>
            <a:ext cx="2006661" cy="379948"/>
            <a:chOff x="3428022" y="3477651"/>
            <a:chExt cx="2006661" cy="379948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C027CEF-7BD9-AB48-AB09-EF8FA308ECCC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3E5653C-D599-C847-BEE5-8672E03B32EF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D248D0E6-4F06-E448-98AB-93746AE52BA6}"/>
                </a:ext>
              </a:extLst>
            </p:cNvPr>
            <p:cNvSpPr txBox="1"/>
            <p:nvPr/>
          </p:nvSpPr>
          <p:spPr>
            <a:xfrm>
              <a:off x="3861659" y="3478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9EAE801-EFFA-4143-99A4-C6FDC0CE35C4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2B6400C5-6F0D-8C40-AF89-240088F70EB3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4BC27BBF-5902-B44B-85CB-4F95A9F0AB7C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C1A8ABE7-DE14-BC43-98D4-29071B7665E0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F0329DD3-D77B-9949-8AB7-AC83DB26D3B5}"/>
              </a:ext>
            </a:extLst>
          </p:cNvPr>
          <p:cNvGrpSpPr/>
          <p:nvPr/>
        </p:nvGrpSpPr>
        <p:grpSpPr>
          <a:xfrm>
            <a:off x="2972308" y="127108"/>
            <a:ext cx="5028185" cy="741056"/>
            <a:chOff x="2951018" y="128765"/>
            <a:chExt cx="5028185" cy="741056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FFEA38C-843B-704D-8C67-D18D8EE4D025}"/>
                </a:ext>
              </a:extLst>
            </p:cNvPr>
            <p:cNvSpPr txBox="1"/>
            <p:nvPr/>
          </p:nvSpPr>
          <p:spPr>
            <a:xfrm>
              <a:off x="3043661" y="362575"/>
              <a:ext cx="36196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Steady State Inhibition Metric (SSIM) 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F7B977A0-8618-5544-91AB-581031E7A461}"/>
                    </a:ext>
                  </a:extLst>
                </p:cNvPr>
                <p:cNvSpPr/>
                <p:nvPr/>
              </p:nvSpPr>
              <p:spPr>
                <a:xfrm>
                  <a:off x="6656725" y="128765"/>
                  <a:ext cx="1322478" cy="72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ss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ss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𝐼𝐶</m:t>
                            </m:r>
                            <m:r>
                              <a:rPr lang="en-US" sz="2000" i="1" baseline="-2500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F7B977A0-8618-5544-91AB-581031E7A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725" y="128765"/>
                  <a:ext cx="1322478" cy="722442"/>
                </a:xfrm>
                <a:prstGeom prst="rect">
                  <a:avLst/>
                </a:prstGeom>
                <a:blipFill>
                  <a:blip r:embed="rId3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A535648-E049-334A-ADA4-ADB875312BFF}"/>
                </a:ext>
              </a:extLst>
            </p:cNvPr>
            <p:cNvSpPr/>
            <p:nvPr/>
          </p:nvSpPr>
          <p:spPr>
            <a:xfrm>
              <a:off x="2951018" y="128765"/>
              <a:ext cx="4978778" cy="741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D817EF9-AF9D-4145-BDF3-D7D3B26AA38F}"/>
              </a:ext>
            </a:extLst>
          </p:cNvPr>
          <p:cNvSpPr/>
          <p:nvPr/>
        </p:nvSpPr>
        <p:spPr>
          <a:xfrm>
            <a:off x="4750017" y="5868482"/>
            <a:ext cx="166688" cy="683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85C127E-0668-534A-97F1-CC17B311DD21}"/>
              </a:ext>
            </a:extLst>
          </p:cNvPr>
          <p:cNvSpPr/>
          <p:nvPr/>
        </p:nvSpPr>
        <p:spPr>
          <a:xfrm>
            <a:off x="3064951" y="5963043"/>
            <a:ext cx="7440100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T</a:t>
            </a:r>
            <a:r>
              <a:rPr lang="en-US" sz="1600" baseline="-25000" dirty="0"/>
              <a:t>fold,largeD</a:t>
            </a:r>
            <a:r>
              <a:rPr lang="en-US" sz="1600" dirty="0"/>
              <a:t> = max fold-increase in total target from baseline at steady state, for large doses</a:t>
            </a:r>
          </a:p>
          <a:p>
            <a:r>
              <a:rPr lang="en-US" sz="1600" dirty="0"/>
              <a:t>L</a:t>
            </a:r>
            <a:r>
              <a:rPr lang="en-US" sz="1600" baseline="-25000" dirty="0"/>
              <a:t>fold,largeD</a:t>
            </a:r>
            <a:r>
              <a:rPr lang="en-US" sz="1600" dirty="0"/>
              <a:t> = max fold-increase in ligand from baseline at steady state, for large doses</a:t>
            </a:r>
          </a:p>
          <a:p>
            <a:r>
              <a:rPr lang="en-US" sz="1600" dirty="0"/>
              <a:t>B = tissue biodistribution coefficient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2785DB0-AA66-604D-9837-CCC28DAB2D5F}"/>
              </a:ext>
            </a:extLst>
          </p:cNvPr>
          <p:cNvGrpSpPr/>
          <p:nvPr/>
        </p:nvGrpSpPr>
        <p:grpSpPr>
          <a:xfrm>
            <a:off x="8323856" y="2874245"/>
            <a:ext cx="2286493" cy="2931698"/>
            <a:chOff x="9185810" y="3087757"/>
            <a:chExt cx="2286493" cy="2931698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B389D80F-F2FF-C445-83D1-872F9C727C82}"/>
                </a:ext>
              </a:extLst>
            </p:cNvPr>
            <p:cNvSpPr/>
            <p:nvPr/>
          </p:nvSpPr>
          <p:spPr>
            <a:xfrm>
              <a:off x="9612266" y="4992872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D35239F-AD81-7343-B998-35AB1FC73A75}"/>
                </a:ext>
              </a:extLst>
            </p:cNvPr>
            <p:cNvSpPr txBox="1"/>
            <p:nvPr/>
          </p:nvSpPr>
          <p:spPr>
            <a:xfrm>
              <a:off x="10002863" y="4774842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7411052-D45D-5E40-99C6-6CB8D34945C5}"/>
                </a:ext>
              </a:extLst>
            </p:cNvPr>
            <p:cNvSpPr/>
            <p:nvPr/>
          </p:nvSpPr>
          <p:spPr>
            <a:xfrm>
              <a:off x="1034886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9C27BB6B-3F99-E841-BD21-E0468E2B0153}"/>
                </a:ext>
              </a:extLst>
            </p:cNvPr>
            <p:cNvSpPr/>
            <p:nvPr/>
          </p:nvSpPr>
          <p:spPr>
            <a:xfrm>
              <a:off x="1108057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BE79A15-1BCB-1847-B085-FD042593362F}"/>
                </a:ext>
              </a:extLst>
            </p:cNvPr>
            <p:cNvSpPr/>
            <p:nvPr/>
          </p:nvSpPr>
          <p:spPr>
            <a:xfrm>
              <a:off x="9612266" y="5653695"/>
              <a:ext cx="36576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818A580-BEB6-D742-B9D5-609240690364}"/>
                </a:ext>
              </a:extLst>
            </p:cNvPr>
            <p:cNvSpPr txBox="1"/>
            <p:nvPr/>
          </p:nvSpPr>
          <p:spPr>
            <a:xfrm>
              <a:off x="9185810" y="4639469"/>
              <a:ext cx="5348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Dose</a:t>
              </a:r>
              <a:r>
                <a:rPr lang="en-US" sz="1400" baseline="-25000" dirty="0"/>
                <a:t>iv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A48442F-72AD-7345-A225-A7994A33A9A1}"/>
                </a:ext>
              </a:extLst>
            </p:cNvPr>
            <p:cNvSpPr/>
            <p:nvPr/>
          </p:nvSpPr>
          <p:spPr>
            <a:xfrm>
              <a:off x="9612266" y="3534088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3E00465-022C-984A-B153-A0944646F7EA}"/>
                </a:ext>
              </a:extLst>
            </p:cNvPr>
            <p:cNvSpPr txBox="1"/>
            <p:nvPr/>
          </p:nvSpPr>
          <p:spPr>
            <a:xfrm>
              <a:off x="10015823" y="3722021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427790D2-A385-5349-AFB6-53FB97ECB4D9}"/>
                </a:ext>
              </a:extLst>
            </p:cNvPr>
            <p:cNvSpPr/>
            <p:nvPr/>
          </p:nvSpPr>
          <p:spPr>
            <a:xfrm>
              <a:off x="1034886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55F2ACC-2DC3-424B-8E5E-E0EF82A94BA8}"/>
                </a:ext>
              </a:extLst>
            </p:cNvPr>
            <p:cNvSpPr/>
            <p:nvPr/>
          </p:nvSpPr>
          <p:spPr>
            <a:xfrm>
              <a:off x="1108057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C8D7E3CC-3487-424F-A820-E56B43589CCF}"/>
                </a:ext>
              </a:extLst>
            </p:cNvPr>
            <p:cNvCxnSpPr/>
            <p:nvPr/>
          </p:nvCxnSpPr>
          <p:spPr>
            <a:xfrm>
              <a:off x="10561359" y="4548935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CEFB1B0-3DD2-964B-941A-3E79F8462359}"/>
                </a:ext>
              </a:extLst>
            </p:cNvPr>
            <p:cNvSpPr txBox="1"/>
            <p:nvPr/>
          </p:nvSpPr>
          <p:spPr>
            <a:xfrm>
              <a:off x="10004229" y="5246619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F53D71D-E177-C743-AC4B-24098CBE10AB}"/>
                </a:ext>
              </a:extLst>
            </p:cNvPr>
            <p:cNvSpPr/>
            <p:nvPr/>
          </p:nvSpPr>
          <p:spPr>
            <a:xfrm>
              <a:off x="1034886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F625771-A9D9-6E4A-B6BD-FCBB318D93AB}"/>
                </a:ext>
              </a:extLst>
            </p:cNvPr>
            <p:cNvSpPr/>
            <p:nvPr/>
          </p:nvSpPr>
          <p:spPr>
            <a:xfrm>
              <a:off x="1108057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1</a:t>
              </a: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7AFD0BB8-275C-6645-BB59-9B73BA9E2959}"/>
                </a:ext>
              </a:extLst>
            </p:cNvPr>
            <p:cNvCxnSpPr/>
            <p:nvPr/>
          </p:nvCxnSpPr>
          <p:spPr>
            <a:xfrm>
              <a:off x="10577359" y="5037929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1DF51DD7-1436-D449-8799-DDD718796373}"/>
                </a:ext>
              </a:extLst>
            </p:cNvPr>
            <p:cNvCxnSpPr/>
            <p:nvPr/>
          </p:nvCxnSpPr>
          <p:spPr>
            <a:xfrm>
              <a:off x="10633122" y="5730354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DC74AEB7-B5AE-F04B-8A0C-96C6105FAE30}"/>
                </a:ext>
              </a:extLst>
            </p:cNvPr>
            <p:cNvCxnSpPr/>
            <p:nvPr/>
          </p:nvCxnSpPr>
          <p:spPr>
            <a:xfrm flipV="1">
              <a:off x="10511915" y="5039913"/>
              <a:ext cx="0" cy="297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18FD0807-F9AF-9F4C-8A3E-869F2600E154}"/>
                </a:ext>
              </a:extLst>
            </p:cNvPr>
            <p:cNvCxnSpPr/>
            <p:nvPr/>
          </p:nvCxnSpPr>
          <p:spPr>
            <a:xfrm>
              <a:off x="10565549" y="5248401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91B52F1F-4D73-9549-8115-9C256BC38F0B}"/>
                </a:ext>
              </a:extLst>
            </p:cNvPr>
            <p:cNvCxnSpPr/>
            <p:nvPr/>
          </p:nvCxnSpPr>
          <p:spPr>
            <a:xfrm flipV="1">
              <a:off x="11270107" y="5036326"/>
              <a:ext cx="0" cy="297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F7B216C3-BB2C-8D46-A206-ED96F5B0DDE4}"/>
                </a:ext>
              </a:extLst>
            </p:cNvPr>
            <p:cNvCxnSpPr/>
            <p:nvPr/>
          </p:nvCxnSpPr>
          <p:spPr>
            <a:xfrm>
              <a:off x="11367006" y="5036326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0DA65DAA-FEE8-E34A-BBAA-87ECA6E2D683}"/>
                </a:ext>
              </a:extLst>
            </p:cNvPr>
            <p:cNvCxnSpPr/>
            <p:nvPr/>
          </p:nvCxnSpPr>
          <p:spPr>
            <a:xfrm>
              <a:off x="11342824" y="5730354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407EAF78-1F7D-6044-ADB4-29DB308D53E8}"/>
                </a:ext>
              </a:extLst>
            </p:cNvPr>
            <p:cNvCxnSpPr/>
            <p:nvPr/>
          </p:nvCxnSpPr>
          <p:spPr>
            <a:xfrm>
              <a:off x="11348686" y="4233382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4FF142F-BFE6-B041-A35B-034C5CA755B0}"/>
                </a:ext>
              </a:extLst>
            </p:cNvPr>
            <p:cNvCxnSpPr/>
            <p:nvPr/>
          </p:nvCxnSpPr>
          <p:spPr>
            <a:xfrm>
              <a:off x="10580869" y="3740877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201106D8-69AE-B94C-9AB2-F7BA13D1BD49}"/>
                </a:ext>
              </a:extLst>
            </p:cNvPr>
            <p:cNvCxnSpPr/>
            <p:nvPr/>
          </p:nvCxnSpPr>
          <p:spPr>
            <a:xfrm>
              <a:off x="10583121" y="4261472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AA481408-5F4A-804E-BC45-09D7107E4CFA}"/>
                </a:ext>
              </a:extLst>
            </p:cNvPr>
            <p:cNvCxnSpPr/>
            <p:nvPr/>
          </p:nvCxnSpPr>
          <p:spPr>
            <a:xfrm>
              <a:off x="10498919" y="3541284"/>
              <a:ext cx="0" cy="30926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085F2613-78C0-BE4B-A3F1-4C71434CF3C0}"/>
                </a:ext>
              </a:extLst>
            </p:cNvPr>
            <p:cNvSpPr/>
            <p:nvPr/>
          </p:nvSpPr>
          <p:spPr>
            <a:xfrm>
              <a:off x="1034886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CCDC5387-3D4A-ED4C-AABB-C1AEBE8B6C6E}"/>
                </a:ext>
              </a:extLst>
            </p:cNvPr>
            <p:cNvSpPr/>
            <p:nvPr/>
          </p:nvSpPr>
          <p:spPr>
            <a:xfrm>
              <a:off x="1108057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8B5F8A0C-BF89-E945-AF28-CDB1A6177FD5}"/>
                </a:ext>
              </a:extLst>
            </p:cNvPr>
            <p:cNvCxnSpPr>
              <a:cxnSpLocks/>
            </p:cNvCxnSpPr>
            <p:nvPr/>
          </p:nvCxnSpPr>
          <p:spPr>
            <a:xfrm>
              <a:off x="10569609" y="3563709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D143EBC1-D435-524A-8C38-5F41EE7C03DA}"/>
                </a:ext>
              </a:extLst>
            </p:cNvPr>
            <p:cNvCxnSpPr/>
            <p:nvPr/>
          </p:nvCxnSpPr>
          <p:spPr>
            <a:xfrm>
              <a:off x="10565550" y="3087757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F0EDBB4D-1833-7541-9430-CB3B1313EC9C}"/>
                </a:ext>
              </a:extLst>
            </p:cNvPr>
            <p:cNvCxnSpPr/>
            <p:nvPr/>
          </p:nvCxnSpPr>
          <p:spPr>
            <a:xfrm>
              <a:off x="11337567" y="3565596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0B9E353E-5582-C84B-901F-A3376D33AE06}"/>
                </a:ext>
              </a:extLst>
            </p:cNvPr>
            <p:cNvSpPr txBox="1"/>
            <p:nvPr/>
          </p:nvSpPr>
          <p:spPr>
            <a:xfrm>
              <a:off x="10015823" y="3397720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2B84DF35-AE37-4E4D-9FBC-376B6E8072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7554" y="3575963"/>
              <a:ext cx="0" cy="26226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A7A841F1-2104-7444-94A7-42425CF33231}"/>
                </a:ext>
              </a:extLst>
            </p:cNvPr>
            <p:cNvGrpSpPr/>
            <p:nvPr/>
          </p:nvGrpSpPr>
          <p:grpSpPr>
            <a:xfrm rot="5400000">
              <a:off x="10864557" y="3247488"/>
              <a:ext cx="45719" cy="254745"/>
              <a:chOff x="3612754" y="2961087"/>
              <a:chExt cx="52695" cy="913068"/>
            </a:xfrm>
          </p:grpSpPr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85CD24FA-80BE-6047-A655-E016D39692B5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>
                <a:extLst>
                  <a:ext uri="{FF2B5EF4-FFF2-40B4-BE49-F238E27FC236}">
                    <a16:creationId xmlns:a16="http://schemas.microsoft.com/office/drawing/2014/main" id="{EE7B691A-6CC8-FF44-980A-54561040ED39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14A92620-FA0C-784D-BE72-BAAB37FC15E0}"/>
                </a:ext>
              </a:extLst>
            </p:cNvPr>
            <p:cNvGrpSpPr/>
            <p:nvPr/>
          </p:nvGrpSpPr>
          <p:grpSpPr>
            <a:xfrm rot="5400000">
              <a:off x="10864557" y="3891864"/>
              <a:ext cx="45719" cy="254745"/>
              <a:chOff x="3612754" y="2961087"/>
              <a:chExt cx="52695" cy="913068"/>
            </a:xfrm>
          </p:grpSpPr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68F25A41-C287-074F-85B8-2246D8B548AB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>
                <a:extLst>
                  <a:ext uri="{FF2B5EF4-FFF2-40B4-BE49-F238E27FC236}">
                    <a16:creationId xmlns:a16="http://schemas.microsoft.com/office/drawing/2014/main" id="{95CC61A0-5F47-1741-BC0A-743732FFE313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896001AF-251E-9F40-A607-74BA88110B25}"/>
                </a:ext>
              </a:extLst>
            </p:cNvPr>
            <p:cNvGrpSpPr/>
            <p:nvPr/>
          </p:nvGrpSpPr>
          <p:grpSpPr>
            <a:xfrm rot="5400000">
              <a:off x="10864557" y="4695799"/>
              <a:ext cx="45719" cy="254745"/>
              <a:chOff x="3612754" y="2961087"/>
              <a:chExt cx="52695" cy="913068"/>
            </a:xfrm>
          </p:grpSpPr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8C4277C1-4587-3943-BD7B-A1B9D2843777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278AF22E-D4CF-4D42-B759-8D894D466EE4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3F4AEE3-F129-7A43-9285-121CF7938BE2}"/>
                </a:ext>
              </a:extLst>
            </p:cNvPr>
            <p:cNvGrpSpPr/>
            <p:nvPr/>
          </p:nvGrpSpPr>
          <p:grpSpPr>
            <a:xfrm rot="5400000">
              <a:off x="10864557" y="5407681"/>
              <a:ext cx="45719" cy="254745"/>
              <a:chOff x="3612754" y="2961087"/>
              <a:chExt cx="52695" cy="913068"/>
            </a:xfrm>
          </p:grpSpPr>
          <p:cxnSp>
            <p:nvCxnSpPr>
              <p:cNvPr id="363" name="Straight Arrow Connector 362">
                <a:extLst>
                  <a:ext uri="{FF2B5EF4-FFF2-40B4-BE49-F238E27FC236}">
                    <a16:creationId xmlns:a16="http://schemas.microsoft.com/office/drawing/2014/main" id="{FBD0EAD8-644C-5743-878F-95871D56DCB5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>
                <a:extLst>
                  <a:ext uri="{FF2B5EF4-FFF2-40B4-BE49-F238E27FC236}">
                    <a16:creationId xmlns:a16="http://schemas.microsoft.com/office/drawing/2014/main" id="{2D08608C-7D7C-D64E-A0D0-A3BF9A02B8E6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97E86854-F9A3-1742-930E-85A282B3D533}"/>
                </a:ext>
              </a:extLst>
            </p:cNvPr>
            <p:cNvCxnSpPr/>
            <p:nvPr/>
          </p:nvCxnSpPr>
          <p:spPr>
            <a:xfrm>
              <a:off x="9859230" y="3953389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45485448-C78D-2846-9F49-C5A65A49BFEA}"/>
                </a:ext>
              </a:extLst>
            </p:cNvPr>
            <p:cNvCxnSpPr/>
            <p:nvPr/>
          </p:nvCxnSpPr>
          <p:spPr>
            <a:xfrm>
              <a:off x="9859230" y="5398141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AF3A3F26-1AC7-264D-9935-28234BBFBEDA}"/>
                </a:ext>
              </a:extLst>
            </p:cNvPr>
            <p:cNvGrpSpPr/>
            <p:nvPr/>
          </p:nvGrpSpPr>
          <p:grpSpPr>
            <a:xfrm>
              <a:off x="10483250" y="4238498"/>
              <a:ext cx="49934" cy="405583"/>
              <a:chOff x="3900887" y="3136264"/>
              <a:chExt cx="52709" cy="913067"/>
            </a:xfrm>
            <a:noFill/>
          </p:grpSpPr>
          <p:cxnSp>
            <p:nvCxnSpPr>
              <p:cNvPr id="361" name="Straight Arrow Connector 360">
                <a:extLst>
                  <a:ext uri="{FF2B5EF4-FFF2-40B4-BE49-F238E27FC236}">
                    <a16:creationId xmlns:a16="http://schemas.microsoft.com/office/drawing/2014/main" id="{8054F5A5-B448-244F-BDA0-5D6EF6E0107F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>
                <a:extLst>
                  <a:ext uri="{FF2B5EF4-FFF2-40B4-BE49-F238E27FC236}">
                    <a16:creationId xmlns:a16="http://schemas.microsoft.com/office/drawing/2014/main" id="{BE494FE2-5652-5544-9DE9-0B9C8C3748E5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041C506B-EADB-C842-AC34-855778C95D8F}"/>
                </a:ext>
              </a:extLst>
            </p:cNvPr>
            <p:cNvGrpSpPr/>
            <p:nvPr/>
          </p:nvGrpSpPr>
          <p:grpSpPr>
            <a:xfrm>
              <a:off x="11226577" y="4238498"/>
              <a:ext cx="49934" cy="405583"/>
              <a:chOff x="3900887" y="3136264"/>
              <a:chExt cx="52709" cy="913067"/>
            </a:xfrm>
            <a:noFill/>
          </p:grpSpPr>
          <p:cxnSp>
            <p:nvCxnSpPr>
              <p:cNvPr id="359" name="Straight Arrow Connector 358">
                <a:extLst>
                  <a:ext uri="{FF2B5EF4-FFF2-40B4-BE49-F238E27FC236}">
                    <a16:creationId xmlns:a16="http://schemas.microsoft.com/office/drawing/2014/main" id="{AED9A343-0E46-E647-8942-0A3399A7D49F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>
                <a:extLst>
                  <a:ext uri="{FF2B5EF4-FFF2-40B4-BE49-F238E27FC236}">
                    <a16:creationId xmlns:a16="http://schemas.microsoft.com/office/drawing/2014/main" id="{542BD415-49A8-F54C-8418-AF8B280EE64C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5B7E958A-0B7B-DE41-8A5A-E1BE99D5C3EC}"/>
                </a:ext>
              </a:extLst>
            </p:cNvPr>
            <p:cNvGrpSpPr/>
            <p:nvPr/>
          </p:nvGrpSpPr>
          <p:grpSpPr>
            <a:xfrm>
              <a:off x="9764738" y="3915410"/>
              <a:ext cx="45719" cy="1060505"/>
              <a:chOff x="3900887" y="3136264"/>
              <a:chExt cx="52709" cy="913067"/>
            </a:xfrm>
            <a:noFill/>
          </p:grpSpPr>
          <p:cxnSp>
            <p:nvCxnSpPr>
              <p:cNvPr id="357" name="Straight Arrow Connector 356">
                <a:extLst>
                  <a:ext uri="{FF2B5EF4-FFF2-40B4-BE49-F238E27FC236}">
                    <a16:creationId xmlns:a16="http://schemas.microsoft.com/office/drawing/2014/main" id="{264F648C-1D25-3146-972D-EBF92B9A1E91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4070D4B2-4522-6348-9D26-E22823B390A1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8947FB3-2ECB-554B-AAB9-D8D12F108BA2}"/>
                </a:ext>
              </a:extLst>
            </p:cNvPr>
            <p:cNvGrpSpPr/>
            <p:nvPr/>
          </p:nvGrpSpPr>
          <p:grpSpPr>
            <a:xfrm>
              <a:off x="9764738" y="5378451"/>
              <a:ext cx="45719" cy="275243"/>
              <a:chOff x="3900887" y="3136264"/>
              <a:chExt cx="52709" cy="495560"/>
            </a:xfrm>
            <a:noFill/>
          </p:grpSpPr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6D35AADD-3DE4-5742-87C3-C4EC0B9417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3596" y="3136264"/>
                <a:ext cx="0" cy="495560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>
                <a:extLst>
                  <a:ext uri="{FF2B5EF4-FFF2-40B4-BE49-F238E27FC236}">
                    <a16:creationId xmlns:a16="http://schemas.microsoft.com/office/drawing/2014/main" id="{B37A709B-5A7B-F644-ACD7-BDD26072C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87" y="3159560"/>
                <a:ext cx="0" cy="472264"/>
              </a:xfrm>
              <a:prstGeom prst="straightConnector1">
                <a:avLst/>
              </a:prstGeom>
              <a:grpFill/>
              <a:ln w="12700" cmpd="sng">
                <a:solidFill>
                  <a:schemeClr val="tx1"/>
                </a:solidFill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945AE2F7-9904-3F4F-9999-FABFAD99D844}"/>
                </a:ext>
              </a:extLst>
            </p:cNvPr>
            <p:cNvCxnSpPr/>
            <p:nvPr/>
          </p:nvCxnSpPr>
          <p:spPr>
            <a:xfrm>
              <a:off x="9588426" y="4859486"/>
              <a:ext cx="105297" cy="10620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BC701D6B-669F-F745-AC39-0D4ACDD8C67B}"/>
                </a:ext>
              </a:extLst>
            </p:cNvPr>
            <p:cNvSpPr/>
            <p:nvPr/>
          </p:nvSpPr>
          <p:spPr>
            <a:xfrm>
              <a:off x="10207941" y="3430810"/>
              <a:ext cx="122372" cy="2076854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128" h="4726004">
                  <a:moveTo>
                    <a:pt x="125128" y="0"/>
                  </a:moveTo>
                  <a:lnTo>
                    <a:pt x="0" y="0"/>
                  </a:lnTo>
                  <a:lnTo>
                    <a:pt x="0" y="4726004"/>
                  </a:lnTo>
                  <a:lnTo>
                    <a:pt x="125128" y="472600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37BE9B9-4ED1-114B-8F05-BF2338D7BED0}"/>
                </a:ext>
              </a:extLst>
            </p:cNvPr>
            <p:cNvSpPr/>
            <p:nvPr/>
          </p:nvSpPr>
          <p:spPr>
            <a:xfrm>
              <a:off x="10158084" y="3372421"/>
              <a:ext cx="176236" cy="2207036"/>
            </a:xfrm>
            <a:custGeom>
              <a:avLst/>
              <a:gdLst>
                <a:gd name="connsiteX0" fmla="*/ 125128 w 125128"/>
                <a:gd name="connsiteY0" fmla="*/ 0 h 4726004"/>
                <a:gd name="connsiteX1" fmla="*/ 0 w 125128"/>
                <a:gd name="connsiteY1" fmla="*/ 0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  <a:gd name="connsiteX0" fmla="*/ 125128 w 125128"/>
                <a:gd name="connsiteY0" fmla="*/ 0 h 4726004"/>
                <a:gd name="connsiteX1" fmla="*/ 21593 w 125128"/>
                <a:gd name="connsiteY1" fmla="*/ 9426 h 4726004"/>
                <a:gd name="connsiteX2" fmla="*/ 0 w 125128"/>
                <a:gd name="connsiteY2" fmla="*/ 4726004 h 4726004"/>
                <a:gd name="connsiteX3" fmla="*/ 125128 w 125128"/>
                <a:gd name="connsiteY3" fmla="*/ 4726004 h 4726004"/>
                <a:gd name="connsiteX0" fmla="*/ 105809 w 105809"/>
                <a:gd name="connsiteY0" fmla="*/ 0 h 4726004"/>
                <a:gd name="connsiteX1" fmla="*/ 2274 w 105809"/>
                <a:gd name="connsiteY1" fmla="*/ 9426 h 4726004"/>
                <a:gd name="connsiteX2" fmla="*/ 731 w 105809"/>
                <a:gd name="connsiteY2" fmla="*/ 4726004 h 4726004"/>
                <a:gd name="connsiteX3" fmla="*/ 105809 w 105809"/>
                <a:gd name="connsiteY3" fmla="*/ 4726004 h 4726004"/>
                <a:gd name="connsiteX0" fmla="*/ 105613 w 105613"/>
                <a:gd name="connsiteY0" fmla="*/ 0 h 4735430"/>
                <a:gd name="connsiteX1" fmla="*/ 2078 w 105613"/>
                <a:gd name="connsiteY1" fmla="*/ 9426 h 4735430"/>
                <a:gd name="connsiteX2" fmla="*/ 2077 w 105613"/>
                <a:gd name="connsiteY2" fmla="*/ 4735430 h 4735430"/>
                <a:gd name="connsiteX3" fmla="*/ 105613 w 105613"/>
                <a:gd name="connsiteY3" fmla="*/ 4726004 h 473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13" h="4735430">
                  <a:moveTo>
                    <a:pt x="105613" y="0"/>
                  </a:moveTo>
                  <a:lnTo>
                    <a:pt x="2078" y="9426"/>
                  </a:lnTo>
                  <a:cubicBezTo>
                    <a:pt x="-5120" y="1581619"/>
                    <a:pt x="9275" y="3163237"/>
                    <a:pt x="2077" y="4735430"/>
                  </a:cubicBezTo>
                  <a:lnTo>
                    <a:pt x="105613" y="472600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06166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146</Words>
  <Application>Microsoft Macintosh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Stein, Andrew</dc:creator>
  <cp:lastModifiedBy>Stein, Andrew</cp:lastModifiedBy>
  <cp:revision>22</cp:revision>
  <cp:lastPrinted>2019-11-23T18:05:20Z</cp:lastPrinted>
  <dcterms:created xsi:type="dcterms:W3CDTF">2019-11-22T23:23:19Z</dcterms:created>
  <dcterms:modified xsi:type="dcterms:W3CDTF">2020-10-11T20:26:09Z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2019-11-22T23:23:20-0500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d1f793b5-d5ed-4dd4-9e23-0000592daffb</vt:lpwstr>
  </property>
  <property fmtid="{D5CDD505-2E9C-101B-9397-08002B2CF9AE}" pid="8" name="MSIP_Label_4929bff8-5b33-42aa-95d2-28f72e792cb0_ContentBits">
    <vt:lpwstr>0</vt:lpwstr>
  </property>
</Properties>
</file>