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4" r:id="rId8"/>
    <p:sldId id="260" r:id="rId9"/>
    <p:sldId id="262" r:id="rId10"/>
    <p:sldId id="265" r:id="rId11"/>
    <p:sldId id="263" r:id="rId12"/>
    <p:sldId id="266" r:id="rId13"/>
    <p:sldId id="270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52" autoAdjust="0"/>
  </p:normalViewPr>
  <p:slideViewPr>
    <p:cSldViewPr snapToGrid="0" snapToObjects="1">
      <p:cViewPr varScale="1">
        <p:scale>
          <a:sx n="97" d="100"/>
          <a:sy n="97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1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8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9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2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5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9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5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7352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TEAM: PROTEIN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071" y="3794674"/>
            <a:ext cx="6677785" cy="249450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1F497D"/>
                </a:solidFill>
              </a:rPr>
              <a:t>Tutor: Marcus </a:t>
            </a:r>
            <a:r>
              <a:rPr lang="en-US" sz="2400" dirty="0" err="1" smtClean="0">
                <a:solidFill>
                  <a:srgbClr val="1F497D"/>
                </a:solidFill>
              </a:rPr>
              <a:t>Krantz</a:t>
            </a:r>
            <a:endParaRPr lang="en-US" sz="2400" dirty="0" smtClean="0">
              <a:solidFill>
                <a:srgbClr val="1F497D"/>
              </a:solidFill>
            </a:endParaRPr>
          </a:p>
          <a:p>
            <a:r>
              <a:rPr lang="en-US" sz="2400" dirty="0" err="1" smtClean="0">
                <a:solidFill>
                  <a:srgbClr val="1F497D"/>
                </a:solidFill>
              </a:rPr>
              <a:t>Matteo</a:t>
            </a:r>
            <a:r>
              <a:rPr lang="en-US" sz="2400" dirty="0" smtClean="0">
                <a:solidFill>
                  <a:srgbClr val="1F497D"/>
                </a:solidFill>
              </a:rPr>
              <a:t> </a:t>
            </a:r>
            <a:r>
              <a:rPr lang="en-US" sz="2400" dirty="0" err="1" smtClean="0">
                <a:solidFill>
                  <a:srgbClr val="1F497D"/>
                </a:solidFill>
              </a:rPr>
              <a:t>Cantarelli</a:t>
            </a:r>
            <a:r>
              <a:rPr lang="en-US" sz="2400" dirty="0" smtClean="0">
                <a:solidFill>
                  <a:srgbClr val="1F497D"/>
                </a:solidFill>
              </a:rPr>
              <a:t>	 </a:t>
            </a:r>
          </a:p>
          <a:p>
            <a:r>
              <a:rPr lang="en-US" sz="2400" dirty="0" smtClean="0">
                <a:solidFill>
                  <a:srgbClr val="1F497D"/>
                </a:solidFill>
              </a:rPr>
              <a:t>Yin </a:t>
            </a:r>
            <a:r>
              <a:rPr lang="en-US" sz="2400" dirty="0" err="1" smtClean="0">
                <a:solidFill>
                  <a:srgbClr val="1F497D"/>
                </a:solidFill>
              </a:rPr>
              <a:t>Hoon</a:t>
            </a:r>
            <a:r>
              <a:rPr lang="en-US" sz="2400" dirty="0" smtClean="0">
                <a:solidFill>
                  <a:srgbClr val="1F497D"/>
                </a:solidFill>
              </a:rPr>
              <a:t> Chew	 </a:t>
            </a:r>
          </a:p>
          <a:p>
            <a:r>
              <a:rPr lang="en-US" sz="2400" dirty="0" smtClean="0">
                <a:solidFill>
                  <a:srgbClr val="1F497D"/>
                </a:solidFill>
              </a:rPr>
              <a:t>Begum Alaybeyoglu	</a:t>
            </a:r>
          </a:p>
          <a:p>
            <a:r>
              <a:rPr lang="en-US" sz="2400" dirty="0" err="1" smtClean="0">
                <a:solidFill>
                  <a:srgbClr val="1F497D"/>
                </a:solidFill>
              </a:rPr>
              <a:t>Daewon</a:t>
            </a:r>
            <a:r>
              <a:rPr lang="en-US" sz="2400" dirty="0" smtClean="0">
                <a:solidFill>
                  <a:srgbClr val="1F497D"/>
                </a:solidFill>
              </a:rPr>
              <a:t> Lee</a:t>
            </a:r>
          </a:p>
          <a:p>
            <a:endParaRPr lang="en-US" sz="24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5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3.20. Ribosome Assembly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531" y="1607686"/>
            <a:ext cx="7889613" cy="468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Assembly of 30S AND 50S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30S: Prepared using </a:t>
            </a:r>
            <a:r>
              <a:rPr lang="en-US" sz="2000" dirty="0" err="1" smtClean="0">
                <a:solidFill>
                  <a:srgbClr val="000000"/>
                </a:solidFill>
              </a:rPr>
              <a:t>CellDesigner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50S: Ad-hoc Python script was used to generate 50S </a:t>
            </a:r>
            <a:r>
              <a:rPr lang="en-US" sz="2000" dirty="0" smtClean="0">
                <a:solidFill>
                  <a:srgbClr val="000000"/>
                </a:solidFill>
              </a:rPr>
              <a:t>starting </a:t>
            </a:r>
            <a:r>
              <a:rPr lang="en-US" sz="2000" dirty="0" smtClean="0">
                <a:solidFill>
                  <a:srgbClr val="000000"/>
                </a:solidFill>
              </a:rPr>
              <a:t>from the 30S template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SBML and SBGN exported from </a:t>
            </a:r>
            <a:r>
              <a:rPr lang="en-US" sz="2000" dirty="0" err="1" smtClean="0">
                <a:solidFill>
                  <a:srgbClr val="000000"/>
                </a:solidFill>
              </a:rPr>
              <a:t>CellDesigner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then manually edited to add stoichiometry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Reactions take place simultaneously and in random order when requirements are satisfied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Random simulation executed </a:t>
            </a:r>
            <a:r>
              <a:rPr lang="en-US" sz="2000" dirty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n COPASI </a:t>
            </a:r>
            <a:r>
              <a:rPr lang="en-US" sz="2000" dirty="0" smtClean="0">
                <a:solidFill>
                  <a:srgbClr val="000000"/>
                </a:solidFill>
              </a:rPr>
              <a:t>using </a:t>
            </a:r>
            <a:r>
              <a:rPr lang="en-US" sz="2000" dirty="0" smtClean="0">
                <a:solidFill>
                  <a:srgbClr val="000000"/>
                </a:solidFill>
              </a:rPr>
              <a:t>a stochastic simulator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Model tested manually, seems valid.</a:t>
            </a:r>
          </a:p>
        </p:txBody>
      </p:sp>
    </p:spTree>
    <p:extLst>
      <p:ext uri="{BB962C8B-B14F-4D97-AF65-F5344CB8AC3E}">
        <p14:creationId xmlns:p14="http://schemas.microsoft.com/office/powerpoint/2010/main" val="344031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3.24. Terminal Organelle Assembly</a:t>
            </a:r>
            <a:endParaRPr lang="en-US" dirty="0"/>
          </a:p>
        </p:txBody>
      </p:sp>
      <p:pic>
        <p:nvPicPr>
          <p:cNvPr id="4" name="Picture 3" descr="TerminalOrganelleAssembly-map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948738"/>
            <a:ext cx="70485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2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3.24. Terminal Organelle Assembly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228" y="1904906"/>
            <a:ext cx="801457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Model is prepared using COPASI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All/nothing type reactions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Assignments are </a:t>
            </a:r>
            <a:r>
              <a:rPr lang="en-US" sz="2400" dirty="0" smtClean="0">
                <a:solidFill>
                  <a:srgbClr val="000000"/>
                </a:solidFill>
              </a:rPr>
              <a:t>used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We did a round-trip: </a:t>
            </a:r>
            <a:r>
              <a:rPr lang="en-US" sz="2400" dirty="0" smtClean="0">
                <a:solidFill>
                  <a:srgbClr val="000000"/>
                </a:solidFill>
              </a:rPr>
              <a:t>COPASI </a:t>
            </a:r>
            <a:r>
              <a:rPr lang="en-US" sz="2400" dirty="0">
                <a:solidFill>
                  <a:srgbClr val="000000"/>
                </a:solidFill>
              </a:rPr>
              <a:t>to SBML back to </a:t>
            </a:r>
            <a:r>
              <a:rPr lang="en-US" sz="2400" dirty="0" smtClean="0">
                <a:solidFill>
                  <a:srgbClr val="000000"/>
                </a:solidFill>
              </a:rPr>
              <a:t>COPASI. Model </a:t>
            </a:r>
            <a:r>
              <a:rPr lang="en-US" sz="2400" dirty="0">
                <a:solidFill>
                  <a:srgbClr val="000000"/>
                </a:solidFill>
              </a:rPr>
              <a:t>tested, seems valid.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5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9916" y="1833166"/>
            <a:ext cx="79941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used </a:t>
            </a:r>
            <a:r>
              <a:rPr lang="en-US" sz="2400" dirty="0" err="1" smtClean="0"/>
              <a:t>CellDesigner</a:t>
            </a:r>
            <a:r>
              <a:rPr lang="en-US" sz="2400" dirty="0" smtClean="0"/>
              <a:t> for: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Terminal Organelle Assembly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Part of Ribosome Assembly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The models can be opened in VANTED and exported to SBGN</a:t>
            </a:r>
          </a:p>
          <a:p>
            <a:r>
              <a:rPr lang="en-US" sz="2400" dirty="0" smtClean="0"/>
              <a:t>Models also exported to SBML and then imported into COPASI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95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Challenges/Problems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0300" y="1689130"/>
            <a:ext cx="732916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Random </a:t>
            </a:r>
            <a:r>
              <a:rPr lang="en-US" sz="2400" dirty="0" smtClean="0"/>
              <a:t>distribution</a:t>
            </a:r>
            <a:endParaRPr lang="en-US" sz="2400" dirty="0" smtClean="0"/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We have found a way to do that using weighted rate constants and stochastic </a:t>
            </a:r>
            <a:r>
              <a:rPr lang="en-US" sz="2400" dirty="0" smtClean="0"/>
              <a:t>simulation </a:t>
            </a:r>
            <a:r>
              <a:rPr lang="en-US" sz="2400" dirty="0"/>
              <a:t>i</a:t>
            </a:r>
            <a:r>
              <a:rPr lang="en-US" sz="2400" dirty="0" smtClean="0"/>
              <a:t>n COPASI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4372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292" y="1600200"/>
            <a:ext cx="8021507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3.9. Macromolecular Complexation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3.11. Protein Activation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3.12. Protein Decay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3.13. Protein Folding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3.14. Protein Modification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3.15. Protein Processing I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3.16. Protein Processing II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3.17. Protein Translocation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3.20. Ribosome Assembly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3.24. Terminal Organelle Assembly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75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3.9. Macromolecular Complexation</a:t>
            </a:r>
            <a:endParaRPr lang="en-US" dirty="0"/>
          </a:p>
        </p:txBody>
      </p:sp>
      <p:pic>
        <p:nvPicPr>
          <p:cNvPr id="4" name="Picture 3" descr="mc_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99" y="1566247"/>
            <a:ext cx="2523956" cy="2160000"/>
          </a:xfrm>
          <a:prstGeom prst="rect">
            <a:avLst/>
          </a:prstGeom>
        </p:spPr>
      </p:pic>
      <p:pic>
        <p:nvPicPr>
          <p:cNvPr id="5" name="Picture 4" descr="mc_all_reacti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6" y="1170002"/>
            <a:ext cx="6466173" cy="56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9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3.9. Macromolecular Complexation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7187" y="1904906"/>
            <a:ext cx="7889613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Python script was written to parse all the reactions (i.e. 201 reactıons) from the KnowledgeBase into SBML.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solidFill>
                  <a:srgbClr val="000000"/>
                </a:solidFill>
              </a:rPr>
              <a:t>CellDesigner</a:t>
            </a:r>
            <a:r>
              <a:rPr lang="en-US" sz="2000" dirty="0" smtClean="0">
                <a:solidFill>
                  <a:srgbClr val="000000"/>
                </a:solidFill>
              </a:rPr>
              <a:t> and COPASI used for vısualızatıon and stochastıc simulatıon,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26108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3.9. Macromolecular Complexation</a:t>
            </a:r>
            <a:endParaRPr lang="en-US" dirty="0"/>
          </a:p>
        </p:txBody>
      </p:sp>
      <p:pic>
        <p:nvPicPr>
          <p:cNvPr id="3" name="Picture 2" descr="mc_plot_ex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6" y="1541824"/>
            <a:ext cx="849865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8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3.11. Protein Activation</a:t>
            </a:r>
            <a:endParaRPr lang="en-US" dirty="0"/>
          </a:p>
        </p:txBody>
      </p:sp>
      <p:pic>
        <p:nvPicPr>
          <p:cNvPr id="3" name="Picture 2" descr="ProteinActivation-map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57" y="1458000"/>
            <a:ext cx="593465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5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3.11. Protein Activation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7187" y="1904906"/>
            <a:ext cx="788961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Model is prepared using COPASI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All/nothing type reactions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EVENTS are triggered when metabolite, temperature etc. requirements are satisfied.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We </a:t>
            </a:r>
            <a:r>
              <a:rPr lang="en-US" sz="2400" dirty="0" smtClean="0"/>
              <a:t>did </a:t>
            </a:r>
            <a:r>
              <a:rPr lang="en-US" sz="2400" dirty="0"/>
              <a:t>a round-</a:t>
            </a:r>
            <a:r>
              <a:rPr lang="en-US" sz="2400" dirty="0" smtClean="0"/>
              <a:t>trip</a:t>
            </a:r>
            <a:r>
              <a:rPr lang="en-US" sz="2400" dirty="0"/>
              <a:t>: </a:t>
            </a:r>
            <a:r>
              <a:rPr lang="en-US" sz="2400" dirty="0" smtClean="0"/>
              <a:t>COPASI </a:t>
            </a:r>
            <a:r>
              <a:rPr lang="en-US" sz="2400" dirty="0"/>
              <a:t>to SBML back to </a:t>
            </a:r>
            <a:r>
              <a:rPr lang="en-US" sz="2400" dirty="0" smtClean="0"/>
              <a:t>COPASI. Model tested, seems valid.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77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3.13. Protein Folding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03" y="1898635"/>
            <a:ext cx="79142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We now have the Python script to extract the relevant data from the Supplementary Excel File(s)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Initially </a:t>
            </a:r>
            <a:r>
              <a:rPr lang="en-US" sz="2400" dirty="0" smtClean="0"/>
              <a:t>we had some problems with random distribution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We have now found a way to do Stochastic simulation in </a:t>
            </a:r>
            <a:r>
              <a:rPr lang="en-US" sz="2400" dirty="0" smtClean="0"/>
              <a:t>COPASI </a:t>
            </a:r>
            <a:r>
              <a:rPr lang="en-US" sz="2400" dirty="0" smtClean="0"/>
              <a:t>where the rate constant for each reaction is weighted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75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3.20. Ribosome Assembly</a:t>
            </a:r>
            <a:endParaRPr lang="en-US" dirty="0"/>
          </a:p>
        </p:txBody>
      </p:sp>
      <p:pic>
        <p:nvPicPr>
          <p:cNvPr id="3" name="Picture 2" descr="RibosomeAssembly-map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86" y="1632208"/>
            <a:ext cx="7048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2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375</Words>
  <Application>Microsoft Macintosh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TEAM: PROTEIN</vt:lpstr>
      <vt:lpstr>Processes</vt:lpstr>
      <vt:lpstr>3.9. Macromolecular Complexation</vt:lpstr>
      <vt:lpstr>3.9. Macromolecular Complexation</vt:lpstr>
      <vt:lpstr>3.9. Macromolecular Complexation</vt:lpstr>
      <vt:lpstr>3.11. Protein Activation</vt:lpstr>
      <vt:lpstr>3.11. Protein Activation</vt:lpstr>
      <vt:lpstr>3.13. Protein Folding</vt:lpstr>
      <vt:lpstr>3.20. Ribosome Assembly</vt:lpstr>
      <vt:lpstr>3.20. Ribosome Assembly</vt:lpstr>
      <vt:lpstr>3.24. Terminal Organelle Assembly</vt:lpstr>
      <vt:lpstr>3.24. Terminal Organelle Assembly</vt:lpstr>
      <vt:lpstr>SBGN</vt:lpstr>
      <vt:lpstr>Challenges/Problems</vt:lpstr>
    </vt:vector>
  </TitlesOfParts>
  <Company>bgmalay@hotmail.com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PROTEIN</dc:title>
  <dc:creator>Begüm Alaybeyoglu</dc:creator>
  <cp:lastModifiedBy>Begüm Alaybeyoglu</cp:lastModifiedBy>
  <cp:revision>34</cp:revision>
  <dcterms:created xsi:type="dcterms:W3CDTF">2015-03-12T14:57:12Z</dcterms:created>
  <dcterms:modified xsi:type="dcterms:W3CDTF">2015-03-14T23:30:45Z</dcterms:modified>
</cp:coreProperties>
</file>