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4"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5"/>
  </p:normalViewPr>
  <p:slideViewPr>
    <p:cSldViewPr snapToGrid="0">
      <p:cViewPr varScale="1">
        <p:scale>
          <a:sx n="94" d="100"/>
          <a:sy n="94" d="100"/>
        </p:scale>
        <p:origin x="-211"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xmlns=""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0B6BE6EF-9D0F-4ABF-B92C-E967FE3F16CF}"/>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5" name="Footer Placeholder 4">
            <a:extLst>
              <a:ext uri="{FF2B5EF4-FFF2-40B4-BE49-F238E27FC236}">
                <a16:creationId xmlns:a16="http://schemas.microsoft.com/office/drawing/2014/main" xmlns=""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xmlns="" id="{E8E16270-CBD7-4ACC-BFC5-9CADE7226688}"/>
              </a:ext>
            </a:extLst>
          </p:cNvPr>
          <p:cNvSpPr>
            <a:spLocks noGrp="1"/>
          </p:cNvSpPr>
          <p:nvPr>
            <p:ph type="sldNum" sz="quarter" idx="12"/>
          </p:nvPr>
        </p:nvSpPr>
        <p:spPr/>
        <p:txBody>
          <a:bodyPr/>
          <a:lstStyle/>
          <a:p>
            <a:fld id="{19590046-DA73-4BBF-84B5-C08E6F75191A}" type="slidenum">
              <a:rPr lang="en-US" smtClean="0"/>
              <a:pPr/>
              <a:t>‹#›</a:t>
            </a:fld>
            <a:endParaRPr lang="en-US"/>
          </a:p>
        </p:txBody>
      </p:sp>
      <p:grpSp>
        <p:nvGrpSpPr>
          <p:cNvPr id="7" name="Group 6">
            <a:extLst>
              <a:ext uri="{FF2B5EF4-FFF2-40B4-BE49-F238E27FC236}">
                <a16:creationId xmlns:a16="http://schemas.microsoft.com/office/drawing/2014/main" xmlns=""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xmlns=""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26087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73D0DD-B04E-4E48-8EE1-51E46131A9A2}"/>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5" name="Footer Placeholder 4">
            <a:extLst>
              <a:ext uri="{FF2B5EF4-FFF2-40B4-BE49-F238E27FC236}">
                <a16:creationId xmlns:a16="http://schemas.microsoft.com/office/drawing/2014/main" xmlns=""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FC0801-9C45-40AE-AB33-5742CDA4DAC7}"/>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401891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712FAF3-C106-49CB-A845-1FC7F731399D}"/>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5" name="Footer Placeholder 4">
            <a:extLst>
              <a:ext uri="{FF2B5EF4-FFF2-40B4-BE49-F238E27FC236}">
                <a16:creationId xmlns:a16="http://schemas.microsoft.com/office/drawing/2014/main" xmlns=""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7E1751-E7AA-406D-A977-1ACEF1FBD134}"/>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108064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7BD40E-B0AA-47B8-900F-488A8AEC1BC2}"/>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5" name="Footer Placeholder 4">
            <a:extLst>
              <a:ext uri="{FF2B5EF4-FFF2-40B4-BE49-F238E27FC236}">
                <a16:creationId xmlns:a16="http://schemas.microsoft.com/office/drawing/2014/main" xmlns=""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5C6BB9-EF4F-465E-985B-34521F68C583}"/>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363212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87F5577-D71B-4279-B07A-62F703E5D1DC}"/>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5" name="Footer Placeholder 4">
            <a:extLst>
              <a:ext uri="{FF2B5EF4-FFF2-40B4-BE49-F238E27FC236}">
                <a16:creationId xmlns:a16="http://schemas.microsoft.com/office/drawing/2014/main" xmlns=""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BFCF8A-B8C6-496A-98A5-BBB52DB70F16}"/>
              </a:ext>
            </a:extLst>
          </p:cNvPr>
          <p:cNvSpPr>
            <a:spLocks noGrp="1"/>
          </p:cNvSpPr>
          <p:nvPr>
            <p:ph type="sldNum" sz="quarter" idx="12"/>
          </p:nvPr>
        </p:nvSpPr>
        <p:spPr/>
        <p:txBody>
          <a:bodyPr/>
          <a:lstStyle/>
          <a:p>
            <a:fld id="{19590046-DA73-4BBF-84B5-C08E6F75191A}" type="slidenum">
              <a:rPr lang="en-US" smtClean="0"/>
              <a:pPr/>
              <a:t>‹#›</a:t>
            </a:fld>
            <a:endParaRPr lang="en-US"/>
          </a:p>
        </p:txBody>
      </p:sp>
      <p:sp>
        <p:nvSpPr>
          <p:cNvPr id="11" name="Rectangle 5">
            <a:extLst>
              <a:ext uri="{FF2B5EF4-FFF2-40B4-BE49-F238E27FC236}">
                <a16:creationId xmlns:a16="http://schemas.microsoft.com/office/drawing/2014/main" xmlns="" id="{CDE45C10-227D-42DF-A888-EEFD3784FA8E}"/>
              </a:ext>
              <a:ext uri="{C183D7F6-B498-43B3-948B-1728B52AA6E4}">
                <adec:decorative xmlns:adec="http://schemas.microsoft.com/office/drawing/2017/decorative" xmlns=""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xmlns="" id="{DA214944-8898-48BC-AE6F-065DA7BBB8E8}"/>
              </a:ext>
              <a:ext uri="{C183D7F6-B498-43B3-948B-1728B52AA6E4}">
                <adec:decorative xmlns:adec="http://schemas.microsoft.com/office/drawing/2017/decorative" xmlns=""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xmlns=""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xmlns=""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xmlns="" val="409611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F36095F-AE34-4E94-B722-E3A1205AEEDC}"/>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6" name="Footer Placeholder 5">
            <a:extLst>
              <a:ext uri="{FF2B5EF4-FFF2-40B4-BE49-F238E27FC236}">
                <a16:creationId xmlns:a16="http://schemas.microsoft.com/office/drawing/2014/main" xmlns=""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478AEF-56B8-49F5-81E8-663B1FFA073B}"/>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264292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A2D07B-3A5D-41C2-83B8-BD1AD6522CAD}"/>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8" name="Footer Placeholder 7">
            <a:extLst>
              <a:ext uri="{FF2B5EF4-FFF2-40B4-BE49-F238E27FC236}">
                <a16:creationId xmlns:a16="http://schemas.microsoft.com/office/drawing/2014/main" xmlns=""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992F244-23EB-4E1A-B74F-77F23F87978D}"/>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13545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367C0AC-3C98-4D68-AE72-CFFA1638CC02}"/>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4" name="Footer Placeholder 3">
            <a:extLst>
              <a:ext uri="{FF2B5EF4-FFF2-40B4-BE49-F238E27FC236}">
                <a16:creationId xmlns:a16="http://schemas.microsoft.com/office/drawing/2014/main" xmlns=""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46B9201-B20B-4412-B745-F2F6A91487E8}"/>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41846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BC4889A-9ABE-4409-BAD8-F84C36C1FA09}"/>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3" name="Footer Placeholder 2">
            <a:extLst>
              <a:ext uri="{FF2B5EF4-FFF2-40B4-BE49-F238E27FC236}">
                <a16:creationId xmlns:a16="http://schemas.microsoft.com/office/drawing/2014/main" xmlns=""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984AD11-7FD2-432C-A6AB-395BE9275C1B}"/>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319672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B399A5-94A1-4452-AFF0-918BDA8B14F9}"/>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6" name="Footer Placeholder 5">
            <a:extLst>
              <a:ext uri="{FF2B5EF4-FFF2-40B4-BE49-F238E27FC236}">
                <a16:creationId xmlns:a16="http://schemas.microsoft.com/office/drawing/2014/main" xmlns=""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E46024-82ED-40EF-8846-F6CC44BC53DE}"/>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273489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1AD40B-9246-4532-9F73-5BA9061C3ABA}"/>
              </a:ext>
            </a:extLst>
          </p:cNvPr>
          <p:cNvSpPr>
            <a:spLocks noGrp="1"/>
          </p:cNvSpPr>
          <p:nvPr>
            <p:ph type="dt" sz="half" idx="10"/>
          </p:nvPr>
        </p:nvSpPr>
        <p:spPr/>
        <p:txBody>
          <a:bodyPr/>
          <a:lstStyle/>
          <a:p>
            <a:fld id="{C485584D-7D79-4248-9986-4CA35242F944}" type="datetimeFigureOut">
              <a:rPr lang="en-US" smtClean="0"/>
              <a:pPr/>
              <a:t>6/19/2023</a:t>
            </a:fld>
            <a:endParaRPr lang="en-US"/>
          </a:p>
        </p:txBody>
      </p:sp>
      <p:sp>
        <p:nvSpPr>
          <p:cNvPr id="6" name="Footer Placeholder 5">
            <a:extLst>
              <a:ext uri="{FF2B5EF4-FFF2-40B4-BE49-F238E27FC236}">
                <a16:creationId xmlns:a16="http://schemas.microsoft.com/office/drawing/2014/main" xmlns=""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2E99FB-C932-4165-A612-8B302D8F7229}"/>
              </a:ext>
            </a:extLst>
          </p:cNvPr>
          <p:cNvSpPr>
            <a:spLocks noGrp="1"/>
          </p:cNvSpPr>
          <p:nvPr>
            <p:ph type="sldNum" sz="quarter" idx="12"/>
          </p:nvPr>
        </p:nvSpPr>
        <p:spPr/>
        <p:txBody>
          <a:bodyPr/>
          <a:lstStyle/>
          <a:p>
            <a:fld id="{19590046-DA73-4BBF-84B5-C08E6F75191A}" type="slidenum">
              <a:rPr lang="en-US" smtClean="0"/>
              <a:pPr/>
              <a:t>‹#›</a:t>
            </a:fld>
            <a:endParaRPr lang="en-US"/>
          </a:p>
        </p:txBody>
      </p:sp>
    </p:spTree>
    <p:extLst>
      <p:ext uri="{BB962C8B-B14F-4D97-AF65-F5344CB8AC3E}">
        <p14:creationId xmlns:p14="http://schemas.microsoft.com/office/powerpoint/2010/main" xmlns="" val="137803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xmlns=""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pPr/>
              <a:t>‹#›</a:t>
            </a:fld>
            <a:endParaRPr lang="en-US"/>
          </a:p>
        </p:txBody>
      </p:sp>
      <p:sp>
        <p:nvSpPr>
          <p:cNvPr id="4" name="Date Placeholder 3">
            <a:extLst>
              <a:ext uri="{FF2B5EF4-FFF2-40B4-BE49-F238E27FC236}">
                <a16:creationId xmlns:a16="http://schemas.microsoft.com/office/drawing/2014/main" xmlns=""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pPr/>
              <a:t>6/19/2023</a:t>
            </a:fld>
            <a:endParaRPr lang="en-US"/>
          </a:p>
        </p:txBody>
      </p:sp>
      <p:sp>
        <p:nvSpPr>
          <p:cNvPr id="5" name="Footer Placeholder 4">
            <a:extLst>
              <a:ext uri="{FF2B5EF4-FFF2-40B4-BE49-F238E27FC236}">
                <a16:creationId xmlns:a16="http://schemas.microsoft.com/office/drawing/2014/main" xmlns=""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xmlns=""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67166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D8EACB7-D372-470B-B76E-A829D0031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enste ışık yansıması">
            <a:extLst>
              <a:ext uri="{FF2B5EF4-FFF2-40B4-BE49-F238E27FC236}">
                <a16:creationId xmlns:a16="http://schemas.microsoft.com/office/drawing/2014/main" xmlns="" id="{E447BD54-8AD2-4C3F-1C77-F5067FDC6C48}"/>
              </a:ext>
            </a:extLst>
          </p:cNvPr>
          <p:cNvPicPr>
            <a:picLocks noChangeAspect="1"/>
          </p:cNvPicPr>
          <p:nvPr/>
        </p:nvPicPr>
        <p:blipFill rotWithShape="1">
          <a:blip r:embed="rId2"/>
          <a:srcRect t="3151" b="12579"/>
          <a:stretch/>
        </p:blipFill>
        <p:spPr>
          <a:xfrm>
            <a:off x="2090757" y="44569"/>
            <a:ext cx="12191980" cy="6857990"/>
          </a:xfrm>
          <a:prstGeom prst="rect">
            <a:avLst/>
          </a:prstGeom>
        </p:spPr>
      </p:pic>
      <p:sp>
        <p:nvSpPr>
          <p:cNvPr id="11" name="Rectangle 5">
            <a:extLst>
              <a:ext uri="{FF2B5EF4-FFF2-40B4-BE49-F238E27FC236}">
                <a16:creationId xmlns:a16="http://schemas.microsoft.com/office/drawing/2014/main" xmlns="" id="{FBE11A49-02A1-4D4C-9A49-CDF496B109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2866FB22-DB9F-38C2-8F34-557F104044C6}"/>
              </a:ext>
            </a:extLst>
          </p:cNvPr>
          <p:cNvSpPr>
            <a:spLocks noGrp="1"/>
          </p:cNvSpPr>
          <p:nvPr>
            <p:ph type="ctrTitle"/>
          </p:nvPr>
        </p:nvSpPr>
        <p:spPr>
          <a:xfrm>
            <a:off x="1043311" y="1228754"/>
            <a:ext cx="3931320" cy="2267193"/>
          </a:xfrm>
        </p:spPr>
        <p:txBody>
          <a:bodyPr>
            <a:normAutofit/>
          </a:bodyPr>
          <a:lstStyle/>
          <a:p>
            <a:r>
              <a:rPr lang="tr-TR" smtClean="0"/>
              <a:t>İrİs TanIma Sİstemİ</a:t>
            </a:r>
            <a:endParaRPr lang="tr-TR" dirty="0"/>
          </a:p>
        </p:txBody>
      </p:sp>
      <p:sp>
        <p:nvSpPr>
          <p:cNvPr id="3" name="Alt Başlık 2">
            <a:extLst>
              <a:ext uri="{FF2B5EF4-FFF2-40B4-BE49-F238E27FC236}">
                <a16:creationId xmlns:a16="http://schemas.microsoft.com/office/drawing/2014/main" xmlns="" id="{751E5FCD-0D35-E342-C79B-903CDEA86A77}"/>
              </a:ext>
            </a:extLst>
          </p:cNvPr>
          <p:cNvSpPr>
            <a:spLocks noGrp="1"/>
          </p:cNvSpPr>
          <p:nvPr>
            <p:ph type="subTitle" idx="1"/>
          </p:nvPr>
        </p:nvSpPr>
        <p:spPr>
          <a:xfrm>
            <a:off x="1097076" y="3973393"/>
            <a:ext cx="3931321" cy="2485650"/>
          </a:xfrm>
        </p:spPr>
        <p:txBody>
          <a:bodyPr>
            <a:normAutofit lnSpcReduction="10000"/>
          </a:bodyPr>
          <a:lstStyle/>
          <a:p>
            <a:r>
              <a:rPr lang="tr-TR" b="0" i="0" u="none" strike="noStrike" dirty="0">
                <a:effectLst/>
                <a:latin typeface="Arial" panose="020B0604020202020204" pitchFamily="34" charset="0"/>
              </a:rPr>
              <a:t>Dr. </a:t>
            </a:r>
            <a:r>
              <a:rPr lang="tr-TR" b="0" i="0" u="none" strike="noStrike" dirty="0" err="1">
                <a:effectLst/>
                <a:latin typeface="Arial" panose="020B0604020202020204" pitchFamily="34" charset="0"/>
              </a:rPr>
              <a:t>Öğr</a:t>
            </a:r>
            <a:r>
              <a:rPr lang="tr-TR" b="0" i="0" u="none" strike="noStrike" dirty="0">
                <a:effectLst/>
                <a:latin typeface="Arial" panose="020B0604020202020204" pitchFamily="34" charset="0"/>
              </a:rPr>
              <a:t>. Üyesi Tayyip ÖZCAN</a:t>
            </a:r>
          </a:p>
          <a:p>
            <a:r>
              <a:rPr lang="tr-TR" dirty="0">
                <a:latin typeface="Arial" panose="020B0604020202020204" pitchFamily="34" charset="0"/>
              </a:rPr>
              <a:t>OGRENCILER:</a:t>
            </a:r>
          </a:p>
          <a:p>
            <a:r>
              <a:rPr lang="tr-TR" sz="1800" dirty="0">
                <a:effectLst/>
                <a:latin typeface="Times New Roman" panose="02020603050405020304" pitchFamily="18" charset="0"/>
                <a:ea typeface="Calibri" panose="020F0502020204030204" pitchFamily="34" charset="0"/>
              </a:rPr>
              <a:t>Melisa BEKTAŞ </a:t>
            </a:r>
            <a:r>
              <a:rPr lang="tr-TR" sz="1800" dirty="0">
                <a:effectLst/>
                <a:latin typeface="Arial" panose="020B0604020202020204" pitchFamily="34" charset="0"/>
                <a:ea typeface="Calibri" panose="020F0502020204030204" pitchFamily="34" charset="0"/>
              </a:rPr>
              <a:t>-</a:t>
            </a:r>
            <a:r>
              <a:rPr lang="tr-TR" sz="1800" dirty="0">
                <a:solidFill>
                  <a:srgbClr val="222222"/>
                </a:solidFill>
                <a:effectLst/>
                <a:latin typeface="Times New Roman" panose="02020603050405020304" pitchFamily="18" charset="0"/>
                <a:ea typeface="Times New Roman" panose="02020603050405020304" pitchFamily="18" charset="0"/>
              </a:rPr>
              <a:t>1030520592</a:t>
            </a:r>
            <a:r>
              <a:rPr lang="tr-TR" dirty="0">
                <a:effectLst/>
              </a:rPr>
              <a:t> </a:t>
            </a:r>
            <a:endParaRPr lang="tr-TR" dirty="0">
              <a:effectLst/>
              <a:latin typeface="Arial" panose="020B0604020202020204" pitchFamily="34" charset="0"/>
            </a:endParaRPr>
          </a:p>
          <a:p>
            <a:r>
              <a:rPr lang="tr-TR" sz="1800" dirty="0">
                <a:effectLst/>
                <a:latin typeface="Times New Roman" panose="02020603050405020304" pitchFamily="18" charset="0"/>
                <a:ea typeface="Calibri" panose="020F0502020204030204" pitchFamily="34" charset="0"/>
              </a:rPr>
              <a:t>Begüm ÖZTÜRK -</a:t>
            </a:r>
            <a:r>
              <a:rPr lang="tr-TR" sz="1800" dirty="0">
                <a:solidFill>
                  <a:srgbClr val="222222"/>
                </a:solidFill>
                <a:effectLst/>
                <a:latin typeface="Times New Roman" panose="02020603050405020304" pitchFamily="18" charset="0"/>
                <a:ea typeface="Times New Roman" panose="02020603050405020304" pitchFamily="18" charset="0"/>
              </a:rPr>
              <a:t>1030522854</a:t>
            </a:r>
            <a:r>
              <a:rPr lang="tr-TR" dirty="0">
                <a:effectLst/>
              </a:rPr>
              <a:t> </a:t>
            </a:r>
          </a:p>
          <a:p>
            <a:r>
              <a:rPr lang="tr-TR" sz="1800" dirty="0">
                <a:effectLst/>
                <a:latin typeface="Times New Roman" panose="02020603050405020304" pitchFamily="18" charset="0"/>
                <a:ea typeface="Calibri" panose="020F0502020204030204" pitchFamily="34" charset="0"/>
              </a:rPr>
              <a:t>Haluk Mert ÖZDEMİR </a:t>
            </a:r>
            <a:r>
              <a:rPr lang="tr-TR" sz="1800" dirty="0">
                <a:latin typeface="Times New Roman" panose="02020603050405020304" pitchFamily="18" charset="0"/>
                <a:ea typeface="Calibri" panose="020F0502020204030204" pitchFamily="34" charset="0"/>
              </a:rPr>
              <a:t>-</a:t>
            </a:r>
            <a:r>
              <a:rPr lang="tr-TR" sz="1800" dirty="0">
                <a:solidFill>
                  <a:srgbClr val="222222"/>
                </a:solidFill>
                <a:effectLst/>
                <a:latin typeface="Times New Roman" panose="02020603050405020304" pitchFamily="18" charset="0"/>
                <a:ea typeface="Times New Roman" panose="02020603050405020304" pitchFamily="18" charset="0"/>
              </a:rPr>
              <a:t>1030521122</a:t>
            </a:r>
            <a:r>
              <a:rPr lang="tr-TR" dirty="0">
                <a:effectLst/>
              </a:rPr>
              <a:t> </a:t>
            </a:r>
            <a:endParaRPr lang="tr-TR" dirty="0"/>
          </a:p>
          <a:p>
            <a:r>
              <a:rPr lang="tr-TR" sz="1800" dirty="0">
                <a:effectLst/>
                <a:latin typeface="Times New Roman" panose="02020603050405020304" pitchFamily="18" charset="0"/>
                <a:ea typeface="Calibri" panose="020F0502020204030204" pitchFamily="34" charset="0"/>
              </a:rPr>
              <a:t>M. </a:t>
            </a:r>
            <a:r>
              <a:rPr lang="tr-TR" sz="1800" dirty="0" err="1">
                <a:effectLst/>
                <a:latin typeface="Times New Roman" panose="02020603050405020304" pitchFamily="18" charset="0"/>
                <a:ea typeface="Calibri" panose="020F0502020204030204" pitchFamily="34" charset="0"/>
              </a:rPr>
              <a:t>Haitham</a:t>
            </a:r>
            <a:r>
              <a:rPr lang="tr-TR" sz="1800" dirty="0">
                <a:effectLst/>
                <a:latin typeface="Times New Roman" panose="02020603050405020304" pitchFamily="18" charset="0"/>
                <a:ea typeface="Calibri" panose="020F0502020204030204" pitchFamily="34" charset="0"/>
              </a:rPr>
              <a:t> ALNAYAL -1030520978 </a:t>
            </a:r>
            <a:endParaRPr lang="tr-TR" dirty="0">
              <a:latin typeface="Arial" panose="020B0604020202020204" pitchFamily="34" charset="0"/>
            </a:endParaRPr>
          </a:p>
          <a:p>
            <a:endParaRPr lang="tr-TR" dirty="0"/>
          </a:p>
        </p:txBody>
      </p:sp>
      <p:grpSp>
        <p:nvGrpSpPr>
          <p:cNvPr id="13" name="Group 12">
            <a:extLst>
              <a:ext uri="{FF2B5EF4-FFF2-40B4-BE49-F238E27FC236}">
                <a16:creationId xmlns:a16="http://schemas.microsoft.com/office/drawing/2014/main" xmlns="" id="{F1732D3A-CFF0-45BE-AD79-F83D0272C6C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xmlns="" id="{C892F72C-7FB6-49C8-A402-D5DC42DB67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xmlns="" id="{FC92C2E1-605F-49BD-8AC8-DC52B3015E3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8BE2E0F-EE6D-4748-AB8F-724D0DDC6E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816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8E9AA463-F03D-11AF-83B6-9466C39D2F1E}"/>
              </a:ext>
            </a:extLst>
          </p:cNvPr>
          <p:cNvSpPr>
            <a:spLocks noGrp="1"/>
          </p:cNvSpPr>
          <p:nvPr>
            <p:ph idx="1"/>
          </p:nvPr>
        </p:nvSpPr>
        <p:spPr>
          <a:xfrm>
            <a:off x="171450" y="157162"/>
            <a:ext cx="11844338" cy="6543675"/>
          </a:xfrm>
        </p:spPr>
        <p:txBody>
          <a:bodyPr/>
          <a:lstStyle/>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Keskinlik.</a:t>
            </a:r>
          </a:p>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Gri seviye yayılımı.</a:t>
            </a:r>
          </a:p>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Marj.</a:t>
            </a:r>
          </a:p>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İris </a:t>
            </a:r>
            <a:r>
              <a:rPr lang="tr-TR" b="0" i="0" u="none" strike="noStrike" dirty="0" err="1">
                <a:solidFill>
                  <a:srgbClr val="000000"/>
                </a:solidFill>
                <a:effectLst/>
                <a:latin typeface="Open Sans" panose="020B0606030504020204" pitchFamily="34" charset="0"/>
              </a:rPr>
              <a:t>sklera</a:t>
            </a:r>
            <a:r>
              <a:rPr lang="tr-TR" b="0" i="0" u="none" strike="noStrike" dirty="0">
                <a:solidFill>
                  <a:srgbClr val="000000"/>
                </a:solidFill>
                <a:effectLst/>
                <a:latin typeface="Open Sans" panose="020B0606030504020204" pitchFamily="34" charset="0"/>
              </a:rPr>
              <a:t> kontrastı.</a:t>
            </a:r>
          </a:p>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İris kontrastı ve </a:t>
            </a:r>
            <a:r>
              <a:rPr lang="tr-TR" b="0" i="0" u="none" strike="noStrike" dirty="0" err="1">
                <a:solidFill>
                  <a:srgbClr val="000000"/>
                </a:solidFill>
                <a:effectLst/>
                <a:latin typeface="Open Sans" panose="020B0606030504020204" pitchFamily="34" charset="0"/>
              </a:rPr>
              <a:t>pupiller</a:t>
            </a:r>
            <a:r>
              <a:rPr lang="tr-TR" b="0" i="0" u="none" strike="noStrike" dirty="0">
                <a:solidFill>
                  <a:srgbClr val="000000"/>
                </a:solidFill>
                <a:effectLst/>
                <a:latin typeface="Open Sans" panose="020B0606030504020204" pitchFamily="34" charset="0"/>
              </a:rPr>
              <a:t> </a:t>
            </a:r>
            <a:r>
              <a:rPr lang="tr-TR" b="0" i="0" u="none" strike="noStrike" dirty="0" err="1">
                <a:solidFill>
                  <a:srgbClr val="000000"/>
                </a:solidFill>
                <a:effectLst/>
                <a:latin typeface="Open Sans" panose="020B0606030504020204" pitchFamily="34" charset="0"/>
              </a:rPr>
              <a:t>dilatasyon</a:t>
            </a:r>
            <a:r>
              <a:rPr lang="tr-TR" b="0" i="0" u="none" strike="noStrike" dirty="0">
                <a:solidFill>
                  <a:srgbClr val="000000"/>
                </a:solidFill>
                <a:effectLst/>
                <a:latin typeface="Open Sans" panose="020B0606030504020204" pitchFamily="34" charset="0"/>
              </a:rPr>
              <a:t>.</a:t>
            </a:r>
          </a:p>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Kirpik varlığı.</a:t>
            </a:r>
          </a:p>
          <a:p>
            <a:pPr algn="l">
              <a:buFont typeface="Arial" panose="020B0604020202020204" pitchFamily="34" charset="0"/>
              <a:buChar char="•"/>
            </a:pPr>
            <a:r>
              <a:rPr lang="tr-TR" b="0" i="0" u="none" strike="noStrike" dirty="0">
                <a:solidFill>
                  <a:srgbClr val="000000"/>
                </a:solidFill>
                <a:effectLst/>
                <a:latin typeface="Open Sans" panose="020B0606030504020204" pitchFamily="34" charset="0"/>
              </a:rPr>
              <a:t>Göz kapağı tıkanıklığı.</a:t>
            </a:r>
          </a:p>
          <a:p>
            <a:pPr algn="l"/>
            <a:r>
              <a:rPr lang="tr-TR" b="0" i="0" u="none" strike="noStrike" dirty="0">
                <a:solidFill>
                  <a:srgbClr val="000000"/>
                </a:solidFill>
                <a:effectLst/>
                <a:latin typeface="Open Sans" panose="020B0606030504020204" pitchFamily="34" charset="0"/>
              </a:rPr>
              <a:t>İris gözün geri kalanından </a:t>
            </a:r>
            <a:r>
              <a:rPr lang="tr-TR" b="0" i="0" u="none" strike="noStrike" dirty="0" err="1">
                <a:solidFill>
                  <a:srgbClr val="000000"/>
                </a:solidFill>
                <a:effectLst/>
                <a:latin typeface="Open Sans" panose="020B0606030504020204" pitchFamily="34" charset="0"/>
              </a:rPr>
              <a:t>segmentlere</a:t>
            </a:r>
            <a:r>
              <a:rPr lang="tr-TR" b="0" i="0" u="none" strike="noStrike" dirty="0">
                <a:solidFill>
                  <a:srgbClr val="000000"/>
                </a:solidFill>
                <a:effectLst/>
                <a:latin typeface="Open Sans" panose="020B0606030504020204" pitchFamily="34" charset="0"/>
              </a:rPr>
              <a:t> ayrıldıktan ve kalite açısından değerlendirildikten sonra, numune </a:t>
            </a:r>
            <a:r>
              <a:rPr lang="tr-TR" b="0" i="0" u="none" strike="noStrike" dirty="0" err="1">
                <a:solidFill>
                  <a:srgbClr val="000000"/>
                </a:solidFill>
                <a:effectLst/>
                <a:latin typeface="Open Sans" panose="020B0606030504020204" pitchFamily="34" charset="0"/>
              </a:rPr>
              <a:t>biyometrik</a:t>
            </a:r>
            <a:r>
              <a:rPr lang="tr-TR" b="0" i="0" u="none" strike="noStrike" dirty="0">
                <a:solidFill>
                  <a:srgbClr val="000000"/>
                </a:solidFill>
                <a:effectLst/>
                <a:latin typeface="Open Sans" panose="020B0606030504020204" pitchFamily="34" charset="0"/>
              </a:rPr>
              <a:t> bir şablon olarak ileride kullanılmak üzere saklanabilir.</a:t>
            </a:r>
          </a:p>
          <a:p>
            <a:pPr algn="l"/>
            <a:endParaRPr lang="tr-TR" b="0" i="0" u="none" strike="noStrike" dirty="0">
              <a:solidFill>
                <a:srgbClr val="000000"/>
              </a:solidFill>
              <a:effectLst/>
              <a:latin typeface="Open Sans" panose="020B0606030504020204" pitchFamily="34" charset="0"/>
            </a:endParaRPr>
          </a:p>
          <a:p>
            <a:r>
              <a:rPr lang="tr-TR" b="1" i="0" u="none" strike="noStrike" dirty="0">
                <a:solidFill>
                  <a:srgbClr val="C00000"/>
                </a:solidFill>
                <a:effectLst/>
                <a:latin typeface="Calibri" panose="020F0502020204030204" pitchFamily="34" charset="0"/>
                <a:cs typeface="Calibri" panose="020F0502020204030204" pitchFamily="34" charset="0"/>
              </a:rPr>
              <a:t>Görüntü sıkıştırma</a:t>
            </a:r>
          </a:p>
          <a:p>
            <a:r>
              <a:rPr lang="tr-TR" b="0" i="0" u="none" strike="noStrike" dirty="0">
                <a:solidFill>
                  <a:srgbClr val="000000"/>
                </a:solidFill>
                <a:effectLst/>
                <a:latin typeface="Open Sans" panose="020B0606030504020204" pitchFamily="34" charset="0"/>
              </a:rPr>
              <a:t>Her iris tarama şablonu JPEG 2000 formatı kullanılarak sıkıştırılmalıdır. Bu biçim görüntü kalitesini korur ve diğer sıkıştırma yöntemlerinden kaynaklanan yapay nesnelerin (görüntü bozulmaları) oluşumunu en aza indirir.</a:t>
            </a:r>
            <a:endParaRPr lang="tr-TR" b="0" i="0" u="none" strike="noStrike" dirty="0">
              <a:solidFill>
                <a:srgbClr val="C00000"/>
              </a:solidFill>
              <a:effectLst/>
              <a:latin typeface="Calibri" panose="020F0502020204030204" pitchFamily="34" charset="0"/>
              <a:cs typeface="Calibri" panose="020F0502020204030204" pitchFamily="34" charset="0"/>
            </a:endParaRPr>
          </a:p>
          <a:p>
            <a:pPr algn="l"/>
            <a:endParaRPr lang="tr-TR" b="0" i="0" u="none" strike="noStrike" dirty="0">
              <a:solidFill>
                <a:srgbClr val="000000"/>
              </a:solidFill>
              <a:effectLst/>
              <a:latin typeface="Open Sans" panose="020B0606030504020204" pitchFamily="34" charset="0"/>
            </a:endParaRPr>
          </a:p>
          <a:p>
            <a:endParaRPr lang="tr-TR" dirty="0"/>
          </a:p>
        </p:txBody>
      </p:sp>
    </p:spTree>
    <p:extLst>
      <p:ext uri="{BB962C8B-B14F-4D97-AF65-F5344CB8AC3E}">
        <p14:creationId xmlns:p14="http://schemas.microsoft.com/office/powerpoint/2010/main" xmlns="" val="263896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C9D1895F-9B75-2739-5899-BCE87A9D96B4}"/>
              </a:ext>
            </a:extLst>
          </p:cNvPr>
          <p:cNvSpPr>
            <a:spLocks noGrp="1"/>
          </p:cNvSpPr>
          <p:nvPr>
            <p:ph idx="1"/>
          </p:nvPr>
        </p:nvSpPr>
        <p:spPr>
          <a:xfrm>
            <a:off x="171450" y="142875"/>
            <a:ext cx="11830050" cy="6572250"/>
          </a:xfrm>
        </p:spPr>
        <p:txBody>
          <a:bodyPr/>
          <a:lstStyle/>
          <a:p>
            <a:r>
              <a:rPr lang="tr-TR" b="1" i="0" u="none" strike="noStrike" dirty="0">
                <a:solidFill>
                  <a:srgbClr val="C00000"/>
                </a:solidFill>
                <a:effectLst/>
                <a:latin typeface="Calibri" panose="020F0502020204030204" pitchFamily="34" charset="0"/>
                <a:cs typeface="Calibri" panose="020F0502020204030204" pitchFamily="34" charset="0"/>
              </a:rPr>
              <a:t>Eşleştirme için </a:t>
            </a:r>
            <a:r>
              <a:rPr lang="tr-TR" b="1" i="0" u="none" strike="noStrike" dirty="0" err="1">
                <a:solidFill>
                  <a:srgbClr val="C00000"/>
                </a:solidFill>
                <a:effectLst/>
                <a:latin typeface="Calibri" panose="020F0502020204030204" pitchFamily="34" charset="0"/>
                <a:cs typeface="Calibri" panose="020F0502020204030204" pitchFamily="34" charset="0"/>
              </a:rPr>
              <a:t>biyometrik</a:t>
            </a:r>
            <a:r>
              <a:rPr lang="tr-TR" b="1" i="0" u="none" strike="noStrike" dirty="0">
                <a:solidFill>
                  <a:srgbClr val="C00000"/>
                </a:solidFill>
                <a:effectLst/>
                <a:latin typeface="Calibri" panose="020F0502020204030204" pitchFamily="34" charset="0"/>
                <a:cs typeface="Calibri" panose="020F0502020204030204" pitchFamily="34" charset="0"/>
              </a:rPr>
              <a:t> şablon oluşturma</a:t>
            </a:r>
          </a:p>
          <a:p>
            <a:pPr algn="l"/>
            <a:r>
              <a:rPr lang="tr-TR" b="0" i="0" u="none" strike="noStrike" dirty="0">
                <a:solidFill>
                  <a:srgbClr val="000000"/>
                </a:solidFill>
                <a:effectLst/>
                <a:latin typeface="Open Sans" panose="020B0606030504020204" pitchFamily="34" charset="0"/>
              </a:rPr>
              <a:t>Son olarak, yüksek kaliteli örnek iris taraması için şablon olarak kullanılmaya başlanır.</a:t>
            </a:r>
          </a:p>
          <a:p>
            <a:pPr algn="l"/>
            <a:r>
              <a:rPr lang="tr-TR" b="0" i="0" u="none" strike="noStrike" dirty="0">
                <a:solidFill>
                  <a:srgbClr val="000000"/>
                </a:solidFill>
                <a:effectLst/>
                <a:latin typeface="Open Sans" panose="020B0606030504020204" pitchFamily="34" charset="0"/>
              </a:rPr>
              <a:t>Bire bir kimlik doğrulamasında, bir bireyin irisinin her canlı taraması, tanımlama ve kimlik doğrulama için mevcut şablonla karşılaştırılır. Bire çok kimlik doğrulamasında, canlı bir tarama analiz edilir ve bir eşleşme veya eksikliğini belirlemek için mevcut bir galeriyle karşılaştırılır.</a:t>
            </a:r>
          </a:p>
          <a:p>
            <a:endParaRPr lang="tr-TR" b="0" i="0" u="none" strike="noStrike" dirty="0">
              <a:solidFill>
                <a:srgbClr val="C00000"/>
              </a:solidFill>
              <a:effectLst/>
              <a:latin typeface="Calibri" panose="020F0502020204030204" pitchFamily="34" charset="0"/>
              <a:cs typeface="Calibri" panose="020F0502020204030204" pitchFamily="34" charset="0"/>
            </a:endParaRPr>
          </a:p>
          <a:p>
            <a:endParaRPr lang="tr-TR" dirty="0"/>
          </a:p>
        </p:txBody>
      </p:sp>
      <p:pic>
        <p:nvPicPr>
          <p:cNvPr id="7" name="Resim 6" descr="ekran görüntüsü, elektronik donanım, metin içeren bir resim&#10;&#10;Açıklama otomatik olarak oluşturuldu">
            <a:extLst>
              <a:ext uri="{FF2B5EF4-FFF2-40B4-BE49-F238E27FC236}">
                <a16:creationId xmlns:a16="http://schemas.microsoft.com/office/drawing/2014/main" xmlns="" id="{119DF51B-1C9C-A0FB-D653-F0155E078024}"/>
              </a:ext>
            </a:extLst>
          </p:cNvPr>
          <p:cNvPicPr>
            <a:picLocks noChangeAspect="1"/>
          </p:cNvPicPr>
          <p:nvPr/>
        </p:nvPicPr>
        <p:blipFill>
          <a:blip r:embed="rId2"/>
          <a:stretch>
            <a:fillRect/>
          </a:stretch>
        </p:blipFill>
        <p:spPr>
          <a:xfrm>
            <a:off x="2463799" y="2319867"/>
            <a:ext cx="6409267" cy="4216400"/>
          </a:xfrm>
          <a:prstGeom prst="rect">
            <a:avLst/>
          </a:prstGeom>
        </p:spPr>
      </p:pic>
    </p:spTree>
    <p:extLst>
      <p:ext uri="{BB962C8B-B14F-4D97-AF65-F5344CB8AC3E}">
        <p14:creationId xmlns:p14="http://schemas.microsoft.com/office/powerpoint/2010/main" xmlns="" val="262917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78D7A7E-9842-A876-EEF5-6E885CB0DB8A}"/>
              </a:ext>
            </a:extLst>
          </p:cNvPr>
          <p:cNvSpPr>
            <a:spLocks noGrp="1"/>
          </p:cNvSpPr>
          <p:nvPr>
            <p:ph type="title"/>
          </p:nvPr>
        </p:nvSpPr>
        <p:spPr/>
        <p:txBody>
          <a:bodyPr>
            <a:normAutofit/>
          </a:bodyPr>
          <a:lstStyle/>
          <a:p>
            <a:r>
              <a:rPr lang="tr-TR" sz="2400" b="1" i="0" u="none" strike="noStrike" dirty="0">
                <a:solidFill>
                  <a:srgbClr val="000000"/>
                </a:solidFill>
                <a:effectLst/>
                <a:latin typeface="Calibri" panose="020F0502020204030204" pitchFamily="34" charset="0"/>
                <a:cs typeface="Calibri" panose="020F0502020204030204" pitchFamily="34" charset="0"/>
              </a:rPr>
              <a:t>İris Tanıma Sistemlerinin Kullanım Alanları Nelerdir?</a:t>
            </a:r>
            <a:r>
              <a:rPr lang="tr-TR" b="0" i="0" u="none" strike="noStrike" dirty="0">
                <a:solidFill>
                  <a:srgbClr val="000000"/>
                </a:solidFill>
                <a:effectLst/>
                <a:latin typeface="Open Sans" panose="020B0606030504020204" pitchFamily="34" charset="0"/>
              </a:rPr>
              <a:t/>
            </a:r>
            <a:br>
              <a:rPr lang="tr-TR" b="0" i="0" u="none" strike="noStrike" dirty="0">
                <a:solidFill>
                  <a:srgbClr val="000000"/>
                </a:solidFill>
                <a:effectLst/>
                <a:latin typeface="Open Sans" panose="020B0606030504020204" pitchFamily="34" charset="0"/>
              </a:rPr>
            </a:br>
            <a:endParaRPr lang="tr-TR" dirty="0"/>
          </a:p>
        </p:txBody>
      </p:sp>
      <p:sp>
        <p:nvSpPr>
          <p:cNvPr id="3" name="İçerik Yer Tutucusu 2">
            <a:extLst>
              <a:ext uri="{FF2B5EF4-FFF2-40B4-BE49-F238E27FC236}">
                <a16:creationId xmlns:a16="http://schemas.microsoft.com/office/drawing/2014/main" xmlns="" id="{16A25D0C-1472-2B92-FA0C-B6FD5D98D5A9}"/>
              </a:ext>
            </a:extLst>
          </p:cNvPr>
          <p:cNvSpPr>
            <a:spLocks noGrp="1"/>
          </p:cNvSpPr>
          <p:nvPr>
            <p:ph idx="1"/>
          </p:nvPr>
        </p:nvSpPr>
        <p:spPr>
          <a:xfrm>
            <a:off x="1028700" y="1484829"/>
            <a:ext cx="10134600" cy="5187434"/>
          </a:xfrm>
        </p:spPr>
        <p:txBody>
          <a:bodyPr>
            <a:normAutofit fontScale="92500" lnSpcReduction="20000"/>
          </a:bodyPr>
          <a:lstStyle/>
          <a:p>
            <a:r>
              <a:rPr lang="tr-TR" dirty="0">
                <a:latin typeface="Calibri" panose="020F0502020204030204" pitchFamily="34" charset="0"/>
                <a:cs typeface="Calibri" panose="020F0502020204030204" pitchFamily="34" charset="0"/>
              </a:rPr>
              <a:t>İris tanımanın kullanım örnekleri, ulusal vatandaş kimlik programlarından kuruluşlar için fiziksel erişim kontrolüne, sınır yönetimine ve savunmaya kadar uzanmaktadır. İris tanıma özel IR özellikli kameralara sahip cihazlarda bir mobil kimlik doğrulama biçimi olarak da kullanılabilir; örneğin, </a:t>
            </a:r>
            <a:r>
              <a:rPr lang="tr-TR" dirty="0" err="1">
                <a:latin typeface="Calibri" panose="020F0502020204030204" pitchFamily="34" charset="0"/>
                <a:cs typeface="Calibri" panose="020F0502020204030204" pitchFamily="34" charset="0"/>
              </a:rPr>
              <a:t>Samsung</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Galaxy</a:t>
            </a:r>
            <a:r>
              <a:rPr lang="tr-TR" dirty="0">
                <a:latin typeface="Calibri" panose="020F0502020204030204" pitchFamily="34" charset="0"/>
                <a:cs typeface="Calibri" panose="020F0502020204030204" pitchFamily="34" charset="0"/>
              </a:rPr>
              <a:t> S8 ve S9.</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İris tanıma </a:t>
            </a:r>
            <a:r>
              <a:rPr lang="tr-TR" dirty="0" err="1">
                <a:solidFill>
                  <a:schemeClr val="tx1"/>
                </a:solidFill>
                <a:latin typeface="Calibri" panose="020F0502020204030204" pitchFamily="34" charset="0"/>
                <a:cs typeface="Calibri" panose="020F0502020204030204" pitchFamily="34" charset="0"/>
              </a:rPr>
              <a:t>biyometrisinin</a:t>
            </a:r>
            <a:r>
              <a:rPr lang="tr-TR" dirty="0">
                <a:solidFill>
                  <a:schemeClr val="tx1"/>
                </a:solidFill>
                <a:latin typeface="Calibri" panose="020F0502020204030204" pitchFamily="34" charset="0"/>
                <a:cs typeface="Calibri" panose="020F0502020204030204" pitchFamily="34" charset="0"/>
              </a:rPr>
              <a:t> tanımlama ve kimlik doğrulama için kullanıldığında birçok benzersiz avantajı vardır. Bunlar:</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Tarama sırasında fiziksel temas yok (daha hijyenik).</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Doğru eşleme performansı.</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Uzaktan yakalanabilir (gelişmiş yazılım ve optik ile).</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İris kornea tarafından korunur, bu nedenle insanlar yaşlandıkça değişmez.</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Kimlik sahtekarlığını ortadan kaldırır.</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İris tanıma dezavantajları şunları içerir:</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Normal bir kamera kullanılamaz; IR ışık kaynağı ve </a:t>
            </a:r>
            <a:r>
              <a:rPr lang="tr-TR" dirty="0" err="1">
                <a:solidFill>
                  <a:schemeClr val="tx1"/>
                </a:solidFill>
                <a:latin typeface="Calibri" panose="020F0502020204030204" pitchFamily="34" charset="0"/>
                <a:cs typeface="Calibri" panose="020F0502020204030204" pitchFamily="34" charset="0"/>
              </a:rPr>
              <a:t>sensör</a:t>
            </a:r>
            <a:r>
              <a:rPr lang="tr-TR" dirty="0">
                <a:solidFill>
                  <a:schemeClr val="tx1"/>
                </a:solidFill>
                <a:latin typeface="Calibri" panose="020F0502020204030204" pitchFamily="34" charset="0"/>
                <a:cs typeface="Calibri" panose="020F0502020204030204" pitchFamily="34" charset="0"/>
              </a:rPr>
              <a:t> gerektirir. Arama için gereken en yüksek doğruluk için görünür ışık en aza indirilmelidir.</a:t>
            </a:r>
          </a:p>
          <a:p>
            <a:pPr marL="342900" indent="-342900">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Genellikle kameraya yakınlık gerektirir, bu da bazıları için rahatsızlığa neden olabilir.</a:t>
            </a:r>
          </a:p>
          <a:p>
            <a:endParaRPr lang="tr-TR" dirty="0"/>
          </a:p>
        </p:txBody>
      </p:sp>
    </p:spTree>
    <p:extLst>
      <p:ext uri="{BB962C8B-B14F-4D97-AF65-F5344CB8AC3E}">
        <p14:creationId xmlns:p14="http://schemas.microsoft.com/office/powerpoint/2010/main" xmlns="" val="406086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CD619A22-492E-191B-CF57-05CC464F61E9}"/>
              </a:ext>
            </a:extLst>
          </p:cNvPr>
          <p:cNvSpPr>
            <a:spLocks noGrp="1"/>
          </p:cNvSpPr>
          <p:nvPr>
            <p:ph idx="1"/>
          </p:nvPr>
        </p:nvSpPr>
        <p:spPr>
          <a:xfrm>
            <a:off x="1028700" y="2888658"/>
            <a:ext cx="10134600" cy="3969342"/>
          </a:xfrm>
        </p:spPr>
        <p:txBody>
          <a:bodyPr>
            <a:normAutofit/>
          </a:bodyPr>
          <a:lstStyle/>
          <a:p>
            <a:r>
              <a:rPr lang="tr-TR" sz="3200">
                <a:latin typeface="Calibri" panose="020F0502020204030204" pitchFamily="34" charset="0"/>
                <a:cs typeface="Calibri" panose="020F0502020204030204" pitchFamily="34" charset="0"/>
              </a:rPr>
              <a:t>Bizi </a:t>
            </a:r>
            <a:r>
              <a:rPr lang="tr-TR" sz="3200" smtClean="0">
                <a:latin typeface="Calibri" panose="020F0502020204030204" pitchFamily="34" charset="0"/>
                <a:cs typeface="Calibri" panose="020F0502020204030204" pitchFamily="34" charset="0"/>
              </a:rPr>
              <a:t>Dinlediğiniz İçin Teşekkürler</a:t>
            </a:r>
            <a:r>
              <a:rPr lang="tr-TR" sz="3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46619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BE4F759-6C9C-2C02-F16B-8CFB03BAAEEC}"/>
              </a:ext>
            </a:extLst>
          </p:cNvPr>
          <p:cNvSpPr>
            <a:spLocks noGrp="1"/>
          </p:cNvSpPr>
          <p:nvPr>
            <p:ph type="title"/>
          </p:nvPr>
        </p:nvSpPr>
        <p:spPr/>
        <p:txBody>
          <a:bodyPr>
            <a:normAutofit/>
          </a:bodyPr>
          <a:lstStyle/>
          <a:p>
            <a:r>
              <a:rPr lang="tr-TR" sz="2400" b="1" err="1">
                <a:latin typeface="Calibri" panose="020F0502020204030204" pitchFamily="34" charset="0"/>
                <a:cs typeface="Calibri" panose="020F0502020204030204" pitchFamily="34" charset="0"/>
              </a:rPr>
              <a:t>Biyometrik</a:t>
            </a:r>
            <a:r>
              <a:rPr lang="tr-TR" sz="2400" b="1">
                <a:latin typeface="Calibri" panose="020F0502020204030204" pitchFamily="34" charset="0"/>
                <a:cs typeface="Calibri" panose="020F0502020204030204" pitchFamily="34" charset="0"/>
              </a:rPr>
              <a:t> </a:t>
            </a:r>
            <a:r>
              <a:rPr lang="tr-TR" sz="2400" b="1" smtClean="0">
                <a:latin typeface="Calibri" panose="020F0502020204030204" pitchFamily="34" charset="0"/>
                <a:cs typeface="Calibri" panose="020F0502020204030204" pitchFamily="34" charset="0"/>
              </a:rPr>
              <a:t>Tanıma </a:t>
            </a:r>
            <a:r>
              <a:rPr lang="tr-TR" sz="2400" b="1" dirty="0">
                <a:latin typeface="Calibri" panose="020F0502020204030204" pitchFamily="34" charset="0"/>
                <a:cs typeface="Calibri" panose="020F0502020204030204" pitchFamily="34" charset="0"/>
              </a:rPr>
              <a:t>Sistemi Nedir?</a:t>
            </a:r>
          </a:p>
        </p:txBody>
      </p:sp>
      <p:sp>
        <p:nvSpPr>
          <p:cNvPr id="3" name="İçerik Yer Tutucusu 2">
            <a:extLst>
              <a:ext uri="{FF2B5EF4-FFF2-40B4-BE49-F238E27FC236}">
                <a16:creationId xmlns:a16="http://schemas.microsoft.com/office/drawing/2014/main" xmlns="" id="{D5BA413D-56B8-8382-9A60-A8D544E240CC}"/>
              </a:ext>
            </a:extLst>
          </p:cNvPr>
          <p:cNvSpPr>
            <a:spLocks noGrp="1"/>
          </p:cNvSpPr>
          <p:nvPr>
            <p:ph idx="1"/>
          </p:nvPr>
        </p:nvSpPr>
        <p:spPr/>
        <p:txBody>
          <a:bodyPr>
            <a:normAutofit/>
          </a:bodyPr>
          <a:lstStyle/>
          <a:p>
            <a:r>
              <a:rPr lang="tr-TR" b="0" i="0" u="none" strike="noStrike" dirty="0" err="1">
                <a:solidFill>
                  <a:srgbClr val="111111"/>
                </a:solidFill>
                <a:effectLst/>
                <a:latin typeface="Work Sans" pitchFamily="2" charset="0"/>
              </a:rPr>
              <a:t>Biyometrik</a:t>
            </a:r>
            <a:r>
              <a:rPr lang="tr-TR" b="0" i="0" u="none" strike="noStrike" dirty="0">
                <a:solidFill>
                  <a:srgbClr val="111111"/>
                </a:solidFill>
                <a:effectLst/>
                <a:latin typeface="Work Sans" pitchFamily="2" charset="0"/>
              </a:rPr>
              <a:t> tanıma sistemleri, bireylerin parmak izi, el geometrisi, ses, retina, yüz, imza vb. </a:t>
            </a:r>
            <a:r>
              <a:rPr lang="tr-TR" b="0" i="0" u="none" strike="noStrike" dirty="0" err="1">
                <a:solidFill>
                  <a:srgbClr val="111111"/>
                </a:solidFill>
                <a:effectLst/>
                <a:latin typeface="Work Sans" pitchFamily="2" charset="0"/>
              </a:rPr>
              <a:t>biyometrikler</a:t>
            </a:r>
            <a:r>
              <a:rPr lang="tr-TR" b="0" i="0" u="none" strike="noStrike" dirty="0">
                <a:solidFill>
                  <a:srgbClr val="111111"/>
                </a:solidFill>
                <a:effectLst/>
                <a:latin typeface="Work Sans" pitchFamily="2" charset="0"/>
              </a:rPr>
              <a:t> gibi anatomik ve davranışsal özelliklerine dayalı olarak otomatik olarak tanınmasını ifade eder. </a:t>
            </a:r>
            <a:r>
              <a:rPr lang="tr-TR" b="0" i="0" u="none" strike="noStrike" dirty="0" err="1">
                <a:solidFill>
                  <a:srgbClr val="111111"/>
                </a:solidFill>
                <a:effectLst/>
                <a:latin typeface="Work Sans" pitchFamily="2" charset="0"/>
              </a:rPr>
              <a:t>Biyometrik</a:t>
            </a:r>
            <a:r>
              <a:rPr lang="tr-TR" b="0" i="0" u="none" strike="noStrike" dirty="0">
                <a:solidFill>
                  <a:srgbClr val="111111"/>
                </a:solidFill>
                <a:effectLst/>
                <a:latin typeface="Work Sans" pitchFamily="2" charset="0"/>
              </a:rPr>
              <a:t> sistemler teknolojinin de gelişmesiyle yaygın bir biçim de şifre ve güvenlik sistemleri olarak kullanılmaya başlanmıştır. </a:t>
            </a:r>
            <a:r>
              <a:rPr lang="tr-TR" b="0" i="0" u="none" strike="noStrike" dirty="0" err="1">
                <a:solidFill>
                  <a:srgbClr val="111111"/>
                </a:solidFill>
                <a:effectLst/>
                <a:latin typeface="Work Sans" pitchFamily="2" charset="0"/>
              </a:rPr>
              <a:t>Biyometrik</a:t>
            </a:r>
            <a:r>
              <a:rPr lang="tr-TR" b="0" i="0" u="none" strike="noStrike" dirty="0">
                <a:solidFill>
                  <a:srgbClr val="111111"/>
                </a:solidFill>
                <a:effectLst/>
                <a:latin typeface="Work Sans" pitchFamily="2" charset="0"/>
              </a:rPr>
              <a:t> tanıma sistemi bireylerin fiziksel ve davranışsal özelliklerinin farklılığından faydalanır. Bu sistemlerde, kişinin bu özelliklerini kullanarak fiziksel veya sanal olarak erişim yapabilmeyi sağlar.</a:t>
            </a:r>
            <a:endParaRPr lang="tr-TR"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4761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5">
            <a:extLst>
              <a:ext uri="{FF2B5EF4-FFF2-40B4-BE49-F238E27FC236}">
                <a16:creationId xmlns:a16="http://schemas.microsoft.com/office/drawing/2014/main" xmlns="" id="{158E38A4-F699-490C-8D1F-E8AD332D9B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xmlns="" id="{939C6AAB-48AC-41A3-95C2-6BF83715DF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xmlns="" id="{F6EE861B-7D2F-4B7C-A6E3-5937E81B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1916D691-FC68-45EC-359C-9D6836ABA32E}"/>
              </a:ext>
            </a:extLst>
          </p:cNvPr>
          <p:cNvSpPr>
            <a:spLocks noGrp="1"/>
          </p:cNvSpPr>
          <p:nvPr>
            <p:ph type="title"/>
          </p:nvPr>
        </p:nvSpPr>
        <p:spPr>
          <a:xfrm>
            <a:off x="1028700" y="723901"/>
            <a:ext cx="5836920" cy="1288884"/>
          </a:xfrm>
        </p:spPr>
        <p:txBody>
          <a:bodyPr anchor="b">
            <a:normAutofit/>
          </a:bodyPr>
          <a:lstStyle/>
          <a:p>
            <a:pPr algn="ctr"/>
            <a:r>
              <a:rPr lang="tr-TR" sz="2400" err="1">
                <a:latin typeface="Calibri" panose="020F0502020204030204" pitchFamily="34" charset="0"/>
                <a:cs typeface="Calibri" panose="020F0502020204030204" pitchFamily="34" charset="0"/>
              </a:rPr>
              <a:t>Biyometrik</a:t>
            </a:r>
            <a:r>
              <a:rPr lang="tr-TR" sz="2400">
                <a:latin typeface="Calibri" panose="020F0502020204030204" pitchFamily="34" charset="0"/>
                <a:cs typeface="Calibri" panose="020F0502020204030204" pitchFamily="34" charset="0"/>
              </a:rPr>
              <a:t> </a:t>
            </a:r>
            <a:r>
              <a:rPr lang="tr-TR" sz="2400" smtClean="0">
                <a:latin typeface="Calibri" panose="020F0502020204030204" pitchFamily="34" charset="0"/>
                <a:cs typeface="Calibri" panose="020F0502020204030204" pitchFamily="34" charset="0"/>
              </a:rPr>
              <a:t>Tanıma </a:t>
            </a:r>
            <a:r>
              <a:rPr lang="tr-TR" sz="2400" dirty="0">
                <a:latin typeface="Calibri" panose="020F0502020204030204" pitchFamily="34" charset="0"/>
                <a:cs typeface="Calibri" panose="020F0502020204030204" pitchFamily="34" charset="0"/>
              </a:rPr>
              <a:t>Sistemi Örnekleri</a:t>
            </a:r>
          </a:p>
        </p:txBody>
      </p:sp>
      <p:sp>
        <p:nvSpPr>
          <p:cNvPr id="30" name="Content Placeholder 12">
            <a:extLst>
              <a:ext uri="{FF2B5EF4-FFF2-40B4-BE49-F238E27FC236}">
                <a16:creationId xmlns:a16="http://schemas.microsoft.com/office/drawing/2014/main" xmlns="" id="{0BCB339A-58AC-2C83-2567-107951254E33}"/>
              </a:ext>
            </a:extLst>
          </p:cNvPr>
          <p:cNvSpPr>
            <a:spLocks noGrp="1"/>
          </p:cNvSpPr>
          <p:nvPr>
            <p:ph idx="1"/>
          </p:nvPr>
        </p:nvSpPr>
        <p:spPr>
          <a:xfrm>
            <a:off x="1266529" y="2732545"/>
            <a:ext cx="5384169" cy="3232826"/>
          </a:xfrm>
        </p:spPr>
        <p:txBody>
          <a:bodyPr anchor="t">
            <a:normAutofit fontScale="92500" lnSpcReduction="10000"/>
          </a:bodyPr>
          <a:lstStyle/>
          <a:p>
            <a:pPr algn="ctr"/>
            <a:r>
              <a:rPr lang="tr-TR" b="0" i="0" u="none" strike="noStrike" dirty="0" err="1">
                <a:solidFill>
                  <a:srgbClr val="111111"/>
                </a:solidFill>
                <a:effectLst/>
                <a:latin typeface="Work Sans" pitchFamily="2" charset="0"/>
              </a:rPr>
              <a:t>Biyometrik</a:t>
            </a:r>
            <a:r>
              <a:rPr lang="tr-TR" b="0" i="0" u="none" strike="noStrike" dirty="0">
                <a:solidFill>
                  <a:srgbClr val="111111"/>
                </a:solidFill>
                <a:effectLst/>
                <a:latin typeface="Work Sans" pitchFamily="2" charset="0"/>
              </a:rPr>
              <a:t> sistemler iki gruba ayrılmaktadır. Bunlar: fiziksel ve davranışsal özelliklere göre </a:t>
            </a:r>
            <a:r>
              <a:rPr lang="tr-TR" b="0" i="0" u="none" strike="noStrike" dirty="0" err="1">
                <a:solidFill>
                  <a:srgbClr val="111111"/>
                </a:solidFill>
                <a:effectLst/>
                <a:latin typeface="Work Sans" pitchFamily="2" charset="0"/>
              </a:rPr>
              <a:t>biyometrik</a:t>
            </a:r>
            <a:r>
              <a:rPr lang="tr-TR" b="0" i="0" u="none" strike="noStrike" dirty="0">
                <a:solidFill>
                  <a:srgbClr val="111111"/>
                </a:solidFill>
                <a:effectLst/>
                <a:latin typeface="Work Sans" pitchFamily="2" charset="0"/>
              </a:rPr>
              <a:t> sistemlerdir. Fiziksel </a:t>
            </a:r>
            <a:r>
              <a:rPr lang="tr-TR" b="0" i="0" u="none" strike="noStrike" dirty="0" err="1">
                <a:solidFill>
                  <a:srgbClr val="111111"/>
                </a:solidFill>
                <a:effectLst/>
                <a:latin typeface="Work Sans" pitchFamily="2" charset="0"/>
              </a:rPr>
              <a:t>biyometrik</a:t>
            </a:r>
            <a:r>
              <a:rPr lang="tr-TR" b="0" i="0" u="none" strike="noStrike" dirty="0">
                <a:solidFill>
                  <a:srgbClr val="111111"/>
                </a:solidFill>
                <a:effectLst/>
                <a:latin typeface="Work Sans" pitchFamily="2" charset="0"/>
              </a:rPr>
              <a:t> sistemler; parmak izi, yüz, retina, iris vb. fiziksel özellikleri barındıran sistemlerken, bireyin davranışsal farklılıklarını temel alan davranışsal </a:t>
            </a:r>
            <a:r>
              <a:rPr lang="tr-TR" b="0" i="0" u="none" strike="noStrike" dirty="0" err="1">
                <a:solidFill>
                  <a:srgbClr val="111111"/>
                </a:solidFill>
                <a:effectLst/>
                <a:latin typeface="Work Sans" pitchFamily="2" charset="0"/>
              </a:rPr>
              <a:t>biyometrikler</a:t>
            </a:r>
            <a:r>
              <a:rPr lang="tr-TR" b="0" i="0" u="none" strike="noStrike" dirty="0">
                <a:solidFill>
                  <a:srgbClr val="111111"/>
                </a:solidFill>
                <a:effectLst/>
                <a:latin typeface="Work Sans" pitchFamily="2" charset="0"/>
              </a:rPr>
              <a:t> ise; ıslak imza, el yazısı, tuş basma ritmi ve ses gibi davranışsal </a:t>
            </a:r>
            <a:r>
              <a:rPr lang="tr-TR" b="0" i="0" u="none" strike="noStrike" dirty="0" err="1">
                <a:solidFill>
                  <a:srgbClr val="111111"/>
                </a:solidFill>
                <a:effectLst/>
                <a:latin typeface="Work Sans" pitchFamily="2" charset="0"/>
              </a:rPr>
              <a:t>biyometrikleri</a:t>
            </a:r>
            <a:r>
              <a:rPr lang="tr-TR" b="0" i="0" u="none" strike="noStrike" dirty="0">
                <a:solidFill>
                  <a:srgbClr val="111111"/>
                </a:solidFill>
                <a:effectLst/>
                <a:latin typeface="Work Sans" pitchFamily="2" charset="0"/>
              </a:rPr>
              <a:t> baz almaktadır.</a:t>
            </a:r>
            <a:endParaRPr lang="en-US" dirty="0"/>
          </a:p>
        </p:txBody>
      </p:sp>
      <p:pic>
        <p:nvPicPr>
          <p:cNvPr id="9" name="İçerik Yer Tutucusu 8" descr="metin, ekran görüntüsü, yazı tipi, sayı, numara içeren bir resim&#10;&#10;Açıklama otomatik olarak oluşturuldu">
            <a:extLst>
              <a:ext uri="{FF2B5EF4-FFF2-40B4-BE49-F238E27FC236}">
                <a16:creationId xmlns:a16="http://schemas.microsoft.com/office/drawing/2014/main" xmlns="" id="{431519E0-AB00-7F6E-9DF8-9EEB83A14CDE}"/>
              </a:ext>
            </a:extLst>
          </p:cNvPr>
          <p:cNvPicPr>
            <a:picLocks noChangeAspect="1"/>
          </p:cNvPicPr>
          <p:nvPr/>
        </p:nvPicPr>
        <p:blipFill>
          <a:blip r:embed="rId2">
            <a:alphaModFix/>
          </a:blip>
          <a:stretch>
            <a:fillRect/>
          </a:stretch>
        </p:blipFill>
        <p:spPr>
          <a:xfrm>
            <a:off x="7741239" y="1455628"/>
            <a:ext cx="3666392" cy="4302225"/>
          </a:xfrm>
          <a:prstGeom prst="rect">
            <a:avLst/>
          </a:prstGeom>
        </p:spPr>
      </p:pic>
      <p:grpSp>
        <p:nvGrpSpPr>
          <p:cNvPr id="31" name="Group 21">
            <a:extLst>
              <a:ext uri="{FF2B5EF4-FFF2-40B4-BE49-F238E27FC236}">
                <a16:creationId xmlns:a16="http://schemas.microsoft.com/office/drawing/2014/main" xmlns="" id="{073091F1-AA5A-47C6-9502-D5870A72D5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513418" y="2320171"/>
            <a:ext cx="867485" cy="115439"/>
            <a:chOff x="8910933" y="1861308"/>
            <a:chExt cx="867485" cy="115439"/>
          </a:xfrm>
        </p:grpSpPr>
        <p:sp>
          <p:nvSpPr>
            <p:cNvPr id="32" name="Rectangle 22">
              <a:extLst>
                <a:ext uri="{FF2B5EF4-FFF2-40B4-BE49-F238E27FC236}">
                  <a16:creationId xmlns:a16="http://schemas.microsoft.com/office/drawing/2014/main" xmlns="" id="{8085C4F7-6E91-4DF6-BB01-A46132BC35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xmlns="" id="{25476588-B9AD-4662-A085-8E4D91493B3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BCDB34B3-D348-476E-BE7F-1139370F43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4036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16E0664-00C5-BFB6-5488-95E90A1BF23F}"/>
              </a:ext>
            </a:extLst>
          </p:cNvPr>
          <p:cNvSpPr>
            <a:spLocks noGrp="1"/>
          </p:cNvSpPr>
          <p:nvPr>
            <p:ph type="title"/>
          </p:nvPr>
        </p:nvSpPr>
        <p:spPr/>
        <p:txBody>
          <a:bodyPr>
            <a:normAutofit/>
          </a:bodyPr>
          <a:lstStyle/>
          <a:p>
            <a:r>
              <a:rPr lang="tr-TR" sz="2400" dirty="0">
                <a:latin typeface="Calibri" panose="020F0502020204030204" pitchFamily="34" charset="0"/>
                <a:cs typeface="Calibri" panose="020F0502020204030204" pitchFamily="34" charset="0"/>
              </a:rPr>
              <a:t>Bir </a:t>
            </a:r>
            <a:r>
              <a:rPr lang="tr-TR" sz="2400" dirty="0" err="1">
                <a:latin typeface="Calibri" panose="020F0502020204030204" pitchFamily="34" charset="0"/>
                <a:cs typeface="Calibri" panose="020F0502020204030204" pitchFamily="34" charset="0"/>
              </a:rPr>
              <a:t>Biyometrik</a:t>
            </a:r>
            <a:r>
              <a:rPr lang="tr-TR" sz="2400" dirty="0">
                <a:latin typeface="Calibri" panose="020F0502020204030204" pitchFamily="34" charset="0"/>
                <a:cs typeface="Calibri" panose="020F0502020204030204" pitchFamily="34" charset="0"/>
              </a:rPr>
              <a:t> </a:t>
            </a:r>
            <a:r>
              <a:rPr lang="tr-TR" sz="2400">
                <a:latin typeface="Calibri" panose="020F0502020204030204" pitchFamily="34" charset="0"/>
                <a:cs typeface="Calibri" panose="020F0502020204030204" pitchFamily="34" charset="0"/>
              </a:rPr>
              <a:t>Sistemin </a:t>
            </a:r>
            <a:r>
              <a:rPr lang="tr-TR" sz="2400" smtClean="0">
                <a:latin typeface="Calibri" panose="020F0502020204030204" pitchFamily="34" charset="0"/>
                <a:cs typeface="Calibri" panose="020F0502020204030204" pitchFamily="34" charset="0"/>
              </a:rPr>
              <a:t>Ç</a:t>
            </a:r>
            <a:r>
              <a:rPr lang="tr-TR" sz="2400" smtClean="0">
                <a:latin typeface="Calibri" panose="020F0502020204030204" pitchFamily="34" charset="0"/>
                <a:cs typeface="Calibri" panose="020F0502020204030204" pitchFamily="34" charset="0"/>
              </a:rPr>
              <a:t>alışma Mekanizması</a:t>
            </a:r>
            <a:endParaRPr lang="tr-TR" sz="2400" dirty="0">
              <a:latin typeface="Calibri" panose="020F0502020204030204" pitchFamily="34" charset="0"/>
              <a:cs typeface="Calibri" panose="020F0502020204030204" pitchFamily="34" charset="0"/>
            </a:endParaRPr>
          </a:p>
        </p:txBody>
      </p:sp>
      <p:pic>
        <p:nvPicPr>
          <p:cNvPr id="5" name="İçerik Yer Tutucusu 4" descr="diyagram, plan, taslak, metin içeren bir resim&#10;&#10;Açıklama otomatik olarak oluşturuldu">
            <a:extLst>
              <a:ext uri="{FF2B5EF4-FFF2-40B4-BE49-F238E27FC236}">
                <a16:creationId xmlns:a16="http://schemas.microsoft.com/office/drawing/2014/main" xmlns="" id="{DCBF5DD9-D4B8-0BA7-C25C-FCC59077B14F}"/>
              </a:ext>
            </a:extLst>
          </p:cNvPr>
          <p:cNvPicPr>
            <a:picLocks noGrp="1" noChangeAspect="1"/>
          </p:cNvPicPr>
          <p:nvPr>
            <p:ph idx="1"/>
          </p:nvPr>
        </p:nvPicPr>
        <p:blipFill>
          <a:blip r:embed="rId2"/>
          <a:stretch>
            <a:fillRect/>
          </a:stretch>
        </p:blipFill>
        <p:spPr>
          <a:xfrm>
            <a:off x="3009900" y="2260599"/>
            <a:ext cx="6642100" cy="4059061"/>
          </a:xfrm>
        </p:spPr>
      </p:pic>
    </p:spTree>
    <p:extLst>
      <p:ext uri="{BB962C8B-B14F-4D97-AF65-F5344CB8AC3E}">
        <p14:creationId xmlns:p14="http://schemas.microsoft.com/office/powerpoint/2010/main" xmlns="" val="393761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9D3B3C7E-BC2D-4436-8B03-AC421FA667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79B5D0C1-066E-4C02-A6B8-59FAE4A197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xmlns="" id="{D4386904-AFDC-449E-8D1B-906B305EBD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13">
              <a:extLst>
                <a:ext uri="{FF2B5EF4-FFF2-40B4-BE49-F238E27FC236}">
                  <a16:creationId xmlns:a16="http://schemas.microsoft.com/office/drawing/2014/main" xmlns="" id="{F70778F2-11E8-428C-8324-479CA9D6FE9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4A0BE89E-CB2D-48BA-A8D2-533FAAAA725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xmlns="" id="{DD8EACB7-D372-470B-B76E-A829D0031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yakın çekim, kirpik, deri, cilt, göz bebeği içeren bir resim&#10;&#10;Açıklama otomatik olarak oluşturuldu">
            <a:extLst>
              <a:ext uri="{FF2B5EF4-FFF2-40B4-BE49-F238E27FC236}">
                <a16:creationId xmlns:a16="http://schemas.microsoft.com/office/drawing/2014/main" xmlns="" id="{811BF483-7743-4563-BD83-6DD3F2A914B2}"/>
              </a:ext>
            </a:extLst>
          </p:cNvPr>
          <p:cNvPicPr>
            <a:picLocks noGrp="1" noChangeAspect="1"/>
          </p:cNvPicPr>
          <p:nvPr>
            <p:ph idx="1"/>
          </p:nvPr>
        </p:nvPicPr>
        <p:blipFill rotWithShape="1">
          <a:blip r:embed="rId2"/>
          <a:srcRect t="13788" b="1943"/>
          <a:stretch/>
        </p:blipFill>
        <p:spPr>
          <a:xfrm>
            <a:off x="20" y="10"/>
            <a:ext cx="12191980" cy="6857990"/>
          </a:xfrm>
          <a:prstGeom prst="rect">
            <a:avLst/>
          </a:prstGeom>
        </p:spPr>
      </p:pic>
      <p:sp>
        <p:nvSpPr>
          <p:cNvPr id="19" name="Rectangle 5">
            <a:extLst>
              <a:ext uri="{FF2B5EF4-FFF2-40B4-BE49-F238E27FC236}">
                <a16:creationId xmlns:a16="http://schemas.microsoft.com/office/drawing/2014/main" xmlns="" id="{FBE11A49-02A1-4D4C-9A49-CDF496B109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6575BBA5-C61C-041A-46C3-A7E19C4497C0}"/>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tr-TR" sz="2800" cap="all" spc="390" smtClean="0"/>
              <a:t>İRİ</a:t>
            </a:r>
            <a:r>
              <a:rPr lang="en-US" sz="2800" kern="1200" cap="all" spc="390" baseline="0" smtClean="0">
                <a:solidFill>
                  <a:schemeClr val="tx2"/>
                </a:solidFill>
                <a:latin typeface="+mj-lt"/>
                <a:ea typeface="+mj-ea"/>
                <a:cs typeface="+mj-cs"/>
              </a:rPr>
              <a:t>s </a:t>
            </a:r>
            <a:r>
              <a:rPr lang="en-US" sz="2800" kern="1200" cap="all" spc="390" baseline="0">
                <a:solidFill>
                  <a:schemeClr val="tx2"/>
                </a:solidFill>
                <a:latin typeface="+mj-lt"/>
                <a:ea typeface="+mj-ea"/>
                <a:cs typeface="+mj-cs"/>
              </a:rPr>
              <a:t>Tanima</a:t>
            </a:r>
          </a:p>
        </p:txBody>
      </p:sp>
      <p:grpSp>
        <p:nvGrpSpPr>
          <p:cNvPr id="21" name="Group 20">
            <a:extLst>
              <a:ext uri="{FF2B5EF4-FFF2-40B4-BE49-F238E27FC236}">
                <a16:creationId xmlns:a16="http://schemas.microsoft.com/office/drawing/2014/main" xmlns="" id="{F1732D3A-CFF0-45BE-AD79-F83D0272C6C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580479" y="3871114"/>
            <a:ext cx="867485" cy="115439"/>
            <a:chOff x="8910933" y="1861308"/>
            <a:chExt cx="867485" cy="115439"/>
          </a:xfrm>
        </p:grpSpPr>
        <p:sp>
          <p:nvSpPr>
            <p:cNvPr id="22" name="Rectangle 21">
              <a:extLst>
                <a:ext uri="{FF2B5EF4-FFF2-40B4-BE49-F238E27FC236}">
                  <a16:creationId xmlns:a16="http://schemas.microsoft.com/office/drawing/2014/main" xmlns="" id="{C892F72C-7FB6-49C8-A402-D5DC42DB67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xmlns="" id="{FC92C2E1-605F-49BD-8AC8-DC52B3015E3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8BE2E0F-EE6D-4748-AB8F-724D0DDC6E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21110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31872FF-5726-7B3F-AA5E-A7710B8EDED3}"/>
              </a:ext>
            </a:extLst>
          </p:cNvPr>
          <p:cNvSpPr>
            <a:spLocks noGrp="1"/>
          </p:cNvSpPr>
          <p:nvPr>
            <p:ph type="title"/>
          </p:nvPr>
        </p:nvSpPr>
        <p:spPr/>
        <p:txBody>
          <a:bodyPr>
            <a:normAutofit/>
          </a:bodyPr>
          <a:lstStyle/>
          <a:p>
            <a:r>
              <a:rPr lang="tr-TR" sz="2400" b="1" err="1">
                <a:latin typeface="Calibri" panose="020F0502020204030204" pitchFamily="34" charset="0"/>
                <a:cs typeface="Calibri" panose="020F0502020204030204" pitchFamily="34" charset="0"/>
              </a:rPr>
              <a:t>İ</a:t>
            </a:r>
            <a:r>
              <a:rPr lang="tr-TR" sz="2400" b="1" smtClean="0">
                <a:latin typeface="Calibri" panose="020F0502020204030204" pitchFamily="34" charset="0"/>
                <a:cs typeface="Calibri" panose="020F0502020204030204" pitchFamily="34" charset="0"/>
              </a:rPr>
              <a:t>ris Tanıma </a:t>
            </a:r>
            <a:r>
              <a:rPr lang="tr-TR" sz="2400" b="1" dirty="0">
                <a:latin typeface="Calibri" panose="020F0502020204030204" pitchFamily="34" charset="0"/>
                <a:cs typeface="Calibri" panose="020F0502020204030204" pitchFamily="34" charset="0"/>
              </a:rPr>
              <a:t>Sistemi Nedir?</a:t>
            </a:r>
          </a:p>
        </p:txBody>
      </p:sp>
      <p:sp>
        <p:nvSpPr>
          <p:cNvPr id="3" name="İçerik Yer Tutucusu 2">
            <a:extLst>
              <a:ext uri="{FF2B5EF4-FFF2-40B4-BE49-F238E27FC236}">
                <a16:creationId xmlns:a16="http://schemas.microsoft.com/office/drawing/2014/main" xmlns="" id="{9941AEA1-C137-EFDA-B5C0-12EB6D3B5385}"/>
              </a:ext>
            </a:extLst>
          </p:cNvPr>
          <p:cNvSpPr>
            <a:spLocks noGrp="1"/>
          </p:cNvSpPr>
          <p:nvPr>
            <p:ph idx="1"/>
          </p:nvPr>
        </p:nvSpPr>
        <p:spPr/>
        <p:txBody>
          <a:bodyPr>
            <a:normAutofit/>
          </a:bodyPr>
          <a:lstStyle/>
          <a:p>
            <a:r>
              <a:rPr lang="tr-TR" b="0" i="0" u="none" strike="noStrike" dirty="0">
                <a:solidFill>
                  <a:srgbClr val="111111"/>
                </a:solidFill>
                <a:effectLst/>
                <a:latin typeface="Calibri" panose="020F0502020204030204" pitchFamily="34" charset="0"/>
                <a:cs typeface="Calibri" panose="020F0502020204030204" pitchFamily="34" charset="0"/>
              </a:rPr>
              <a:t>İris, merkezinde gözbebeği içeren gözün önündeki renkli dairesel </a:t>
            </a:r>
            <a:r>
              <a:rPr lang="tr-TR" b="0" i="0" u="none" strike="noStrike" dirty="0" err="1">
                <a:solidFill>
                  <a:srgbClr val="111111"/>
                </a:solidFill>
                <a:effectLst/>
                <a:latin typeface="Calibri" panose="020F0502020204030204" pitchFamily="34" charset="0"/>
                <a:cs typeface="Calibri" panose="020F0502020204030204" pitchFamily="34" charset="0"/>
              </a:rPr>
              <a:t>bölümdür.İris</a:t>
            </a:r>
            <a:r>
              <a:rPr lang="tr-TR" b="0" i="0" u="none" strike="noStrike" dirty="0">
                <a:solidFill>
                  <a:srgbClr val="111111"/>
                </a:solidFill>
                <a:effectLst/>
                <a:latin typeface="Calibri" panose="020F0502020204030204" pitchFamily="34" charset="0"/>
                <a:cs typeface="Calibri" panose="020F0502020204030204" pitchFamily="34" charset="0"/>
              </a:rPr>
              <a:t>, göze giren ışık miktarını ayarlamak için gözbebeğinin boyutunu kontrol eder. İris tanıma teknolojisi, irisi oluşturan renkli dokunun benzersiz modellerini kullanır. Bu modeller, yakın kızıl ötesi dalga boylarında çalışan bir kamera tarafından yakalanır. İlk iris kameraların yeterli ayrıntıyı kaydetmek için gözlere yakın olması (ancak onlarla temas halinde olmaması) gerekiyordu, ancak teknolojik gelişmeler artık kameraların birkaç metre uzağa yerleştirilmesine ve hareket halindekilerin irislerini yakalamasına olanak tanıyor. Sistem, hem </a:t>
            </a:r>
            <a:r>
              <a:rPr lang="tr-TR" b="0" i="0" u="none" strike="noStrike" dirty="0" err="1">
                <a:solidFill>
                  <a:srgbClr val="111111"/>
                </a:solidFill>
                <a:effectLst/>
                <a:latin typeface="Calibri" panose="020F0502020204030204" pitchFamily="34" charset="0"/>
                <a:cs typeface="Calibri" panose="020F0502020204030204" pitchFamily="34" charset="0"/>
              </a:rPr>
              <a:t>biyometrik</a:t>
            </a:r>
            <a:r>
              <a:rPr lang="tr-TR" b="0" i="0" u="none" strike="noStrike" dirty="0">
                <a:solidFill>
                  <a:srgbClr val="111111"/>
                </a:solidFill>
                <a:effectLst/>
                <a:latin typeface="Calibri" panose="020F0502020204030204" pitchFamily="34" charset="0"/>
                <a:cs typeface="Calibri" panose="020F0502020204030204" pitchFamily="34" charset="0"/>
              </a:rPr>
              <a:t> bire bir (1-1) doğrulamada karşılaştırmalar yapmak için otomatik parmak izi tanıma sistemlerine benzer bir şekilde örüntü tanıma algoritmalarını kullanır. Diğer iris kayıtlarından herhangi birinin potansiyel bir eşleşme sağlayıp sağlamadığını belirlemek için bir veri tabanını aramak için bir araştırma olarak önerilen bir kimliği ve bire çok (1-N) tanımlama </a:t>
            </a:r>
            <a:r>
              <a:rPr lang="tr-TR" b="0" i="0" u="none" strike="noStrike" dirty="0" err="1">
                <a:solidFill>
                  <a:srgbClr val="111111"/>
                </a:solidFill>
                <a:effectLst/>
                <a:latin typeface="Calibri" panose="020F0502020204030204" pitchFamily="34" charset="0"/>
                <a:cs typeface="Calibri" panose="020F0502020204030204" pitchFamily="34" charset="0"/>
              </a:rPr>
              <a:t>modlarını</a:t>
            </a:r>
            <a:r>
              <a:rPr lang="tr-TR" b="0" i="0" u="none" strike="noStrike" dirty="0">
                <a:solidFill>
                  <a:srgbClr val="111111"/>
                </a:solidFill>
                <a:effectLst/>
                <a:latin typeface="Calibri" panose="020F0502020204030204" pitchFamily="34" charset="0"/>
                <a:cs typeface="Calibri" panose="020F0502020204030204" pitchFamily="34" charset="0"/>
              </a:rPr>
              <a:t> doğrular.</a:t>
            </a: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384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1C132FD-21B4-B6E0-D8DC-D772F4CF3621}"/>
              </a:ext>
            </a:extLst>
          </p:cNvPr>
          <p:cNvSpPr>
            <a:spLocks noGrp="1"/>
          </p:cNvSpPr>
          <p:nvPr>
            <p:ph type="title"/>
          </p:nvPr>
        </p:nvSpPr>
        <p:spPr/>
        <p:txBody>
          <a:bodyPr>
            <a:normAutofit/>
          </a:bodyPr>
          <a:lstStyle/>
          <a:p>
            <a:r>
              <a:rPr lang="tr-TR" sz="2400" b="1" err="1">
                <a:latin typeface="Calibri" panose="020F0502020204030204" pitchFamily="34" charset="0"/>
                <a:cs typeface="Calibri" panose="020F0502020204030204" pitchFamily="34" charset="0"/>
              </a:rPr>
              <a:t>İ</a:t>
            </a:r>
            <a:r>
              <a:rPr lang="tr-TR" sz="2400" b="1" smtClean="0">
                <a:latin typeface="Calibri" panose="020F0502020204030204" pitchFamily="34" charset="0"/>
                <a:cs typeface="Calibri" panose="020F0502020204030204" pitchFamily="34" charset="0"/>
              </a:rPr>
              <a:t>ris Tanıma </a:t>
            </a:r>
            <a:r>
              <a:rPr lang="tr-TR" sz="2400" b="1">
                <a:latin typeface="Calibri" panose="020F0502020204030204" pitchFamily="34" charset="0"/>
                <a:cs typeface="Calibri" panose="020F0502020204030204" pitchFamily="34" charset="0"/>
              </a:rPr>
              <a:t>Sistemi </a:t>
            </a:r>
            <a:r>
              <a:rPr lang="tr-TR" sz="2400" b="1" smtClean="0">
                <a:latin typeface="Calibri" panose="020F0502020204030204" pitchFamily="34" charset="0"/>
                <a:cs typeface="Calibri" panose="020F0502020204030204" pitchFamily="34" charset="0"/>
              </a:rPr>
              <a:t>Nasıl Çalışır</a:t>
            </a:r>
            <a:r>
              <a:rPr lang="tr-TR" sz="2400" b="1" dirty="0">
                <a:latin typeface="Calibri" panose="020F0502020204030204" pitchFamily="34" charset="0"/>
                <a:cs typeface="Calibri" panose="020F0502020204030204" pitchFamily="34" charset="0"/>
              </a:rPr>
              <a:t>?</a:t>
            </a:r>
          </a:p>
        </p:txBody>
      </p:sp>
      <p:sp>
        <p:nvSpPr>
          <p:cNvPr id="3" name="İçerik Yer Tutucusu 2">
            <a:extLst>
              <a:ext uri="{FF2B5EF4-FFF2-40B4-BE49-F238E27FC236}">
                <a16:creationId xmlns:a16="http://schemas.microsoft.com/office/drawing/2014/main" xmlns="" id="{765092E2-0077-3A86-AA12-C5FB716B854F}"/>
              </a:ext>
            </a:extLst>
          </p:cNvPr>
          <p:cNvSpPr>
            <a:spLocks noGrp="1"/>
          </p:cNvSpPr>
          <p:nvPr>
            <p:ph idx="1"/>
          </p:nvPr>
        </p:nvSpPr>
        <p:spPr/>
        <p:txBody>
          <a:bodyPr>
            <a:normAutofit fontScale="92500" lnSpcReduction="20000"/>
          </a:bodyPr>
          <a:lstStyle/>
          <a:p>
            <a:r>
              <a:rPr lang="tr-TR" b="0" i="0" u="none" strike="noStrike" dirty="0">
                <a:solidFill>
                  <a:srgbClr val="000000"/>
                </a:solidFill>
                <a:effectLst/>
                <a:latin typeface="Open Sans" panose="020B0606030504020204" pitchFamily="34" charset="0"/>
              </a:rPr>
              <a:t>Bir iris tarama sistemini anlatma için, öncellikle gözünüzün benzersiz deseninin tanınması gerekir, böylece pozitif olarak tanımlanabilirsiniz. Bu, iris taramasında iki ayrı aşama olması gerektiği anlamına gelir: Kayıt (sistemi ilk kez kullandığınızda) ve doğrulama / tanıma.</a:t>
            </a:r>
          </a:p>
          <a:p>
            <a:r>
              <a:rPr lang="tr-TR" dirty="0">
                <a:solidFill>
                  <a:srgbClr val="C00000"/>
                </a:solidFill>
                <a:latin typeface="Open Sans" panose="020B0606030504020204" pitchFamily="34" charset="0"/>
              </a:rPr>
              <a:t>1.</a:t>
            </a:r>
            <a:r>
              <a:rPr lang="tr-TR" b="1" i="0" u="none" strike="noStrike" dirty="0">
                <a:solidFill>
                  <a:srgbClr val="C00000"/>
                </a:solidFill>
                <a:effectLst/>
                <a:latin typeface="Open Sans" panose="020B0606030504020204" pitchFamily="34" charset="0"/>
              </a:rPr>
              <a:t> </a:t>
            </a:r>
            <a:r>
              <a:rPr lang="tr-TR" b="1" i="0" u="none" strike="noStrike" dirty="0">
                <a:solidFill>
                  <a:srgbClr val="C00000"/>
                </a:solidFill>
                <a:effectLst/>
                <a:latin typeface="Calibri" panose="020F0502020204030204" pitchFamily="34" charset="0"/>
                <a:cs typeface="Calibri" panose="020F0502020204030204" pitchFamily="34" charset="0"/>
              </a:rPr>
              <a:t>Kayıt</a:t>
            </a:r>
            <a:endParaRPr lang="tr-TR" b="0" i="0" u="none" strike="noStrike" dirty="0">
              <a:solidFill>
                <a:srgbClr val="C00000"/>
              </a:solidFill>
              <a:effectLst/>
              <a:latin typeface="Calibri" panose="020F0502020204030204" pitchFamily="34" charset="0"/>
              <a:cs typeface="Calibri" panose="020F0502020204030204" pitchFamily="34" charset="0"/>
            </a:endParaRPr>
          </a:p>
          <a:p>
            <a:r>
              <a:rPr lang="tr-TR" b="0" i="0" u="none" strike="noStrike" dirty="0" err="1">
                <a:solidFill>
                  <a:srgbClr val="000000"/>
                </a:solidFill>
                <a:effectLst/>
                <a:latin typeface="Calibri" panose="020F0502020204030204" pitchFamily="34" charset="0"/>
                <a:cs typeface="Calibri" panose="020F0502020204030204" pitchFamily="34" charset="0"/>
              </a:rPr>
              <a:t>lk</a:t>
            </a:r>
            <a:r>
              <a:rPr lang="tr-TR" b="0" i="0" u="none" strike="noStrike" dirty="0">
                <a:solidFill>
                  <a:srgbClr val="000000"/>
                </a:solidFill>
                <a:effectLst/>
                <a:latin typeface="Calibri" panose="020F0502020204030204" pitchFamily="34" charset="0"/>
                <a:cs typeface="Calibri" panose="020F0502020204030204" pitchFamily="34" charset="0"/>
              </a:rPr>
              <a:t> olarak, sistemin bilmesi gereken tüm insanlar gözlerini taramak zorundadır. Bu bir defalık işleme kayıt adı verilir. Her insan bir kameranın önünde durur ve gözleri hem sıradan ışık hem de görünmez kızılötesi ile dijital olarak fotoğraflanır. İris tanımada, kızılötesi, sıradan ışıkta net bir şekilde göze çarpmayan koyu renkli gözlerin benzersiz özelliklerini göstermeye yardımcı olur. Bu iki dijital fotoğraf daha sonra bir bilgisayar tarafından analiz edilir gereksiz ayrıntıları kaldırır (kirpikler gibi) ve yaklaşık 240 benzersiz özelliği tanımlar. Her göze özgü bu özellikler, bir bilgisayar </a:t>
            </a:r>
            <a:r>
              <a:rPr lang="tr-TR" b="0" i="0" u="none" strike="noStrike" dirty="0" err="1">
                <a:solidFill>
                  <a:srgbClr val="000000"/>
                </a:solidFill>
                <a:effectLst/>
                <a:latin typeface="Calibri" panose="020F0502020204030204" pitchFamily="34" charset="0"/>
                <a:cs typeface="Calibri" panose="020F0502020204030204" pitchFamily="34" charset="0"/>
              </a:rPr>
              <a:t>veritabanında</a:t>
            </a:r>
            <a:r>
              <a:rPr lang="tr-TR" b="0" i="0" u="none" strike="noStrike" dirty="0">
                <a:solidFill>
                  <a:srgbClr val="000000"/>
                </a:solidFill>
                <a:effectLst/>
                <a:latin typeface="Calibri" panose="020F0502020204030204" pitchFamily="34" charset="0"/>
                <a:cs typeface="Calibri" panose="020F0502020204030204" pitchFamily="34" charset="0"/>
              </a:rPr>
              <a:t> adınızın ve diğer ayrıntıların yanında saklanan </a:t>
            </a:r>
            <a:r>
              <a:rPr lang="tr-TR" b="0" i="0" u="none" strike="noStrike" dirty="0" err="1">
                <a:solidFill>
                  <a:srgbClr val="000000"/>
                </a:solidFill>
                <a:effectLst/>
                <a:latin typeface="Calibri" panose="020F0502020204030204" pitchFamily="34" charset="0"/>
                <a:cs typeface="Calibri" panose="020F0502020204030204" pitchFamily="34" charset="0"/>
              </a:rPr>
              <a:t>IrisCode</a:t>
            </a:r>
            <a:r>
              <a:rPr lang="tr-TR" b="0" i="0" u="none" strike="noStrike" dirty="0">
                <a:solidFill>
                  <a:srgbClr val="000000"/>
                </a:solidFill>
                <a:effectLst/>
                <a:latin typeface="Calibri" panose="020F0502020204030204" pitchFamily="34" charset="0"/>
                <a:cs typeface="Calibri" panose="020F0502020204030204" pitchFamily="34" charset="0"/>
              </a:rPr>
              <a:t> adı verilen 512 basamaklı basit bir sayıya dönüştürülür. Kayıt işlemi tamamen otomatiktir ve genellikle birkaç dakikadan fazla sürmez.</a:t>
            </a: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3522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C6563D55-CB59-B4E8-9B8D-224E72622B79}"/>
              </a:ext>
            </a:extLst>
          </p:cNvPr>
          <p:cNvSpPr>
            <a:spLocks noGrp="1"/>
          </p:cNvSpPr>
          <p:nvPr>
            <p:ph idx="1"/>
          </p:nvPr>
        </p:nvSpPr>
        <p:spPr>
          <a:xfrm>
            <a:off x="128588" y="157162"/>
            <a:ext cx="11944350" cy="6700837"/>
          </a:xfrm>
        </p:spPr>
        <p:txBody>
          <a:bodyPr>
            <a:normAutofit fontScale="85000" lnSpcReduction="10000"/>
          </a:bodyPr>
          <a:lstStyle/>
          <a:p>
            <a:r>
              <a:rPr lang="tr-TR" dirty="0">
                <a:solidFill>
                  <a:srgbClr val="C00000"/>
                </a:solidFill>
              </a:rPr>
              <a:t>2. </a:t>
            </a:r>
            <a:r>
              <a:rPr lang="tr-TR" sz="2200" dirty="0">
                <a:solidFill>
                  <a:srgbClr val="C00000"/>
                </a:solidFill>
                <a:latin typeface="Calibri" panose="020F0502020204030204" pitchFamily="34" charset="0"/>
                <a:cs typeface="Calibri" panose="020F0502020204030204" pitchFamily="34" charset="0"/>
              </a:rPr>
              <a:t>Doğrulama</a:t>
            </a:r>
          </a:p>
          <a:p>
            <a:r>
              <a:rPr lang="tr-TR" b="0" i="0" u="none" strike="noStrike" dirty="0">
                <a:solidFill>
                  <a:srgbClr val="000000"/>
                </a:solidFill>
                <a:effectLst/>
                <a:latin typeface="Calibri" panose="020F0502020204030204" pitchFamily="34" charset="0"/>
                <a:cs typeface="Calibri" panose="020F0502020204030204" pitchFamily="34" charset="0"/>
              </a:rPr>
              <a:t>Sistemde saklandıktan sonra kimliğinizi kontrol etmek basit bir konudur. Sadece başka bir iris tarayıcının önünde durursunuz ve gözünüzün tekrar fotoğrafını çekersiniz. Sistem, </a:t>
            </a:r>
            <a:r>
              <a:rPr lang="tr-TR" b="0" i="0" u="none" strike="noStrike" dirty="0" err="1">
                <a:solidFill>
                  <a:srgbClr val="000000"/>
                </a:solidFill>
                <a:effectLst/>
                <a:latin typeface="Calibri" panose="020F0502020204030204" pitchFamily="34" charset="0"/>
                <a:cs typeface="Calibri" panose="020F0502020204030204" pitchFamily="34" charset="0"/>
              </a:rPr>
              <a:t>veritabanında</a:t>
            </a:r>
            <a:r>
              <a:rPr lang="tr-TR" b="0" i="0" u="none" strike="noStrike" dirty="0">
                <a:solidFill>
                  <a:srgbClr val="000000"/>
                </a:solidFill>
                <a:effectLst/>
                <a:latin typeface="Calibri" panose="020F0502020204030204" pitchFamily="34" charset="0"/>
                <a:cs typeface="Calibri" panose="020F0502020204030204" pitchFamily="34" charset="0"/>
              </a:rPr>
              <a:t> depolanan yüzlerce, binlerce veya milyonlarca değerle karşılaştırmadan önce görüntüyü hızlı bir şekilde işler ve </a:t>
            </a:r>
            <a:r>
              <a:rPr lang="tr-TR" b="0" i="0" u="none" strike="noStrike" dirty="0" err="1">
                <a:solidFill>
                  <a:srgbClr val="000000"/>
                </a:solidFill>
                <a:effectLst/>
                <a:latin typeface="Calibri" panose="020F0502020204030204" pitchFamily="34" charset="0"/>
                <a:cs typeface="Calibri" panose="020F0502020204030204" pitchFamily="34" charset="0"/>
              </a:rPr>
              <a:t>IrisCode</a:t>
            </a:r>
            <a:r>
              <a:rPr lang="tr-TR" b="0" i="0" u="none" strike="noStrike" dirty="0">
                <a:solidFill>
                  <a:srgbClr val="000000"/>
                </a:solidFill>
                <a:effectLst/>
                <a:latin typeface="Calibri" panose="020F0502020204030204" pitchFamily="34" charset="0"/>
                <a:cs typeface="Calibri" panose="020F0502020204030204" pitchFamily="34" charset="0"/>
              </a:rPr>
              <a:t> aygıtınızı ayıklar. Kodunuz depolanan kodlardan biriyle eşleşiyorsa, pozitif olarak tanımlanırsınız; değilse, erişim izni alamazsınız. Bu, sistem tarafından tanınmadığınız veya iddia ettiğiniz kişi olmadığınız anlamına gelir.</a:t>
            </a:r>
            <a:endParaRPr lang="tr-TR" dirty="0">
              <a:solidFill>
                <a:srgbClr val="C00000"/>
              </a:solidFill>
              <a:latin typeface="Calibri" panose="020F0502020204030204" pitchFamily="34" charset="0"/>
              <a:cs typeface="Calibri" panose="020F0502020204030204" pitchFamily="34" charset="0"/>
            </a:endParaRPr>
          </a:p>
          <a:p>
            <a:endParaRPr lang="tr-TR" dirty="0"/>
          </a:p>
          <a:p>
            <a:r>
              <a:rPr lang="tr-TR" u="sng" err="1">
                <a:solidFill>
                  <a:schemeClr val="tx1"/>
                </a:solidFill>
              </a:rPr>
              <a:t>İ</a:t>
            </a:r>
            <a:r>
              <a:rPr lang="tr-TR" u="sng" smtClean="0">
                <a:solidFill>
                  <a:schemeClr val="tx1"/>
                </a:solidFill>
              </a:rPr>
              <a:t>ris Tanıma </a:t>
            </a:r>
            <a:r>
              <a:rPr lang="tr-TR" u="sng" dirty="0">
                <a:solidFill>
                  <a:schemeClr val="tx1"/>
                </a:solidFill>
              </a:rPr>
              <a:t>Sistemi </a:t>
            </a:r>
            <a:r>
              <a:rPr lang="tr-TR" u="sng">
                <a:solidFill>
                  <a:schemeClr val="tx1"/>
                </a:solidFill>
              </a:rPr>
              <a:t>Genel </a:t>
            </a:r>
            <a:r>
              <a:rPr lang="tr-TR" u="sng" smtClean="0">
                <a:solidFill>
                  <a:schemeClr val="tx1"/>
                </a:solidFill>
              </a:rPr>
              <a:t>Bakış Açısı:</a:t>
            </a:r>
            <a:endParaRPr lang="tr-TR" u="sng" dirty="0">
              <a:solidFill>
                <a:schemeClr val="tx1"/>
              </a:solidFill>
            </a:endParaRPr>
          </a:p>
          <a:p>
            <a:pPr algn="l"/>
            <a:r>
              <a:rPr lang="tr-TR" b="0" i="0" u="none" strike="noStrike" dirty="0">
                <a:solidFill>
                  <a:srgbClr val="000000"/>
                </a:solidFill>
                <a:effectLst/>
                <a:latin typeface="Open Sans" panose="020B0606030504020204" pitchFamily="34" charset="0"/>
              </a:rPr>
              <a:t>Kayıt ve doğrulama, bir kişinin irisinin fotoğraflanmasını ve temel özelliklerinin çıkarılmasını içerir. İşte tarama sürecinin basit bir taslağı:</a:t>
            </a:r>
          </a:p>
          <a:p>
            <a:pPr algn="l">
              <a:buFont typeface="+mj-lt"/>
              <a:buAutoNum type="arabicPeriod"/>
            </a:pPr>
            <a:r>
              <a:rPr lang="tr-TR" b="0" i="0" u="none" strike="noStrike" dirty="0">
                <a:solidFill>
                  <a:srgbClr val="000000"/>
                </a:solidFill>
                <a:effectLst/>
                <a:latin typeface="Open Sans" panose="020B0606030504020204" pitchFamily="34" charset="0"/>
              </a:rPr>
              <a:t>Bir kamera kişinin gözünü tarar ve dijital bir görüntü üretir.</a:t>
            </a:r>
          </a:p>
          <a:p>
            <a:pPr algn="l">
              <a:buFont typeface="+mj-lt"/>
              <a:buAutoNum type="arabicPeriod"/>
            </a:pPr>
            <a:r>
              <a:rPr lang="tr-TR" b="0" i="0" u="none" strike="noStrike" dirty="0">
                <a:solidFill>
                  <a:srgbClr val="000000"/>
                </a:solidFill>
                <a:effectLst/>
                <a:latin typeface="Open Sans" panose="020B0606030504020204" pitchFamily="34" charset="0"/>
              </a:rPr>
              <a:t>Görüntü işleme yazılımı, iç sınırında ve diğeri dış sınırında (</a:t>
            </a:r>
            <a:r>
              <a:rPr lang="tr-TR" b="0" i="0" u="none" strike="noStrike" dirty="0" err="1">
                <a:solidFill>
                  <a:srgbClr val="000000"/>
                </a:solidFill>
                <a:effectLst/>
                <a:latin typeface="Open Sans" panose="020B0606030504020204" pitchFamily="34" charset="0"/>
              </a:rPr>
              <a:t>limbus</a:t>
            </a:r>
            <a:r>
              <a:rPr lang="tr-TR" b="0" i="0" u="none" strike="noStrike" dirty="0">
                <a:solidFill>
                  <a:srgbClr val="000000"/>
                </a:solidFill>
                <a:effectLst/>
                <a:latin typeface="Open Sans" panose="020B0606030504020204" pitchFamily="34" charset="0"/>
              </a:rPr>
              <a:t> olarak bilinir, iris ve beyaz, dış </a:t>
            </a:r>
            <a:r>
              <a:rPr lang="tr-TR" b="0" i="0" u="none" strike="noStrike" dirty="0" err="1">
                <a:solidFill>
                  <a:srgbClr val="000000"/>
                </a:solidFill>
                <a:effectLst/>
                <a:latin typeface="Open Sans" panose="020B0606030504020204" pitchFamily="34" charset="0"/>
              </a:rPr>
              <a:t>sklera</a:t>
            </a:r>
            <a:r>
              <a:rPr lang="tr-TR" b="0" i="0" u="none" strike="noStrike" dirty="0">
                <a:solidFill>
                  <a:srgbClr val="000000"/>
                </a:solidFill>
                <a:effectLst/>
                <a:latin typeface="Open Sans" panose="020B0606030504020204" pitchFamily="34" charset="0"/>
              </a:rPr>
              <a:t> arasında) iki daire çizerek irisi izole etmeye çalışır. İç sınırın algılanması nispeten kolaydır. Dış sınırın bulunması için geniş ölçüde benzer bir işlem kullanılır, ancak göz kapaklarının irisin bir kısmını bloke etme olasılığı hesaplanmalıdır.</a:t>
            </a:r>
          </a:p>
          <a:p>
            <a:pPr algn="l">
              <a:buFont typeface="+mj-lt"/>
              <a:buAutoNum type="arabicPeriod"/>
            </a:pPr>
            <a:r>
              <a:rPr lang="tr-TR" b="0" i="0" u="none" strike="noStrike" dirty="0">
                <a:solidFill>
                  <a:srgbClr val="000000"/>
                </a:solidFill>
                <a:effectLst/>
                <a:latin typeface="Open Sans" panose="020B0606030504020204" pitchFamily="34" charset="0"/>
              </a:rPr>
              <a:t>Kutupsal koordinatlar (kökenlerinden gelen </a:t>
            </a:r>
            <a:r>
              <a:rPr lang="tr-TR" b="0" i="0" u="none" strike="noStrike" dirty="0" err="1">
                <a:solidFill>
                  <a:srgbClr val="000000"/>
                </a:solidFill>
                <a:effectLst/>
                <a:latin typeface="Open Sans" panose="020B0606030504020204" pitchFamily="34" charset="0"/>
              </a:rPr>
              <a:t>eşmerkezli</a:t>
            </a:r>
            <a:r>
              <a:rPr lang="tr-TR" b="0" i="0" u="none" strike="noStrike" dirty="0">
                <a:solidFill>
                  <a:srgbClr val="000000"/>
                </a:solidFill>
                <a:effectLst/>
                <a:latin typeface="Open Sans" panose="020B0606030504020204" pitchFamily="34" charset="0"/>
              </a:rPr>
              <a:t> daireler ve </a:t>
            </a:r>
            <a:r>
              <a:rPr lang="tr-TR" b="0" i="0" u="none" strike="noStrike" dirty="0" err="1">
                <a:solidFill>
                  <a:srgbClr val="000000"/>
                </a:solidFill>
                <a:effectLst/>
                <a:latin typeface="Open Sans" panose="020B0606030504020204" pitchFamily="34" charset="0"/>
              </a:rPr>
              <a:t>radyal</a:t>
            </a:r>
            <a:r>
              <a:rPr lang="tr-TR" b="0" i="0" u="none" strike="noStrike" dirty="0">
                <a:solidFill>
                  <a:srgbClr val="000000"/>
                </a:solidFill>
                <a:effectLst/>
                <a:latin typeface="Open Sans" panose="020B0606030504020204" pitchFamily="34" charset="0"/>
              </a:rPr>
              <a:t> çizgiler) daha sonra ayrı "analiz bölgeleri" tanımlamak için görüntüye eklenir, böylece irisin temel özellikleri iki boyutlu uzayda doğru bir şekilde yerleştirilebilir ve karşılaştırılabilir. Bu sistem, farklı ışık koşullarında büyüdükçe (</a:t>
            </a:r>
            <a:r>
              <a:rPr lang="tr-TR" b="0" i="0" u="none" strike="noStrike" dirty="0" err="1">
                <a:solidFill>
                  <a:srgbClr val="000000"/>
                </a:solidFill>
                <a:effectLst/>
                <a:latin typeface="Open Sans" panose="020B0606030504020204" pitchFamily="34" charset="0"/>
              </a:rPr>
              <a:t>dilate</a:t>
            </a:r>
            <a:r>
              <a:rPr lang="tr-TR" b="0" i="0" u="none" strike="noStrike" dirty="0">
                <a:solidFill>
                  <a:srgbClr val="000000"/>
                </a:solidFill>
                <a:effectLst/>
                <a:latin typeface="Open Sans" panose="020B0606030504020204" pitchFamily="34" charset="0"/>
              </a:rPr>
              <a:t>) ve küçüldükçe (daralma) irisin değişmesine akıllıca izin verir.</a:t>
            </a:r>
          </a:p>
          <a:p>
            <a:pPr algn="l">
              <a:buFont typeface="+mj-lt"/>
              <a:buAutoNum type="arabicPeriod"/>
            </a:pPr>
            <a:r>
              <a:rPr lang="tr-TR" b="0" i="0" u="none" strike="noStrike" dirty="0" err="1">
                <a:solidFill>
                  <a:srgbClr val="000000"/>
                </a:solidFill>
                <a:effectLst/>
                <a:latin typeface="Open Sans" panose="020B0606030504020204" pitchFamily="34" charset="0"/>
              </a:rPr>
              <a:t>İrisdeki</a:t>
            </a:r>
            <a:r>
              <a:rPr lang="tr-TR" b="0" i="0" u="none" strike="noStrike" dirty="0">
                <a:solidFill>
                  <a:srgbClr val="000000"/>
                </a:solidFill>
                <a:effectLst/>
                <a:latin typeface="Open Sans" panose="020B0606030504020204" pitchFamily="34" charset="0"/>
              </a:rPr>
              <a:t> aydınlık ve karanlık alanların deseni daha sonra bant geçiren filtreler kullanılarak dijital forma dönüştürülür (kabaca konuşursak, belirli bir alandaki parlaklık belirli bir miktardan fazla ise, filtreler 1 kaydedebilir, aksi takdirde 0 kaydeder ) ve biraz matematiksel beceri ile benzersiz dijital </a:t>
            </a:r>
            <a:r>
              <a:rPr lang="tr-TR" b="0" i="0" u="none" strike="noStrike" dirty="0" err="1">
                <a:solidFill>
                  <a:srgbClr val="000000"/>
                </a:solidFill>
                <a:effectLst/>
                <a:latin typeface="Open Sans" panose="020B0606030504020204" pitchFamily="34" charset="0"/>
              </a:rPr>
              <a:t>IrisCode</a:t>
            </a:r>
            <a:r>
              <a:rPr lang="tr-TR" b="0" i="0" u="none" strike="noStrike" dirty="0">
                <a:solidFill>
                  <a:srgbClr val="000000"/>
                </a:solidFill>
                <a:effectLst/>
                <a:latin typeface="Open Sans" panose="020B0606030504020204" pitchFamily="34" charset="0"/>
              </a:rPr>
              <a:t> üretir. Bir göz, gözbebeği genişlemiş olsun veya olmasın kabaca aynı kodu üretecektir.</a:t>
            </a:r>
          </a:p>
          <a:p>
            <a:endParaRPr lang="tr-TR" dirty="0"/>
          </a:p>
        </p:txBody>
      </p:sp>
    </p:spTree>
    <p:extLst>
      <p:ext uri="{BB962C8B-B14F-4D97-AF65-F5344CB8AC3E}">
        <p14:creationId xmlns:p14="http://schemas.microsoft.com/office/powerpoint/2010/main" xmlns="" val="291879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66AC125-87E5-CB2A-AF1A-CCC259304F26}"/>
              </a:ext>
            </a:extLst>
          </p:cNvPr>
          <p:cNvSpPr>
            <a:spLocks noGrp="1"/>
          </p:cNvSpPr>
          <p:nvPr>
            <p:ph type="title"/>
          </p:nvPr>
        </p:nvSpPr>
        <p:spPr>
          <a:xfrm>
            <a:off x="1028700" y="82510"/>
            <a:ext cx="10134600" cy="1288489"/>
          </a:xfrm>
        </p:spPr>
        <p:txBody>
          <a:bodyPr>
            <a:normAutofit/>
          </a:bodyPr>
          <a:lstStyle/>
          <a:p>
            <a:r>
              <a:rPr lang="tr-TR" sz="2400" b="1" i="0" u="none" strike="noStrike">
                <a:solidFill>
                  <a:srgbClr val="000000"/>
                </a:solidFill>
                <a:effectLst/>
                <a:latin typeface="Open Sans" panose="020B0606030504020204" pitchFamily="34" charset="0"/>
              </a:rPr>
              <a:t>İris </a:t>
            </a:r>
            <a:r>
              <a:rPr lang="tr-TR" sz="2400" b="1" i="0" u="none" strike="noStrike" smtClean="0">
                <a:solidFill>
                  <a:srgbClr val="000000"/>
                </a:solidFill>
                <a:effectLst/>
                <a:latin typeface="Open Sans" panose="020B0606030504020204" pitchFamily="34" charset="0"/>
              </a:rPr>
              <a:t>Tarama Kaydı</a:t>
            </a:r>
            <a:r>
              <a:rPr lang="tr-TR" sz="2400" b="1" i="0" u="none" strike="noStrike" dirty="0">
                <a:solidFill>
                  <a:srgbClr val="000000"/>
                </a:solidFill>
                <a:effectLst/>
                <a:latin typeface="Open Sans" panose="020B0606030504020204" pitchFamily="34" charset="0"/>
              </a:rPr>
              <a:t/>
            </a:r>
            <a:br>
              <a:rPr lang="tr-TR" sz="2400" b="1" i="0" u="none" strike="noStrike" dirty="0">
                <a:solidFill>
                  <a:srgbClr val="000000"/>
                </a:solidFill>
                <a:effectLst/>
                <a:latin typeface="Open Sans" panose="020B0606030504020204" pitchFamily="34" charset="0"/>
              </a:rPr>
            </a:br>
            <a:endParaRPr lang="tr-TR" sz="2400" b="1" dirty="0"/>
          </a:p>
        </p:txBody>
      </p:sp>
      <p:sp>
        <p:nvSpPr>
          <p:cNvPr id="3" name="İçerik Yer Tutucusu 2">
            <a:extLst>
              <a:ext uri="{FF2B5EF4-FFF2-40B4-BE49-F238E27FC236}">
                <a16:creationId xmlns:a16="http://schemas.microsoft.com/office/drawing/2014/main" xmlns="" id="{0083F01D-D2B8-A236-5F55-3F44BE23E139}"/>
              </a:ext>
            </a:extLst>
          </p:cNvPr>
          <p:cNvSpPr>
            <a:spLocks noGrp="1"/>
          </p:cNvSpPr>
          <p:nvPr>
            <p:ph idx="1"/>
          </p:nvPr>
        </p:nvSpPr>
        <p:spPr>
          <a:xfrm>
            <a:off x="1028700" y="1045602"/>
            <a:ext cx="10134600" cy="5729888"/>
          </a:xfrm>
        </p:spPr>
        <p:txBody>
          <a:bodyPr/>
          <a:lstStyle/>
          <a:p>
            <a:r>
              <a:rPr lang="tr-TR" b="0" i="0" u="none" strike="noStrike" dirty="0">
                <a:solidFill>
                  <a:srgbClr val="000000"/>
                </a:solidFill>
                <a:effectLst/>
                <a:latin typeface="Open Sans" panose="020B0606030504020204" pitchFamily="34" charset="0"/>
              </a:rPr>
              <a:t>Bir </a:t>
            </a:r>
            <a:r>
              <a:rPr lang="tr-TR" b="0" i="0" u="none" strike="noStrike" dirty="0" err="1">
                <a:solidFill>
                  <a:srgbClr val="000000"/>
                </a:solidFill>
                <a:effectLst/>
                <a:latin typeface="Open Sans" panose="020B0606030504020204" pitchFamily="34" charset="0"/>
              </a:rPr>
              <a:t>biyometrik</a:t>
            </a:r>
            <a:r>
              <a:rPr lang="tr-TR" b="0" i="0" u="none" strike="noStrike" dirty="0">
                <a:solidFill>
                  <a:srgbClr val="000000"/>
                </a:solidFill>
                <a:effectLst/>
                <a:latin typeface="Open Sans" panose="020B0606030504020204" pitchFamily="34" charset="0"/>
              </a:rPr>
              <a:t> kimlik doğrulama biçimi olarak kullanmak için iris tanıma kaydında dört ana adım vardır:</a:t>
            </a:r>
          </a:p>
          <a:p>
            <a:r>
              <a:rPr lang="tr-TR" i="0" u="none" strike="noStrike" dirty="0">
                <a:solidFill>
                  <a:srgbClr val="C00000"/>
                </a:solidFill>
                <a:effectLst/>
                <a:latin typeface="Calibri" panose="020F0502020204030204" pitchFamily="34" charset="0"/>
                <a:cs typeface="Calibri" panose="020F0502020204030204" pitchFamily="34" charset="0"/>
              </a:rPr>
              <a:t>Görüntü yakalama</a:t>
            </a:r>
            <a:r>
              <a:rPr lang="tr-TR" dirty="0"/>
              <a:t/>
            </a:r>
            <a:br>
              <a:rPr lang="tr-TR" dirty="0"/>
            </a:br>
            <a:r>
              <a:rPr lang="tr-TR" b="0" i="0" u="none" strike="noStrike" dirty="0">
                <a:solidFill>
                  <a:srgbClr val="000000"/>
                </a:solidFill>
                <a:effectLst/>
                <a:latin typeface="Open Sans" panose="020B0606030504020204" pitchFamily="34" charset="0"/>
              </a:rPr>
              <a:t>Kişinin sol ve sağ irisinin yüksek kaliteli görüntüsü, özel bir iris kamera kullanılarak yakalanmalıdır. Bu kameralar, irisin dakika ve karmaşık ayrıntılarını, örneği kirletebilen görünür ışıktan (VIS) çok daha yüksek doğrulukla yakalamak için yakın kızılötesi (NIR) </a:t>
            </a:r>
            <a:r>
              <a:rPr lang="tr-TR" b="0" i="0" u="none" strike="noStrike" dirty="0" err="1">
                <a:solidFill>
                  <a:srgbClr val="000000"/>
                </a:solidFill>
                <a:effectLst/>
                <a:latin typeface="Open Sans" panose="020B0606030504020204" pitchFamily="34" charset="0"/>
              </a:rPr>
              <a:t>sensörler</a:t>
            </a:r>
            <a:r>
              <a:rPr lang="tr-TR" b="0" i="0" u="none" strike="noStrike" dirty="0">
                <a:solidFill>
                  <a:srgbClr val="000000"/>
                </a:solidFill>
                <a:effectLst/>
                <a:latin typeface="Open Sans" panose="020B0606030504020204" pitchFamily="34" charset="0"/>
              </a:rPr>
              <a:t> kullanır.  Görünür ışık, bir öznenin gözlerine tutulduğunda rahatsızlık ve kasılmalara neden olabilir.</a:t>
            </a:r>
          </a:p>
          <a:p>
            <a:r>
              <a:rPr lang="tr-TR" i="0" u="none" strike="noStrike" dirty="0">
                <a:solidFill>
                  <a:srgbClr val="C00000"/>
                </a:solidFill>
                <a:effectLst/>
                <a:latin typeface="Calibri" panose="020F0502020204030204" pitchFamily="34" charset="0"/>
                <a:cs typeface="Calibri" panose="020F0502020204030204" pitchFamily="34" charset="0"/>
              </a:rPr>
              <a:t>Uyumluluk kontrolü ve görüntü geliştirme</a:t>
            </a:r>
          </a:p>
          <a:p>
            <a:r>
              <a:rPr lang="tr-TR" b="0" i="0" u="none" strike="noStrike" dirty="0">
                <a:solidFill>
                  <a:srgbClr val="000000"/>
                </a:solidFill>
                <a:effectLst/>
                <a:latin typeface="Open Sans" panose="020B0606030504020204" pitchFamily="34" charset="0"/>
              </a:rPr>
              <a:t>Bir sonraki adım, yakalanan görüntünün gelecekteki iris taraması için </a:t>
            </a:r>
            <a:r>
              <a:rPr lang="tr-TR" b="0" i="0" u="none" strike="noStrike" dirty="0" err="1">
                <a:solidFill>
                  <a:srgbClr val="000000"/>
                </a:solidFill>
                <a:effectLst/>
                <a:latin typeface="Open Sans" panose="020B0606030504020204" pitchFamily="34" charset="0"/>
              </a:rPr>
              <a:t>biyometrik</a:t>
            </a:r>
            <a:r>
              <a:rPr lang="tr-TR" b="0" i="0" u="none" strike="noStrike" dirty="0">
                <a:solidFill>
                  <a:srgbClr val="000000"/>
                </a:solidFill>
                <a:effectLst/>
                <a:latin typeface="Open Sans" panose="020B0606030504020204" pitchFamily="34" charset="0"/>
              </a:rPr>
              <a:t> şablon olarak uygun olduğundan emin olmak için kalite ve uygunluk kontrolleri yapılmaktadır. Bu, her görüntüyü kaliteyi belirten, ancak bunlarla sınırlı olmamak üzere, anahtar özellikler için analiz eden özel bir yazılım gerektirir</a:t>
            </a:r>
            <a:r>
              <a:rPr lang="tr-TR" b="0" dirty="0">
                <a:solidFill>
                  <a:srgbClr val="C00000"/>
                </a:solidFill>
                <a:latin typeface="Calibri" panose="020F0502020204030204" pitchFamily="34" charset="0"/>
                <a:cs typeface="Calibri" panose="020F0502020204030204" pitchFamily="34" charset="0"/>
              </a:rPr>
              <a:t>.</a:t>
            </a:r>
          </a:p>
          <a:p>
            <a:endParaRPr lang="tr-TR" i="0" u="none" strike="noStrike" dirty="0">
              <a:solidFill>
                <a:srgbClr val="C00000"/>
              </a:solidFill>
              <a:effectLst/>
              <a:latin typeface="Calibri" panose="020F0502020204030204" pitchFamily="34" charset="0"/>
              <a:cs typeface="Calibri" panose="020F0502020204030204" pitchFamily="34" charset="0"/>
            </a:endParaRPr>
          </a:p>
          <a:p>
            <a:endParaRPr lang="tr-TR" b="0" i="0" u="none" strike="noStrike" dirty="0">
              <a:solidFill>
                <a:srgbClr val="C00000"/>
              </a:solidFill>
              <a:effectLst/>
              <a:latin typeface="Calibri" panose="020F0502020204030204" pitchFamily="34" charset="0"/>
              <a:cs typeface="Calibri" panose="020F0502020204030204" pitchFamily="34" charset="0"/>
            </a:endParaRPr>
          </a:p>
          <a:p>
            <a:endParaRPr lang="tr-TR" dirty="0"/>
          </a:p>
        </p:txBody>
      </p:sp>
    </p:spTree>
    <p:extLst>
      <p:ext uri="{BB962C8B-B14F-4D97-AF65-F5344CB8AC3E}">
        <p14:creationId xmlns:p14="http://schemas.microsoft.com/office/powerpoint/2010/main" xmlns="" val="104282267"/>
      </p:ext>
    </p:extLst>
  </p:cSld>
  <p:clrMapOvr>
    <a:masterClrMapping/>
  </p:clrMapOvr>
</p:sld>
</file>

<file path=ppt/theme/theme1.xml><?xml version="1.0" encoding="utf-8"?>
<a:theme xmlns:a="http://schemas.openxmlformats.org/drawingml/2006/main" name="AdornVTI">
  <a:themeElements>
    <a:clrScheme name="AnalogousFromLightSeedLeftStep">
      <a:dk1>
        <a:srgbClr val="000000"/>
      </a:dk1>
      <a:lt1>
        <a:srgbClr val="FFFFFF"/>
      </a:lt1>
      <a:dk2>
        <a:srgbClr val="243641"/>
      </a:dk2>
      <a:lt2>
        <a:srgbClr val="E3E8E2"/>
      </a:lt2>
      <a:accent1>
        <a:srgbClr val="CB7CE1"/>
      </a:accent1>
      <a:accent2>
        <a:srgbClr val="8D5FDA"/>
      </a:accent2>
      <a:accent3>
        <a:srgbClr val="7C80E1"/>
      </a:accent3>
      <a:accent4>
        <a:srgbClr val="5F97DA"/>
      </a:accent4>
      <a:accent5>
        <a:srgbClr val="4EB2C0"/>
      </a:accent5>
      <a:accent6>
        <a:srgbClr val="4FB697"/>
      </a:accent6>
      <a:hlink>
        <a:srgbClr val="628F57"/>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70</TotalTime>
  <Words>526</Words>
  <Application>Microsoft Office PowerPoint</Application>
  <PresentationFormat>Özel</PresentationFormat>
  <Paragraphs>60</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AdornVTI</vt:lpstr>
      <vt:lpstr>İrİs TanIma Sİstemİ</vt:lpstr>
      <vt:lpstr>Biyometrik Tanıma Sistemi Nedir?</vt:lpstr>
      <vt:lpstr>Biyometrik Tanıma Sistemi Örnekleri</vt:lpstr>
      <vt:lpstr>Bir Biyometrik Sistemin Çalışma Mekanizması</vt:lpstr>
      <vt:lpstr>İRİs Tanima</vt:lpstr>
      <vt:lpstr>İris Tanıma Sistemi Nedir?</vt:lpstr>
      <vt:lpstr>İris Tanıma Sistemi Nasıl Çalışır?</vt:lpstr>
      <vt:lpstr>Slayt 8</vt:lpstr>
      <vt:lpstr>İris Tarama Kaydı </vt:lpstr>
      <vt:lpstr>Slayt 10</vt:lpstr>
      <vt:lpstr>Slayt 11</vt:lpstr>
      <vt:lpstr>İris Tanıma Sistemlerinin Kullanım Alanları Nelerdir? </vt:lpstr>
      <vt:lpstr>Slayt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Tanıma Sistemi</dc:title>
  <dc:creator>melisa bektaş</dc:creator>
  <cp:lastModifiedBy>Begüm ÖZTÜRK</cp:lastModifiedBy>
  <cp:revision>2</cp:revision>
  <dcterms:created xsi:type="dcterms:W3CDTF">2023-06-19T09:41:00Z</dcterms:created>
  <dcterms:modified xsi:type="dcterms:W3CDTF">2023-06-19T10:52:51Z</dcterms:modified>
</cp:coreProperties>
</file>