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4" r:id="rId3"/>
    <p:sldId id="275" r:id="rId4"/>
    <p:sldId id="263" r:id="rId5"/>
    <p:sldId id="276" r:id="rId6"/>
    <p:sldId id="265" r:id="rId7"/>
    <p:sldId id="277" r:id="rId8"/>
    <p:sldId id="266" r:id="rId9"/>
    <p:sldId id="279" r:id="rId10"/>
    <p:sldId id="280" r:id="rId11"/>
    <p:sldId id="281" r:id="rId12"/>
    <p:sldId id="278" r:id="rId13"/>
    <p:sldId id="282" r:id="rId14"/>
    <p:sldId id="283" r:id="rId15"/>
    <p:sldId id="267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1" autoAdjust="0"/>
    <p:restoredTop sz="72746" autoAdjust="0"/>
  </p:normalViewPr>
  <p:slideViewPr>
    <p:cSldViewPr>
      <p:cViewPr varScale="1">
        <p:scale>
          <a:sx n="88" d="100"/>
          <a:sy n="88" d="100"/>
        </p:scale>
        <p:origin x="1576" y="17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2"/>
                </a:solidFill>
              </a:rPr>
              <a:t>Annual salary distribution of a data analyst</a:t>
            </a:r>
          </a:p>
        </c:rich>
      </c:tx>
      <c:layout>
        <c:manualLayout>
          <c:xMode val="edge"/>
          <c:yMode val="edge"/>
          <c:x val="0.15507633420822395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8008385952324572E-2"/>
          <c:y val="0.28793849705121671"/>
          <c:w val="0.94340221557840853"/>
          <c:h val="0.5870176864837386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Sheet1!$B$3:$J$3</c:f>
              <c:numCache>
                <c:formatCode>General</c:formatCode>
                <c:ptCount val="9"/>
                <c:pt idx="0">
                  <c:v>110</c:v>
                </c:pt>
                <c:pt idx="1">
                  <c:v>120</c:v>
                </c:pt>
                <c:pt idx="2">
                  <c:v>130</c:v>
                </c:pt>
                <c:pt idx="3">
                  <c:v>140</c:v>
                </c:pt>
                <c:pt idx="4">
                  <c:v>150</c:v>
                </c:pt>
                <c:pt idx="5">
                  <c:v>160</c:v>
                </c:pt>
                <c:pt idx="6">
                  <c:v>170</c:v>
                </c:pt>
                <c:pt idx="7">
                  <c:v>180</c:v>
                </c:pt>
                <c:pt idx="8">
                  <c:v>190</c:v>
                </c:pt>
              </c:numCache>
            </c:numRef>
          </c:cat>
          <c:val>
            <c:numRef>
              <c:f>Sheet1!$B$4:$J$4</c:f>
              <c:numCache>
                <c:formatCode>General</c:formatCode>
                <c:ptCount val="9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8</c:v>
                </c:pt>
                <c:pt idx="5">
                  <c:v>2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BE-B043-AFEB-BBABE66A44E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45050415"/>
        <c:axId val="945064159"/>
      </c:barChart>
      <c:catAx>
        <c:axId val="945050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064159"/>
        <c:crosses val="autoZero"/>
        <c:auto val="1"/>
        <c:lblAlgn val="ctr"/>
        <c:lblOffset val="100"/>
        <c:noMultiLvlLbl val="0"/>
      </c:catAx>
      <c:valAx>
        <c:axId val="94506415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45050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10/10/22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10/10/22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12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56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3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11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1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42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77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48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87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68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67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45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0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3459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10/10/22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10/10/22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10/10/22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10/10/22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10/10/22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10/10/22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10/10/22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10/10/22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10/10/22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10/10/22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10/10/22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ired.com/salaries/dublin/data-analys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1.xml"/><Relationship Id="rId4" Type="http://schemas.openxmlformats.org/officeDocument/2006/relationships/hyperlink" Target="https://hired.com/salaries/london/data-analys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6000" dirty="0"/>
              <a:t>Exploring SF Bay area</a:t>
            </a:r>
            <a:br>
              <a:rPr lang="en-US" sz="6000" dirty="0"/>
            </a:b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via Airbnb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5C23-6177-D8BC-E2C4-A4E1594BF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3962400" cy="1295400"/>
          </a:xfrm>
        </p:spPr>
        <p:txBody>
          <a:bodyPr/>
          <a:lstStyle/>
          <a:p>
            <a:pPr algn="ctr"/>
            <a:r>
              <a:rPr lang="en-US" sz="2400" dirty="0"/>
              <a:t>Total earnings of an Airbnb host in the </a:t>
            </a:r>
            <a:r>
              <a:rPr lang="en-US" sz="2400" dirty="0" err="1"/>
              <a:t>neighbourhood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261A2-AB19-24FC-5B6B-4AB4BDD97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1B07C-9C6E-EB15-1FFC-ACC21D86D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3" y="2667000"/>
            <a:ext cx="3886200" cy="3505200"/>
          </a:xfrm>
        </p:spPr>
        <p:txBody>
          <a:bodyPr/>
          <a:lstStyle/>
          <a:p>
            <a:r>
              <a:rPr lang="en-US" dirty="0"/>
              <a:t>Possible reasons of Palo Alto’s dominance: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average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occupation rate throughout the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B950E-4DA1-EB4F-6ACA-5CBE4B522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212" y="665480"/>
            <a:ext cx="6477000" cy="594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5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DE76B-0461-4AFA-A50C-FD210B589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3212" y="914400"/>
            <a:ext cx="3733800" cy="5486400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Possible reasons for Half Moon Bay’s price:</a:t>
            </a:r>
          </a:p>
          <a:p>
            <a:pPr>
              <a:buFontTx/>
              <a:buChar char="-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Ocean city</a:t>
            </a:r>
          </a:p>
          <a:p>
            <a:pPr>
              <a:buFontTx/>
              <a:buChar char="-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Weekend occupancy</a:t>
            </a:r>
          </a:p>
          <a:p>
            <a:pPr>
              <a:buFontTx/>
              <a:buChar char="-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Only a touristic place</a:t>
            </a:r>
          </a:p>
          <a:p>
            <a:pPr marL="45720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45720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45720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45720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4572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Possible reasons for Palo Alto’s high earning rate:</a:t>
            </a:r>
          </a:p>
          <a:p>
            <a:r>
              <a:rPr lang="en-US" sz="1800" dirty="0">
                <a:solidFill>
                  <a:srgbClr val="00B050"/>
                </a:solidFill>
              </a:rPr>
              <a:t>Very high demand</a:t>
            </a:r>
          </a:p>
          <a:p>
            <a:r>
              <a:rPr lang="en-US" sz="1800" dirty="0">
                <a:solidFill>
                  <a:srgbClr val="00B050"/>
                </a:solidFill>
              </a:rPr>
              <a:t>Big competition</a:t>
            </a:r>
          </a:p>
          <a:p>
            <a:r>
              <a:rPr lang="en-US" sz="1800" dirty="0">
                <a:solidFill>
                  <a:srgbClr val="00B050"/>
                </a:solidFill>
              </a:rPr>
              <a:t>Relatively high price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11738-11A7-FED0-864D-A78FF2144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88DD3-9F24-8358-513F-1AB586F53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12" y="731065"/>
            <a:ext cx="7620000" cy="612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2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BA0AE6-313D-73A4-196E-C3958E23A5E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tretch/>
        </p:blipFill>
        <p:spPr>
          <a:xfrm>
            <a:off x="2055812" y="914400"/>
            <a:ext cx="1433321" cy="5029200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3BBA00-E449-0FAD-511C-07972EE5BF11}"/>
              </a:ext>
            </a:extLst>
          </p:cNvPr>
          <p:cNvSpPr txBox="1"/>
          <p:nvPr/>
        </p:nvSpPr>
        <p:spPr>
          <a:xfrm>
            <a:off x="5637212" y="1452282"/>
            <a:ext cx="6172199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Being a super host: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They can charge 6% more per night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doesn’t really show a big impact thinking about the effort the host has to put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422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F6EE23-76E0-97B8-0939-66F85D628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812" y="873760"/>
            <a:ext cx="5506148" cy="5589999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9FEFF8-C633-39AD-E311-7A0A96F83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12" y="1066800"/>
            <a:ext cx="5187829" cy="54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9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C8948-C80E-4A84-7ECE-D98F1BE2A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55819-E09B-046C-A129-A5F400FA0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between stay length and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Hypothesis: Customers rent longer in Palo Alto</a:t>
            </a:r>
          </a:p>
          <a:p>
            <a:pPr lvl="1"/>
            <a:r>
              <a:rPr lang="en-US" dirty="0"/>
              <a:t>Hypothesis: Tech company visitors stay shorter and prefer hotels</a:t>
            </a:r>
          </a:p>
          <a:p>
            <a:pPr lvl="1"/>
            <a:r>
              <a:rPr lang="en-US" dirty="0"/>
              <a:t>Hypothesis: Vacation rentals are only occupied mostly for the weekends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5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55D9332-DBF2-43E5-A952-B91EE55F9F1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Blank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AD8C95-9090-7BC6-D07A-01A7CF82A942}"/>
              </a:ext>
            </a:extLst>
          </p:cNvPr>
          <p:cNvSpPr txBox="1"/>
          <p:nvPr/>
        </p:nvSpPr>
        <p:spPr>
          <a:xfrm>
            <a:off x="2235200" y="1513840"/>
            <a:ext cx="7135812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References: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https://hired.com/salaries/san-francisco-bay-area/data-analyst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https://www.propertyshark.com/Real-Estate-Reports/most-expensive-zip-codes-in-the-us/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http://insideairbnb.com/get-the-data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6000" dirty="0"/>
              <a:t>Exploring SF Bay area</a:t>
            </a:r>
            <a:br>
              <a:rPr lang="en-US" sz="6000" dirty="0"/>
            </a:b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via Airbnb</a:t>
            </a:r>
          </a:p>
        </p:txBody>
      </p:sp>
    </p:spTree>
    <p:extLst>
      <p:ext uri="{BB962C8B-B14F-4D97-AF65-F5344CB8AC3E}">
        <p14:creationId xmlns:p14="http://schemas.microsoft.com/office/powerpoint/2010/main" val="332357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3167A-927B-3D48-5154-05F21BEB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3687762"/>
          </a:xfrm>
        </p:spPr>
        <p:txBody>
          <a:bodyPr/>
          <a:lstStyle/>
          <a:p>
            <a:pPr algn="ctr"/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34019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29EAFAC-4B3C-D605-6554-1634324A6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556333" cy="4343400"/>
          </a:xfrm>
        </p:spPr>
        <p:txBody>
          <a:bodyPr/>
          <a:lstStyle/>
          <a:p>
            <a:endParaRPr lang="en-US" dirty="0">
              <a:solidFill>
                <a:srgbClr val="323241"/>
              </a:solidFill>
              <a:latin typeface="Gotham SSm"/>
            </a:endParaRPr>
          </a:p>
          <a:p>
            <a:endParaRPr lang="en-US" dirty="0">
              <a:solidFill>
                <a:srgbClr val="323241"/>
              </a:solidFill>
              <a:latin typeface="Gotham SSm"/>
            </a:endParaRP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2518C1F-1C2F-DAFC-2EC3-678100776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495999"/>
              </p:ext>
            </p:extLst>
          </p:nvPr>
        </p:nvGraphicFramePr>
        <p:xfrm>
          <a:off x="7161212" y="2819405"/>
          <a:ext cx="3657600" cy="1165856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133188296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839689933"/>
                    </a:ext>
                  </a:extLst>
                </a:gridCol>
              </a:tblGrid>
              <a:tr h="582928">
                <a:tc>
                  <a:txBody>
                    <a:bodyPr/>
                    <a:lstStyle/>
                    <a:p>
                      <a:r>
                        <a:rPr lang="en-US" sz="2400" u="none" strike="noStrike" dirty="0">
                          <a:solidFill>
                            <a:schemeClr val="tx2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Dublin</a:t>
                      </a:r>
                      <a:endParaRPr lang="en-US" sz="24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0E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€70,000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0E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37806"/>
                  </a:ext>
                </a:extLst>
              </a:tr>
              <a:tr h="582928">
                <a:tc>
                  <a:txBody>
                    <a:bodyPr/>
                    <a:lstStyle/>
                    <a:p>
                      <a:r>
                        <a:rPr lang="en-US" sz="2400" u="none" strike="noStrike" dirty="0">
                          <a:solidFill>
                            <a:schemeClr val="tx2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London</a:t>
                      </a:r>
                      <a:endParaRPr lang="en-US" sz="24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£66,115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47266"/>
                  </a:ext>
                </a:extLst>
              </a:tr>
            </a:tbl>
          </a:graphicData>
        </a:graphic>
      </p:graphicFrame>
      <p:sp>
        <p:nvSpPr>
          <p:cNvPr id="13" name="Rectangle 1">
            <a:extLst>
              <a:ext uri="{FF2B5EF4-FFF2-40B4-BE49-F238E27FC236}">
                <a16:creationId xmlns:a16="http://schemas.microsoft.com/office/drawing/2014/main" id="{0D61D9F6-D0DA-F3DB-176C-01AA8139A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00" y="3635375"/>
            <a:ext cx="1218882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1C2DA76-2BC6-3FD2-3902-E8892BA9CE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8814824"/>
              </p:ext>
            </p:extLst>
          </p:nvPr>
        </p:nvGraphicFramePr>
        <p:xfrm>
          <a:off x="989757" y="1066801"/>
          <a:ext cx="5790455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EAA919A-9454-E871-73B4-A4D768CE99E9}"/>
              </a:ext>
            </a:extLst>
          </p:cNvPr>
          <p:cNvSpPr txBox="1"/>
          <p:nvPr/>
        </p:nvSpPr>
        <p:spPr>
          <a:xfrm>
            <a:off x="1538080" y="4570274"/>
            <a:ext cx="470873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i="0" dirty="0">
                <a:solidFill>
                  <a:srgbClr val="323241"/>
                </a:solidFill>
                <a:effectLst/>
                <a:latin typeface="Gotham SSm"/>
              </a:rPr>
              <a:t>Data Analysts</a:t>
            </a:r>
            <a:r>
              <a:rPr lang="en-US" sz="2400" b="0" i="0" dirty="0">
                <a:solidFill>
                  <a:srgbClr val="323241"/>
                </a:solidFill>
                <a:effectLst/>
                <a:latin typeface="Gotham SSm"/>
              </a:rPr>
              <a:t> in </a:t>
            </a:r>
            <a:r>
              <a:rPr lang="en-US" sz="2400" b="1" i="0" dirty="0">
                <a:solidFill>
                  <a:srgbClr val="323241"/>
                </a:solidFill>
                <a:effectLst/>
                <a:latin typeface="Gotham SSm"/>
              </a:rPr>
              <a:t>SF Bay Area</a:t>
            </a:r>
            <a:r>
              <a:rPr lang="en-US" sz="2400" b="0" i="0" dirty="0">
                <a:solidFill>
                  <a:srgbClr val="323241"/>
                </a:solidFill>
                <a:effectLst/>
                <a:latin typeface="Gotham SSm"/>
              </a:rPr>
              <a:t> earn an average annual salary of </a:t>
            </a:r>
            <a:r>
              <a:rPr lang="en-US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Gotham SSm"/>
              </a:rPr>
              <a:t>$144,362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DD3CE-62EA-B11C-33B1-E4A568DA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3763962"/>
          </a:xfrm>
        </p:spPr>
        <p:txBody>
          <a:bodyPr/>
          <a:lstStyle/>
          <a:p>
            <a:pPr algn="ctr"/>
            <a:r>
              <a:rPr lang="en-US" dirty="0"/>
              <a:t>But…</a:t>
            </a:r>
          </a:p>
        </p:txBody>
      </p:sp>
    </p:spTree>
    <p:extLst>
      <p:ext uri="{BB962C8B-B14F-4D97-AF65-F5344CB8AC3E}">
        <p14:creationId xmlns:p14="http://schemas.microsoft.com/office/powerpoint/2010/main" val="412235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7351713" y="1143000"/>
            <a:ext cx="3352800" cy="145500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1A1A1A"/>
                </a:solidFill>
                <a:effectLst/>
              </a:rPr>
              <a:t>2021’s top 50 most expensive zip codes in the U.S.</a:t>
            </a:r>
          </a:p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7085012" y="2743200"/>
            <a:ext cx="3886202" cy="34289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8F9373-605F-B45F-3847-88B32ABB2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12" y="726474"/>
            <a:ext cx="6262054" cy="540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1192-7D6C-4372-CE17-DC870BE1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3687762"/>
          </a:xfrm>
        </p:spPr>
        <p:txBody>
          <a:bodyPr/>
          <a:lstStyle/>
          <a:p>
            <a:pPr algn="ctr"/>
            <a:r>
              <a:rPr lang="en-US" dirty="0"/>
              <a:t>Then How about a discovery?</a:t>
            </a:r>
          </a:p>
        </p:txBody>
      </p:sp>
    </p:spTree>
    <p:extLst>
      <p:ext uri="{BB962C8B-B14F-4D97-AF65-F5344CB8AC3E}">
        <p14:creationId xmlns:p14="http://schemas.microsoft.com/office/powerpoint/2010/main" val="380997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2362200"/>
          </a:xfrm>
        </p:spPr>
        <p:txBody>
          <a:bodyPr anchor="b">
            <a:normAutofit/>
          </a:bodyPr>
          <a:lstStyle/>
          <a:p>
            <a:pPr algn="ctr"/>
            <a:r>
              <a:rPr lang="en-US" sz="2400" dirty="0"/>
              <a:t>Average price of Airbnb in the region 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0311A80-8A30-F4F7-510A-1AC33D68C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3742D-E23F-ECAB-318F-C8F51F7C8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12" y="0"/>
            <a:ext cx="694134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42E132-1B3D-1BD6-50B8-A9CBDBB16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856" y="381000"/>
            <a:ext cx="32893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753E4-695D-9D15-12FB-BC6424D56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70212" y="762000"/>
            <a:ext cx="2743200" cy="5334000"/>
          </a:xfrm>
        </p:spPr>
        <p:txBody>
          <a:bodyPr/>
          <a:lstStyle/>
          <a:p>
            <a:r>
              <a:rPr lang="en-US" sz="2400" dirty="0"/>
              <a:t>&lt;=</a:t>
            </a:r>
            <a:r>
              <a:rPr lang="en-US" dirty="0"/>
              <a:t> </a:t>
            </a:r>
          </a:p>
          <a:p>
            <a:r>
              <a:rPr lang="en-US" dirty="0"/>
              <a:t>Average price vs Property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sz="2400" dirty="0"/>
              <a:t>=&gt;</a:t>
            </a:r>
          </a:p>
          <a:p>
            <a:pPr algn="r"/>
            <a:r>
              <a:rPr lang="en-US" dirty="0"/>
              <a:t>Average price per neighborhood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DDF51-66B1-0DBB-CA81-D9F49AD07B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826"/>
          <a:stretch/>
        </p:blipFill>
        <p:spPr>
          <a:xfrm>
            <a:off x="6115236" y="13447"/>
            <a:ext cx="4876800" cy="67307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79993D-68A3-0E6A-D506-C633AE8A0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2" y="457200"/>
            <a:ext cx="2020946" cy="546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3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91_win32_fixed.potx" id="{67E1CE12-4E7F-4E00-8450-70E8A44C0BA6}" vid="{5B359CD9-B23F-44EB-BBF8-9808683E469B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2339</TotalTime>
  <Words>263</Words>
  <Application>Microsoft Macintosh PowerPoint</Application>
  <PresentationFormat>Custom</PresentationFormat>
  <Paragraphs>80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Gotham SSm</vt:lpstr>
      <vt:lpstr>World Presentation 16x9</vt:lpstr>
      <vt:lpstr>Exploring SF Bay area via Airbnb</vt:lpstr>
      <vt:lpstr>Exploring SF Bay area via Airbnb</vt:lpstr>
      <vt:lpstr>WHY?</vt:lpstr>
      <vt:lpstr>PowerPoint Presentation</vt:lpstr>
      <vt:lpstr>But…</vt:lpstr>
      <vt:lpstr>Add a Slide Title - 2</vt:lpstr>
      <vt:lpstr>Then How about a discovery?</vt:lpstr>
      <vt:lpstr>Average price of Airbnb in the region </vt:lpstr>
      <vt:lpstr>PowerPoint Presentation</vt:lpstr>
      <vt:lpstr>Total earnings of an Airbnb host in the neighbourhood</vt:lpstr>
      <vt:lpstr>PowerPoint Presentation</vt:lpstr>
      <vt:lpstr>PowerPoint Presentation</vt:lpstr>
      <vt:lpstr>PowerPoint Presentation</vt:lpstr>
      <vt:lpstr>Future work:</vt:lpstr>
      <vt:lpstr>Blank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SF Bay area via Airbnb</dc:title>
  <dc:creator>Begum Topac</dc:creator>
  <cp:lastModifiedBy>Begum Topac</cp:lastModifiedBy>
  <cp:revision>2</cp:revision>
  <dcterms:created xsi:type="dcterms:W3CDTF">2022-10-06T18:52:59Z</dcterms:created>
  <dcterms:modified xsi:type="dcterms:W3CDTF">2022-10-10T07:17:50Z</dcterms:modified>
</cp:coreProperties>
</file>