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2" r:id="rId2"/>
    <p:sldMasterId id="2147483686" r:id="rId3"/>
    <p:sldMasterId id="2147483689" r:id="rId4"/>
  </p:sldMasterIdLst>
  <p:notesMasterIdLst>
    <p:notesMasterId r:id="rId83"/>
  </p:notesMasterIdLst>
  <p:handoutMasterIdLst>
    <p:handoutMasterId r:id="rId84"/>
  </p:handoutMasterIdLst>
  <p:sldIdLst>
    <p:sldId id="257" r:id="rId5"/>
    <p:sldId id="258" r:id="rId6"/>
    <p:sldId id="351" r:id="rId7"/>
    <p:sldId id="355" r:id="rId8"/>
    <p:sldId id="259" r:id="rId9"/>
    <p:sldId id="356" r:id="rId10"/>
    <p:sldId id="337" r:id="rId11"/>
    <p:sldId id="338" r:id="rId12"/>
    <p:sldId id="276" r:id="rId13"/>
    <p:sldId id="277" r:id="rId14"/>
    <p:sldId id="352" r:id="rId15"/>
    <p:sldId id="357" r:id="rId16"/>
    <p:sldId id="346" r:id="rId17"/>
    <p:sldId id="358" r:id="rId18"/>
    <p:sldId id="370" r:id="rId19"/>
    <p:sldId id="281" r:id="rId20"/>
    <p:sldId id="282" r:id="rId21"/>
    <p:sldId id="359" r:id="rId22"/>
    <p:sldId id="340" r:id="rId23"/>
    <p:sldId id="368" r:id="rId24"/>
    <p:sldId id="285" r:id="rId25"/>
    <p:sldId id="286" r:id="rId26"/>
    <p:sldId id="287" r:id="rId27"/>
    <p:sldId id="360" r:id="rId28"/>
    <p:sldId id="289" r:id="rId29"/>
    <p:sldId id="361" r:id="rId30"/>
    <p:sldId id="371" r:id="rId31"/>
    <p:sldId id="291" r:id="rId32"/>
    <p:sldId id="292" r:id="rId33"/>
    <p:sldId id="354" r:id="rId34"/>
    <p:sldId id="293" r:id="rId35"/>
    <p:sldId id="341" r:id="rId36"/>
    <p:sldId id="347" r:id="rId37"/>
    <p:sldId id="348" r:id="rId38"/>
    <p:sldId id="362" r:id="rId39"/>
    <p:sldId id="342" r:id="rId40"/>
    <p:sldId id="299" r:id="rId41"/>
    <p:sldId id="300" r:id="rId42"/>
    <p:sldId id="301" r:id="rId43"/>
    <p:sldId id="302" r:id="rId44"/>
    <p:sldId id="303" r:id="rId45"/>
    <p:sldId id="350" r:id="rId46"/>
    <p:sldId id="305" r:id="rId47"/>
    <p:sldId id="306" r:id="rId48"/>
    <p:sldId id="307" r:id="rId49"/>
    <p:sldId id="308" r:id="rId50"/>
    <p:sldId id="309" r:id="rId51"/>
    <p:sldId id="372" r:id="rId52"/>
    <p:sldId id="364" r:id="rId53"/>
    <p:sldId id="310" r:id="rId54"/>
    <p:sldId id="311" r:id="rId55"/>
    <p:sldId id="312" r:id="rId56"/>
    <p:sldId id="343" r:id="rId57"/>
    <p:sldId id="314" r:id="rId58"/>
    <p:sldId id="315" r:id="rId59"/>
    <p:sldId id="316" r:id="rId60"/>
    <p:sldId id="317" r:id="rId61"/>
    <p:sldId id="318" r:id="rId62"/>
    <p:sldId id="319" r:id="rId63"/>
    <p:sldId id="320" r:id="rId64"/>
    <p:sldId id="344" r:id="rId65"/>
    <p:sldId id="322" r:id="rId66"/>
    <p:sldId id="323" r:id="rId67"/>
    <p:sldId id="324" r:id="rId68"/>
    <p:sldId id="325" r:id="rId69"/>
    <p:sldId id="326" r:id="rId70"/>
    <p:sldId id="327" r:id="rId71"/>
    <p:sldId id="328" r:id="rId72"/>
    <p:sldId id="329" r:id="rId73"/>
    <p:sldId id="330" r:id="rId74"/>
    <p:sldId id="331" r:id="rId75"/>
    <p:sldId id="353" r:id="rId76"/>
    <p:sldId id="345" r:id="rId77"/>
    <p:sldId id="333" r:id="rId78"/>
    <p:sldId id="334" r:id="rId79"/>
    <p:sldId id="335" r:id="rId80"/>
    <p:sldId id="336" r:id="rId81"/>
    <p:sldId id="265"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292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1344"/>
        <p:guide pos="2928"/>
      </p:guideLst>
    </p:cSldViewPr>
  </p:slideViewPr>
  <p:notesTextViewPr>
    <p:cViewPr>
      <p:scale>
        <a:sx n="1" d="1"/>
        <a:sy n="1" d="1"/>
      </p:scale>
      <p:origin x="0" y="0"/>
    </p:cViewPr>
  </p:notesTextViewPr>
  <p:sorterViewPr>
    <p:cViewPr>
      <p:scale>
        <a:sx n="100" d="100"/>
        <a:sy n="100" d="100"/>
      </p:scale>
      <p:origin x="0" y="-942"/>
    </p:cViewPr>
  </p:sorterViewPr>
  <p:notesViewPr>
    <p:cSldViewPr>
      <p:cViewPr varScale="1">
        <p:scale>
          <a:sx n="54" d="100"/>
          <a:sy n="54" d="100"/>
        </p:scale>
        <p:origin x="2796"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617A8-8C00-4B40-865E-0C1B98BFB8A0}" type="doc">
      <dgm:prSet loTypeId="urn:microsoft.com/office/officeart/2005/8/layout/bProcess3" loCatId="process" qsTypeId="urn:microsoft.com/office/officeart/2005/8/quickstyle/simple1" qsCatId="simple" csTypeId="urn:microsoft.com/office/officeart/2005/8/colors/accent6_1" csCatId="accent6" phldr="1"/>
      <dgm:spPr/>
      <dgm:t>
        <a:bodyPr/>
        <a:lstStyle/>
        <a:p>
          <a:endParaRPr lang="en-US"/>
        </a:p>
      </dgm:t>
    </dgm:pt>
    <dgm:pt modelId="{A7135483-5FAB-4E3D-9837-BEB1AB7392F6}">
      <dgm:prSet custT="1"/>
      <dgm:spPr>
        <a:solidFill>
          <a:schemeClr val="accent3">
            <a:lumMod val="20000"/>
            <a:lumOff val="80000"/>
          </a:schemeClr>
        </a:solidFill>
        <a:ln>
          <a:noFill/>
        </a:ln>
      </dgm:spPr>
      <dgm:t>
        <a:bodyPr/>
        <a:lstStyle/>
        <a:p>
          <a:pPr rtl="0"/>
          <a:r>
            <a:rPr lang="en-US" sz="2000">
              <a:latin typeface="Cambria" panose="02040503050406030204" pitchFamily="18" charset="0"/>
              <a:ea typeface="Cambria" panose="02040503050406030204" pitchFamily="18" charset="0"/>
            </a:rPr>
            <a:t>Set the H</a:t>
          </a:r>
          <a:r>
            <a:rPr lang="en-US" sz="2000" baseline="-25000">
              <a:latin typeface="Cambria" panose="02040503050406030204" pitchFamily="18" charset="0"/>
              <a:ea typeface="Cambria" panose="02040503050406030204" pitchFamily="18" charset="0"/>
            </a:rPr>
            <a:t>o</a:t>
          </a:r>
          <a:r>
            <a:rPr lang="en-US" sz="2000">
              <a:latin typeface="Cambria" panose="02040503050406030204" pitchFamily="18" charset="0"/>
              <a:ea typeface="Cambria" panose="02040503050406030204" pitchFamily="18" charset="0"/>
            </a:rPr>
            <a:t> and H</a:t>
          </a:r>
          <a:r>
            <a:rPr lang="en-US" sz="2000" baseline="-25000">
              <a:latin typeface="Cambria" panose="02040503050406030204" pitchFamily="18" charset="0"/>
              <a:ea typeface="Cambria" panose="02040503050406030204" pitchFamily="18" charset="0"/>
            </a:rPr>
            <a:t>a</a:t>
          </a:r>
          <a:endParaRPr lang="en-US" sz="2000">
            <a:latin typeface="Cambria" panose="02040503050406030204" pitchFamily="18" charset="0"/>
            <a:ea typeface="Cambria" panose="02040503050406030204" pitchFamily="18" charset="0"/>
          </a:endParaRPr>
        </a:p>
      </dgm:t>
    </dgm:pt>
    <dgm:pt modelId="{C239B22E-81D3-4F64-81FD-2A7BED6368EC}" type="parTrans" cxnId="{6079458B-E3F1-4AAE-B5AA-EF0134917B40}">
      <dgm:prSet/>
      <dgm:spPr/>
      <dgm:t>
        <a:bodyPr/>
        <a:lstStyle/>
        <a:p>
          <a:endParaRPr lang="en-US" sz="2000">
            <a:latin typeface="Cambria" panose="02040503050406030204" pitchFamily="18" charset="0"/>
            <a:ea typeface="Cambria" panose="02040503050406030204" pitchFamily="18" charset="0"/>
          </a:endParaRPr>
        </a:p>
      </dgm:t>
    </dgm:pt>
    <dgm:pt modelId="{B4B1903F-B86C-4449-A1B4-B077074F6177}" type="sibTrans" cxnId="{6079458B-E3F1-4AAE-B5AA-EF0134917B40}">
      <dgm:prSet custT="1"/>
      <dgm:spPr/>
      <dgm:t>
        <a:bodyPr/>
        <a:lstStyle/>
        <a:p>
          <a:endParaRPr lang="en-US" sz="2000">
            <a:latin typeface="Cambria" panose="02040503050406030204" pitchFamily="18" charset="0"/>
            <a:ea typeface="Cambria" panose="02040503050406030204" pitchFamily="18" charset="0"/>
          </a:endParaRPr>
        </a:p>
      </dgm:t>
    </dgm:pt>
    <dgm:pt modelId="{02D7ED02-AAFF-44B2-8D33-D1100CCB6FB6}">
      <dgm:prSet custT="1"/>
      <dgm:spPr>
        <a:solidFill>
          <a:schemeClr val="accent3">
            <a:lumMod val="20000"/>
            <a:lumOff val="80000"/>
          </a:schemeClr>
        </a:solidFill>
        <a:ln>
          <a:noFill/>
        </a:ln>
      </dgm:spPr>
      <dgm:t>
        <a:bodyPr/>
        <a:lstStyle/>
        <a:p>
          <a:pPr rtl="0"/>
          <a:r>
            <a:rPr lang="en-GB" sz="2000">
              <a:latin typeface="Cambria" panose="02040503050406030204" pitchFamily="18" charset="0"/>
              <a:ea typeface="Cambria" panose="02040503050406030204" pitchFamily="18" charset="0"/>
            </a:rPr>
            <a:t>Compute the test statistic</a:t>
          </a:r>
          <a:endParaRPr lang="en-US" sz="2000">
            <a:latin typeface="Cambria" panose="02040503050406030204" pitchFamily="18" charset="0"/>
            <a:ea typeface="Cambria" panose="02040503050406030204" pitchFamily="18" charset="0"/>
          </a:endParaRPr>
        </a:p>
      </dgm:t>
    </dgm:pt>
    <dgm:pt modelId="{91950343-D3F4-4B71-9E81-494BEFCD3FAD}" type="parTrans" cxnId="{D8008E40-C3C6-42CC-8D0D-A096B4CE5B8B}">
      <dgm:prSet/>
      <dgm:spPr/>
      <dgm:t>
        <a:bodyPr/>
        <a:lstStyle/>
        <a:p>
          <a:endParaRPr lang="en-US" sz="2000">
            <a:latin typeface="Cambria" panose="02040503050406030204" pitchFamily="18" charset="0"/>
            <a:ea typeface="Cambria" panose="02040503050406030204" pitchFamily="18" charset="0"/>
          </a:endParaRPr>
        </a:p>
      </dgm:t>
    </dgm:pt>
    <dgm:pt modelId="{609B7526-8918-49DD-B55B-E27749045155}" type="sibTrans" cxnId="{D8008E40-C3C6-42CC-8D0D-A096B4CE5B8B}">
      <dgm:prSet custT="1"/>
      <dgm:spPr/>
      <dgm:t>
        <a:bodyPr/>
        <a:lstStyle/>
        <a:p>
          <a:endParaRPr lang="en-US" sz="2000">
            <a:latin typeface="Cambria" panose="02040503050406030204" pitchFamily="18" charset="0"/>
            <a:ea typeface="Cambria" panose="02040503050406030204" pitchFamily="18" charset="0"/>
          </a:endParaRPr>
        </a:p>
      </dgm:t>
    </dgm:pt>
    <dgm:pt modelId="{591AF261-1524-4657-8D63-0E1CC4F449F1}">
      <dgm:prSet custT="1"/>
      <dgm:spPr>
        <a:solidFill>
          <a:schemeClr val="accent3">
            <a:lumMod val="20000"/>
            <a:lumOff val="80000"/>
          </a:schemeClr>
        </a:solidFill>
        <a:ln>
          <a:noFill/>
        </a:ln>
      </dgm:spPr>
      <dgm:t>
        <a:bodyPr/>
        <a:lstStyle/>
        <a:p>
          <a:pPr rtl="0"/>
          <a:r>
            <a:rPr lang="en-US" sz="2000" dirty="0">
              <a:latin typeface="Cambria" panose="02040503050406030204" pitchFamily="18" charset="0"/>
              <a:ea typeface="Cambria" panose="02040503050406030204" pitchFamily="18" charset="0"/>
            </a:rPr>
            <a:t>Compare the test statistic with the appropriate table value</a:t>
          </a:r>
        </a:p>
      </dgm:t>
    </dgm:pt>
    <dgm:pt modelId="{2EA4A4FE-F20C-41B5-858C-D128D207B5B5}" type="parTrans" cxnId="{CBFE5679-B4B9-4282-8593-7836D0A1AE91}">
      <dgm:prSet/>
      <dgm:spPr/>
      <dgm:t>
        <a:bodyPr/>
        <a:lstStyle/>
        <a:p>
          <a:endParaRPr lang="en-US" sz="2000">
            <a:latin typeface="Cambria" panose="02040503050406030204" pitchFamily="18" charset="0"/>
            <a:ea typeface="Cambria" panose="02040503050406030204" pitchFamily="18" charset="0"/>
          </a:endParaRPr>
        </a:p>
      </dgm:t>
    </dgm:pt>
    <dgm:pt modelId="{77C16FC6-3A34-4F07-8E96-12C93D546AF1}" type="sibTrans" cxnId="{CBFE5679-B4B9-4282-8593-7836D0A1AE91}">
      <dgm:prSet custT="1"/>
      <dgm:spPr/>
      <dgm:t>
        <a:bodyPr/>
        <a:lstStyle/>
        <a:p>
          <a:endParaRPr lang="en-US" sz="2000">
            <a:latin typeface="Cambria" panose="02040503050406030204" pitchFamily="18" charset="0"/>
            <a:ea typeface="Cambria" panose="02040503050406030204" pitchFamily="18" charset="0"/>
          </a:endParaRPr>
        </a:p>
      </dgm:t>
    </dgm:pt>
    <dgm:pt modelId="{3B817188-1669-4ED2-8A0C-7211D811D472}">
      <dgm:prSet custT="1"/>
      <dgm:spPr>
        <a:solidFill>
          <a:schemeClr val="accent3">
            <a:lumMod val="20000"/>
            <a:lumOff val="80000"/>
          </a:schemeClr>
        </a:solidFill>
        <a:ln>
          <a:noFill/>
        </a:ln>
      </dgm:spPr>
      <dgm:t>
        <a:bodyPr/>
        <a:lstStyle/>
        <a:p>
          <a:pPr rtl="0"/>
          <a:r>
            <a:rPr lang="en-GB" sz="2000" dirty="0">
              <a:latin typeface="Cambria" panose="02040503050406030204" pitchFamily="18" charset="0"/>
              <a:ea typeface="Cambria" panose="02040503050406030204" pitchFamily="18" charset="0"/>
            </a:rPr>
            <a:t>Draw the inference</a:t>
          </a:r>
          <a:endParaRPr lang="en-US" sz="2000" dirty="0">
            <a:latin typeface="Cambria" panose="02040503050406030204" pitchFamily="18" charset="0"/>
            <a:ea typeface="Cambria" panose="02040503050406030204" pitchFamily="18" charset="0"/>
          </a:endParaRPr>
        </a:p>
      </dgm:t>
    </dgm:pt>
    <dgm:pt modelId="{4EC62EA9-21BD-459C-8CF1-A0902572C412}" type="parTrans" cxnId="{C1727DBD-2EFC-4278-AACA-DAB6D3050E15}">
      <dgm:prSet/>
      <dgm:spPr/>
      <dgm:t>
        <a:bodyPr/>
        <a:lstStyle/>
        <a:p>
          <a:endParaRPr lang="en-US" sz="2000">
            <a:latin typeface="Cambria" panose="02040503050406030204" pitchFamily="18" charset="0"/>
            <a:ea typeface="Cambria" panose="02040503050406030204" pitchFamily="18" charset="0"/>
          </a:endParaRPr>
        </a:p>
      </dgm:t>
    </dgm:pt>
    <dgm:pt modelId="{97B55100-A1A2-409C-99CE-DDE2F0E3D68C}" type="sibTrans" cxnId="{C1727DBD-2EFC-4278-AACA-DAB6D3050E15}">
      <dgm:prSet custT="1"/>
      <dgm:spPr/>
      <dgm:t>
        <a:bodyPr/>
        <a:lstStyle/>
        <a:p>
          <a:endParaRPr lang="en-US" sz="2000">
            <a:latin typeface="Cambria" panose="02040503050406030204" pitchFamily="18" charset="0"/>
            <a:ea typeface="Cambria" panose="02040503050406030204" pitchFamily="18" charset="0"/>
          </a:endParaRPr>
        </a:p>
      </dgm:t>
    </dgm:pt>
    <dgm:pt modelId="{16D32D6C-4584-4A3A-BE39-5E82A17E0B0C}">
      <dgm:prSet custT="1"/>
      <dgm:spPr>
        <a:solidFill>
          <a:schemeClr val="accent3">
            <a:lumMod val="20000"/>
            <a:lumOff val="80000"/>
          </a:schemeClr>
        </a:solidFill>
        <a:ln>
          <a:noFill/>
        </a:ln>
      </dgm:spPr>
      <dgm:t>
        <a:bodyPr/>
        <a:lstStyle/>
        <a:p>
          <a:pPr rtl="0"/>
          <a:r>
            <a:rPr lang="en-US" sz="2000">
              <a:latin typeface="Cambria" panose="02040503050406030204" pitchFamily="18" charset="0"/>
              <a:ea typeface="Cambria" panose="02040503050406030204" pitchFamily="18" charset="0"/>
            </a:rPr>
            <a:t>Based of the decision rule take a decision. If the test statistic lies in the critical region, reject the null hypothesis, else accept</a:t>
          </a:r>
          <a:endParaRPr lang="en-US" sz="2000" dirty="0">
            <a:latin typeface="Cambria" panose="02040503050406030204" pitchFamily="18" charset="0"/>
            <a:ea typeface="Cambria" panose="02040503050406030204" pitchFamily="18" charset="0"/>
          </a:endParaRPr>
        </a:p>
      </dgm:t>
    </dgm:pt>
    <dgm:pt modelId="{16938C8B-463A-4C5A-9761-CAB71C6546B8}" type="parTrans" cxnId="{FBE189F8-8A98-41FA-A217-A04C21B0DE8D}">
      <dgm:prSet/>
      <dgm:spPr/>
      <dgm:t>
        <a:bodyPr/>
        <a:lstStyle/>
        <a:p>
          <a:endParaRPr lang="en-US"/>
        </a:p>
      </dgm:t>
    </dgm:pt>
    <dgm:pt modelId="{1D29AE55-31BF-46DB-AA03-960A375C8C0D}" type="sibTrans" cxnId="{FBE189F8-8A98-41FA-A217-A04C21B0DE8D}">
      <dgm:prSet/>
      <dgm:spPr/>
      <dgm:t>
        <a:bodyPr/>
        <a:lstStyle/>
        <a:p>
          <a:endParaRPr lang="en-US"/>
        </a:p>
      </dgm:t>
    </dgm:pt>
    <dgm:pt modelId="{BFBC9F72-4A6A-47E0-98A7-CD72527612CB}" type="pres">
      <dgm:prSet presAssocID="{A68617A8-8C00-4B40-865E-0C1B98BFB8A0}" presName="Name0" presStyleCnt="0">
        <dgm:presLayoutVars>
          <dgm:dir/>
          <dgm:resizeHandles val="exact"/>
        </dgm:presLayoutVars>
      </dgm:prSet>
      <dgm:spPr/>
      <dgm:t>
        <a:bodyPr/>
        <a:lstStyle/>
        <a:p>
          <a:endParaRPr lang="en-US"/>
        </a:p>
      </dgm:t>
    </dgm:pt>
    <dgm:pt modelId="{EB48AFAC-A58C-40E8-9E62-DEF9A84FDDFB}" type="pres">
      <dgm:prSet presAssocID="{A7135483-5FAB-4E3D-9837-BEB1AB7392F6}" presName="node" presStyleLbl="node1" presStyleIdx="0" presStyleCnt="5">
        <dgm:presLayoutVars>
          <dgm:bulletEnabled val="1"/>
        </dgm:presLayoutVars>
      </dgm:prSet>
      <dgm:spPr/>
      <dgm:t>
        <a:bodyPr/>
        <a:lstStyle/>
        <a:p>
          <a:endParaRPr lang="en-US"/>
        </a:p>
      </dgm:t>
    </dgm:pt>
    <dgm:pt modelId="{34387BF5-6F80-46B7-9603-8E9AD3AB8CF3}" type="pres">
      <dgm:prSet presAssocID="{B4B1903F-B86C-4449-A1B4-B077074F6177}" presName="sibTrans" presStyleLbl="sibTrans1D1" presStyleIdx="0" presStyleCnt="4"/>
      <dgm:spPr/>
      <dgm:t>
        <a:bodyPr/>
        <a:lstStyle/>
        <a:p>
          <a:endParaRPr lang="en-US"/>
        </a:p>
      </dgm:t>
    </dgm:pt>
    <dgm:pt modelId="{31936CB1-FAFC-49E5-96BB-2E708E2E5291}" type="pres">
      <dgm:prSet presAssocID="{B4B1903F-B86C-4449-A1B4-B077074F6177}" presName="connectorText" presStyleLbl="sibTrans1D1" presStyleIdx="0" presStyleCnt="4"/>
      <dgm:spPr/>
      <dgm:t>
        <a:bodyPr/>
        <a:lstStyle/>
        <a:p>
          <a:endParaRPr lang="en-US"/>
        </a:p>
      </dgm:t>
    </dgm:pt>
    <dgm:pt modelId="{741D8951-70A2-48DC-9E47-403B86B0A9C7}" type="pres">
      <dgm:prSet presAssocID="{02D7ED02-AAFF-44B2-8D33-D1100CCB6FB6}" presName="node" presStyleLbl="node1" presStyleIdx="1" presStyleCnt="5">
        <dgm:presLayoutVars>
          <dgm:bulletEnabled val="1"/>
        </dgm:presLayoutVars>
      </dgm:prSet>
      <dgm:spPr/>
      <dgm:t>
        <a:bodyPr/>
        <a:lstStyle/>
        <a:p>
          <a:endParaRPr lang="en-US"/>
        </a:p>
      </dgm:t>
    </dgm:pt>
    <dgm:pt modelId="{C5DEA5AB-1A0B-4EEB-B0D4-1C58DFE82A0F}" type="pres">
      <dgm:prSet presAssocID="{609B7526-8918-49DD-B55B-E27749045155}" presName="sibTrans" presStyleLbl="sibTrans1D1" presStyleIdx="1" presStyleCnt="4"/>
      <dgm:spPr/>
      <dgm:t>
        <a:bodyPr/>
        <a:lstStyle/>
        <a:p>
          <a:endParaRPr lang="en-US"/>
        </a:p>
      </dgm:t>
    </dgm:pt>
    <dgm:pt modelId="{D1BFAA0E-8E34-413B-A74C-E36F50324206}" type="pres">
      <dgm:prSet presAssocID="{609B7526-8918-49DD-B55B-E27749045155}" presName="connectorText" presStyleLbl="sibTrans1D1" presStyleIdx="1" presStyleCnt="4"/>
      <dgm:spPr/>
      <dgm:t>
        <a:bodyPr/>
        <a:lstStyle/>
        <a:p>
          <a:endParaRPr lang="en-US"/>
        </a:p>
      </dgm:t>
    </dgm:pt>
    <dgm:pt modelId="{1ADCF3A9-48F3-402B-968D-50BDBE5E2E05}" type="pres">
      <dgm:prSet presAssocID="{591AF261-1524-4657-8D63-0E1CC4F449F1}" presName="node" presStyleLbl="node1" presStyleIdx="2" presStyleCnt="5">
        <dgm:presLayoutVars>
          <dgm:bulletEnabled val="1"/>
        </dgm:presLayoutVars>
      </dgm:prSet>
      <dgm:spPr/>
      <dgm:t>
        <a:bodyPr/>
        <a:lstStyle/>
        <a:p>
          <a:endParaRPr lang="en-US"/>
        </a:p>
      </dgm:t>
    </dgm:pt>
    <dgm:pt modelId="{85D7CCBB-2663-43BD-B49F-CC54FEA0ACD6}" type="pres">
      <dgm:prSet presAssocID="{77C16FC6-3A34-4F07-8E96-12C93D546AF1}" presName="sibTrans" presStyleLbl="sibTrans1D1" presStyleIdx="2" presStyleCnt="4"/>
      <dgm:spPr/>
      <dgm:t>
        <a:bodyPr/>
        <a:lstStyle/>
        <a:p>
          <a:endParaRPr lang="en-US"/>
        </a:p>
      </dgm:t>
    </dgm:pt>
    <dgm:pt modelId="{200D9D54-8354-4889-8AE0-B662FEE88D8B}" type="pres">
      <dgm:prSet presAssocID="{77C16FC6-3A34-4F07-8E96-12C93D546AF1}" presName="connectorText" presStyleLbl="sibTrans1D1" presStyleIdx="2" presStyleCnt="4"/>
      <dgm:spPr/>
      <dgm:t>
        <a:bodyPr/>
        <a:lstStyle/>
        <a:p>
          <a:endParaRPr lang="en-US"/>
        </a:p>
      </dgm:t>
    </dgm:pt>
    <dgm:pt modelId="{9B795FAB-149C-4FEE-AEB5-A67D35A162BA}" type="pres">
      <dgm:prSet presAssocID="{16D32D6C-4584-4A3A-BE39-5E82A17E0B0C}" presName="node" presStyleLbl="node1" presStyleIdx="3" presStyleCnt="5" custScaleX="138748">
        <dgm:presLayoutVars>
          <dgm:bulletEnabled val="1"/>
        </dgm:presLayoutVars>
      </dgm:prSet>
      <dgm:spPr/>
      <dgm:t>
        <a:bodyPr/>
        <a:lstStyle/>
        <a:p>
          <a:endParaRPr lang="en-US"/>
        </a:p>
      </dgm:t>
    </dgm:pt>
    <dgm:pt modelId="{6F81C84C-881E-4B89-B530-94B690995933}" type="pres">
      <dgm:prSet presAssocID="{1D29AE55-31BF-46DB-AA03-960A375C8C0D}" presName="sibTrans" presStyleLbl="sibTrans1D1" presStyleIdx="3" presStyleCnt="4"/>
      <dgm:spPr/>
      <dgm:t>
        <a:bodyPr/>
        <a:lstStyle/>
        <a:p>
          <a:endParaRPr lang="en-US"/>
        </a:p>
      </dgm:t>
    </dgm:pt>
    <dgm:pt modelId="{6EAE9522-85F9-4FE8-A2C2-41F1B97322FB}" type="pres">
      <dgm:prSet presAssocID="{1D29AE55-31BF-46DB-AA03-960A375C8C0D}" presName="connectorText" presStyleLbl="sibTrans1D1" presStyleIdx="3" presStyleCnt="4"/>
      <dgm:spPr/>
      <dgm:t>
        <a:bodyPr/>
        <a:lstStyle/>
        <a:p>
          <a:endParaRPr lang="en-US"/>
        </a:p>
      </dgm:t>
    </dgm:pt>
    <dgm:pt modelId="{1D203AEA-34ED-4619-B538-BDDB33A0BDAD}" type="pres">
      <dgm:prSet presAssocID="{3B817188-1669-4ED2-8A0C-7211D811D472}" presName="node" presStyleLbl="node1" presStyleIdx="4" presStyleCnt="5">
        <dgm:presLayoutVars>
          <dgm:bulletEnabled val="1"/>
        </dgm:presLayoutVars>
      </dgm:prSet>
      <dgm:spPr/>
      <dgm:t>
        <a:bodyPr/>
        <a:lstStyle/>
        <a:p>
          <a:endParaRPr lang="en-US"/>
        </a:p>
      </dgm:t>
    </dgm:pt>
  </dgm:ptLst>
  <dgm:cxnLst>
    <dgm:cxn modelId="{51C70853-A6BB-492A-BBA5-096202C87FBC}" type="presOf" srcId="{A68617A8-8C00-4B40-865E-0C1B98BFB8A0}" destId="{BFBC9F72-4A6A-47E0-98A7-CD72527612CB}" srcOrd="0" destOrd="0" presId="urn:microsoft.com/office/officeart/2005/8/layout/bProcess3"/>
    <dgm:cxn modelId="{5D1695B5-EE2F-4786-A851-511BAFDEBE7E}" type="presOf" srcId="{A7135483-5FAB-4E3D-9837-BEB1AB7392F6}" destId="{EB48AFAC-A58C-40E8-9E62-DEF9A84FDDFB}" srcOrd="0" destOrd="0" presId="urn:microsoft.com/office/officeart/2005/8/layout/bProcess3"/>
    <dgm:cxn modelId="{56439B01-B8C2-4251-90C6-5D60E694D337}" type="presOf" srcId="{B4B1903F-B86C-4449-A1B4-B077074F6177}" destId="{34387BF5-6F80-46B7-9603-8E9AD3AB8CF3}" srcOrd="0" destOrd="0" presId="urn:microsoft.com/office/officeart/2005/8/layout/bProcess3"/>
    <dgm:cxn modelId="{DBF14B27-1A7C-40CE-879C-A6FAD7C0D28B}" type="presOf" srcId="{16D32D6C-4584-4A3A-BE39-5E82A17E0B0C}" destId="{9B795FAB-149C-4FEE-AEB5-A67D35A162BA}" srcOrd="0" destOrd="0" presId="urn:microsoft.com/office/officeart/2005/8/layout/bProcess3"/>
    <dgm:cxn modelId="{8C473B91-052E-41C7-B638-5B7E22BE29C0}" type="presOf" srcId="{3B817188-1669-4ED2-8A0C-7211D811D472}" destId="{1D203AEA-34ED-4619-B538-BDDB33A0BDAD}" srcOrd="0" destOrd="0" presId="urn:microsoft.com/office/officeart/2005/8/layout/bProcess3"/>
    <dgm:cxn modelId="{C1727DBD-2EFC-4278-AACA-DAB6D3050E15}" srcId="{A68617A8-8C00-4B40-865E-0C1B98BFB8A0}" destId="{3B817188-1669-4ED2-8A0C-7211D811D472}" srcOrd="4" destOrd="0" parTransId="{4EC62EA9-21BD-459C-8CF1-A0902572C412}" sibTransId="{97B55100-A1A2-409C-99CE-DDE2F0E3D68C}"/>
    <dgm:cxn modelId="{695454FF-D253-4D17-8BE9-692AD6F7BE1C}" type="presOf" srcId="{609B7526-8918-49DD-B55B-E27749045155}" destId="{D1BFAA0E-8E34-413B-A74C-E36F50324206}" srcOrd="1" destOrd="0" presId="urn:microsoft.com/office/officeart/2005/8/layout/bProcess3"/>
    <dgm:cxn modelId="{08F8B80D-23A0-4534-BDA2-AC3EEA81EF75}" type="presOf" srcId="{591AF261-1524-4657-8D63-0E1CC4F449F1}" destId="{1ADCF3A9-48F3-402B-968D-50BDBE5E2E05}" srcOrd="0" destOrd="0" presId="urn:microsoft.com/office/officeart/2005/8/layout/bProcess3"/>
    <dgm:cxn modelId="{6079458B-E3F1-4AAE-B5AA-EF0134917B40}" srcId="{A68617A8-8C00-4B40-865E-0C1B98BFB8A0}" destId="{A7135483-5FAB-4E3D-9837-BEB1AB7392F6}" srcOrd="0" destOrd="0" parTransId="{C239B22E-81D3-4F64-81FD-2A7BED6368EC}" sibTransId="{B4B1903F-B86C-4449-A1B4-B077074F6177}"/>
    <dgm:cxn modelId="{DB36B71D-16C6-46E3-9B3C-2497C2B6D85A}" type="presOf" srcId="{B4B1903F-B86C-4449-A1B4-B077074F6177}" destId="{31936CB1-FAFC-49E5-96BB-2E708E2E5291}" srcOrd="1" destOrd="0" presId="urn:microsoft.com/office/officeart/2005/8/layout/bProcess3"/>
    <dgm:cxn modelId="{EA26AABC-5287-40E8-BD0F-6CED9BE24BFC}" type="presOf" srcId="{02D7ED02-AAFF-44B2-8D33-D1100CCB6FB6}" destId="{741D8951-70A2-48DC-9E47-403B86B0A9C7}" srcOrd="0" destOrd="0" presId="urn:microsoft.com/office/officeart/2005/8/layout/bProcess3"/>
    <dgm:cxn modelId="{921BE31D-B17D-43D0-9B8D-2AC4F5BBEE80}" type="presOf" srcId="{77C16FC6-3A34-4F07-8E96-12C93D546AF1}" destId="{85D7CCBB-2663-43BD-B49F-CC54FEA0ACD6}" srcOrd="0" destOrd="0" presId="urn:microsoft.com/office/officeart/2005/8/layout/bProcess3"/>
    <dgm:cxn modelId="{BE944ECE-13CA-4A55-AF7A-E4E750188033}" type="presOf" srcId="{1D29AE55-31BF-46DB-AA03-960A375C8C0D}" destId="{6EAE9522-85F9-4FE8-A2C2-41F1B97322FB}" srcOrd="1" destOrd="0" presId="urn:microsoft.com/office/officeart/2005/8/layout/bProcess3"/>
    <dgm:cxn modelId="{FBE189F8-8A98-41FA-A217-A04C21B0DE8D}" srcId="{A68617A8-8C00-4B40-865E-0C1B98BFB8A0}" destId="{16D32D6C-4584-4A3A-BE39-5E82A17E0B0C}" srcOrd="3" destOrd="0" parTransId="{16938C8B-463A-4C5A-9761-CAB71C6546B8}" sibTransId="{1D29AE55-31BF-46DB-AA03-960A375C8C0D}"/>
    <dgm:cxn modelId="{CBFE5679-B4B9-4282-8593-7836D0A1AE91}" srcId="{A68617A8-8C00-4B40-865E-0C1B98BFB8A0}" destId="{591AF261-1524-4657-8D63-0E1CC4F449F1}" srcOrd="2" destOrd="0" parTransId="{2EA4A4FE-F20C-41B5-858C-D128D207B5B5}" sibTransId="{77C16FC6-3A34-4F07-8E96-12C93D546AF1}"/>
    <dgm:cxn modelId="{B7F472BB-18E3-492A-BE81-03AEE6AD83B2}" type="presOf" srcId="{77C16FC6-3A34-4F07-8E96-12C93D546AF1}" destId="{200D9D54-8354-4889-8AE0-B662FEE88D8B}" srcOrd="1" destOrd="0" presId="urn:microsoft.com/office/officeart/2005/8/layout/bProcess3"/>
    <dgm:cxn modelId="{D8008E40-C3C6-42CC-8D0D-A096B4CE5B8B}" srcId="{A68617A8-8C00-4B40-865E-0C1B98BFB8A0}" destId="{02D7ED02-AAFF-44B2-8D33-D1100CCB6FB6}" srcOrd="1" destOrd="0" parTransId="{91950343-D3F4-4B71-9E81-494BEFCD3FAD}" sibTransId="{609B7526-8918-49DD-B55B-E27749045155}"/>
    <dgm:cxn modelId="{A6F0B6FA-0606-4DFF-A17C-6A0C50D70F8C}" type="presOf" srcId="{609B7526-8918-49DD-B55B-E27749045155}" destId="{C5DEA5AB-1A0B-4EEB-B0D4-1C58DFE82A0F}" srcOrd="0" destOrd="0" presId="urn:microsoft.com/office/officeart/2005/8/layout/bProcess3"/>
    <dgm:cxn modelId="{578622DD-276E-4C1A-A597-64924FA64584}" type="presOf" srcId="{1D29AE55-31BF-46DB-AA03-960A375C8C0D}" destId="{6F81C84C-881E-4B89-B530-94B690995933}" srcOrd="0" destOrd="0" presId="urn:microsoft.com/office/officeart/2005/8/layout/bProcess3"/>
    <dgm:cxn modelId="{FC5B8261-42F4-48A8-B760-FAAE2F78C262}" type="presParOf" srcId="{BFBC9F72-4A6A-47E0-98A7-CD72527612CB}" destId="{EB48AFAC-A58C-40E8-9E62-DEF9A84FDDFB}" srcOrd="0" destOrd="0" presId="urn:microsoft.com/office/officeart/2005/8/layout/bProcess3"/>
    <dgm:cxn modelId="{0E36DC7E-7454-47C5-9A87-722F26DFA384}" type="presParOf" srcId="{BFBC9F72-4A6A-47E0-98A7-CD72527612CB}" destId="{34387BF5-6F80-46B7-9603-8E9AD3AB8CF3}" srcOrd="1" destOrd="0" presId="urn:microsoft.com/office/officeart/2005/8/layout/bProcess3"/>
    <dgm:cxn modelId="{61A87A21-F5E1-42A9-B611-DEAE6B80250B}" type="presParOf" srcId="{34387BF5-6F80-46B7-9603-8E9AD3AB8CF3}" destId="{31936CB1-FAFC-49E5-96BB-2E708E2E5291}" srcOrd="0" destOrd="0" presId="urn:microsoft.com/office/officeart/2005/8/layout/bProcess3"/>
    <dgm:cxn modelId="{0A6ED33E-5D65-4B97-BB6D-03B194E64AF7}" type="presParOf" srcId="{BFBC9F72-4A6A-47E0-98A7-CD72527612CB}" destId="{741D8951-70A2-48DC-9E47-403B86B0A9C7}" srcOrd="2" destOrd="0" presId="urn:microsoft.com/office/officeart/2005/8/layout/bProcess3"/>
    <dgm:cxn modelId="{1B366AD9-B2CA-44E0-BBCC-48A8C71F4C8B}" type="presParOf" srcId="{BFBC9F72-4A6A-47E0-98A7-CD72527612CB}" destId="{C5DEA5AB-1A0B-4EEB-B0D4-1C58DFE82A0F}" srcOrd="3" destOrd="0" presId="urn:microsoft.com/office/officeart/2005/8/layout/bProcess3"/>
    <dgm:cxn modelId="{854FC76A-74BB-4FB2-AB05-057ABBF97B09}" type="presParOf" srcId="{C5DEA5AB-1A0B-4EEB-B0D4-1C58DFE82A0F}" destId="{D1BFAA0E-8E34-413B-A74C-E36F50324206}" srcOrd="0" destOrd="0" presId="urn:microsoft.com/office/officeart/2005/8/layout/bProcess3"/>
    <dgm:cxn modelId="{8F92BDB9-C4E2-45D3-A72C-1E785156D76A}" type="presParOf" srcId="{BFBC9F72-4A6A-47E0-98A7-CD72527612CB}" destId="{1ADCF3A9-48F3-402B-968D-50BDBE5E2E05}" srcOrd="4" destOrd="0" presId="urn:microsoft.com/office/officeart/2005/8/layout/bProcess3"/>
    <dgm:cxn modelId="{975D64D5-5AA0-4341-A0A7-132E879BFFF8}" type="presParOf" srcId="{BFBC9F72-4A6A-47E0-98A7-CD72527612CB}" destId="{85D7CCBB-2663-43BD-B49F-CC54FEA0ACD6}" srcOrd="5" destOrd="0" presId="urn:microsoft.com/office/officeart/2005/8/layout/bProcess3"/>
    <dgm:cxn modelId="{C5FA34C5-F107-4CC4-9F4F-360DCEA098DE}" type="presParOf" srcId="{85D7CCBB-2663-43BD-B49F-CC54FEA0ACD6}" destId="{200D9D54-8354-4889-8AE0-B662FEE88D8B}" srcOrd="0" destOrd="0" presId="urn:microsoft.com/office/officeart/2005/8/layout/bProcess3"/>
    <dgm:cxn modelId="{D8FF3DE2-4642-4168-865A-6C0870D0E9A1}" type="presParOf" srcId="{BFBC9F72-4A6A-47E0-98A7-CD72527612CB}" destId="{9B795FAB-149C-4FEE-AEB5-A67D35A162BA}" srcOrd="6" destOrd="0" presId="urn:microsoft.com/office/officeart/2005/8/layout/bProcess3"/>
    <dgm:cxn modelId="{BBCBD64F-7063-40C6-9F04-7E5A9A2EBE3F}" type="presParOf" srcId="{BFBC9F72-4A6A-47E0-98A7-CD72527612CB}" destId="{6F81C84C-881E-4B89-B530-94B690995933}" srcOrd="7" destOrd="0" presId="urn:microsoft.com/office/officeart/2005/8/layout/bProcess3"/>
    <dgm:cxn modelId="{84FBEBD3-4374-4C7E-80D5-ED933DAB1E1C}" type="presParOf" srcId="{6F81C84C-881E-4B89-B530-94B690995933}" destId="{6EAE9522-85F9-4FE8-A2C2-41F1B97322FB}" srcOrd="0" destOrd="0" presId="urn:microsoft.com/office/officeart/2005/8/layout/bProcess3"/>
    <dgm:cxn modelId="{8C46301F-C9CA-4801-ABC7-F604DB9F78DD}" type="presParOf" srcId="{BFBC9F72-4A6A-47E0-98A7-CD72527612CB}" destId="{1D203AEA-34ED-4619-B538-BDDB33A0BDAD}"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113E3E-36A4-4301-9338-325F7709F11A}" type="doc">
      <dgm:prSet loTypeId="urn:microsoft.com/office/officeart/2005/8/layout/bProcess3" loCatId="process" qsTypeId="urn:microsoft.com/office/officeart/2005/8/quickstyle/simple1" qsCatId="simple" csTypeId="urn:microsoft.com/office/officeart/2005/8/colors/accent6_2" csCatId="accent6" phldr="1"/>
      <dgm:spPr/>
      <dgm:t>
        <a:bodyPr/>
        <a:lstStyle/>
        <a:p>
          <a:endParaRPr lang="en-US"/>
        </a:p>
      </dgm:t>
    </dgm:pt>
    <dgm:pt modelId="{4DC53C3F-3BB1-48A7-AFEC-B576358BFE16}">
      <dgm:prSet/>
      <dgm:spPr>
        <a:solidFill>
          <a:schemeClr val="accent3">
            <a:lumMod val="20000"/>
            <a:lumOff val="80000"/>
          </a:schemeClr>
        </a:solidFill>
      </dgm:spPr>
      <dgm:t>
        <a:bodyPr/>
        <a:lstStyle/>
        <a:p>
          <a:pPr rtl="0"/>
          <a:r>
            <a:rPr lang="en-US">
              <a:solidFill>
                <a:schemeClr val="tx1"/>
              </a:solidFill>
              <a:latin typeface="Cambria" panose="02040503050406030204" pitchFamily="18" charset="0"/>
              <a:ea typeface="Cambria" panose="02040503050406030204" pitchFamily="18" charset="0"/>
            </a:rPr>
            <a:t>Set the H</a:t>
          </a:r>
          <a:r>
            <a:rPr lang="en-US" baseline="-25000">
              <a:solidFill>
                <a:schemeClr val="tx1"/>
              </a:solidFill>
              <a:latin typeface="Cambria" panose="02040503050406030204" pitchFamily="18" charset="0"/>
              <a:ea typeface="Cambria" panose="02040503050406030204" pitchFamily="18" charset="0"/>
            </a:rPr>
            <a:t>o</a:t>
          </a:r>
          <a:r>
            <a:rPr lang="en-US">
              <a:solidFill>
                <a:schemeClr val="tx1"/>
              </a:solidFill>
              <a:latin typeface="Cambria" panose="02040503050406030204" pitchFamily="18" charset="0"/>
              <a:ea typeface="Cambria" panose="02040503050406030204" pitchFamily="18" charset="0"/>
            </a:rPr>
            <a:t> and H</a:t>
          </a:r>
          <a:r>
            <a:rPr lang="en-US" baseline="-25000">
              <a:solidFill>
                <a:schemeClr val="tx1"/>
              </a:solidFill>
              <a:latin typeface="Cambria" panose="02040503050406030204" pitchFamily="18" charset="0"/>
              <a:ea typeface="Cambria" panose="02040503050406030204" pitchFamily="18" charset="0"/>
            </a:rPr>
            <a:t>a</a:t>
          </a:r>
          <a:endParaRPr lang="en-US">
            <a:solidFill>
              <a:schemeClr val="tx1"/>
            </a:solidFill>
            <a:latin typeface="Cambria" panose="02040503050406030204" pitchFamily="18" charset="0"/>
            <a:ea typeface="Cambria" panose="02040503050406030204" pitchFamily="18" charset="0"/>
          </a:endParaRPr>
        </a:p>
      </dgm:t>
    </dgm:pt>
    <dgm:pt modelId="{9E705196-0776-46C5-80A5-901B349A6BAA}" type="parTrans" cxnId="{9540D4D9-7153-4488-A11D-D5C8FBCCF139}">
      <dgm:prSet/>
      <dgm:spPr/>
      <dgm:t>
        <a:bodyPr/>
        <a:lstStyle/>
        <a:p>
          <a:endParaRPr lang="en-US">
            <a:latin typeface="Cambria" panose="02040503050406030204" pitchFamily="18" charset="0"/>
            <a:ea typeface="Cambria" panose="02040503050406030204" pitchFamily="18" charset="0"/>
          </a:endParaRPr>
        </a:p>
      </dgm:t>
    </dgm:pt>
    <dgm:pt modelId="{13872667-F3A9-4AEB-9D86-5158ED255BC5}" type="sibTrans" cxnId="{9540D4D9-7153-4488-A11D-D5C8FBCCF139}">
      <dgm:prSet/>
      <dgm:spPr/>
      <dgm:t>
        <a:bodyPr/>
        <a:lstStyle/>
        <a:p>
          <a:endParaRPr lang="en-US">
            <a:latin typeface="Cambria" panose="02040503050406030204" pitchFamily="18" charset="0"/>
            <a:ea typeface="Cambria" panose="02040503050406030204" pitchFamily="18" charset="0"/>
          </a:endParaRPr>
        </a:p>
      </dgm:t>
    </dgm:pt>
    <dgm:pt modelId="{615D49EE-A272-442C-8F49-D1193B3EF857}">
      <dgm:prSet/>
      <dgm:spPr>
        <a:solidFill>
          <a:schemeClr val="accent3">
            <a:lumMod val="20000"/>
            <a:lumOff val="80000"/>
          </a:schemeClr>
        </a:solidFill>
      </dgm:spPr>
      <dgm:t>
        <a:bodyPr/>
        <a:lstStyle/>
        <a:p>
          <a:pPr rtl="0"/>
          <a:r>
            <a:rPr lang="en-GB">
              <a:solidFill>
                <a:schemeClr val="tx1"/>
              </a:solidFill>
              <a:latin typeface="Cambria" panose="02040503050406030204" pitchFamily="18" charset="0"/>
              <a:ea typeface="Cambria" panose="02040503050406030204" pitchFamily="18" charset="0"/>
            </a:rPr>
            <a:t>Compute the test statistic</a:t>
          </a:r>
          <a:endParaRPr lang="en-US">
            <a:solidFill>
              <a:schemeClr val="tx1"/>
            </a:solidFill>
            <a:latin typeface="Cambria" panose="02040503050406030204" pitchFamily="18" charset="0"/>
            <a:ea typeface="Cambria" panose="02040503050406030204" pitchFamily="18" charset="0"/>
          </a:endParaRPr>
        </a:p>
      </dgm:t>
    </dgm:pt>
    <dgm:pt modelId="{965F017F-EF07-4A7C-BE4B-DBC68A3C9ACC}" type="parTrans" cxnId="{86DE0EFF-BB77-47B2-827F-6C3FD989F311}">
      <dgm:prSet/>
      <dgm:spPr/>
      <dgm:t>
        <a:bodyPr/>
        <a:lstStyle/>
        <a:p>
          <a:endParaRPr lang="en-US">
            <a:latin typeface="Cambria" panose="02040503050406030204" pitchFamily="18" charset="0"/>
            <a:ea typeface="Cambria" panose="02040503050406030204" pitchFamily="18" charset="0"/>
          </a:endParaRPr>
        </a:p>
      </dgm:t>
    </dgm:pt>
    <dgm:pt modelId="{76C50900-ABF9-4334-B60B-1161E768D0CD}" type="sibTrans" cxnId="{86DE0EFF-BB77-47B2-827F-6C3FD989F311}">
      <dgm:prSet/>
      <dgm:spPr/>
      <dgm:t>
        <a:bodyPr/>
        <a:lstStyle/>
        <a:p>
          <a:endParaRPr lang="en-US">
            <a:latin typeface="Cambria" panose="02040503050406030204" pitchFamily="18" charset="0"/>
            <a:ea typeface="Cambria" panose="02040503050406030204" pitchFamily="18" charset="0"/>
          </a:endParaRPr>
        </a:p>
      </dgm:t>
    </dgm:pt>
    <dgm:pt modelId="{280750FC-EFA4-4880-8016-E49580F0186F}">
      <dgm:prSet/>
      <dgm:spPr>
        <a:solidFill>
          <a:schemeClr val="accent3">
            <a:lumMod val="20000"/>
            <a:lumOff val="80000"/>
          </a:schemeClr>
        </a:solidFill>
      </dgm:spPr>
      <dgm:t>
        <a:bodyPr/>
        <a:lstStyle/>
        <a:p>
          <a:pPr rtl="0"/>
          <a:r>
            <a:rPr lang="en-GB" dirty="0">
              <a:solidFill>
                <a:schemeClr val="tx1"/>
              </a:solidFill>
              <a:latin typeface="Cambria" panose="02040503050406030204" pitchFamily="18" charset="0"/>
              <a:ea typeface="Cambria" panose="02040503050406030204" pitchFamily="18" charset="0"/>
            </a:rPr>
            <a:t>Obtain the p-value</a:t>
          </a:r>
          <a:endParaRPr lang="en-US" dirty="0">
            <a:solidFill>
              <a:schemeClr val="tx1"/>
            </a:solidFill>
            <a:latin typeface="Cambria" panose="02040503050406030204" pitchFamily="18" charset="0"/>
            <a:ea typeface="Cambria" panose="02040503050406030204" pitchFamily="18" charset="0"/>
          </a:endParaRPr>
        </a:p>
      </dgm:t>
    </dgm:pt>
    <dgm:pt modelId="{C77ED87C-16CD-43CF-B626-F7BCC1B36654}" type="parTrans" cxnId="{0A1814C7-F41C-4956-B53A-F476147023DF}">
      <dgm:prSet/>
      <dgm:spPr/>
      <dgm:t>
        <a:bodyPr/>
        <a:lstStyle/>
        <a:p>
          <a:endParaRPr lang="en-US">
            <a:latin typeface="Cambria" panose="02040503050406030204" pitchFamily="18" charset="0"/>
            <a:ea typeface="Cambria" panose="02040503050406030204" pitchFamily="18" charset="0"/>
          </a:endParaRPr>
        </a:p>
      </dgm:t>
    </dgm:pt>
    <dgm:pt modelId="{E52FAD4C-8502-4570-A2F6-F822CDCBAE76}" type="sibTrans" cxnId="{0A1814C7-F41C-4956-B53A-F476147023DF}">
      <dgm:prSet/>
      <dgm:spPr/>
      <dgm:t>
        <a:bodyPr/>
        <a:lstStyle/>
        <a:p>
          <a:endParaRPr lang="en-US">
            <a:latin typeface="Cambria" panose="02040503050406030204" pitchFamily="18" charset="0"/>
            <a:ea typeface="Cambria" panose="02040503050406030204" pitchFamily="18" charset="0"/>
          </a:endParaRPr>
        </a:p>
      </dgm:t>
    </dgm:pt>
    <dgm:pt modelId="{158B4D74-AC49-436E-9854-D597B625351B}">
      <dgm:prSet/>
      <dgm:spPr>
        <a:solidFill>
          <a:schemeClr val="accent3">
            <a:lumMod val="20000"/>
            <a:lumOff val="80000"/>
          </a:schemeClr>
        </a:solidFill>
      </dgm:spPr>
      <dgm:t>
        <a:bodyPr/>
        <a:lstStyle/>
        <a:p>
          <a:pPr rtl="0"/>
          <a:r>
            <a:rPr lang="en-GB" dirty="0">
              <a:solidFill>
                <a:schemeClr val="tx1"/>
              </a:solidFill>
              <a:latin typeface="Cambria" panose="02040503050406030204" pitchFamily="18" charset="0"/>
              <a:ea typeface="Cambria" panose="02040503050406030204" pitchFamily="18" charset="0"/>
            </a:rPr>
            <a:t>Draw the inference</a:t>
          </a:r>
          <a:endParaRPr lang="en-US" dirty="0">
            <a:solidFill>
              <a:schemeClr val="tx1"/>
            </a:solidFill>
            <a:latin typeface="Cambria" panose="02040503050406030204" pitchFamily="18" charset="0"/>
            <a:ea typeface="Cambria" panose="02040503050406030204" pitchFamily="18" charset="0"/>
          </a:endParaRPr>
        </a:p>
      </dgm:t>
    </dgm:pt>
    <dgm:pt modelId="{439353D6-98C9-4CCF-94C2-5053E82D7FBD}" type="parTrans" cxnId="{FD535187-55C9-4EC2-AE0C-E2D06B0E85E6}">
      <dgm:prSet/>
      <dgm:spPr/>
      <dgm:t>
        <a:bodyPr/>
        <a:lstStyle/>
        <a:p>
          <a:endParaRPr lang="en-US">
            <a:latin typeface="Cambria" panose="02040503050406030204" pitchFamily="18" charset="0"/>
            <a:ea typeface="Cambria" panose="02040503050406030204" pitchFamily="18" charset="0"/>
          </a:endParaRPr>
        </a:p>
      </dgm:t>
    </dgm:pt>
    <dgm:pt modelId="{8088B9EE-A68B-4CA5-AD20-1895640D3C31}" type="sibTrans" cxnId="{FD535187-55C9-4EC2-AE0C-E2D06B0E85E6}">
      <dgm:prSet/>
      <dgm:spPr/>
      <dgm:t>
        <a:bodyPr/>
        <a:lstStyle/>
        <a:p>
          <a:endParaRPr lang="en-US">
            <a:latin typeface="Cambria" panose="02040503050406030204" pitchFamily="18" charset="0"/>
            <a:ea typeface="Cambria" panose="02040503050406030204" pitchFamily="18" charset="0"/>
          </a:endParaRPr>
        </a:p>
      </dgm:t>
    </dgm:pt>
    <dgm:pt modelId="{64083B1A-5794-47AE-ADFC-3BC507ECB860}">
      <dgm:prSet/>
      <dgm:spPr>
        <a:solidFill>
          <a:schemeClr val="accent3">
            <a:lumMod val="20000"/>
            <a:lumOff val="80000"/>
          </a:schemeClr>
        </a:solidFill>
      </dgm:spPr>
      <dgm:t>
        <a:bodyPr/>
        <a:lstStyle/>
        <a:p>
          <a:pPr rtl="0"/>
          <a:r>
            <a:rPr lang="en-US">
              <a:solidFill>
                <a:schemeClr val="tx1"/>
              </a:solidFill>
              <a:latin typeface="Cambria" panose="02040503050406030204" pitchFamily="18" charset="0"/>
              <a:ea typeface="Cambria" panose="02040503050406030204" pitchFamily="18" charset="0"/>
            </a:rPr>
            <a:t>Reject the null hypothesis if the p-value is less than the level of significance</a:t>
          </a:r>
          <a:endParaRPr lang="en-US" dirty="0">
            <a:solidFill>
              <a:schemeClr val="tx1"/>
            </a:solidFill>
            <a:latin typeface="Cambria" panose="02040503050406030204" pitchFamily="18" charset="0"/>
            <a:ea typeface="Cambria" panose="02040503050406030204" pitchFamily="18" charset="0"/>
          </a:endParaRPr>
        </a:p>
      </dgm:t>
    </dgm:pt>
    <dgm:pt modelId="{74D0E803-1BD8-4E99-A63B-6BD17FBD157C}" type="parTrans" cxnId="{4A7BA250-BC47-4EBB-A705-1146AADF41B7}">
      <dgm:prSet/>
      <dgm:spPr/>
    </dgm:pt>
    <dgm:pt modelId="{B1515E65-558F-4342-8C02-0E20F3418625}" type="sibTrans" cxnId="{4A7BA250-BC47-4EBB-A705-1146AADF41B7}">
      <dgm:prSet/>
      <dgm:spPr/>
      <dgm:t>
        <a:bodyPr/>
        <a:lstStyle/>
        <a:p>
          <a:endParaRPr lang="en-US"/>
        </a:p>
      </dgm:t>
    </dgm:pt>
    <dgm:pt modelId="{BF7C1C4D-C0B7-411E-95D6-1AFEBDE72685}" type="pres">
      <dgm:prSet presAssocID="{44113E3E-36A4-4301-9338-325F7709F11A}" presName="Name0" presStyleCnt="0">
        <dgm:presLayoutVars>
          <dgm:dir/>
          <dgm:resizeHandles val="exact"/>
        </dgm:presLayoutVars>
      </dgm:prSet>
      <dgm:spPr/>
      <dgm:t>
        <a:bodyPr/>
        <a:lstStyle/>
        <a:p>
          <a:endParaRPr lang="en-US"/>
        </a:p>
      </dgm:t>
    </dgm:pt>
    <dgm:pt modelId="{2BC9E54B-A7D4-4DF4-916B-BC3CB9273736}" type="pres">
      <dgm:prSet presAssocID="{4DC53C3F-3BB1-48A7-AFEC-B576358BFE16}" presName="node" presStyleLbl="node1" presStyleIdx="0" presStyleCnt="5">
        <dgm:presLayoutVars>
          <dgm:bulletEnabled val="1"/>
        </dgm:presLayoutVars>
      </dgm:prSet>
      <dgm:spPr/>
      <dgm:t>
        <a:bodyPr/>
        <a:lstStyle/>
        <a:p>
          <a:endParaRPr lang="en-US"/>
        </a:p>
      </dgm:t>
    </dgm:pt>
    <dgm:pt modelId="{1AC0FB17-2A51-4461-BAB1-7423F3407CFF}" type="pres">
      <dgm:prSet presAssocID="{13872667-F3A9-4AEB-9D86-5158ED255BC5}" presName="sibTrans" presStyleLbl="sibTrans1D1" presStyleIdx="0" presStyleCnt="4"/>
      <dgm:spPr/>
      <dgm:t>
        <a:bodyPr/>
        <a:lstStyle/>
        <a:p>
          <a:endParaRPr lang="en-US"/>
        </a:p>
      </dgm:t>
    </dgm:pt>
    <dgm:pt modelId="{5EC59354-7AF4-41E6-9B9A-3302B626A5BF}" type="pres">
      <dgm:prSet presAssocID="{13872667-F3A9-4AEB-9D86-5158ED255BC5}" presName="connectorText" presStyleLbl="sibTrans1D1" presStyleIdx="0" presStyleCnt="4"/>
      <dgm:spPr/>
      <dgm:t>
        <a:bodyPr/>
        <a:lstStyle/>
        <a:p>
          <a:endParaRPr lang="en-US"/>
        </a:p>
      </dgm:t>
    </dgm:pt>
    <dgm:pt modelId="{476BDFFE-C3EB-4DE0-8C70-318C64F1A580}" type="pres">
      <dgm:prSet presAssocID="{615D49EE-A272-442C-8F49-D1193B3EF857}" presName="node" presStyleLbl="node1" presStyleIdx="1" presStyleCnt="5">
        <dgm:presLayoutVars>
          <dgm:bulletEnabled val="1"/>
        </dgm:presLayoutVars>
      </dgm:prSet>
      <dgm:spPr/>
      <dgm:t>
        <a:bodyPr/>
        <a:lstStyle/>
        <a:p>
          <a:endParaRPr lang="en-US"/>
        </a:p>
      </dgm:t>
    </dgm:pt>
    <dgm:pt modelId="{50349DDB-8276-48BA-9C9C-817BAEE7D250}" type="pres">
      <dgm:prSet presAssocID="{76C50900-ABF9-4334-B60B-1161E768D0CD}" presName="sibTrans" presStyleLbl="sibTrans1D1" presStyleIdx="1" presStyleCnt="4"/>
      <dgm:spPr/>
      <dgm:t>
        <a:bodyPr/>
        <a:lstStyle/>
        <a:p>
          <a:endParaRPr lang="en-US"/>
        </a:p>
      </dgm:t>
    </dgm:pt>
    <dgm:pt modelId="{B2B7CE23-59A2-4AD9-8B5F-B3469F3A31DE}" type="pres">
      <dgm:prSet presAssocID="{76C50900-ABF9-4334-B60B-1161E768D0CD}" presName="connectorText" presStyleLbl="sibTrans1D1" presStyleIdx="1" presStyleCnt="4"/>
      <dgm:spPr/>
      <dgm:t>
        <a:bodyPr/>
        <a:lstStyle/>
        <a:p>
          <a:endParaRPr lang="en-US"/>
        </a:p>
      </dgm:t>
    </dgm:pt>
    <dgm:pt modelId="{E2F5B075-CF65-4204-91F2-773468711A6A}" type="pres">
      <dgm:prSet presAssocID="{280750FC-EFA4-4880-8016-E49580F0186F}" presName="node" presStyleLbl="node1" presStyleIdx="2" presStyleCnt="5">
        <dgm:presLayoutVars>
          <dgm:bulletEnabled val="1"/>
        </dgm:presLayoutVars>
      </dgm:prSet>
      <dgm:spPr/>
      <dgm:t>
        <a:bodyPr/>
        <a:lstStyle/>
        <a:p>
          <a:endParaRPr lang="en-US"/>
        </a:p>
      </dgm:t>
    </dgm:pt>
    <dgm:pt modelId="{867A7C13-5613-4F03-AF93-ABD8BCD693D1}" type="pres">
      <dgm:prSet presAssocID="{E52FAD4C-8502-4570-A2F6-F822CDCBAE76}" presName="sibTrans" presStyleLbl="sibTrans1D1" presStyleIdx="2" presStyleCnt="4"/>
      <dgm:spPr/>
      <dgm:t>
        <a:bodyPr/>
        <a:lstStyle/>
        <a:p>
          <a:endParaRPr lang="en-US"/>
        </a:p>
      </dgm:t>
    </dgm:pt>
    <dgm:pt modelId="{2C4947BC-2A0A-4F4E-8A85-68CB77A56A06}" type="pres">
      <dgm:prSet presAssocID="{E52FAD4C-8502-4570-A2F6-F822CDCBAE76}" presName="connectorText" presStyleLbl="sibTrans1D1" presStyleIdx="2" presStyleCnt="4"/>
      <dgm:spPr/>
      <dgm:t>
        <a:bodyPr/>
        <a:lstStyle/>
        <a:p>
          <a:endParaRPr lang="en-US"/>
        </a:p>
      </dgm:t>
    </dgm:pt>
    <dgm:pt modelId="{944F5D18-8BDE-460A-ACC7-53FFF0846095}" type="pres">
      <dgm:prSet presAssocID="{64083B1A-5794-47AE-ADFC-3BC507ECB860}" presName="node" presStyleLbl="node1" presStyleIdx="3" presStyleCnt="5">
        <dgm:presLayoutVars>
          <dgm:bulletEnabled val="1"/>
        </dgm:presLayoutVars>
      </dgm:prSet>
      <dgm:spPr/>
      <dgm:t>
        <a:bodyPr/>
        <a:lstStyle/>
        <a:p>
          <a:endParaRPr lang="en-US"/>
        </a:p>
      </dgm:t>
    </dgm:pt>
    <dgm:pt modelId="{41A07D2A-51B1-4221-A59B-D2644BDD7A97}" type="pres">
      <dgm:prSet presAssocID="{B1515E65-558F-4342-8C02-0E20F3418625}" presName="sibTrans" presStyleLbl="sibTrans1D1" presStyleIdx="3" presStyleCnt="4"/>
      <dgm:spPr/>
      <dgm:t>
        <a:bodyPr/>
        <a:lstStyle/>
        <a:p>
          <a:endParaRPr lang="en-US"/>
        </a:p>
      </dgm:t>
    </dgm:pt>
    <dgm:pt modelId="{5BD3766B-C672-4DD4-BC50-601D374FE4E6}" type="pres">
      <dgm:prSet presAssocID="{B1515E65-558F-4342-8C02-0E20F3418625}" presName="connectorText" presStyleLbl="sibTrans1D1" presStyleIdx="3" presStyleCnt="4"/>
      <dgm:spPr/>
      <dgm:t>
        <a:bodyPr/>
        <a:lstStyle/>
        <a:p>
          <a:endParaRPr lang="en-US"/>
        </a:p>
      </dgm:t>
    </dgm:pt>
    <dgm:pt modelId="{125153D8-DAA3-46B8-AABC-01A4BDCBC60D}" type="pres">
      <dgm:prSet presAssocID="{158B4D74-AC49-436E-9854-D597B625351B}" presName="node" presStyleLbl="node1" presStyleIdx="4" presStyleCnt="5">
        <dgm:presLayoutVars>
          <dgm:bulletEnabled val="1"/>
        </dgm:presLayoutVars>
      </dgm:prSet>
      <dgm:spPr/>
      <dgm:t>
        <a:bodyPr/>
        <a:lstStyle/>
        <a:p>
          <a:endParaRPr lang="en-US"/>
        </a:p>
      </dgm:t>
    </dgm:pt>
  </dgm:ptLst>
  <dgm:cxnLst>
    <dgm:cxn modelId="{86DE0EFF-BB77-47B2-827F-6C3FD989F311}" srcId="{44113E3E-36A4-4301-9338-325F7709F11A}" destId="{615D49EE-A272-442C-8F49-D1193B3EF857}" srcOrd="1" destOrd="0" parTransId="{965F017F-EF07-4A7C-BE4B-DBC68A3C9ACC}" sibTransId="{76C50900-ABF9-4334-B60B-1161E768D0CD}"/>
    <dgm:cxn modelId="{4A7BA250-BC47-4EBB-A705-1146AADF41B7}" srcId="{44113E3E-36A4-4301-9338-325F7709F11A}" destId="{64083B1A-5794-47AE-ADFC-3BC507ECB860}" srcOrd="3" destOrd="0" parTransId="{74D0E803-1BD8-4E99-A63B-6BD17FBD157C}" sibTransId="{B1515E65-558F-4342-8C02-0E20F3418625}"/>
    <dgm:cxn modelId="{FD535187-55C9-4EC2-AE0C-E2D06B0E85E6}" srcId="{44113E3E-36A4-4301-9338-325F7709F11A}" destId="{158B4D74-AC49-436E-9854-D597B625351B}" srcOrd="4" destOrd="0" parTransId="{439353D6-98C9-4CCF-94C2-5053E82D7FBD}" sibTransId="{8088B9EE-A68B-4CA5-AD20-1895640D3C31}"/>
    <dgm:cxn modelId="{0A1814C7-F41C-4956-B53A-F476147023DF}" srcId="{44113E3E-36A4-4301-9338-325F7709F11A}" destId="{280750FC-EFA4-4880-8016-E49580F0186F}" srcOrd="2" destOrd="0" parTransId="{C77ED87C-16CD-43CF-B626-F7BCC1B36654}" sibTransId="{E52FAD4C-8502-4570-A2F6-F822CDCBAE76}"/>
    <dgm:cxn modelId="{43BA303F-349A-4B68-AA66-E4170BF9483A}" type="presOf" srcId="{13872667-F3A9-4AEB-9D86-5158ED255BC5}" destId="{1AC0FB17-2A51-4461-BAB1-7423F3407CFF}" srcOrd="0" destOrd="0" presId="urn:microsoft.com/office/officeart/2005/8/layout/bProcess3"/>
    <dgm:cxn modelId="{91C0EBB1-4127-4550-B8D8-C6FCBDE3FB84}" type="presOf" srcId="{13872667-F3A9-4AEB-9D86-5158ED255BC5}" destId="{5EC59354-7AF4-41E6-9B9A-3302B626A5BF}" srcOrd="1" destOrd="0" presId="urn:microsoft.com/office/officeart/2005/8/layout/bProcess3"/>
    <dgm:cxn modelId="{AD1C307F-B492-46D2-A194-D0C12D1E3406}" type="presOf" srcId="{E52FAD4C-8502-4570-A2F6-F822CDCBAE76}" destId="{2C4947BC-2A0A-4F4E-8A85-68CB77A56A06}" srcOrd="1" destOrd="0" presId="urn:microsoft.com/office/officeart/2005/8/layout/bProcess3"/>
    <dgm:cxn modelId="{46771963-8218-4690-8306-4DC5057EA603}" type="presOf" srcId="{280750FC-EFA4-4880-8016-E49580F0186F}" destId="{E2F5B075-CF65-4204-91F2-773468711A6A}" srcOrd="0" destOrd="0" presId="urn:microsoft.com/office/officeart/2005/8/layout/bProcess3"/>
    <dgm:cxn modelId="{6552C23E-81EA-4AE9-8739-4115CB7A04AD}" type="presOf" srcId="{76C50900-ABF9-4334-B60B-1161E768D0CD}" destId="{B2B7CE23-59A2-4AD9-8B5F-B3469F3A31DE}" srcOrd="1" destOrd="0" presId="urn:microsoft.com/office/officeart/2005/8/layout/bProcess3"/>
    <dgm:cxn modelId="{9540D4D9-7153-4488-A11D-D5C8FBCCF139}" srcId="{44113E3E-36A4-4301-9338-325F7709F11A}" destId="{4DC53C3F-3BB1-48A7-AFEC-B576358BFE16}" srcOrd="0" destOrd="0" parTransId="{9E705196-0776-46C5-80A5-901B349A6BAA}" sibTransId="{13872667-F3A9-4AEB-9D86-5158ED255BC5}"/>
    <dgm:cxn modelId="{A1D55E29-0F5A-465F-B406-81F7F1F9DA02}" type="presOf" srcId="{158B4D74-AC49-436E-9854-D597B625351B}" destId="{125153D8-DAA3-46B8-AABC-01A4BDCBC60D}" srcOrd="0" destOrd="0" presId="urn:microsoft.com/office/officeart/2005/8/layout/bProcess3"/>
    <dgm:cxn modelId="{F2F557CE-83F0-4935-88EE-D61A3F264267}" type="presOf" srcId="{44113E3E-36A4-4301-9338-325F7709F11A}" destId="{BF7C1C4D-C0B7-411E-95D6-1AFEBDE72685}" srcOrd="0" destOrd="0" presId="urn:microsoft.com/office/officeart/2005/8/layout/bProcess3"/>
    <dgm:cxn modelId="{16BA06F1-4D13-4ED9-982F-374B09DF5012}" type="presOf" srcId="{B1515E65-558F-4342-8C02-0E20F3418625}" destId="{41A07D2A-51B1-4221-A59B-D2644BDD7A97}" srcOrd="0" destOrd="0" presId="urn:microsoft.com/office/officeart/2005/8/layout/bProcess3"/>
    <dgm:cxn modelId="{C9DFFAFC-2570-4A37-A3FF-8C36061012F1}" type="presOf" srcId="{64083B1A-5794-47AE-ADFC-3BC507ECB860}" destId="{944F5D18-8BDE-460A-ACC7-53FFF0846095}" srcOrd="0" destOrd="0" presId="urn:microsoft.com/office/officeart/2005/8/layout/bProcess3"/>
    <dgm:cxn modelId="{6BC73497-E087-43D7-AAED-0A0F13079F56}" type="presOf" srcId="{76C50900-ABF9-4334-B60B-1161E768D0CD}" destId="{50349DDB-8276-48BA-9C9C-817BAEE7D250}" srcOrd="0" destOrd="0" presId="urn:microsoft.com/office/officeart/2005/8/layout/bProcess3"/>
    <dgm:cxn modelId="{439BF4B2-F495-4E78-A148-680BFCEC2472}" type="presOf" srcId="{4DC53C3F-3BB1-48A7-AFEC-B576358BFE16}" destId="{2BC9E54B-A7D4-4DF4-916B-BC3CB9273736}" srcOrd="0" destOrd="0" presId="urn:microsoft.com/office/officeart/2005/8/layout/bProcess3"/>
    <dgm:cxn modelId="{F10A04FC-74BE-4B47-B4EE-0F98D69EB148}" type="presOf" srcId="{615D49EE-A272-442C-8F49-D1193B3EF857}" destId="{476BDFFE-C3EB-4DE0-8C70-318C64F1A580}" srcOrd="0" destOrd="0" presId="urn:microsoft.com/office/officeart/2005/8/layout/bProcess3"/>
    <dgm:cxn modelId="{E8DD3173-BA3F-43E5-9B2A-1939EF498718}" type="presOf" srcId="{E52FAD4C-8502-4570-A2F6-F822CDCBAE76}" destId="{867A7C13-5613-4F03-AF93-ABD8BCD693D1}" srcOrd="0" destOrd="0" presId="urn:microsoft.com/office/officeart/2005/8/layout/bProcess3"/>
    <dgm:cxn modelId="{8228C13C-F908-47BA-96F9-9CE6B2332C3F}" type="presOf" srcId="{B1515E65-558F-4342-8C02-0E20F3418625}" destId="{5BD3766B-C672-4DD4-BC50-601D374FE4E6}" srcOrd="1" destOrd="0" presId="urn:microsoft.com/office/officeart/2005/8/layout/bProcess3"/>
    <dgm:cxn modelId="{4DEAFC98-E886-441C-970C-AA4BDA5B1ECB}" type="presParOf" srcId="{BF7C1C4D-C0B7-411E-95D6-1AFEBDE72685}" destId="{2BC9E54B-A7D4-4DF4-916B-BC3CB9273736}" srcOrd="0" destOrd="0" presId="urn:microsoft.com/office/officeart/2005/8/layout/bProcess3"/>
    <dgm:cxn modelId="{F35B37D0-6773-49D7-BF43-5CFFE0FE39AC}" type="presParOf" srcId="{BF7C1C4D-C0B7-411E-95D6-1AFEBDE72685}" destId="{1AC0FB17-2A51-4461-BAB1-7423F3407CFF}" srcOrd="1" destOrd="0" presId="urn:microsoft.com/office/officeart/2005/8/layout/bProcess3"/>
    <dgm:cxn modelId="{2B26DC35-2380-45A9-AA21-68A9CFFF7FBB}" type="presParOf" srcId="{1AC0FB17-2A51-4461-BAB1-7423F3407CFF}" destId="{5EC59354-7AF4-41E6-9B9A-3302B626A5BF}" srcOrd="0" destOrd="0" presId="urn:microsoft.com/office/officeart/2005/8/layout/bProcess3"/>
    <dgm:cxn modelId="{A11F66E1-9A4B-4EA7-8D17-DB95B1423BCE}" type="presParOf" srcId="{BF7C1C4D-C0B7-411E-95D6-1AFEBDE72685}" destId="{476BDFFE-C3EB-4DE0-8C70-318C64F1A580}" srcOrd="2" destOrd="0" presId="urn:microsoft.com/office/officeart/2005/8/layout/bProcess3"/>
    <dgm:cxn modelId="{00540B42-A040-4563-A7E6-F743CCBB835B}" type="presParOf" srcId="{BF7C1C4D-C0B7-411E-95D6-1AFEBDE72685}" destId="{50349DDB-8276-48BA-9C9C-817BAEE7D250}" srcOrd="3" destOrd="0" presId="urn:microsoft.com/office/officeart/2005/8/layout/bProcess3"/>
    <dgm:cxn modelId="{FACAB479-39EF-47B2-A484-CADB184FC6D6}" type="presParOf" srcId="{50349DDB-8276-48BA-9C9C-817BAEE7D250}" destId="{B2B7CE23-59A2-4AD9-8B5F-B3469F3A31DE}" srcOrd="0" destOrd="0" presId="urn:microsoft.com/office/officeart/2005/8/layout/bProcess3"/>
    <dgm:cxn modelId="{F37A2BE7-AFFA-4BE6-9A94-67CA7BF9F10F}" type="presParOf" srcId="{BF7C1C4D-C0B7-411E-95D6-1AFEBDE72685}" destId="{E2F5B075-CF65-4204-91F2-773468711A6A}" srcOrd="4" destOrd="0" presId="urn:microsoft.com/office/officeart/2005/8/layout/bProcess3"/>
    <dgm:cxn modelId="{E266AAC9-43AE-4EED-83FB-7B751255A7D2}" type="presParOf" srcId="{BF7C1C4D-C0B7-411E-95D6-1AFEBDE72685}" destId="{867A7C13-5613-4F03-AF93-ABD8BCD693D1}" srcOrd="5" destOrd="0" presId="urn:microsoft.com/office/officeart/2005/8/layout/bProcess3"/>
    <dgm:cxn modelId="{A16133C5-5D59-4B8B-8CA3-9217351F0977}" type="presParOf" srcId="{867A7C13-5613-4F03-AF93-ABD8BCD693D1}" destId="{2C4947BC-2A0A-4F4E-8A85-68CB77A56A06}" srcOrd="0" destOrd="0" presId="urn:microsoft.com/office/officeart/2005/8/layout/bProcess3"/>
    <dgm:cxn modelId="{A02BC256-DF4F-465E-8F06-829A65C4C7E6}" type="presParOf" srcId="{BF7C1C4D-C0B7-411E-95D6-1AFEBDE72685}" destId="{944F5D18-8BDE-460A-ACC7-53FFF0846095}" srcOrd="6" destOrd="0" presId="urn:microsoft.com/office/officeart/2005/8/layout/bProcess3"/>
    <dgm:cxn modelId="{94707AA6-1F72-409F-AE54-6916655B1881}" type="presParOf" srcId="{BF7C1C4D-C0B7-411E-95D6-1AFEBDE72685}" destId="{41A07D2A-51B1-4221-A59B-D2644BDD7A97}" srcOrd="7" destOrd="0" presId="urn:microsoft.com/office/officeart/2005/8/layout/bProcess3"/>
    <dgm:cxn modelId="{E72E27B2-CE92-4C98-84FC-FF900175BB8D}" type="presParOf" srcId="{41A07D2A-51B1-4221-A59B-D2644BDD7A97}" destId="{5BD3766B-C672-4DD4-BC50-601D374FE4E6}" srcOrd="0" destOrd="0" presId="urn:microsoft.com/office/officeart/2005/8/layout/bProcess3"/>
    <dgm:cxn modelId="{6A8C6C2B-F418-43F7-B665-4D6CA5438F30}" type="presParOf" srcId="{BF7C1C4D-C0B7-411E-95D6-1AFEBDE72685}" destId="{125153D8-DAA3-46B8-AABC-01A4BDCBC60D}"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C3F709-A6C7-4261-951E-C08AF57EF303}" type="slidenum">
              <a:rPr lang="en-US" sz="900" smtClean="0">
                <a:latin typeface="Cambria" pitchFamily="18" charset="0"/>
              </a:rPr>
              <a:pPr/>
              <a:t>‹#›</a:t>
            </a:fld>
            <a:endParaRPr lang="en-US" sz="900" dirty="0">
              <a:latin typeface="Cambria" pitchFamily="18" charset="0"/>
            </a:endParaRPr>
          </a:p>
        </p:txBody>
      </p:sp>
      <p:sp>
        <p:nvSpPr>
          <p:cNvPr id="4" name="Slide Number Placeholder 4"/>
          <p:cNvSpPr txBox="1">
            <a:spLocks/>
          </p:cNvSpPr>
          <p:nvPr/>
        </p:nvSpPr>
        <p:spPr>
          <a:xfrm>
            <a:off x="3884613" y="8685213"/>
            <a:ext cx="2971800" cy="4572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02549E-8A34-4675-8317-76FB45A88869}" type="slidenum">
              <a:rPr lang="en-US" smtClean="0">
                <a:latin typeface="Cambria" panose="02040503050406030204" pitchFamily="18" charset="0"/>
              </a:rPr>
              <a:pPr/>
              <a:t>‹#›</a:t>
            </a:fld>
            <a:endParaRPr lang="en-US" dirty="0">
              <a:latin typeface="Cambria" panose="02040503050406030204" pitchFamily="18" charset="0"/>
            </a:endParaRPr>
          </a:p>
        </p:txBody>
      </p:sp>
      <p:sp>
        <p:nvSpPr>
          <p:cNvPr id="5" name="Text Box 8"/>
          <p:cNvSpPr txBox="1">
            <a:spLocks noChangeArrowheads="1"/>
          </p:cNvSpPr>
          <p:nvPr/>
        </p:nvSpPr>
        <p:spPr bwMode="auto">
          <a:xfrm>
            <a:off x="0" y="228600"/>
            <a:ext cx="495300" cy="389890"/>
          </a:xfrm>
          <a:prstGeom prst="rect">
            <a:avLst/>
          </a:prstGeom>
          <a:solidFill>
            <a:srgbClr val="035642"/>
          </a:solidFill>
          <a:ln>
            <a:noFill/>
          </a:ln>
        </p:spPr>
        <p:txBody>
          <a:bodyPr rot="0" vert="horz" wrap="square" lIns="91440" tIns="45720" rIns="91440" bIns="45720" anchor="t" anchorCtr="0" upright="1">
            <a:noAutofit/>
          </a:bodyPr>
          <a:lstStyle/>
          <a:p>
            <a:pPr marL="0" marR="0">
              <a:lnSpc>
                <a:spcPct val="115000"/>
              </a:lnSpc>
              <a:spcBef>
                <a:spcPts val="500"/>
              </a:spcBef>
              <a:spcAft>
                <a:spcPts val="1000"/>
              </a:spcAft>
            </a:pPr>
            <a:r>
              <a:rPr lang="en-US" sz="1200" dirty="0">
                <a:solidFill>
                  <a:srgbClr val="FFFFFF"/>
                </a:solidFill>
                <a:effectLst/>
                <a:latin typeface="Cambria" panose="02040503050406030204" pitchFamily="18" charset="0"/>
                <a:ea typeface="Calibri"/>
                <a:cs typeface="Arial"/>
              </a:rPr>
              <a:t> </a:t>
            </a:r>
            <a:endParaRPr lang="en-US" sz="1100" dirty="0">
              <a:effectLst/>
              <a:latin typeface="Cambria" panose="02040503050406030204" pitchFamily="18" charset="0"/>
              <a:ea typeface="Calibri"/>
              <a:cs typeface="Times New Roman"/>
            </a:endParaRPr>
          </a:p>
        </p:txBody>
      </p:sp>
      <p:sp>
        <p:nvSpPr>
          <p:cNvPr id="7" name="Text Box 8"/>
          <p:cNvSpPr txBox="1">
            <a:spLocks noChangeArrowheads="1"/>
          </p:cNvSpPr>
          <p:nvPr/>
        </p:nvSpPr>
        <p:spPr bwMode="auto">
          <a:xfrm>
            <a:off x="781050" y="228600"/>
            <a:ext cx="6076951" cy="389890"/>
          </a:xfrm>
          <a:prstGeom prst="rect">
            <a:avLst/>
          </a:prstGeom>
          <a:solidFill>
            <a:srgbClr val="035642"/>
          </a:solidFill>
          <a:ln>
            <a:noFill/>
          </a:ln>
        </p:spPr>
        <p:txBody>
          <a:bodyPr rot="0" vert="horz" wrap="square" lIns="91440" tIns="45720" rIns="91440" bIns="45720" anchor="t" anchorCtr="0" upright="1">
            <a:noAutofit/>
          </a:bodyPr>
          <a:lstStyle/>
          <a:p>
            <a:pPr>
              <a:lnSpc>
                <a:spcPct val="115000"/>
              </a:lnSpc>
              <a:spcBef>
                <a:spcPts val="500"/>
              </a:spcBef>
              <a:spcAft>
                <a:spcPts val="1000"/>
              </a:spcAft>
            </a:pPr>
            <a:r>
              <a:rPr lang="en-US" sz="1400" dirty="0">
                <a:solidFill>
                  <a:srgbClr val="FFFFFF"/>
                </a:solidFill>
                <a:latin typeface="Cambria"/>
                <a:ea typeface="Calibri"/>
                <a:cs typeface="Arial"/>
              </a:rPr>
              <a:t>Project Management: Training for BNP Paribas</a:t>
            </a:r>
            <a:endParaRPr lang="en-US" sz="1100" dirty="0">
              <a:effectLst/>
              <a:latin typeface="Cambria" panose="02040503050406030204" pitchFamily="18" charset="0"/>
              <a:ea typeface="Calibri"/>
              <a:cs typeface="Times New Roman"/>
            </a:endParaRPr>
          </a:p>
        </p:txBody>
      </p:sp>
      <p:pic>
        <p:nvPicPr>
          <p:cNvPr id="8" name="Picture 2" descr="Description: 120616 - Final Logo-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1601"/>
            <a:ext cx="400050" cy="62388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2"/>
          <p:cNvSpPr>
            <a:spLocks noGrp="1"/>
          </p:cNvSpPr>
          <p:nvPr>
            <p:ph type="ftr" sz="quarter" idx="2"/>
          </p:nvPr>
        </p:nvSpPr>
        <p:spPr>
          <a:xfrm>
            <a:off x="609600" y="8685213"/>
            <a:ext cx="6019800" cy="457200"/>
          </a:xfrm>
          <a:prstGeom prst="rect">
            <a:avLst/>
          </a:prstGeom>
        </p:spPr>
        <p:txBody>
          <a:bodyPr vert="horz" lIns="91440" tIns="45720" rIns="91440" bIns="45720" rtlCol="0" anchor="b"/>
          <a:lstStyle>
            <a:lvl1pPr algn="l">
              <a:defRPr sz="1200"/>
            </a:lvl1pPr>
          </a:lstStyle>
          <a:p>
            <a:pPr algn="ctr"/>
            <a:r>
              <a:rPr lang="en-US" sz="900" dirty="0">
                <a:solidFill>
                  <a:schemeClr val="tx1">
                    <a:lumMod val="75000"/>
                    <a:lumOff val="25000"/>
                  </a:schemeClr>
                </a:solidFill>
                <a:latin typeface="Cambria" pitchFamily="18" charset="0"/>
              </a:rPr>
              <a:t>Confidential and restricted. Do not distribute. </a:t>
            </a:r>
          </a:p>
        </p:txBody>
      </p:sp>
    </p:spTree>
    <p:extLst>
      <p:ext uri="{BB962C8B-B14F-4D97-AF65-F5344CB8AC3E}">
        <p14:creationId xmlns:p14="http://schemas.microsoft.com/office/powerpoint/2010/main" val="581971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mbria" panose="02040503050406030204" pitchFamily="18" charset="0"/>
              </a:defRPr>
            </a:lvl1pPr>
          </a:lstStyle>
          <a:p>
            <a:fld id="{645A70BD-2EDA-462D-B609-6E0794C76524}" type="datetimeFigureOut">
              <a:rPr lang="en-US" smtClean="0"/>
              <a:pPr/>
              <a:t>7/29/2020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7C0384A8-3390-45A4-95BA-6769EDD50BCF}" type="slidenum">
              <a:rPr lang="en-US" smtClean="0"/>
              <a:pPr/>
              <a:t>‹#›</a:t>
            </a:fld>
            <a:endParaRPr lang="en-US" dirty="0"/>
          </a:p>
        </p:txBody>
      </p:sp>
    </p:spTree>
    <p:extLst>
      <p:ext uri="{BB962C8B-B14F-4D97-AF65-F5344CB8AC3E}">
        <p14:creationId xmlns:p14="http://schemas.microsoft.com/office/powerpoint/2010/main" val="107781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43000" y="685800"/>
            <a:ext cx="4572000"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106500" name="Date Placeholder 3"/>
          <p:cNvSpPr>
            <a:spLocks noGrp="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CBA3C373-0A35-4802-891E-F0700FE29289}" type="datetime8">
              <a:rPr lang="en-US" sz="700">
                <a:solidFill>
                  <a:srgbClr val="000000"/>
                </a:solidFill>
                <a:latin typeface="Times New Roman" pitchFamily="18" charset="0"/>
                <a:cs typeface="Arial" charset="0"/>
              </a:rPr>
              <a:pPr eaLnBrk="1" hangingPunct="1"/>
              <a:t>7/29/2020 10:56 AM</a:t>
            </a:fld>
            <a:endParaRPr lang="en-US" sz="700" dirty="0">
              <a:solidFill>
                <a:srgbClr val="000000"/>
              </a:solidFill>
              <a:latin typeface="Times New Roman" pitchFamily="18" charset="0"/>
              <a:cs typeface="Arial" charset="0"/>
            </a:endParaRPr>
          </a:p>
        </p:txBody>
      </p:sp>
    </p:spTree>
    <p:extLst>
      <p:ext uri="{BB962C8B-B14F-4D97-AF65-F5344CB8AC3E}">
        <p14:creationId xmlns:p14="http://schemas.microsoft.com/office/powerpoint/2010/main" val="1577656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99c23a069_3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99c23a069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707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8b5e79f97_1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8b5e79f97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13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99c23a069_3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99c23a069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624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99c243df0_3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99c243df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8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99c23a061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99c23a06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72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99c23a061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99c23a06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17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250">
              <a:defRPr/>
            </a:pPr>
            <a:endParaRPr lang="en-GB" baseline="0" dirty="0"/>
          </a:p>
        </p:txBody>
      </p:sp>
      <p:sp>
        <p:nvSpPr>
          <p:cNvPr id="8090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791" eaLnBrk="0" hangingPunct="0">
              <a:defRPr sz="2500">
                <a:solidFill>
                  <a:schemeClr val="tx1"/>
                </a:solidFill>
                <a:latin typeface="Arial" pitchFamily="34" charset="0"/>
                <a:cs typeface="Arial" pitchFamily="34" charset="0"/>
              </a:defRPr>
            </a:lvl1pPr>
            <a:lvl2pPr marL="742828" indent="-285703" defTabSz="896791" eaLnBrk="0" hangingPunct="0">
              <a:defRPr sz="2500">
                <a:solidFill>
                  <a:schemeClr val="tx1"/>
                </a:solidFill>
                <a:latin typeface="Arial" pitchFamily="34" charset="0"/>
                <a:cs typeface="Arial" pitchFamily="34" charset="0"/>
              </a:defRPr>
            </a:lvl2pPr>
            <a:lvl3pPr marL="1142813" indent="-228562" defTabSz="896791" eaLnBrk="0" hangingPunct="0">
              <a:defRPr sz="2500">
                <a:solidFill>
                  <a:schemeClr val="tx1"/>
                </a:solidFill>
                <a:latin typeface="Arial" pitchFamily="34" charset="0"/>
                <a:cs typeface="Arial" pitchFamily="34" charset="0"/>
              </a:defRPr>
            </a:lvl3pPr>
            <a:lvl4pPr marL="1599937" indent="-228562" defTabSz="896791" eaLnBrk="0" hangingPunct="0">
              <a:defRPr sz="2500">
                <a:solidFill>
                  <a:schemeClr val="tx1"/>
                </a:solidFill>
                <a:latin typeface="Arial" pitchFamily="34" charset="0"/>
                <a:cs typeface="Arial" pitchFamily="34" charset="0"/>
              </a:defRPr>
            </a:lvl4pPr>
            <a:lvl5pPr marL="2057063" indent="-228562" defTabSz="896791" eaLnBrk="0" hangingPunct="0">
              <a:defRPr sz="2500">
                <a:solidFill>
                  <a:schemeClr val="tx1"/>
                </a:solidFill>
                <a:latin typeface="Arial" pitchFamily="34" charset="0"/>
                <a:cs typeface="Arial" pitchFamily="34" charset="0"/>
              </a:defRPr>
            </a:lvl5pPr>
            <a:lvl6pPr marL="2514187" indent="-228562" defTabSz="896791" eaLnBrk="0" fontAlgn="base" hangingPunct="0">
              <a:spcBef>
                <a:spcPct val="0"/>
              </a:spcBef>
              <a:spcAft>
                <a:spcPct val="0"/>
              </a:spcAft>
              <a:defRPr sz="2500">
                <a:solidFill>
                  <a:schemeClr val="tx1"/>
                </a:solidFill>
                <a:latin typeface="Arial" pitchFamily="34" charset="0"/>
                <a:cs typeface="Arial" pitchFamily="34" charset="0"/>
              </a:defRPr>
            </a:lvl6pPr>
            <a:lvl7pPr marL="2971312" indent="-228562" defTabSz="896791" eaLnBrk="0" fontAlgn="base" hangingPunct="0">
              <a:spcBef>
                <a:spcPct val="0"/>
              </a:spcBef>
              <a:spcAft>
                <a:spcPct val="0"/>
              </a:spcAft>
              <a:defRPr sz="2500">
                <a:solidFill>
                  <a:schemeClr val="tx1"/>
                </a:solidFill>
                <a:latin typeface="Arial" pitchFamily="34" charset="0"/>
                <a:cs typeface="Arial" pitchFamily="34" charset="0"/>
              </a:defRPr>
            </a:lvl7pPr>
            <a:lvl8pPr marL="3428438" indent="-228562" defTabSz="896791" eaLnBrk="0" fontAlgn="base" hangingPunct="0">
              <a:spcBef>
                <a:spcPct val="0"/>
              </a:spcBef>
              <a:spcAft>
                <a:spcPct val="0"/>
              </a:spcAft>
              <a:defRPr sz="2500">
                <a:solidFill>
                  <a:schemeClr val="tx1"/>
                </a:solidFill>
                <a:latin typeface="Arial" pitchFamily="34" charset="0"/>
                <a:cs typeface="Arial" pitchFamily="34" charset="0"/>
              </a:defRPr>
            </a:lvl8pPr>
            <a:lvl9pPr marL="3885562" indent="-228562" defTabSz="896791" eaLnBrk="0" fontAlgn="base" hangingPunct="0">
              <a:spcBef>
                <a:spcPct val="0"/>
              </a:spcBef>
              <a:spcAft>
                <a:spcPct val="0"/>
              </a:spcAft>
              <a:defRPr sz="2500">
                <a:solidFill>
                  <a:schemeClr val="tx1"/>
                </a:solidFill>
                <a:latin typeface="Arial" pitchFamily="34" charset="0"/>
                <a:cs typeface="Arial" pitchFamily="34" charset="0"/>
              </a:defRPr>
            </a:lvl9pPr>
          </a:lstStyle>
          <a:p>
            <a:pPr eaLnBrk="1" hangingPunct="1"/>
            <a:fld id="{EA1D61AF-8183-47C7-8D03-E64BBDC30D91}" type="datetime8">
              <a:rPr lang="en-US" sz="700">
                <a:solidFill>
                  <a:prstClr val="black"/>
                </a:solidFill>
                <a:latin typeface="Times New Roman" pitchFamily="18" charset="0"/>
              </a:rPr>
              <a:pPr eaLnBrk="1" hangingPunct="1"/>
              <a:t>7/29/2020 10:56 AM</a:t>
            </a:fld>
            <a:endParaRPr lang="en-US" sz="700" dirty="0">
              <a:solidFill>
                <a:prstClr val="black"/>
              </a:solidFill>
              <a:latin typeface="Times New Roman" pitchFamily="18" charset="0"/>
            </a:endParaRPr>
          </a:p>
        </p:txBody>
      </p:sp>
    </p:spTree>
    <p:extLst>
      <p:ext uri="{BB962C8B-B14F-4D97-AF65-F5344CB8AC3E}">
        <p14:creationId xmlns:p14="http://schemas.microsoft.com/office/powerpoint/2010/main" val="2871029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9b76509d9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9b76509d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199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99c243df0_3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99c243df0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686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99c243df0_3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99c243df0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07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7/29/2020 10:56 AM</a:t>
            </a:fld>
            <a:endParaRPr lang="en-US" sz="700" dirty="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4199508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99c243df0_3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99c243df0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913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99c23a069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99c23a06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415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99c23a069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99c23a0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289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99c23a069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99c23a0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95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99c23a069_2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99c23a069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409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99c243df0_8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99c243df0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666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8b5e79f97_1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8b5e79f97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133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99c243df0_8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99c243df0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387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mbria" panose="02040503050406030204" pitchFamily="18" charset="0"/>
                <a:ea typeface="MS PGothic" panose="020B0600070205080204" pitchFamily="34" charset="-128"/>
              </a:rPr>
              <a:pPr eaLnBrk="1" hangingPunct="1">
                <a:spcBef>
                  <a:spcPct val="0"/>
                </a:spcBef>
              </a:pPr>
              <a:t>32</a:t>
            </a:fld>
            <a:endParaRPr lang="en-US" sz="1200" dirty="0">
              <a:latin typeface="Cambria" panose="02040503050406030204" pitchFamily="18" charset="0"/>
              <a:ea typeface="MS PGothic" panose="020B0600070205080204" pitchFamily="34" charset="-128"/>
            </a:endParaRPr>
          </a:p>
        </p:txBody>
      </p:sp>
    </p:spTree>
    <p:extLst>
      <p:ext uri="{BB962C8B-B14F-4D97-AF65-F5344CB8AC3E}">
        <p14:creationId xmlns:p14="http://schemas.microsoft.com/office/powerpoint/2010/main" val="2910823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9c23a069_2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9c23a069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mbria" panose="02040503050406030204" pitchFamily="18" charset="0"/>
                <a:ea typeface="MS PGothic" panose="020B0600070205080204" pitchFamily="34" charset="-128"/>
              </a:rPr>
              <a:pPr eaLnBrk="1" hangingPunct="1">
                <a:spcBef>
                  <a:spcPct val="0"/>
                </a:spcBef>
              </a:pPr>
              <a:t>3</a:t>
            </a:fld>
            <a:endParaRPr lang="en-US" sz="1200" dirty="0">
              <a:latin typeface="Cambria" panose="02040503050406030204" pitchFamily="18" charset="0"/>
              <a:ea typeface="MS PGothic" panose="020B0600070205080204" pitchFamily="34" charset="-128"/>
            </a:endParaRPr>
          </a:p>
        </p:txBody>
      </p:sp>
    </p:spTree>
    <p:extLst>
      <p:ext uri="{BB962C8B-B14F-4D97-AF65-F5344CB8AC3E}">
        <p14:creationId xmlns:p14="http://schemas.microsoft.com/office/powerpoint/2010/main" val="3311726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mbria" panose="02040503050406030204" pitchFamily="18" charset="0"/>
                <a:ea typeface="MS PGothic" panose="020B0600070205080204" pitchFamily="34" charset="-128"/>
              </a:rPr>
              <a:pPr eaLnBrk="1" hangingPunct="1">
                <a:spcBef>
                  <a:spcPct val="0"/>
                </a:spcBef>
              </a:pPr>
              <a:t>36</a:t>
            </a:fld>
            <a:endParaRPr lang="en-US" sz="1200" dirty="0">
              <a:latin typeface="Cambria" panose="02040503050406030204" pitchFamily="18" charset="0"/>
              <a:ea typeface="MS PGothic" panose="020B0600070205080204" pitchFamily="34" charset="-128"/>
            </a:endParaRPr>
          </a:p>
        </p:txBody>
      </p:sp>
    </p:spTree>
    <p:extLst>
      <p:ext uri="{BB962C8B-B14F-4D97-AF65-F5344CB8AC3E}">
        <p14:creationId xmlns:p14="http://schemas.microsoft.com/office/powerpoint/2010/main" val="1685128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99c23a069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99c23a06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953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99c243df0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99c243df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482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99c243df0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99c243df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638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9c243df0_0_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99c243df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82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9b2a10269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9b2a102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768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9c243df0_0_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99c243df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915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99c243df0_0_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99c243df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692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9b2a10269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89b2a1026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729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9b2a10269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9b2a1026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23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8bd500cc9_5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8bd500cc9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006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899c243df0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899c243df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18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9b76509d9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9b76509d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199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99c243df0_0_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899c243df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794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99c243df0_0_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99c243df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639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89b2a10269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89b2a1026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723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8cf007441_0_3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8cf007441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979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99c243df0_0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899c243df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1949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899c243df0_0_1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899c243df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8913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89b2a10269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89b2a1026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0936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9c603f474_2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9c603f474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288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8bd500cc9_5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8bd500cc9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6077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899c243df0_0_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899c243df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8842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89c603f474_2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89c603f474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6752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899c243df0_0_2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899c243df0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1265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88bd500cc9_5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88bd500cc9_5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1401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88bd500cc9_5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88bd500cc9_5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4170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89c603f474_2_2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89c603f474_2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782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88bd500cc9_5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88bd500cc9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9112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88bd500cc9_5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88bd500cc9_5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295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8bd500cc9_5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8bd500cc9_5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4156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8bd500cc9_5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8bd500cc9_5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57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8bd500cc9_5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8bd500cc9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7855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9c603f474_2_2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9c603f474_2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9785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9c603f474_2_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89c603f474_2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1964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8bd500cc9_5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8bd500cc9_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109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8b5e79f97_1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8b5e79f97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1335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mbria" panose="02040503050406030204" pitchFamily="18" charset="0"/>
                <a:ea typeface="MS PGothic" panose="020B0600070205080204" pitchFamily="34" charset="-128"/>
              </a:rPr>
              <a:pPr eaLnBrk="1" hangingPunct="1">
                <a:spcBef>
                  <a:spcPct val="0"/>
                </a:spcBef>
              </a:pPr>
              <a:t>73</a:t>
            </a:fld>
            <a:endParaRPr lang="en-US" sz="1200" dirty="0">
              <a:latin typeface="Cambria" panose="02040503050406030204" pitchFamily="18" charset="0"/>
              <a:ea typeface="MS PGothic" panose="020B0600070205080204" pitchFamily="34" charset="-128"/>
            </a:endParaRPr>
          </a:p>
        </p:txBody>
      </p:sp>
    </p:spTree>
    <p:extLst>
      <p:ext uri="{BB962C8B-B14F-4D97-AF65-F5344CB8AC3E}">
        <p14:creationId xmlns:p14="http://schemas.microsoft.com/office/powerpoint/2010/main" val="33139682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88bd500cc9_5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88bd500cc9_5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3581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89c603f474_2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89c603f474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217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9c603f474_2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9c603f474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558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89c603f474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89c603f474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684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fld id="{D29404EE-1E50-4E99-9412-569B7163050E}" type="slidenum">
              <a:rPr lang="en-US" sz="1200" smtClean="0">
                <a:solidFill>
                  <a:srgbClr val="000000"/>
                </a:solidFill>
                <a:latin typeface="Cambria" panose="02040503050406030204" pitchFamily="18" charset="0"/>
              </a:rPr>
              <a:pPr/>
              <a:t>78</a:t>
            </a:fld>
            <a:endParaRPr lang="en-US" sz="12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93788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mbria" panose="02040503050406030204" pitchFamily="18" charset="0"/>
                <a:ea typeface="MS PGothic" panose="020B0600070205080204" pitchFamily="34" charset="-128"/>
              </a:rPr>
              <a:pPr eaLnBrk="1" hangingPunct="1">
                <a:spcBef>
                  <a:spcPct val="0"/>
                </a:spcBef>
              </a:pPr>
              <a:t>7</a:t>
            </a:fld>
            <a:endParaRPr lang="en-US" sz="1200" dirty="0">
              <a:latin typeface="Cambria" panose="02040503050406030204" pitchFamily="18" charset="0"/>
              <a:ea typeface="MS PGothic" panose="020B0600070205080204" pitchFamily="34" charset="-128"/>
            </a:endParaRPr>
          </a:p>
        </p:txBody>
      </p:sp>
    </p:spTree>
    <p:extLst>
      <p:ext uri="{BB962C8B-B14F-4D97-AF65-F5344CB8AC3E}">
        <p14:creationId xmlns:p14="http://schemas.microsoft.com/office/powerpoint/2010/main" val="3684992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99c23a06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99c23a0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835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99c23a069_3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99c23a069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01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2.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5915290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2F74B5CF-508C-4919-8818-4437286A136C}" type="datetimeFigureOut">
              <a:rPr lang="en-US"/>
              <a:pPr>
                <a:defRPr/>
              </a:pPr>
              <a:t>7/29/2020</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39760B2-6744-460D-B86D-5BF82F8BD5E5}" type="slidenum">
              <a:rPr lang="en-US"/>
              <a:pPr>
                <a:defRPr/>
              </a:pPr>
              <a:t>‹#›</a:t>
            </a:fld>
            <a:endParaRPr lang="en-US"/>
          </a:p>
        </p:txBody>
      </p:sp>
    </p:spTree>
    <p:extLst>
      <p:ext uri="{BB962C8B-B14F-4D97-AF65-F5344CB8AC3E}">
        <p14:creationId xmlns:p14="http://schemas.microsoft.com/office/powerpoint/2010/main" val="7655569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027358"/>
      </p:ext>
    </p:extLst>
  </p:cSld>
  <p:clrMapOvr>
    <a:masterClrMapping/>
  </p:clrMapOvr>
  <p:transition>
    <p:wipe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756965"/>
      </p:ext>
    </p:extLst>
  </p:cSld>
  <p:clrMapOvr>
    <a:masterClrMapping/>
  </p:clrMapOvr>
  <p:transition>
    <p:wipe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214380"/>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477838" eaLnBrk="0" fontAlgn="base" hangingPunct="0">
              <a:spcBef>
                <a:spcPct val="0"/>
              </a:spcBef>
              <a:spcAft>
                <a:spcPct val="0"/>
              </a:spcAft>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2612" y="0"/>
            <a:ext cx="775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8"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427878AB-AA45-454F-8E95-1305A2FAC955}" type="slidenum">
              <a:rPr lang="en-US"/>
              <a:pPr>
                <a:defRPr/>
              </a:pPr>
              <a:t>‹#›</a:t>
            </a:fld>
            <a:endParaRPr lang="en-US"/>
          </a:p>
        </p:txBody>
      </p:sp>
    </p:spTree>
    <p:extLst>
      <p:ext uri="{BB962C8B-B14F-4D97-AF65-F5344CB8AC3E}">
        <p14:creationId xmlns:p14="http://schemas.microsoft.com/office/powerpoint/2010/main" val="3140543231"/>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3"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C6A71638-5D5D-4D76-9B73-6C9254A28C7A}" type="slidenum">
              <a:rPr lang="en-US"/>
              <a:pPr>
                <a:defRPr/>
              </a:pPr>
              <a:t>‹#›</a:t>
            </a:fld>
            <a:endParaRPr lang="en-US"/>
          </a:p>
        </p:txBody>
      </p:sp>
    </p:spTree>
    <p:extLst>
      <p:ext uri="{BB962C8B-B14F-4D97-AF65-F5344CB8AC3E}">
        <p14:creationId xmlns:p14="http://schemas.microsoft.com/office/powerpoint/2010/main" val="3546013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9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959383"/>
      </p:ext>
    </p:extLst>
  </p:cSld>
  <p:clrMapOvr>
    <a:masterClrMapping/>
  </p:clrMapOvr>
  <p:transition>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2" descr="C:\Documents and Settings\Administrator\Desktop\Pictur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 y="-12700"/>
            <a:ext cx="917575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Click to edit Master text styles</a:t>
            </a:r>
          </a:p>
        </p:txBody>
      </p:sp>
    </p:spTree>
    <p:extLst>
      <p:ext uri="{BB962C8B-B14F-4D97-AF65-F5344CB8AC3E}">
        <p14:creationId xmlns:p14="http://schemas.microsoft.com/office/powerpoint/2010/main" val="3936987493"/>
      </p:ext>
    </p:extLst>
  </p:cSld>
  <p:clrMapOvr>
    <a:masterClrMapping/>
  </p:clrMapOvr>
  <p:transition>
    <p:wipe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pitchFamily="34" charset="0"/>
                  <a:ea typeface="Arial Unicode MS" pitchFamily="34" charset="-128"/>
                  <a:cs typeface="Arial Unicode MS" pitchFamily="34" charset="-128"/>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nvGrpSpPr>
            <p:cNvPr id="6" name="Group 12"/>
            <p:cNvGrpSpPr>
              <a:grpSpLocks/>
            </p:cNvGrpSpPr>
            <p:nvPr/>
          </p:nvGrpSpPr>
          <p:grpSpPr bwMode="auto">
            <a:xfrm>
              <a:off x="498475" y="2098675"/>
              <a:ext cx="2855913" cy="2886075"/>
              <a:chOff x="339" y="1328"/>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8" name="Freeform 14"/>
              <p:cNvSpPr>
                <a:spLocks/>
              </p:cNvSpPr>
              <p:nvPr/>
            </p:nvSpPr>
            <p:spPr bwMode="gray">
              <a:xfrm>
                <a:off x="1221" y="2088"/>
                <a:ext cx="208" cy="303"/>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9"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40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27207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4114350"/>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9653405"/>
      </p:ext>
    </p:extLst>
  </p:cSld>
  <p:clrMapOvr>
    <a:masterClrMapping/>
  </p:clrMapOvr>
  <p:transition>
    <p:wipe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6740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9497243"/>
      </p:ext>
    </p:extLst>
  </p:cSld>
  <p:clrMapOvr>
    <a:masterClrMapping/>
  </p:clrMapOvr>
  <p:transition>
    <p:wipe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945711"/>
      </p:ext>
    </p:extLst>
  </p:cSld>
  <p:clrMapOvr>
    <a:masterClrMapping/>
  </p:clrMapOvr>
  <p:transition>
    <p:wipe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7161793"/>
      </p:ext>
    </p:extLst>
  </p:cSld>
  <p:clrMapOvr>
    <a:masterClrMapping/>
  </p:clrMapOvr>
  <p:transition>
    <p:wipe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7458623"/>
      </p:ext>
    </p:extLst>
  </p:cSld>
  <p:clrMapOvr>
    <a:masterClrMapping/>
  </p:clrMapOvr>
  <p:transition>
    <p:wipe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059"/>
            <a:ext cx="8229600" cy="5408741"/>
          </a:xfrm>
          <a:prstGeom prst="rect">
            <a:avLst/>
          </a:prstGeom>
        </p:spPr>
        <p:txBody>
          <a:bodyPr lIns="91429" tIns="45714" rIns="91429" bIns="45714"/>
          <a:lstStyle>
            <a:lvl1pPr>
              <a:defRPr sz="2000">
                <a:latin typeface="Cambria" pitchFamily="18" charset="0"/>
              </a:defRPr>
            </a:lvl1pPr>
            <a:lvl2pPr marL="742950" indent="-285750">
              <a:buFont typeface="Courier New" pitchFamily="49" charset="0"/>
              <a:buChar char="o"/>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38925"/>
      </p:ext>
    </p:extLst>
  </p:cSld>
  <p:clrMapOvr>
    <a:masterClrMapping/>
  </p:clrMapOvr>
  <p:transition>
    <p:wipe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6515816"/>
      </p:ext>
    </p:extLst>
  </p:cSld>
  <p:clrMapOvr>
    <a:masterClrMapping/>
  </p:clrMapOvr>
  <p:transition>
    <p:wipe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5990730"/>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21066E9-DEC4-4300-8F56-223BBD4CB2F6}" type="datetimeFigureOut">
              <a:rPr lang="en-US"/>
              <a:pPr>
                <a:defRPr/>
              </a:pPr>
              <a:t>7/29/2020</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F8F00A1-7057-43EF-9B9E-3739400E84C0}" type="slidenum">
              <a:rPr lang="en-US"/>
              <a:pPr>
                <a:defRPr/>
              </a:pPr>
              <a:t>‹#›</a:t>
            </a:fld>
            <a:endParaRPr lang="en-US"/>
          </a:p>
        </p:txBody>
      </p:sp>
    </p:spTree>
    <p:extLst>
      <p:ext uri="{BB962C8B-B14F-4D97-AF65-F5344CB8AC3E}">
        <p14:creationId xmlns:p14="http://schemas.microsoft.com/office/powerpoint/2010/main" val="67598752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9836062"/>
      </p:ext>
    </p:extLst>
  </p:cSld>
  <p:clrMapOvr>
    <a:masterClrMapping/>
  </p:clrMapOvr>
  <p:transition>
    <p:wipe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cs typeface="Arial" charset="0"/>
              </a:defRPr>
            </a:lvl1pPr>
          </a:lstStyle>
          <a:p>
            <a:pPr>
              <a:defRPr/>
            </a:pPr>
            <a:fld id="{E15C3819-90E0-4194-A3D8-157F2D8B35CD}" type="datetimeFigureOut">
              <a:rPr lang="en-US">
                <a:solidFill>
                  <a:prstClr val="black">
                    <a:tint val="75000"/>
                  </a:prstClr>
                </a:solidFill>
              </a:rPr>
              <a:pPr>
                <a:defRPr/>
              </a:pPr>
              <a:t>7/29/2020</a:t>
            </a:fld>
            <a:endParaRPr lang="en-IN" dirty="0">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cs typeface="Arial" charset="0"/>
              </a:defRPr>
            </a:lvl1pPr>
          </a:lstStyle>
          <a:p>
            <a:pPr>
              <a:defRPr/>
            </a:pPr>
            <a:endParaRPr lang="en-IN" dirty="0">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charset="0"/>
                <a:cs typeface="Arial" charset="0"/>
              </a:defRPr>
            </a:lvl1pPr>
          </a:lstStyle>
          <a:p>
            <a:pPr>
              <a:defRPr/>
            </a:pPr>
            <a:fld id="{A8515BBE-9032-4361-B50C-E7CC7450F9F2}" type="slidenum">
              <a:rPr lang="en-IN">
                <a:solidFill>
                  <a:prstClr val="black">
                    <a:tint val="75000"/>
                  </a:prstClr>
                </a:solidFill>
              </a:rPr>
              <a:pPr>
                <a:defRPr/>
              </a:pPr>
              <a:t>‹#›</a:t>
            </a:fld>
            <a:endParaRPr lang="en-IN" dirty="0">
              <a:solidFill>
                <a:prstClr val="black">
                  <a:tint val="75000"/>
                </a:prstClr>
              </a:solidFill>
            </a:endParaRPr>
          </a:p>
        </p:txBody>
      </p:sp>
    </p:spTree>
    <p:extLst>
      <p:ext uri="{BB962C8B-B14F-4D97-AF65-F5344CB8AC3E}">
        <p14:creationId xmlns:p14="http://schemas.microsoft.com/office/powerpoint/2010/main" val="31556059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5575971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643149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596900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4271680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498288"/>
      </p:ext>
    </p:extLst>
  </p:cSld>
  <p:clrMapOvr>
    <a:masterClrMapping/>
  </p:clrMapOvr>
  <p:transition>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3478D87-00A2-4A87-A4B3-BE4158E9F636}" type="datetimeFigureOut">
              <a:rPr lang="en-US"/>
              <a:pPr>
                <a:defRPr/>
              </a:pPr>
              <a:t>7/29/2020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D050C078-2A89-4340-A5BE-80BF7525425D}" type="slidenum">
              <a:rPr lang="en-US"/>
              <a:pPr>
                <a:defRPr/>
              </a:pPr>
              <a:t>‹#›</a:t>
            </a:fld>
            <a:endParaRPr lang="en-US"/>
          </a:p>
        </p:txBody>
      </p:sp>
    </p:spTree>
    <p:extLst>
      <p:ext uri="{BB962C8B-B14F-4D97-AF65-F5344CB8AC3E}">
        <p14:creationId xmlns:p14="http://schemas.microsoft.com/office/powerpoint/2010/main" val="451235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CE85FE45-6B80-49DE-96BE-09A4F0F60FF3}" type="datetimeFigureOut">
              <a:rPr lang="en-US"/>
              <a:pPr>
                <a:defRPr/>
              </a:pPr>
              <a:t>7/29/2020</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B9D30EF-60B4-4A47-8A45-5D3D0D1C18D8}" type="slidenum">
              <a:rPr lang="en-US"/>
              <a:pPr>
                <a:defRPr/>
              </a:pPr>
              <a:t>‹#›</a:t>
            </a:fld>
            <a:endParaRPr lang="en-US"/>
          </a:p>
        </p:txBody>
      </p:sp>
    </p:spTree>
    <p:extLst>
      <p:ext uri="{BB962C8B-B14F-4D97-AF65-F5344CB8AC3E}">
        <p14:creationId xmlns:p14="http://schemas.microsoft.com/office/powerpoint/2010/main" val="32888168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35FC387D-7796-4A3C-8FF4-CC75E7F210F0}" type="datetimeFigureOut">
              <a:rPr lang="en-US"/>
              <a:pPr>
                <a:defRPr/>
              </a:pPr>
              <a:t>7/29/2020</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4CEA0A9-3ACB-48E6-8395-96D57D138920}" type="slidenum">
              <a:rPr lang="en-US"/>
              <a:pPr>
                <a:defRPr/>
              </a:pPr>
              <a:t>‹#›</a:t>
            </a:fld>
            <a:endParaRPr lang="en-US"/>
          </a:p>
        </p:txBody>
      </p:sp>
    </p:spTree>
    <p:extLst>
      <p:ext uri="{BB962C8B-B14F-4D97-AF65-F5344CB8AC3E}">
        <p14:creationId xmlns:p14="http://schemas.microsoft.com/office/powerpoint/2010/main" val="11548055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E4EBA90-4B0C-4440-9FDB-0CE93A690310}" type="datetimeFigureOut">
              <a:rPr lang="en-US"/>
              <a:pPr>
                <a:defRPr/>
              </a:pPr>
              <a:t>7/29/2020</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DD6F2FA-1CAE-41FC-B6B8-99C624A72C98}" type="slidenum">
              <a:rPr lang="en-US"/>
              <a:pPr>
                <a:defRPr/>
              </a:pPr>
              <a:t>‹#›</a:t>
            </a:fld>
            <a:endParaRPr lang="en-US"/>
          </a:p>
        </p:txBody>
      </p:sp>
    </p:spTree>
    <p:extLst>
      <p:ext uri="{BB962C8B-B14F-4D97-AF65-F5344CB8AC3E}">
        <p14:creationId xmlns:p14="http://schemas.microsoft.com/office/powerpoint/2010/main" val="2609611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3200">
                <a:latin typeface="Cambria" panose="02040503050406030204" pitchFamily="18" charset="0"/>
              </a:defRPr>
            </a:lvl1pPr>
            <a:lvl2pPr>
              <a:defRPr sz="2800">
                <a:latin typeface="Cambria" panose="02040503050406030204" pitchFamily="18" charset="0"/>
              </a:defRPr>
            </a:lvl2pPr>
            <a:lvl3pPr>
              <a:defRPr sz="24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D8E7CF09-DAF5-4B85-BF46-442F7E13AA3D}" type="datetimeFigureOut">
              <a:rPr lang="en-US"/>
              <a:pPr>
                <a:defRPr/>
              </a:pPr>
              <a:t>7/29/2020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7F6966F9-8BA7-4662-8ED4-5AA134B5FB46}" type="slidenum">
              <a:rPr lang="en-US"/>
              <a:pPr>
                <a:defRPr/>
              </a:pPr>
              <a:t>‹#›</a:t>
            </a:fld>
            <a:endParaRPr lang="en-US"/>
          </a:p>
        </p:txBody>
      </p:sp>
    </p:spTree>
    <p:extLst>
      <p:ext uri="{BB962C8B-B14F-4D97-AF65-F5344CB8AC3E}">
        <p14:creationId xmlns:p14="http://schemas.microsoft.com/office/powerpoint/2010/main" val="36914076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atin typeface="Cambria" panose="020405030504060302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AB98074-3E5A-453B-BBDF-77762564A577}" type="datetimeFigureOut">
              <a:rPr lang="en-US"/>
              <a:pPr>
                <a:defRPr/>
              </a:pPr>
              <a:t>7/29/2020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828AE1E4-0976-435A-B2B9-49EFB8CD351A}" type="slidenum">
              <a:rPr lang="en-US"/>
              <a:pPr>
                <a:defRPr/>
              </a:pPr>
              <a:t>‹#›</a:t>
            </a:fld>
            <a:endParaRPr lang="en-US"/>
          </a:p>
        </p:txBody>
      </p:sp>
    </p:spTree>
    <p:extLst>
      <p:ext uri="{BB962C8B-B14F-4D97-AF65-F5344CB8AC3E}">
        <p14:creationId xmlns:p14="http://schemas.microsoft.com/office/powerpoint/2010/main" val="36941652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ags" Target="../tags/tag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image" Target="../media/image2.png"/><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image" Target="../media/image1.png"/><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Agenda</a:t>
            </a:r>
          </a:p>
        </p:txBody>
      </p:sp>
    </p:spTree>
    <p:extLst>
      <p:ext uri="{BB962C8B-B14F-4D97-AF65-F5344CB8AC3E}">
        <p14:creationId xmlns:p14="http://schemas.microsoft.com/office/powerpoint/2010/main" val="427201821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p:txStyles>
    <p:titleStyle>
      <a:lvl1pPr algn="ctr" rtl="0" eaLnBrk="0" fontAlgn="base" hangingPunct="0">
        <a:spcBef>
          <a:spcPct val="0"/>
        </a:spcBef>
        <a:spcAft>
          <a:spcPct val="0"/>
        </a:spcAft>
        <a:defRPr sz="2400" b="1" kern="1200">
          <a:solidFill>
            <a:schemeClr val="tx1"/>
          </a:solidFill>
          <a:latin typeface="Cambria" pitchFamily="18" charset="0"/>
          <a:ea typeface="+mj-ea"/>
          <a:cs typeface="+mj-cs"/>
        </a:defRPr>
      </a:lvl1pPr>
      <a:lvl2pPr algn="ctr" rtl="0" eaLnBrk="0" fontAlgn="base" hangingPunct="0">
        <a:spcBef>
          <a:spcPct val="0"/>
        </a:spcBef>
        <a:spcAft>
          <a:spcPct val="0"/>
        </a:spcAft>
        <a:defRPr sz="2400" b="1">
          <a:solidFill>
            <a:schemeClr val="tx1"/>
          </a:solidFill>
          <a:latin typeface="Cambria" pitchFamily="18" charset="0"/>
        </a:defRPr>
      </a:lvl2pPr>
      <a:lvl3pPr algn="ctr" rtl="0" eaLnBrk="0" fontAlgn="base" hangingPunct="0">
        <a:spcBef>
          <a:spcPct val="0"/>
        </a:spcBef>
        <a:spcAft>
          <a:spcPct val="0"/>
        </a:spcAft>
        <a:defRPr sz="2400" b="1">
          <a:solidFill>
            <a:schemeClr val="tx1"/>
          </a:solidFill>
          <a:latin typeface="Cambria" pitchFamily="18" charset="0"/>
        </a:defRPr>
      </a:lvl3pPr>
      <a:lvl4pPr algn="ctr" rtl="0" eaLnBrk="0" fontAlgn="base" hangingPunct="0">
        <a:spcBef>
          <a:spcPct val="0"/>
        </a:spcBef>
        <a:spcAft>
          <a:spcPct val="0"/>
        </a:spcAft>
        <a:defRPr sz="2400" b="1">
          <a:solidFill>
            <a:schemeClr val="tx1"/>
          </a:solidFill>
          <a:latin typeface="Cambria" pitchFamily="18" charset="0"/>
        </a:defRPr>
      </a:lvl4pPr>
      <a:lvl5pPr algn="ctr" rtl="0" eaLnBrk="0" fontAlgn="base" hangingPunct="0">
        <a:spcBef>
          <a:spcPct val="0"/>
        </a:spcBef>
        <a:spcAft>
          <a:spcPct val="0"/>
        </a:spcAft>
        <a:defRPr sz="2400" b="1">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userDrawn="1">
            <p:custDataLst>
              <p:tags r:id="rId5"/>
            </p:custDataLst>
          </p:nvPr>
        </p:nvPicPr>
        <p:blipFill>
          <a:blip r:embed="rId7"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Private and Confidential</a:t>
            </a:r>
          </a:p>
        </p:txBody>
      </p:sp>
      <p:sp>
        <p:nvSpPr>
          <p:cNvPr id="5"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pPr/>
              <a:t>‹#›</a:t>
            </a:fld>
            <a:endParaRPr lang="en-US"/>
          </a:p>
        </p:txBody>
      </p:sp>
    </p:spTree>
    <p:extLst>
      <p:ext uri="{BB962C8B-B14F-4D97-AF65-F5344CB8AC3E}">
        <p14:creationId xmlns:p14="http://schemas.microsoft.com/office/powerpoint/2010/main" val="14501505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712" r:id="rId3"/>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mbria" panose="02040503050406030204" pitchFamily="18" charset="0"/>
                <a:ea typeface="+mn-ea"/>
                <a:cs typeface="+mn-cs"/>
              </a:defRPr>
            </a:lvl1pPr>
          </a:lstStyle>
          <a:p>
            <a:pPr>
              <a:defRPr/>
            </a:pPr>
            <a:r>
              <a:rPr lang="en-US" dirty="0"/>
              <a:t>Private and Confidential</a:t>
            </a:r>
          </a:p>
        </p:txBody>
      </p:sp>
      <p:sp>
        <p:nvSpPr>
          <p:cNvPr id="3"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mbria" panose="02040503050406030204" pitchFamily="18" charset="0"/>
              </a:defRPr>
            </a:lvl1pPr>
          </a:lstStyle>
          <a:p>
            <a:pPr fontAlgn="base">
              <a:spcBef>
                <a:spcPct val="0"/>
              </a:spcBef>
              <a:spcAft>
                <a:spcPct val="0"/>
              </a:spcAft>
              <a:defRPr/>
            </a:pPr>
            <a:fld id="{4FF81BE4-A7F9-4A01-8777-2DD842CE1A71}" type="slidenum">
              <a:rPr lang="en-US" smtClean="0">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1826231599"/>
      </p:ext>
    </p:extLst>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6pPr>
      <a:lvl7pPr marL="9144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7pPr>
      <a:lvl8pPr marL="13716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8pPr>
      <a:lvl9pPr marL="18288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6"/>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128" name="Picture 11" descr="120616---Final-Logo-Transparent.png"/>
          <p:cNvPicPr>
            <a:picLocks noChangeAspect="1"/>
          </p:cNvPicPr>
          <p:nvPr>
            <p:custDataLst>
              <p:tags r:id="rId23"/>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8293100" y="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
          <p:cNvPicPr>
            <a:picLocks noChangeAspect="1"/>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Private and Confidential</a:t>
            </a:r>
          </a:p>
        </p:txBody>
      </p:sp>
      <p:sp>
        <p:nvSpPr>
          <p:cNvPr id="11"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pPr/>
              <a:t>‹#›</a:t>
            </a:fld>
            <a:endParaRPr lang="en-US"/>
          </a:p>
        </p:txBody>
      </p:sp>
    </p:spTree>
    <p:extLst>
      <p:ext uri="{BB962C8B-B14F-4D97-AF65-F5344CB8AC3E}">
        <p14:creationId xmlns:p14="http://schemas.microsoft.com/office/powerpoint/2010/main" val="28692719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7" r:id="rId17"/>
    <p:sldLayoutId id="2147483708" r:id="rId18"/>
    <p:sldLayoutId id="2147483709" r:id="rId19"/>
    <p:sldLayoutId id="2147483710" r:id="rId20"/>
    <p:sldLayoutId id="2147483711" r:id="rId21"/>
  </p:sldLayoutIdLst>
  <p:transition>
    <p:wipe dir="u"/>
  </p:transition>
  <p:txStyles>
    <p:title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1.xml"/><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jpg"/><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32.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22.xml"/><Relationship Id="rId6" Type="http://schemas.openxmlformats.org/officeDocument/2006/relationships/image" Target="../media/image33.png"/><Relationship Id="rId5" Type="http://schemas.openxmlformats.org/officeDocument/2006/relationships/image" Target="../media/image25.pn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5.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0114" name="TextBox 1"/>
          <p:cNvSpPr txBox="1">
            <a:spLocks noChangeArrowheads="1"/>
          </p:cNvSpPr>
          <p:nvPr/>
        </p:nvSpPr>
        <p:spPr bwMode="auto">
          <a:xfrm>
            <a:off x="838200" y="2958153"/>
            <a:ext cx="685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bg1"/>
                </a:solidFill>
                <a:latin typeface="Arial" charset="0"/>
                <a:ea typeface="Arial Unicode MS" pitchFamily="34" charset="-128"/>
                <a:cs typeface="Arial Unicode MS" pitchFamily="34" charset="-128"/>
              </a:defRPr>
            </a:lvl1pPr>
            <a:lvl2pPr>
              <a:defRPr>
                <a:solidFill>
                  <a:schemeClr val="bg1"/>
                </a:solidFill>
                <a:latin typeface="Arial" charset="0"/>
                <a:ea typeface="Arial Unicode MS" pitchFamily="34" charset="-128"/>
                <a:cs typeface="Arial Unicode MS" pitchFamily="34" charset="-128"/>
              </a:defRPr>
            </a:lvl2pPr>
            <a:lvl3pPr>
              <a:defRPr>
                <a:solidFill>
                  <a:schemeClr val="bg1"/>
                </a:solidFill>
                <a:latin typeface="Arial" charset="0"/>
                <a:ea typeface="Arial Unicode MS" pitchFamily="34" charset="-128"/>
                <a:cs typeface="Arial Unicode MS" pitchFamily="34" charset="-128"/>
              </a:defRPr>
            </a:lvl3pPr>
            <a:lvl4pPr>
              <a:defRPr>
                <a:solidFill>
                  <a:schemeClr val="bg1"/>
                </a:solidFill>
                <a:latin typeface="Arial" charset="0"/>
                <a:ea typeface="Arial Unicode MS" pitchFamily="34" charset="-128"/>
                <a:cs typeface="Arial Unicode MS" pitchFamily="34" charset="-128"/>
              </a:defRPr>
            </a:lvl4pPr>
            <a:lvl5pPr>
              <a:defRPr>
                <a:solidFill>
                  <a:schemeClr val="bg1"/>
                </a:solidFill>
                <a:latin typeface="Arial" charset="0"/>
                <a:ea typeface="Arial Unicode MS" pitchFamily="34" charset="-128"/>
                <a:cs typeface="Arial Unicode MS" pitchFamily="34" charset="-128"/>
              </a:defRPr>
            </a:lvl5pPr>
            <a:lvl6pPr marL="25146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fontAlgn="base">
              <a:spcBef>
                <a:spcPts val="50"/>
              </a:spcBef>
              <a:spcAft>
                <a:spcPts val="50"/>
              </a:spcAft>
            </a:pPr>
            <a:r>
              <a:rPr lang="en-GB" sz="3200" b="1" dirty="0">
                <a:solidFill>
                  <a:srgbClr val="FFFFFF"/>
                </a:solidFill>
                <a:latin typeface="Cambria" pitchFamily="18" charset="0"/>
                <a:cs typeface="Arial" charset="0"/>
                <a:sym typeface="Avenir"/>
              </a:rPr>
              <a:t>Hypothesis Testing</a:t>
            </a:r>
            <a:endParaRPr lang="en-US" sz="3200" b="1" dirty="0">
              <a:solidFill>
                <a:srgbClr val="FFFFFF"/>
              </a:solidFill>
              <a:latin typeface="Cambria" pitchFamily="18" charset="0"/>
              <a:cs typeface="Arial" charset="0"/>
            </a:endParaRPr>
          </a:p>
        </p:txBody>
      </p:sp>
      <p:sp>
        <p:nvSpPr>
          <p:cNvPr id="3" name="Google Shape;197;p1"/>
          <p:cNvSpPr txBox="1"/>
          <p:nvPr/>
        </p:nvSpPr>
        <p:spPr>
          <a:xfrm>
            <a:off x="838200" y="1371600"/>
            <a:ext cx="5381624"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none" strike="noStrike" cap="none" dirty="0">
                <a:solidFill>
                  <a:srgbClr val="FFFFFF"/>
                </a:solidFill>
                <a:latin typeface="Cambria"/>
                <a:ea typeface="Cambria"/>
                <a:cs typeface="Cambria"/>
                <a:sym typeface="Cambria"/>
              </a:rPr>
              <a:t>Statistics &amp; Probability</a:t>
            </a:r>
            <a:endParaRPr dirty="0"/>
          </a:p>
        </p:txBody>
      </p:sp>
    </p:spTree>
    <p:custDataLst>
      <p:tags r:id="rId1"/>
    </p:custDataLst>
    <p:extLst>
      <p:ext uri="{BB962C8B-B14F-4D97-AF65-F5344CB8AC3E}">
        <p14:creationId xmlns:p14="http://schemas.microsoft.com/office/powerpoint/2010/main" val="20930895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0" y="101600"/>
            <a:ext cx="7391400" cy="609600"/>
          </a:xfrm>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Statistic and Parameter: Statistical Notation</a:t>
            </a:r>
            <a:endParaRPr dirty="0">
              <a:ea typeface="Cambria" panose="02040503050406030204" pitchFamily="18" charset="0"/>
              <a:cs typeface="Avenir"/>
              <a:sym typeface="Avenir"/>
            </a:endParaRPr>
          </a:p>
        </p:txBody>
      </p:sp>
      <p:graphicFrame>
        <p:nvGraphicFramePr>
          <p:cNvPr id="107" name="Google Shape;107;p22"/>
          <p:cNvGraphicFramePr/>
          <p:nvPr>
            <p:extLst>
              <p:ext uri="{D42A27DB-BD31-4B8C-83A1-F6EECF244321}">
                <p14:modId xmlns:p14="http://schemas.microsoft.com/office/powerpoint/2010/main" val="2473095160"/>
              </p:ext>
            </p:extLst>
          </p:nvPr>
        </p:nvGraphicFramePr>
        <p:xfrm>
          <a:off x="792600" y="1920330"/>
          <a:ext cx="7558800" cy="3017340"/>
        </p:xfrm>
        <a:graphic>
          <a:graphicData uri="http://schemas.openxmlformats.org/drawingml/2006/table">
            <a:tbl>
              <a:tblPr firstRow="1" bandRow="1">
                <a:tableStyleId>{68D230F3-CF80-4859-8CE7-A43EE81993B5}</a:tableStyleId>
              </a:tblPr>
              <a:tblGrid>
                <a:gridCol w="2635375">
                  <a:extLst>
                    <a:ext uri="{9D8B030D-6E8A-4147-A177-3AD203B41FA5}">
                      <a16:colId xmlns="" xmlns:a16="http://schemas.microsoft.com/office/drawing/2014/main" val="20000"/>
                    </a:ext>
                  </a:extLst>
                </a:gridCol>
                <a:gridCol w="2793275">
                  <a:extLst>
                    <a:ext uri="{9D8B030D-6E8A-4147-A177-3AD203B41FA5}">
                      <a16:colId xmlns="" xmlns:a16="http://schemas.microsoft.com/office/drawing/2014/main" val="20001"/>
                    </a:ext>
                  </a:extLst>
                </a:gridCol>
                <a:gridCol w="2130150">
                  <a:extLst>
                    <a:ext uri="{9D8B030D-6E8A-4147-A177-3AD203B41FA5}">
                      <a16:colId xmlns="" xmlns:a16="http://schemas.microsoft.com/office/drawing/2014/main" val="20002"/>
                    </a:ext>
                  </a:extLst>
                </a:gridCol>
              </a:tblGrid>
              <a:tr h="381000">
                <a:tc>
                  <a:txBody>
                    <a:bodyPr/>
                    <a:lstStyle/>
                    <a:p>
                      <a:pPr marL="0" lvl="0" indent="0" algn="l" rtl="0">
                        <a:spcBef>
                          <a:spcPts val="0"/>
                        </a:spcBef>
                        <a:spcAft>
                          <a:spcPts val="0"/>
                        </a:spcAft>
                        <a:buNone/>
                      </a:pPr>
                      <a:r>
                        <a:rPr lang="en-GB" sz="1800" dirty="0">
                          <a:sym typeface="Avenir"/>
                        </a:rPr>
                        <a:t>Statistical Notation</a:t>
                      </a:r>
                      <a:endParaRPr sz="1800" b="1"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l" rtl="0">
                        <a:spcBef>
                          <a:spcPts val="0"/>
                        </a:spcBef>
                        <a:spcAft>
                          <a:spcPts val="0"/>
                        </a:spcAft>
                        <a:buNone/>
                      </a:pPr>
                      <a:r>
                        <a:rPr lang="en-GB" sz="1800" dirty="0">
                          <a:sym typeface="Avenir"/>
                        </a:rPr>
                        <a:t>Population Parameter</a:t>
                      </a:r>
                      <a:endParaRPr sz="1800" b="1"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l" rtl="0">
                        <a:spcBef>
                          <a:spcPts val="0"/>
                        </a:spcBef>
                        <a:spcAft>
                          <a:spcPts val="0"/>
                        </a:spcAft>
                        <a:buNone/>
                      </a:pPr>
                      <a:r>
                        <a:rPr lang="en-GB" sz="1800" dirty="0">
                          <a:sym typeface="Avenir"/>
                        </a:rPr>
                        <a:t> Sample Statistic</a:t>
                      </a:r>
                      <a:endParaRPr sz="1800" b="1"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extLst>
                  <a:ext uri="{0D108BD9-81ED-4DB2-BD59-A6C34878D82A}">
                    <a16:rowId xmlns="" xmlns:a16="http://schemas.microsoft.com/office/drawing/2014/main" val="10000"/>
                  </a:ext>
                </a:extLst>
              </a:tr>
              <a:tr h="396200">
                <a:tc>
                  <a:txBody>
                    <a:bodyPr/>
                    <a:lstStyle/>
                    <a:p>
                      <a:pPr marL="0" lvl="0" indent="0" algn="ctr" rtl="0">
                        <a:spcBef>
                          <a:spcPts val="0"/>
                        </a:spcBef>
                        <a:spcAft>
                          <a:spcPts val="0"/>
                        </a:spcAft>
                        <a:buNone/>
                      </a:pPr>
                      <a:r>
                        <a:rPr lang="en-GB" sz="1800" dirty="0">
                          <a:sym typeface="Avenir"/>
                        </a:rPr>
                        <a:t>Mean</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a:sym typeface="Avenir"/>
                        </a:rPr>
                        <a:t>µ </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a:sym typeface="Avenir"/>
                        </a:rPr>
                        <a:t>x̄ </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extLst>
                  <a:ext uri="{0D108BD9-81ED-4DB2-BD59-A6C34878D82A}">
                    <a16:rowId xmlns="" xmlns:a16="http://schemas.microsoft.com/office/drawing/2014/main" val="10001"/>
                  </a:ext>
                </a:extLst>
              </a:tr>
              <a:tr h="381000">
                <a:tc>
                  <a:txBody>
                    <a:bodyPr/>
                    <a:lstStyle/>
                    <a:p>
                      <a:pPr marL="0" lvl="0" indent="0" algn="ctr" rtl="0">
                        <a:spcBef>
                          <a:spcPts val="0"/>
                        </a:spcBef>
                        <a:spcAft>
                          <a:spcPts val="0"/>
                        </a:spcAft>
                        <a:buNone/>
                      </a:pPr>
                      <a:r>
                        <a:rPr lang="en-GB" sz="1800" dirty="0">
                          <a:sym typeface="Avenir"/>
                        </a:rPr>
                        <a:t>Variance</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a:sym typeface="Avenir"/>
                        </a:rPr>
                        <a:t>σ</a:t>
                      </a:r>
                      <a:r>
                        <a:rPr lang="en-GB" sz="1800" baseline="30000" dirty="0">
                          <a:sym typeface="Avenir"/>
                        </a:rPr>
                        <a:t>2</a:t>
                      </a:r>
                      <a:endParaRPr sz="1800" baseline="300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a:sym typeface="Avenir"/>
                        </a:rPr>
                        <a:t>s</a:t>
                      </a:r>
                      <a:r>
                        <a:rPr lang="en-GB" sz="1800" baseline="30000" dirty="0">
                          <a:sym typeface="Avenir"/>
                        </a:rPr>
                        <a:t>2</a:t>
                      </a:r>
                      <a:endParaRPr sz="1800" baseline="300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extLst>
                  <a:ext uri="{0D108BD9-81ED-4DB2-BD59-A6C34878D82A}">
                    <a16:rowId xmlns="" xmlns:a16="http://schemas.microsoft.com/office/drawing/2014/main" val="10002"/>
                  </a:ext>
                </a:extLst>
              </a:tr>
              <a:tr h="396200">
                <a:tc>
                  <a:txBody>
                    <a:bodyPr/>
                    <a:lstStyle/>
                    <a:p>
                      <a:pPr marL="0" lvl="0" indent="0" algn="ctr" rtl="0">
                        <a:spcBef>
                          <a:spcPts val="0"/>
                        </a:spcBef>
                        <a:spcAft>
                          <a:spcPts val="0"/>
                        </a:spcAft>
                        <a:buNone/>
                      </a:pPr>
                      <a:r>
                        <a:rPr lang="en-GB" sz="1800" dirty="0">
                          <a:sym typeface="Avenir"/>
                        </a:rPr>
                        <a:t>Standard Deviation </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a:sym typeface="Avenir"/>
                        </a:rPr>
                        <a:t>σ</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a:sym typeface="Avenir"/>
                        </a:rPr>
                        <a:t>s</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extLst>
                  <a:ext uri="{0D108BD9-81ED-4DB2-BD59-A6C34878D82A}">
                    <a16:rowId xmlns="" xmlns:a16="http://schemas.microsoft.com/office/drawing/2014/main" val="10003"/>
                  </a:ext>
                </a:extLst>
              </a:tr>
              <a:tr h="381000">
                <a:tc>
                  <a:txBody>
                    <a:bodyPr/>
                    <a:lstStyle/>
                    <a:p>
                      <a:pPr marL="0" lvl="0" indent="0" algn="ctr" rtl="0">
                        <a:spcBef>
                          <a:spcPts val="0"/>
                        </a:spcBef>
                        <a:spcAft>
                          <a:spcPts val="0"/>
                        </a:spcAft>
                        <a:buNone/>
                      </a:pPr>
                      <a:r>
                        <a:rPr lang="en-GB" sz="1800" dirty="0">
                          <a:sym typeface="Avenir"/>
                        </a:rPr>
                        <a:t>Standard Error of mean</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err="1">
                          <a:sym typeface="Avenir"/>
                        </a:rPr>
                        <a:t>σ</a:t>
                      </a:r>
                      <a:r>
                        <a:rPr lang="en-GB" sz="1800" baseline="-25000" dirty="0" err="1">
                          <a:sym typeface="Avenir"/>
                        </a:rPr>
                        <a:t>x</a:t>
                      </a:r>
                      <a:r>
                        <a:rPr lang="en-GB" sz="1800" baseline="-25000" dirty="0">
                          <a:sym typeface="Avenir"/>
                        </a:rPr>
                        <a:t>̄</a:t>
                      </a:r>
                      <a:endParaRPr sz="1800" baseline="-250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err="1">
                          <a:sym typeface="Avenir"/>
                        </a:rPr>
                        <a:t>s</a:t>
                      </a:r>
                      <a:r>
                        <a:rPr lang="en-GB" sz="1800" baseline="-25000" dirty="0" err="1">
                          <a:sym typeface="Avenir"/>
                        </a:rPr>
                        <a:t>x</a:t>
                      </a:r>
                      <a:r>
                        <a:rPr lang="en-GB" sz="1800" baseline="-25000" dirty="0">
                          <a:sym typeface="Avenir"/>
                        </a:rPr>
                        <a:t>̄</a:t>
                      </a:r>
                      <a:endParaRPr sz="1800" baseline="-250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extLst>
                  <a:ext uri="{0D108BD9-81ED-4DB2-BD59-A6C34878D82A}">
                    <a16:rowId xmlns="" xmlns:a16="http://schemas.microsoft.com/office/drawing/2014/main" val="10004"/>
                  </a:ext>
                </a:extLst>
              </a:tr>
              <a:tr h="381000">
                <a:tc>
                  <a:txBody>
                    <a:bodyPr/>
                    <a:lstStyle/>
                    <a:p>
                      <a:pPr marL="0" lvl="0" indent="0" algn="ctr" rtl="0">
                        <a:spcBef>
                          <a:spcPts val="0"/>
                        </a:spcBef>
                        <a:spcAft>
                          <a:spcPts val="0"/>
                        </a:spcAft>
                        <a:buNone/>
                      </a:pPr>
                      <a:r>
                        <a:rPr lang="en-GB" sz="1800" dirty="0">
                          <a:sym typeface="Avenir"/>
                        </a:rPr>
                        <a:t>Standard Error of proportion </a:t>
                      </a:r>
                      <a:endParaRPr sz="18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err="1">
                          <a:sym typeface="Avenir"/>
                        </a:rPr>
                        <a:t>σ</a:t>
                      </a:r>
                      <a:r>
                        <a:rPr lang="en-GB" sz="1800" baseline="-25000" dirty="0" err="1">
                          <a:sym typeface="Avenir"/>
                        </a:rPr>
                        <a:t>p</a:t>
                      </a:r>
                      <a:endParaRPr sz="1800" baseline="-250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tc>
                  <a:txBody>
                    <a:bodyPr/>
                    <a:lstStyle/>
                    <a:p>
                      <a:pPr marL="0" lvl="0" indent="0" algn="ctr" rtl="0">
                        <a:spcBef>
                          <a:spcPts val="0"/>
                        </a:spcBef>
                        <a:spcAft>
                          <a:spcPts val="0"/>
                        </a:spcAft>
                        <a:buNone/>
                      </a:pPr>
                      <a:r>
                        <a:rPr lang="en-GB" sz="1800" dirty="0" err="1">
                          <a:sym typeface="Avenir"/>
                        </a:rPr>
                        <a:t>s</a:t>
                      </a:r>
                      <a:r>
                        <a:rPr lang="en-GB" sz="1800" baseline="-25000" dirty="0" err="1">
                          <a:sym typeface="Avenir"/>
                        </a:rPr>
                        <a:t>p</a:t>
                      </a:r>
                      <a:endParaRPr sz="1800" baseline="-25000" dirty="0">
                        <a:solidFill>
                          <a:schemeClr val="tx1"/>
                        </a:solidFill>
                        <a:latin typeface="Cambria" panose="02040503050406030204" pitchFamily="18" charset="0"/>
                        <a:ea typeface="Cambria" panose="02040503050406030204" pitchFamily="18" charset="0"/>
                        <a:cs typeface="Avenir"/>
                        <a:sym typeface="Avenir"/>
                      </a:endParaRPr>
                    </a:p>
                  </a:txBody>
                  <a:tcPr marL="91425" marR="91425" marT="91425" marB="91425"/>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5" name="Picture 4">
            <a:extLst>
              <a:ext uri="{FF2B5EF4-FFF2-40B4-BE49-F238E27FC236}">
                <a16:creationId xmlns="" xmlns:a16="http://schemas.microsoft.com/office/drawing/2014/main" id="{446E9F90-DCC7-4B7B-A3EB-9C994DD8B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 y="39510"/>
            <a:ext cx="1728215" cy="1753882"/>
          </a:xfrm>
          <a:prstGeom prst="rect">
            <a:avLst/>
          </a:prstGeom>
        </p:spPr>
      </p:pic>
      <p:sp>
        <p:nvSpPr>
          <p:cNvPr id="7" name="Rectangle 6">
            <a:extLst>
              <a:ext uri="{FF2B5EF4-FFF2-40B4-BE49-F238E27FC236}">
                <a16:creationId xmlns="" xmlns:a16="http://schemas.microsoft.com/office/drawing/2014/main" id="{0739B535-5796-4D7D-96DC-F199814A900B}"/>
              </a:ext>
            </a:extLst>
          </p:cNvPr>
          <p:cNvSpPr/>
          <p:nvPr/>
        </p:nvSpPr>
        <p:spPr>
          <a:xfrm>
            <a:off x="0" y="2361194"/>
            <a:ext cx="9144000" cy="2135613"/>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r>
              <a:rPr lang="en-US" sz="2000" i="1" dirty="0">
                <a:latin typeface="Cambria" panose="02040503050406030204" pitchFamily="18" charset="0"/>
                <a:ea typeface="Cambria" panose="02040503050406030204" pitchFamily="18" charset="0"/>
              </a:rPr>
              <a:t>Standard deviation is the spread or departure of the values from the mean in a single sample. Standard error is the spread or departure of the values from the mean of means in a sampling distribution.</a:t>
            </a:r>
            <a:endParaRPr lang="en-IN" sz="20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4980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Statistic and Parameter</a:t>
            </a:r>
            <a:endParaRPr dirty="0">
              <a:ea typeface="Cambria" panose="02040503050406030204" pitchFamily="18" charset="0"/>
              <a:cs typeface="Avenir"/>
              <a:sym typeface="Avenir"/>
            </a:endParaRPr>
          </a:p>
        </p:txBody>
      </p:sp>
      <p:sp>
        <p:nvSpPr>
          <p:cNvPr id="113" name="Google Shape;113;p23"/>
          <p:cNvSpPr txBox="1">
            <a:spLocks noGrp="1"/>
          </p:cNvSpPr>
          <p:nvPr>
            <p:ph type="body" idx="4294967295"/>
          </p:nvPr>
        </p:nvSpPr>
        <p:spPr>
          <a:xfrm>
            <a:off x="762000" y="2057400"/>
            <a:ext cx="7620000" cy="3505200"/>
          </a:xfrm>
          <a:prstGeom prst="rect">
            <a:avLst/>
          </a:prstGeom>
          <a:noFill/>
        </p:spPr>
        <p:txBody>
          <a:bodyPr spcFirstLastPara="1" vert="horz" wrap="square" lIns="91425" tIns="91425" rIns="91425" bIns="91425" numCol="1" anchor="t" anchorCtr="0" compatLnSpc="1">
            <a:prstTxWarp prst="textNoShape">
              <a:avLst/>
            </a:prstTxWarp>
            <a:noAutofit/>
          </a:bodyPr>
          <a:lstStyle/>
          <a:p>
            <a:pPr marL="0" indent="0">
              <a:buNone/>
            </a:pPr>
            <a:r>
              <a:rPr lang="en-GB" sz="2000" b="1" dirty="0">
                <a:ea typeface="Cambria" panose="02040503050406030204" pitchFamily="18" charset="0"/>
                <a:cs typeface="Avenir"/>
                <a:sym typeface="Avenir"/>
              </a:rPr>
              <a:t>Question:</a:t>
            </a:r>
            <a:endParaRPr sz="2000" b="1" dirty="0">
              <a:ea typeface="Cambria" panose="02040503050406030204" pitchFamily="18" charset="0"/>
              <a:cs typeface="Avenir"/>
              <a:sym typeface="Avenir"/>
            </a:endParaRPr>
          </a:p>
          <a:p>
            <a:pPr marL="0" indent="0">
              <a:spcBef>
                <a:spcPts val="1600"/>
              </a:spcBef>
              <a:buNone/>
            </a:pPr>
            <a:r>
              <a:rPr lang="en-GB" sz="2000" dirty="0">
                <a:ea typeface="Cambria" panose="02040503050406030204" pitchFamily="18" charset="0"/>
                <a:cs typeface="Avenir"/>
                <a:sym typeface="Avenir"/>
              </a:rPr>
              <a:t>A researcher wants to estimate the average farm size in Boston. From a simple random sample of 50 farms, the researcher obtains a sample mean farm size of 831 acres.</a:t>
            </a:r>
          </a:p>
          <a:p>
            <a:pPr marL="0" indent="0">
              <a:spcBef>
                <a:spcPts val="1600"/>
              </a:spcBef>
              <a:buNone/>
            </a:pPr>
            <a:endParaRPr lang="en-GB" sz="2000" dirty="0">
              <a:ea typeface="Cambria" panose="02040503050406030204" pitchFamily="18" charset="0"/>
              <a:cs typeface="Avenir"/>
              <a:sym typeface="Avenir"/>
            </a:endParaRPr>
          </a:p>
          <a:p>
            <a:pPr marL="0" indent="0">
              <a:spcBef>
                <a:spcPts val="1600"/>
              </a:spcBef>
              <a:buNone/>
            </a:pPr>
            <a:r>
              <a:rPr lang="en-GB" sz="2000" b="1" dirty="0">
                <a:ea typeface="Cambria" panose="02040503050406030204" pitchFamily="18" charset="0"/>
                <a:cs typeface="Avenir"/>
                <a:sym typeface="Avenir"/>
              </a:rPr>
              <a:t>Solution:</a:t>
            </a:r>
            <a:endParaRPr sz="2000" b="1" dirty="0">
              <a:ea typeface="Cambria" panose="02040503050406030204" pitchFamily="18" charset="0"/>
              <a:cs typeface="Avenir"/>
              <a:sym typeface="Avenir"/>
            </a:endParaRPr>
          </a:p>
          <a:p>
            <a:pPr marL="0" indent="0">
              <a:spcBef>
                <a:spcPts val="1600"/>
              </a:spcBef>
              <a:buNone/>
            </a:pPr>
            <a:r>
              <a:rPr lang="en-GB" sz="2000" dirty="0">
                <a:ea typeface="Cambria" panose="02040503050406030204" pitchFamily="18" charset="0"/>
                <a:cs typeface="Avenir"/>
                <a:sym typeface="Avenir"/>
              </a:rPr>
              <a:t>The parameter is the average farm size in Boston and the statistic is the mean farm size of 831 acres from the sample of 50 farms.</a:t>
            </a:r>
            <a:endParaRPr sz="2000" dirty="0">
              <a:ea typeface="Cambria" panose="02040503050406030204" pitchFamily="18" charset="0"/>
              <a:cs typeface="Avenir"/>
              <a:sym typeface="Avenir"/>
            </a:endParaRPr>
          </a:p>
          <a:p>
            <a:pPr marL="0" indent="0">
              <a:spcAft>
                <a:spcPts val="1600"/>
              </a:spcAft>
              <a:buNone/>
            </a:pPr>
            <a:endParaRPr sz="2000" dirty="0">
              <a:ea typeface="Cambria" panose="02040503050406030204" pitchFamily="18" charset="0"/>
              <a:cs typeface="Avenir"/>
              <a:sym typeface="Avenir"/>
            </a:endParaRPr>
          </a:p>
        </p:txBody>
      </p:sp>
      <p:sp>
        <p:nvSpPr>
          <p:cNvPr id="5" name="Rectangle: Rounded Corners 4">
            <a:extLst>
              <a:ext uri="{FF2B5EF4-FFF2-40B4-BE49-F238E27FC236}">
                <a16:creationId xmlns="" xmlns:a16="http://schemas.microsoft.com/office/drawing/2014/main" id="{1D460F41-66AD-44E9-A479-890F6C31EB1C}"/>
              </a:ext>
            </a:extLst>
          </p:cNvPr>
          <p:cNvSpPr/>
          <p:nvPr/>
        </p:nvSpPr>
        <p:spPr>
          <a:xfrm>
            <a:off x="3581400" y="914400"/>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b="1" dirty="0">
                <a:latin typeface="Cambria" panose="02040503050406030204" pitchFamily="18" charset="0"/>
                <a:ea typeface="Cambria" panose="02040503050406030204" pitchFamily="18" charset="0"/>
              </a:rPr>
              <a:t>Example</a:t>
            </a:r>
          </a:p>
        </p:txBody>
      </p:sp>
      <p:sp>
        <p:nvSpPr>
          <p:cNvPr id="6" name="Rounded Rectangle 5">
            <a:extLst>
              <a:ext uri="{FF2B5EF4-FFF2-40B4-BE49-F238E27FC236}">
                <a16:creationId xmlns="" xmlns:a16="http://schemas.microsoft.com/office/drawing/2014/main" id="{498B9080-7A49-4E64-B31A-29D6BCF4CAAD}"/>
              </a:ext>
            </a:extLst>
          </p:cNvPr>
          <p:cNvSpPr/>
          <p:nvPr/>
        </p:nvSpPr>
        <p:spPr>
          <a:xfrm>
            <a:off x="457200" y="1676400"/>
            <a:ext cx="8229600" cy="4267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57200" lvl="0" indent="-330200">
              <a:buSzPts val="1600"/>
              <a:buFont typeface="Avenir"/>
              <a:buChar char="●"/>
            </a:pPr>
            <a:endParaRPr lang="en-US" sz="2000" dirty="0">
              <a:latin typeface="Cambria" panose="02040503050406030204" pitchFamily="18" charset="0"/>
              <a:ea typeface="Cambria" panose="02040503050406030204" pitchFamily="18" charset="0"/>
              <a:cs typeface="Avenir"/>
              <a:sym typeface="Avenir"/>
            </a:endParaRPr>
          </a:p>
        </p:txBody>
      </p:sp>
    </p:spTree>
    <p:extLst>
      <p:ext uri="{BB962C8B-B14F-4D97-AF65-F5344CB8AC3E}">
        <p14:creationId xmlns:p14="http://schemas.microsoft.com/office/powerpoint/2010/main" val="1343737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19;p24"/>
          <p:cNvSpPr txBox="1">
            <a:spLocks noGrp="1"/>
          </p:cNvSpPr>
          <p:nvPr>
            <p:ph type="title"/>
          </p:nvPr>
        </p:nvSpPr>
        <p:spPr>
          <a:xfrm>
            <a:off x="0" y="101600"/>
            <a:ext cx="6184900" cy="609600"/>
          </a:xfrm>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Statistic and Parameter: Difference</a:t>
            </a:r>
            <a:endParaRPr dirty="0">
              <a:ea typeface="Cambria" panose="02040503050406030204" pitchFamily="18" charset="0"/>
              <a:cs typeface="Avenir"/>
              <a:sym typeface="Avenir"/>
            </a:endParaRPr>
          </a:p>
        </p:txBody>
      </p:sp>
      <p:sp>
        <p:nvSpPr>
          <p:cNvPr id="18" name="Rounded Rectangle 17">
            <a:extLst>
              <a:ext uri="{FF2B5EF4-FFF2-40B4-BE49-F238E27FC236}">
                <a16:creationId xmlns="" xmlns:a16="http://schemas.microsoft.com/office/drawing/2014/main" id="{498B9080-7A49-4E64-B31A-29D6BCF4CAAD}"/>
              </a:ext>
            </a:extLst>
          </p:cNvPr>
          <p:cNvSpPr/>
          <p:nvPr/>
        </p:nvSpPr>
        <p:spPr>
          <a:xfrm>
            <a:off x="457200" y="1676400"/>
            <a:ext cx="8229600" cy="3505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57200" indent="-330200">
              <a:buSzPts val="1600"/>
              <a:buFont typeface="Avenir"/>
              <a:buChar char="●"/>
            </a:pPr>
            <a:r>
              <a:rPr lang="en-US" sz="2000" dirty="0">
                <a:latin typeface="Cambria" panose="02040503050406030204" pitchFamily="18" charset="0"/>
                <a:ea typeface="Cambria" panose="02040503050406030204" pitchFamily="18" charset="0"/>
                <a:cs typeface="Avenir"/>
                <a:sym typeface="Avenir"/>
              </a:rPr>
              <a:t>A </a:t>
            </a:r>
            <a:r>
              <a:rPr lang="en-US" sz="2000" b="1" dirty="0">
                <a:latin typeface="Cambria" panose="02040503050406030204" pitchFamily="18" charset="0"/>
                <a:ea typeface="Cambria" panose="02040503050406030204" pitchFamily="18" charset="0"/>
                <a:cs typeface="Avenir"/>
                <a:sym typeface="Avenir"/>
              </a:rPr>
              <a:t>parameter</a:t>
            </a:r>
            <a:r>
              <a:rPr lang="en-US" sz="2000" dirty="0">
                <a:latin typeface="Cambria" panose="02040503050406030204" pitchFamily="18" charset="0"/>
                <a:ea typeface="Cambria" panose="02040503050406030204" pitchFamily="18" charset="0"/>
                <a:cs typeface="Avenir"/>
                <a:sym typeface="Avenir"/>
              </a:rPr>
              <a:t> is a fixed measure that describes whole population(population being a group of whole people, things, animal any phenomena that share common characteristics ). A </a:t>
            </a:r>
            <a:r>
              <a:rPr lang="en-US" sz="2000" b="1" dirty="0">
                <a:latin typeface="Cambria" panose="02040503050406030204" pitchFamily="18" charset="0"/>
                <a:ea typeface="Cambria" panose="02040503050406030204" pitchFamily="18" charset="0"/>
                <a:cs typeface="Avenir"/>
                <a:sym typeface="Avenir"/>
              </a:rPr>
              <a:t>statistic</a:t>
            </a:r>
            <a:r>
              <a:rPr lang="en-US" sz="2000" dirty="0">
                <a:latin typeface="Cambria" panose="02040503050406030204" pitchFamily="18" charset="0"/>
                <a:ea typeface="Cambria" panose="02040503050406030204" pitchFamily="18" charset="0"/>
                <a:cs typeface="Avenir"/>
                <a:sym typeface="Avenir"/>
              </a:rPr>
              <a:t> is characteristic of a sample </a:t>
            </a:r>
            <a:r>
              <a:rPr lang="en-US" sz="2000" dirty="0" err="1">
                <a:latin typeface="Cambria" panose="02040503050406030204" pitchFamily="18" charset="0"/>
                <a:ea typeface="Cambria" panose="02040503050406030204" pitchFamily="18" charset="0"/>
                <a:cs typeface="Avenir"/>
                <a:sym typeface="Avenir"/>
              </a:rPr>
              <a:t>i.e</a:t>
            </a:r>
            <a:r>
              <a:rPr lang="en-US" sz="2000" dirty="0">
                <a:latin typeface="Cambria" panose="02040503050406030204" pitchFamily="18" charset="0"/>
                <a:ea typeface="Cambria" panose="02040503050406030204" pitchFamily="18" charset="0"/>
                <a:cs typeface="Avenir"/>
                <a:sym typeface="Avenir"/>
              </a:rPr>
              <a:t> a portion of a target population</a:t>
            </a:r>
          </a:p>
          <a:p>
            <a:pPr marL="457200" indent="-330200">
              <a:spcBef>
                <a:spcPts val="3000"/>
              </a:spcBef>
              <a:spcAft>
                <a:spcPts val="3000"/>
              </a:spcAft>
              <a:buSzPts val="1600"/>
              <a:buFont typeface="Avenir"/>
              <a:buChar char="●"/>
            </a:pPr>
            <a:r>
              <a:rPr lang="en-US" sz="2000" dirty="0">
                <a:latin typeface="Cambria" panose="02040503050406030204" pitchFamily="18" charset="0"/>
                <a:ea typeface="Cambria" panose="02040503050406030204" pitchFamily="18" charset="0"/>
                <a:cs typeface="Avenir"/>
                <a:sym typeface="Avenir"/>
              </a:rPr>
              <a:t>A </a:t>
            </a:r>
            <a:r>
              <a:rPr lang="en-US" sz="2000" b="1" dirty="0">
                <a:latin typeface="Cambria" panose="02040503050406030204" pitchFamily="18" charset="0"/>
                <a:ea typeface="Cambria" panose="02040503050406030204" pitchFamily="18" charset="0"/>
                <a:cs typeface="Avenir"/>
                <a:sym typeface="Avenir"/>
              </a:rPr>
              <a:t>parameter</a:t>
            </a:r>
            <a:r>
              <a:rPr lang="en-US" sz="2000" dirty="0">
                <a:latin typeface="Cambria" panose="02040503050406030204" pitchFamily="18" charset="0"/>
                <a:ea typeface="Cambria" panose="02040503050406030204" pitchFamily="18" charset="0"/>
                <a:cs typeface="Avenir"/>
                <a:sym typeface="Avenir"/>
              </a:rPr>
              <a:t> is a fixed, unknown value, while </a:t>
            </a:r>
            <a:r>
              <a:rPr lang="en-US" sz="2000" b="1" dirty="0">
                <a:latin typeface="Cambria" panose="02040503050406030204" pitchFamily="18" charset="0"/>
                <a:ea typeface="Cambria" panose="02040503050406030204" pitchFamily="18" charset="0"/>
                <a:cs typeface="Avenir"/>
                <a:sym typeface="Avenir"/>
              </a:rPr>
              <a:t>statistic</a:t>
            </a:r>
            <a:r>
              <a:rPr lang="en-US" sz="2000" dirty="0">
                <a:latin typeface="Cambria" panose="02040503050406030204" pitchFamily="18" charset="0"/>
                <a:ea typeface="Cambria" panose="02040503050406030204" pitchFamily="18" charset="0"/>
                <a:cs typeface="Avenir"/>
                <a:sym typeface="Avenir"/>
              </a:rPr>
              <a:t> is a number which depends upon the portion(sample) of a population</a:t>
            </a:r>
          </a:p>
        </p:txBody>
      </p:sp>
    </p:spTree>
    <p:extLst>
      <p:ext uri="{BB962C8B-B14F-4D97-AF65-F5344CB8AC3E}">
        <p14:creationId xmlns:p14="http://schemas.microsoft.com/office/powerpoint/2010/main" val="1599026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 xmlns:a16="http://schemas.microsoft.com/office/drawing/2014/main" id="{498B9080-7A49-4E64-B31A-29D6BCF4CAAD}"/>
              </a:ext>
            </a:extLst>
          </p:cNvPr>
          <p:cNvSpPr/>
          <p:nvPr/>
        </p:nvSpPr>
        <p:spPr>
          <a:xfrm>
            <a:off x="457200" y="1104900"/>
            <a:ext cx="8229600" cy="4648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57200" lvl="0" indent="-330200">
              <a:buSzPts val="1600"/>
              <a:buFont typeface="Avenir"/>
              <a:buChar char="●"/>
            </a:pPr>
            <a:r>
              <a:rPr lang="en-US" sz="2000" dirty="0">
                <a:latin typeface="Cambria" panose="02040503050406030204" pitchFamily="18" charset="0"/>
                <a:ea typeface="Cambria" panose="02040503050406030204" pitchFamily="18" charset="0"/>
                <a:cs typeface="Avenir"/>
                <a:sym typeface="Avenir"/>
              </a:rPr>
              <a:t>Hypothesis testing is the statistical method that is used in making statistical decision using experimental data </a:t>
            </a:r>
          </a:p>
          <a:p>
            <a:pPr marL="457200" lvl="0" indent="-330200">
              <a:spcBef>
                <a:spcPts val="3000"/>
              </a:spcBef>
              <a:buSzPts val="1600"/>
              <a:buFont typeface="Avenir"/>
              <a:buChar char="●"/>
            </a:pPr>
            <a:r>
              <a:rPr lang="en-US" sz="2000" dirty="0">
                <a:latin typeface="Cambria" panose="02040503050406030204" pitchFamily="18" charset="0"/>
                <a:ea typeface="Cambria" panose="02040503050406030204" pitchFamily="18" charset="0"/>
                <a:cs typeface="Avenir"/>
                <a:sym typeface="Avenir"/>
              </a:rPr>
              <a:t>In hypothesis testing, the objective is to select sample data from the population and based on analysis of this sample data, decide whether a hypothesis about the population is true or false with a given level of significance</a:t>
            </a:r>
          </a:p>
          <a:p>
            <a:pPr marL="457200" lvl="0" indent="-330200">
              <a:spcBef>
                <a:spcPts val="3000"/>
              </a:spcBef>
              <a:buSzPts val="1600"/>
              <a:buFont typeface="Avenir"/>
              <a:buChar char="●"/>
            </a:pPr>
            <a:r>
              <a:rPr lang="en-US" sz="2000" dirty="0">
                <a:latin typeface="Cambria" panose="02040503050406030204" pitchFamily="18" charset="0"/>
                <a:ea typeface="Cambria" panose="02040503050406030204" pitchFamily="18" charset="0"/>
                <a:cs typeface="Avenir"/>
                <a:sym typeface="Avenir"/>
              </a:rPr>
              <a:t>The objective is to design a process such that the probability of making a wrong decision is as small as possible</a:t>
            </a:r>
          </a:p>
          <a:p>
            <a:pPr marL="457200" lvl="0" indent="-330200">
              <a:spcBef>
                <a:spcPts val="3000"/>
              </a:spcBef>
              <a:spcAft>
                <a:spcPts val="3000"/>
              </a:spcAft>
              <a:buSzPts val="1600"/>
              <a:buFont typeface="Avenir"/>
              <a:buChar char="●"/>
            </a:pPr>
            <a:r>
              <a:rPr lang="en-US" sz="2000" dirty="0">
                <a:latin typeface="Cambria" panose="02040503050406030204" pitchFamily="18" charset="0"/>
                <a:ea typeface="Cambria" panose="02040503050406030204" pitchFamily="18" charset="0"/>
                <a:cs typeface="Avenir"/>
                <a:sym typeface="Avenir"/>
              </a:rPr>
              <a:t>A rule that decides the acceptance or rejection of the claim made is called a </a:t>
            </a:r>
            <a:r>
              <a:rPr lang="en-US" sz="2000" dirty="0">
                <a:solidFill>
                  <a:schemeClr val="accent5"/>
                </a:solidFill>
                <a:latin typeface="Cambria" panose="02040503050406030204" pitchFamily="18" charset="0"/>
                <a:ea typeface="Cambria" panose="02040503050406030204" pitchFamily="18" charset="0"/>
                <a:cs typeface="Avenir"/>
                <a:sym typeface="Avenir"/>
              </a:rPr>
              <a:t>statistical test</a:t>
            </a:r>
            <a:endParaRPr lang="en-US" sz="2000" dirty="0">
              <a:latin typeface="Cambria" panose="02040503050406030204" pitchFamily="18" charset="0"/>
              <a:ea typeface="Cambria" panose="02040503050406030204" pitchFamily="18" charset="0"/>
              <a:cs typeface="Avenir"/>
              <a:sym typeface="Avenir"/>
            </a:endParaRPr>
          </a:p>
        </p:txBody>
      </p:sp>
      <p:sp>
        <p:nvSpPr>
          <p:cNvPr id="5" name="Google Shape;125;p25"/>
          <p:cNvSpPr txBox="1">
            <a:spLocks noGrp="1"/>
          </p:cNvSpPr>
          <p:nvPr>
            <p:ph type="title"/>
          </p:nvPr>
        </p:nvSpPr>
        <p:spPr>
          <a:xfrm>
            <a:off x="0" y="101600"/>
            <a:ext cx="6184900" cy="609600"/>
          </a:xfrm>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Hypothesis Testing</a:t>
            </a:r>
            <a:endParaRPr dirty="0">
              <a:ea typeface="Cambria" panose="02040503050406030204" pitchFamily="18" charset="0"/>
              <a:cs typeface="Avenir"/>
              <a:sym typeface="Avenir"/>
            </a:endParaRPr>
          </a:p>
        </p:txBody>
      </p:sp>
    </p:spTree>
    <p:extLst>
      <p:ext uri="{BB962C8B-B14F-4D97-AF65-F5344CB8AC3E}">
        <p14:creationId xmlns:p14="http://schemas.microsoft.com/office/powerpoint/2010/main" val="3273910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7">
            <a:extLst>
              <a:ext uri="{FF2B5EF4-FFF2-40B4-BE49-F238E27FC236}">
                <a16:creationId xmlns:a16="http://schemas.microsoft.com/office/drawing/2014/main" xmlns="" id="{1617F350-E900-4F7A-8816-D47874051447}"/>
              </a:ext>
            </a:extLst>
          </p:cNvPr>
          <p:cNvSpPr/>
          <p:nvPr/>
        </p:nvSpPr>
        <p:spPr>
          <a:xfrm>
            <a:off x="1907704" y="1916832"/>
            <a:ext cx="5328592" cy="3024336"/>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4" name="TextBox 3">
            <a:extLst>
              <a:ext uri="{FF2B5EF4-FFF2-40B4-BE49-F238E27FC236}">
                <a16:creationId xmlns:a16="http://schemas.microsoft.com/office/drawing/2014/main" xmlns="" id="{FAA6077D-EAA5-41EB-BC85-819AC0AF7F86}"/>
              </a:ext>
            </a:extLst>
          </p:cNvPr>
          <p:cNvSpPr txBox="1"/>
          <p:nvPr/>
        </p:nvSpPr>
        <p:spPr>
          <a:xfrm>
            <a:off x="1799692" y="2151728"/>
            <a:ext cx="5544616" cy="2554545"/>
          </a:xfrm>
          <a:prstGeom prst="rect">
            <a:avLst/>
          </a:prstGeom>
          <a:noFill/>
        </p:spPr>
        <p:txBody>
          <a:bodyPr wrap="square" rtlCol="0">
            <a:spAutoFit/>
          </a:bodyPr>
          <a:lstStyle/>
          <a:p>
            <a:pPr algn="ctr"/>
            <a:r>
              <a:rPr lang="en-US" sz="4000" dirty="0" smtClean="0">
                <a:latin typeface="Cambria" panose="02040503050406030204" pitchFamily="18" charset="0"/>
                <a:ea typeface="Cambria" panose="02040503050406030204" pitchFamily="18" charset="0"/>
              </a:rPr>
              <a:t>Discuss </a:t>
            </a:r>
            <a:r>
              <a:rPr lang="en-US" sz="40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Question 1 </a:t>
            </a:r>
            <a:r>
              <a:rPr lang="en-US" sz="4000" dirty="0" smtClean="0">
                <a:latin typeface="Cambria" panose="02040503050406030204" pitchFamily="18" charset="0"/>
                <a:ea typeface="Cambria" panose="02040503050406030204" pitchFamily="18" charset="0"/>
              </a:rPr>
              <a:t>from the</a:t>
            </a:r>
            <a:endParaRPr lang="en-US" sz="4000" dirty="0">
              <a:latin typeface="Cambria" panose="02040503050406030204" pitchFamily="18" charset="0"/>
              <a:ea typeface="Cambria" panose="02040503050406030204" pitchFamily="18" charset="0"/>
            </a:endParaRPr>
          </a:p>
          <a:p>
            <a:pPr algn="ctr"/>
            <a:r>
              <a:rPr lang="en-US" sz="4000" dirty="0" smtClean="0">
                <a:latin typeface="Cambria" panose="02040503050406030204" pitchFamily="18" charset="0"/>
                <a:ea typeface="Cambria" panose="02040503050406030204" pitchFamily="18" charset="0"/>
              </a:rPr>
              <a:t>Faculty notes pdf for Hypothesis Testing</a:t>
            </a:r>
            <a:endParaRPr lang="en-US" sz="40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0886"/>
            <a:ext cx="1441087" cy="1534886"/>
          </a:xfrm>
          <a:prstGeom prst="rect">
            <a:avLst/>
          </a:prstGeom>
        </p:spPr>
      </p:pic>
    </p:spTree>
    <p:extLst>
      <p:ext uri="{BB962C8B-B14F-4D97-AF65-F5344CB8AC3E}">
        <p14:creationId xmlns:p14="http://schemas.microsoft.com/office/powerpoint/2010/main" val="56900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2" name="Group 1"/>
          <p:cNvGrpSpPr/>
          <p:nvPr/>
        </p:nvGrpSpPr>
        <p:grpSpPr>
          <a:xfrm>
            <a:off x="1160675" y="2192013"/>
            <a:ext cx="6822650" cy="2473975"/>
            <a:chOff x="1160675" y="2209800"/>
            <a:chExt cx="6822650" cy="2473975"/>
          </a:xfrm>
        </p:grpSpPr>
        <p:sp>
          <p:nvSpPr>
            <p:cNvPr id="131" name="Google Shape;131;p26"/>
            <p:cNvSpPr/>
            <p:nvPr/>
          </p:nvSpPr>
          <p:spPr>
            <a:xfrm>
              <a:off x="2848650" y="2209800"/>
              <a:ext cx="3446700" cy="639600"/>
            </a:xfrm>
            <a:prstGeom prst="roundRect">
              <a:avLst>
                <a:gd name="adj" fmla="val 16667"/>
              </a:avLst>
            </a:prstGeom>
            <a:solidFill>
              <a:schemeClr val="accent6">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sz="2200" b="1" dirty="0">
                  <a:solidFill>
                    <a:schemeClr val="tx1"/>
                  </a:solidFill>
                  <a:latin typeface="Cambria" panose="02040503050406030204" pitchFamily="18" charset="0"/>
                  <a:ea typeface="Cambria" panose="02040503050406030204" pitchFamily="18" charset="0"/>
                  <a:cs typeface="Avenir"/>
                  <a:sym typeface="Avenir"/>
                </a:rPr>
                <a:t>Hypothesis Testing</a:t>
              </a:r>
            </a:p>
          </p:txBody>
        </p:sp>
        <p:sp>
          <p:nvSpPr>
            <p:cNvPr id="132" name="Google Shape;132;p26"/>
            <p:cNvSpPr/>
            <p:nvPr/>
          </p:nvSpPr>
          <p:spPr>
            <a:xfrm>
              <a:off x="1160675" y="3999750"/>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Null Hypothesis</a:t>
              </a:r>
              <a:endParaRPr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133" name="Google Shape;133;p26"/>
            <p:cNvSpPr/>
            <p:nvPr/>
          </p:nvSpPr>
          <p:spPr>
            <a:xfrm>
              <a:off x="6234625" y="4044175"/>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Alternative Hypothesis</a:t>
              </a:r>
              <a:endParaRPr b="1" dirty="0">
                <a:solidFill>
                  <a:schemeClr val="tx1"/>
                </a:solidFill>
                <a:latin typeface="Cambria" panose="02040503050406030204" pitchFamily="18" charset="0"/>
                <a:ea typeface="Cambria" panose="02040503050406030204" pitchFamily="18" charset="0"/>
                <a:cs typeface="Avenir"/>
                <a:sym typeface="Avenir"/>
              </a:endParaRPr>
            </a:p>
          </p:txBody>
        </p:sp>
        <p:cxnSp>
          <p:nvCxnSpPr>
            <p:cNvPr id="134" name="Google Shape;134;p26"/>
            <p:cNvCxnSpPr>
              <a:stCxn id="131" idx="2"/>
              <a:endCxn id="132" idx="0"/>
            </p:cNvCxnSpPr>
            <p:nvPr/>
          </p:nvCxnSpPr>
          <p:spPr>
            <a:xfrm rot="5400000">
              <a:off x="2728338" y="2156088"/>
              <a:ext cx="1150350" cy="2536975"/>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135" name="Google Shape;135;p26"/>
            <p:cNvCxnSpPr>
              <a:cxnSpLocks/>
              <a:endCxn id="133" idx="0"/>
            </p:cNvCxnSpPr>
            <p:nvPr/>
          </p:nvCxnSpPr>
          <p:spPr>
            <a:xfrm>
              <a:off x="4572000" y="3424575"/>
              <a:ext cx="2536975" cy="619600"/>
            </a:xfrm>
            <a:prstGeom prst="bentConnector2">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grpSp>
      <p:sp>
        <p:nvSpPr>
          <p:cNvPr id="136" name="Google Shape;136;p26"/>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spcBef>
                <a:spcPts val="0"/>
              </a:spcBef>
              <a:spcAft>
                <a:spcPts val="0"/>
              </a:spcAft>
            </a:pPr>
            <a:r>
              <a:rPr lang="en-GB" dirty="0">
                <a:ea typeface="Cambria" panose="02040503050406030204" pitchFamily="18" charset="0"/>
                <a:cs typeface="Avenir"/>
                <a:sym typeface="Avenir"/>
              </a:rPr>
              <a:t>Hypothesis Testing: Types</a:t>
            </a:r>
            <a:endParaRPr dirty="0">
              <a:ea typeface="Cambria" panose="02040503050406030204" pitchFamily="18" charset="0"/>
              <a:cs typeface="Avenir"/>
              <a:sym typeface="Aveni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Hypothesis Testing: Null Hypothesis</a:t>
            </a:r>
            <a:endParaRPr dirty="0">
              <a:ea typeface="Cambria" panose="02040503050406030204" pitchFamily="18" charset="0"/>
              <a:cs typeface="Avenir"/>
              <a:sym typeface="Avenir"/>
            </a:endParaRPr>
          </a:p>
        </p:txBody>
      </p:sp>
      <p:sp>
        <p:nvSpPr>
          <p:cNvPr id="6" name="Rounded Rectangle 5">
            <a:extLst>
              <a:ext uri="{FF2B5EF4-FFF2-40B4-BE49-F238E27FC236}">
                <a16:creationId xmlns="" xmlns:a16="http://schemas.microsoft.com/office/drawing/2014/main" id="{498B9080-7A49-4E64-B31A-29D6BCF4CAAD}"/>
              </a:ext>
            </a:extLst>
          </p:cNvPr>
          <p:cNvSpPr/>
          <p:nvPr/>
        </p:nvSpPr>
        <p:spPr>
          <a:xfrm>
            <a:off x="457200" y="2133600"/>
            <a:ext cx="8229600" cy="2590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Null hypothesis is denoted by  </a:t>
            </a:r>
            <a:r>
              <a:rPr lang="en-US" sz="2000" dirty="0">
                <a:highlight>
                  <a:srgbClr val="FFFFFF"/>
                </a:highlight>
                <a:latin typeface="Cambria" panose="02040503050406030204" pitchFamily="18" charset="0"/>
                <a:ea typeface="Cambria" panose="02040503050406030204" pitchFamily="18" charset="0"/>
                <a:cs typeface="Avenir"/>
                <a:sym typeface="Avenir"/>
              </a:rPr>
              <a:t>H</a:t>
            </a:r>
            <a:r>
              <a:rPr lang="en-US" sz="2000" baseline="-25000" dirty="0">
                <a:highlight>
                  <a:srgbClr val="FFFFFF"/>
                </a:highlight>
                <a:latin typeface="Cambria" panose="02040503050406030204" pitchFamily="18" charset="0"/>
                <a:ea typeface="Cambria" panose="02040503050406030204" pitchFamily="18" charset="0"/>
                <a:cs typeface="Avenir"/>
                <a:sym typeface="Avenir"/>
              </a:rPr>
              <a:t>0</a:t>
            </a:r>
            <a:endParaRPr lang="en-US" sz="2000" dirty="0">
              <a:latin typeface="Cambria" panose="02040503050406030204" pitchFamily="18" charset="0"/>
              <a:ea typeface="Cambria" panose="02040503050406030204" pitchFamily="18" charset="0"/>
              <a:cs typeface="Avenir"/>
              <a:sym typeface="Avenir"/>
            </a:endParaRPr>
          </a:p>
          <a:p>
            <a:pPr marL="469900" lvl="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lvl="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In null hypothesis we test the likelihood of the statement being true in order to decide whether to accept or reject our alternative hypothesis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6" name="Rounded Rectangle 5">
            <a:extLst>
              <a:ext uri="{FF2B5EF4-FFF2-40B4-BE49-F238E27FC236}">
                <a16:creationId xmlns="" xmlns:a16="http://schemas.microsoft.com/office/drawing/2014/main" id="{498B9080-7A49-4E64-B31A-29D6BCF4CAAD}"/>
              </a:ext>
            </a:extLst>
          </p:cNvPr>
          <p:cNvSpPr/>
          <p:nvPr/>
        </p:nvSpPr>
        <p:spPr>
          <a:xfrm>
            <a:off x="457200" y="2133600"/>
            <a:ext cx="8229600" cy="2590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Alternative hypothesis is often denoted by </a:t>
            </a:r>
            <a:r>
              <a:rPr lang="en-GB" sz="2000" dirty="0">
                <a:latin typeface="Avenir"/>
                <a:ea typeface="Avenir"/>
                <a:cs typeface="Avenir"/>
                <a:sym typeface="Avenir"/>
              </a:rPr>
              <a:t>H</a:t>
            </a:r>
            <a:r>
              <a:rPr lang="en-GB" sz="2000" baseline="-25000" dirty="0">
                <a:latin typeface="Avenir"/>
                <a:ea typeface="Avenir"/>
                <a:cs typeface="Avenir"/>
                <a:sym typeface="Avenir"/>
              </a:rPr>
              <a:t>a</a:t>
            </a:r>
            <a:r>
              <a:rPr lang="en-US" sz="2000" dirty="0">
                <a:latin typeface="Cambria" panose="02040503050406030204" pitchFamily="18" charset="0"/>
                <a:ea typeface="Cambria" panose="02040503050406030204" pitchFamily="18" charset="0"/>
                <a:cs typeface="Avenir"/>
                <a:sym typeface="Avenir"/>
              </a:rPr>
              <a:t>  </a:t>
            </a:r>
          </a:p>
          <a:p>
            <a:pPr marL="46990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This statement directly contradicts the null hypothesis</a:t>
            </a:r>
          </a:p>
          <a:p>
            <a:pPr marL="46990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We determine whether or not to accept or reject this statement based on the likelihood of the null (opposite) hypothesis being true.</a:t>
            </a:r>
          </a:p>
        </p:txBody>
      </p:sp>
      <p:sp>
        <p:nvSpPr>
          <p:cNvPr id="5" name="Google Shape;65;p15"/>
          <p:cNvSpPr txBox="1">
            <a:spLocks noGrp="1"/>
          </p:cNvSpPr>
          <p:nvPr>
            <p:ph type="title"/>
          </p:nvPr>
        </p:nvSpPr>
        <p:spPr>
          <a:xfrm>
            <a:off x="0" y="101600"/>
            <a:ext cx="6858000" cy="609600"/>
          </a:xfrm>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Hypothesis Testing: Alternative Hypothesis</a:t>
            </a:r>
            <a:endParaRPr dirty="0">
              <a:ea typeface="Cambria" panose="02040503050406030204" pitchFamily="18" charset="0"/>
              <a:cs typeface="Avenir"/>
              <a:sym typeface="Avenir"/>
            </a:endParaRPr>
          </a:p>
        </p:txBody>
      </p:sp>
    </p:spTree>
    <p:extLst>
      <p:ext uri="{BB962C8B-B14F-4D97-AF65-F5344CB8AC3E}">
        <p14:creationId xmlns:p14="http://schemas.microsoft.com/office/powerpoint/2010/main" val="4271448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itle 1"/>
          <p:cNvSpPr>
            <a:spLocks noGrp="1"/>
          </p:cNvSpPr>
          <p:nvPr>
            <p:ph type="title"/>
          </p:nvPr>
        </p:nvSpPr>
        <p:spPr bwMode="auto">
          <a:xfrm>
            <a:off x="0" y="152400"/>
            <a:ext cx="8229600" cy="755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eaLnBrk="1" hangingPunct="1"/>
            <a:r>
              <a:rPr lang="en-GB" dirty="0">
                <a:ea typeface="Cambria" panose="02040503050406030204" pitchFamily="18" charset="0"/>
                <a:cs typeface="Avenir"/>
                <a:sym typeface="Avenir"/>
              </a:rPr>
              <a:t>Simple and Composite Hypothesis</a:t>
            </a:r>
            <a:endParaRPr lang="en-US" sz="2400" b="1" dirty="0">
              <a:solidFill>
                <a:schemeClr val="tx1"/>
              </a:solidFill>
              <a:latin typeface="Cambria" pitchFamily="18" charset="0"/>
            </a:endParaRPr>
          </a:p>
        </p:txBody>
      </p:sp>
      <p:grpSp>
        <p:nvGrpSpPr>
          <p:cNvPr id="7" name="Group 6"/>
          <p:cNvGrpSpPr/>
          <p:nvPr/>
        </p:nvGrpSpPr>
        <p:grpSpPr>
          <a:xfrm>
            <a:off x="958735" y="1257300"/>
            <a:ext cx="7226531" cy="4343400"/>
            <a:chOff x="1003069" y="1600200"/>
            <a:chExt cx="7226531" cy="4343400"/>
          </a:xfrm>
        </p:grpSpPr>
        <p:sp>
          <p:nvSpPr>
            <p:cNvPr id="11" name="Rectangle 10"/>
            <p:cNvSpPr/>
            <p:nvPr/>
          </p:nvSpPr>
          <p:spPr>
            <a:xfrm>
              <a:off x="1003069" y="2359465"/>
              <a:ext cx="3187931" cy="1682512"/>
            </a:xfrm>
            <a:prstGeom prst="rect">
              <a:avLst/>
            </a:prstGeom>
          </p:spPr>
          <p:txBody>
            <a:bodyPr wrap="square">
              <a:spAutoFit/>
            </a:bodyPr>
            <a:lstStyle/>
            <a:p>
              <a:pPr>
                <a:spcBef>
                  <a:spcPts val="1600"/>
                </a:spcBef>
              </a:pPr>
              <a:r>
                <a:rPr lang="en-US" dirty="0">
                  <a:latin typeface="Cambria" panose="02040503050406030204" pitchFamily="18" charset="0"/>
                  <a:ea typeface="Cambria" panose="02040503050406030204" pitchFamily="18" charset="0"/>
                  <a:cs typeface="Avenir"/>
                  <a:sym typeface="Avenir"/>
                </a:rPr>
                <a:t>It refers to the one in which all the parameters associated with the respective distribution are specified.</a:t>
              </a:r>
            </a:p>
            <a:p>
              <a:pPr>
                <a:spcBef>
                  <a:spcPts val="1600"/>
                </a:spcBef>
              </a:pPr>
              <a:r>
                <a:rPr lang="en-US" dirty="0">
                  <a:latin typeface="Cambria" panose="02040503050406030204" pitchFamily="18" charset="0"/>
                  <a:ea typeface="Cambria" panose="02040503050406030204" pitchFamily="18" charset="0"/>
                  <a:cs typeface="Avenir"/>
                  <a:sym typeface="Avenir"/>
                </a:rPr>
                <a:t>Example: θ</a:t>
              </a:r>
              <a:r>
                <a:rPr lang="en-US" baseline="-25000" dirty="0">
                  <a:latin typeface="Cambria" panose="02040503050406030204" pitchFamily="18" charset="0"/>
                  <a:ea typeface="Cambria" panose="02040503050406030204" pitchFamily="18" charset="0"/>
                  <a:cs typeface="Avenir"/>
                  <a:sym typeface="Avenir"/>
                </a:rPr>
                <a:t>0 </a:t>
              </a:r>
              <a:r>
                <a:rPr lang="en-US" dirty="0">
                  <a:latin typeface="Cambria" panose="02040503050406030204" pitchFamily="18" charset="0"/>
                  <a:ea typeface="Cambria" panose="02040503050406030204" pitchFamily="18" charset="0"/>
                  <a:cs typeface="Avenir"/>
                  <a:sym typeface="Avenir"/>
                </a:rPr>
                <a:t>= θ</a:t>
              </a:r>
            </a:p>
          </p:txBody>
        </p:sp>
        <p:sp>
          <p:nvSpPr>
            <p:cNvPr id="13" name="Rectangle 12"/>
            <p:cNvSpPr/>
            <p:nvPr/>
          </p:nvSpPr>
          <p:spPr>
            <a:xfrm>
              <a:off x="1003069" y="4301161"/>
              <a:ext cx="3187931" cy="1405513"/>
            </a:xfrm>
            <a:prstGeom prst="rect">
              <a:avLst/>
            </a:prstGeom>
          </p:spPr>
          <p:txBody>
            <a:bodyPr wrap="square">
              <a:spAutoFit/>
            </a:bodyPr>
            <a:lstStyle/>
            <a:p>
              <a:r>
                <a:rPr lang="en-US" dirty="0">
                  <a:latin typeface="Cambria" panose="02040503050406030204" pitchFamily="18" charset="0"/>
                  <a:ea typeface="Cambria" panose="02040503050406030204" pitchFamily="18" charset="0"/>
                  <a:cs typeface="Avenir"/>
                  <a:sym typeface="Avenir"/>
                </a:rPr>
                <a:t>Ex: Let X: diameter of a screw and let μ be the average diameter of screws</a:t>
              </a:r>
            </a:p>
            <a:p>
              <a:pPr>
                <a:spcBef>
                  <a:spcPts val="1600"/>
                </a:spcBef>
                <a:spcAft>
                  <a:spcPts val="1600"/>
                </a:spcAft>
              </a:pPr>
              <a:r>
                <a:rPr lang="en-US" dirty="0">
                  <a:latin typeface="Cambria" panose="02040503050406030204" pitchFamily="18" charset="0"/>
                  <a:ea typeface="Cambria" panose="02040503050406030204" pitchFamily="18" charset="0"/>
                  <a:cs typeface="Avenir"/>
                  <a:sym typeface="Avenir"/>
                </a:rPr>
                <a:t>H</a:t>
              </a:r>
              <a:r>
                <a:rPr lang="en-US" baseline="-25000" dirty="0">
                  <a:latin typeface="Cambria" panose="02040503050406030204" pitchFamily="18" charset="0"/>
                  <a:ea typeface="Cambria" panose="02040503050406030204" pitchFamily="18" charset="0"/>
                  <a:cs typeface="Avenir"/>
                  <a:sym typeface="Avenir"/>
                </a:rPr>
                <a:t>0</a:t>
              </a:r>
              <a:r>
                <a:rPr lang="en-US" dirty="0">
                  <a:latin typeface="Cambria" panose="02040503050406030204" pitchFamily="18" charset="0"/>
                  <a:ea typeface="Cambria" panose="02040503050406030204" pitchFamily="18" charset="0"/>
                  <a:cs typeface="Avenir"/>
                  <a:sym typeface="Avenir"/>
                </a:rPr>
                <a:t>: μ = 70</a:t>
              </a:r>
            </a:p>
          </p:txBody>
        </p:sp>
        <p:sp>
          <p:nvSpPr>
            <p:cNvPr id="23" name="Rectangle 22"/>
            <p:cNvSpPr/>
            <p:nvPr/>
          </p:nvSpPr>
          <p:spPr>
            <a:xfrm>
              <a:off x="5041669" y="2359465"/>
              <a:ext cx="3187931" cy="1959511"/>
            </a:xfrm>
            <a:prstGeom prst="rect">
              <a:avLst/>
            </a:prstGeom>
          </p:spPr>
          <p:txBody>
            <a:bodyPr wrap="square">
              <a:spAutoFit/>
            </a:bodyPr>
            <a:lstStyle/>
            <a:p>
              <a:pPr>
                <a:spcBef>
                  <a:spcPts val="1600"/>
                </a:spcBef>
              </a:pPr>
              <a:r>
                <a:rPr lang="en-US" dirty="0">
                  <a:latin typeface="Cambria" panose="02040503050406030204" pitchFamily="18" charset="0"/>
                  <a:ea typeface="Cambria" panose="02040503050406030204" pitchFamily="18" charset="0"/>
                  <a:cs typeface="Avenir"/>
                  <a:sym typeface="Avenir"/>
                </a:rPr>
                <a:t>It refers </a:t>
              </a:r>
              <a:r>
                <a:rPr lang="en-US" dirty="0">
                  <a:solidFill>
                    <a:srgbClr val="333333"/>
                  </a:solidFill>
                  <a:highlight>
                    <a:srgbClr val="FFFFFF"/>
                  </a:highlight>
                  <a:latin typeface="Cambria" panose="02040503050406030204" pitchFamily="18" charset="0"/>
                  <a:ea typeface="Cambria" panose="02040503050406030204" pitchFamily="18" charset="0"/>
                  <a:cs typeface="Avenir"/>
                  <a:sym typeface="Avenir"/>
                </a:rPr>
                <a:t>to the hypothesis that does not stand to be </a:t>
              </a:r>
              <a:r>
                <a:rPr lang="en-US" dirty="0" err="1">
                  <a:solidFill>
                    <a:srgbClr val="333333"/>
                  </a:solidFill>
                  <a:highlight>
                    <a:srgbClr val="FFFFFF"/>
                  </a:highlight>
                  <a:latin typeface="Cambria" panose="02040503050406030204" pitchFamily="18" charset="0"/>
                  <a:ea typeface="Cambria" panose="02040503050406030204" pitchFamily="18" charset="0"/>
                  <a:cs typeface="Avenir"/>
                  <a:sym typeface="Avenir"/>
                </a:rPr>
                <a:t>simple.</a:t>
              </a:r>
              <a:r>
                <a:rPr lang="en-US" dirty="0" err="1">
                  <a:highlight>
                    <a:srgbClr val="FFFFFF"/>
                  </a:highlight>
                  <a:latin typeface="Cambria" panose="02040503050406030204" pitchFamily="18" charset="0"/>
                  <a:ea typeface="Cambria" panose="02040503050406030204" pitchFamily="18" charset="0"/>
                  <a:cs typeface="Avenir"/>
                  <a:sym typeface="Avenir"/>
                </a:rPr>
                <a:t>This</a:t>
              </a:r>
              <a:r>
                <a:rPr lang="en-US" dirty="0">
                  <a:highlight>
                    <a:srgbClr val="FFFFFF"/>
                  </a:highlight>
                  <a:latin typeface="Cambria" panose="02040503050406030204" pitchFamily="18" charset="0"/>
                  <a:ea typeface="Cambria" panose="02040503050406030204" pitchFamily="18" charset="0"/>
                  <a:cs typeface="Avenir"/>
                  <a:sym typeface="Avenir"/>
                </a:rPr>
                <a:t> is because, in either of the cases, the exact distribution is not known.</a:t>
              </a:r>
            </a:p>
            <a:p>
              <a:pPr>
                <a:spcBef>
                  <a:spcPts val="1600"/>
                </a:spcBef>
                <a:spcAft>
                  <a:spcPts val="1600"/>
                </a:spcAft>
              </a:pPr>
              <a:r>
                <a:rPr lang="en-US" dirty="0">
                  <a:latin typeface="Cambria" panose="02040503050406030204" pitchFamily="18" charset="0"/>
                  <a:ea typeface="Cambria" panose="02040503050406030204" pitchFamily="18" charset="0"/>
                  <a:cs typeface="Avenir"/>
                  <a:sym typeface="Avenir"/>
                </a:rPr>
                <a:t>Example:</a:t>
              </a:r>
              <a:r>
                <a:rPr lang="en-US" dirty="0">
                  <a:highlight>
                    <a:srgbClr val="FFFFFF"/>
                  </a:highlight>
                  <a:latin typeface="Cambria" panose="02040503050406030204" pitchFamily="18" charset="0"/>
                  <a:ea typeface="Cambria" panose="02040503050406030204" pitchFamily="18" charset="0"/>
                  <a:cs typeface="Avenir"/>
                  <a:sym typeface="Avenir"/>
                </a:rPr>
                <a:t> </a:t>
              </a:r>
              <a:r>
                <a:rPr lang="en-US" dirty="0">
                  <a:latin typeface="Cambria" panose="02040503050406030204" pitchFamily="18" charset="0"/>
                  <a:ea typeface="Cambria" panose="02040503050406030204" pitchFamily="18" charset="0"/>
                  <a:cs typeface="Avenir"/>
                  <a:sym typeface="Avenir"/>
                </a:rPr>
                <a:t>θ</a:t>
              </a:r>
              <a:r>
                <a:rPr lang="en-US" baseline="-25000" dirty="0">
                  <a:latin typeface="Cambria" panose="02040503050406030204" pitchFamily="18" charset="0"/>
                  <a:ea typeface="Cambria" panose="02040503050406030204" pitchFamily="18" charset="0"/>
                  <a:cs typeface="Avenir"/>
                  <a:sym typeface="Avenir"/>
                </a:rPr>
                <a:t>0 </a:t>
              </a:r>
              <a:r>
                <a:rPr lang="en-US" dirty="0">
                  <a:latin typeface="Cambria" panose="02040503050406030204" pitchFamily="18" charset="0"/>
                  <a:ea typeface="Cambria" panose="02040503050406030204" pitchFamily="18" charset="0"/>
                  <a:cs typeface="Avenir"/>
                  <a:sym typeface="Avenir"/>
                </a:rPr>
                <a:t>≥ θ or θ</a:t>
              </a:r>
              <a:r>
                <a:rPr lang="en-US" baseline="-25000" dirty="0">
                  <a:latin typeface="Cambria" panose="02040503050406030204" pitchFamily="18" charset="0"/>
                  <a:ea typeface="Cambria" panose="02040503050406030204" pitchFamily="18" charset="0"/>
                  <a:cs typeface="Avenir"/>
                  <a:sym typeface="Avenir"/>
                </a:rPr>
                <a:t>0 </a:t>
              </a:r>
              <a:r>
                <a:rPr lang="en-US" dirty="0">
                  <a:latin typeface="Cambria" panose="02040503050406030204" pitchFamily="18" charset="0"/>
                  <a:ea typeface="Cambria" panose="02040503050406030204" pitchFamily="18" charset="0"/>
                  <a:cs typeface="Avenir"/>
                  <a:sym typeface="Avenir"/>
                </a:rPr>
                <a:t>≤ θ</a:t>
              </a:r>
              <a:endParaRPr lang="en-IN" dirty="0">
                <a:solidFill>
                  <a:prstClr val="black"/>
                </a:solidFill>
                <a:latin typeface="Cambria" panose="02040503050406030204" pitchFamily="18" charset="0"/>
                <a:ea typeface="Cambria" panose="02040503050406030204" pitchFamily="18" charset="0"/>
                <a:cs typeface="Times New Roman"/>
              </a:endParaRPr>
            </a:p>
          </p:txBody>
        </p:sp>
        <p:sp>
          <p:nvSpPr>
            <p:cNvPr id="24" name="Rectangle 23"/>
            <p:cNvSpPr/>
            <p:nvPr/>
          </p:nvSpPr>
          <p:spPr>
            <a:xfrm>
              <a:off x="5041669" y="4532496"/>
              <a:ext cx="3187931" cy="1405513"/>
            </a:xfrm>
            <a:prstGeom prst="rect">
              <a:avLst/>
            </a:prstGeom>
          </p:spPr>
          <p:txBody>
            <a:bodyPr wrap="square">
              <a:spAutoFit/>
            </a:bodyPr>
            <a:lstStyle/>
            <a:p>
              <a:r>
                <a:rPr lang="en-US" dirty="0">
                  <a:latin typeface="Cambria" panose="02040503050406030204" pitchFamily="18" charset="0"/>
                  <a:ea typeface="Cambria" panose="02040503050406030204" pitchFamily="18" charset="0"/>
                  <a:cs typeface="Avenir"/>
                  <a:sym typeface="Avenir"/>
                </a:rPr>
                <a:t>Ex: Let X: diameter of a screw and let μ be the average diameter of screws</a:t>
              </a:r>
            </a:p>
            <a:p>
              <a:pPr>
                <a:spcBef>
                  <a:spcPts val="1600"/>
                </a:spcBef>
                <a:spcAft>
                  <a:spcPts val="1600"/>
                </a:spcAft>
              </a:pPr>
              <a:r>
                <a:rPr lang="en-US" dirty="0">
                  <a:latin typeface="Cambria" panose="02040503050406030204" pitchFamily="18" charset="0"/>
                  <a:ea typeface="Cambria" panose="02040503050406030204" pitchFamily="18" charset="0"/>
                  <a:cs typeface="Avenir"/>
                  <a:sym typeface="Avenir"/>
                </a:rPr>
                <a:t>H</a:t>
              </a:r>
              <a:r>
                <a:rPr lang="en-US" baseline="-25000" dirty="0">
                  <a:latin typeface="Cambria" panose="02040503050406030204" pitchFamily="18" charset="0"/>
                  <a:ea typeface="Cambria" panose="02040503050406030204" pitchFamily="18" charset="0"/>
                  <a:cs typeface="Avenir"/>
                  <a:sym typeface="Avenir"/>
                </a:rPr>
                <a:t>1</a:t>
              </a:r>
              <a:r>
                <a:rPr lang="en-US" dirty="0">
                  <a:latin typeface="Cambria" panose="02040503050406030204" pitchFamily="18" charset="0"/>
                  <a:ea typeface="Cambria" panose="02040503050406030204" pitchFamily="18" charset="0"/>
                  <a:cs typeface="Avenir"/>
                  <a:sym typeface="Avenir"/>
                </a:rPr>
                <a:t>: μ ≥ 70</a:t>
              </a:r>
            </a:p>
          </p:txBody>
        </p:sp>
        <p:cxnSp>
          <p:nvCxnSpPr>
            <p:cNvPr id="20" name="Google Shape;156;p29"/>
            <p:cNvCxnSpPr/>
            <p:nvPr/>
          </p:nvCxnSpPr>
          <p:spPr>
            <a:xfrm>
              <a:off x="4648200" y="1600200"/>
              <a:ext cx="0" cy="4343400"/>
            </a:xfrm>
            <a:prstGeom prst="straightConnector1">
              <a:avLst/>
            </a:prstGeom>
            <a:noFill/>
            <a:ln w="9525" cap="flat" cmpd="sng">
              <a:solidFill>
                <a:srgbClr val="595959"/>
              </a:solidFill>
              <a:prstDash val="solid"/>
              <a:round/>
              <a:headEnd type="none" w="med" len="med"/>
              <a:tailEnd type="none" w="med" len="med"/>
            </a:ln>
          </p:spPr>
        </p:cxnSp>
        <p:sp>
          <p:nvSpPr>
            <p:cNvPr id="6" name="Rectangle 5"/>
            <p:cNvSpPr/>
            <p:nvPr/>
          </p:nvSpPr>
          <p:spPr>
            <a:xfrm>
              <a:off x="1003069" y="1644831"/>
              <a:ext cx="2436886" cy="400110"/>
            </a:xfrm>
            <a:prstGeom prst="rect">
              <a:avLst/>
            </a:prstGeom>
          </p:spPr>
          <p:txBody>
            <a:bodyPr wrap="none">
              <a:spAutoFit/>
            </a:bodyPr>
            <a:lstStyle/>
            <a:p>
              <a:r>
                <a:rPr lang="en-US" sz="2000" b="1" dirty="0">
                  <a:latin typeface="Cambria" panose="02040503050406030204" pitchFamily="18" charset="0"/>
                  <a:ea typeface="Cambria" panose="02040503050406030204" pitchFamily="18" charset="0"/>
                </a:rPr>
                <a:t>Simple Hypothesis:</a:t>
              </a:r>
            </a:p>
          </p:txBody>
        </p:sp>
        <p:sp>
          <p:nvSpPr>
            <p:cNvPr id="21" name="Rectangle 20"/>
            <p:cNvSpPr/>
            <p:nvPr/>
          </p:nvSpPr>
          <p:spPr>
            <a:xfrm>
              <a:off x="5200208" y="1644831"/>
              <a:ext cx="2870851" cy="400110"/>
            </a:xfrm>
            <a:prstGeom prst="rect">
              <a:avLst/>
            </a:prstGeom>
          </p:spPr>
          <p:txBody>
            <a:bodyPr wrap="none">
              <a:spAutoFit/>
            </a:bodyPr>
            <a:lstStyle/>
            <a:p>
              <a:r>
                <a:rPr lang="en-US" sz="2000" b="1" dirty="0">
                  <a:latin typeface="Cambria" panose="02040503050406030204" pitchFamily="18" charset="0"/>
                  <a:ea typeface="Cambria" panose="02040503050406030204" pitchFamily="18" charset="0"/>
                </a:rPr>
                <a:t>Composite Hypothesis:</a:t>
              </a:r>
            </a:p>
          </p:txBody>
        </p:sp>
      </p:grpSp>
    </p:spTree>
    <p:custDataLst>
      <p:tags r:id="rId1"/>
    </p:custDataLst>
    <p:extLst>
      <p:ext uri="{BB962C8B-B14F-4D97-AF65-F5344CB8AC3E}">
        <p14:creationId xmlns:p14="http://schemas.microsoft.com/office/powerpoint/2010/main" val="241146007"/>
      </p:ext>
    </p:extLst>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400" b="1" dirty="0">
                <a:solidFill>
                  <a:schemeClr val="tx1"/>
                </a:solidFill>
                <a:latin typeface="Cambria" pitchFamily="18" charset="0"/>
              </a:rPr>
              <a:t>Agenda</a:t>
            </a:r>
          </a:p>
        </p:txBody>
      </p:sp>
      <p:grpSp>
        <p:nvGrpSpPr>
          <p:cNvPr id="2" name="Group 1"/>
          <p:cNvGrpSpPr/>
          <p:nvPr/>
        </p:nvGrpSpPr>
        <p:grpSpPr>
          <a:xfrm>
            <a:off x="487363" y="1514475"/>
            <a:ext cx="8169275" cy="4124325"/>
            <a:chOff x="457200" y="1514475"/>
            <a:chExt cx="8169275" cy="4124325"/>
          </a:xfrm>
        </p:grpSpPr>
        <p:grpSp>
          <p:nvGrpSpPr>
            <p:cNvPr id="8" name="Group 7"/>
            <p:cNvGrpSpPr>
              <a:grpSpLocks/>
            </p:cNvGrpSpPr>
            <p:nvPr>
              <p:custDataLst>
                <p:tags r:id="rId2"/>
              </p:custDataLst>
            </p:nvPr>
          </p:nvGrpSpPr>
          <p:grpSpPr bwMode="auto">
            <a:xfrm>
              <a:off x="457200" y="2130424"/>
              <a:ext cx="2898775" cy="2898775"/>
              <a:chOff x="457200" y="2093913"/>
              <a:chExt cx="2898775" cy="2898775"/>
            </a:xfrm>
          </p:grpSpPr>
          <p:grpSp>
            <p:nvGrpSpPr>
              <p:cNvPr id="91141" name="Group 1"/>
              <p:cNvGrpSpPr>
                <a:grpSpLocks/>
              </p:cNvGrpSpPr>
              <p:nvPr/>
            </p:nvGrpSpPr>
            <p:grpSpPr bwMode="auto">
              <a:xfrm>
                <a:off x="457200" y="2093913"/>
                <a:ext cx="2898775" cy="2898775"/>
                <a:chOff x="457200" y="2093913"/>
                <a:chExt cx="2898775" cy="2898775"/>
              </a:xfrm>
            </p:grpSpPr>
            <p:sp>
              <p:nvSpPr>
                <p:cNvPr id="91146"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charset="0"/>
                    <a:ea typeface="Arial Unicode MS" pitchFamily="34" charset="-128"/>
                    <a:cs typeface="Arial" charset="0"/>
                  </a:endParaRPr>
                </a:p>
              </p:txBody>
            </p:sp>
            <p:sp>
              <p:nvSpPr>
                <p:cNvPr id="91147"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Arial" charset="0"/>
                    <a:ea typeface="Arial Unicode MS" pitchFamily="34" charset="-128"/>
                    <a:cs typeface="Arial Unicode MS" pitchFamily="34" charset="-128"/>
                  </a:endParaRPr>
                </a:p>
              </p:txBody>
            </p:sp>
            <p:sp>
              <p:nvSpPr>
                <p:cNvPr id="91148"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Arial" charset="0"/>
                    <a:ea typeface="Arial Unicode MS" pitchFamily="34" charset="-128"/>
                    <a:cs typeface="Arial Unicode MS" pitchFamily="34" charset="-128"/>
                  </a:endParaRPr>
                </a:p>
              </p:txBody>
            </p:sp>
          </p:grpSp>
          <p:grpSp>
            <p:nvGrpSpPr>
              <p:cNvPr id="91142" name="Group 9"/>
              <p:cNvGrpSpPr>
                <a:grpSpLocks/>
              </p:cNvGrpSpPr>
              <p:nvPr/>
            </p:nvGrpSpPr>
            <p:grpSpPr bwMode="auto">
              <a:xfrm>
                <a:off x="498475" y="2098675"/>
                <a:ext cx="2855913" cy="2886075"/>
                <a:chOff x="339" y="1328"/>
                <a:chExt cx="1799" cy="1818"/>
              </a:xfrm>
            </p:grpSpPr>
            <p:sp>
              <p:nvSpPr>
                <p:cNvPr id="91143"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Arial" charset="0"/>
                    <a:ea typeface="Arial Unicode MS" pitchFamily="34" charset="-128"/>
                    <a:cs typeface="Arial Unicode MS" pitchFamily="34" charset="-128"/>
                  </a:endParaRPr>
                </a:p>
              </p:txBody>
            </p:sp>
            <p:sp>
              <p:nvSpPr>
                <p:cNvPr id="91144" name="Freeform 11"/>
                <p:cNvSpPr>
                  <a:spLocks/>
                </p:cNvSpPr>
                <p:nvPr/>
              </p:nvSpPr>
              <p:spPr bwMode="gray">
                <a:xfrm>
                  <a:off x="1221" y="2152"/>
                  <a:ext cx="0" cy="174"/>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Arial" charset="0"/>
                    <a:ea typeface="Arial Unicode MS" pitchFamily="34" charset="-128"/>
                    <a:cs typeface="Arial Unicode MS" pitchFamily="34" charset="-128"/>
                  </a:endParaRPr>
                </a:p>
              </p:txBody>
            </p:sp>
            <p:sp>
              <p:nvSpPr>
                <p:cNvPr id="91145"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dirty="0">
                    <a:solidFill>
                      <a:prstClr val="white"/>
                    </a:solidFill>
                    <a:latin typeface="Arial" charset="0"/>
                    <a:ea typeface="Arial Unicode MS" pitchFamily="34" charset="-128"/>
                    <a:cs typeface="Arial Unicode MS" pitchFamily="34" charset="-128"/>
                  </a:endParaRPr>
                </a:p>
              </p:txBody>
            </p:sp>
          </p:grpSp>
        </p:grpSp>
        <p:sp>
          <p:nvSpPr>
            <p:cNvPr id="17" name="AutoShape 13"/>
            <p:cNvSpPr>
              <a:spLocks noChangeArrowheads="1"/>
            </p:cNvSpPr>
            <p:nvPr/>
          </p:nvSpPr>
          <p:spPr bwMode="gray">
            <a:xfrm flipH="1">
              <a:off x="1941513" y="1514475"/>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fontAlgn="base">
                <a:lnSpc>
                  <a:spcPct val="90000"/>
                </a:lnSpc>
                <a:spcBef>
                  <a:spcPct val="0"/>
                </a:spcBef>
                <a:spcAft>
                  <a:spcPct val="0"/>
                </a:spcAft>
                <a:buFont typeface="Wingdings" pitchFamily="2" charset="2"/>
                <a:buNone/>
                <a:defRPr/>
              </a:pPr>
              <a:r>
                <a:rPr lang="en-US" sz="2000" b="1" dirty="0">
                  <a:solidFill>
                    <a:srgbClr val="035642"/>
                  </a:solidFill>
                  <a:latin typeface="Cambria" pitchFamily="18" charset="0"/>
                  <a:ea typeface="ＭＳ Ｐゴシック" charset="-128"/>
                  <a:cs typeface="Arial" pitchFamily="34" charset="0"/>
                </a:rPr>
                <a:t>In this session, you will learn about:</a:t>
              </a:r>
              <a:r>
                <a:rPr lang="en-US" sz="2000" dirty="0">
                  <a:solidFill>
                    <a:srgbClr val="035642"/>
                  </a:solidFill>
                  <a:latin typeface="Cambria" pitchFamily="18" charset="0"/>
                  <a:ea typeface="ＭＳ Ｐゴシック" charset="-128"/>
                  <a:cs typeface="Arial" pitchFamily="34" charset="0"/>
                </a:rPr>
                <a:t> </a:t>
              </a:r>
            </a:p>
            <a:p>
              <a:pPr fontAlgn="base">
                <a:lnSpc>
                  <a:spcPct val="90000"/>
                </a:lnSpc>
                <a:spcBef>
                  <a:spcPct val="0"/>
                </a:spcBef>
                <a:spcAft>
                  <a:spcPct val="0"/>
                </a:spcAft>
                <a:buFont typeface="Wingdings" pitchFamily="2" charset="2"/>
                <a:buNone/>
                <a:defRPr/>
              </a:pPr>
              <a:endParaRPr lang="en-US" sz="2000" dirty="0">
                <a:solidFill>
                  <a:srgbClr val="035642"/>
                </a:solidFill>
                <a:latin typeface="Cambria" pitchFamily="18" charset="0"/>
                <a:ea typeface="ＭＳ Ｐゴシック" charset="-128"/>
                <a:cs typeface="Arial" pitchFamily="34" charset="0"/>
              </a:endParaRPr>
            </a:p>
            <a:p>
              <a:pPr marL="469900" lvl="0" indent="-342900" algn="just">
                <a:buClr>
                  <a:srgbClr val="19705D"/>
                </a:buClr>
                <a:buSzPct val="100000"/>
                <a:buFont typeface="Arial" panose="020B0604020202020204" pitchFamily="34" charset="0"/>
                <a:buChar char="•"/>
              </a:pPr>
              <a:r>
                <a:rPr lang="en-US" sz="2000" dirty="0">
                  <a:solidFill>
                    <a:srgbClr val="035642"/>
                  </a:solidFill>
                  <a:latin typeface="Cambria" pitchFamily="18" charset="0"/>
                  <a:ea typeface="ＭＳ Ｐゴシック" charset="-128"/>
                  <a:cs typeface="Arial" pitchFamily="34" charset="0"/>
                  <a:sym typeface="Avenir"/>
                </a:rPr>
                <a:t>Introduction to Hypothesis Testing</a:t>
              </a:r>
            </a:p>
            <a:p>
              <a:pPr marL="469900" lvl="0" indent="-342900" algn="just">
                <a:buClr>
                  <a:srgbClr val="19705D"/>
                </a:buClr>
                <a:buSzPct val="100000"/>
                <a:buFont typeface="Arial" panose="020B0604020202020204" pitchFamily="34" charset="0"/>
                <a:buChar char="•"/>
              </a:pPr>
              <a:r>
                <a:rPr lang="en-US" sz="2000" dirty="0">
                  <a:solidFill>
                    <a:srgbClr val="035642"/>
                  </a:solidFill>
                  <a:latin typeface="Cambria" pitchFamily="18" charset="0"/>
                  <a:ea typeface="ＭＳ Ｐゴシック" charset="-128"/>
                  <a:cs typeface="Arial" pitchFamily="34" charset="0"/>
                  <a:sym typeface="Avenir"/>
                </a:rPr>
                <a:t>Terminologies used in Hypothesis Testing</a:t>
              </a:r>
            </a:p>
            <a:p>
              <a:pPr marL="469900" lvl="0" indent="-342900" algn="just">
                <a:buClr>
                  <a:srgbClr val="19705D"/>
                </a:buClr>
                <a:buSzPct val="100000"/>
                <a:buFont typeface="Arial" panose="020B0604020202020204" pitchFamily="34" charset="0"/>
                <a:buChar char="•"/>
              </a:pPr>
              <a:r>
                <a:rPr lang="en-US" sz="2000" dirty="0">
                  <a:solidFill>
                    <a:srgbClr val="035642"/>
                  </a:solidFill>
                  <a:latin typeface="Cambria" pitchFamily="18" charset="0"/>
                  <a:ea typeface="ＭＳ Ｐゴシック" charset="-128"/>
                  <a:cs typeface="Arial" pitchFamily="34" charset="0"/>
                  <a:sym typeface="Avenir"/>
                </a:rPr>
                <a:t>Procedure for testing a Hypothesis</a:t>
              </a:r>
            </a:p>
            <a:p>
              <a:pPr marL="469900" lvl="0" indent="-342900" algn="just">
                <a:buClr>
                  <a:srgbClr val="19705D"/>
                </a:buClr>
                <a:buSzPct val="100000"/>
                <a:buFont typeface="Arial" panose="020B0604020202020204" pitchFamily="34" charset="0"/>
                <a:buChar char="•"/>
              </a:pPr>
              <a:r>
                <a:rPr lang="en-US" sz="2000" dirty="0">
                  <a:solidFill>
                    <a:srgbClr val="035642"/>
                  </a:solidFill>
                  <a:latin typeface="Cambria" pitchFamily="18" charset="0"/>
                  <a:ea typeface="ＭＳ Ｐゴシック" charset="-128"/>
                  <a:cs typeface="Arial" pitchFamily="34" charset="0"/>
                  <a:sym typeface="Avenir"/>
                </a:rPr>
                <a:t>Test for Population Mean</a:t>
              </a:r>
            </a:p>
            <a:p>
              <a:pPr marL="1384300" lvl="1" indent="-342900" algn="just">
                <a:buClr>
                  <a:srgbClr val="19705D"/>
                </a:buClr>
                <a:buSzPct val="70000"/>
                <a:buFont typeface="Courier New" panose="02070309020205020404" pitchFamily="49" charset="0"/>
                <a:buChar char="o"/>
              </a:pPr>
              <a:r>
                <a:rPr lang="en-US" sz="2000" dirty="0">
                  <a:solidFill>
                    <a:srgbClr val="035642"/>
                  </a:solidFill>
                  <a:latin typeface="Cambria" pitchFamily="18" charset="0"/>
                  <a:ea typeface="ＭＳ Ｐゴシック" charset="-128"/>
                  <a:cs typeface="Arial" pitchFamily="34" charset="0"/>
                  <a:sym typeface="Avenir"/>
                </a:rPr>
                <a:t>Small Sample Tests</a:t>
              </a:r>
            </a:p>
            <a:p>
              <a:pPr marL="1384300" lvl="1" indent="-342900" algn="just">
                <a:buClr>
                  <a:srgbClr val="19705D"/>
                </a:buClr>
                <a:buSzPct val="70000"/>
                <a:buFont typeface="Courier New" panose="02070309020205020404" pitchFamily="49" charset="0"/>
                <a:buChar char="o"/>
              </a:pPr>
              <a:r>
                <a:rPr lang="en-US" sz="2000" dirty="0">
                  <a:solidFill>
                    <a:srgbClr val="035642"/>
                  </a:solidFill>
                  <a:latin typeface="Cambria" pitchFamily="18" charset="0"/>
                  <a:ea typeface="ＭＳ Ｐゴシック" charset="-128"/>
                  <a:cs typeface="Arial" pitchFamily="34" charset="0"/>
                  <a:sym typeface="Avenir"/>
                </a:rPr>
                <a:t>Large Sample Tests</a:t>
              </a:r>
            </a:p>
            <a:p>
              <a:pPr marL="469900" lvl="0" indent="-342900" algn="just">
                <a:buClr>
                  <a:srgbClr val="19705D"/>
                </a:buClr>
                <a:buSzPct val="100000"/>
                <a:buFont typeface="Arial" panose="020B0604020202020204" pitchFamily="34" charset="0"/>
                <a:buChar char="•"/>
              </a:pPr>
              <a:r>
                <a:rPr lang="en-US" sz="2000" dirty="0">
                  <a:solidFill>
                    <a:srgbClr val="035642"/>
                  </a:solidFill>
                  <a:latin typeface="Cambria" pitchFamily="18" charset="0"/>
                  <a:ea typeface="ＭＳ Ｐゴシック" charset="-128"/>
                  <a:cs typeface="Arial" pitchFamily="34" charset="0"/>
                  <a:sym typeface="Avenir"/>
                </a:rPr>
                <a:t>Test for normality of Data</a:t>
              </a:r>
              <a:endParaRPr lang="en-US" sz="2000" dirty="0">
                <a:solidFill>
                  <a:srgbClr val="035642"/>
                </a:solidFill>
                <a:latin typeface="Cambria" pitchFamily="18" charset="0"/>
                <a:ea typeface="ＭＳ Ｐゴシック" charset="-128"/>
                <a:cs typeface="Arial" pitchFamily="34" charset="0"/>
              </a:endParaRPr>
            </a:p>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grpSp>
    </p:spTree>
    <p:custDataLst>
      <p:tags r:id="rId1"/>
    </p:custDataLst>
    <p:extLst>
      <p:ext uri="{BB962C8B-B14F-4D97-AF65-F5344CB8AC3E}">
        <p14:creationId xmlns:p14="http://schemas.microsoft.com/office/powerpoint/2010/main" val="39336979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53"/>
          <p:cNvSpPr txBox="1">
            <a:spLocks noGrp="1"/>
          </p:cNvSpPr>
          <p:nvPr>
            <p:ph type="body" idx="4294967295"/>
          </p:nvPr>
        </p:nvSpPr>
        <p:spPr>
          <a:xfrm>
            <a:off x="304800" y="2209800"/>
            <a:ext cx="8395738" cy="914400"/>
          </a:xfrm>
          <a:prstGeom prst="rect">
            <a:avLst/>
          </a:prstGeom>
        </p:spPr>
        <p:txBody>
          <a:bodyPr spcFirstLastPara="1" vert="horz" wrap="square" lIns="91425" tIns="91425" rIns="91425" bIns="91425" numCol="1" anchor="t" anchorCtr="0" compatLnSpc="1">
            <a:prstTxWarp prst="textNoShape">
              <a:avLst/>
            </a:prstTxWarp>
            <a:noAutofit/>
          </a:bodyPr>
          <a:lstStyle/>
          <a:p>
            <a:pPr marL="0" indent="0">
              <a:buNone/>
            </a:pPr>
            <a:r>
              <a:rPr lang="en-US" sz="2000" dirty="0">
                <a:highlight>
                  <a:srgbClr val="FFFFFF"/>
                </a:highlight>
              </a:rPr>
              <a:t>The 99% confidence interval for proportion of students who quit their education after school level because of financial problems is (0.1, 0.18). Test the claim that the percentage of student who quit their education is equal to 12%.</a:t>
            </a:r>
          </a:p>
        </p:txBody>
      </p:sp>
      <p:pic>
        <p:nvPicPr>
          <p:cNvPr id="5" name="Picture 4">
            <a:extLst>
              <a:ext uri="{FF2B5EF4-FFF2-40B4-BE49-F238E27FC236}">
                <a16:creationId xmlns="" xmlns:a16="http://schemas.microsoft.com/office/drawing/2014/main" id="{96B4C53A-3F31-4D83-911A-109BD8775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94539"/>
            <a:ext cx="1143000" cy="1047307"/>
          </a:xfrm>
          <a:prstGeom prst="rect">
            <a:avLst/>
          </a:prstGeom>
        </p:spPr>
      </p:pic>
      <p:sp>
        <p:nvSpPr>
          <p:cNvPr id="4" name="Rectangle 3"/>
          <p:cNvSpPr/>
          <p:nvPr/>
        </p:nvSpPr>
        <p:spPr>
          <a:xfrm>
            <a:off x="4839608" y="5562600"/>
            <a:ext cx="4282621" cy="646331"/>
          </a:xfrm>
          <a:prstGeom prst="rect">
            <a:avLst/>
          </a:prstGeom>
        </p:spPr>
        <p:txBody>
          <a:bodyPr wrap="square">
            <a:spAutoFit/>
          </a:bodyPr>
          <a:lstStyle/>
          <a:p>
            <a:pPr algn="ctr"/>
            <a:r>
              <a:rPr lang="en-IN" i="1" dirty="0">
                <a:solidFill>
                  <a:schemeClr val="accent1"/>
                </a:solidFill>
                <a:latin typeface="Cambria" panose="02040503050406030204" pitchFamily="18" charset="0"/>
                <a:sym typeface="Avenir"/>
              </a:rPr>
              <a:t>For solution please refer faculty notes </a:t>
            </a:r>
            <a:r>
              <a:rPr lang="en-IN" i="1" dirty="0" smtClean="0">
                <a:solidFill>
                  <a:schemeClr val="accent1"/>
                </a:solidFill>
                <a:latin typeface="Cambria" panose="02040503050406030204" pitchFamily="18" charset="0"/>
                <a:sym typeface="Avenir"/>
              </a:rPr>
              <a:t>pdf for Hypothesis Testing– Solution 2</a:t>
            </a:r>
            <a:endParaRPr lang="en-US" i="1" dirty="0">
              <a:solidFill>
                <a:schemeClr val="accent1"/>
              </a:solidFill>
              <a:latin typeface="Cambria" panose="02040503050406030204" pitchFamily="18" charset="0"/>
            </a:endParaRPr>
          </a:p>
        </p:txBody>
      </p:sp>
    </p:spTree>
    <p:extLst>
      <p:ext uri="{BB962C8B-B14F-4D97-AF65-F5344CB8AC3E}">
        <p14:creationId xmlns:p14="http://schemas.microsoft.com/office/powerpoint/2010/main" val="3888780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pSp>
        <p:nvGrpSpPr>
          <p:cNvPr id="2" name="Group 1"/>
          <p:cNvGrpSpPr/>
          <p:nvPr/>
        </p:nvGrpSpPr>
        <p:grpSpPr>
          <a:xfrm>
            <a:off x="1160675" y="2166867"/>
            <a:ext cx="6822650" cy="2524267"/>
            <a:chOff x="1160675" y="2159508"/>
            <a:chExt cx="6822650" cy="2524267"/>
          </a:xfrm>
        </p:grpSpPr>
        <p:sp>
          <p:nvSpPr>
            <p:cNvPr id="163" name="Google Shape;163;p30"/>
            <p:cNvSpPr/>
            <p:nvPr/>
          </p:nvSpPr>
          <p:spPr>
            <a:xfrm>
              <a:off x="2848650" y="2159508"/>
              <a:ext cx="3446700" cy="639600"/>
            </a:xfrm>
            <a:prstGeom prst="roundRect">
              <a:avLst>
                <a:gd name="adj" fmla="val 16667"/>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en-GB" sz="2200" b="1" dirty="0">
                  <a:solidFill>
                    <a:srgbClr val="FAFAFA"/>
                  </a:solidFill>
                  <a:latin typeface="Cambria" panose="02040503050406030204" pitchFamily="18" charset="0"/>
                  <a:ea typeface="Cambria" panose="02040503050406030204" pitchFamily="18" charset="0"/>
                  <a:cs typeface="Avenir"/>
                  <a:sym typeface="Avenir"/>
                </a:rPr>
                <a:t>Types of Errors</a:t>
              </a:r>
            </a:p>
          </p:txBody>
        </p:sp>
        <p:sp>
          <p:nvSpPr>
            <p:cNvPr id="164" name="Google Shape;164;p30"/>
            <p:cNvSpPr/>
            <p:nvPr/>
          </p:nvSpPr>
          <p:spPr>
            <a:xfrm>
              <a:off x="1160675" y="3999750"/>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Type I Error</a:t>
              </a:r>
              <a:endParaRPr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165" name="Google Shape;165;p30"/>
            <p:cNvSpPr/>
            <p:nvPr/>
          </p:nvSpPr>
          <p:spPr>
            <a:xfrm>
              <a:off x="6234625" y="4044175"/>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endParaRPr b="1" dirty="0">
                <a:solidFill>
                  <a:schemeClr val="tx1"/>
                </a:solidFill>
                <a:latin typeface="Cambria" panose="02040503050406030204" pitchFamily="18" charset="0"/>
                <a:ea typeface="Cambria" panose="02040503050406030204" pitchFamily="18" charset="0"/>
                <a:cs typeface="Avenir"/>
                <a:sym typeface="Avenir"/>
              </a:endParaRPr>
            </a:p>
            <a:p>
              <a:pPr algn="ctr">
                <a:buClr>
                  <a:schemeClr val="dk1"/>
                </a:buClr>
                <a:buSzPts val="1100"/>
              </a:pPr>
              <a:r>
                <a:rPr lang="en-GB" b="1" dirty="0">
                  <a:solidFill>
                    <a:schemeClr val="tx1"/>
                  </a:solidFill>
                  <a:latin typeface="Cambria" panose="02040503050406030204" pitchFamily="18" charset="0"/>
                  <a:ea typeface="Cambria" panose="02040503050406030204" pitchFamily="18" charset="0"/>
                  <a:cs typeface="Avenir"/>
                  <a:sym typeface="Avenir"/>
                </a:rPr>
                <a:t>Type II Error</a:t>
              </a:r>
              <a:endParaRPr b="1" dirty="0">
                <a:solidFill>
                  <a:schemeClr val="tx1"/>
                </a:solidFill>
                <a:latin typeface="Cambria" panose="02040503050406030204" pitchFamily="18" charset="0"/>
                <a:ea typeface="Cambria" panose="02040503050406030204" pitchFamily="18" charset="0"/>
                <a:cs typeface="Avenir"/>
                <a:sym typeface="Avenir"/>
              </a:endParaRPr>
            </a:p>
            <a:p>
              <a:pPr algn="ctr"/>
              <a:endParaRPr b="1" dirty="0">
                <a:solidFill>
                  <a:schemeClr val="tx1"/>
                </a:solidFill>
                <a:latin typeface="Cambria" panose="02040503050406030204" pitchFamily="18" charset="0"/>
                <a:ea typeface="Cambria" panose="02040503050406030204" pitchFamily="18" charset="0"/>
                <a:cs typeface="Avenir"/>
                <a:sym typeface="Avenir"/>
              </a:endParaRPr>
            </a:p>
          </p:txBody>
        </p:sp>
        <p:cxnSp>
          <p:nvCxnSpPr>
            <p:cNvPr id="166" name="Google Shape;166;p30"/>
            <p:cNvCxnSpPr>
              <a:stCxn id="163" idx="2"/>
              <a:endCxn id="164" idx="0"/>
            </p:cNvCxnSpPr>
            <p:nvPr/>
          </p:nvCxnSpPr>
          <p:spPr>
            <a:xfrm rot="5400000">
              <a:off x="2703192" y="2130942"/>
              <a:ext cx="1200642" cy="2536975"/>
            </a:xfrm>
            <a:prstGeom prst="bentConnector3">
              <a:avLst>
                <a:gd name="adj1" fmla="val 50000"/>
              </a:avLst>
            </a:prstGeom>
            <a:ln>
              <a:headEnd type="none" w="med" len="med"/>
              <a:tailEnd type="triangle" w="med" len="med"/>
            </a:ln>
          </p:spPr>
          <p:style>
            <a:lnRef idx="2">
              <a:schemeClr val="accent6">
                <a:shade val="50000"/>
              </a:schemeClr>
            </a:lnRef>
            <a:fillRef idx="1">
              <a:schemeClr val="accent6"/>
            </a:fillRef>
            <a:effectRef idx="0">
              <a:schemeClr val="accent6"/>
            </a:effectRef>
            <a:fontRef idx="minor">
              <a:schemeClr val="lt1"/>
            </a:fontRef>
          </p:style>
        </p:cxnSp>
        <p:cxnSp>
          <p:nvCxnSpPr>
            <p:cNvPr id="167" name="Google Shape;167;p30"/>
            <p:cNvCxnSpPr>
              <a:cxnSpLocks/>
              <a:endCxn id="165" idx="0"/>
            </p:cNvCxnSpPr>
            <p:nvPr/>
          </p:nvCxnSpPr>
          <p:spPr>
            <a:xfrm>
              <a:off x="4572000" y="3399429"/>
              <a:ext cx="2536975" cy="644746"/>
            </a:xfrm>
            <a:prstGeom prst="bentConnector2">
              <a:avLst/>
            </a:prstGeom>
            <a:ln>
              <a:headEnd type="none" w="med" len="med"/>
              <a:tailEnd type="triangle" w="med" len="med"/>
            </a:ln>
          </p:spPr>
          <p:style>
            <a:lnRef idx="2">
              <a:schemeClr val="accent6">
                <a:shade val="50000"/>
              </a:schemeClr>
            </a:lnRef>
            <a:fillRef idx="1">
              <a:schemeClr val="accent6"/>
            </a:fillRef>
            <a:effectRef idx="0">
              <a:schemeClr val="accent6"/>
            </a:effectRef>
            <a:fontRef idx="minor">
              <a:schemeClr val="lt1"/>
            </a:fontRef>
          </p:style>
        </p:cxnSp>
      </p:grpSp>
      <p:sp>
        <p:nvSpPr>
          <p:cNvPr id="168" name="Google Shape;168;p30"/>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spcBef>
                <a:spcPts val="0"/>
              </a:spcBef>
              <a:spcAft>
                <a:spcPts val="0"/>
              </a:spcAft>
            </a:pPr>
            <a:r>
              <a:rPr lang="en-GB" dirty="0">
                <a:ea typeface="Cambria" panose="02040503050406030204" pitchFamily="18" charset="0"/>
                <a:cs typeface="Avenir"/>
                <a:sym typeface="Avenir"/>
              </a:rPr>
              <a:t>Hypothesis Testing: Types of Errors</a:t>
            </a:r>
            <a:endParaRPr dirty="0">
              <a:ea typeface="Cambria" panose="02040503050406030204" pitchFamily="18" charset="0"/>
              <a:cs typeface="Avenir"/>
              <a:sym typeface="Aveni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Hypothesis Testing: Types of Errors</a:t>
            </a:r>
            <a:endParaRPr dirty="0">
              <a:ea typeface="Cambria" panose="02040503050406030204" pitchFamily="18" charset="0"/>
              <a:cs typeface="Avenir"/>
              <a:sym typeface="Avenir"/>
            </a:endParaRPr>
          </a:p>
        </p:txBody>
      </p:sp>
      <p:sp>
        <p:nvSpPr>
          <p:cNvPr id="174" name="Google Shape;174;p31"/>
          <p:cNvSpPr txBox="1">
            <a:spLocks noGrp="1"/>
          </p:cNvSpPr>
          <p:nvPr>
            <p:ph type="body" idx="4294967295"/>
          </p:nvPr>
        </p:nvSpPr>
        <p:spPr>
          <a:xfrm>
            <a:off x="0" y="2286000"/>
            <a:ext cx="9144000" cy="2286000"/>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355600">
              <a:spcBef>
                <a:spcPts val="1600"/>
              </a:spcBef>
              <a:buClr>
                <a:srgbClr val="666666"/>
              </a:buClr>
              <a:buSzPts val="1600"/>
            </a:pPr>
            <a:r>
              <a:rPr lang="en-GB" sz="2000" dirty="0">
                <a:ea typeface="Cambria" panose="02040503050406030204" pitchFamily="18" charset="0"/>
                <a:cs typeface="Avenir"/>
                <a:sym typeface="Avenir"/>
              </a:rPr>
              <a:t>Type I error is rejecting the null hypothesis when it is correct </a:t>
            </a:r>
            <a:endParaRPr sz="2000" dirty="0">
              <a:ea typeface="Cambria" panose="02040503050406030204" pitchFamily="18" charset="0"/>
              <a:cs typeface="Avenir"/>
              <a:sym typeface="Avenir"/>
            </a:endParaRPr>
          </a:p>
          <a:p>
            <a:pPr marL="355600">
              <a:spcBef>
                <a:spcPts val="3000"/>
              </a:spcBef>
              <a:buClr>
                <a:srgbClr val="666666"/>
              </a:buClr>
              <a:buSzPts val="1600"/>
            </a:pPr>
            <a:r>
              <a:rPr lang="en-GB" sz="2000" dirty="0">
                <a:ea typeface="Cambria" panose="02040503050406030204" pitchFamily="18" charset="0"/>
                <a:cs typeface="Avenir"/>
                <a:sym typeface="Avenir"/>
              </a:rPr>
              <a:t>This is the probability of falsely rejecting the null hypothesis when it is true</a:t>
            </a:r>
            <a:endParaRPr sz="2000" dirty="0">
              <a:ea typeface="Cambria" panose="02040503050406030204" pitchFamily="18" charset="0"/>
              <a:cs typeface="Avenir"/>
              <a:sym typeface="Avenir"/>
            </a:endParaRPr>
          </a:p>
          <a:p>
            <a:pPr marL="355600">
              <a:spcBef>
                <a:spcPts val="3000"/>
              </a:spcBef>
              <a:buClr>
                <a:srgbClr val="666666"/>
              </a:buClr>
              <a:buSzPts val="1600"/>
            </a:pPr>
            <a:r>
              <a:rPr lang="en-GB" sz="2000" dirty="0">
                <a:ea typeface="Cambria" panose="02040503050406030204" pitchFamily="18" charset="0"/>
                <a:cs typeface="Avenir"/>
                <a:sym typeface="Avenir"/>
              </a:rPr>
              <a:t>It is measured by the level of significance, denoted by 𝛂</a:t>
            </a:r>
            <a:endParaRPr sz="2000" dirty="0">
              <a:ea typeface="Cambria" panose="02040503050406030204" pitchFamily="18" charset="0"/>
              <a:cs typeface="Avenir"/>
              <a:sym typeface="Avenir"/>
            </a:endParaRPr>
          </a:p>
          <a:p>
            <a:pPr>
              <a:spcBef>
                <a:spcPts val="3000"/>
              </a:spcBef>
            </a:pPr>
            <a:endParaRPr sz="2000" dirty="0">
              <a:ea typeface="Cambria" panose="02040503050406030204" pitchFamily="18" charset="0"/>
              <a:cs typeface="Avenir"/>
              <a:sym typeface="Avenir"/>
            </a:endParaRPr>
          </a:p>
        </p:txBody>
      </p:sp>
      <p:sp>
        <p:nvSpPr>
          <p:cNvPr id="4" name="Rectangle: Rounded Corners 3">
            <a:extLst>
              <a:ext uri="{FF2B5EF4-FFF2-40B4-BE49-F238E27FC236}">
                <a16:creationId xmlns="" xmlns:a16="http://schemas.microsoft.com/office/drawing/2014/main" id="{97478173-6B5B-441C-AC39-23D713D24F81}"/>
              </a:ext>
            </a:extLst>
          </p:cNvPr>
          <p:cNvSpPr/>
          <p:nvPr/>
        </p:nvSpPr>
        <p:spPr>
          <a:xfrm>
            <a:off x="3276600" y="1371600"/>
            <a:ext cx="25908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GB" sz="2000" b="1" dirty="0">
                <a:latin typeface="Cambria" panose="02040503050406030204" pitchFamily="18" charset="0"/>
                <a:ea typeface="Cambria" panose="02040503050406030204" pitchFamily="18" charset="0"/>
                <a:cs typeface="Avenir"/>
                <a:sym typeface="Avenir"/>
              </a:rPr>
              <a:t>Type I Error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32"/>
          <p:cNvSpPr txBox="1">
            <a:spLocks noGrp="1"/>
          </p:cNvSpPr>
          <p:nvPr>
            <p:ph type="body" idx="4294967295"/>
          </p:nvPr>
        </p:nvSpPr>
        <p:spPr>
          <a:xfrm>
            <a:off x="0" y="2133600"/>
            <a:ext cx="9144000" cy="2590800"/>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355600">
              <a:spcBef>
                <a:spcPts val="1600"/>
              </a:spcBef>
              <a:buClr>
                <a:srgbClr val="666666"/>
              </a:buClr>
              <a:buSzPts val="1600"/>
            </a:pPr>
            <a:r>
              <a:rPr lang="en-GB" sz="2000" dirty="0">
                <a:ea typeface="Cambria" panose="02040503050406030204" pitchFamily="18" charset="0"/>
                <a:cs typeface="Avenir"/>
                <a:sym typeface="Avenir"/>
              </a:rPr>
              <a:t>Type II error is not rejecting the null hypothesis when it is wrong</a:t>
            </a:r>
            <a:endParaRPr sz="2000" dirty="0">
              <a:ea typeface="Cambria" panose="02040503050406030204" pitchFamily="18" charset="0"/>
              <a:cs typeface="Avenir"/>
              <a:sym typeface="Avenir"/>
            </a:endParaRPr>
          </a:p>
          <a:p>
            <a:pPr marL="355600">
              <a:spcBef>
                <a:spcPts val="3000"/>
              </a:spcBef>
              <a:buClr>
                <a:srgbClr val="666666"/>
              </a:buClr>
              <a:buSzPts val="1600"/>
            </a:pPr>
            <a:r>
              <a:rPr lang="en-GB" sz="2000" dirty="0">
                <a:ea typeface="Cambria" panose="02040503050406030204" pitchFamily="18" charset="0"/>
                <a:cs typeface="Avenir"/>
                <a:sym typeface="Avenir"/>
              </a:rPr>
              <a:t>The probability of committing type II error is denoted by 𝞫</a:t>
            </a:r>
            <a:endParaRPr sz="2000" dirty="0">
              <a:ea typeface="Cambria" panose="02040503050406030204" pitchFamily="18" charset="0"/>
              <a:cs typeface="Avenir"/>
              <a:sym typeface="Avenir"/>
            </a:endParaRPr>
          </a:p>
          <a:p>
            <a:pPr marL="355600">
              <a:spcBef>
                <a:spcPts val="3000"/>
              </a:spcBef>
              <a:spcAft>
                <a:spcPts val="3000"/>
              </a:spcAft>
              <a:buClr>
                <a:srgbClr val="666666"/>
              </a:buClr>
              <a:buSzPts val="1600"/>
            </a:pPr>
            <a:r>
              <a:rPr lang="en-GB" sz="2000" dirty="0">
                <a:ea typeface="Cambria" panose="02040503050406030204" pitchFamily="18" charset="0"/>
                <a:cs typeface="Avenir"/>
                <a:sym typeface="Avenir"/>
              </a:rPr>
              <a:t>1 - 𝞫 is the power of test, which is probability of correctly rejecting the false null hypothesis </a:t>
            </a:r>
            <a:endParaRPr sz="2000" dirty="0">
              <a:ea typeface="Cambria" panose="02040503050406030204" pitchFamily="18" charset="0"/>
              <a:cs typeface="Avenir"/>
              <a:sym typeface="Avenir"/>
            </a:endParaRPr>
          </a:p>
        </p:txBody>
      </p:sp>
      <p:sp>
        <p:nvSpPr>
          <p:cNvPr id="4" name="Rectangle: Rounded Corners 3">
            <a:extLst>
              <a:ext uri="{FF2B5EF4-FFF2-40B4-BE49-F238E27FC236}">
                <a16:creationId xmlns="" xmlns:a16="http://schemas.microsoft.com/office/drawing/2014/main" id="{04103AC9-8A4D-42BB-8698-D317FEBB8225}"/>
              </a:ext>
            </a:extLst>
          </p:cNvPr>
          <p:cNvSpPr/>
          <p:nvPr/>
        </p:nvSpPr>
        <p:spPr>
          <a:xfrm>
            <a:off x="3276600" y="1371600"/>
            <a:ext cx="25908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GB" sz="2000" b="1" dirty="0">
                <a:latin typeface="Cambria" panose="02040503050406030204" pitchFamily="18" charset="0"/>
                <a:ea typeface="Cambria" panose="02040503050406030204" pitchFamily="18" charset="0"/>
                <a:cs typeface="Avenir"/>
                <a:sym typeface="Avenir"/>
              </a:rPr>
              <a:t>Type II Error</a:t>
            </a:r>
          </a:p>
        </p:txBody>
      </p:sp>
      <p:sp>
        <p:nvSpPr>
          <p:cNvPr id="8" name="Google Shape;173;p31"/>
          <p:cNvSpPr txBox="1">
            <a:spLocks noGrp="1"/>
          </p:cNvSpPr>
          <p:nvPr>
            <p:ph type="title"/>
          </p:nvPr>
        </p:nvSpPr>
        <p:spPr>
          <a:xfrm>
            <a:off x="0" y="101600"/>
            <a:ext cx="6184900" cy="609600"/>
          </a:xfrm>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Hypothesis Testing: Types of Errors</a:t>
            </a:r>
            <a:endParaRPr dirty="0">
              <a:ea typeface="Cambria" panose="02040503050406030204" pitchFamily="18" charset="0"/>
              <a:cs typeface="Avenir"/>
              <a:sym typeface="Aveni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Critical Region</a:t>
            </a:r>
            <a:endParaRPr dirty="0">
              <a:ea typeface="Cambria" panose="02040503050406030204" pitchFamily="18" charset="0"/>
              <a:cs typeface="Avenir"/>
              <a:sym typeface="Avenir"/>
            </a:endParaRPr>
          </a:p>
        </p:txBody>
      </p:sp>
      <p:sp>
        <p:nvSpPr>
          <p:cNvPr id="186" name="Google Shape;186;p33"/>
          <p:cNvSpPr txBox="1">
            <a:spLocks noGrp="1"/>
          </p:cNvSpPr>
          <p:nvPr>
            <p:ph type="body" idx="4294967295"/>
          </p:nvPr>
        </p:nvSpPr>
        <p:spPr>
          <a:xfrm>
            <a:off x="460375" y="1257300"/>
            <a:ext cx="7918450" cy="4419600"/>
          </a:xfrm>
          <a:prstGeom prst="rect">
            <a:avLst/>
          </a:prstGeom>
          <a:noFill/>
        </p:spPr>
        <p:txBody>
          <a:bodyPr spcFirstLastPara="1" vert="horz" wrap="square" lIns="91425" tIns="91425" rIns="91425" bIns="91425" numCol="1" anchor="t" anchorCtr="0" compatLnSpc="1">
            <a:prstTxWarp prst="textNoShape">
              <a:avLst/>
            </a:prstTxWarp>
            <a:noAutofit/>
          </a:bodyPr>
          <a:lstStyle/>
          <a:p>
            <a:pPr marL="355600">
              <a:buClr>
                <a:srgbClr val="666666"/>
              </a:buClr>
              <a:buSzPts val="1600"/>
            </a:pPr>
            <a:r>
              <a:rPr lang="en-GB" sz="2000" dirty="0">
                <a:ea typeface="Cambria" panose="02040503050406030204" pitchFamily="18" charset="0"/>
                <a:cs typeface="Avenir"/>
                <a:sym typeface="Avenir"/>
              </a:rPr>
              <a:t>Let x</a:t>
            </a:r>
            <a:r>
              <a:rPr lang="en-GB" sz="2000" baseline="-25000" dirty="0">
                <a:ea typeface="Cambria" panose="02040503050406030204" pitchFamily="18" charset="0"/>
                <a:cs typeface="Avenir"/>
                <a:sym typeface="Avenir"/>
              </a:rPr>
              <a:t>1</a:t>
            </a:r>
            <a:r>
              <a:rPr lang="en-GB" sz="2000" dirty="0">
                <a:ea typeface="Cambria" panose="02040503050406030204" pitchFamily="18" charset="0"/>
                <a:cs typeface="Avenir"/>
                <a:sym typeface="Avenir"/>
              </a:rPr>
              <a:t>, x</a:t>
            </a:r>
            <a:r>
              <a:rPr lang="en-GB" sz="2000" baseline="-25000" dirty="0">
                <a:ea typeface="Cambria" panose="02040503050406030204" pitchFamily="18" charset="0"/>
                <a:cs typeface="Avenir"/>
                <a:sym typeface="Avenir"/>
              </a:rPr>
              <a:t>2</a:t>
            </a:r>
            <a:r>
              <a:rPr lang="en-GB" sz="2000" dirty="0">
                <a:ea typeface="Cambria" panose="02040503050406030204" pitchFamily="18" charset="0"/>
                <a:cs typeface="Avenir"/>
                <a:sym typeface="Avenir"/>
              </a:rPr>
              <a:t>, ….x</a:t>
            </a:r>
            <a:r>
              <a:rPr lang="en-GB" sz="2000" baseline="-25000" dirty="0">
                <a:ea typeface="Cambria" panose="02040503050406030204" pitchFamily="18" charset="0"/>
                <a:cs typeface="Avenir"/>
                <a:sym typeface="Avenir"/>
              </a:rPr>
              <a:t> n  </a:t>
            </a:r>
            <a:r>
              <a:rPr lang="en-GB" sz="2000" dirty="0">
                <a:ea typeface="Cambria" panose="02040503050406030204" pitchFamily="18" charset="0"/>
                <a:cs typeface="Avenir"/>
                <a:sym typeface="Avenir"/>
              </a:rPr>
              <a:t>be a random sample taken for testing H</a:t>
            </a:r>
            <a:r>
              <a:rPr lang="en-GB" sz="2000" baseline="-25000" dirty="0">
                <a:ea typeface="Cambria" panose="02040503050406030204" pitchFamily="18" charset="0"/>
                <a:cs typeface="Avenir"/>
                <a:sym typeface="Avenir"/>
              </a:rPr>
              <a:t>o</a:t>
            </a:r>
            <a:r>
              <a:rPr lang="en-GB" sz="2000" dirty="0">
                <a:ea typeface="Cambria" panose="02040503050406030204" pitchFamily="18" charset="0"/>
                <a:cs typeface="Avenir"/>
                <a:sym typeface="Avenir"/>
              </a:rPr>
              <a:t>, while deciding whether H</a:t>
            </a:r>
            <a:r>
              <a:rPr lang="en-GB" sz="2000" baseline="-25000" dirty="0">
                <a:ea typeface="Cambria" panose="02040503050406030204" pitchFamily="18" charset="0"/>
                <a:cs typeface="Avenir"/>
                <a:sym typeface="Avenir"/>
              </a:rPr>
              <a:t>o </a:t>
            </a:r>
            <a:r>
              <a:rPr lang="en-GB" sz="2000" dirty="0">
                <a:ea typeface="Cambria" panose="02040503050406030204" pitchFamily="18" charset="0"/>
                <a:cs typeface="Avenir"/>
                <a:sym typeface="Avenir"/>
              </a:rPr>
              <a:t> is true or false, entire sample space is divided into two non-overlapping regions. In other words the sample space is partitioned into two subsets W</a:t>
            </a:r>
            <a:r>
              <a:rPr lang="en-GB" sz="2000" baseline="-25000" dirty="0">
                <a:ea typeface="Cambria" panose="02040503050406030204" pitchFamily="18" charset="0"/>
                <a:cs typeface="Avenir"/>
                <a:sym typeface="Avenir"/>
              </a:rPr>
              <a:t> </a:t>
            </a:r>
            <a:r>
              <a:rPr lang="en-GB" sz="2000" dirty="0">
                <a:ea typeface="Cambria" panose="02040503050406030204" pitchFamily="18" charset="0"/>
                <a:cs typeface="Avenir"/>
                <a:sym typeface="Avenir"/>
              </a:rPr>
              <a:t> and </a:t>
            </a:r>
            <a:r>
              <a:rPr lang="en-GB" sz="2000" dirty="0" err="1">
                <a:ea typeface="Cambria" panose="02040503050406030204" pitchFamily="18" charset="0"/>
                <a:cs typeface="Avenir"/>
                <a:sym typeface="Avenir"/>
              </a:rPr>
              <a:t>W</a:t>
            </a:r>
            <a:r>
              <a:rPr lang="en-GB" sz="2000" baseline="30000" dirty="0" err="1">
                <a:ea typeface="Cambria" panose="02040503050406030204" pitchFamily="18" charset="0"/>
                <a:cs typeface="Avenir"/>
                <a:sym typeface="Avenir"/>
              </a:rPr>
              <a:t>c</a:t>
            </a:r>
            <a:r>
              <a:rPr lang="en-GB" sz="2000" baseline="30000" dirty="0">
                <a:ea typeface="Cambria" panose="02040503050406030204" pitchFamily="18" charset="0"/>
                <a:cs typeface="Avenir"/>
                <a:sym typeface="Avenir"/>
              </a:rPr>
              <a:t> </a:t>
            </a:r>
            <a:r>
              <a:rPr lang="en-GB" sz="2000" dirty="0">
                <a:ea typeface="Cambria" panose="02040503050406030204" pitchFamily="18" charset="0"/>
                <a:cs typeface="Avenir"/>
                <a:sym typeface="Avenir"/>
              </a:rPr>
              <a:t> in the test procedure.</a:t>
            </a:r>
            <a:endParaRPr sz="2000" dirty="0">
              <a:ea typeface="Cambria" panose="02040503050406030204" pitchFamily="18" charset="0"/>
              <a:cs typeface="Avenir"/>
              <a:sym typeface="Avenir"/>
            </a:endParaRPr>
          </a:p>
          <a:p>
            <a:pPr marL="355600">
              <a:spcBef>
                <a:spcPts val="2000"/>
              </a:spcBef>
              <a:buClr>
                <a:srgbClr val="666666"/>
              </a:buClr>
              <a:buSzPts val="1600"/>
            </a:pPr>
            <a:r>
              <a:rPr lang="en-GB" sz="2000" dirty="0">
                <a:ea typeface="Cambria" panose="02040503050406030204" pitchFamily="18" charset="0"/>
                <a:cs typeface="Avenir"/>
                <a:sym typeface="Avenir"/>
              </a:rPr>
              <a:t>One of the regions is acceptance region of H</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 and the other is rejection region of H</a:t>
            </a:r>
            <a:r>
              <a:rPr lang="en-GB" sz="2000" baseline="-25000" dirty="0">
                <a:ea typeface="Cambria" panose="02040503050406030204" pitchFamily="18" charset="0"/>
                <a:cs typeface="Avenir"/>
                <a:sym typeface="Avenir"/>
              </a:rPr>
              <a:t>o </a:t>
            </a:r>
            <a:r>
              <a:rPr lang="en-GB" sz="2000" dirty="0">
                <a:ea typeface="Cambria" panose="02040503050406030204" pitchFamily="18" charset="0"/>
                <a:cs typeface="Avenir"/>
                <a:sym typeface="Avenir"/>
              </a:rPr>
              <a:t>(or acceptance region of H</a:t>
            </a:r>
            <a:r>
              <a:rPr lang="en-GB" sz="2000" baseline="-25000" dirty="0">
                <a:ea typeface="Cambria" panose="02040503050406030204" pitchFamily="18" charset="0"/>
                <a:cs typeface="Avenir"/>
                <a:sym typeface="Avenir"/>
              </a:rPr>
              <a:t>1 </a:t>
            </a:r>
            <a:r>
              <a:rPr lang="en-GB" sz="2000" dirty="0">
                <a:ea typeface="Cambria" panose="02040503050406030204" pitchFamily="18" charset="0"/>
                <a:cs typeface="Avenir"/>
                <a:sym typeface="Avenir"/>
              </a:rPr>
              <a:t>)</a:t>
            </a:r>
            <a:endParaRPr sz="2000" dirty="0">
              <a:ea typeface="Cambria" panose="02040503050406030204" pitchFamily="18" charset="0"/>
              <a:cs typeface="Avenir"/>
              <a:sym typeface="Avenir"/>
            </a:endParaRPr>
          </a:p>
          <a:p>
            <a:pPr marL="355600">
              <a:spcBef>
                <a:spcPts val="2000"/>
              </a:spcBef>
              <a:buClr>
                <a:srgbClr val="666666"/>
              </a:buClr>
              <a:buSzPts val="1600"/>
            </a:pPr>
            <a:r>
              <a:rPr lang="en-GB" sz="2000" dirty="0">
                <a:ea typeface="Cambria" panose="02040503050406030204" pitchFamily="18" charset="0"/>
                <a:cs typeface="Avenir"/>
                <a:sym typeface="Avenir"/>
              </a:rPr>
              <a:t>A region in which H</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 is rejected is treated is called as critical region</a:t>
            </a:r>
            <a:endParaRPr sz="2000" dirty="0">
              <a:ea typeface="Cambria" panose="02040503050406030204" pitchFamily="18" charset="0"/>
              <a:cs typeface="Avenir"/>
              <a:sym typeface="Avenir"/>
            </a:endParaRPr>
          </a:p>
          <a:p>
            <a:pPr marL="355600">
              <a:spcBef>
                <a:spcPts val="2000"/>
              </a:spcBef>
              <a:buClr>
                <a:srgbClr val="666666"/>
              </a:buClr>
              <a:buSzPts val="1600"/>
            </a:pPr>
            <a:r>
              <a:rPr lang="en-GB" sz="2000" dirty="0">
                <a:ea typeface="Cambria" panose="02040503050406030204" pitchFamily="18" charset="0"/>
                <a:cs typeface="Avenir"/>
                <a:sym typeface="Avenir"/>
              </a:rPr>
              <a:t>If a value of statistics which is used in testing H</a:t>
            </a:r>
            <a:r>
              <a:rPr lang="en-GB" sz="2000" baseline="-25000" dirty="0">
                <a:ea typeface="Cambria" panose="02040503050406030204" pitchFamily="18" charset="0"/>
                <a:cs typeface="Avenir"/>
                <a:sym typeface="Avenir"/>
              </a:rPr>
              <a:t>o </a:t>
            </a:r>
            <a:r>
              <a:rPr lang="en-GB" sz="2000" dirty="0">
                <a:ea typeface="Cambria" panose="02040503050406030204" pitchFamily="18" charset="0"/>
                <a:cs typeface="Avenir"/>
                <a:sym typeface="Avenir"/>
              </a:rPr>
              <a:t>falls in critical region, H</a:t>
            </a:r>
            <a:r>
              <a:rPr lang="en-GB" sz="2000" baseline="-25000" dirty="0">
                <a:ea typeface="Cambria" panose="02040503050406030204" pitchFamily="18" charset="0"/>
                <a:cs typeface="Avenir"/>
                <a:sym typeface="Avenir"/>
              </a:rPr>
              <a:t>o </a:t>
            </a:r>
            <a:r>
              <a:rPr lang="en-GB" sz="2000" dirty="0">
                <a:ea typeface="Cambria" panose="02040503050406030204" pitchFamily="18" charset="0"/>
                <a:cs typeface="Avenir"/>
                <a:sym typeface="Avenir"/>
              </a:rPr>
              <a:t> is rejected and accepted otherwise </a:t>
            </a:r>
            <a:endParaRPr sz="2000" dirty="0">
              <a:ea typeface="Cambria" panose="02040503050406030204" pitchFamily="18" charset="0"/>
              <a:cs typeface="Avenir"/>
              <a:sym typeface="Avenir"/>
            </a:endParaRPr>
          </a:p>
          <a:p>
            <a:pPr marL="355600">
              <a:spcBef>
                <a:spcPts val="2000"/>
              </a:spcBef>
              <a:spcAft>
                <a:spcPts val="2000"/>
              </a:spcAft>
              <a:buClr>
                <a:srgbClr val="666666"/>
              </a:buClr>
              <a:buSzPts val="1600"/>
            </a:pPr>
            <a:r>
              <a:rPr lang="en-GB" sz="2000" dirty="0">
                <a:ea typeface="Cambria" panose="02040503050406030204" pitchFamily="18" charset="0"/>
                <a:cs typeface="Avenir"/>
                <a:sym typeface="Avenir"/>
              </a:rPr>
              <a:t>Critical region is denoted by W or C</a:t>
            </a:r>
            <a:endParaRPr sz="2000" dirty="0">
              <a:ea typeface="Cambria" panose="02040503050406030204" pitchFamily="18" charset="0"/>
              <a:cs typeface="Avenir"/>
              <a:sym typeface="Avenir"/>
            </a:endParaRPr>
          </a:p>
        </p:txBody>
      </p:sp>
      <p:sp>
        <p:nvSpPr>
          <p:cNvPr id="4" name="Rounded Rectangle 3">
            <a:extLst>
              <a:ext uri="{FF2B5EF4-FFF2-40B4-BE49-F238E27FC236}">
                <a16:creationId xmlns="" xmlns:a16="http://schemas.microsoft.com/office/drawing/2014/main" id="{498B9080-7A49-4E64-B31A-29D6BCF4CAAD}"/>
              </a:ext>
            </a:extLst>
          </p:cNvPr>
          <p:cNvSpPr/>
          <p:nvPr/>
        </p:nvSpPr>
        <p:spPr>
          <a:xfrm>
            <a:off x="304800" y="1066800"/>
            <a:ext cx="8534400" cy="4800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127000">
              <a:buSzPct val="96000"/>
            </a:pPr>
            <a:endParaRPr lang="en-US" sz="2000" dirty="0">
              <a:latin typeface="Cambria" panose="02040503050406030204" pitchFamily="18" charset="0"/>
              <a:ea typeface="Cambria" panose="02040503050406030204" pitchFamily="18" charset="0"/>
              <a:cs typeface="Avenir"/>
              <a:sym typeface="Avenir"/>
            </a:endParaRPr>
          </a:p>
        </p:txBody>
      </p:sp>
    </p:spTree>
    <p:extLst>
      <p:ext uri="{BB962C8B-B14F-4D97-AF65-F5344CB8AC3E}">
        <p14:creationId xmlns:p14="http://schemas.microsoft.com/office/powerpoint/2010/main" val="3757786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Test statistics</a:t>
            </a:r>
            <a:endParaRPr dirty="0">
              <a:ea typeface="Cambria" panose="02040503050406030204" pitchFamily="18" charset="0"/>
              <a:cs typeface="Avenir"/>
              <a:sym typeface="Avenir"/>
            </a:endParaRPr>
          </a:p>
        </p:txBody>
      </p:sp>
      <p:sp>
        <p:nvSpPr>
          <p:cNvPr id="4" name="Rounded Rectangle 3">
            <a:extLst>
              <a:ext uri="{FF2B5EF4-FFF2-40B4-BE49-F238E27FC236}">
                <a16:creationId xmlns="" xmlns:a16="http://schemas.microsoft.com/office/drawing/2014/main" id="{498B9080-7A49-4E64-B31A-29D6BCF4CAAD}"/>
              </a:ext>
            </a:extLst>
          </p:cNvPr>
          <p:cNvSpPr/>
          <p:nvPr/>
        </p:nvSpPr>
        <p:spPr>
          <a:xfrm>
            <a:off x="457200" y="1714500"/>
            <a:ext cx="8229600" cy="3429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A test statistics is a random variable that is calculated from test data and used in hypothesis test. It also determines whether to reject the null hypothesis</a:t>
            </a:r>
          </a:p>
          <a:p>
            <a:pPr marL="46990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Test statistics compares your data with what is expected under the null hypothesis. It is also used to calculate the p-value</a:t>
            </a:r>
          </a:p>
          <a:p>
            <a:pPr marL="46990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A test statistic measures the degree of agreement between a sample of data and the null hypothesis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498B9080-7A49-4E64-B31A-29D6BCF4CAAD}"/>
              </a:ext>
            </a:extLst>
          </p:cNvPr>
          <p:cNvSpPr/>
          <p:nvPr/>
        </p:nvSpPr>
        <p:spPr>
          <a:xfrm>
            <a:off x="457200" y="1714500"/>
            <a:ext cx="8229600" cy="3429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Level of Significance is also known as 𝛂 </a:t>
            </a:r>
          </a:p>
          <a:p>
            <a:pPr marL="46990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It specifies how strongly the sample evidence must contradict the null hypothesis before you can reject the null hypothesis for the entire population</a:t>
            </a:r>
          </a:p>
          <a:p>
            <a:pPr marL="46990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Use p-values and significance levels together to help you determine which hypothesis the data support. If the p-value is less than your significance level, you can reject the null and conclude that the effect is statistically significant</a:t>
            </a:r>
          </a:p>
        </p:txBody>
      </p:sp>
      <p:sp>
        <p:nvSpPr>
          <p:cNvPr id="5" name="Google Shape;197;p35"/>
          <p:cNvSpPr txBox="1">
            <a:spLocks noGrp="1"/>
          </p:cNvSpPr>
          <p:nvPr>
            <p:ph type="title"/>
          </p:nvPr>
        </p:nvSpPr>
        <p:spPr>
          <a:xfrm>
            <a:off x="0" y="101600"/>
            <a:ext cx="6184900" cy="609600"/>
          </a:xfrm>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Level of Significance</a:t>
            </a:r>
            <a:endParaRPr dirty="0">
              <a:ea typeface="Cambria" panose="02040503050406030204" pitchFamily="18" charset="0"/>
              <a:cs typeface="Avenir"/>
              <a:sym typeface="Avenir"/>
            </a:endParaRPr>
          </a:p>
        </p:txBody>
      </p:sp>
    </p:spTree>
    <p:extLst>
      <p:ext uri="{BB962C8B-B14F-4D97-AF65-F5344CB8AC3E}">
        <p14:creationId xmlns:p14="http://schemas.microsoft.com/office/powerpoint/2010/main" val="2896290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7">
            <a:extLst>
              <a:ext uri="{FF2B5EF4-FFF2-40B4-BE49-F238E27FC236}">
                <a16:creationId xmlns:a16="http://schemas.microsoft.com/office/drawing/2014/main" xmlns="" id="{1617F350-E900-4F7A-8816-D47874051447}"/>
              </a:ext>
            </a:extLst>
          </p:cNvPr>
          <p:cNvSpPr/>
          <p:nvPr/>
        </p:nvSpPr>
        <p:spPr>
          <a:xfrm>
            <a:off x="1907704" y="1916832"/>
            <a:ext cx="5328592" cy="3024336"/>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4" name="TextBox 3">
            <a:extLst>
              <a:ext uri="{FF2B5EF4-FFF2-40B4-BE49-F238E27FC236}">
                <a16:creationId xmlns:a16="http://schemas.microsoft.com/office/drawing/2014/main" xmlns="" id="{FAA6077D-EAA5-41EB-BC85-819AC0AF7F86}"/>
              </a:ext>
            </a:extLst>
          </p:cNvPr>
          <p:cNvSpPr txBox="1"/>
          <p:nvPr/>
        </p:nvSpPr>
        <p:spPr>
          <a:xfrm>
            <a:off x="1799692" y="2151728"/>
            <a:ext cx="5544616" cy="2554545"/>
          </a:xfrm>
          <a:prstGeom prst="rect">
            <a:avLst/>
          </a:prstGeom>
          <a:noFill/>
        </p:spPr>
        <p:txBody>
          <a:bodyPr wrap="square" rtlCol="0">
            <a:spAutoFit/>
          </a:bodyPr>
          <a:lstStyle/>
          <a:p>
            <a:pPr algn="ctr"/>
            <a:r>
              <a:rPr lang="en-US" sz="4000" dirty="0" smtClean="0">
                <a:latin typeface="Cambria" panose="02040503050406030204" pitchFamily="18" charset="0"/>
                <a:ea typeface="Cambria" panose="02040503050406030204" pitchFamily="18" charset="0"/>
              </a:rPr>
              <a:t>Discuss </a:t>
            </a:r>
            <a:r>
              <a:rPr lang="en-US" sz="40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Question </a:t>
            </a:r>
            <a:r>
              <a:rPr lang="en-US" sz="4000" b="1" dirty="0" smtClean="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3 </a:t>
            </a:r>
            <a:r>
              <a:rPr lang="en-US" sz="4000" dirty="0" smtClean="0">
                <a:latin typeface="Cambria" panose="02040503050406030204" pitchFamily="18" charset="0"/>
                <a:ea typeface="Cambria" panose="02040503050406030204" pitchFamily="18" charset="0"/>
              </a:rPr>
              <a:t>from the</a:t>
            </a:r>
            <a:endParaRPr lang="en-US" sz="4000" dirty="0">
              <a:latin typeface="Cambria" panose="02040503050406030204" pitchFamily="18" charset="0"/>
              <a:ea typeface="Cambria" panose="02040503050406030204" pitchFamily="18" charset="0"/>
            </a:endParaRPr>
          </a:p>
          <a:p>
            <a:pPr algn="ctr"/>
            <a:r>
              <a:rPr lang="en-US" sz="4000" dirty="0" smtClean="0">
                <a:latin typeface="Cambria" panose="02040503050406030204" pitchFamily="18" charset="0"/>
                <a:ea typeface="Cambria" panose="02040503050406030204" pitchFamily="18" charset="0"/>
              </a:rPr>
              <a:t>Faculty notes pdf for Hypothesis Testing</a:t>
            </a:r>
            <a:endParaRPr lang="en-US" sz="40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0886"/>
            <a:ext cx="1441087" cy="1534886"/>
          </a:xfrm>
          <a:prstGeom prst="rect">
            <a:avLst/>
          </a:prstGeom>
        </p:spPr>
      </p:pic>
    </p:spTree>
    <p:extLst>
      <p:ext uri="{BB962C8B-B14F-4D97-AF65-F5344CB8AC3E}">
        <p14:creationId xmlns:p14="http://schemas.microsoft.com/office/powerpoint/2010/main" val="50887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P-value</a:t>
            </a:r>
            <a:endParaRPr dirty="0">
              <a:ea typeface="Cambria" panose="02040503050406030204" pitchFamily="18" charset="0"/>
              <a:cs typeface="Avenir"/>
              <a:sym typeface="Avenir"/>
            </a:endParaRPr>
          </a:p>
        </p:txBody>
      </p:sp>
      <p:sp>
        <p:nvSpPr>
          <p:cNvPr id="4" name="Rounded Rectangle 3">
            <a:extLst>
              <a:ext uri="{FF2B5EF4-FFF2-40B4-BE49-F238E27FC236}">
                <a16:creationId xmlns="" xmlns:a16="http://schemas.microsoft.com/office/drawing/2014/main" id="{498B9080-7A49-4E64-B31A-29D6BCF4CAAD}"/>
              </a:ext>
            </a:extLst>
          </p:cNvPr>
          <p:cNvSpPr/>
          <p:nvPr/>
        </p:nvSpPr>
        <p:spPr>
          <a:xfrm>
            <a:off x="457200" y="1714500"/>
            <a:ext cx="8229600" cy="3429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P-value is the measure of the strength of evidence the sample data provides against the null hypothesis</a:t>
            </a:r>
          </a:p>
          <a:p>
            <a:pPr marL="46990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A small p-value (typically ≤ 0.05) indicates strong evidence against the null hypothesis, so you reject the null hypothesis</a:t>
            </a:r>
          </a:p>
          <a:p>
            <a:pPr marL="469900" indent="-342900">
              <a:buSzPct val="96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Avenir"/>
              <a:sym typeface="Avenir"/>
            </a:endParaRPr>
          </a:p>
          <a:p>
            <a:pPr marL="469900" indent="-342900">
              <a:buSzPct val="960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A large p-value (&gt; 0.05) indicates weak evidence against the null hypothesis, so you fail to reject the null hypothesis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One-Tailed Test</a:t>
            </a:r>
            <a:endParaRPr dirty="0">
              <a:ea typeface="Cambria" panose="02040503050406030204" pitchFamily="18" charset="0"/>
              <a:cs typeface="Avenir"/>
              <a:sym typeface="Avenir"/>
            </a:endParaRPr>
          </a:p>
        </p:txBody>
      </p:sp>
      <p:grpSp>
        <p:nvGrpSpPr>
          <p:cNvPr id="3" name="Group 2">
            <a:extLst>
              <a:ext uri="{FF2B5EF4-FFF2-40B4-BE49-F238E27FC236}">
                <a16:creationId xmlns="" xmlns:a16="http://schemas.microsoft.com/office/drawing/2014/main" id="{4DF308FC-C2FB-43DA-A9E6-23970340E231}"/>
              </a:ext>
            </a:extLst>
          </p:cNvPr>
          <p:cNvGrpSpPr/>
          <p:nvPr/>
        </p:nvGrpSpPr>
        <p:grpSpPr>
          <a:xfrm>
            <a:off x="4724400" y="2792021"/>
            <a:ext cx="4288969" cy="2389577"/>
            <a:chOff x="5296700" y="1982991"/>
            <a:chExt cx="3695502" cy="1968225"/>
          </a:xfrm>
        </p:grpSpPr>
        <p:pic>
          <p:nvPicPr>
            <p:cNvPr id="211" name="Google Shape;211;p37"/>
            <p:cNvPicPr preferRelativeResize="0"/>
            <p:nvPr/>
          </p:nvPicPr>
          <p:blipFill rotWithShape="1">
            <a:blip r:embed="rId3">
              <a:alphaModFix/>
            </a:blip>
            <a:srcRect l="7109" r="8452"/>
            <a:stretch/>
          </p:blipFill>
          <p:spPr>
            <a:xfrm>
              <a:off x="5296700" y="1982991"/>
              <a:ext cx="3695502" cy="1968225"/>
            </a:xfrm>
            <a:prstGeom prst="rect">
              <a:avLst/>
            </a:prstGeom>
            <a:noFill/>
            <a:ln>
              <a:noFill/>
            </a:ln>
          </p:spPr>
        </p:pic>
        <p:pic>
          <p:nvPicPr>
            <p:cNvPr id="212" name="Google Shape;212;p37"/>
            <p:cNvPicPr preferRelativeResize="0"/>
            <p:nvPr/>
          </p:nvPicPr>
          <p:blipFill>
            <a:blip r:embed="rId4">
              <a:alphaModFix/>
            </a:blip>
            <a:stretch>
              <a:fillRect/>
            </a:stretch>
          </p:blipFill>
          <p:spPr>
            <a:xfrm>
              <a:off x="7728550" y="2655153"/>
              <a:ext cx="307500" cy="150225"/>
            </a:xfrm>
            <a:prstGeom prst="rect">
              <a:avLst/>
            </a:prstGeom>
            <a:noFill/>
            <a:ln>
              <a:noFill/>
            </a:ln>
          </p:spPr>
        </p:pic>
        <p:sp>
          <p:nvSpPr>
            <p:cNvPr id="213" name="Google Shape;213;p37"/>
            <p:cNvSpPr txBox="1"/>
            <p:nvPr/>
          </p:nvSpPr>
          <p:spPr>
            <a:xfrm>
              <a:off x="7977300" y="2565877"/>
              <a:ext cx="728400" cy="468000"/>
            </a:xfrm>
            <a:prstGeom prst="rect">
              <a:avLst/>
            </a:prstGeom>
            <a:noFill/>
            <a:ln>
              <a:noFill/>
            </a:ln>
          </p:spPr>
          <p:txBody>
            <a:bodyPr spcFirstLastPara="1" wrap="square" lIns="91425" tIns="91425" rIns="91425" bIns="91425" anchor="t" anchorCtr="0">
              <a:noAutofit/>
            </a:bodyPr>
            <a:lstStyle/>
            <a:p>
              <a:r>
                <a:rPr lang="en-GB" sz="1000" b="1" dirty="0">
                  <a:latin typeface="Cambria" panose="02040503050406030204" pitchFamily="18" charset="0"/>
                  <a:ea typeface="Cambria" panose="02040503050406030204" pitchFamily="18" charset="0"/>
                  <a:cs typeface="Avenir"/>
                  <a:sym typeface="Avenir"/>
                </a:rPr>
                <a:t>Critical Region</a:t>
              </a:r>
              <a:endParaRPr sz="1000" b="1" dirty="0">
                <a:latin typeface="Cambria" panose="02040503050406030204" pitchFamily="18" charset="0"/>
                <a:ea typeface="Cambria" panose="02040503050406030204" pitchFamily="18" charset="0"/>
                <a:cs typeface="Avenir"/>
                <a:sym typeface="Avenir"/>
              </a:endParaRPr>
            </a:p>
          </p:txBody>
        </p:sp>
        <p:sp>
          <p:nvSpPr>
            <p:cNvPr id="214" name="Google Shape;214;p37"/>
            <p:cNvSpPr txBox="1"/>
            <p:nvPr/>
          </p:nvSpPr>
          <p:spPr>
            <a:xfrm>
              <a:off x="5756293" y="3449108"/>
              <a:ext cx="355200" cy="275400"/>
            </a:xfrm>
            <a:prstGeom prst="rect">
              <a:avLst/>
            </a:prstGeom>
            <a:noFill/>
            <a:ln>
              <a:noFill/>
            </a:ln>
          </p:spPr>
          <p:txBody>
            <a:bodyPr spcFirstLastPara="1" wrap="square" lIns="91425" tIns="91425" rIns="91425" bIns="91425" anchor="t" anchorCtr="0">
              <a:noAutofit/>
            </a:bodyPr>
            <a:lstStyle/>
            <a:p>
              <a:r>
                <a:rPr lang="en-GB" dirty="0">
                  <a:latin typeface="Cambria" panose="02040503050406030204" pitchFamily="18" charset="0"/>
                  <a:ea typeface="Cambria" panose="02040503050406030204" pitchFamily="18" charset="0"/>
                  <a:cs typeface="Avenir"/>
                  <a:sym typeface="Avenir"/>
                </a:rPr>
                <a:t>α</a:t>
              </a:r>
              <a:endParaRPr dirty="0">
                <a:latin typeface="Cambria" panose="02040503050406030204" pitchFamily="18" charset="0"/>
                <a:ea typeface="Cambria" panose="02040503050406030204" pitchFamily="18" charset="0"/>
                <a:cs typeface="Avenir"/>
                <a:sym typeface="Avenir"/>
              </a:endParaRPr>
            </a:p>
          </p:txBody>
        </p:sp>
      </p:grpSp>
      <p:sp>
        <p:nvSpPr>
          <p:cNvPr id="9" name="TextBox 8">
            <a:extLst>
              <a:ext uri="{FF2B5EF4-FFF2-40B4-BE49-F238E27FC236}">
                <a16:creationId xmlns="" xmlns:a16="http://schemas.microsoft.com/office/drawing/2014/main" id="{75C5436A-F866-45C4-8086-7A00A75E224B}"/>
              </a:ext>
            </a:extLst>
          </p:cNvPr>
          <p:cNvSpPr txBox="1"/>
          <p:nvPr/>
        </p:nvSpPr>
        <p:spPr>
          <a:xfrm>
            <a:off x="762000" y="1162946"/>
            <a:ext cx="7467600" cy="1015663"/>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nchor="ctr">
            <a:spAutoFit/>
          </a:bodyPr>
          <a:lstStyle/>
          <a:p>
            <a:pPr marL="0" indent="0">
              <a:buNone/>
            </a:pPr>
            <a:r>
              <a:rPr lang="en-US" sz="2000" dirty="0">
                <a:highlight>
                  <a:srgbClr val="FFFFFF"/>
                </a:highlight>
                <a:latin typeface="Cambria" panose="02040503050406030204" pitchFamily="18" charset="0"/>
                <a:ea typeface="Cambria" panose="02040503050406030204" pitchFamily="18" charset="0"/>
                <a:cs typeface="Avenir"/>
                <a:sym typeface="Avenir"/>
              </a:rPr>
              <a:t>A one-tailed test is a statistical hypothesis test set up to show that the sample mean would be higher or lower than the population mean, but not both</a:t>
            </a:r>
            <a:endParaRPr lang="en-US" sz="2000" dirty="0">
              <a:latin typeface="Cambria" panose="02040503050406030204" pitchFamily="18" charset="0"/>
              <a:ea typeface="Cambria" panose="02040503050406030204" pitchFamily="18" charset="0"/>
              <a:cs typeface="Avenir"/>
              <a:sym typeface="Avenir"/>
            </a:endParaRPr>
          </a:p>
        </p:txBody>
      </p:sp>
      <p:sp>
        <p:nvSpPr>
          <p:cNvPr id="210" name="Google Shape;210;p37"/>
          <p:cNvSpPr txBox="1">
            <a:spLocks noGrp="1"/>
          </p:cNvSpPr>
          <p:nvPr>
            <p:ph type="body" idx="4294967295"/>
          </p:nvPr>
        </p:nvSpPr>
        <p:spPr>
          <a:xfrm>
            <a:off x="152400" y="2514599"/>
            <a:ext cx="4784001" cy="3521157"/>
          </a:xfrm>
          <a:prstGeom prst="rect">
            <a:avLst/>
          </a:prstGeom>
          <a:solidFill>
            <a:schemeClr val="accent3">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spcBef>
                <a:spcPts val="3000"/>
              </a:spcBef>
              <a:buNone/>
            </a:pPr>
            <a:r>
              <a:rPr lang="en-GB" sz="1800" b="1" dirty="0">
                <a:ea typeface="Cambria" panose="02040503050406030204" pitchFamily="18" charset="0"/>
                <a:cs typeface="Avenir"/>
                <a:sym typeface="Avenir"/>
              </a:rPr>
              <a:t>Example</a:t>
            </a:r>
            <a:endParaRPr sz="1800" b="1" dirty="0">
              <a:ea typeface="Cambria" panose="02040503050406030204" pitchFamily="18" charset="0"/>
              <a:cs typeface="Avenir"/>
              <a:sym typeface="Avenir"/>
            </a:endParaRPr>
          </a:p>
          <a:p>
            <a:pPr marL="0" indent="0">
              <a:spcBef>
                <a:spcPts val="3000"/>
              </a:spcBef>
              <a:buClr>
                <a:schemeClr val="dk1"/>
              </a:buClr>
              <a:buSzPts val="2400"/>
              <a:buNone/>
            </a:pPr>
            <a:r>
              <a:rPr lang="en-GB" sz="1800" b="1" dirty="0">
                <a:ea typeface="Cambria" panose="02040503050406030204" pitchFamily="18" charset="0"/>
                <a:cs typeface="Avenir"/>
                <a:sym typeface="Avenir"/>
              </a:rPr>
              <a:t>Null Hypothesis: </a:t>
            </a:r>
            <a:r>
              <a:rPr lang="en-GB" sz="1800" dirty="0">
                <a:ea typeface="Cambria" panose="02040503050406030204" pitchFamily="18" charset="0"/>
                <a:cs typeface="Avenir"/>
                <a:sym typeface="Avenir"/>
              </a:rPr>
              <a:t> </a:t>
            </a:r>
            <a:br>
              <a:rPr lang="en-GB" sz="1800" dirty="0">
                <a:ea typeface="Cambria" panose="02040503050406030204" pitchFamily="18" charset="0"/>
                <a:cs typeface="Avenir"/>
                <a:sym typeface="Avenir"/>
              </a:rPr>
            </a:br>
            <a:r>
              <a:rPr lang="en-GB" sz="1800" dirty="0">
                <a:ea typeface="Cambria" panose="02040503050406030204" pitchFamily="18" charset="0"/>
                <a:cs typeface="Avenir"/>
                <a:sym typeface="Avenir"/>
              </a:rPr>
              <a:t>Response time to customer query =10 minutes</a:t>
            </a:r>
            <a:endParaRPr sz="1800" dirty="0">
              <a:ea typeface="Cambria" panose="02040503050406030204" pitchFamily="18" charset="0"/>
              <a:cs typeface="Avenir"/>
              <a:sym typeface="Avenir"/>
            </a:endParaRPr>
          </a:p>
          <a:p>
            <a:pPr marL="741362" indent="0">
              <a:buClr>
                <a:schemeClr val="dk1"/>
              </a:buClr>
              <a:buSzPts val="2400"/>
              <a:buNone/>
            </a:pPr>
            <a:endParaRPr sz="1800" dirty="0">
              <a:ea typeface="Cambria" panose="02040503050406030204" pitchFamily="18" charset="0"/>
              <a:cs typeface="Avenir"/>
              <a:sym typeface="Avenir"/>
            </a:endParaRPr>
          </a:p>
          <a:p>
            <a:pPr marL="0" indent="0">
              <a:buClr>
                <a:schemeClr val="dk1"/>
              </a:buClr>
              <a:buSzPts val="2400"/>
              <a:buNone/>
            </a:pPr>
            <a:r>
              <a:rPr lang="en-GB" sz="1800" b="1" dirty="0">
                <a:ea typeface="Cambria" panose="02040503050406030204" pitchFamily="18" charset="0"/>
                <a:cs typeface="Avenir"/>
                <a:sym typeface="Avenir"/>
              </a:rPr>
              <a:t>Alternative Hypothesis:</a:t>
            </a:r>
            <a:r>
              <a:rPr lang="en-GB" sz="1800" dirty="0">
                <a:ea typeface="Cambria" panose="02040503050406030204" pitchFamily="18" charset="0"/>
                <a:cs typeface="Avenir"/>
                <a:sym typeface="Avenir"/>
              </a:rPr>
              <a:t> </a:t>
            </a:r>
            <a:br>
              <a:rPr lang="en-GB" sz="1800" dirty="0">
                <a:ea typeface="Cambria" panose="02040503050406030204" pitchFamily="18" charset="0"/>
                <a:cs typeface="Avenir"/>
                <a:sym typeface="Avenir"/>
              </a:rPr>
            </a:br>
            <a:r>
              <a:rPr lang="en-GB" sz="1800" dirty="0">
                <a:ea typeface="Cambria" panose="02040503050406030204" pitchFamily="18" charset="0"/>
                <a:cs typeface="Avenir"/>
                <a:sym typeface="Avenir"/>
              </a:rPr>
              <a:t>Response time ≥ 10 minutes</a:t>
            </a:r>
            <a:endParaRPr sz="1800" dirty="0">
              <a:ea typeface="Cambria" panose="02040503050406030204" pitchFamily="18" charset="0"/>
              <a:cs typeface="Avenir"/>
              <a:sym typeface="Avenir"/>
            </a:endParaRPr>
          </a:p>
          <a:p>
            <a:pPr marL="0" indent="0">
              <a:buClr>
                <a:schemeClr val="dk1"/>
              </a:buClr>
              <a:buSzPts val="2400"/>
              <a:buNone/>
            </a:pPr>
            <a:r>
              <a:rPr lang="en-GB" sz="1800" dirty="0">
                <a:ea typeface="Cambria" panose="02040503050406030204" pitchFamily="18" charset="0"/>
                <a:cs typeface="Avenir"/>
                <a:sym typeface="Avenir"/>
              </a:rPr>
              <a:t>Region of rejection would be the numbers greater than 10 (there is no bound on the lesser time interval)</a:t>
            </a:r>
            <a:endParaRPr sz="1800" dirty="0">
              <a:ea typeface="Cambria" panose="02040503050406030204" pitchFamily="18" charset="0"/>
              <a:cs typeface="Avenir"/>
              <a:sym typeface="Avenir"/>
            </a:endParaRPr>
          </a:p>
          <a:p>
            <a:pPr marL="0" indent="0">
              <a:spcAft>
                <a:spcPts val="3000"/>
              </a:spcAft>
              <a:buNone/>
            </a:pPr>
            <a:endParaRPr sz="1800" dirty="0">
              <a:ea typeface="Cambria" panose="02040503050406030204" pitchFamily="18" charset="0"/>
              <a:cs typeface="Avenir"/>
              <a:sym typeface="Avenir"/>
            </a:endParaRPr>
          </a:p>
        </p:txBody>
      </p:sp>
      <p:sp>
        <p:nvSpPr>
          <p:cNvPr id="11" name="Rounded Rectangle 6">
            <a:extLst>
              <a:ext uri="{FF2B5EF4-FFF2-40B4-BE49-F238E27FC236}">
                <a16:creationId xmlns="" xmlns:a16="http://schemas.microsoft.com/office/drawing/2014/main" id="{D79F4315-6B6E-4BD2-B8B3-A7F56A7B910B}"/>
              </a:ext>
            </a:extLst>
          </p:cNvPr>
          <p:cNvSpPr/>
          <p:nvPr/>
        </p:nvSpPr>
        <p:spPr>
          <a:xfrm>
            <a:off x="647700" y="1127305"/>
            <a:ext cx="7848600" cy="1086945"/>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buSzPct val="100000"/>
            </a:pPr>
            <a:endParaRPr lang="en-US" dirty="0">
              <a:latin typeface="Cambria" panose="02040503050406030204" pitchFamily="18" charset="0"/>
              <a:ea typeface="Cambria" panose="02040503050406030204" pitchFamily="18" charset="0"/>
              <a:sym typeface="Aveni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066871"/>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GB" sz="3600" b="1" dirty="0">
                <a:latin typeface="Cambria" panose="02040503050406030204" pitchFamily="18" charset="0"/>
                <a:sym typeface="Avenir"/>
              </a:rPr>
              <a:t>Introduction to Hypothesis Testing</a:t>
            </a:r>
          </a:p>
        </p:txBody>
      </p:sp>
    </p:spTree>
    <p:custDataLst>
      <p:tags r:id="rId1"/>
    </p:custDataLst>
    <p:extLst>
      <p:ext uri="{BB962C8B-B14F-4D97-AF65-F5344CB8AC3E}">
        <p14:creationId xmlns:p14="http://schemas.microsoft.com/office/powerpoint/2010/main" val="4173709616"/>
      </p:ext>
    </p:extLst>
  </p:cSld>
  <p:clrMapOvr>
    <a:masterClrMapping/>
  </p:clrMapOvr>
  <p:transition>
    <p:wipe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5" name="Picture 4">
            <a:extLst>
              <a:ext uri="{FF2B5EF4-FFF2-40B4-BE49-F238E27FC236}">
                <a16:creationId xmlns="" xmlns:a16="http://schemas.microsoft.com/office/drawing/2014/main" id="{446E9F90-DCC7-4B7B-A3EB-9C994DD8B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 y="39510"/>
            <a:ext cx="1728215" cy="1753882"/>
          </a:xfrm>
          <a:prstGeom prst="rect">
            <a:avLst/>
          </a:prstGeom>
        </p:spPr>
      </p:pic>
      <p:sp>
        <p:nvSpPr>
          <p:cNvPr id="7" name="Rectangle 6">
            <a:extLst>
              <a:ext uri="{FF2B5EF4-FFF2-40B4-BE49-F238E27FC236}">
                <a16:creationId xmlns="" xmlns:a16="http://schemas.microsoft.com/office/drawing/2014/main" id="{0739B535-5796-4D7D-96DC-F199814A900B}"/>
              </a:ext>
            </a:extLst>
          </p:cNvPr>
          <p:cNvSpPr/>
          <p:nvPr/>
        </p:nvSpPr>
        <p:spPr>
          <a:xfrm>
            <a:off x="0" y="2208794"/>
            <a:ext cx="9144000" cy="2440413"/>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r>
              <a:rPr lang="en-US" sz="2000" i="1" dirty="0">
                <a:latin typeface="Cambria" panose="02040503050406030204" pitchFamily="18" charset="0"/>
                <a:ea typeface="Cambria" panose="02040503050406030204" pitchFamily="18" charset="0"/>
              </a:rPr>
              <a:t>Sample mean is an unbiased estimator of the population mean as mean of all possible sample of size n is equal to the population mean.</a:t>
            </a:r>
          </a:p>
          <a:p>
            <a:endParaRPr lang="en-IN" sz="2000" i="1" dirty="0">
              <a:latin typeface="Cambria" panose="02040503050406030204" pitchFamily="18" charset="0"/>
              <a:ea typeface="Cambria" panose="02040503050406030204" pitchFamily="18" charset="0"/>
            </a:endParaRPr>
          </a:p>
          <a:p>
            <a:r>
              <a:rPr lang="en-US" sz="2000" i="1" dirty="0">
                <a:latin typeface="Cambria" panose="02040503050406030204" pitchFamily="18" charset="0"/>
                <a:ea typeface="Cambria" panose="02040503050406030204" pitchFamily="18" charset="0"/>
              </a:rPr>
              <a:t>Although for any given sample mean, one is not sure how close the sample mean is to the population mean, we are assured that the mean of all possible sample means that could have been selected, is equal to the population mean.</a:t>
            </a:r>
            <a:endParaRPr lang="en-IN" sz="20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6521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8"/>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Two-Tailed Test</a:t>
            </a:r>
            <a:endParaRPr dirty="0">
              <a:ea typeface="Cambria" panose="02040503050406030204" pitchFamily="18" charset="0"/>
              <a:cs typeface="Avenir"/>
              <a:sym typeface="Avenir"/>
            </a:endParaRPr>
          </a:p>
        </p:txBody>
      </p:sp>
      <p:sp>
        <p:nvSpPr>
          <p:cNvPr id="221" name="Google Shape;221;p38"/>
          <p:cNvSpPr txBox="1">
            <a:spLocks noGrp="1"/>
          </p:cNvSpPr>
          <p:nvPr>
            <p:ph type="body" idx="4294967295"/>
          </p:nvPr>
        </p:nvSpPr>
        <p:spPr>
          <a:xfrm>
            <a:off x="189550" y="2590800"/>
            <a:ext cx="4603851" cy="3587750"/>
          </a:xfrm>
          <a:prstGeom prst="rect">
            <a:avLst/>
          </a:prstGeom>
          <a:solidFill>
            <a:schemeClr val="accent3">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spcBef>
                <a:spcPts val="3000"/>
              </a:spcBef>
              <a:buNone/>
            </a:pPr>
            <a:r>
              <a:rPr lang="en-GB" sz="1800" b="1" dirty="0">
                <a:ea typeface="Cambria" panose="02040503050406030204" pitchFamily="18" charset="0"/>
                <a:cs typeface="Avenir"/>
                <a:sym typeface="Avenir"/>
              </a:rPr>
              <a:t>Example</a:t>
            </a:r>
            <a:endParaRPr sz="1800" b="1" dirty="0">
              <a:ea typeface="Cambria" panose="02040503050406030204" pitchFamily="18" charset="0"/>
              <a:cs typeface="Avenir"/>
              <a:sym typeface="Avenir"/>
            </a:endParaRPr>
          </a:p>
          <a:p>
            <a:pPr marL="0" indent="0">
              <a:spcBef>
                <a:spcPts val="3000"/>
              </a:spcBef>
              <a:buClr>
                <a:schemeClr val="dk1"/>
              </a:buClr>
              <a:buSzPts val="2000"/>
              <a:buNone/>
            </a:pPr>
            <a:r>
              <a:rPr lang="en-GB" sz="1800" dirty="0">
                <a:ea typeface="Cambria" panose="02040503050406030204" pitchFamily="18" charset="0"/>
                <a:cs typeface="Avenir"/>
                <a:sym typeface="Avenir"/>
              </a:rPr>
              <a:t>Speed limit in a freeway  60 – 80 mph (acceptable range of values).</a:t>
            </a:r>
            <a:endParaRPr sz="1800" dirty="0">
              <a:ea typeface="Cambria" panose="02040503050406030204" pitchFamily="18" charset="0"/>
              <a:cs typeface="Avenir"/>
              <a:sym typeface="Avenir"/>
            </a:endParaRPr>
          </a:p>
          <a:p>
            <a:pPr marL="393700" indent="0">
              <a:buClr>
                <a:schemeClr val="lt1"/>
              </a:buClr>
              <a:buSzPts val="2000"/>
              <a:buNone/>
            </a:pPr>
            <a:endParaRPr sz="1800" dirty="0">
              <a:ea typeface="Cambria" panose="02040503050406030204" pitchFamily="18" charset="0"/>
              <a:cs typeface="Avenir"/>
              <a:sym typeface="Avenir"/>
            </a:endParaRPr>
          </a:p>
          <a:p>
            <a:pPr marL="0" indent="0">
              <a:buNone/>
            </a:pPr>
            <a:r>
              <a:rPr lang="en-GB" sz="1800" dirty="0">
                <a:ea typeface="Cambria" panose="02040503050406030204" pitchFamily="18" charset="0"/>
                <a:cs typeface="Avenir"/>
                <a:sym typeface="Avenir"/>
              </a:rPr>
              <a:t>Region of rejection would be numbers from both sides of the distribution, that is, both &lt;60 and &gt;80 are defects.</a:t>
            </a:r>
            <a:r>
              <a:rPr lang="en-GB" sz="1800" dirty="0">
                <a:ea typeface="Cambria" panose="02040503050406030204" pitchFamily="18" charset="0"/>
                <a:cs typeface="Ubuntu Medium"/>
                <a:sym typeface="Ubuntu Medium"/>
              </a:rPr>
              <a:t> </a:t>
            </a:r>
            <a:endParaRPr sz="1800" b="1" dirty="0">
              <a:ea typeface="Cambria" panose="02040503050406030204" pitchFamily="18" charset="0"/>
              <a:cs typeface="Avenir"/>
              <a:sym typeface="Avenir"/>
            </a:endParaRPr>
          </a:p>
          <a:p>
            <a:pPr indent="0">
              <a:spcAft>
                <a:spcPts val="3000"/>
              </a:spcAft>
              <a:buNone/>
            </a:pPr>
            <a:endParaRPr sz="1800" dirty="0">
              <a:highlight>
                <a:srgbClr val="FFFFFF"/>
              </a:highlight>
              <a:ea typeface="Cambria" panose="02040503050406030204" pitchFamily="18" charset="0"/>
            </a:endParaRPr>
          </a:p>
        </p:txBody>
      </p:sp>
      <p:grpSp>
        <p:nvGrpSpPr>
          <p:cNvPr id="2" name="Group 1"/>
          <p:cNvGrpSpPr/>
          <p:nvPr/>
        </p:nvGrpSpPr>
        <p:grpSpPr>
          <a:xfrm>
            <a:off x="4800600" y="2971800"/>
            <a:ext cx="4156257" cy="2513400"/>
            <a:chOff x="4800600" y="2971800"/>
            <a:chExt cx="4156257" cy="2513400"/>
          </a:xfrm>
        </p:grpSpPr>
        <p:pic>
          <p:nvPicPr>
            <p:cNvPr id="219" name="Google Shape;219;p38"/>
            <p:cNvPicPr preferRelativeResize="0"/>
            <p:nvPr/>
          </p:nvPicPr>
          <p:blipFill>
            <a:blip r:embed="rId3">
              <a:alphaModFix/>
            </a:blip>
            <a:stretch>
              <a:fillRect/>
            </a:stretch>
          </p:blipFill>
          <p:spPr>
            <a:xfrm>
              <a:off x="4800600" y="2971800"/>
              <a:ext cx="4156257" cy="2513400"/>
            </a:xfrm>
            <a:prstGeom prst="rect">
              <a:avLst/>
            </a:prstGeom>
            <a:noFill/>
            <a:ln>
              <a:noFill/>
            </a:ln>
          </p:spPr>
        </p:pic>
        <p:pic>
          <p:nvPicPr>
            <p:cNvPr id="222" name="Google Shape;222;p38"/>
            <p:cNvPicPr preferRelativeResize="0"/>
            <p:nvPr/>
          </p:nvPicPr>
          <p:blipFill>
            <a:blip r:embed="rId4">
              <a:alphaModFix/>
            </a:blip>
            <a:stretch>
              <a:fillRect/>
            </a:stretch>
          </p:blipFill>
          <p:spPr>
            <a:xfrm>
              <a:off x="7676050" y="3899276"/>
              <a:ext cx="307500" cy="150225"/>
            </a:xfrm>
            <a:prstGeom prst="rect">
              <a:avLst/>
            </a:prstGeom>
            <a:noFill/>
            <a:ln>
              <a:noFill/>
            </a:ln>
          </p:spPr>
        </p:pic>
        <p:sp>
          <p:nvSpPr>
            <p:cNvPr id="223" name="Google Shape;223;p38"/>
            <p:cNvSpPr txBox="1"/>
            <p:nvPr/>
          </p:nvSpPr>
          <p:spPr>
            <a:xfrm>
              <a:off x="7924800" y="3810000"/>
              <a:ext cx="728400" cy="468000"/>
            </a:xfrm>
            <a:prstGeom prst="rect">
              <a:avLst/>
            </a:prstGeom>
            <a:noFill/>
            <a:ln>
              <a:noFill/>
            </a:ln>
          </p:spPr>
          <p:txBody>
            <a:bodyPr spcFirstLastPara="1" wrap="square" lIns="91425" tIns="91425" rIns="91425" bIns="91425" anchor="t" anchorCtr="0">
              <a:noAutofit/>
            </a:bodyPr>
            <a:lstStyle/>
            <a:p>
              <a:r>
                <a:rPr lang="en-GB" sz="1000" b="1" dirty="0">
                  <a:latin typeface="Cambria" panose="02040503050406030204" pitchFamily="18" charset="0"/>
                  <a:ea typeface="Cambria" panose="02040503050406030204" pitchFamily="18" charset="0"/>
                  <a:cs typeface="Avenir"/>
                  <a:sym typeface="Avenir"/>
                </a:rPr>
                <a:t>Critical Region</a:t>
              </a:r>
              <a:endParaRPr sz="1000" b="1" dirty="0">
                <a:latin typeface="Cambria" panose="02040503050406030204" pitchFamily="18" charset="0"/>
                <a:ea typeface="Cambria" panose="02040503050406030204" pitchFamily="18" charset="0"/>
                <a:cs typeface="Avenir"/>
                <a:sym typeface="Avenir"/>
              </a:endParaRPr>
            </a:p>
          </p:txBody>
        </p:sp>
      </p:grpSp>
      <p:sp>
        <p:nvSpPr>
          <p:cNvPr id="8" name="TextBox 7">
            <a:extLst>
              <a:ext uri="{FF2B5EF4-FFF2-40B4-BE49-F238E27FC236}">
                <a16:creationId xmlns="" xmlns:a16="http://schemas.microsoft.com/office/drawing/2014/main" id="{B96EE17D-C334-4F2E-BA98-30C1F37BDE25}"/>
              </a:ext>
            </a:extLst>
          </p:cNvPr>
          <p:cNvSpPr txBox="1"/>
          <p:nvPr/>
        </p:nvSpPr>
        <p:spPr>
          <a:xfrm>
            <a:off x="228600" y="990600"/>
            <a:ext cx="8686800" cy="1323439"/>
          </a:xfrm>
          <a:prstGeom prst="rect">
            <a:avLst/>
          </a:prstGeom>
          <a:noFill/>
        </p:spPr>
        <p:txBody>
          <a:bodyPr wrap="square">
            <a:spAutoFit/>
          </a:bodyPr>
          <a:lstStyle/>
          <a:p>
            <a:pPr marL="0" indent="0">
              <a:buNone/>
            </a:pPr>
            <a:r>
              <a:rPr lang="en-US" sz="2000" dirty="0">
                <a:highlight>
                  <a:srgbClr val="FFFFFF"/>
                </a:highlight>
                <a:latin typeface="Cambria" panose="02040503050406030204" pitchFamily="18" charset="0"/>
                <a:ea typeface="Cambria" panose="02040503050406030204" pitchFamily="18" charset="0"/>
                <a:cs typeface="Avenir"/>
                <a:sym typeface="Avenir"/>
              </a:rPr>
              <a:t>Two-tailed test is a method in which the critical area of a distribution is two-sided and tests whether a sample is greater than or less than a certain range of values. It is used in null-hypothesis testing and testing for statistical significance</a:t>
            </a:r>
            <a:r>
              <a:rPr lang="en-US" sz="2000" dirty="0">
                <a:highlight>
                  <a:srgbClr val="FFFFFF"/>
                </a:highlight>
                <a:latin typeface="Cambria" panose="02040503050406030204" pitchFamily="18" charset="0"/>
                <a:ea typeface="Cambria" panose="02040503050406030204" pitchFamily="18" charset="0"/>
              </a:rPr>
              <a:t>.</a:t>
            </a:r>
          </a:p>
        </p:txBody>
      </p:sp>
      <p:sp>
        <p:nvSpPr>
          <p:cNvPr id="11" name="Rounded Rectangle 6">
            <a:extLst>
              <a:ext uri="{FF2B5EF4-FFF2-40B4-BE49-F238E27FC236}">
                <a16:creationId xmlns="" xmlns:a16="http://schemas.microsoft.com/office/drawing/2014/main" id="{D54CF05C-4EAA-47B5-B216-950F8349AAF9}"/>
              </a:ext>
            </a:extLst>
          </p:cNvPr>
          <p:cNvSpPr/>
          <p:nvPr/>
        </p:nvSpPr>
        <p:spPr>
          <a:xfrm>
            <a:off x="189550" y="862401"/>
            <a:ext cx="8764900" cy="149979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buSzPct val="100000"/>
            </a:pPr>
            <a:endParaRPr lang="en-US" sz="2000" dirty="0">
              <a:latin typeface="Cambria" panose="02040503050406030204" pitchFamily="18" charset="0"/>
              <a:ea typeface="Cambria" panose="02040503050406030204" pitchFamily="18" charset="0"/>
              <a:sym typeface="Aveni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124200"/>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eaLnBrk="1" hangingPunct="1"/>
            <a:r>
              <a:rPr lang="en-GB" sz="3600" b="1" dirty="0">
                <a:latin typeface="Cambria" panose="02040503050406030204" pitchFamily="18" charset="0"/>
                <a:sym typeface="Avenir"/>
              </a:rPr>
              <a:t>Procedure for Testing a Hypothesis</a:t>
            </a:r>
            <a:r>
              <a:rPr lang="en-US" sz="3600" b="1" dirty="0">
                <a:latin typeface="Cambria" panose="02040503050406030204" pitchFamily="18" charset="0"/>
              </a:rPr>
              <a:t> </a:t>
            </a:r>
          </a:p>
        </p:txBody>
      </p:sp>
    </p:spTree>
    <p:custDataLst>
      <p:tags r:id="rId1"/>
    </p:custDataLst>
    <p:extLst>
      <p:ext uri="{BB962C8B-B14F-4D97-AF65-F5344CB8AC3E}">
        <p14:creationId xmlns:p14="http://schemas.microsoft.com/office/powerpoint/2010/main" val="3299299940"/>
      </p:ext>
    </p:extLst>
  </p:cSld>
  <p:clrMapOvr>
    <a:masterClrMapping/>
  </p:clrMapOvr>
  <p:transition>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72014053"/>
              </p:ext>
            </p:extLst>
          </p:nvPr>
        </p:nvGraphicFramePr>
        <p:xfrm>
          <a:off x="190500" y="838200"/>
          <a:ext cx="8763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Google Shape;233;p40"/>
          <p:cNvSpPr txBox="1">
            <a:spLocks/>
          </p:cNvSpPr>
          <p:nvPr/>
        </p:nvSpPr>
        <p:spPr>
          <a:xfrm>
            <a:off x="0" y="101600"/>
            <a:ext cx="6184900" cy="609600"/>
          </a:xfrm>
          <a:prstGeom prst="rect">
            <a:avLst/>
          </a:prstGeom>
        </p:spPr>
        <p:txBody>
          <a:bodyPr spcFirstLastPara="1" vert="horz" wrap="square" lIns="91425" tIns="91425" rIns="91425" bIns="91425" numCol="1" anchor="ctr" anchorCtr="0" compatLnSpc="1">
            <a:prstTxWarp prst="textNoShape">
              <a:avLst/>
            </a:prstTxWarp>
            <a:no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ea typeface="Cambria" panose="02040503050406030204" pitchFamily="18" charset="0"/>
                <a:cs typeface="Avenir"/>
                <a:sym typeface="Avenir"/>
              </a:rPr>
              <a:t>Method 1 - Using Critical Region</a:t>
            </a:r>
            <a:endParaRPr lang="en-US" dirty="0">
              <a:ea typeface="Cambria" panose="02040503050406030204" pitchFamily="18" charset="0"/>
              <a:cs typeface="Avenir"/>
              <a:sym typeface="Avenir"/>
            </a:endParaRPr>
          </a:p>
        </p:txBody>
      </p:sp>
    </p:spTree>
    <p:extLst>
      <p:ext uri="{BB962C8B-B14F-4D97-AF65-F5344CB8AC3E}">
        <p14:creationId xmlns:p14="http://schemas.microsoft.com/office/powerpoint/2010/main" val="398809647"/>
      </p:ext>
    </p:extLst>
  </p:cSld>
  <p:clrMapOvr>
    <a:masterClrMapping/>
  </p:clrMapOvr>
  <p:transition>
    <p:wipe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7;p41"/>
          <p:cNvSpPr txBox="1">
            <a:spLocks/>
          </p:cNvSpPr>
          <p:nvPr/>
        </p:nvSpPr>
        <p:spPr>
          <a:xfrm>
            <a:off x="0" y="101600"/>
            <a:ext cx="6184900" cy="609600"/>
          </a:xfrm>
          <a:prstGeom prst="rect">
            <a:avLst/>
          </a:prstGeom>
        </p:spPr>
        <p:txBody>
          <a:bodyPr spcFirstLastPara="1" vert="horz" wrap="square" lIns="91425" tIns="91425" rIns="91425" bIns="91425" numCol="1" anchor="ctr" anchorCtr="0" compatLnSpc="1">
            <a:prstTxWarp prst="textNoShape">
              <a:avLst/>
            </a:prstTxWarp>
            <a:no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a:buClr>
                <a:schemeClr val="dk1"/>
              </a:buClr>
              <a:buSzPts val="1100"/>
            </a:pPr>
            <a:r>
              <a:rPr lang="en-GB">
                <a:ea typeface="Cambria" panose="02040503050406030204" pitchFamily="18" charset="0"/>
                <a:cs typeface="Avenir"/>
                <a:sym typeface="Avenir"/>
              </a:rPr>
              <a:t>Method 2 - Using p-value</a:t>
            </a:r>
            <a:endParaRPr lang="en-GB" dirty="0">
              <a:ea typeface="Cambria" panose="02040503050406030204" pitchFamily="18" charset="0"/>
              <a:cs typeface="Avenir"/>
              <a:sym typeface="Avenir"/>
            </a:endParaRPr>
          </a:p>
        </p:txBody>
      </p:sp>
      <p:graphicFrame>
        <p:nvGraphicFramePr>
          <p:cNvPr id="4" name="Diagram 3"/>
          <p:cNvGraphicFramePr/>
          <p:nvPr>
            <p:extLst>
              <p:ext uri="{D42A27DB-BD31-4B8C-83A1-F6EECF244321}">
                <p14:modId xmlns:p14="http://schemas.microsoft.com/office/powerpoint/2010/main" val="1556277264"/>
              </p:ext>
            </p:extLst>
          </p:nvPr>
        </p:nvGraphicFramePr>
        <p:xfrm>
          <a:off x="152400" y="990600"/>
          <a:ext cx="8839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8704168"/>
      </p:ext>
    </p:extLst>
  </p:cSld>
  <p:clrMapOvr>
    <a:masterClrMapping/>
  </p:clrMapOvr>
  <p:transition>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Hypothesis Testing</a:t>
            </a:r>
            <a:endParaRPr dirty="0">
              <a:ea typeface="Cambria" panose="02040503050406030204" pitchFamily="18" charset="0"/>
              <a:cs typeface="Avenir"/>
              <a:sym typeface="Avenir"/>
            </a:endParaRPr>
          </a:p>
        </p:txBody>
      </p:sp>
      <p:sp>
        <p:nvSpPr>
          <p:cNvPr id="262" name="Google Shape;262;p42"/>
          <p:cNvSpPr txBox="1">
            <a:spLocks noGrp="1"/>
          </p:cNvSpPr>
          <p:nvPr>
            <p:ph type="body" idx="4294967295"/>
          </p:nvPr>
        </p:nvSpPr>
        <p:spPr>
          <a:xfrm>
            <a:off x="311150" y="1432626"/>
            <a:ext cx="8521700" cy="543300"/>
          </a:xfrm>
          <a:prstGeom prst="rect">
            <a:avLst/>
          </a:prstGeom>
          <a:solidFill>
            <a:schemeClr val="accent6">
              <a:lumMod val="20000"/>
              <a:lumOff val="80000"/>
            </a:schemeClr>
          </a:solidFill>
        </p:spPr>
        <p:txBody>
          <a:bodyPr spcFirstLastPara="1" vert="horz" wrap="square" lIns="91425" tIns="91425" rIns="91425" bIns="91425" numCol="1" anchor="ctr" anchorCtr="0" compatLnSpc="1">
            <a:prstTxWarp prst="textNoShape">
              <a:avLst/>
            </a:prstTxWarp>
            <a:noAutofit/>
          </a:bodyPr>
          <a:lstStyle/>
          <a:p>
            <a:pPr marL="0" indent="0" algn="ctr">
              <a:lnSpc>
                <a:spcPct val="200000"/>
              </a:lnSpc>
              <a:spcAft>
                <a:spcPts val="1600"/>
              </a:spcAft>
              <a:buNone/>
            </a:pPr>
            <a:r>
              <a:rPr lang="en-GB" sz="2000" dirty="0">
                <a:ea typeface="Cambria" panose="02040503050406030204" pitchFamily="18" charset="0"/>
                <a:cs typeface="Avenir"/>
                <a:sym typeface="Avenir"/>
              </a:rPr>
              <a:t>Hypothesis testing can be categorised as: </a:t>
            </a:r>
            <a:endParaRPr sz="2000" dirty="0">
              <a:ea typeface="Cambria" panose="02040503050406030204" pitchFamily="18" charset="0"/>
              <a:cs typeface="Avenir"/>
              <a:sym typeface="Avenir"/>
            </a:endParaRPr>
          </a:p>
        </p:txBody>
      </p:sp>
      <p:sp>
        <p:nvSpPr>
          <p:cNvPr id="263" name="Google Shape;263;p42"/>
          <p:cNvSpPr/>
          <p:nvPr/>
        </p:nvSpPr>
        <p:spPr>
          <a:xfrm>
            <a:off x="3028899" y="2867475"/>
            <a:ext cx="3198900" cy="547200"/>
          </a:xfrm>
          <a:prstGeom prst="roundRect">
            <a:avLst>
              <a:gd name="adj" fmla="val 16667"/>
            </a:avLst>
          </a:prstGeom>
          <a:solidFill>
            <a:schemeClr val="accent6"/>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sz="2200" b="1" dirty="0">
                <a:solidFill>
                  <a:schemeClr val="tx1"/>
                </a:solidFill>
                <a:latin typeface="Cambria" panose="02040503050406030204" pitchFamily="18" charset="0"/>
                <a:ea typeface="Cambria" panose="02040503050406030204" pitchFamily="18" charset="0"/>
                <a:cs typeface="Avenir"/>
                <a:sym typeface="Avenir"/>
              </a:rPr>
              <a:t>HYPOTHESIS TESTING</a:t>
            </a:r>
            <a:endParaRPr sz="2200"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264" name="Google Shape;264;p42"/>
          <p:cNvSpPr/>
          <p:nvPr/>
        </p:nvSpPr>
        <p:spPr>
          <a:xfrm>
            <a:off x="1405900" y="4305101"/>
            <a:ext cx="1623000" cy="5472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Small  Sample Test</a:t>
            </a:r>
            <a:endParaRPr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265" name="Google Shape;265;p42"/>
          <p:cNvSpPr/>
          <p:nvPr/>
        </p:nvSpPr>
        <p:spPr>
          <a:xfrm>
            <a:off x="6134660" y="4305075"/>
            <a:ext cx="1623000" cy="5472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Large Sample Test</a:t>
            </a:r>
            <a:endParaRPr b="1" dirty="0">
              <a:solidFill>
                <a:schemeClr val="tx1"/>
              </a:solidFill>
              <a:latin typeface="Cambria" panose="02040503050406030204" pitchFamily="18" charset="0"/>
              <a:ea typeface="Cambria" panose="02040503050406030204" pitchFamily="18" charset="0"/>
              <a:cs typeface="Avenir"/>
              <a:sym typeface="Avenir"/>
            </a:endParaRPr>
          </a:p>
        </p:txBody>
      </p:sp>
      <p:cxnSp>
        <p:nvCxnSpPr>
          <p:cNvPr id="266" name="Google Shape;266;p42"/>
          <p:cNvCxnSpPr>
            <a:stCxn id="263" idx="2"/>
            <a:endCxn id="264" idx="0"/>
          </p:cNvCxnSpPr>
          <p:nvPr/>
        </p:nvCxnSpPr>
        <p:spPr>
          <a:xfrm rot="5400000">
            <a:off x="2977749" y="2654475"/>
            <a:ext cx="890400" cy="2410800"/>
          </a:xfrm>
          <a:prstGeom prst="bentConnector3">
            <a:avLst>
              <a:gd name="adj1" fmla="val 50001"/>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267" name="Google Shape;267;p42"/>
          <p:cNvCxnSpPr>
            <a:endCxn id="265" idx="0"/>
          </p:cNvCxnSpPr>
          <p:nvPr/>
        </p:nvCxnSpPr>
        <p:spPr>
          <a:xfrm>
            <a:off x="4603044" y="3865900"/>
            <a:ext cx="2343116" cy="439175"/>
          </a:xfrm>
          <a:prstGeom prst="bentConnector2">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sp>
        <p:nvSpPr>
          <p:cNvPr id="268" name="Google Shape;268;p42"/>
          <p:cNvSpPr txBox="1"/>
          <p:nvPr/>
        </p:nvSpPr>
        <p:spPr>
          <a:xfrm>
            <a:off x="1158200" y="4954374"/>
            <a:ext cx="2118400" cy="684427"/>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pPr algn="ctr"/>
            <a:r>
              <a:rPr lang="en-GB" dirty="0">
                <a:solidFill>
                  <a:schemeClr val="tx1"/>
                </a:solidFill>
                <a:latin typeface="Cambria" panose="02040503050406030204" pitchFamily="18" charset="0"/>
                <a:ea typeface="Cambria" panose="02040503050406030204" pitchFamily="18" charset="0"/>
              </a:rPr>
              <a:t>Sample size less than 30</a:t>
            </a:r>
            <a:endParaRPr dirty="0">
              <a:solidFill>
                <a:schemeClr val="tx1"/>
              </a:solidFill>
              <a:latin typeface="Cambria" panose="02040503050406030204" pitchFamily="18" charset="0"/>
              <a:ea typeface="Cambria" panose="02040503050406030204" pitchFamily="18" charset="0"/>
            </a:endParaRPr>
          </a:p>
        </p:txBody>
      </p:sp>
      <p:sp>
        <p:nvSpPr>
          <p:cNvPr id="269" name="Google Shape;269;p42"/>
          <p:cNvSpPr txBox="1"/>
          <p:nvPr/>
        </p:nvSpPr>
        <p:spPr>
          <a:xfrm>
            <a:off x="5956810" y="4954374"/>
            <a:ext cx="1978700" cy="684426"/>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pPr algn="ctr"/>
            <a:r>
              <a:rPr lang="en-GB" dirty="0">
                <a:solidFill>
                  <a:schemeClr val="tx1"/>
                </a:solidFill>
                <a:latin typeface="Cambria" panose="02040503050406030204" pitchFamily="18" charset="0"/>
                <a:ea typeface="Cambria" panose="02040503050406030204" pitchFamily="18" charset="0"/>
              </a:rPr>
              <a:t>Sample size more than 30</a:t>
            </a:r>
            <a:endParaRPr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79002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468469"/>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eaLnBrk="1" hangingPunct="1"/>
            <a:r>
              <a:rPr lang="en-GB" sz="3600" b="1" dirty="0">
                <a:latin typeface="Cambria" panose="02040503050406030204" pitchFamily="18" charset="0"/>
                <a:sym typeface="Avenir"/>
              </a:rPr>
              <a:t>Test for Population Mean </a:t>
            </a:r>
            <a:r>
              <a:rPr lang="en-US" sz="3600" b="1" dirty="0">
                <a:latin typeface="Cambria" panose="02040503050406030204" pitchFamily="18" charset="0"/>
              </a:rPr>
              <a:t> </a:t>
            </a:r>
          </a:p>
        </p:txBody>
      </p:sp>
    </p:spTree>
    <p:custDataLst>
      <p:tags r:id="rId1"/>
    </p:custDataLst>
    <p:extLst>
      <p:ext uri="{BB962C8B-B14F-4D97-AF65-F5344CB8AC3E}">
        <p14:creationId xmlns:p14="http://schemas.microsoft.com/office/powerpoint/2010/main" val="2586061666"/>
      </p:ext>
    </p:extLst>
  </p:cSld>
  <p:clrMapOvr>
    <a:masterClrMapping/>
  </p:clrMapOvr>
  <p:transition>
    <p:wipe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4"/>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Test for Population Mean - Exact Test</a:t>
            </a:r>
            <a:endParaRPr dirty="0">
              <a:ea typeface="Cambria" panose="02040503050406030204" pitchFamily="18" charset="0"/>
              <a:cs typeface="Avenir"/>
              <a:sym typeface="Avenir"/>
            </a:endParaRPr>
          </a:p>
        </p:txBody>
      </p:sp>
      <p:sp>
        <p:nvSpPr>
          <p:cNvPr id="280" name="Google Shape;280;p44"/>
          <p:cNvSpPr/>
          <p:nvPr/>
        </p:nvSpPr>
        <p:spPr>
          <a:xfrm>
            <a:off x="2848650" y="1277613"/>
            <a:ext cx="3446700" cy="639600"/>
          </a:xfrm>
          <a:prstGeom prst="roundRect">
            <a:avLst>
              <a:gd name="adj" fmla="val 16667"/>
            </a:avLst>
          </a:prstGeom>
          <a:solidFill>
            <a:schemeClr val="accent6"/>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sz="2200" b="1" dirty="0">
                <a:solidFill>
                  <a:schemeClr val="bg1"/>
                </a:solidFill>
                <a:latin typeface="Cambria" panose="02040503050406030204" pitchFamily="18" charset="0"/>
                <a:ea typeface="Cambria" panose="02040503050406030204" pitchFamily="18" charset="0"/>
                <a:cs typeface="Avenir"/>
                <a:sym typeface="Avenir"/>
              </a:rPr>
              <a:t>Testing for mean</a:t>
            </a:r>
            <a:endParaRPr sz="2200" b="1" dirty="0">
              <a:solidFill>
                <a:schemeClr val="bg1"/>
              </a:solidFill>
              <a:latin typeface="Cambria" panose="02040503050406030204" pitchFamily="18" charset="0"/>
              <a:ea typeface="Cambria" panose="02040503050406030204" pitchFamily="18" charset="0"/>
              <a:cs typeface="Avenir"/>
              <a:sym typeface="Avenir"/>
            </a:endParaRPr>
          </a:p>
        </p:txBody>
      </p:sp>
      <p:sp>
        <p:nvSpPr>
          <p:cNvPr id="281" name="Google Shape;281;p44"/>
          <p:cNvSpPr/>
          <p:nvPr/>
        </p:nvSpPr>
        <p:spPr>
          <a:xfrm>
            <a:off x="1099950" y="2925488"/>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One Sample</a:t>
            </a:r>
            <a:endParaRPr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282" name="Google Shape;282;p44"/>
          <p:cNvSpPr/>
          <p:nvPr/>
        </p:nvSpPr>
        <p:spPr>
          <a:xfrm>
            <a:off x="6295350" y="2969913"/>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Paired Two Sample</a:t>
            </a:r>
            <a:endParaRPr b="1" dirty="0">
              <a:solidFill>
                <a:schemeClr val="tx1"/>
              </a:solidFill>
              <a:latin typeface="Cambria" panose="02040503050406030204" pitchFamily="18" charset="0"/>
              <a:ea typeface="Cambria" panose="02040503050406030204" pitchFamily="18" charset="0"/>
              <a:cs typeface="Avenir"/>
              <a:sym typeface="Avenir"/>
            </a:endParaRPr>
          </a:p>
        </p:txBody>
      </p:sp>
      <p:cxnSp>
        <p:nvCxnSpPr>
          <p:cNvPr id="283" name="Google Shape;283;p44"/>
          <p:cNvCxnSpPr>
            <a:stCxn id="280" idx="2"/>
            <a:endCxn id="281" idx="0"/>
          </p:cNvCxnSpPr>
          <p:nvPr/>
        </p:nvCxnSpPr>
        <p:spPr>
          <a:xfrm rot="5400000">
            <a:off x="2769000" y="1122513"/>
            <a:ext cx="1008300" cy="2597700"/>
          </a:xfrm>
          <a:prstGeom prst="bentConnector3">
            <a:avLst>
              <a:gd name="adj1" fmla="val 49999"/>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284" name="Google Shape;284;p44"/>
          <p:cNvCxnSpPr>
            <a:endCxn id="282" idx="0"/>
          </p:cNvCxnSpPr>
          <p:nvPr/>
        </p:nvCxnSpPr>
        <p:spPr>
          <a:xfrm>
            <a:off x="4540800" y="2421213"/>
            <a:ext cx="2628900" cy="548700"/>
          </a:xfrm>
          <a:prstGeom prst="bentConnector2">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sp>
        <p:nvSpPr>
          <p:cNvPr id="285" name="Google Shape;285;p44"/>
          <p:cNvSpPr txBox="1"/>
          <p:nvPr/>
        </p:nvSpPr>
        <p:spPr>
          <a:xfrm>
            <a:off x="1100075" y="3682788"/>
            <a:ext cx="1748700" cy="1897600"/>
          </a:xfrm>
          <a:prstGeom prst="rect">
            <a:avLst/>
          </a:prstGeom>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r>
              <a:rPr lang="en-GB" dirty="0">
                <a:solidFill>
                  <a:schemeClr val="tx1"/>
                </a:solidFill>
                <a:latin typeface="Cambria" panose="02040503050406030204" pitchFamily="18" charset="0"/>
                <a:ea typeface="Cambria" panose="02040503050406030204" pitchFamily="18" charset="0"/>
              </a:rPr>
              <a:t>Test whether the population mean is equal to a value</a:t>
            </a:r>
            <a:endParaRPr dirty="0">
              <a:solidFill>
                <a:schemeClr val="tx1"/>
              </a:solidFill>
              <a:latin typeface="Cambria" panose="02040503050406030204" pitchFamily="18" charset="0"/>
              <a:ea typeface="Cambria" panose="02040503050406030204" pitchFamily="18" charset="0"/>
            </a:endParaRPr>
          </a:p>
          <a:p>
            <a:r>
              <a:rPr lang="en-GB" dirty="0">
                <a:solidFill>
                  <a:schemeClr val="tx1"/>
                </a:solidFill>
                <a:latin typeface="Cambria" panose="02040503050406030204" pitchFamily="18" charset="0"/>
                <a:ea typeface="Cambria" panose="02040503050406030204" pitchFamily="18" charset="0"/>
              </a:rPr>
              <a:t>Ex. H</a:t>
            </a:r>
            <a:r>
              <a:rPr lang="en-GB" baseline="-25000" dirty="0">
                <a:solidFill>
                  <a:schemeClr val="tx1"/>
                </a:solidFill>
                <a:latin typeface="Cambria" panose="02040503050406030204" pitchFamily="18" charset="0"/>
                <a:ea typeface="Cambria" panose="02040503050406030204" pitchFamily="18" charset="0"/>
              </a:rPr>
              <a:t>o</a:t>
            </a:r>
            <a:r>
              <a:rPr lang="en-GB" dirty="0">
                <a:solidFill>
                  <a:schemeClr val="tx1"/>
                </a:solidFill>
                <a:latin typeface="Cambria" panose="02040503050406030204" pitchFamily="18" charset="0"/>
                <a:ea typeface="Cambria" panose="02040503050406030204" pitchFamily="18" charset="0"/>
              </a:rPr>
              <a:t>: μ = μ</a:t>
            </a:r>
            <a:r>
              <a:rPr lang="en-GB" baseline="-25000" dirty="0">
                <a:solidFill>
                  <a:schemeClr val="tx1"/>
                </a:solidFill>
                <a:latin typeface="Cambria" panose="02040503050406030204" pitchFamily="18" charset="0"/>
                <a:ea typeface="Cambria" panose="02040503050406030204" pitchFamily="18" charset="0"/>
              </a:rPr>
              <a:t>0</a:t>
            </a:r>
            <a:endParaRPr baseline="-25000" dirty="0">
              <a:solidFill>
                <a:schemeClr val="tx1"/>
              </a:solidFill>
              <a:latin typeface="Cambria" panose="02040503050406030204" pitchFamily="18" charset="0"/>
              <a:ea typeface="Cambria" panose="02040503050406030204" pitchFamily="18" charset="0"/>
            </a:endParaRPr>
          </a:p>
        </p:txBody>
      </p:sp>
      <p:sp>
        <p:nvSpPr>
          <p:cNvPr id="286" name="Google Shape;286;p44"/>
          <p:cNvSpPr txBox="1"/>
          <p:nvPr/>
        </p:nvSpPr>
        <p:spPr>
          <a:xfrm>
            <a:off x="3697650" y="3682788"/>
            <a:ext cx="1748700" cy="1897600"/>
          </a:xfrm>
          <a:prstGeom prst="rect">
            <a:avLst/>
          </a:prstGeom>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pPr>
              <a:buClr>
                <a:schemeClr val="dk1"/>
              </a:buClr>
              <a:buSzPts val="1100"/>
            </a:pPr>
            <a:r>
              <a:rPr lang="en-GB" dirty="0">
                <a:solidFill>
                  <a:schemeClr val="tx1"/>
                </a:solidFill>
                <a:latin typeface="Cambria" panose="02040503050406030204" pitchFamily="18" charset="0"/>
                <a:ea typeface="Cambria" panose="02040503050406030204" pitchFamily="18" charset="0"/>
              </a:rPr>
              <a:t>Test whether the two populations means are equal</a:t>
            </a:r>
            <a:endParaRPr dirty="0">
              <a:solidFill>
                <a:schemeClr val="tx1"/>
              </a:solidFill>
              <a:latin typeface="Cambria" panose="02040503050406030204" pitchFamily="18" charset="0"/>
              <a:ea typeface="Cambria" panose="02040503050406030204" pitchFamily="18" charset="0"/>
            </a:endParaRPr>
          </a:p>
          <a:p>
            <a:r>
              <a:rPr lang="en-GB" dirty="0">
                <a:solidFill>
                  <a:schemeClr val="tx1"/>
                </a:solidFill>
                <a:latin typeface="Cambria" panose="02040503050406030204" pitchFamily="18" charset="0"/>
                <a:ea typeface="Cambria" panose="02040503050406030204" pitchFamily="18" charset="0"/>
              </a:rPr>
              <a:t>Ex. H</a:t>
            </a:r>
            <a:r>
              <a:rPr lang="en-GB" baseline="-25000" dirty="0">
                <a:solidFill>
                  <a:schemeClr val="tx1"/>
                </a:solidFill>
                <a:latin typeface="Cambria" panose="02040503050406030204" pitchFamily="18" charset="0"/>
                <a:ea typeface="Cambria" panose="02040503050406030204" pitchFamily="18" charset="0"/>
              </a:rPr>
              <a:t>o</a:t>
            </a:r>
            <a:r>
              <a:rPr lang="en-GB" dirty="0">
                <a:solidFill>
                  <a:schemeClr val="tx1"/>
                </a:solidFill>
                <a:latin typeface="Cambria" panose="02040503050406030204" pitchFamily="18" charset="0"/>
                <a:ea typeface="Cambria" panose="02040503050406030204" pitchFamily="18" charset="0"/>
              </a:rPr>
              <a:t>: μ</a:t>
            </a:r>
            <a:r>
              <a:rPr lang="en-GB" baseline="-25000" dirty="0">
                <a:solidFill>
                  <a:schemeClr val="tx1"/>
                </a:solidFill>
                <a:latin typeface="Cambria" panose="02040503050406030204" pitchFamily="18" charset="0"/>
                <a:ea typeface="Cambria" panose="02040503050406030204" pitchFamily="18" charset="0"/>
              </a:rPr>
              <a:t>1</a:t>
            </a:r>
            <a:r>
              <a:rPr lang="en-GB" dirty="0">
                <a:solidFill>
                  <a:schemeClr val="tx1"/>
                </a:solidFill>
                <a:latin typeface="Cambria" panose="02040503050406030204" pitchFamily="18" charset="0"/>
                <a:ea typeface="Cambria" panose="02040503050406030204" pitchFamily="18" charset="0"/>
              </a:rPr>
              <a:t> = μ</a:t>
            </a:r>
            <a:r>
              <a:rPr lang="en-GB" baseline="-25000" dirty="0">
                <a:solidFill>
                  <a:schemeClr val="tx1"/>
                </a:solidFill>
                <a:latin typeface="Cambria" panose="02040503050406030204" pitchFamily="18" charset="0"/>
                <a:ea typeface="Cambria" panose="02040503050406030204" pitchFamily="18" charset="0"/>
              </a:rPr>
              <a:t>2</a:t>
            </a:r>
            <a:endParaRPr dirty="0">
              <a:solidFill>
                <a:schemeClr val="tx1"/>
              </a:solidFill>
              <a:latin typeface="Cambria" panose="02040503050406030204" pitchFamily="18" charset="0"/>
              <a:ea typeface="Cambria" panose="02040503050406030204" pitchFamily="18" charset="0"/>
            </a:endParaRPr>
          </a:p>
        </p:txBody>
      </p:sp>
      <p:sp>
        <p:nvSpPr>
          <p:cNvPr id="287" name="Google Shape;287;p44"/>
          <p:cNvSpPr/>
          <p:nvPr/>
        </p:nvSpPr>
        <p:spPr>
          <a:xfrm>
            <a:off x="3697650" y="2925488"/>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Two Sample</a:t>
            </a:r>
            <a:endParaRPr b="1" dirty="0">
              <a:solidFill>
                <a:schemeClr val="tx1"/>
              </a:solidFill>
              <a:latin typeface="Cambria" panose="02040503050406030204" pitchFamily="18" charset="0"/>
              <a:ea typeface="Cambria" panose="02040503050406030204" pitchFamily="18" charset="0"/>
              <a:cs typeface="Avenir"/>
              <a:sym typeface="Avenir"/>
            </a:endParaRPr>
          </a:p>
        </p:txBody>
      </p:sp>
      <p:cxnSp>
        <p:nvCxnSpPr>
          <p:cNvPr id="288" name="Google Shape;288;p44"/>
          <p:cNvCxnSpPr>
            <a:stCxn id="280" idx="2"/>
            <a:endCxn id="287" idx="0"/>
          </p:cNvCxnSpPr>
          <p:nvPr/>
        </p:nvCxnSpPr>
        <p:spPr>
          <a:xfrm>
            <a:off x="4572000" y="1917213"/>
            <a:ext cx="0" cy="1008300"/>
          </a:xfrm>
          <a:prstGeom prst="straightConnector1">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sp>
        <p:nvSpPr>
          <p:cNvPr id="289" name="Google Shape;289;p44"/>
          <p:cNvSpPr txBox="1"/>
          <p:nvPr/>
        </p:nvSpPr>
        <p:spPr>
          <a:xfrm>
            <a:off x="6295225" y="3728588"/>
            <a:ext cx="1748700" cy="1851800"/>
          </a:xfrm>
          <a:prstGeom prst="rect">
            <a:avLst/>
          </a:prstGeom>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r>
              <a:rPr lang="en-GB" dirty="0">
                <a:solidFill>
                  <a:schemeClr val="tx1"/>
                </a:solidFill>
                <a:latin typeface="Cambria" panose="02040503050406030204" pitchFamily="18" charset="0"/>
                <a:ea typeface="Cambria" panose="02040503050406030204" pitchFamily="18" charset="0"/>
              </a:rPr>
              <a:t>Test for after and before effect</a:t>
            </a:r>
            <a:endParaRPr dirty="0">
              <a:solidFill>
                <a:schemeClr val="tx1"/>
              </a:solidFill>
              <a:latin typeface="Cambria" panose="02040503050406030204" pitchFamily="18" charset="0"/>
              <a:ea typeface="Cambria" panose="02040503050406030204" pitchFamily="18" charset="0"/>
            </a:endParaRPr>
          </a:p>
          <a:p>
            <a:r>
              <a:rPr lang="en-GB" dirty="0">
                <a:solidFill>
                  <a:schemeClr val="tx1"/>
                </a:solidFill>
                <a:latin typeface="Cambria" panose="02040503050406030204" pitchFamily="18" charset="0"/>
                <a:ea typeface="Cambria" panose="02040503050406030204" pitchFamily="18" charset="0"/>
              </a:rPr>
              <a:t>Ex. H</a:t>
            </a:r>
            <a:r>
              <a:rPr lang="en-GB" baseline="-25000" dirty="0">
                <a:solidFill>
                  <a:schemeClr val="tx1"/>
                </a:solidFill>
                <a:latin typeface="Cambria" panose="02040503050406030204" pitchFamily="18" charset="0"/>
                <a:ea typeface="Cambria" panose="02040503050406030204" pitchFamily="18" charset="0"/>
              </a:rPr>
              <a:t>o</a:t>
            </a:r>
            <a:r>
              <a:rPr lang="en-GB" dirty="0">
                <a:solidFill>
                  <a:schemeClr val="tx1"/>
                </a:solidFill>
                <a:latin typeface="Cambria" panose="02040503050406030204" pitchFamily="18" charset="0"/>
                <a:ea typeface="Cambria" panose="02040503050406030204" pitchFamily="18" charset="0"/>
              </a:rPr>
              <a:t>: d</a:t>
            </a:r>
            <a:r>
              <a:rPr lang="en-GB" baseline="-25000" dirty="0">
                <a:solidFill>
                  <a:schemeClr val="tx1"/>
                </a:solidFill>
                <a:latin typeface="Cambria" panose="02040503050406030204" pitchFamily="18" charset="0"/>
                <a:ea typeface="Cambria" panose="02040503050406030204" pitchFamily="18" charset="0"/>
              </a:rPr>
              <a:t>i</a:t>
            </a:r>
            <a:r>
              <a:rPr lang="en-GB" dirty="0">
                <a:solidFill>
                  <a:schemeClr val="tx1"/>
                </a:solidFill>
                <a:latin typeface="Cambria" panose="02040503050406030204" pitchFamily="18" charset="0"/>
                <a:ea typeface="Cambria" panose="02040503050406030204" pitchFamily="18" charset="0"/>
              </a:rPr>
              <a:t> = 0</a:t>
            </a:r>
            <a:r>
              <a:rPr lang="en-GB" baseline="-25000" dirty="0">
                <a:solidFill>
                  <a:schemeClr val="tx1"/>
                </a:solidFill>
                <a:latin typeface="Cambria" panose="02040503050406030204" pitchFamily="18" charset="0"/>
                <a:ea typeface="Cambria" panose="02040503050406030204" pitchFamily="18" charset="0"/>
              </a:rPr>
              <a:t> </a:t>
            </a:r>
            <a:endParaRPr baseline="-25000" dirty="0">
              <a:solidFill>
                <a:schemeClr val="tx1"/>
              </a:solidFill>
              <a:latin typeface="Cambria" panose="02040503050406030204" pitchFamily="18" charset="0"/>
              <a:ea typeface="Cambria" panose="02040503050406030204" pitchFamily="18" charset="0"/>
            </a:endParaRPr>
          </a:p>
          <a:p>
            <a:r>
              <a:rPr lang="en-GB" dirty="0">
                <a:solidFill>
                  <a:schemeClr val="tx1"/>
                </a:solidFill>
                <a:latin typeface="Cambria" panose="02040503050406030204" pitchFamily="18" charset="0"/>
                <a:ea typeface="Cambria" panose="02040503050406030204" pitchFamily="18" charset="0"/>
              </a:rPr>
              <a:t>            Or</a:t>
            </a:r>
            <a:endParaRPr dirty="0">
              <a:solidFill>
                <a:schemeClr val="tx1"/>
              </a:solidFill>
              <a:latin typeface="Cambria" panose="02040503050406030204" pitchFamily="18" charset="0"/>
              <a:ea typeface="Cambria" panose="02040503050406030204" pitchFamily="18" charset="0"/>
            </a:endParaRPr>
          </a:p>
          <a:p>
            <a:r>
              <a:rPr lang="en-GB" dirty="0">
                <a:solidFill>
                  <a:schemeClr val="tx1"/>
                </a:solidFill>
                <a:latin typeface="Cambria" panose="02040503050406030204" pitchFamily="18" charset="0"/>
                <a:ea typeface="Cambria" panose="02040503050406030204" pitchFamily="18" charset="0"/>
              </a:rPr>
              <a:t>       H</a:t>
            </a:r>
            <a:r>
              <a:rPr lang="en-GB" baseline="-25000" dirty="0">
                <a:solidFill>
                  <a:schemeClr val="tx1"/>
                </a:solidFill>
                <a:latin typeface="Cambria" panose="02040503050406030204" pitchFamily="18" charset="0"/>
                <a:ea typeface="Cambria" panose="02040503050406030204" pitchFamily="18" charset="0"/>
              </a:rPr>
              <a:t>o</a:t>
            </a:r>
            <a:r>
              <a:rPr lang="en-GB" dirty="0">
                <a:solidFill>
                  <a:schemeClr val="tx1"/>
                </a:solidFill>
                <a:latin typeface="Cambria" panose="02040503050406030204" pitchFamily="18" charset="0"/>
                <a:ea typeface="Cambria" panose="02040503050406030204" pitchFamily="18" charset="0"/>
              </a:rPr>
              <a:t>: x</a:t>
            </a:r>
            <a:r>
              <a:rPr lang="en-GB" baseline="-25000" dirty="0">
                <a:solidFill>
                  <a:schemeClr val="tx1"/>
                </a:solidFill>
                <a:latin typeface="Cambria" panose="02040503050406030204" pitchFamily="18" charset="0"/>
                <a:ea typeface="Cambria" panose="02040503050406030204" pitchFamily="18" charset="0"/>
              </a:rPr>
              <a:t>i</a:t>
            </a:r>
            <a:r>
              <a:rPr lang="en-GB" dirty="0">
                <a:solidFill>
                  <a:schemeClr val="tx1"/>
                </a:solidFill>
                <a:latin typeface="Cambria" panose="02040503050406030204" pitchFamily="18" charset="0"/>
                <a:ea typeface="Cambria" panose="02040503050406030204" pitchFamily="18" charset="0"/>
              </a:rPr>
              <a:t> -</a:t>
            </a:r>
            <a:r>
              <a:rPr lang="en-GB" dirty="0" err="1">
                <a:solidFill>
                  <a:schemeClr val="tx1"/>
                </a:solidFill>
                <a:latin typeface="Cambria" panose="02040503050406030204" pitchFamily="18" charset="0"/>
                <a:ea typeface="Cambria" panose="02040503050406030204" pitchFamily="18" charset="0"/>
              </a:rPr>
              <a:t>y</a:t>
            </a:r>
            <a:r>
              <a:rPr lang="en-GB" baseline="-25000" dirty="0" err="1">
                <a:solidFill>
                  <a:schemeClr val="tx1"/>
                </a:solidFill>
                <a:latin typeface="Cambria" panose="02040503050406030204" pitchFamily="18" charset="0"/>
                <a:ea typeface="Cambria" panose="02040503050406030204" pitchFamily="18" charset="0"/>
              </a:rPr>
              <a:t>i</a:t>
            </a:r>
            <a:r>
              <a:rPr lang="en-GB" dirty="0">
                <a:solidFill>
                  <a:schemeClr val="tx1"/>
                </a:solidFill>
                <a:latin typeface="Cambria" panose="02040503050406030204" pitchFamily="18" charset="0"/>
                <a:ea typeface="Cambria" panose="02040503050406030204" pitchFamily="18" charset="0"/>
              </a:rPr>
              <a:t> = 0</a:t>
            </a:r>
            <a:endParaRPr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5" name="Rounded Rectangle 6">
            <a:extLst>
              <a:ext uri="{FF2B5EF4-FFF2-40B4-BE49-F238E27FC236}">
                <a16:creationId xmlns="" xmlns:a16="http://schemas.microsoft.com/office/drawing/2014/main" id="{E2BEDF50-1BA9-4D96-B9DF-C7A059B5F0E4}"/>
              </a:ext>
            </a:extLst>
          </p:cNvPr>
          <p:cNvSpPr/>
          <p:nvPr/>
        </p:nvSpPr>
        <p:spPr>
          <a:xfrm>
            <a:off x="190500" y="1447800"/>
            <a:ext cx="8763000" cy="39624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buSzPct val="100000"/>
            </a:pPr>
            <a:endParaRPr lang="en-US" dirty="0">
              <a:latin typeface="Cambria" panose="02040503050406030204" pitchFamily="18" charset="0"/>
              <a:ea typeface="Cambria" panose="02040503050406030204" pitchFamily="18" charset="0"/>
              <a:sym typeface="Avenir"/>
            </a:endParaRPr>
          </a:p>
        </p:txBody>
      </p:sp>
      <p:sp>
        <p:nvSpPr>
          <p:cNvPr id="294" name="Google Shape;294;p45"/>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One-Sample Test for Mean - Two Sided</a:t>
            </a:r>
            <a:endParaRPr dirty="0">
              <a:ea typeface="Cambria" panose="02040503050406030204" pitchFamily="18" charset="0"/>
              <a:cs typeface="Avenir"/>
              <a:sym typeface="Avenir"/>
            </a:endParaRPr>
          </a:p>
        </p:txBody>
      </p:sp>
      <p:sp>
        <p:nvSpPr>
          <p:cNvPr id="295" name="Google Shape;295;p45"/>
          <p:cNvSpPr txBox="1">
            <a:spLocks noGrp="1"/>
          </p:cNvSpPr>
          <p:nvPr>
            <p:ph type="body" idx="4294967295"/>
          </p:nvPr>
        </p:nvSpPr>
        <p:spPr>
          <a:xfrm>
            <a:off x="315933" y="1600200"/>
            <a:ext cx="8521700" cy="2392363"/>
          </a:xfrm>
          <a:prstGeom prst="rect">
            <a:avLst/>
          </a:prstGeom>
        </p:spPr>
        <p:txBody>
          <a:bodyPr spcFirstLastPara="1" vert="horz" wrap="square" lIns="91425" tIns="91425" rIns="91425" bIns="91425" numCol="1" anchor="t" anchorCtr="0" compatLnSpc="1">
            <a:prstTxWarp prst="textNoShape">
              <a:avLst/>
            </a:prstTxWarp>
            <a:noAutofit/>
          </a:bodyPr>
          <a:lstStyle/>
          <a:p>
            <a:pPr marL="355600">
              <a:buSzPts val="1600"/>
            </a:pPr>
            <a:r>
              <a:rPr lang="en-GB" sz="2000" dirty="0">
                <a:ea typeface="Cambria" panose="02040503050406030204" pitchFamily="18" charset="0"/>
                <a:cs typeface="Avenir"/>
                <a:sym typeface="Avenir"/>
              </a:rPr>
              <a:t>To test whether the population mean </a:t>
            </a:r>
            <a:r>
              <a:rPr lang="en-GB" sz="2000" dirty="0">
                <a:solidFill>
                  <a:schemeClr val="dk1"/>
                </a:solidFill>
                <a:ea typeface="Cambria" panose="02040503050406030204" pitchFamily="18" charset="0"/>
                <a:cs typeface="Avenir"/>
                <a:sym typeface="Avenir"/>
              </a:rPr>
              <a:t>μ</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to test</a:t>
            </a:r>
            <a:endParaRPr sz="2000" dirty="0">
              <a:ea typeface="Cambria" panose="02040503050406030204" pitchFamily="18" charset="0"/>
              <a:cs typeface="Avenir"/>
              <a:sym typeface="Avenir"/>
            </a:endParaRPr>
          </a:p>
          <a:p>
            <a:pPr marL="1371600" indent="457200">
              <a:spcBef>
                <a:spcPts val="1600"/>
              </a:spcBef>
              <a:buClr>
                <a:schemeClr val="dk1"/>
              </a:buClr>
              <a:buSzPts val="1100"/>
              <a:buNone/>
            </a:pPr>
            <a:r>
              <a:rPr lang="en-GB" sz="2000" dirty="0">
                <a:ea typeface="Cambria" panose="02040503050406030204" pitchFamily="18" charset="0"/>
                <a:cs typeface="Avenir"/>
                <a:sym typeface="Avenir"/>
              </a:rPr>
              <a:t>H</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 ≠ μ</a:t>
            </a:r>
            <a:r>
              <a:rPr lang="en-GB" sz="2000" baseline="-25000" dirty="0">
                <a:ea typeface="Cambria" panose="02040503050406030204" pitchFamily="18" charset="0"/>
                <a:cs typeface="Avenir"/>
                <a:sym typeface="Avenir"/>
              </a:rPr>
              <a:t>0</a:t>
            </a:r>
            <a:endParaRPr sz="2000" dirty="0">
              <a:ea typeface="Cambria" panose="02040503050406030204" pitchFamily="18" charset="0"/>
              <a:cs typeface="Avenir"/>
              <a:sym typeface="Avenir"/>
            </a:endParaRPr>
          </a:p>
          <a:p>
            <a:pPr marL="355600">
              <a:spcBef>
                <a:spcPts val="1600"/>
              </a:spcBef>
              <a:buSzPts val="1600"/>
            </a:pPr>
            <a:r>
              <a:rPr lang="en-GB" sz="2000" dirty="0">
                <a:solidFill>
                  <a:schemeClr val="dk1"/>
                </a:solidFill>
                <a:ea typeface="Cambria" panose="02040503050406030204" pitchFamily="18" charset="0"/>
                <a:cs typeface="Avenir"/>
                <a:sym typeface="Avenir"/>
              </a:rPr>
              <a:t>I</a:t>
            </a:r>
            <a:r>
              <a:rPr lang="en-GB" sz="2000" dirty="0">
                <a:ea typeface="Cambria" panose="02040503050406030204" pitchFamily="18" charset="0"/>
                <a:cs typeface="Avenir"/>
                <a:sym typeface="Avenir"/>
              </a:rPr>
              <a:t>t implies:</a:t>
            </a:r>
            <a:endParaRPr sz="2000" dirty="0">
              <a:ea typeface="Cambria" panose="02040503050406030204" pitchFamily="18" charset="0"/>
              <a:cs typeface="Avenir"/>
              <a:sym typeface="Avenir"/>
            </a:endParaRPr>
          </a:p>
          <a:p>
            <a:pPr indent="0">
              <a:spcBef>
                <a:spcPts val="1600"/>
              </a:spcBef>
              <a:buNone/>
            </a:pPr>
            <a:r>
              <a:rPr lang="en-GB" sz="2000" dirty="0">
                <a:ea typeface="Cambria" panose="02040503050406030204" pitchFamily="18" charset="0"/>
                <a:cs typeface="Avenir"/>
                <a:sym typeface="Avenir"/>
              </a:rPr>
              <a:t>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population mean is equal to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endParaRPr sz="2000" dirty="0">
              <a:ea typeface="Cambria" panose="02040503050406030204" pitchFamily="18" charset="0"/>
              <a:cs typeface="Avenir"/>
              <a:sym typeface="Avenir"/>
            </a:endParaRPr>
          </a:p>
          <a:p>
            <a:pPr indent="0">
              <a:spcBef>
                <a:spcPts val="1600"/>
              </a:spcBef>
              <a:buClr>
                <a:schemeClr val="dk1"/>
              </a:buClr>
              <a:buSzPts val="1100"/>
              <a:buNone/>
            </a:pP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The population mean is not equal to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a:r>
            <a:endParaRPr sz="2000" dirty="0">
              <a:ea typeface="Cambria" panose="02040503050406030204" pitchFamily="18" charset="0"/>
              <a:cs typeface="Avenir"/>
              <a:sym typeface="Avenir"/>
            </a:endParaRPr>
          </a:p>
          <a:p>
            <a:pPr marL="0" indent="0">
              <a:spcBef>
                <a:spcPts val="1600"/>
              </a:spcBef>
              <a:spcAft>
                <a:spcPts val="1600"/>
              </a:spcAft>
              <a:buNone/>
            </a:pPr>
            <a:endParaRPr sz="2400" dirty="0">
              <a:ea typeface="Cambria" panose="02040503050406030204" pitchFamily="18" charset="0"/>
              <a:cs typeface="Avenir"/>
              <a:sym typeface="Avenir"/>
            </a:endParaRPr>
          </a:p>
        </p:txBody>
      </p:sp>
      <p:sp>
        <p:nvSpPr>
          <p:cNvPr id="296" name="Google Shape;296;p45"/>
          <p:cNvSpPr txBox="1"/>
          <p:nvPr/>
        </p:nvSpPr>
        <p:spPr>
          <a:xfrm>
            <a:off x="177800" y="4460063"/>
            <a:ext cx="8520600" cy="690600"/>
          </a:xfrm>
          <a:prstGeom prst="rect">
            <a:avLst/>
          </a:prstGeom>
          <a:noFill/>
          <a:ln>
            <a:noFill/>
          </a:ln>
        </p:spPr>
        <p:txBody>
          <a:bodyPr spcFirstLastPara="1" wrap="square" lIns="91425" tIns="91425" rIns="91425" bIns="91425" anchor="t" anchorCtr="0">
            <a:noAutofit/>
          </a:bodyPr>
          <a:lstStyle/>
          <a:p>
            <a:pPr marL="469900" indent="-342900">
              <a:spcAft>
                <a:spcPts val="2000"/>
              </a:spcAft>
              <a:buSzPts val="1600"/>
              <a:buFont typeface="Arial" panose="020B0604020202020204" pitchFamily="34" charset="0"/>
              <a:buChar char="•"/>
            </a:pPr>
            <a:r>
              <a:rPr lang="en-GB" sz="2000" dirty="0">
                <a:latin typeface="Cambria" panose="02040503050406030204" pitchFamily="18" charset="0"/>
                <a:ea typeface="Cambria" panose="02040503050406030204" pitchFamily="18" charset="0"/>
                <a:cs typeface="Avenir"/>
                <a:sym typeface="Avenir"/>
              </a:rPr>
              <a:t>Failing to reject H</a:t>
            </a:r>
            <a:r>
              <a:rPr lang="en-GB" sz="2000" baseline="-25000" dirty="0">
                <a:latin typeface="Cambria" panose="02040503050406030204" pitchFamily="18" charset="0"/>
                <a:ea typeface="Cambria" panose="02040503050406030204" pitchFamily="18" charset="0"/>
                <a:cs typeface="Avenir"/>
                <a:sym typeface="Avenir"/>
              </a:rPr>
              <a:t>0</a:t>
            </a:r>
            <a:r>
              <a:rPr lang="en-GB" sz="2000" dirty="0">
                <a:latin typeface="Cambria" panose="02040503050406030204" pitchFamily="18" charset="0"/>
                <a:ea typeface="Cambria" panose="02040503050406030204" pitchFamily="18" charset="0"/>
                <a:cs typeface="Avenir"/>
                <a:sym typeface="Avenir"/>
              </a:rPr>
              <a:t> implies that the population mean is equal to μ</a:t>
            </a:r>
            <a:r>
              <a:rPr lang="en-GB" sz="2000" baseline="-25000" dirty="0">
                <a:latin typeface="Cambria" panose="02040503050406030204" pitchFamily="18" charset="0"/>
                <a:ea typeface="Cambria" panose="02040503050406030204" pitchFamily="18" charset="0"/>
                <a:cs typeface="Avenir"/>
                <a:sym typeface="Avenir"/>
              </a:rPr>
              <a:t>0</a:t>
            </a:r>
            <a:r>
              <a:rPr lang="en-GB" sz="2000" dirty="0">
                <a:latin typeface="Cambria" panose="02040503050406030204" pitchFamily="18" charset="0"/>
                <a:ea typeface="Cambria" panose="02040503050406030204" pitchFamily="18" charset="0"/>
                <a:cs typeface="Avenir"/>
                <a:sym typeface="Avenir"/>
              </a:rPr>
              <a:t> at α level of significance</a:t>
            </a:r>
            <a:endParaRPr sz="2000" dirty="0">
              <a:latin typeface="Cambria" panose="02040503050406030204" pitchFamily="18" charset="0"/>
              <a:ea typeface="Cambria" panose="02040503050406030204" pitchFamily="18" charset="0"/>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One-Sample Test for Mean</a:t>
            </a:r>
            <a:endParaRPr dirty="0">
              <a:ea typeface="Cambria" panose="02040503050406030204" pitchFamily="18" charset="0"/>
              <a:cs typeface="Avenir"/>
              <a:sym typeface="Avenir"/>
            </a:endParaRPr>
          </a:p>
        </p:txBody>
      </p:sp>
      <p:sp>
        <p:nvSpPr>
          <p:cNvPr id="302" name="Google Shape;302;p46"/>
          <p:cNvSpPr txBox="1">
            <a:spLocks noGrp="1"/>
          </p:cNvSpPr>
          <p:nvPr>
            <p:ph type="body" idx="4294967295"/>
          </p:nvPr>
        </p:nvSpPr>
        <p:spPr>
          <a:xfrm>
            <a:off x="-1" y="1336226"/>
            <a:ext cx="9144000" cy="534988"/>
          </a:xfrm>
          <a:prstGeom prst="rect">
            <a:avLst/>
          </a:prstGeom>
          <a:solidFill>
            <a:schemeClr val="accent6">
              <a:lumMod val="20000"/>
              <a:lumOff val="80000"/>
            </a:schemeClr>
          </a:solidFill>
        </p:spPr>
        <p:txBody>
          <a:bodyPr spcFirstLastPara="1" vert="horz" wrap="square" lIns="91425" tIns="91425" rIns="91425" bIns="91425" numCol="1" anchor="ctr" anchorCtr="0" compatLnSpc="1">
            <a:prstTxWarp prst="textNoShape">
              <a:avLst/>
            </a:prstTxWarp>
            <a:noAutofit/>
          </a:bodyPr>
          <a:lstStyle/>
          <a:p>
            <a:pPr marL="12700" indent="0" algn="ctr">
              <a:buSzPts val="1600"/>
              <a:buNone/>
            </a:pPr>
            <a:r>
              <a:rPr lang="en-GB" sz="2000" b="1" dirty="0">
                <a:ea typeface="Cambria" panose="02040503050406030204" pitchFamily="18" charset="0"/>
                <a:cs typeface="Avenir"/>
                <a:sym typeface="Avenir"/>
              </a:rPr>
              <a:t>The test statistics is given by:</a:t>
            </a:r>
            <a:endParaRPr sz="2000" b="1" dirty="0">
              <a:ea typeface="Cambria" panose="02040503050406030204" pitchFamily="18" charset="0"/>
              <a:cs typeface="Avenir"/>
              <a:sym typeface="Avenir"/>
            </a:endParaRPr>
          </a:p>
        </p:txBody>
      </p:sp>
      <p:sp>
        <p:nvSpPr>
          <p:cNvPr id="303" name="Google Shape;303;p46"/>
          <p:cNvSpPr txBox="1">
            <a:spLocks noGrp="1"/>
          </p:cNvSpPr>
          <p:nvPr>
            <p:ph type="body" idx="4294967295"/>
          </p:nvPr>
        </p:nvSpPr>
        <p:spPr>
          <a:xfrm>
            <a:off x="883708" y="4323219"/>
            <a:ext cx="7376583" cy="1010781"/>
          </a:xfrm>
          <a:prstGeom prst="rect">
            <a:avLst/>
          </a:prstGeom>
          <a:noFill/>
        </p:spPr>
        <p:txBody>
          <a:bodyPr spcFirstLastPara="1" vert="horz" wrap="square" lIns="91425" tIns="91425" rIns="91425" bIns="91425" numCol="1" anchor="t" anchorCtr="0" compatLnSpc="1">
            <a:prstTxWarp prst="textNoShape">
              <a:avLst/>
            </a:prstTxWarp>
            <a:noAutofit/>
          </a:bodyPr>
          <a:lstStyle/>
          <a:p>
            <a:pPr marL="12700" indent="0" algn="ctr">
              <a:spcAft>
                <a:spcPts val="2000"/>
              </a:spcAft>
              <a:buSzPts val="1600"/>
              <a:buNone/>
            </a:pPr>
            <a:r>
              <a:rPr lang="en-GB" sz="2000" dirty="0">
                <a:ea typeface="Cambria" panose="02040503050406030204" pitchFamily="18" charset="0"/>
                <a:cs typeface="Avenir"/>
                <a:sym typeface="Avenir"/>
              </a:rPr>
              <a:t>Under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test statistics follows t distribution with n-1 degrees of freedom</a:t>
            </a:r>
            <a:endParaRPr sz="2000" dirty="0">
              <a:ea typeface="Cambria" panose="02040503050406030204" pitchFamily="18" charset="0"/>
              <a:cs typeface="Avenir"/>
              <a:sym typeface="Avenir"/>
            </a:endParaRPr>
          </a:p>
        </p:txBody>
      </p:sp>
      <p:pic>
        <p:nvPicPr>
          <p:cNvPr id="304" name="Google Shape;304;p46" descr="t = \frac{\bar X - \mu}{\sigma/\sqrt n}" title="MathEquation,#000000"/>
          <p:cNvPicPr preferRelativeResize="0"/>
          <p:nvPr/>
        </p:nvPicPr>
        <p:blipFill>
          <a:blip r:embed="rId3">
            <a:alphaModFix/>
          </a:blip>
          <a:stretch>
            <a:fillRect/>
          </a:stretch>
        </p:blipFill>
        <p:spPr>
          <a:xfrm>
            <a:off x="1769724" y="2743200"/>
            <a:ext cx="1427634" cy="762000"/>
          </a:xfrm>
          <a:prstGeom prst="rect">
            <a:avLst/>
          </a:prstGeom>
          <a:noFill/>
          <a:ln>
            <a:noFill/>
          </a:ln>
        </p:spPr>
      </p:pic>
      <p:sp>
        <p:nvSpPr>
          <p:cNvPr id="305" name="Google Shape;305;p46"/>
          <p:cNvSpPr txBox="1"/>
          <p:nvPr/>
        </p:nvSpPr>
        <p:spPr>
          <a:xfrm>
            <a:off x="1981199" y="2002593"/>
            <a:ext cx="1341300" cy="266400"/>
          </a:xfrm>
          <a:prstGeom prst="rect">
            <a:avLst/>
          </a:prstGeom>
          <a:noFill/>
          <a:ln>
            <a:noFill/>
          </a:ln>
        </p:spPr>
        <p:txBody>
          <a:bodyPr spcFirstLastPara="1" wrap="square" lIns="91425" tIns="91425" rIns="91425" bIns="91425" anchor="t" anchorCtr="0">
            <a:noAutofit/>
          </a:bodyPr>
          <a:lstStyle/>
          <a:p>
            <a:r>
              <a:rPr lang="en-GB" dirty="0">
                <a:latin typeface="Cambria" panose="02040503050406030204" pitchFamily="18" charset="0"/>
                <a:ea typeface="Cambria" panose="02040503050406030204" pitchFamily="18" charset="0"/>
                <a:cs typeface="Avenir"/>
                <a:sym typeface="Avenir"/>
              </a:rPr>
              <a:t>If  σ is known</a:t>
            </a:r>
            <a:endParaRPr dirty="0">
              <a:latin typeface="Cambria" panose="02040503050406030204" pitchFamily="18" charset="0"/>
              <a:ea typeface="Cambria" panose="02040503050406030204" pitchFamily="18" charset="0"/>
              <a:cs typeface="Avenir"/>
              <a:sym typeface="Avenir"/>
            </a:endParaRPr>
          </a:p>
        </p:txBody>
      </p:sp>
      <p:sp>
        <p:nvSpPr>
          <p:cNvPr id="306" name="Google Shape;306;p46"/>
          <p:cNvSpPr txBox="1"/>
          <p:nvPr/>
        </p:nvSpPr>
        <p:spPr>
          <a:xfrm>
            <a:off x="5562600" y="1984830"/>
            <a:ext cx="1532700" cy="266400"/>
          </a:xfrm>
          <a:prstGeom prst="rect">
            <a:avLst/>
          </a:prstGeom>
          <a:noFill/>
          <a:ln>
            <a:noFill/>
          </a:ln>
        </p:spPr>
        <p:txBody>
          <a:bodyPr spcFirstLastPara="1" wrap="square" lIns="91425" tIns="91425" rIns="91425" bIns="91425" anchor="t" anchorCtr="0">
            <a:noAutofit/>
          </a:bodyPr>
          <a:lstStyle/>
          <a:p>
            <a:r>
              <a:rPr lang="en-GB" dirty="0">
                <a:latin typeface="Cambria" panose="02040503050406030204" pitchFamily="18" charset="0"/>
                <a:ea typeface="Cambria" panose="02040503050406030204" pitchFamily="18" charset="0"/>
                <a:cs typeface="Avenir"/>
                <a:sym typeface="Avenir"/>
              </a:rPr>
              <a:t>If  σ is unknown</a:t>
            </a:r>
            <a:endParaRPr dirty="0">
              <a:latin typeface="Cambria" panose="02040503050406030204" pitchFamily="18" charset="0"/>
              <a:ea typeface="Cambria" panose="02040503050406030204" pitchFamily="18" charset="0"/>
              <a:cs typeface="Avenir"/>
              <a:sym typeface="Avenir"/>
            </a:endParaRPr>
          </a:p>
        </p:txBody>
      </p:sp>
      <p:pic>
        <p:nvPicPr>
          <p:cNvPr id="307" name="Google Shape;307;p46" descr="t = \frac{\bar X - \mu}{s /\sqrt n}" title="MathEquation,#000000"/>
          <p:cNvPicPr preferRelativeResize="0"/>
          <p:nvPr/>
        </p:nvPicPr>
        <p:blipFill>
          <a:blip r:embed="rId4">
            <a:alphaModFix/>
          </a:blip>
          <a:stretch>
            <a:fillRect/>
          </a:stretch>
        </p:blipFill>
        <p:spPr>
          <a:xfrm>
            <a:off x="5484210" y="2740166"/>
            <a:ext cx="1401380" cy="762000"/>
          </a:xfrm>
          <a:prstGeom prst="rect">
            <a:avLst/>
          </a:prstGeom>
          <a:noFill/>
          <a:ln>
            <a:noFill/>
          </a:ln>
        </p:spPr>
      </p:pic>
      <p:sp>
        <p:nvSpPr>
          <p:cNvPr id="308" name="Google Shape;308;p46"/>
          <p:cNvSpPr txBox="1"/>
          <p:nvPr/>
        </p:nvSpPr>
        <p:spPr>
          <a:xfrm>
            <a:off x="5181600" y="3581210"/>
            <a:ext cx="2778900" cy="572700"/>
          </a:xfrm>
          <a:prstGeom prst="rect">
            <a:avLst/>
          </a:prstGeom>
          <a:noFill/>
          <a:ln>
            <a:noFill/>
          </a:ln>
        </p:spPr>
        <p:txBody>
          <a:bodyPr spcFirstLastPara="1" wrap="square" lIns="91425" tIns="91425" rIns="91425" bIns="91425" anchor="t" anchorCtr="0">
            <a:noAutofit/>
          </a:bodyPr>
          <a:lstStyle/>
          <a:p>
            <a:r>
              <a:rPr lang="en-IN" dirty="0"/>
              <a:t>s</a:t>
            </a:r>
            <a:r>
              <a:rPr lang="en-IN" baseline="30000" dirty="0"/>
              <a:t>2</a:t>
            </a:r>
            <a:r>
              <a:rPr lang="en-GB" dirty="0">
                <a:latin typeface="Cambria" panose="02040503050406030204" pitchFamily="18" charset="0"/>
                <a:ea typeface="Cambria" panose="02040503050406030204" pitchFamily="18" charset="0"/>
                <a:cs typeface="Avenir"/>
                <a:sym typeface="Avenir"/>
              </a:rPr>
              <a:t> is the sample estimate of the population variance</a:t>
            </a:r>
            <a:endParaRPr dirty="0">
              <a:latin typeface="Cambria" panose="02040503050406030204" pitchFamily="18" charset="0"/>
              <a:ea typeface="Cambria" panose="02040503050406030204" pitchFamily="18" charset="0"/>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Hypothesis Testing</a:t>
            </a:r>
            <a:endParaRPr dirty="0">
              <a:ea typeface="Cambria" panose="02040503050406030204" pitchFamily="18" charset="0"/>
              <a:cs typeface="Avenir"/>
              <a:sym typeface="Avenir"/>
            </a:endParaRPr>
          </a:p>
        </p:txBody>
      </p:sp>
      <p:sp>
        <p:nvSpPr>
          <p:cNvPr id="71" name="Google Shape;71;p16"/>
          <p:cNvSpPr txBox="1">
            <a:spLocks noGrp="1"/>
          </p:cNvSpPr>
          <p:nvPr>
            <p:ph type="body" idx="4294967295"/>
          </p:nvPr>
        </p:nvSpPr>
        <p:spPr>
          <a:xfrm>
            <a:off x="543278" y="2057400"/>
            <a:ext cx="8077200" cy="2971800"/>
          </a:xfrm>
          <a:prstGeom prst="rect">
            <a:avLst/>
          </a:prstGeom>
          <a:solidFill>
            <a:schemeClr val="bg1"/>
          </a:solidFill>
        </p:spPr>
        <p:txBody>
          <a:bodyPr spcFirstLastPara="1" vert="horz" wrap="square" lIns="91425" tIns="91425" rIns="91425" bIns="91425" numCol="1" anchor="t" anchorCtr="0" compatLnSpc="1">
            <a:prstTxWarp prst="textNoShape">
              <a:avLst/>
            </a:prstTxWarp>
            <a:noAutofit/>
          </a:bodyPr>
          <a:lstStyle/>
          <a:p>
            <a:pPr marL="0" indent="0">
              <a:buNone/>
            </a:pPr>
            <a:r>
              <a:rPr lang="en-GB" sz="2000" b="1" dirty="0">
                <a:ea typeface="Cambria" panose="02040503050406030204" pitchFamily="18" charset="0"/>
                <a:cs typeface="Avenir"/>
                <a:sym typeface="Avenir"/>
              </a:rPr>
              <a:t>Question:</a:t>
            </a:r>
            <a:endParaRPr sz="2000" b="1" dirty="0">
              <a:ea typeface="Cambria" panose="02040503050406030204" pitchFamily="18" charset="0"/>
              <a:cs typeface="Avenir"/>
              <a:sym typeface="Avenir"/>
            </a:endParaRPr>
          </a:p>
          <a:p>
            <a:pPr marL="0" indent="0">
              <a:spcBef>
                <a:spcPts val="3000"/>
              </a:spcBef>
              <a:buNone/>
            </a:pPr>
            <a:r>
              <a:rPr lang="en-GB" sz="2000" dirty="0">
                <a:ea typeface="Cambria" panose="02040503050406030204" pitchFamily="18" charset="0"/>
                <a:cs typeface="Avenir"/>
                <a:sym typeface="Avenir"/>
              </a:rPr>
              <a:t>A manufacturer produces light bulbs. He claims that the life of his bulb is 10,000 hours. Can we verify his claim?</a:t>
            </a:r>
            <a:endParaRPr sz="2000" dirty="0">
              <a:ea typeface="Cambria" panose="02040503050406030204" pitchFamily="18" charset="0"/>
              <a:cs typeface="Avenir"/>
              <a:sym typeface="Avenir"/>
            </a:endParaRPr>
          </a:p>
          <a:p>
            <a:pPr marL="0" indent="0">
              <a:spcBef>
                <a:spcPts val="3000"/>
              </a:spcBef>
              <a:buNone/>
            </a:pPr>
            <a:r>
              <a:rPr lang="en-IN" sz="2000" b="1" dirty="0">
                <a:ea typeface="Cambria" panose="02040503050406030204" pitchFamily="18" charset="0"/>
                <a:cs typeface="Avenir"/>
                <a:sym typeface="Avenir"/>
              </a:rPr>
              <a:t>Solution:</a:t>
            </a:r>
            <a:endParaRPr sz="2000" b="1" dirty="0">
              <a:ea typeface="Cambria" panose="02040503050406030204" pitchFamily="18" charset="0"/>
              <a:cs typeface="Avenir"/>
              <a:sym typeface="Avenir"/>
            </a:endParaRPr>
          </a:p>
          <a:p>
            <a:pPr marL="0" indent="0">
              <a:spcBef>
                <a:spcPts val="3000"/>
              </a:spcBef>
              <a:spcAft>
                <a:spcPts val="3000"/>
              </a:spcAft>
              <a:buNone/>
            </a:pPr>
            <a:r>
              <a:rPr lang="en-GB" sz="2000" dirty="0">
                <a:ea typeface="Cambria" panose="02040503050406030204" pitchFamily="18" charset="0"/>
                <a:cs typeface="Avenir"/>
                <a:sym typeface="Avenir"/>
              </a:rPr>
              <a:t>A trivial solution is to test the life of all the bulbs produced by the manufacturer. Further compute its average life hours. And hence verify his claim.</a:t>
            </a:r>
            <a:endParaRPr sz="2000" dirty="0">
              <a:ea typeface="Cambria" panose="02040503050406030204" pitchFamily="18" charset="0"/>
              <a:cs typeface="Avenir"/>
              <a:sym typeface="Avenir"/>
            </a:endParaRPr>
          </a:p>
        </p:txBody>
      </p:sp>
      <p:sp>
        <p:nvSpPr>
          <p:cNvPr id="5" name="Rectangle: Rounded Corners 4">
            <a:extLst>
              <a:ext uri="{FF2B5EF4-FFF2-40B4-BE49-F238E27FC236}">
                <a16:creationId xmlns="" xmlns:a16="http://schemas.microsoft.com/office/drawing/2014/main" id="{16C51A02-4E40-4E3A-A1F9-D6B92A299919}"/>
              </a:ext>
            </a:extLst>
          </p:cNvPr>
          <p:cNvSpPr/>
          <p:nvPr/>
        </p:nvSpPr>
        <p:spPr>
          <a:xfrm>
            <a:off x="3581400" y="914400"/>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b="1" dirty="0">
                <a:latin typeface="Cambria" panose="02040503050406030204" pitchFamily="18" charset="0"/>
                <a:ea typeface="Cambria" panose="02040503050406030204" pitchFamily="18" charset="0"/>
              </a:rPr>
              <a:t>Example</a:t>
            </a:r>
          </a:p>
        </p:txBody>
      </p:sp>
      <p:sp>
        <p:nvSpPr>
          <p:cNvPr id="7" name="Rounded Rectangle 6">
            <a:extLst>
              <a:ext uri="{FF2B5EF4-FFF2-40B4-BE49-F238E27FC236}">
                <a16:creationId xmlns="" xmlns:a16="http://schemas.microsoft.com/office/drawing/2014/main" id="{498B9080-7A49-4E64-B31A-29D6BCF4CAAD}"/>
              </a:ext>
            </a:extLst>
          </p:cNvPr>
          <p:cNvSpPr/>
          <p:nvPr/>
        </p:nvSpPr>
        <p:spPr>
          <a:xfrm>
            <a:off x="467078" y="1752600"/>
            <a:ext cx="8229600" cy="4191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127000" algn="just">
              <a:buSzPct val="100000"/>
            </a:pPr>
            <a:endParaRPr lang="en-US" sz="2000" dirty="0">
              <a:solidFill>
                <a:prstClr val="black"/>
              </a:solidFill>
              <a:latin typeface="Cambria" panose="02040503050406030204" pitchFamily="18" charset="0"/>
              <a:ea typeface="Cambria" panose="02040503050406030204" pitchFamily="18" charset="0"/>
              <a:cs typeface="Avenir"/>
              <a:sym typeface="Avenir"/>
            </a:endParaRPr>
          </a:p>
        </p:txBody>
      </p:sp>
    </p:spTree>
    <p:extLst>
      <p:ext uri="{BB962C8B-B14F-4D97-AF65-F5344CB8AC3E}">
        <p14:creationId xmlns:p14="http://schemas.microsoft.com/office/powerpoint/2010/main" val="689292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One-Sample t Test - Two Sided</a:t>
            </a:r>
            <a:endParaRPr dirty="0">
              <a:ea typeface="Cambria" panose="02040503050406030204" pitchFamily="18" charset="0"/>
              <a:cs typeface="Avenir"/>
              <a:sym typeface="Avenir"/>
            </a:endParaRPr>
          </a:p>
        </p:txBody>
      </p:sp>
      <p:sp>
        <p:nvSpPr>
          <p:cNvPr id="314" name="Google Shape;314;p47"/>
          <p:cNvSpPr txBox="1">
            <a:spLocks noGrp="1"/>
          </p:cNvSpPr>
          <p:nvPr>
            <p:ph type="body" idx="4294967295"/>
          </p:nvPr>
        </p:nvSpPr>
        <p:spPr>
          <a:xfrm>
            <a:off x="128587" y="2590800"/>
            <a:ext cx="5434013" cy="2057400"/>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buNone/>
            </a:pPr>
            <a:r>
              <a:rPr lang="en-GB" sz="2000" b="1" dirty="0">
                <a:ea typeface="Cambria" panose="02040503050406030204" pitchFamily="18" charset="0"/>
                <a:cs typeface="Avenir"/>
                <a:sym typeface="Avenir"/>
              </a:rPr>
              <a:t>Question:</a:t>
            </a:r>
            <a:endParaRPr sz="2000" b="1" dirty="0">
              <a:ea typeface="Cambria" panose="02040503050406030204" pitchFamily="18" charset="0"/>
              <a:cs typeface="Avenir"/>
              <a:sym typeface="Avenir"/>
            </a:endParaRPr>
          </a:p>
          <a:p>
            <a:pPr marL="0" indent="0">
              <a:spcBef>
                <a:spcPts val="1600"/>
              </a:spcBef>
              <a:buNone/>
            </a:pPr>
            <a:r>
              <a:rPr lang="en-GB" sz="2000" dirty="0">
                <a:ea typeface="Cambria" panose="02040503050406030204" pitchFamily="18" charset="0"/>
                <a:cs typeface="Avenir"/>
                <a:sym typeface="Avenir"/>
              </a:rPr>
              <a:t>The Violet industries produces furniture for home and office use. The production engineer claims that the average number of furniture items produced is 30. Test his claim.</a:t>
            </a:r>
            <a:endParaRPr sz="2000" dirty="0">
              <a:ea typeface="Cambria" panose="02040503050406030204" pitchFamily="18" charset="0"/>
              <a:cs typeface="Avenir"/>
              <a:sym typeface="Avenir"/>
            </a:endParaRPr>
          </a:p>
        </p:txBody>
      </p:sp>
      <p:pic>
        <p:nvPicPr>
          <p:cNvPr id="315" name="Google Shape;315;p47"/>
          <p:cNvPicPr preferRelativeResize="0"/>
          <p:nvPr/>
        </p:nvPicPr>
        <p:blipFill>
          <a:blip r:embed="rId3">
            <a:alphaModFix/>
          </a:blip>
          <a:stretch>
            <a:fillRect/>
          </a:stretch>
        </p:blipFill>
        <p:spPr>
          <a:xfrm>
            <a:off x="5791200" y="1981200"/>
            <a:ext cx="2669887" cy="3820975"/>
          </a:xfrm>
          <a:prstGeom prst="rect">
            <a:avLst/>
          </a:prstGeom>
          <a:noFill/>
          <a:ln>
            <a:noFill/>
          </a:ln>
        </p:spPr>
      </p:pic>
      <p:sp>
        <p:nvSpPr>
          <p:cNvPr id="6" name="Rectangle: Rounded Corners 5">
            <a:extLst>
              <a:ext uri="{FF2B5EF4-FFF2-40B4-BE49-F238E27FC236}">
                <a16:creationId xmlns="" xmlns:a16="http://schemas.microsoft.com/office/drawing/2014/main" id="{9C40B352-9889-4C6E-AA90-E54D6BEC1633}"/>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8"/>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Example - One Sample t test - two sided</a:t>
            </a:r>
            <a:endParaRPr dirty="0">
              <a:ea typeface="Cambria" panose="02040503050406030204" pitchFamily="18" charset="0"/>
              <a:cs typeface="Avenir"/>
              <a:sym typeface="Avenir"/>
            </a:endParaRPr>
          </a:p>
        </p:txBody>
      </p:sp>
      <p:pic>
        <p:nvPicPr>
          <p:cNvPr id="322" name="Google Shape;322;p48"/>
          <p:cNvPicPr preferRelativeResize="0"/>
          <p:nvPr/>
        </p:nvPicPr>
        <p:blipFill>
          <a:blip r:embed="rId3">
            <a:alphaModFix/>
          </a:blip>
          <a:stretch>
            <a:fillRect/>
          </a:stretch>
        </p:blipFill>
        <p:spPr>
          <a:xfrm>
            <a:off x="4894499" y="4259362"/>
            <a:ext cx="4191001" cy="2149275"/>
          </a:xfrm>
          <a:prstGeom prst="rect">
            <a:avLst/>
          </a:prstGeom>
          <a:noFill/>
          <a:ln>
            <a:noFill/>
          </a:ln>
        </p:spPr>
      </p:pic>
      <p:pic>
        <p:nvPicPr>
          <p:cNvPr id="323" name="Google Shape;323;p48"/>
          <p:cNvPicPr preferRelativeResize="0"/>
          <p:nvPr/>
        </p:nvPicPr>
        <p:blipFill>
          <a:blip r:embed="rId4">
            <a:alphaModFix/>
          </a:blip>
          <a:stretch>
            <a:fillRect/>
          </a:stretch>
        </p:blipFill>
        <p:spPr>
          <a:xfrm>
            <a:off x="92367" y="990600"/>
            <a:ext cx="6460833" cy="43434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6">
            <a:extLst>
              <a:ext uri="{FF2B5EF4-FFF2-40B4-BE49-F238E27FC236}">
                <a16:creationId xmlns="" xmlns:a16="http://schemas.microsoft.com/office/drawing/2014/main" id="{E2BEDF50-1BA9-4D96-B9DF-C7A059B5F0E4}"/>
              </a:ext>
            </a:extLst>
          </p:cNvPr>
          <p:cNvSpPr/>
          <p:nvPr/>
        </p:nvSpPr>
        <p:spPr>
          <a:xfrm>
            <a:off x="190500" y="1447800"/>
            <a:ext cx="8763000" cy="39624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buSzPct val="100000"/>
            </a:pPr>
            <a:endParaRPr lang="en-US" dirty="0">
              <a:latin typeface="Cambria" panose="02040503050406030204" pitchFamily="18" charset="0"/>
              <a:ea typeface="Cambria" panose="02040503050406030204" pitchFamily="18" charset="0"/>
              <a:sym typeface="Avenir"/>
            </a:endParaRPr>
          </a:p>
        </p:txBody>
      </p:sp>
      <p:sp>
        <p:nvSpPr>
          <p:cNvPr id="4" name="Google Shape;329;p49"/>
          <p:cNvSpPr txBox="1">
            <a:spLocks/>
          </p:cNvSpPr>
          <p:nvPr/>
        </p:nvSpPr>
        <p:spPr bwMode="auto">
          <a:xfrm>
            <a:off x="331783" y="1524000"/>
            <a:ext cx="85217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5600">
              <a:buSzPts val="1600"/>
            </a:pPr>
            <a:r>
              <a:rPr lang="en-US" sz="2000" dirty="0">
                <a:ea typeface="Cambria" panose="02040503050406030204" pitchFamily="18" charset="0"/>
                <a:cs typeface="Avenir"/>
                <a:sym typeface="Avenir"/>
              </a:rPr>
              <a:t>To test whether the population mean </a:t>
            </a:r>
            <a:r>
              <a:rPr lang="en-US" sz="2000" dirty="0">
                <a:solidFill>
                  <a:schemeClr val="dk1"/>
                </a:solidFill>
                <a:ea typeface="Cambria" panose="02040503050406030204" pitchFamily="18" charset="0"/>
                <a:cs typeface="Avenir"/>
                <a:sym typeface="Avenir"/>
              </a:rPr>
              <a:t>μ</a:t>
            </a:r>
            <a:r>
              <a:rPr lang="en-US" sz="2000" dirty="0">
                <a:ea typeface="Cambria" panose="02040503050406030204" pitchFamily="18" charset="0"/>
                <a:cs typeface="Avenir"/>
                <a:sym typeface="Avenir"/>
              </a:rPr>
              <a:t> = </a:t>
            </a:r>
            <a:r>
              <a:rPr lang="en-US" sz="2000" dirty="0">
                <a:solidFill>
                  <a:schemeClr val="dk1"/>
                </a:solidFill>
                <a:ea typeface="Cambria" panose="02040503050406030204" pitchFamily="18" charset="0"/>
                <a:cs typeface="Avenir"/>
                <a:sym typeface="Avenir"/>
              </a:rPr>
              <a:t>μ</a:t>
            </a:r>
            <a:r>
              <a:rPr lang="en-US" sz="2000" baseline="-25000" dirty="0">
                <a:ea typeface="Cambria" panose="02040503050406030204" pitchFamily="18" charset="0"/>
                <a:cs typeface="Avenir"/>
                <a:sym typeface="Avenir"/>
              </a:rPr>
              <a:t>0</a:t>
            </a:r>
            <a:r>
              <a:rPr lang="en-US" sz="2000" dirty="0">
                <a:ea typeface="Cambria" panose="02040503050406030204" pitchFamily="18" charset="0"/>
                <a:cs typeface="Avenir"/>
                <a:sym typeface="Avenir"/>
              </a:rPr>
              <a:t>, to test</a:t>
            </a:r>
          </a:p>
          <a:p>
            <a:pPr marL="1371600" indent="0">
              <a:spcBef>
                <a:spcPts val="1600"/>
              </a:spcBef>
              <a:buNone/>
            </a:pPr>
            <a:r>
              <a:rPr lang="en-US" sz="2000" dirty="0">
                <a:ea typeface="Cambria" panose="02040503050406030204" pitchFamily="18" charset="0"/>
                <a:cs typeface="Avenir"/>
                <a:sym typeface="Avenir"/>
              </a:rPr>
              <a:t>H</a:t>
            </a:r>
            <a:r>
              <a:rPr lang="en-US" sz="2000" baseline="-25000" dirty="0">
                <a:ea typeface="Cambria" panose="02040503050406030204" pitchFamily="18" charset="0"/>
                <a:cs typeface="Avenir"/>
                <a:sym typeface="Avenir"/>
              </a:rPr>
              <a:t>0  </a:t>
            </a:r>
            <a:r>
              <a:rPr lang="en-US" sz="2000" dirty="0">
                <a:ea typeface="Cambria" panose="02040503050406030204" pitchFamily="18" charset="0"/>
                <a:cs typeface="Avenir"/>
                <a:sym typeface="Avenir"/>
              </a:rPr>
              <a:t>: </a:t>
            </a:r>
            <a:r>
              <a:rPr lang="en-US" sz="2000" dirty="0">
                <a:solidFill>
                  <a:schemeClr val="dk1"/>
                </a:solidFill>
                <a:ea typeface="Cambria" panose="02040503050406030204" pitchFamily="18" charset="0"/>
                <a:cs typeface="Avenir"/>
                <a:sym typeface="Avenir"/>
              </a:rPr>
              <a:t>μ</a:t>
            </a:r>
            <a:r>
              <a:rPr lang="en-US" sz="2000" dirty="0">
                <a:ea typeface="Cambria" panose="02040503050406030204" pitchFamily="18" charset="0"/>
                <a:cs typeface="Avenir"/>
                <a:sym typeface="Avenir"/>
              </a:rPr>
              <a:t> = </a:t>
            </a:r>
            <a:r>
              <a:rPr lang="en-US" sz="2000" dirty="0">
                <a:solidFill>
                  <a:schemeClr val="dk1"/>
                </a:solidFill>
                <a:ea typeface="Cambria" panose="02040503050406030204" pitchFamily="18" charset="0"/>
                <a:cs typeface="Avenir"/>
                <a:sym typeface="Avenir"/>
              </a:rPr>
              <a:t>μ</a:t>
            </a:r>
            <a:r>
              <a:rPr lang="en-US" sz="2000" baseline="-25000" dirty="0">
                <a:ea typeface="Cambria" panose="02040503050406030204" pitchFamily="18" charset="0"/>
                <a:cs typeface="Avenir"/>
                <a:sym typeface="Avenir"/>
              </a:rPr>
              <a:t>0</a:t>
            </a:r>
            <a:r>
              <a:rPr lang="en-US" sz="2000" dirty="0">
                <a:ea typeface="Cambria" panose="02040503050406030204" pitchFamily="18" charset="0"/>
                <a:cs typeface="Avenir"/>
                <a:sym typeface="Avenir"/>
              </a:rPr>
              <a:t>    against    H</a:t>
            </a:r>
            <a:r>
              <a:rPr lang="en-US" sz="2000" baseline="-25000" dirty="0">
                <a:ea typeface="Cambria" panose="02040503050406030204" pitchFamily="18" charset="0"/>
                <a:cs typeface="Avenir"/>
                <a:sym typeface="Avenir"/>
              </a:rPr>
              <a:t>a</a:t>
            </a:r>
            <a:r>
              <a:rPr lang="en-US" sz="2000" dirty="0">
                <a:ea typeface="Cambria" panose="02040503050406030204" pitchFamily="18" charset="0"/>
                <a:cs typeface="Avenir"/>
                <a:sym typeface="Avenir"/>
              </a:rPr>
              <a:t> : </a:t>
            </a:r>
            <a:r>
              <a:rPr lang="en-US" sz="2000" dirty="0">
                <a:solidFill>
                  <a:schemeClr val="dk1"/>
                </a:solidFill>
                <a:ea typeface="Cambria" panose="02040503050406030204" pitchFamily="18" charset="0"/>
                <a:cs typeface="Avenir"/>
                <a:sym typeface="Avenir"/>
              </a:rPr>
              <a:t>μ ≤ μ</a:t>
            </a:r>
            <a:r>
              <a:rPr lang="en-US" sz="2000" baseline="-25000" dirty="0">
                <a:ea typeface="Cambria" panose="02040503050406030204" pitchFamily="18" charset="0"/>
                <a:cs typeface="Avenir"/>
                <a:sym typeface="Avenir"/>
              </a:rPr>
              <a:t>0</a:t>
            </a:r>
            <a:r>
              <a:rPr lang="en-US" sz="2000" dirty="0">
                <a:ea typeface="Cambria" panose="02040503050406030204" pitchFamily="18" charset="0"/>
                <a:cs typeface="Avenir"/>
                <a:sym typeface="Avenir"/>
              </a:rPr>
              <a:t> Or </a:t>
            </a:r>
            <a:r>
              <a:rPr lang="en-US" sz="2000" dirty="0">
                <a:solidFill>
                  <a:schemeClr val="dk1"/>
                </a:solidFill>
                <a:ea typeface="Cambria" panose="02040503050406030204" pitchFamily="18" charset="0"/>
                <a:cs typeface="Avenir"/>
                <a:sym typeface="Avenir"/>
              </a:rPr>
              <a:t>μ </a:t>
            </a:r>
            <a:r>
              <a:rPr lang="en-IN" sz="2000" dirty="0"/>
              <a:t>≥</a:t>
            </a:r>
            <a:r>
              <a:rPr lang="en-US" sz="2000" dirty="0">
                <a:solidFill>
                  <a:schemeClr val="dk1"/>
                </a:solidFill>
                <a:ea typeface="Cambria" panose="02040503050406030204" pitchFamily="18" charset="0"/>
                <a:cs typeface="Avenir"/>
                <a:sym typeface="Avenir"/>
              </a:rPr>
              <a:t> μ</a:t>
            </a:r>
            <a:r>
              <a:rPr lang="en-US" sz="2000" baseline="-25000" dirty="0">
                <a:ea typeface="Cambria" panose="02040503050406030204" pitchFamily="18" charset="0"/>
                <a:cs typeface="Avenir"/>
                <a:sym typeface="Avenir"/>
              </a:rPr>
              <a:t>0</a:t>
            </a:r>
            <a:endParaRPr lang="en-US" sz="2000" dirty="0">
              <a:ea typeface="Cambria" panose="02040503050406030204" pitchFamily="18" charset="0"/>
              <a:cs typeface="Avenir"/>
              <a:sym typeface="Avenir"/>
            </a:endParaRPr>
          </a:p>
          <a:p>
            <a:pPr marL="355600">
              <a:spcBef>
                <a:spcPts val="1600"/>
              </a:spcBef>
              <a:buSzPts val="1600"/>
            </a:pPr>
            <a:r>
              <a:rPr lang="en-US" sz="2000" dirty="0">
                <a:solidFill>
                  <a:schemeClr val="dk1"/>
                </a:solidFill>
                <a:ea typeface="Cambria" panose="02040503050406030204" pitchFamily="18" charset="0"/>
                <a:cs typeface="Avenir"/>
                <a:sym typeface="Avenir"/>
              </a:rPr>
              <a:t>I</a:t>
            </a:r>
            <a:r>
              <a:rPr lang="en-US" sz="2000" dirty="0">
                <a:ea typeface="Cambria" panose="02040503050406030204" pitchFamily="18" charset="0"/>
                <a:cs typeface="Avenir"/>
                <a:sym typeface="Avenir"/>
              </a:rPr>
              <a:t>t implies</a:t>
            </a:r>
          </a:p>
          <a:p>
            <a:pPr indent="0">
              <a:spcBef>
                <a:spcPts val="1600"/>
              </a:spcBef>
              <a:buFont typeface="Arial" pitchFamily="34" charset="0"/>
              <a:buNone/>
            </a:pPr>
            <a:r>
              <a:rPr lang="en-US" sz="2000" dirty="0">
                <a:ea typeface="Cambria" panose="02040503050406030204" pitchFamily="18" charset="0"/>
                <a:cs typeface="Avenir"/>
                <a:sym typeface="Avenir"/>
              </a:rPr>
              <a:t>			H</a:t>
            </a:r>
            <a:r>
              <a:rPr lang="en-US" sz="2000" baseline="-25000" dirty="0">
                <a:ea typeface="Cambria" panose="02040503050406030204" pitchFamily="18" charset="0"/>
                <a:cs typeface="Avenir"/>
                <a:sym typeface="Avenir"/>
              </a:rPr>
              <a:t>0</a:t>
            </a:r>
            <a:r>
              <a:rPr lang="en-US" sz="2000" dirty="0">
                <a:ea typeface="Cambria" panose="02040503050406030204" pitchFamily="18" charset="0"/>
                <a:cs typeface="Avenir"/>
                <a:sym typeface="Avenir"/>
              </a:rPr>
              <a:t>: The population mean is equal to </a:t>
            </a:r>
            <a:r>
              <a:rPr lang="en-US" sz="2000" dirty="0">
                <a:solidFill>
                  <a:schemeClr val="dk1"/>
                </a:solidFill>
                <a:ea typeface="Cambria" panose="02040503050406030204" pitchFamily="18" charset="0"/>
                <a:cs typeface="Avenir"/>
                <a:sym typeface="Avenir"/>
              </a:rPr>
              <a:t>μ</a:t>
            </a:r>
            <a:r>
              <a:rPr lang="en-US" sz="2000" baseline="-25000" dirty="0">
                <a:ea typeface="Cambria" panose="02040503050406030204" pitchFamily="18" charset="0"/>
                <a:cs typeface="Avenir"/>
                <a:sym typeface="Avenir"/>
              </a:rPr>
              <a:t>0</a:t>
            </a:r>
            <a:endParaRPr lang="en-US" sz="2000" dirty="0">
              <a:ea typeface="Cambria" panose="02040503050406030204" pitchFamily="18" charset="0"/>
              <a:cs typeface="Avenir"/>
              <a:sym typeface="Avenir"/>
            </a:endParaRPr>
          </a:p>
          <a:p>
            <a:pPr indent="0">
              <a:spcBef>
                <a:spcPts val="1600"/>
              </a:spcBef>
              <a:buFont typeface="Arial" pitchFamily="34" charset="0"/>
              <a:buNone/>
            </a:pPr>
            <a:r>
              <a:rPr lang="en-US" sz="2000" dirty="0">
                <a:ea typeface="Cambria" panose="02040503050406030204" pitchFamily="18" charset="0"/>
                <a:cs typeface="Avenir"/>
                <a:sym typeface="Avenir"/>
              </a:rPr>
              <a:t>	against 	H</a:t>
            </a:r>
            <a:r>
              <a:rPr lang="en-US" sz="2000" baseline="-25000" dirty="0">
                <a:ea typeface="Cambria" panose="02040503050406030204" pitchFamily="18" charset="0"/>
                <a:cs typeface="Avenir"/>
                <a:sym typeface="Avenir"/>
              </a:rPr>
              <a:t>a</a:t>
            </a:r>
            <a:r>
              <a:rPr lang="en-US" sz="2000" dirty="0">
                <a:ea typeface="Cambria" panose="02040503050406030204" pitchFamily="18" charset="0"/>
                <a:cs typeface="Avenir"/>
                <a:sym typeface="Avenir"/>
              </a:rPr>
              <a:t>: The population mean is greater than </a:t>
            </a:r>
            <a:r>
              <a:rPr lang="en-US" sz="2000" dirty="0">
                <a:solidFill>
                  <a:schemeClr val="dk1"/>
                </a:solidFill>
                <a:ea typeface="Cambria" panose="02040503050406030204" pitchFamily="18" charset="0"/>
                <a:cs typeface="Avenir"/>
                <a:sym typeface="Avenir"/>
              </a:rPr>
              <a:t>μ</a:t>
            </a:r>
            <a:r>
              <a:rPr lang="en-US" sz="2000" baseline="-25000" dirty="0">
                <a:ea typeface="Cambria" panose="02040503050406030204" pitchFamily="18" charset="0"/>
                <a:cs typeface="Avenir"/>
                <a:sym typeface="Avenir"/>
              </a:rPr>
              <a:t>0</a:t>
            </a:r>
            <a:r>
              <a:rPr lang="en-US" sz="2000" dirty="0">
                <a:ea typeface="Cambria" panose="02040503050406030204" pitchFamily="18" charset="0"/>
                <a:cs typeface="Avenir"/>
                <a:sym typeface="Avenir"/>
              </a:rPr>
              <a:t> </a:t>
            </a:r>
          </a:p>
          <a:p>
            <a:pPr indent="0">
              <a:spcBef>
                <a:spcPts val="1600"/>
              </a:spcBef>
              <a:buFont typeface="Arial" pitchFamily="34" charset="0"/>
              <a:buNone/>
            </a:pPr>
            <a:r>
              <a:rPr lang="en-US" sz="2000" dirty="0">
                <a:ea typeface="Cambria" panose="02040503050406030204" pitchFamily="18" charset="0"/>
                <a:cs typeface="Avenir"/>
                <a:sym typeface="Avenir"/>
              </a:rPr>
              <a:t>		     Or The population mean is less than </a:t>
            </a:r>
            <a:r>
              <a:rPr lang="en-US" sz="2000" dirty="0">
                <a:solidFill>
                  <a:schemeClr val="dk1"/>
                </a:solidFill>
                <a:ea typeface="Cambria" panose="02040503050406030204" pitchFamily="18" charset="0"/>
                <a:cs typeface="Avenir"/>
                <a:sym typeface="Avenir"/>
              </a:rPr>
              <a:t>μ</a:t>
            </a:r>
            <a:r>
              <a:rPr lang="en-US" sz="2000" baseline="-25000" dirty="0">
                <a:ea typeface="Cambria" panose="02040503050406030204" pitchFamily="18" charset="0"/>
                <a:cs typeface="Avenir"/>
                <a:sym typeface="Avenir"/>
              </a:rPr>
              <a:t>0</a:t>
            </a:r>
            <a:r>
              <a:rPr lang="en-US" sz="2000" dirty="0">
                <a:ea typeface="Cambria" panose="02040503050406030204" pitchFamily="18" charset="0"/>
                <a:cs typeface="Avenir"/>
                <a:sym typeface="Avenir"/>
              </a:rPr>
              <a:t> </a:t>
            </a:r>
          </a:p>
          <a:p>
            <a:pPr marL="0" indent="0">
              <a:spcBef>
                <a:spcPts val="1600"/>
              </a:spcBef>
              <a:spcAft>
                <a:spcPts val="1600"/>
              </a:spcAft>
              <a:buFont typeface="Arial" pitchFamily="34" charset="0"/>
              <a:buNone/>
            </a:pPr>
            <a:endParaRPr lang="en-US" sz="2000" dirty="0">
              <a:ea typeface="Cambria" panose="02040503050406030204" pitchFamily="18" charset="0"/>
              <a:cs typeface="Avenir"/>
              <a:sym typeface="Avenir"/>
            </a:endParaRPr>
          </a:p>
        </p:txBody>
      </p:sp>
      <p:sp>
        <p:nvSpPr>
          <p:cNvPr id="5" name="Google Shape;330;p49"/>
          <p:cNvSpPr txBox="1"/>
          <p:nvPr/>
        </p:nvSpPr>
        <p:spPr>
          <a:xfrm>
            <a:off x="320167" y="4663386"/>
            <a:ext cx="8520600" cy="690600"/>
          </a:xfrm>
          <a:prstGeom prst="rect">
            <a:avLst/>
          </a:prstGeom>
          <a:noFill/>
          <a:ln>
            <a:noFill/>
          </a:ln>
        </p:spPr>
        <p:txBody>
          <a:bodyPr spcFirstLastPara="1" wrap="square" lIns="91425" tIns="91425" rIns="91425" bIns="91425" anchor="t" anchorCtr="0">
            <a:noAutofit/>
          </a:bodyPr>
          <a:lstStyle/>
          <a:p>
            <a:pPr marL="469900" indent="-342900">
              <a:spcAft>
                <a:spcPts val="2000"/>
              </a:spcAft>
              <a:buSzPts val="1600"/>
              <a:buFont typeface="Arial" panose="020B0604020202020204" pitchFamily="34" charset="0"/>
              <a:buChar char="•"/>
            </a:pPr>
            <a:r>
              <a:rPr lang="en-GB" sz="2000" dirty="0">
                <a:latin typeface="Cambria" panose="02040503050406030204" pitchFamily="18" charset="0"/>
                <a:ea typeface="Cambria" panose="02040503050406030204" pitchFamily="18" charset="0"/>
                <a:cs typeface="Avenir"/>
                <a:sym typeface="Avenir"/>
              </a:rPr>
              <a:t>Failing to reject H</a:t>
            </a:r>
            <a:r>
              <a:rPr lang="en-GB" sz="2000" baseline="-25000" dirty="0">
                <a:latin typeface="Cambria" panose="02040503050406030204" pitchFamily="18" charset="0"/>
                <a:ea typeface="Cambria" panose="02040503050406030204" pitchFamily="18" charset="0"/>
                <a:cs typeface="Avenir"/>
                <a:sym typeface="Avenir"/>
              </a:rPr>
              <a:t>0</a:t>
            </a:r>
            <a:r>
              <a:rPr lang="en-GB" sz="2000" dirty="0">
                <a:latin typeface="Cambria" panose="02040503050406030204" pitchFamily="18" charset="0"/>
                <a:ea typeface="Cambria" panose="02040503050406030204" pitchFamily="18" charset="0"/>
                <a:cs typeface="Avenir"/>
                <a:sym typeface="Avenir"/>
              </a:rPr>
              <a:t> implies that the population mean is equal to μ</a:t>
            </a:r>
            <a:r>
              <a:rPr lang="en-GB" sz="2000" baseline="-25000" dirty="0">
                <a:latin typeface="Cambria" panose="02040503050406030204" pitchFamily="18" charset="0"/>
                <a:ea typeface="Cambria" panose="02040503050406030204" pitchFamily="18" charset="0"/>
                <a:cs typeface="Avenir"/>
                <a:sym typeface="Avenir"/>
              </a:rPr>
              <a:t>0</a:t>
            </a:r>
            <a:endParaRPr sz="2000" dirty="0">
              <a:latin typeface="Cambria" panose="02040503050406030204" pitchFamily="18" charset="0"/>
              <a:ea typeface="Cambria" panose="02040503050406030204" pitchFamily="18" charset="0"/>
              <a:cs typeface="Avenir"/>
              <a:sym typeface="Avenir"/>
            </a:endParaRPr>
          </a:p>
        </p:txBody>
      </p:sp>
      <p:sp>
        <p:nvSpPr>
          <p:cNvPr id="6" name="Google Shape;328;p49"/>
          <p:cNvSpPr txBox="1">
            <a:spLocks noGrp="1"/>
          </p:cNvSpPr>
          <p:nvPr>
            <p:ph type="title"/>
          </p:nvPr>
        </p:nvSpPr>
        <p:spPr>
          <a:xfrm>
            <a:off x="0" y="101600"/>
            <a:ext cx="6184900" cy="609600"/>
          </a:xfrm>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One-Sample Test for Mean - One Sided</a:t>
            </a:r>
            <a:endParaRPr dirty="0">
              <a:ea typeface="Cambria" panose="02040503050406030204" pitchFamily="18" charset="0"/>
              <a:cs typeface="Avenir"/>
              <a:sym typeface="Avenir"/>
            </a:endParaRPr>
          </a:p>
        </p:txBody>
      </p:sp>
    </p:spTree>
    <p:extLst>
      <p:ext uri="{BB962C8B-B14F-4D97-AF65-F5344CB8AC3E}">
        <p14:creationId xmlns:p14="http://schemas.microsoft.com/office/powerpoint/2010/main" val="3726883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One-Sample Test for Mean - One Sided</a:t>
            </a:r>
            <a:endParaRPr dirty="0">
              <a:ea typeface="Cambria" panose="02040503050406030204" pitchFamily="18" charset="0"/>
              <a:cs typeface="Avenir"/>
              <a:sym typeface="Avenir"/>
            </a:endParaRPr>
          </a:p>
        </p:txBody>
      </p:sp>
      <p:sp>
        <p:nvSpPr>
          <p:cNvPr id="336" name="Google Shape;336;p50"/>
          <p:cNvSpPr txBox="1">
            <a:spLocks noGrp="1"/>
          </p:cNvSpPr>
          <p:nvPr>
            <p:ph type="body" idx="4294967295"/>
          </p:nvPr>
        </p:nvSpPr>
        <p:spPr>
          <a:xfrm>
            <a:off x="0" y="1329357"/>
            <a:ext cx="9144000" cy="534988"/>
          </a:xfrm>
          <a:prstGeom prst="rect">
            <a:avLst/>
          </a:prstGeom>
          <a:solidFill>
            <a:schemeClr val="accent6">
              <a:lumMod val="20000"/>
              <a:lumOff val="80000"/>
            </a:schemeClr>
          </a:solidFill>
        </p:spPr>
        <p:txBody>
          <a:bodyPr spcFirstLastPara="1" vert="horz" wrap="square" lIns="91425" tIns="91425" rIns="91425" bIns="91425" numCol="1" anchor="ctr" anchorCtr="0" compatLnSpc="1">
            <a:prstTxWarp prst="textNoShape">
              <a:avLst/>
            </a:prstTxWarp>
            <a:noAutofit/>
          </a:bodyPr>
          <a:lstStyle/>
          <a:p>
            <a:pPr marL="12700" indent="0" algn="ctr">
              <a:buSzPts val="1600"/>
              <a:buNone/>
            </a:pPr>
            <a:r>
              <a:rPr lang="en-GB" sz="2000" b="1" dirty="0">
                <a:ea typeface="Cambria" panose="02040503050406030204" pitchFamily="18" charset="0"/>
                <a:cs typeface="Avenir"/>
                <a:sym typeface="Avenir"/>
              </a:rPr>
              <a:t>The test statistics is given by:</a:t>
            </a:r>
            <a:endParaRPr sz="2000" b="1" dirty="0">
              <a:ea typeface="Cambria" panose="02040503050406030204" pitchFamily="18" charset="0"/>
              <a:cs typeface="Avenir"/>
              <a:sym typeface="Avenir"/>
            </a:endParaRPr>
          </a:p>
        </p:txBody>
      </p:sp>
      <p:sp>
        <p:nvSpPr>
          <p:cNvPr id="337" name="Google Shape;337;p50"/>
          <p:cNvSpPr txBox="1">
            <a:spLocks noGrp="1"/>
          </p:cNvSpPr>
          <p:nvPr>
            <p:ph type="body" idx="4294967295"/>
          </p:nvPr>
        </p:nvSpPr>
        <p:spPr>
          <a:xfrm>
            <a:off x="615950" y="4168925"/>
            <a:ext cx="7912100" cy="1698475"/>
          </a:xfrm>
          <a:prstGeom prst="rect">
            <a:avLst/>
          </a:prstGeom>
          <a:noFill/>
        </p:spPr>
        <p:txBody>
          <a:bodyPr spcFirstLastPara="1" vert="horz" wrap="square" lIns="91425" tIns="91425" rIns="91425" bIns="91425" numCol="1" anchor="t" anchorCtr="0" compatLnSpc="1">
            <a:prstTxWarp prst="textNoShape">
              <a:avLst/>
            </a:prstTxWarp>
            <a:noAutofit/>
          </a:bodyPr>
          <a:lstStyle/>
          <a:p>
            <a:pPr marL="355600">
              <a:buSzPts val="1600"/>
            </a:pPr>
            <a:r>
              <a:rPr lang="en-GB" sz="2000" dirty="0">
                <a:ea typeface="Cambria" panose="02040503050406030204" pitchFamily="18" charset="0"/>
                <a:cs typeface="Avenir"/>
                <a:sym typeface="Avenir"/>
              </a:rPr>
              <a:t>Under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test statistics follows t distribution with n-1 degrees of freedom</a:t>
            </a:r>
            <a:endParaRPr sz="2000" dirty="0">
              <a:ea typeface="Cambria" panose="02040503050406030204" pitchFamily="18" charset="0"/>
              <a:cs typeface="Avenir"/>
              <a:sym typeface="Avenir"/>
            </a:endParaRPr>
          </a:p>
          <a:p>
            <a:pPr marL="355600">
              <a:spcBef>
                <a:spcPts val="2000"/>
              </a:spcBef>
              <a:spcAft>
                <a:spcPts val="2000"/>
              </a:spcAft>
              <a:buSzPts val="1600"/>
            </a:pPr>
            <a:r>
              <a:rPr lang="en-GB" sz="2000" dirty="0">
                <a:ea typeface="Cambria" panose="02040503050406030204" pitchFamily="18" charset="0"/>
                <a:cs typeface="Avenir"/>
                <a:sym typeface="Avenir"/>
              </a:rPr>
              <a:t>The only difference in one sample and two sample test is the value of level of significance</a:t>
            </a:r>
            <a:endParaRPr sz="2000" dirty="0">
              <a:ea typeface="Cambria" panose="02040503050406030204" pitchFamily="18" charset="0"/>
              <a:cs typeface="Avenir"/>
              <a:sym typeface="Avenir"/>
            </a:endParaRPr>
          </a:p>
        </p:txBody>
      </p:sp>
      <p:pic>
        <p:nvPicPr>
          <p:cNvPr id="338" name="Google Shape;338;p50" descr="t = \frac{\bar X - \mu}{\sigma/\sqrt n}" title="MathEquation,#000000"/>
          <p:cNvPicPr preferRelativeResize="0"/>
          <p:nvPr/>
        </p:nvPicPr>
        <p:blipFill>
          <a:blip r:embed="rId3">
            <a:alphaModFix/>
          </a:blip>
          <a:stretch>
            <a:fillRect/>
          </a:stretch>
        </p:blipFill>
        <p:spPr>
          <a:xfrm>
            <a:off x="1071354" y="2609460"/>
            <a:ext cx="1427634" cy="762000"/>
          </a:xfrm>
          <a:prstGeom prst="rect">
            <a:avLst/>
          </a:prstGeom>
          <a:noFill/>
          <a:ln>
            <a:noFill/>
          </a:ln>
        </p:spPr>
      </p:pic>
      <p:sp>
        <p:nvSpPr>
          <p:cNvPr id="339" name="Google Shape;339;p50"/>
          <p:cNvSpPr txBox="1"/>
          <p:nvPr/>
        </p:nvSpPr>
        <p:spPr>
          <a:xfrm>
            <a:off x="1157688" y="1898301"/>
            <a:ext cx="1341300" cy="266400"/>
          </a:xfrm>
          <a:prstGeom prst="rect">
            <a:avLst/>
          </a:prstGeom>
          <a:noFill/>
          <a:ln>
            <a:noFill/>
          </a:ln>
        </p:spPr>
        <p:txBody>
          <a:bodyPr spcFirstLastPara="1" wrap="square" lIns="91425" tIns="91425" rIns="91425" bIns="91425" anchor="t" anchorCtr="0">
            <a:noAutofit/>
          </a:bodyPr>
          <a:lstStyle/>
          <a:p>
            <a:r>
              <a:rPr lang="en-GB" dirty="0">
                <a:latin typeface="Cambria" panose="02040503050406030204" pitchFamily="18" charset="0"/>
                <a:ea typeface="Cambria" panose="02040503050406030204" pitchFamily="18" charset="0"/>
                <a:cs typeface="Avenir"/>
                <a:sym typeface="Avenir"/>
              </a:rPr>
              <a:t>If  σ is known</a:t>
            </a:r>
            <a:endParaRPr dirty="0">
              <a:latin typeface="Cambria" panose="02040503050406030204" pitchFamily="18" charset="0"/>
              <a:ea typeface="Cambria" panose="02040503050406030204" pitchFamily="18" charset="0"/>
              <a:cs typeface="Avenir"/>
              <a:sym typeface="Avenir"/>
            </a:endParaRPr>
          </a:p>
        </p:txBody>
      </p:sp>
      <p:sp>
        <p:nvSpPr>
          <p:cNvPr id="340" name="Google Shape;340;p50"/>
          <p:cNvSpPr txBox="1"/>
          <p:nvPr/>
        </p:nvSpPr>
        <p:spPr>
          <a:xfrm>
            <a:off x="5314202" y="1898301"/>
            <a:ext cx="1532700" cy="266400"/>
          </a:xfrm>
          <a:prstGeom prst="rect">
            <a:avLst/>
          </a:prstGeom>
          <a:noFill/>
          <a:ln>
            <a:noFill/>
          </a:ln>
        </p:spPr>
        <p:txBody>
          <a:bodyPr spcFirstLastPara="1" wrap="square" lIns="91425" tIns="91425" rIns="91425" bIns="91425" anchor="t" anchorCtr="0">
            <a:noAutofit/>
          </a:bodyPr>
          <a:lstStyle/>
          <a:p>
            <a:r>
              <a:rPr lang="en-GB" dirty="0">
                <a:latin typeface="Cambria" panose="02040503050406030204" pitchFamily="18" charset="0"/>
                <a:ea typeface="Cambria" panose="02040503050406030204" pitchFamily="18" charset="0"/>
                <a:cs typeface="Avenir"/>
                <a:sym typeface="Avenir"/>
              </a:rPr>
              <a:t>If  σ is unknown</a:t>
            </a:r>
            <a:endParaRPr dirty="0">
              <a:latin typeface="Cambria" panose="02040503050406030204" pitchFamily="18" charset="0"/>
              <a:ea typeface="Cambria" panose="02040503050406030204" pitchFamily="18" charset="0"/>
              <a:cs typeface="Avenir"/>
              <a:sym typeface="Avenir"/>
            </a:endParaRPr>
          </a:p>
        </p:txBody>
      </p:sp>
      <p:pic>
        <p:nvPicPr>
          <p:cNvPr id="341" name="Google Shape;341;p50" descr="t = \frac{\bar X - \mu}{s /\sqrt n}" title="MathEquation,#000000"/>
          <p:cNvPicPr preferRelativeResize="0"/>
          <p:nvPr/>
        </p:nvPicPr>
        <p:blipFill>
          <a:blip r:embed="rId4">
            <a:alphaModFix/>
          </a:blip>
          <a:stretch>
            <a:fillRect/>
          </a:stretch>
        </p:blipFill>
        <p:spPr>
          <a:xfrm>
            <a:off x="5305735" y="2609460"/>
            <a:ext cx="1401380" cy="762000"/>
          </a:xfrm>
          <a:prstGeom prst="rect">
            <a:avLst/>
          </a:prstGeom>
          <a:noFill/>
          <a:ln>
            <a:noFill/>
          </a:ln>
        </p:spPr>
      </p:pic>
      <p:sp>
        <p:nvSpPr>
          <p:cNvPr id="342" name="Google Shape;342;p50"/>
          <p:cNvSpPr txBox="1"/>
          <p:nvPr/>
        </p:nvSpPr>
        <p:spPr>
          <a:xfrm>
            <a:off x="5029200" y="3461264"/>
            <a:ext cx="2778900" cy="572700"/>
          </a:xfrm>
          <a:prstGeom prst="rect">
            <a:avLst/>
          </a:prstGeom>
          <a:noFill/>
          <a:ln>
            <a:noFill/>
          </a:ln>
        </p:spPr>
        <p:txBody>
          <a:bodyPr spcFirstLastPara="1" wrap="square" lIns="91425" tIns="91425" rIns="91425" bIns="91425" anchor="t" anchorCtr="0">
            <a:noAutofit/>
          </a:bodyPr>
          <a:lstStyle/>
          <a:p>
            <a:r>
              <a:rPr lang="en-IN" dirty="0"/>
              <a:t>s</a:t>
            </a:r>
            <a:r>
              <a:rPr lang="en-IN" baseline="30000" dirty="0"/>
              <a:t>2</a:t>
            </a:r>
            <a:r>
              <a:rPr lang="en-GB" dirty="0">
                <a:latin typeface="Cambria" panose="02040503050406030204" pitchFamily="18" charset="0"/>
                <a:ea typeface="Cambria" panose="02040503050406030204" pitchFamily="18" charset="0"/>
                <a:cs typeface="Avenir"/>
                <a:sym typeface="Avenir"/>
              </a:rPr>
              <a:t> is the sample estimate of the population variance</a:t>
            </a:r>
            <a:endParaRPr dirty="0">
              <a:latin typeface="Cambria" panose="02040503050406030204" pitchFamily="18" charset="0"/>
              <a:ea typeface="Cambria" panose="02040503050406030204" pitchFamily="18" charset="0"/>
              <a:cs typeface="Avenir"/>
              <a:sym typeface="Aveni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1"/>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One Sample t test - One Sided</a:t>
            </a:r>
            <a:endParaRPr dirty="0">
              <a:ea typeface="Cambria" panose="02040503050406030204" pitchFamily="18" charset="0"/>
              <a:cs typeface="Avenir"/>
              <a:sym typeface="Avenir"/>
            </a:endParaRPr>
          </a:p>
        </p:txBody>
      </p:sp>
      <p:sp>
        <p:nvSpPr>
          <p:cNvPr id="348" name="Google Shape;348;p51"/>
          <p:cNvSpPr txBox="1">
            <a:spLocks noGrp="1"/>
          </p:cNvSpPr>
          <p:nvPr>
            <p:ph type="body" idx="4294967295"/>
          </p:nvPr>
        </p:nvSpPr>
        <p:spPr>
          <a:xfrm>
            <a:off x="152401" y="2590800"/>
            <a:ext cx="5943600" cy="1752600"/>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buNone/>
            </a:pPr>
            <a:r>
              <a:rPr lang="en-GB" sz="2000" b="1" dirty="0">
                <a:ea typeface="Cambria" panose="02040503050406030204" pitchFamily="18" charset="0"/>
                <a:cs typeface="Avenir"/>
                <a:sym typeface="Avenir"/>
              </a:rPr>
              <a:t>Question:</a:t>
            </a:r>
            <a:endParaRPr sz="2000" b="1" dirty="0">
              <a:ea typeface="Cambria" panose="02040503050406030204" pitchFamily="18" charset="0"/>
              <a:cs typeface="Avenir"/>
              <a:sym typeface="Avenir"/>
            </a:endParaRPr>
          </a:p>
          <a:p>
            <a:pPr marL="0" indent="0">
              <a:spcBef>
                <a:spcPts val="1600"/>
              </a:spcBef>
              <a:buNone/>
            </a:pPr>
            <a:r>
              <a:rPr lang="en-GB" sz="2000" dirty="0">
                <a:ea typeface="Cambria" panose="02040503050406030204" pitchFamily="18" charset="0"/>
                <a:cs typeface="Avenir"/>
                <a:sym typeface="Avenir"/>
              </a:rPr>
              <a:t>The Blaze Industries </a:t>
            </a:r>
            <a:r>
              <a:rPr lang="en-GB" sz="2000" dirty="0" err="1">
                <a:ea typeface="Cambria" panose="02040503050406030204" pitchFamily="18" charset="0"/>
                <a:cs typeface="Avenir"/>
                <a:sym typeface="Avenir"/>
              </a:rPr>
              <a:t>Pvt.</a:t>
            </a:r>
            <a:r>
              <a:rPr lang="en-GB" sz="2000" dirty="0">
                <a:ea typeface="Cambria" panose="02040503050406030204" pitchFamily="18" charset="0"/>
                <a:cs typeface="Avenir"/>
                <a:sym typeface="Avenir"/>
              </a:rPr>
              <a:t> Ltd. claims that their manufactured electric bulbs have a life of 45000 hrs. Test the their claim at 5% level of significance.</a:t>
            </a:r>
            <a:endParaRPr sz="2000" dirty="0">
              <a:ea typeface="Cambria" panose="02040503050406030204" pitchFamily="18" charset="0"/>
              <a:cs typeface="Avenir"/>
              <a:sym typeface="Avenir"/>
            </a:endParaRPr>
          </a:p>
        </p:txBody>
      </p:sp>
      <p:pic>
        <p:nvPicPr>
          <p:cNvPr id="349" name="Google Shape;349;p51"/>
          <p:cNvPicPr preferRelativeResize="0"/>
          <p:nvPr/>
        </p:nvPicPr>
        <p:blipFill>
          <a:blip r:embed="rId3">
            <a:alphaModFix/>
          </a:blip>
          <a:stretch>
            <a:fillRect/>
          </a:stretch>
        </p:blipFill>
        <p:spPr>
          <a:xfrm>
            <a:off x="6324600" y="1476287"/>
            <a:ext cx="1852525" cy="4093400"/>
          </a:xfrm>
          <a:prstGeom prst="rect">
            <a:avLst/>
          </a:prstGeom>
          <a:noFill/>
          <a:ln>
            <a:noFill/>
          </a:ln>
        </p:spPr>
      </p:pic>
      <p:sp>
        <p:nvSpPr>
          <p:cNvPr id="6" name="Rectangle: Rounded Corners 5">
            <a:extLst>
              <a:ext uri="{FF2B5EF4-FFF2-40B4-BE49-F238E27FC236}">
                <a16:creationId xmlns="" xmlns:a16="http://schemas.microsoft.com/office/drawing/2014/main" id="{AA91CA05-8346-4DB0-A06F-6125B1EB6852}"/>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2"/>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One Sample t test - One Sided</a:t>
            </a:r>
            <a:endParaRPr dirty="0">
              <a:ea typeface="Cambria" panose="02040503050406030204" pitchFamily="18" charset="0"/>
              <a:cs typeface="Avenir"/>
              <a:sym typeface="Avenir"/>
            </a:endParaRPr>
          </a:p>
        </p:txBody>
      </p:sp>
      <p:sp>
        <p:nvSpPr>
          <p:cNvPr id="356" name="Google Shape;356;p52"/>
          <p:cNvSpPr txBox="1">
            <a:spLocks noGrp="1"/>
          </p:cNvSpPr>
          <p:nvPr>
            <p:ph type="body" idx="4294967295"/>
          </p:nvPr>
        </p:nvSpPr>
        <p:spPr>
          <a:xfrm>
            <a:off x="311150" y="1981200"/>
            <a:ext cx="8521700" cy="3600450"/>
          </a:xfrm>
          <a:prstGeom prst="rect">
            <a:avLst/>
          </a:prstGeom>
          <a:solidFill>
            <a:schemeClr val="accent6">
              <a:lumMod val="20000"/>
              <a:lumOff val="80000"/>
            </a:schemeClr>
          </a:solidFill>
        </p:spPr>
        <p:txBody>
          <a:bodyPr spcFirstLastPara="1" vert="horz" wrap="square" lIns="91425" tIns="91425" rIns="91425" bIns="91425" numCol="1" anchor="ctr" anchorCtr="0" compatLnSpc="1">
            <a:prstTxWarp prst="textNoShape">
              <a:avLst/>
            </a:prstTxWarp>
            <a:noAutofit/>
          </a:bodyPr>
          <a:lstStyle/>
          <a:p>
            <a:pPr marL="0" indent="0">
              <a:buNone/>
            </a:pPr>
            <a:r>
              <a:rPr lang="en-GB" sz="2000" b="1" dirty="0">
                <a:ea typeface="Cambria" panose="02040503050406030204" pitchFamily="18" charset="0"/>
                <a:cs typeface="Avenir"/>
                <a:sym typeface="Avenir"/>
              </a:rPr>
              <a:t>Solution:</a:t>
            </a:r>
          </a:p>
          <a:p>
            <a:pPr marL="0" indent="0">
              <a:buNone/>
            </a:pPr>
            <a:endParaRPr sz="2000" dirty="0">
              <a:ea typeface="Cambria" panose="02040503050406030204" pitchFamily="18" charset="0"/>
              <a:cs typeface="Avenir"/>
              <a:sym typeface="Avenir"/>
            </a:endParaRPr>
          </a:p>
          <a:p>
            <a:pPr marL="0" indent="0">
              <a:buNone/>
            </a:pPr>
            <a:r>
              <a:rPr lang="en-GB" sz="2000" dirty="0">
                <a:ea typeface="Cambria" panose="02040503050406030204" pitchFamily="18" charset="0"/>
                <a:cs typeface="Avenir"/>
                <a:sym typeface="Avenir"/>
              </a:rPr>
              <a:t>We can test the claim such the life of bulb is not equal to 45000.</a:t>
            </a:r>
            <a:endParaRPr sz="2000" dirty="0">
              <a:ea typeface="Cambria" panose="02040503050406030204" pitchFamily="18" charset="0"/>
              <a:cs typeface="Avenir"/>
              <a:sym typeface="Avenir"/>
            </a:endParaRPr>
          </a:p>
          <a:p>
            <a:pPr marL="0" indent="0">
              <a:spcBef>
                <a:spcPts val="1600"/>
              </a:spcBef>
              <a:buNone/>
            </a:pPr>
            <a:r>
              <a:rPr lang="en-GB" sz="2000" dirty="0">
                <a:ea typeface="Cambria" panose="02040503050406030204" pitchFamily="18" charset="0"/>
                <a:cs typeface="Avenir"/>
                <a:sym typeface="Avenir"/>
              </a:rPr>
              <a:t>However, it would be more meaningful to test for life of bulbs is less than 45000 hours since it would justify the claim is false.</a:t>
            </a:r>
            <a:endParaRPr sz="2000" dirty="0">
              <a:ea typeface="Cambria" panose="02040503050406030204" pitchFamily="18" charset="0"/>
              <a:cs typeface="Avenir"/>
              <a:sym typeface="Avenir"/>
            </a:endParaRPr>
          </a:p>
          <a:p>
            <a:pPr marL="0" indent="0">
              <a:spcBef>
                <a:spcPts val="1600"/>
              </a:spcBef>
              <a:buNone/>
            </a:pPr>
            <a:r>
              <a:rPr lang="en-GB" sz="2000" dirty="0">
                <a:ea typeface="Cambria" panose="02040503050406030204" pitchFamily="18" charset="0"/>
                <a:cs typeface="Avenir"/>
                <a:sym typeface="Avenir"/>
              </a:rPr>
              <a:t>If the life is more than 45000 hours the claim would be stronger. </a:t>
            </a:r>
            <a:endParaRPr sz="2000" dirty="0">
              <a:ea typeface="Cambria" panose="02040503050406030204" pitchFamily="18" charset="0"/>
              <a:cs typeface="Avenir"/>
              <a:sym typeface="Avenir"/>
            </a:endParaRPr>
          </a:p>
          <a:p>
            <a:pPr marL="0" indent="0">
              <a:spcBef>
                <a:spcPts val="1600"/>
              </a:spcBef>
              <a:buNone/>
            </a:pPr>
            <a:r>
              <a:rPr lang="en-GB" sz="2000" dirty="0">
                <a:ea typeface="Cambria" panose="02040503050406030204" pitchFamily="18" charset="0"/>
                <a:cs typeface="Avenir"/>
                <a:sym typeface="Avenir"/>
              </a:rPr>
              <a:t>Thus we conduct a lower tail test</a:t>
            </a:r>
            <a:endParaRPr sz="2000" dirty="0">
              <a:ea typeface="Cambria" panose="02040503050406030204" pitchFamily="18" charset="0"/>
              <a:cs typeface="Avenir"/>
              <a:sym typeface="Avenir"/>
            </a:endParaRPr>
          </a:p>
          <a:p>
            <a:pPr marL="0" indent="0">
              <a:spcBef>
                <a:spcPts val="1600"/>
              </a:spcBef>
              <a:spcAft>
                <a:spcPts val="1600"/>
              </a:spcAft>
              <a:buNone/>
            </a:pPr>
            <a:r>
              <a:rPr lang="en-GB" sz="2000" dirty="0">
                <a:ea typeface="Cambria" panose="02040503050406030204" pitchFamily="18" charset="0"/>
                <a:cs typeface="Avenir"/>
                <a:sym typeface="Avenir"/>
              </a:rPr>
              <a:t>By default the in python the level of significance is 5%</a:t>
            </a:r>
            <a:endParaRPr sz="2000" dirty="0">
              <a:ea typeface="Cambria" panose="02040503050406030204" pitchFamily="18" charset="0"/>
              <a:cs typeface="Avenir"/>
              <a:sym typeface="Avenir"/>
            </a:endParaRPr>
          </a:p>
        </p:txBody>
      </p:sp>
      <p:sp>
        <p:nvSpPr>
          <p:cNvPr id="5" name="Rectangle: Rounded Corners 4">
            <a:extLst>
              <a:ext uri="{FF2B5EF4-FFF2-40B4-BE49-F238E27FC236}">
                <a16:creationId xmlns="" xmlns:a16="http://schemas.microsoft.com/office/drawing/2014/main" id="{7B0E9DE4-4E28-441F-9078-C977F5B1C939}"/>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One-Sample t test - One Sided</a:t>
            </a:r>
            <a:endParaRPr dirty="0">
              <a:ea typeface="Cambria" panose="02040503050406030204" pitchFamily="18" charset="0"/>
              <a:cs typeface="Avenir"/>
              <a:sym typeface="Avenir"/>
            </a:endParaRPr>
          </a:p>
        </p:txBody>
      </p:sp>
      <p:pic>
        <p:nvPicPr>
          <p:cNvPr id="363" name="Google Shape;363;p53"/>
          <p:cNvPicPr preferRelativeResize="0"/>
          <p:nvPr/>
        </p:nvPicPr>
        <p:blipFill>
          <a:blip r:embed="rId3">
            <a:alphaModFix/>
          </a:blip>
          <a:stretch>
            <a:fillRect/>
          </a:stretch>
        </p:blipFill>
        <p:spPr>
          <a:xfrm>
            <a:off x="1104900" y="1600200"/>
            <a:ext cx="6934200" cy="4571999"/>
          </a:xfrm>
          <a:prstGeom prst="rect">
            <a:avLst/>
          </a:prstGeom>
          <a:noFill/>
          <a:ln w="9525" cap="flat" cmpd="sng">
            <a:solidFill>
              <a:schemeClr val="dk2"/>
            </a:solidFill>
            <a:prstDash val="solid"/>
            <a:round/>
            <a:headEnd type="none" w="sm" len="sm"/>
            <a:tailEnd type="none" w="sm" len="sm"/>
          </a:ln>
        </p:spPr>
      </p:pic>
      <p:sp>
        <p:nvSpPr>
          <p:cNvPr id="5" name="Rectangle: Rounded Corners 4">
            <a:extLst>
              <a:ext uri="{FF2B5EF4-FFF2-40B4-BE49-F238E27FC236}">
                <a16:creationId xmlns="" xmlns:a16="http://schemas.microsoft.com/office/drawing/2014/main" id="{167D15C3-AC69-47FA-9CAB-616436116700}"/>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5" name="Rounded Rectangle 6">
            <a:extLst>
              <a:ext uri="{FF2B5EF4-FFF2-40B4-BE49-F238E27FC236}">
                <a16:creationId xmlns="" xmlns:a16="http://schemas.microsoft.com/office/drawing/2014/main" id="{E2BEDF50-1BA9-4D96-B9DF-C7A059B5F0E4}"/>
              </a:ext>
            </a:extLst>
          </p:cNvPr>
          <p:cNvSpPr/>
          <p:nvPr/>
        </p:nvSpPr>
        <p:spPr>
          <a:xfrm>
            <a:off x="190500" y="1219200"/>
            <a:ext cx="8763000" cy="4419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buSzPct val="100000"/>
            </a:pPr>
            <a:endParaRPr lang="en-US" dirty="0">
              <a:latin typeface="Cambria" panose="02040503050406030204" pitchFamily="18" charset="0"/>
              <a:ea typeface="Cambria" panose="02040503050406030204" pitchFamily="18" charset="0"/>
              <a:sym typeface="Avenir"/>
            </a:endParaRPr>
          </a:p>
        </p:txBody>
      </p:sp>
      <p:sp>
        <p:nvSpPr>
          <p:cNvPr id="369" name="Google Shape;369;p54"/>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Two-Sample Test for Mean </a:t>
            </a:r>
            <a:endParaRPr dirty="0">
              <a:ea typeface="Cambria" panose="02040503050406030204" pitchFamily="18" charset="0"/>
              <a:cs typeface="Avenir"/>
              <a:sym typeface="Avenir"/>
            </a:endParaRPr>
          </a:p>
        </p:txBody>
      </p:sp>
      <p:sp>
        <p:nvSpPr>
          <p:cNvPr id="370" name="Google Shape;370;p54"/>
          <p:cNvSpPr txBox="1">
            <a:spLocks noGrp="1"/>
          </p:cNvSpPr>
          <p:nvPr>
            <p:ph type="body" idx="4294967295"/>
          </p:nvPr>
        </p:nvSpPr>
        <p:spPr>
          <a:xfrm>
            <a:off x="311150" y="1485900"/>
            <a:ext cx="8521700" cy="3886200"/>
          </a:xfrm>
          <a:prstGeom prst="rect">
            <a:avLst/>
          </a:prstGeom>
        </p:spPr>
        <p:txBody>
          <a:bodyPr spcFirstLastPara="1" vert="horz" wrap="square" lIns="91425" tIns="91425" rIns="91425" bIns="91425" numCol="1" anchor="t" anchorCtr="0" compatLnSpc="1">
            <a:prstTxWarp prst="textNoShape">
              <a:avLst/>
            </a:prstTxWarp>
            <a:noAutofit/>
          </a:bodyPr>
          <a:lstStyle/>
          <a:p>
            <a:pPr marL="355600">
              <a:buSzPts val="1600"/>
            </a:pPr>
            <a:r>
              <a:rPr lang="en-GB" sz="2000" dirty="0">
                <a:ea typeface="Cambria" panose="02040503050406030204" pitchFamily="18" charset="0"/>
                <a:cs typeface="Avenir"/>
                <a:sym typeface="Avenir"/>
              </a:rPr>
              <a:t>Consider two populations of sizes n</a:t>
            </a:r>
            <a:r>
              <a:rPr lang="en-GB" sz="2000" baseline="-25000" dirty="0">
                <a:ea typeface="Cambria" panose="02040503050406030204" pitchFamily="18" charset="0"/>
                <a:cs typeface="Avenir"/>
                <a:sym typeface="Avenir"/>
              </a:rPr>
              <a:t>1</a:t>
            </a:r>
            <a:r>
              <a:rPr lang="en-GB" sz="2000" dirty="0">
                <a:ea typeface="Cambria" panose="02040503050406030204" pitchFamily="18" charset="0"/>
                <a:cs typeface="Avenir"/>
                <a:sym typeface="Avenir"/>
              </a:rPr>
              <a:t> and n</a:t>
            </a:r>
            <a:r>
              <a:rPr lang="en-GB" sz="2000" baseline="-25000" dirty="0">
                <a:ea typeface="Cambria" panose="02040503050406030204" pitchFamily="18" charset="0"/>
                <a:cs typeface="Avenir"/>
                <a:sym typeface="Avenir"/>
              </a:rPr>
              <a:t>2</a:t>
            </a:r>
            <a:r>
              <a:rPr lang="en-GB" sz="2000" dirty="0">
                <a:ea typeface="Cambria" panose="02040503050406030204" pitchFamily="18" charset="0"/>
                <a:cs typeface="Avenir"/>
                <a:sym typeface="Avenir"/>
              </a:rPr>
              <a:t> and with means </a:t>
            </a:r>
            <a:r>
              <a:rPr lang="en-GB" sz="2000" dirty="0">
                <a:solidFill>
                  <a:srgbClr val="000000"/>
                </a:solidFill>
                <a:ea typeface="Cambria" panose="02040503050406030204" pitchFamily="18" charset="0"/>
                <a:cs typeface="Avenir"/>
                <a:sym typeface="Avenir"/>
              </a:rPr>
              <a:t>μ</a:t>
            </a:r>
            <a:r>
              <a:rPr lang="en-GB" sz="2000" baseline="-25000" dirty="0">
                <a:solidFill>
                  <a:schemeClr val="dk1"/>
                </a:solidFill>
                <a:ea typeface="Cambria" panose="02040503050406030204" pitchFamily="18" charset="0"/>
                <a:cs typeface="Avenir"/>
                <a:sym typeface="Avenir"/>
              </a:rPr>
              <a:t>1</a:t>
            </a:r>
            <a:r>
              <a:rPr lang="en-GB" sz="2000" dirty="0">
                <a:solidFill>
                  <a:schemeClr val="dk1"/>
                </a:solidFill>
                <a:ea typeface="Cambria" panose="02040503050406030204" pitchFamily="18" charset="0"/>
                <a:cs typeface="Avenir"/>
                <a:sym typeface="Avenir"/>
              </a:rPr>
              <a:t> </a:t>
            </a:r>
            <a:r>
              <a:rPr lang="en-GB" sz="2000" dirty="0">
                <a:ea typeface="Cambria" panose="02040503050406030204" pitchFamily="18" charset="0"/>
                <a:cs typeface="Avenir"/>
                <a:sym typeface="Avenir"/>
              </a:rPr>
              <a:t>and</a:t>
            </a:r>
            <a:r>
              <a:rPr lang="en-GB" sz="2000" dirty="0">
                <a:solidFill>
                  <a:schemeClr val="dk1"/>
                </a:solidFill>
                <a:ea typeface="Cambria" panose="02040503050406030204" pitchFamily="18" charset="0"/>
                <a:cs typeface="Avenir"/>
                <a:sym typeface="Avenir"/>
              </a:rPr>
              <a:t> μ</a:t>
            </a:r>
            <a:r>
              <a:rPr lang="en-GB" sz="2000" baseline="-25000" dirty="0">
                <a:solidFill>
                  <a:schemeClr val="dk1"/>
                </a:solidFill>
                <a:ea typeface="Cambria" panose="02040503050406030204" pitchFamily="18" charset="0"/>
                <a:cs typeface="Avenir"/>
                <a:sym typeface="Avenir"/>
              </a:rPr>
              <a:t>2</a:t>
            </a:r>
            <a:r>
              <a:rPr lang="en-GB" sz="2000" dirty="0">
                <a:solidFill>
                  <a:schemeClr val="dk1"/>
                </a:solidFill>
                <a:ea typeface="Cambria" panose="02040503050406030204" pitchFamily="18" charset="0"/>
                <a:cs typeface="Avenir"/>
                <a:sym typeface="Avenir"/>
              </a:rPr>
              <a:t> </a:t>
            </a:r>
            <a:r>
              <a:rPr lang="en-GB" sz="2000" dirty="0">
                <a:ea typeface="Cambria" panose="02040503050406030204" pitchFamily="18" charset="0"/>
                <a:cs typeface="Avenir"/>
                <a:sym typeface="Avenir"/>
              </a:rPr>
              <a:t>respectively</a:t>
            </a:r>
            <a:endParaRPr sz="2000" dirty="0">
              <a:ea typeface="Cambria" panose="02040503050406030204" pitchFamily="18" charset="0"/>
              <a:cs typeface="Avenir"/>
              <a:sym typeface="Avenir"/>
            </a:endParaRPr>
          </a:p>
          <a:p>
            <a:pPr marL="355600">
              <a:spcBef>
                <a:spcPts val="4000"/>
              </a:spcBef>
              <a:buSzPts val="1600"/>
            </a:pPr>
            <a:r>
              <a:rPr lang="en-GB" sz="2000" dirty="0">
                <a:ea typeface="Cambria" panose="02040503050406030204" pitchFamily="18" charset="0"/>
                <a:cs typeface="Avenir"/>
                <a:sym typeface="Avenir"/>
              </a:rPr>
              <a:t>To test whether the population means </a:t>
            </a:r>
            <a:r>
              <a:rPr lang="en-GB" sz="2000" dirty="0">
                <a:solidFill>
                  <a:schemeClr val="dk1"/>
                </a:solidFill>
                <a:ea typeface="Cambria" panose="02040503050406030204" pitchFamily="18" charset="0"/>
                <a:cs typeface="Avenir"/>
                <a:sym typeface="Avenir"/>
              </a:rPr>
              <a:t>μ</a:t>
            </a:r>
            <a:r>
              <a:rPr lang="en-GB" sz="2000" baseline="-25000" dirty="0">
                <a:solidFill>
                  <a:schemeClr val="dk1"/>
                </a:solidFill>
                <a:ea typeface="Cambria" panose="02040503050406030204" pitchFamily="18" charset="0"/>
                <a:cs typeface="Avenir"/>
                <a:sym typeface="Avenir"/>
              </a:rPr>
              <a:t>1</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solidFill>
                  <a:srgbClr val="000000"/>
                </a:solidFill>
                <a:ea typeface="Cambria" panose="02040503050406030204" pitchFamily="18" charset="0"/>
                <a:cs typeface="Avenir"/>
                <a:sym typeface="Avenir"/>
              </a:rPr>
              <a:t>2</a:t>
            </a:r>
            <a:r>
              <a:rPr lang="en-GB" sz="2000" dirty="0">
                <a:ea typeface="Cambria" panose="02040503050406030204" pitchFamily="18" charset="0"/>
                <a:cs typeface="Avenir"/>
                <a:sym typeface="Avenir"/>
              </a:rPr>
              <a:t>, to test</a:t>
            </a:r>
            <a:endParaRPr sz="2000" dirty="0">
              <a:ea typeface="Cambria" panose="02040503050406030204" pitchFamily="18" charset="0"/>
              <a:cs typeface="Avenir"/>
              <a:sym typeface="Avenir"/>
            </a:endParaRPr>
          </a:p>
          <a:p>
            <a:pPr marL="1371600" indent="0">
              <a:spcBef>
                <a:spcPts val="2000"/>
              </a:spcBef>
              <a:buNone/>
            </a:pPr>
            <a:r>
              <a:rPr lang="en-GB" sz="2000" dirty="0">
                <a:ea typeface="Cambria" panose="02040503050406030204" pitchFamily="18" charset="0"/>
                <a:cs typeface="Avenir"/>
                <a:sym typeface="Avenir"/>
              </a:rPr>
              <a:t>H</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a:t>
            </a:r>
            <a:r>
              <a:rPr lang="en-GB" sz="2000" baseline="-25000" dirty="0">
                <a:solidFill>
                  <a:schemeClr val="dk1"/>
                </a:solidFill>
                <a:ea typeface="Cambria" panose="02040503050406030204" pitchFamily="18" charset="0"/>
                <a:cs typeface="Avenir"/>
                <a:sym typeface="Avenir"/>
              </a:rPr>
              <a:t>1</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solidFill>
                  <a:schemeClr val="dk1"/>
                </a:solidFill>
                <a:ea typeface="Cambria" panose="02040503050406030204" pitchFamily="18" charset="0"/>
                <a:cs typeface="Avenir"/>
                <a:sym typeface="Avenir"/>
              </a:rPr>
              <a:t>2</a:t>
            </a: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solidFill>
                  <a:schemeClr val="dk1"/>
                </a:solidFill>
                <a:ea typeface="Cambria" panose="02040503050406030204" pitchFamily="18" charset="0"/>
                <a:cs typeface="Avenir"/>
                <a:sym typeface="Avenir"/>
              </a:rPr>
              <a:t>1</a:t>
            </a:r>
            <a:r>
              <a:rPr lang="en-GB" sz="2000" dirty="0">
                <a:solidFill>
                  <a:schemeClr val="dk1"/>
                </a:solidFill>
                <a:ea typeface="Cambria" panose="02040503050406030204" pitchFamily="18" charset="0"/>
                <a:cs typeface="Avenir"/>
                <a:sym typeface="Avenir"/>
              </a:rPr>
              <a:t> </a:t>
            </a:r>
            <a:r>
              <a:rPr lang="en-IN" sz="2400" dirty="0"/>
              <a:t>≠</a:t>
            </a:r>
            <a:r>
              <a:rPr lang="en-GB" sz="2000" dirty="0">
                <a:solidFill>
                  <a:schemeClr val="dk1"/>
                </a:solidFill>
                <a:ea typeface="Cambria" panose="02040503050406030204" pitchFamily="18" charset="0"/>
                <a:cs typeface="Avenir"/>
                <a:sym typeface="Avenir"/>
              </a:rPr>
              <a:t> μ</a:t>
            </a:r>
            <a:r>
              <a:rPr lang="en-GB" sz="2000" baseline="-25000" dirty="0">
                <a:solidFill>
                  <a:srgbClr val="000000"/>
                </a:solidFill>
                <a:ea typeface="Cambria" panose="02040503050406030204" pitchFamily="18" charset="0"/>
                <a:cs typeface="Avenir"/>
                <a:sym typeface="Avenir"/>
              </a:rPr>
              <a:t>2</a:t>
            </a:r>
            <a:r>
              <a:rPr lang="en-GB" sz="2000" dirty="0">
                <a:ea typeface="Cambria" panose="02040503050406030204" pitchFamily="18" charset="0"/>
                <a:cs typeface="Avenir"/>
                <a:sym typeface="Avenir"/>
              </a:rPr>
              <a:t> </a:t>
            </a:r>
            <a:endParaRPr sz="2000" dirty="0">
              <a:ea typeface="Cambria" panose="02040503050406030204" pitchFamily="18" charset="0"/>
              <a:cs typeface="Avenir"/>
              <a:sym typeface="Avenir"/>
            </a:endParaRPr>
          </a:p>
          <a:p>
            <a:pPr marL="355600">
              <a:spcBef>
                <a:spcPts val="2000"/>
              </a:spcBef>
              <a:buSzPts val="1600"/>
            </a:pPr>
            <a:r>
              <a:rPr lang="en-GB" sz="2000" dirty="0">
                <a:solidFill>
                  <a:schemeClr val="dk1"/>
                </a:solidFill>
                <a:ea typeface="Cambria" panose="02040503050406030204" pitchFamily="18" charset="0"/>
                <a:cs typeface="Avenir"/>
                <a:sym typeface="Avenir"/>
              </a:rPr>
              <a:t>I</a:t>
            </a:r>
            <a:r>
              <a:rPr lang="en-GB" sz="2000" dirty="0">
                <a:ea typeface="Cambria" panose="02040503050406030204" pitchFamily="18" charset="0"/>
                <a:cs typeface="Avenir"/>
                <a:sym typeface="Avenir"/>
              </a:rPr>
              <a:t>t implies</a:t>
            </a:r>
            <a:endParaRPr sz="2000" dirty="0">
              <a:ea typeface="Cambria" panose="02040503050406030204" pitchFamily="18" charset="0"/>
              <a:cs typeface="Avenir"/>
              <a:sym typeface="Avenir"/>
            </a:endParaRPr>
          </a:p>
          <a:p>
            <a:pPr indent="0">
              <a:spcBef>
                <a:spcPts val="2000"/>
              </a:spcBef>
              <a:buNone/>
            </a:pPr>
            <a:r>
              <a:rPr lang="en-GB" sz="2000" dirty="0">
                <a:ea typeface="Cambria" panose="02040503050406030204" pitchFamily="18" charset="0"/>
                <a:cs typeface="Avenir"/>
                <a:sym typeface="Avenir"/>
              </a:rPr>
              <a:t>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means of the populations are equal </a:t>
            </a:r>
            <a:endParaRPr sz="2000" dirty="0">
              <a:ea typeface="Cambria" panose="02040503050406030204" pitchFamily="18" charset="0"/>
              <a:cs typeface="Avenir"/>
              <a:sym typeface="Avenir"/>
            </a:endParaRPr>
          </a:p>
          <a:p>
            <a:pPr indent="0">
              <a:spcBef>
                <a:spcPts val="2000"/>
              </a:spcBef>
              <a:buNone/>
            </a:pP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The means of the populations not are equal </a:t>
            </a:r>
            <a:endParaRPr sz="2000" dirty="0">
              <a:ea typeface="Cambria" panose="02040503050406030204" pitchFamily="18" charset="0"/>
              <a:cs typeface="Avenir"/>
              <a:sym typeface="Avenir"/>
            </a:endParaRPr>
          </a:p>
          <a:p>
            <a:pPr marL="0" indent="0">
              <a:spcBef>
                <a:spcPts val="2000"/>
              </a:spcBef>
              <a:spcAft>
                <a:spcPts val="1600"/>
              </a:spcAft>
              <a:buNone/>
            </a:pPr>
            <a:endParaRPr sz="2000" dirty="0">
              <a:ea typeface="Cambria" panose="02040503050406030204" pitchFamily="18" charset="0"/>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7">
            <a:extLst>
              <a:ext uri="{FF2B5EF4-FFF2-40B4-BE49-F238E27FC236}">
                <a16:creationId xmlns:a16="http://schemas.microsoft.com/office/drawing/2014/main" xmlns="" id="{1617F350-E900-4F7A-8816-D47874051447}"/>
              </a:ext>
            </a:extLst>
          </p:cNvPr>
          <p:cNvSpPr/>
          <p:nvPr/>
        </p:nvSpPr>
        <p:spPr>
          <a:xfrm>
            <a:off x="1907704" y="1916832"/>
            <a:ext cx="5328592" cy="3024336"/>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4" name="TextBox 3">
            <a:extLst>
              <a:ext uri="{FF2B5EF4-FFF2-40B4-BE49-F238E27FC236}">
                <a16:creationId xmlns:a16="http://schemas.microsoft.com/office/drawing/2014/main" xmlns="" id="{FAA6077D-EAA5-41EB-BC85-819AC0AF7F86}"/>
              </a:ext>
            </a:extLst>
          </p:cNvPr>
          <p:cNvSpPr txBox="1"/>
          <p:nvPr/>
        </p:nvSpPr>
        <p:spPr>
          <a:xfrm>
            <a:off x="1799692" y="2151728"/>
            <a:ext cx="5544616" cy="2554545"/>
          </a:xfrm>
          <a:prstGeom prst="rect">
            <a:avLst/>
          </a:prstGeom>
          <a:noFill/>
        </p:spPr>
        <p:txBody>
          <a:bodyPr wrap="square" rtlCol="0">
            <a:spAutoFit/>
          </a:bodyPr>
          <a:lstStyle/>
          <a:p>
            <a:pPr algn="ctr"/>
            <a:r>
              <a:rPr lang="en-US" sz="4000" dirty="0" smtClean="0">
                <a:latin typeface="Cambria" panose="02040503050406030204" pitchFamily="18" charset="0"/>
                <a:ea typeface="Cambria" panose="02040503050406030204" pitchFamily="18" charset="0"/>
              </a:rPr>
              <a:t>Discuss </a:t>
            </a:r>
            <a:r>
              <a:rPr lang="en-US" sz="40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Question </a:t>
            </a:r>
            <a:r>
              <a:rPr lang="en-US" sz="4000" b="1" dirty="0" smtClean="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4 </a:t>
            </a:r>
            <a:r>
              <a:rPr lang="en-US" sz="4000" dirty="0" smtClean="0">
                <a:latin typeface="Cambria" panose="02040503050406030204" pitchFamily="18" charset="0"/>
                <a:ea typeface="Cambria" panose="02040503050406030204" pitchFamily="18" charset="0"/>
              </a:rPr>
              <a:t>from the</a:t>
            </a:r>
            <a:endParaRPr lang="en-US" sz="4000" dirty="0">
              <a:latin typeface="Cambria" panose="02040503050406030204" pitchFamily="18" charset="0"/>
              <a:ea typeface="Cambria" panose="02040503050406030204" pitchFamily="18" charset="0"/>
            </a:endParaRPr>
          </a:p>
          <a:p>
            <a:pPr algn="ctr"/>
            <a:r>
              <a:rPr lang="en-US" sz="4000" dirty="0" smtClean="0">
                <a:latin typeface="Cambria" panose="02040503050406030204" pitchFamily="18" charset="0"/>
                <a:ea typeface="Cambria" panose="02040503050406030204" pitchFamily="18" charset="0"/>
              </a:rPr>
              <a:t>Faculty notes pdf for Hypothesis Testing</a:t>
            </a:r>
            <a:endParaRPr lang="en-US" sz="40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0886"/>
            <a:ext cx="1441087" cy="1534886"/>
          </a:xfrm>
          <a:prstGeom prst="rect">
            <a:avLst/>
          </a:prstGeom>
        </p:spPr>
      </p:pic>
    </p:spTree>
    <p:extLst>
      <p:ext uri="{BB962C8B-B14F-4D97-AF65-F5344CB8AC3E}">
        <p14:creationId xmlns:p14="http://schemas.microsoft.com/office/powerpoint/2010/main" val="22070710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53"/>
          <p:cNvSpPr txBox="1">
            <a:spLocks noGrp="1"/>
          </p:cNvSpPr>
          <p:nvPr>
            <p:ph type="body" idx="4294967295"/>
          </p:nvPr>
        </p:nvSpPr>
        <p:spPr>
          <a:xfrm>
            <a:off x="311150" y="1219200"/>
            <a:ext cx="8521700" cy="914400"/>
          </a:xfrm>
          <a:prstGeom prst="rect">
            <a:avLst/>
          </a:prstGeom>
        </p:spPr>
        <p:txBody>
          <a:bodyPr spcFirstLastPara="1" vert="horz" wrap="square" lIns="91425" tIns="91425" rIns="91425" bIns="91425" numCol="1" anchor="t" anchorCtr="0" compatLnSpc="1">
            <a:prstTxWarp prst="textNoShape">
              <a:avLst/>
            </a:prstTxWarp>
            <a:noAutofit/>
          </a:bodyPr>
          <a:lstStyle/>
          <a:p>
            <a:pPr marL="0" indent="0">
              <a:buNone/>
            </a:pPr>
            <a:r>
              <a:rPr lang="en-US" sz="1800" dirty="0">
                <a:highlight>
                  <a:srgbClr val="FFFFFF"/>
                </a:highlight>
              </a:rPr>
              <a:t>The department of transportation of UK considers sample of 6 metro cities in UK and collect the data on average number of road accidents in two year, before and after pandemic. Transportation ministry believes that there is significant difference in average number of road accidents in year 2019 and 2020 after lockdown in pandemic situation . Assume that the difference between two samples follow normal distribution.</a:t>
            </a:r>
            <a:endParaRPr sz="1800" dirty="0">
              <a:highlight>
                <a:srgbClr val="FFFFFF"/>
              </a:highlight>
              <a:ea typeface="Cambria" panose="02040503050406030204" pitchFamily="18" charset="0"/>
              <a:cs typeface="Avenir"/>
              <a:sym typeface="Avenir"/>
            </a:endParaRPr>
          </a:p>
        </p:txBody>
      </p:sp>
      <p:pic>
        <p:nvPicPr>
          <p:cNvPr id="5" name="Picture 4">
            <a:extLst>
              <a:ext uri="{FF2B5EF4-FFF2-40B4-BE49-F238E27FC236}">
                <a16:creationId xmlns="" xmlns:a16="http://schemas.microsoft.com/office/drawing/2014/main" id="{96B4C53A-3F31-4D83-911A-109BD8775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94539"/>
            <a:ext cx="1143000" cy="1047307"/>
          </a:xfrm>
          <a:prstGeom prst="rect">
            <a:avLst/>
          </a:prstGeom>
        </p:spPr>
      </p:pic>
      <p:pic>
        <p:nvPicPr>
          <p:cNvPr id="2" name="Picture 1">
            <a:extLst>
              <a:ext uri="{FF2B5EF4-FFF2-40B4-BE49-F238E27FC236}">
                <a16:creationId xmlns="" xmlns:a16="http://schemas.microsoft.com/office/drawing/2014/main" id="{FFF30371-1A75-42B4-90FC-DDFA690F6E9D}"/>
              </a:ext>
            </a:extLst>
          </p:cNvPr>
          <p:cNvPicPr>
            <a:picLocks noChangeAspect="1"/>
          </p:cNvPicPr>
          <p:nvPr/>
        </p:nvPicPr>
        <p:blipFill>
          <a:blip r:embed="rId4"/>
          <a:stretch>
            <a:fillRect/>
          </a:stretch>
        </p:blipFill>
        <p:spPr>
          <a:xfrm>
            <a:off x="381000" y="3141155"/>
            <a:ext cx="8382000" cy="2182813"/>
          </a:xfrm>
          <a:prstGeom prst="rect">
            <a:avLst/>
          </a:prstGeom>
        </p:spPr>
      </p:pic>
      <p:sp>
        <p:nvSpPr>
          <p:cNvPr id="3" name="Rectangle 2">
            <a:extLst>
              <a:ext uri="{FF2B5EF4-FFF2-40B4-BE49-F238E27FC236}">
                <a16:creationId xmlns="" xmlns:a16="http://schemas.microsoft.com/office/drawing/2014/main" id="{DCE0CB91-A120-4ABD-8C01-CA9F30F568C7}"/>
              </a:ext>
            </a:extLst>
          </p:cNvPr>
          <p:cNvSpPr/>
          <p:nvPr/>
        </p:nvSpPr>
        <p:spPr>
          <a:xfrm>
            <a:off x="362338" y="5629870"/>
            <a:ext cx="8470511" cy="369332"/>
          </a:xfrm>
          <a:prstGeom prst="rect">
            <a:avLst/>
          </a:prstGeom>
        </p:spPr>
        <p:txBody>
          <a:bodyPr wrap="square">
            <a:spAutoFit/>
          </a:bodyPr>
          <a:lstStyle/>
          <a:p>
            <a:r>
              <a:rPr lang="en-US" dirty="0">
                <a:solidFill>
                  <a:srgbClr val="222222"/>
                </a:solidFill>
                <a:latin typeface="Avenir"/>
              </a:rPr>
              <a:t>Can we conclude that there is effect of lockdown on road accidents? Test </a:t>
            </a:r>
            <a:endParaRPr lang="en-US" dirty="0"/>
          </a:p>
        </p:txBody>
      </p:sp>
      <p:pic>
        <p:nvPicPr>
          <p:cNvPr id="1026" name="Picture 2" descr=" alpha = 0.05">
            <a:extLst>
              <a:ext uri="{FF2B5EF4-FFF2-40B4-BE49-F238E27FC236}">
                <a16:creationId xmlns="" xmlns:a16="http://schemas.microsoft.com/office/drawing/2014/main" id="{FEF3FB9D-6C06-449B-8313-92F4A1BA2E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5961697"/>
            <a:ext cx="1143000" cy="2686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096000"/>
            <a:ext cx="4282621" cy="646331"/>
          </a:xfrm>
          <a:prstGeom prst="rect">
            <a:avLst/>
          </a:prstGeom>
        </p:spPr>
        <p:txBody>
          <a:bodyPr wrap="square">
            <a:spAutoFit/>
          </a:bodyPr>
          <a:lstStyle/>
          <a:p>
            <a:pPr algn="ctr"/>
            <a:r>
              <a:rPr lang="en-IN" i="1" dirty="0">
                <a:solidFill>
                  <a:schemeClr val="accent1"/>
                </a:solidFill>
                <a:latin typeface="Cambria" panose="02040503050406030204" pitchFamily="18" charset="0"/>
                <a:sym typeface="Avenir"/>
              </a:rPr>
              <a:t>For solution please refer faculty notes </a:t>
            </a:r>
            <a:r>
              <a:rPr lang="en-IN" i="1" dirty="0" smtClean="0">
                <a:solidFill>
                  <a:schemeClr val="accent1"/>
                </a:solidFill>
                <a:latin typeface="Cambria" panose="02040503050406030204" pitchFamily="18" charset="0"/>
                <a:sym typeface="Avenir"/>
              </a:rPr>
              <a:t>pdf for Hypothesis Testing– Solution 5</a:t>
            </a:r>
            <a:endParaRPr lang="en-US" i="1" dirty="0">
              <a:solidFill>
                <a:schemeClr val="accent1"/>
              </a:solidFill>
              <a:latin typeface="Cambria" panose="02040503050406030204" pitchFamily="18" charset="0"/>
            </a:endParaRPr>
          </a:p>
        </p:txBody>
      </p:sp>
    </p:spTree>
    <p:extLst>
      <p:ext uri="{BB962C8B-B14F-4D97-AF65-F5344CB8AC3E}">
        <p14:creationId xmlns:p14="http://schemas.microsoft.com/office/powerpoint/2010/main" val="145626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Hypothesis Testing</a:t>
            </a:r>
            <a:endParaRPr dirty="0"/>
          </a:p>
        </p:txBody>
      </p:sp>
      <p:sp>
        <p:nvSpPr>
          <p:cNvPr id="78" name="Google Shape;78;p17"/>
          <p:cNvSpPr txBox="1">
            <a:spLocks noGrp="1"/>
          </p:cNvSpPr>
          <p:nvPr>
            <p:ph type="body" idx="4294967295"/>
          </p:nvPr>
        </p:nvSpPr>
        <p:spPr>
          <a:xfrm>
            <a:off x="311150" y="2438400"/>
            <a:ext cx="8521700" cy="1981200"/>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spcBef>
                <a:spcPts val="1600"/>
              </a:spcBef>
              <a:buNone/>
            </a:pPr>
            <a:r>
              <a:rPr lang="en-GB" sz="2000" dirty="0"/>
              <a:t>No. If the manufacturer uses up all the bulbs produced to test his claim, he will have no bulbs left to sell. </a:t>
            </a:r>
            <a:endParaRPr sz="2000" dirty="0"/>
          </a:p>
          <a:p>
            <a:pPr marL="0" indent="0">
              <a:spcBef>
                <a:spcPts val="1600"/>
              </a:spcBef>
              <a:buNone/>
            </a:pPr>
            <a:endParaRPr sz="2000" dirty="0"/>
          </a:p>
          <a:p>
            <a:pPr marL="0" indent="0">
              <a:spcBef>
                <a:spcPts val="1600"/>
              </a:spcBef>
              <a:spcAft>
                <a:spcPts val="1600"/>
              </a:spcAft>
              <a:buNone/>
            </a:pPr>
            <a:r>
              <a:rPr lang="en-GB" sz="2000" dirty="0"/>
              <a:t>This is where we use hypothesis testing.</a:t>
            </a:r>
            <a:endParaRPr sz="2000" dirty="0"/>
          </a:p>
        </p:txBody>
      </p:sp>
      <p:sp>
        <p:nvSpPr>
          <p:cNvPr id="6" name="Rectangle: Rounded Corners 5">
            <a:extLst>
              <a:ext uri="{FF2B5EF4-FFF2-40B4-BE49-F238E27FC236}">
                <a16:creationId xmlns="" xmlns:a16="http://schemas.microsoft.com/office/drawing/2014/main" id="{4D79BB32-8C73-4FF7-B9E8-BC2BF26B724C}"/>
              </a:ext>
            </a:extLst>
          </p:cNvPr>
          <p:cNvSpPr/>
          <p:nvPr/>
        </p:nvSpPr>
        <p:spPr>
          <a:xfrm>
            <a:off x="1905000" y="1295400"/>
            <a:ext cx="53340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US" sz="2400" b="1" dirty="0">
                <a:latin typeface="Cambria" panose="02040503050406030204" pitchFamily="18" charset="0"/>
                <a:ea typeface="Cambria" panose="02040503050406030204" pitchFamily="18" charset="0"/>
              </a:rPr>
              <a:t>Is the trivial solution feasible?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5"/>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Two-Sample Test for Mean</a:t>
            </a:r>
            <a:endParaRPr dirty="0">
              <a:ea typeface="Cambria" panose="02040503050406030204" pitchFamily="18" charset="0"/>
              <a:cs typeface="Avenir"/>
              <a:sym typeface="Avenir"/>
            </a:endParaRPr>
          </a:p>
        </p:txBody>
      </p:sp>
      <p:sp>
        <p:nvSpPr>
          <p:cNvPr id="376" name="Google Shape;376;p55"/>
          <p:cNvSpPr txBox="1">
            <a:spLocks noGrp="1"/>
          </p:cNvSpPr>
          <p:nvPr>
            <p:ph type="body" idx="4294967295"/>
          </p:nvPr>
        </p:nvSpPr>
        <p:spPr>
          <a:xfrm>
            <a:off x="0" y="1295400"/>
            <a:ext cx="9144000" cy="534988"/>
          </a:xfrm>
          <a:prstGeom prst="rect">
            <a:avLst/>
          </a:prstGeom>
          <a:solidFill>
            <a:schemeClr val="accent6">
              <a:lumMod val="20000"/>
              <a:lumOff val="80000"/>
            </a:schemeClr>
          </a:solidFill>
        </p:spPr>
        <p:txBody>
          <a:bodyPr spcFirstLastPara="1" vert="horz" wrap="square" lIns="91425" tIns="91425" rIns="91425" bIns="91425" numCol="1" anchor="ctr" anchorCtr="0" compatLnSpc="1">
            <a:prstTxWarp prst="textNoShape">
              <a:avLst/>
            </a:prstTxWarp>
            <a:noAutofit/>
          </a:bodyPr>
          <a:lstStyle/>
          <a:p>
            <a:pPr marL="12700" indent="0" algn="ctr">
              <a:buSzPts val="1600"/>
              <a:buNone/>
            </a:pPr>
            <a:r>
              <a:rPr lang="en-GB" sz="2000" b="1" dirty="0">
                <a:ea typeface="Cambria" panose="02040503050406030204" pitchFamily="18" charset="0"/>
                <a:cs typeface="Avenir"/>
                <a:sym typeface="Avenir"/>
              </a:rPr>
              <a:t>The test statistics is given by:</a:t>
            </a:r>
            <a:endParaRPr sz="2000" b="1" dirty="0">
              <a:ea typeface="Cambria" panose="02040503050406030204" pitchFamily="18" charset="0"/>
              <a:cs typeface="Avenir"/>
              <a:sym typeface="Avenir"/>
            </a:endParaRPr>
          </a:p>
        </p:txBody>
      </p:sp>
      <p:sp>
        <p:nvSpPr>
          <p:cNvPr id="377" name="Google Shape;377;p55"/>
          <p:cNvSpPr txBox="1">
            <a:spLocks noGrp="1"/>
          </p:cNvSpPr>
          <p:nvPr>
            <p:ph type="body" idx="4294967295"/>
          </p:nvPr>
        </p:nvSpPr>
        <p:spPr>
          <a:xfrm>
            <a:off x="215371" y="2904998"/>
            <a:ext cx="8713258" cy="2276602"/>
          </a:xfrm>
          <a:prstGeom prst="rect">
            <a:avLst/>
          </a:prstGeom>
          <a:noFill/>
        </p:spPr>
        <p:txBody>
          <a:bodyPr spcFirstLastPara="1" vert="horz" wrap="square" lIns="91425" tIns="91425" rIns="91425" bIns="91425" numCol="1" anchor="t" anchorCtr="0" compatLnSpc="1">
            <a:prstTxWarp prst="textNoShape">
              <a:avLst/>
            </a:prstTxWarp>
            <a:noAutofit/>
          </a:bodyPr>
          <a:lstStyle/>
          <a:p>
            <a:pPr marL="0" indent="0">
              <a:buNone/>
            </a:pPr>
            <a:r>
              <a:rPr lang="en-GB" sz="2000" dirty="0">
                <a:ea typeface="Cambria" panose="02040503050406030204" pitchFamily="18" charset="0"/>
                <a:cs typeface="Avenir"/>
                <a:sym typeface="Avenir"/>
              </a:rPr>
              <a:t>where s is the pooled sample mean of the samples drawn from each populations</a:t>
            </a:r>
            <a:endParaRPr sz="2000" dirty="0">
              <a:ea typeface="Cambria" panose="02040503050406030204" pitchFamily="18" charset="0"/>
              <a:cs typeface="Avenir"/>
              <a:sym typeface="Avenir"/>
            </a:endParaRPr>
          </a:p>
          <a:p>
            <a:pPr marL="355600">
              <a:spcBef>
                <a:spcPts val="2000"/>
              </a:spcBef>
              <a:buSzPts val="1600"/>
            </a:pPr>
            <a:r>
              <a:rPr lang="en-GB" sz="2000" dirty="0">
                <a:ea typeface="Cambria" panose="02040503050406030204" pitchFamily="18" charset="0"/>
                <a:cs typeface="Avenir"/>
                <a:sym typeface="Avenir"/>
              </a:rPr>
              <a:t>Under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test statistics follows t distribution with (n</a:t>
            </a:r>
            <a:r>
              <a:rPr lang="en-GB" sz="2000" baseline="-25000" dirty="0">
                <a:ea typeface="Cambria" panose="02040503050406030204" pitchFamily="18" charset="0"/>
                <a:cs typeface="Avenir"/>
                <a:sym typeface="Avenir"/>
              </a:rPr>
              <a:t>1</a:t>
            </a:r>
            <a:r>
              <a:rPr lang="en-GB" sz="2000" dirty="0">
                <a:ea typeface="Cambria" panose="02040503050406030204" pitchFamily="18" charset="0"/>
                <a:cs typeface="Avenir"/>
                <a:sym typeface="Avenir"/>
              </a:rPr>
              <a:t>+n</a:t>
            </a:r>
            <a:r>
              <a:rPr lang="en-GB" sz="2000" baseline="-25000" dirty="0">
                <a:ea typeface="Cambria" panose="02040503050406030204" pitchFamily="18" charset="0"/>
                <a:cs typeface="Avenir"/>
                <a:sym typeface="Avenir"/>
              </a:rPr>
              <a:t>2</a:t>
            </a:r>
            <a:r>
              <a:rPr lang="en-GB" sz="2000" dirty="0">
                <a:ea typeface="Cambria" panose="02040503050406030204" pitchFamily="18" charset="0"/>
                <a:cs typeface="Avenir"/>
                <a:sym typeface="Avenir"/>
              </a:rPr>
              <a:t>-2) degrees of freedom</a:t>
            </a:r>
            <a:endParaRPr sz="2000" dirty="0">
              <a:ea typeface="Cambria" panose="02040503050406030204" pitchFamily="18" charset="0"/>
              <a:cs typeface="Avenir"/>
              <a:sym typeface="Avenir"/>
            </a:endParaRPr>
          </a:p>
          <a:p>
            <a:pPr marL="355600">
              <a:spcBef>
                <a:spcPts val="2000"/>
              </a:spcBef>
              <a:spcAft>
                <a:spcPts val="2000"/>
              </a:spcAft>
              <a:buSzPts val="1600"/>
            </a:pPr>
            <a:r>
              <a:rPr lang="en-GB" sz="2000" dirty="0">
                <a:ea typeface="Cambria" panose="02040503050406030204" pitchFamily="18" charset="0"/>
                <a:cs typeface="Avenir"/>
                <a:sym typeface="Avenir"/>
              </a:rPr>
              <a:t>Failing to reject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implies that the population mean is equal to each other</a:t>
            </a:r>
            <a:endParaRPr sz="2000" dirty="0">
              <a:ea typeface="Cambria" panose="02040503050406030204" pitchFamily="18" charset="0"/>
              <a:cs typeface="Avenir"/>
              <a:sym typeface="Avenir"/>
            </a:endParaRPr>
          </a:p>
        </p:txBody>
      </p:sp>
      <p:pic>
        <p:nvPicPr>
          <p:cNvPr id="378" name="Google Shape;378;p55" descr="t = \frac{\bar X - \bar Y}{s \sqrt { \frac{1}{n_1}+ \frac{1}{n_2}}}" title="MathEquation,#000000"/>
          <p:cNvPicPr preferRelativeResize="0"/>
          <p:nvPr/>
        </p:nvPicPr>
        <p:blipFill>
          <a:blip r:embed="rId3">
            <a:alphaModFix/>
          </a:blip>
          <a:stretch>
            <a:fillRect/>
          </a:stretch>
        </p:blipFill>
        <p:spPr>
          <a:xfrm>
            <a:off x="3730011" y="1965199"/>
            <a:ext cx="1683978" cy="762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6"/>
          <p:cNvSpPr txBox="1">
            <a:spLocks noGrp="1"/>
          </p:cNvSpPr>
          <p:nvPr>
            <p:ph type="title"/>
          </p:nvPr>
        </p:nvSpPr>
        <p:spPr>
          <a:prstGeom prst="rect">
            <a:avLst/>
          </a:prstGeom>
        </p:spPr>
        <p:txBody>
          <a:bodyPr spcFirstLastPara="1" vert="horz" wrap="square" lIns="91425" tIns="91425" rIns="91425" bIns="91425" numCol="1" anchor="t"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Two Sample t-test </a:t>
            </a:r>
            <a:endParaRPr dirty="0">
              <a:ea typeface="Cambria" panose="02040503050406030204" pitchFamily="18" charset="0"/>
              <a:cs typeface="Avenir"/>
              <a:sym typeface="Avenir"/>
            </a:endParaRPr>
          </a:p>
        </p:txBody>
      </p:sp>
      <p:sp>
        <p:nvSpPr>
          <p:cNvPr id="384" name="Google Shape;384;p56"/>
          <p:cNvSpPr txBox="1">
            <a:spLocks noGrp="1"/>
          </p:cNvSpPr>
          <p:nvPr>
            <p:ph type="body" idx="4294967295"/>
          </p:nvPr>
        </p:nvSpPr>
        <p:spPr>
          <a:xfrm>
            <a:off x="295275" y="2823525"/>
            <a:ext cx="4657725" cy="2209800"/>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buClr>
                <a:schemeClr val="dk1"/>
              </a:buClr>
              <a:buSzPts val="1100"/>
              <a:buNone/>
            </a:pPr>
            <a:r>
              <a:rPr lang="en-GB" sz="2000" dirty="0">
                <a:ea typeface="Cambria" panose="02040503050406030204" pitchFamily="18" charset="0"/>
                <a:cs typeface="Avenir"/>
                <a:sym typeface="Avenir"/>
              </a:rPr>
              <a:t>In a pig farm, to increase the weight of the pigs two different diets were given. The data for gain in weight is as given. Test whether the two diets differ significantly regarding their effect on increase in weight</a:t>
            </a:r>
            <a:endParaRPr sz="2000" dirty="0">
              <a:ea typeface="Cambria" panose="02040503050406030204" pitchFamily="18" charset="0"/>
              <a:cs typeface="Avenir"/>
              <a:sym typeface="Avenir"/>
            </a:endParaRPr>
          </a:p>
          <a:p>
            <a:pPr marL="0" indent="0">
              <a:spcBef>
                <a:spcPts val="1600"/>
              </a:spcBef>
              <a:spcAft>
                <a:spcPts val="1600"/>
              </a:spcAft>
              <a:buNone/>
            </a:pPr>
            <a:endParaRPr sz="2400" dirty="0">
              <a:ea typeface="Cambria" panose="02040503050406030204" pitchFamily="18" charset="0"/>
              <a:cs typeface="Avenir"/>
              <a:sym typeface="Avenir"/>
            </a:endParaRPr>
          </a:p>
        </p:txBody>
      </p:sp>
      <p:pic>
        <p:nvPicPr>
          <p:cNvPr id="385" name="Google Shape;385;p56"/>
          <p:cNvPicPr preferRelativeResize="0"/>
          <p:nvPr/>
        </p:nvPicPr>
        <p:blipFill>
          <a:blip r:embed="rId3">
            <a:alphaModFix/>
          </a:blip>
          <a:stretch>
            <a:fillRect/>
          </a:stretch>
        </p:blipFill>
        <p:spPr>
          <a:xfrm>
            <a:off x="5486400" y="2017938"/>
            <a:ext cx="2595079" cy="3820975"/>
          </a:xfrm>
          <a:prstGeom prst="rect">
            <a:avLst/>
          </a:prstGeom>
          <a:noFill/>
          <a:ln>
            <a:noFill/>
          </a:ln>
        </p:spPr>
      </p:pic>
      <p:sp>
        <p:nvSpPr>
          <p:cNvPr id="6" name="Rectangle: Rounded Corners 5">
            <a:extLst>
              <a:ext uri="{FF2B5EF4-FFF2-40B4-BE49-F238E27FC236}">
                <a16:creationId xmlns="" xmlns:a16="http://schemas.microsoft.com/office/drawing/2014/main" id="{365A7968-D6BD-4FFC-B690-DE5B23FF5377}"/>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7"/>
          <p:cNvSpPr txBox="1">
            <a:spLocks noGrp="1"/>
          </p:cNvSpPr>
          <p:nvPr>
            <p:ph type="title"/>
          </p:nvPr>
        </p:nvSpPr>
        <p:spPr>
          <a:prstGeom prst="rect">
            <a:avLst/>
          </a:prstGeom>
        </p:spPr>
        <p:txBody>
          <a:bodyPr spcFirstLastPara="1" vert="horz" wrap="square" lIns="91425" tIns="91425" rIns="91425" bIns="91425" numCol="1" anchor="t"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Two sample t-test </a:t>
            </a:r>
            <a:endParaRPr dirty="0">
              <a:ea typeface="Cambria" panose="02040503050406030204" pitchFamily="18" charset="0"/>
              <a:cs typeface="Avenir"/>
              <a:sym typeface="Avenir"/>
            </a:endParaRPr>
          </a:p>
        </p:txBody>
      </p:sp>
      <p:sp>
        <p:nvSpPr>
          <p:cNvPr id="5" name="Rectangle: Rounded Corners 4">
            <a:extLst>
              <a:ext uri="{FF2B5EF4-FFF2-40B4-BE49-F238E27FC236}">
                <a16:creationId xmlns="" xmlns:a16="http://schemas.microsoft.com/office/drawing/2014/main" id="{218FD8D4-3BC6-4388-9775-891ACE1CB2EC}"/>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b="1" dirty="0">
                <a:solidFill>
                  <a:schemeClr val="tx1"/>
                </a:solidFill>
                <a:latin typeface="Cambria" panose="02040503050406030204" pitchFamily="18" charset="0"/>
                <a:ea typeface="Cambria" panose="02040503050406030204" pitchFamily="18" charset="0"/>
              </a:rPr>
              <a:t>Example</a:t>
            </a:r>
          </a:p>
        </p:txBody>
      </p:sp>
      <p:pic>
        <p:nvPicPr>
          <p:cNvPr id="6" name="Google Shape;597;p87"/>
          <p:cNvPicPr preferRelativeResize="0"/>
          <p:nvPr/>
        </p:nvPicPr>
        <p:blipFill>
          <a:blip r:embed="rId3">
            <a:alphaModFix/>
          </a:blip>
          <a:stretch>
            <a:fillRect/>
          </a:stretch>
        </p:blipFill>
        <p:spPr>
          <a:xfrm>
            <a:off x="1028363" y="1600200"/>
            <a:ext cx="7087274" cy="4776474"/>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9" name="Picture 8">
            <a:extLst>
              <a:ext uri="{FF2B5EF4-FFF2-40B4-BE49-F238E27FC236}">
                <a16:creationId xmlns="" xmlns:a16="http://schemas.microsoft.com/office/drawing/2014/main" id="{446E9F90-DCC7-4B7B-A3EB-9C994DD8B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 y="39510"/>
            <a:ext cx="1728215" cy="1753882"/>
          </a:xfrm>
          <a:prstGeom prst="rect">
            <a:avLst/>
          </a:prstGeom>
        </p:spPr>
      </p:pic>
      <p:sp>
        <p:nvSpPr>
          <p:cNvPr id="11" name="Rectangle 10">
            <a:extLst>
              <a:ext uri="{FF2B5EF4-FFF2-40B4-BE49-F238E27FC236}">
                <a16:creationId xmlns="" xmlns:a16="http://schemas.microsoft.com/office/drawing/2014/main" id="{0739B535-5796-4D7D-96DC-F199814A900B}"/>
              </a:ext>
            </a:extLst>
          </p:cNvPr>
          <p:cNvSpPr/>
          <p:nvPr/>
        </p:nvSpPr>
        <p:spPr>
          <a:xfrm>
            <a:off x="0" y="2704094"/>
            <a:ext cx="9144000" cy="1449813"/>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r>
              <a:rPr lang="en-US" sz="2000" i="1" dirty="0">
                <a:latin typeface="Cambria" panose="02040503050406030204" pitchFamily="18" charset="0"/>
                <a:ea typeface="Cambria" panose="02040503050406030204" pitchFamily="18" charset="0"/>
                <a:cs typeface="Avenir"/>
                <a:sym typeface="Avenir"/>
              </a:rPr>
              <a:t>Like the one sided tests for test sample means we can similarly test for one sided test for effect of training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5" name="Rounded Rectangle 6">
            <a:extLst>
              <a:ext uri="{FF2B5EF4-FFF2-40B4-BE49-F238E27FC236}">
                <a16:creationId xmlns="" xmlns:a16="http://schemas.microsoft.com/office/drawing/2014/main" id="{E2BEDF50-1BA9-4D96-B9DF-C7A059B5F0E4}"/>
              </a:ext>
            </a:extLst>
          </p:cNvPr>
          <p:cNvSpPr/>
          <p:nvPr/>
        </p:nvSpPr>
        <p:spPr>
          <a:xfrm>
            <a:off x="190500" y="1219200"/>
            <a:ext cx="8763000" cy="4419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buSzPct val="100000"/>
            </a:pPr>
            <a:endParaRPr lang="en-US" dirty="0">
              <a:latin typeface="Cambria" panose="02040503050406030204" pitchFamily="18" charset="0"/>
              <a:ea typeface="Cambria" panose="02040503050406030204" pitchFamily="18" charset="0"/>
              <a:sym typeface="Avenir"/>
            </a:endParaRPr>
          </a:p>
        </p:txBody>
      </p:sp>
      <p:sp>
        <p:nvSpPr>
          <p:cNvPr id="404" name="Google Shape;404;p59"/>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Paired t test </a:t>
            </a:r>
            <a:endParaRPr dirty="0">
              <a:ea typeface="Cambria" panose="02040503050406030204" pitchFamily="18" charset="0"/>
              <a:cs typeface="Avenir"/>
              <a:sym typeface="Avenir"/>
            </a:endParaRPr>
          </a:p>
        </p:txBody>
      </p:sp>
      <p:sp>
        <p:nvSpPr>
          <p:cNvPr id="405" name="Google Shape;405;p59"/>
          <p:cNvSpPr txBox="1">
            <a:spLocks noGrp="1"/>
          </p:cNvSpPr>
          <p:nvPr>
            <p:ph type="body" idx="4294967295"/>
          </p:nvPr>
        </p:nvSpPr>
        <p:spPr>
          <a:xfrm>
            <a:off x="762000" y="1433513"/>
            <a:ext cx="7620000" cy="3990975"/>
          </a:xfrm>
          <a:prstGeom prst="rect">
            <a:avLst/>
          </a:prstGeom>
        </p:spPr>
        <p:txBody>
          <a:bodyPr spcFirstLastPara="1" vert="horz" wrap="square" lIns="91425" tIns="91425" rIns="91425" bIns="91425" numCol="1" anchor="t" anchorCtr="0" compatLnSpc="1">
            <a:prstTxWarp prst="textNoShape">
              <a:avLst/>
            </a:prstTxWarp>
            <a:noAutofit/>
          </a:bodyPr>
          <a:lstStyle/>
          <a:p>
            <a:pPr marL="355600">
              <a:buSzPts val="1600"/>
            </a:pPr>
            <a:r>
              <a:rPr lang="en-GB" sz="2000" dirty="0">
                <a:ea typeface="Cambria" panose="02040503050406030204" pitchFamily="18" charset="0"/>
                <a:cs typeface="Avenir"/>
                <a:sym typeface="Avenir"/>
              </a:rPr>
              <a:t>To test whether there was any effect of a treatment/training</a:t>
            </a:r>
            <a:endParaRPr sz="2000" dirty="0">
              <a:ea typeface="Cambria" panose="02040503050406030204" pitchFamily="18" charset="0"/>
              <a:cs typeface="Avenir"/>
              <a:sym typeface="Avenir"/>
            </a:endParaRPr>
          </a:p>
          <a:p>
            <a:pPr marL="355600">
              <a:spcBef>
                <a:spcPts val="2000"/>
              </a:spcBef>
              <a:buSzPts val="1600"/>
            </a:pPr>
            <a:r>
              <a:rPr lang="en-GB" sz="2000" dirty="0">
                <a:ea typeface="Cambria" panose="02040503050406030204" pitchFamily="18" charset="0"/>
                <a:cs typeface="Avenir"/>
                <a:sym typeface="Avenir"/>
              </a:rPr>
              <a:t>Let </a:t>
            </a:r>
            <a:r>
              <a:rPr lang="en-GB" sz="2000" dirty="0">
                <a:solidFill>
                  <a:schemeClr val="dk1"/>
                </a:solidFill>
                <a:ea typeface="Cambria" panose="02040503050406030204" pitchFamily="18" charset="0"/>
                <a:cs typeface="Avenir"/>
                <a:sym typeface="Avenir"/>
              </a:rPr>
              <a:t>x</a:t>
            </a:r>
            <a:r>
              <a:rPr lang="en-GB" sz="2000" baseline="-25000" dirty="0">
                <a:solidFill>
                  <a:schemeClr val="dk1"/>
                </a:solidFill>
                <a:ea typeface="Cambria" panose="02040503050406030204" pitchFamily="18" charset="0"/>
                <a:cs typeface="Avenir"/>
                <a:sym typeface="Avenir"/>
              </a:rPr>
              <a:t>i</a:t>
            </a:r>
            <a:r>
              <a:rPr lang="en-GB" sz="2000" dirty="0">
                <a:ea typeface="Cambria" panose="02040503050406030204" pitchFamily="18" charset="0"/>
                <a:cs typeface="Avenir"/>
                <a:sym typeface="Avenir"/>
              </a:rPr>
              <a:t> be the data before training and </a:t>
            </a:r>
            <a:r>
              <a:rPr lang="en-GB" sz="2000" dirty="0" err="1">
                <a:solidFill>
                  <a:schemeClr val="dk1"/>
                </a:solidFill>
                <a:ea typeface="Cambria" panose="02040503050406030204" pitchFamily="18" charset="0"/>
                <a:cs typeface="Avenir"/>
                <a:sym typeface="Avenir"/>
              </a:rPr>
              <a:t>y</a:t>
            </a:r>
            <a:r>
              <a:rPr lang="en-GB" sz="2000" baseline="-25000" dirty="0" err="1">
                <a:solidFill>
                  <a:schemeClr val="dk1"/>
                </a:solidFill>
                <a:ea typeface="Cambria" panose="02040503050406030204" pitchFamily="18" charset="0"/>
                <a:cs typeface="Avenir"/>
                <a:sym typeface="Avenir"/>
              </a:rPr>
              <a:t>i</a:t>
            </a:r>
            <a:r>
              <a:rPr lang="en-GB" sz="2000" baseline="-25000" dirty="0">
                <a:solidFill>
                  <a:schemeClr val="dk1"/>
                </a:solidFill>
                <a:ea typeface="Cambria" panose="02040503050406030204" pitchFamily="18" charset="0"/>
                <a:cs typeface="Avenir"/>
                <a:sym typeface="Avenir"/>
              </a:rPr>
              <a:t> </a:t>
            </a:r>
            <a:r>
              <a:rPr lang="en-GB" sz="2000" dirty="0">
                <a:ea typeface="Cambria" panose="02040503050406030204" pitchFamily="18" charset="0"/>
                <a:cs typeface="Avenir"/>
                <a:sym typeface="Avenir"/>
              </a:rPr>
              <a:t> the data after training</a:t>
            </a:r>
            <a:endParaRPr sz="2000" dirty="0">
              <a:ea typeface="Cambria" panose="02040503050406030204" pitchFamily="18" charset="0"/>
              <a:cs typeface="Avenir"/>
              <a:sym typeface="Avenir"/>
            </a:endParaRPr>
          </a:p>
          <a:p>
            <a:pPr marL="355600">
              <a:spcBef>
                <a:spcPts val="2000"/>
              </a:spcBef>
              <a:buSzPts val="1600"/>
            </a:pPr>
            <a:r>
              <a:rPr lang="en-GB" sz="2000" dirty="0">
                <a:ea typeface="Cambria" panose="02040503050406030204" pitchFamily="18" charset="0"/>
                <a:cs typeface="Avenir"/>
                <a:sym typeface="Avenir"/>
              </a:rPr>
              <a:t>Define d</a:t>
            </a:r>
            <a:r>
              <a:rPr lang="en-GB" sz="2000" baseline="-25000" dirty="0">
                <a:ea typeface="Cambria" panose="02040503050406030204" pitchFamily="18" charset="0"/>
                <a:cs typeface="Avenir"/>
                <a:sym typeface="Avenir"/>
              </a:rPr>
              <a:t>i</a:t>
            </a:r>
            <a:r>
              <a:rPr lang="en-GB" sz="2000" dirty="0">
                <a:ea typeface="Cambria" panose="02040503050406030204" pitchFamily="18" charset="0"/>
                <a:cs typeface="Avenir"/>
                <a:sym typeface="Avenir"/>
              </a:rPr>
              <a:t> = x</a:t>
            </a:r>
            <a:r>
              <a:rPr lang="en-GB" sz="2000" baseline="-25000" dirty="0">
                <a:ea typeface="Cambria" panose="02040503050406030204" pitchFamily="18" charset="0"/>
                <a:cs typeface="Avenir"/>
                <a:sym typeface="Avenir"/>
              </a:rPr>
              <a:t>i</a:t>
            </a:r>
            <a:r>
              <a:rPr lang="en-GB" sz="2000" dirty="0">
                <a:ea typeface="Cambria" panose="02040503050406030204" pitchFamily="18" charset="0"/>
                <a:cs typeface="Avenir"/>
                <a:sym typeface="Avenir"/>
              </a:rPr>
              <a:t> - </a:t>
            </a:r>
            <a:r>
              <a:rPr lang="en-GB" sz="2000" dirty="0" err="1">
                <a:ea typeface="Cambria" panose="02040503050406030204" pitchFamily="18" charset="0"/>
                <a:cs typeface="Avenir"/>
                <a:sym typeface="Avenir"/>
              </a:rPr>
              <a:t>y</a:t>
            </a:r>
            <a:r>
              <a:rPr lang="en-GB" sz="2000" baseline="-25000" dirty="0" err="1">
                <a:ea typeface="Cambria" panose="02040503050406030204" pitchFamily="18" charset="0"/>
                <a:cs typeface="Avenir"/>
                <a:sym typeface="Avenir"/>
              </a:rPr>
              <a:t>i</a:t>
            </a:r>
            <a:r>
              <a:rPr lang="en-GB" sz="2000" dirty="0">
                <a:ea typeface="Cambria" panose="02040503050406030204" pitchFamily="18" charset="0"/>
                <a:cs typeface="Avenir"/>
                <a:sym typeface="Avenir"/>
              </a:rPr>
              <a:t> </a:t>
            </a:r>
            <a:endParaRPr sz="2000" dirty="0">
              <a:ea typeface="Cambria" panose="02040503050406030204" pitchFamily="18" charset="0"/>
              <a:cs typeface="Avenir"/>
              <a:sym typeface="Avenir"/>
            </a:endParaRPr>
          </a:p>
          <a:p>
            <a:pPr marL="355600">
              <a:spcBef>
                <a:spcPts val="2000"/>
              </a:spcBef>
              <a:buSzPts val="1600"/>
            </a:pPr>
            <a:r>
              <a:rPr lang="en-GB" sz="2000" dirty="0">
                <a:ea typeface="Cambria" panose="02040503050406030204" pitchFamily="18" charset="0"/>
                <a:cs typeface="Avenir"/>
                <a:sym typeface="Avenir"/>
              </a:rPr>
              <a:t>To test whether the population means </a:t>
            </a:r>
            <a:r>
              <a:rPr lang="en-GB" sz="2000" dirty="0">
                <a:solidFill>
                  <a:schemeClr val="dk1"/>
                </a:solidFill>
                <a:ea typeface="Cambria" panose="02040503050406030204" pitchFamily="18" charset="0"/>
                <a:cs typeface="Avenir"/>
                <a:sym typeface="Avenir"/>
              </a:rPr>
              <a:t>d</a:t>
            </a:r>
            <a:r>
              <a:rPr lang="en-GB" sz="2000" baseline="-25000" dirty="0">
                <a:solidFill>
                  <a:schemeClr val="dk1"/>
                </a:solidFill>
                <a:ea typeface="Cambria" panose="02040503050406030204" pitchFamily="18" charset="0"/>
                <a:cs typeface="Avenir"/>
                <a:sym typeface="Avenir"/>
              </a:rPr>
              <a:t>i</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0</a:t>
            </a:r>
            <a:r>
              <a:rPr lang="en-GB" sz="2000" dirty="0">
                <a:ea typeface="Cambria" panose="02040503050406030204" pitchFamily="18" charset="0"/>
                <a:cs typeface="Avenir"/>
                <a:sym typeface="Avenir"/>
              </a:rPr>
              <a:t>, to test</a:t>
            </a:r>
            <a:endParaRPr sz="2000" dirty="0">
              <a:ea typeface="Cambria" panose="02040503050406030204" pitchFamily="18" charset="0"/>
              <a:cs typeface="Avenir"/>
              <a:sym typeface="Avenir"/>
            </a:endParaRPr>
          </a:p>
          <a:p>
            <a:pPr marL="1371600" indent="0">
              <a:spcBef>
                <a:spcPts val="1000"/>
              </a:spcBef>
              <a:buNone/>
            </a:pPr>
            <a:r>
              <a:rPr lang="en-GB" sz="2000" dirty="0">
                <a:ea typeface="Cambria" panose="02040503050406030204" pitchFamily="18" charset="0"/>
                <a:cs typeface="Avenir"/>
                <a:sym typeface="Avenir"/>
              </a:rPr>
              <a:t>H</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d</a:t>
            </a:r>
            <a:r>
              <a:rPr lang="en-GB" sz="2000" baseline="-25000" dirty="0">
                <a:solidFill>
                  <a:schemeClr val="dk1"/>
                </a:solidFill>
                <a:ea typeface="Cambria" panose="02040503050406030204" pitchFamily="18" charset="0"/>
                <a:cs typeface="Avenir"/>
                <a:sym typeface="Avenir"/>
              </a:rPr>
              <a:t>i</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0</a:t>
            </a: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d</a:t>
            </a:r>
            <a:r>
              <a:rPr lang="en-GB" sz="2000" baseline="-25000" dirty="0">
                <a:solidFill>
                  <a:srgbClr val="000000"/>
                </a:solidFill>
                <a:ea typeface="Cambria" panose="02040503050406030204" pitchFamily="18" charset="0"/>
                <a:cs typeface="Avenir"/>
                <a:sym typeface="Avenir"/>
              </a:rPr>
              <a:t>i</a:t>
            </a:r>
            <a:r>
              <a:rPr lang="en-GB" sz="2000" dirty="0">
                <a:solidFill>
                  <a:schemeClr val="dk1"/>
                </a:solidFill>
                <a:ea typeface="Cambria" panose="02040503050406030204" pitchFamily="18" charset="0"/>
                <a:cs typeface="Avenir"/>
                <a:sym typeface="Avenir"/>
              </a:rPr>
              <a:t> ≠ 0</a:t>
            </a:r>
            <a:endParaRPr sz="2000" dirty="0">
              <a:ea typeface="Cambria" panose="02040503050406030204" pitchFamily="18" charset="0"/>
              <a:cs typeface="Avenir"/>
              <a:sym typeface="Avenir"/>
            </a:endParaRPr>
          </a:p>
          <a:p>
            <a:pPr marL="355600">
              <a:spcBef>
                <a:spcPts val="1000"/>
              </a:spcBef>
              <a:buSzPts val="1600"/>
            </a:pPr>
            <a:r>
              <a:rPr lang="en-GB" sz="2000" dirty="0">
                <a:solidFill>
                  <a:schemeClr val="dk1"/>
                </a:solidFill>
                <a:ea typeface="Cambria" panose="02040503050406030204" pitchFamily="18" charset="0"/>
                <a:cs typeface="Avenir"/>
                <a:sym typeface="Avenir"/>
              </a:rPr>
              <a:t>I</a:t>
            </a:r>
            <a:r>
              <a:rPr lang="en-GB" sz="2000" dirty="0">
                <a:ea typeface="Cambria" panose="02040503050406030204" pitchFamily="18" charset="0"/>
                <a:cs typeface="Avenir"/>
                <a:sym typeface="Avenir"/>
              </a:rPr>
              <a:t>t implies</a:t>
            </a:r>
            <a:endParaRPr sz="2000" dirty="0">
              <a:ea typeface="Cambria" panose="02040503050406030204" pitchFamily="18" charset="0"/>
              <a:cs typeface="Avenir"/>
              <a:sym typeface="Avenir"/>
            </a:endParaRPr>
          </a:p>
          <a:p>
            <a:pPr indent="0">
              <a:spcBef>
                <a:spcPts val="1000"/>
              </a:spcBef>
              <a:buNone/>
            </a:pPr>
            <a:r>
              <a:rPr lang="en-GB" sz="2000" dirty="0">
                <a:ea typeface="Cambria" panose="02040503050406030204" pitchFamily="18" charset="0"/>
                <a:cs typeface="Avenir"/>
                <a:sym typeface="Avenir"/>
              </a:rPr>
              <a:t>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There is no effect of training</a:t>
            </a:r>
            <a:endParaRPr sz="2000" dirty="0">
              <a:ea typeface="Cambria" panose="02040503050406030204" pitchFamily="18" charset="0"/>
              <a:cs typeface="Avenir"/>
              <a:sym typeface="Avenir"/>
            </a:endParaRPr>
          </a:p>
          <a:p>
            <a:pPr indent="0">
              <a:spcBef>
                <a:spcPts val="1000"/>
              </a:spcBef>
              <a:buNone/>
            </a:pPr>
            <a:r>
              <a:rPr lang="en-GB" sz="2000" dirty="0">
                <a:ea typeface="Cambria" panose="02040503050406030204" pitchFamily="18" charset="0"/>
                <a:cs typeface="Avenir"/>
                <a:sym typeface="Avenir"/>
              </a:rPr>
              <a:t>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There is effect of training </a:t>
            </a:r>
            <a:endParaRPr sz="2000" dirty="0">
              <a:ea typeface="Cambria" panose="02040503050406030204" pitchFamily="18" charset="0"/>
              <a:cs typeface="Avenir"/>
              <a:sym typeface="Avenir"/>
            </a:endParaRPr>
          </a:p>
          <a:p>
            <a:pPr marL="0" indent="0">
              <a:spcBef>
                <a:spcPts val="1000"/>
              </a:spcBef>
              <a:spcAft>
                <a:spcPts val="1600"/>
              </a:spcAft>
              <a:buNone/>
            </a:pPr>
            <a:endParaRPr sz="2000" dirty="0">
              <a:ea typeface="Cambria" panose="02040503050406030204" pitchFamily="18" charset="0"/>
              <a:cs typeface="Avenir"/>
              <a:sym typeface="Aveni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Paired t test </a:t>
            </a:r>
            <a:endParaRPr dirty="0">
              <a:ea typeface="Cambria" panose="02040503050406030204" pitchFamily="18" charset="0"/>
              <a:cs typeface="Avenir"/>
              <a:sym typeface="Avenir"/>
            </a:endParaRPr>
          </a:p>
        </p:txBody>
      </p:sp>
      <p:sp>
        <p:nvSpPr>
          <p:cNvPr id="411" name="Google Shape;411;p60"/>
          <p:cNvSpPr txBox="1">
            <a:spLocks noGrp="1"/>
          </p:cNvSpPr>
          <p:nvPr>
            <p:ph type="body" idx="4294967295"/>
          </p:nvPr>
        </p:nvSpPr>
        <p:spPr>
          <a:xfrm>
            <a:off x="-1" y="1331866"/>
            <a:ext cx="9144000" cy="534988"/>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12700" indent="0" algn="ctr">
              <a:buSzPts val="1600"/>
              <a:buNone/>
            </a:pPr>
            <a:r>
              <a:rPr lang="en-GB" sz="2000" b="1" dirty="0">
                <a:ea typeface="Cambria" panose="02040503050406030204" pitchFamily="18" charset="0"/>
                <a:cs typeface="Avenir"/>
                <a:sym typeface="Avenir"/>
              </a:rPr>
              <a:t>The test statistics is given by:</a:t>
            </a:r>
            <a:endParaRPr sz="2000" b="1" dirty="0">
              <a:ea typeface="Cambria" panose="02040503050406030204" pitchFamily="18" charset="0"/>
              <a:cs typeface="Avenir"/>
              <a:sym typeface="Avenir"/>
            </a:endParaRPr>
          </a:p>
        </p:txBody>
      </p:sp>
      <p:sp>
        <p:nvSpPr>
          <p:cNvPr id="412" name="Google Shape;412;p60"/>
          <p:cNvSpPr txBox="1">
            <a:spLocks noGrp="1"/>
          </p:cNvSpPr>
          <p:nvPr>
            <p:ph type="body" idx="4294967295"/>
          </p:nvPr>
        </p:nvSpPr>
        <p:spPr>
          <a:xfrm>
            <a:off x="431540" y="4398825"/>
            <a:ext cx="8280920" cy="1544775"/>
          </a:xfrm>
          <a:prstGeom prst="rect">
            <a:avLst/>
          </a:prstGeom>
          <a:noFill/>
        </p:spPr>
        <p:txBody>
          <a:bodyPr spcFirstLastPara="1" vert="horz" wrap="square" lIns="91425" tIns="91425" rIns="91425" bIns="91425" numCol="1" anchor="t" anchorCtr="0" compatLnSpc="1">
            <a:prstTxWarp prst="textNoShape">
              <a:avLst/>
            </a:prstTxWarp>
            <a:noAutofit/>
          </a:bodyPr>
          <a:lstStyle/>
          <a:p>
            <a:pPr marL="355600">
              <a:spcAft>
                <a:spcPts val="2000"/>
              </a:spcAft>
              <a:buSzPts val="1600"/>
            </a:pPr>
            <a:r>
              <a:rPr lang="en-GB" sz="2000" dirty="0">
                <a:ea typeface="Cambria" panose="02040503050406030204" pitchFamily="18" charset="0"/>
                <a:cs typeface="Avenir"/>
                <a:sym typeface="Avenir"/>
              </a:rPr>
              <a:t>Under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test statistics follows t distribution with (n-1) degrees of freedom</a:t>
            </a:r>
          </a:p>
          <a:p>
            <a:pPr marL="355600">
              <a:spcAft>
                <a:spcPts val="2000"/>
              </a:spcAft>
              <a:buSzPts val="1600"/>
            </a:pPr>
            <a:r>
              <a:rPr lang="en-US" sz="2000" dirty="0">
                <a:ea typeface="Cambria" panose="02040503050406030204" pitchFamily="18" charset="0"/>
                <a:cs typeface="Avenir"/>
                <a:sym typeface="Avenir"/>
              </a:rPr>
              <a:t>Failing to reject H</a:t>
            </a:r>
            <a:r>
              <a:rPr lang="en-US" sz="2000" baseline="-25000" dirty="0">
                <a:ea typeface="Cambria" panose="02040503050406030204" pitchFamily="18" charset="0"/>
                <a:cs typeface="Avenir"/>
                <a:sym typeface="Avenir"/>
              </a:rPr>
              <a:t>0</a:t>
            </a:r>
            <a:r>
              <a:rPr lang="en-US" sz="2000" dirty="0">
                <a:ea typeface="Cambria" panose="02040503050406030204" pitchFamily="18" charset="0"/>
                <a:cs typeface="Avenir"/>
                <a:sym typeface="Avenir"/>
              </a:rPr>
              <a:t> implies that there is no effect to training</a:t>
            </a:r>
          </a:p>
          <a:p>
            <a:pPr marL="355600">
              <a:spcAft>
                <a:spcPts val="2000"/>
              </a:spcAft>
              <a:buSzPts val="1600"/>
            </a:pPr>
            <a:endParaRPr lang="en-GB" sz="2000" dirty="0">
              <a:ea typeface="Cambria" panose="02040503050406030204" pitchFamily="18" charset="0"/>
              <a:cs typeface="Avenir"/>
              <a:sym typeface="Avenir"/>
            </a:endParaRPr>
          </a:p>
        </p:txBody>
      </p:sp>
      <p:pic>
        <p:nvPicPr>
          <p:cNvPr id="414" name="Google Shape;414;p60" descr="t = \frac{\bar d}{s \sqrt n}" title="MathEquation,#000000"/>
          <p:cNvPicPr preferRelativeResize="0"/>
          <p:nvPr/>
        </p:nvPicPr>
        <p:blipFill>
          <a:blip r:embed="rId3">
            <a:alphaModFix/>
          </a:blip>
          <a:stretch>
            <a:fillRect/>
          </a:stretch>
        </p:blipFill>
        <p:spPr>
          <a:xfrm>
            <a:off x="3899493" y="2362200"/>
            <a:ext cx="1345015" cy="661000"/>
          </a:xfrm>
          <a:prstGeom prst="rect">
            <a:avLst/>
          </a:prstGeom>
          <a:noFill/>
          <a:ln>
            <a:noFill/>
          </a:ln>
        </p:spPr>
      </p:pic>
      <p:sp>
        <p:nvSpPr>
          <p:cNvPr id="3" name="Rectangle 2">
            <a:extLst>
              <a:ext uri="{FF2B5EF4-FFF2-40B4-BE49-F238E27FC236}">
                <a16:creationId xmlns="" xmlns:a16="http://schemas.microsoft.com/office/drawing/2014/main" id="{CCA32EFC-2365-49B7-9B98-2C5C3A2189D7}"/>
              </a:ext>
            </a:extLst>
          </p:cNvPr>
          <p:cNvSpPr/>
          <p:nvPr/>
        </p:nvSpPr>
        <p:spPr>
          <a:xfrm>
            <a:off x="431540" y="3516868"/>
            <a:ext cx="8280920" cy="646331"/>
          </a:xfrm>
          <a:prstGeom prst="rect">
            <a:avLst/>
          </a:prstGeom>
        </p:spPr>
        <p:txBody>
          <a:bodyPr wrap="square">
            <a:spAutoFit/>
          </a:bodyPr>
          <a:lstStyle/>
          <a:p>
            <a:pPr>
              <a:spcAft>
                <a:spcPts val="2000"/>
              </a:spcAft>
            </a:pPr>
            <a:r>
              <a:rPr lang="en-US" dirty="0">
                <a:latin typeface="Cambria" panose="02040503050406030204" pitchFamily="18" charset="0"/>
                <a:ea typeface="Cambria" panose="02040503050406030204" pitchFamily="18" charset="0"/>
              </a:rPr>
              <a:t>where           is the mean difference in the paired population and </a:t>
            </a:r>
            <a:r>
              <a:rPr lang="en-US" i="1" dirty="0">
                <a:latin typeface="Cambria" panose="02040503050406030204" pitchFamily="18" charset="0"/>
                <a:ea typeface="Cambria" panose="02040503050406030204" pitchFamily="18" charset="0"/>
              </a:rPr>
              <a:t>s</a:t>
            </a:r>
            <a:r>
              <a:rPr lang="en-US" dirty="0">
                <a:latin typeface="Cambria" panose="02040503050406030204" pitchFamily="18" charset="0"/>
                <a:ea typeface="Cambria" panose="02040503050406030204" pitchFamily="18" charset="0"/>
              </a:rPr>
              <a:t> is the variation in d</a:t>
            </a:r>
          </a:p>
        </p:txBody>
      </p:sp>
      <p:pic>
        <p:nvPicPr>
          <p:cNvPr id="1028" name="Picture 4">
            <a:extLst>
              <a:ext uri="{FF2B5EF4-FFF2-40B4-BE49-F238E27FC236}">
                <a16:creationId xmlns="" xmlns:a16="http://schemas.microsoft.com/office/drawing/2014/main" id="{63C9BFF8-7D50-4769-9BE3-43263DE22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72" y="3483204"/>
            <a:ext cx="420628" cy="3693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1"/>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Paired t test </a:t>
            </a:r>
            <a:endParaRPr dirty="0">
              <a:ea typeface="Cambria" panose="02040503050406030204" pitchFamily="18" charset="0"/>
              <a:cs typeface="Avenir"/>
              <a:sym typeface="Avenir"/>
            </a:endParaRPr>
          </a:p>
        </p:txBody>
      </p:sp>
      <p:sp>
        <p:nvSpPr>
          <p:cNvPr id="420" name="Google Shape;420;p61"/>
          <p:cNvSpPr txBox="1">
            <a:spLocks noGrp="1"/>
          </p:cNvSpPr>
          <p:nvPr>
            <p:ph type="body" idx="4294967295"/>
          </p:nvPr>
        </p:nvSpPr>
        <p:spPr>
          <a:xfrm>
            <a:off x="152400" y="2198608"/>
            <a:ext cx="5578475" cy="3211591"/>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buNone/>
            </a:pPr>
            <a:r>
              <a:rPr lang="en-GB" sz="2000" b="1" dirty="0">
                <a:ea typeface="Cambria" panose="02040503050406030204" pitchFamily="18" charset="0"/>
                <a:cs typeface="Avenir"/>
                <a:sym typeface="Avenir"/>
              </a:rPr>
              <a:t>Question:</a:t>
            </a:r>
            <a:endParaRPr sz="2000" dirty="0">
              <a:ea typeface="Cambria" panose="02040503050406030204" pitchFamily="18" charset="0"/>
              <a:cs typeface="Avenir"/>
              <a:sym typeface="Avenir"/>
            </a:endParaRPr>
          </a:p>
          <a:p>
            <a:pPr marL="0" indent="0">
              <a:buNone/>
            </a:pPr>
            <a:endParaRPr lang="en-GB" sz="2000" dirty="0">
              <a:ea typeface="Cambria" panose="02040503050406030204" pitchFamily="18" charset="0"/>
              <a:cs typeface="Avenir"/>
              <a:sym typeface="Avenir"/>
            </a:endParaRPr>
          </a:p>
          <a:p>
            <a:pPr marL="0" indent="0">
              <a:buNone/>
            </a:pPr>
            <a:r>
              <a:rPr lang="en-GB" sz="2000" dirty="0">
                <a:ea typeface="Cambria" panose="02040503050406030204" pitchFamily="18" charset="0"/>
                <a:cs typeface="Avenir"/>
                <a:sym typeface="Avenir"/>
              </a:rPr>
              <a:t>An pharma company claims to have </a:t>
            </a:r>
            <a:r>
              <a:rPr lang="en-GB" sz="2000" dirty="0" err="1">
                <a:ea typeface="Cambria" panose="02040503050406030204" pitchFamily="18" charset="0"/>
                <a:cs typeface="Avenir"/>
                <a:sym typeface="Avenir"/>
              </a:rPr>
              <a:t>have</a:t>
            </a:r>
            <a:r>
              <a:rPr lang="en-GB" sz="2000" dirty="0">
                <a:ea typeface="Cambria" panose="02040503050406030204" pitchFamily="18" charset="0"/>
                <a:cs typeface="Avenir"/>
                <a:sym typeface="Avenir"/>
              </a:rPr>
              <a:t> produced a new drug which improves sleep of 18 year old teenagers. The hours of sleep for 10 teenagers before and after the giving the new drug is recorded. Test whether there is a significant difference in the average hours of sleep.</a:t>
            </a:r>
            <a:endParaRPr sz="2000" dirty="0">
              <a:ea typeface="Cambria" panose="02040503050406030204" pitchFamily="18" charset="0"/>
              <a:cs typeface="Avenir"/>
              <a:sym typeface="Avenir"/>
            </a:endParaRPr>
          </a:p>
          <a:p>
            <a:pPr marL="0" indent="0">
              <a:spcAft>
                <a:spcPts val="1600"/>
              </a:spcAft>
              <a:buNone/>
            </a:pPr>
            <a:endParaRPr sz="2000" dirty="0">
              <a:ea typeface="Cambria" panose="02040503050406030204" pitchFamily="18" charset="0"/>
              <a:cs typeface="Avenir"/>
              <a:sym typeface="Avenir"/>
            </a:endParaRPr>
          </a:p>
        </p:txBody>
      </p:sp>
      <p:pic>
        <p:nvPicPr>
          <p:cNvPr id="421" name="Google Shape;421;p61"/>
          <p:cNvPicPr preferRelativeResize="0"/>
          <p:nvPr/>
        </p:nvPicPr>
        <p:blipFill>
          <a:blip r:embed="rId3">
            <a:alphaModFix/>
          </a:blip>
          <a:stretch>
            <a:fillRect/>
          </a:stretch>
        </p:blipFill>
        <p:spPr>
          <a:xfrm>
            <a:off x="5867400" y="2351615"/>
            <a:ext cx="2949600" cy="2905576"/>
          </a:xfrm>
          <a:prstGeom prst="rect">
            <a:avLst/>
          </a:prstGeom>
          <a:noFill/>
          <a:ln>
            <a:noFill/>
          </a:ln>
        </p:spPr>
      </p:pic>
      <p:sp>
        <p:nvSpPr>
          <p:cNvPr id="6" name="Rectangle: Rounded Corners 5">
            <a:extLst>
              <a:ext uri="{FF2B5EF4-FFF2-40B4-BE49-F238E27FC236}">
                <a16:creationId xmlns="" xmlns:a16="http://schemas.microsoft.com/office/drawing/2014/main" id="{4C363256-187F-4215-BC54-FD14FAA30602}"/>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2"/>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Paired t test </a:t>
            </a:r>
            <a:endParaRPr dirty="0">
              <a:ea typeface="Cambria" panose="02040503050406030204" pitchFamily="18" charset="0"/>
              <a:cs typeface="Avenir"/>
              <a:sym typeface="Avenir"/>
            </a:endParaRPr>
          </a:p>
        </p:txBody>
      </p:sp>
      <p:pic>
        <p:nvPicPr>
          <p:cNvPr id="429" name="Google Shape;429;p62"/>
          <p:cNvPicPr preferRelativeResize="0"/>
          <p:nvPr/>
        </p:nvPicPr>
        <p:blipFill rotWithShape="1">
          <a:blip r:embed="rId3">
            <a:alphaModFix/>
          </a:blip>
          <a:srcRect r="19387" b="47215"/>
          <a:stretch/>
        </p:blipFill>
        <p:spPr>
          <a:xfrm>
            <a:off x="384451" y="1784174"/>
            <a:ext cx="8375099" cy="3913577"/>
          </a:xfrm>
          <a:prstGeom prst="rect">
            <a:avLst/>
          </a:prstGeom>
          <a:noFill/>
          <a:ln w="9525" cap="flat" cmpd="sng">
            <a:solidFill>
              <a:schemeClr val="dk2"/>
            </a:solidFill>
            <a:prstDash val="solid"/>
            <a:round/>
            <a:headEnd type="none" w="sm" len="sm"/>
            <a:tailEnd type="none" w="sm" len="sm"/>
          </a:ln>
        </p:spPr>
      </p:pic>
      <p:sp>
        <p:nvSpPr>
          <p:cNvPr id="5" name="Rectangle: Rounded Corners 4">
            <a:extLst>
              <a:ext uri="{FF2B5EF4-FFF2-40B4-BE49-F238E27FC236}">
                <a16:creationId xmlns="" xmlns:a16="http://schemas.microsoft.com/office/drawing/2014/main" id="{0928DF5F-5F8E-4C67-8D61-C6AEE53E7D4A}"/>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3"/>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Paired t test </a:t>
            </a:r>
            <a:endParaRPr dirty="0">
              <a:ea typeface="Cambria" panose="02040503050406030204" pitchFamily="18" charset="0"/>
              <a:cs typeface="Avenir"/>
              <a:sym typeface="Avenir"/>
            </a:endParaRPr>
          </a:p>
        </p:txBody>
      </p:sp>
      <p:sp>
        <p:nvSpPr>
          <p:cNvPr id="5" name="Rectangle: Rounded Corners 4">
            <a:extLst>
              <a:ext uri="{FF2B5EF4-FFF2-40B4-BE49-F238E27FC236}">
                <a16:creationId xmlns="" xmlns:a16="http://schemas.microsoft.com/office/drawing/2014/main" id="{232ECE42-DDC1-4A5C-A7AB-9F81F3C97328}"/>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200" b="1" dirty="0">
                <a:solidFill>
                  <a:schemeClr val="tx1"/>
                </a:solidFill>
                <a:latin typeface="Cambria" panose="02040503050406030204" pitchFamily="18" charset="0"/>
                <a:ea typeface="Cambria" panose="02040503050406030204" pitchFamily="18" charset="0"/>
              </a:rPr>
              <a:t>Example</a:t>
            </a:r>
          </a:p>
        </p:txBody>
      </p:sp>
      <p:pic>
        <p:nvPicPr>
          <p:cNvPr id="6" name="Google Shape;642;p93"/>
          <p:cNvPicPr preferRelativeResize="0"/>
          <p:nvPr/>
        </p:nvPicPr>
        <p:blipFill rotWithShape="1">
          <a:blip r:embed="rId3">
            <a:alphaModFix/>
          </a:blip>
          <a:srcRect t="51316"/>
          <a:stretch/>
        </p:blipFill>
        <p:spPr>
          <a:xfrm>
            <a:off x="156807" y="2030762"/>
            <a:ext cx="8830387" cy="3455638"/>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4"/>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Summary  </a:t>
            </a:r>
            <a:endParaRPr dirty="0">
              <a:ea typeface="Cambria" panose="02040503050406030204" pitchFamily="18" charset="0"/>
              <a:cs typeface="Avenir"/>
              <a:sym typeface="Avenir"/>
            </a:endParaRPr>
          </a:p>
        </p:txBody>
      </p:sp>
      <p:sp>
        <p:nvSpPr>
          <p:cNvPr id="442" name="Google Shape;442;p64"/>
          <p:cNvSpPr/>
          <p:nvPr/>
        </p:nvSpPr>
        <p:spPr>
          <a:xfrm>
            <a:off x="3739400" y="3234900"/>
            <a:ext cx="3661500" cy="388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graphicFrame>
        <p:nvGraphicFramePr>
          <p:cNvPr id="443" name="Google Shape;443;p64"/>
          <p:cNvGraphicFramePr/>
          <p:nvPr>
            <p:extLst>
              <p:ext uri="{D42A27DB-BD31-4B8C-83A1-F6EECF244321}">
                <p14:modId xmlns:p14="http://schemas.microsoft.com/office/powerpoint/2010/main" val="680730708"/>
              </p:ext>
            </p:extLst>
          </p:nvPr>
        </p:nvGraphicFramePr>
        <p:xfrm>
          <a:off x="1631837" y="2438400"/>
          <a:ext cx="5880325" cy="1645830"/>
        </p:xfrm>
        <a:graphic>
          <a:graphicData uri="http://schemas.openxmlformats.org/drawingml/2006/table">
            <a:tbl>
              <a:tblPr>
                <a:noFill/>
              </a:tblPr>
              <a:tblGrid>
                <a:gridCol w="2173500">
                  <a:extLst>
                    <a:ext uri="{9D8B030D-6E8A-4147-A177-3AD203B41FA5}">
                      <a16:colId xmlns="" xmlns:a16="http://schemas.microsoft.com/office/drawing/2014/main" val="20000"/>
                    </a:ext>
                  </a:extLst>
                </a:gridCol>
                <a:gridCol w="3706825">
                  <a:extLst>
                    <a:ext uri="{9D8B030D-6E8A-4147-A177-3AD203B41FA5}">
                      <a16:colId xmlns="" xmlns:a16="http://schemas.microsoft.com/office/drawing/2014/main" val="20001"/>
                    </a:ext>
                  </a:extLst>
                </a:gridCol>
              </a:tblGrid>
              <a:tr h="381000">
                <a:tc>
                  <a:txBody>
                    <a:bodyPr/>
                    <a:lstStyle/>
                    <a:p>
                      <a:pPr marL="0" lvl="0" indent="0" algn="ctr" rtl="0">
                        <a:spcBef>
                          <a:spcPts val="0"/>
                        </a:spcBef>
                        <a:spcAft>
                          <a:spcPts val="0"/>
                        </a:spcAft>
                        <a:buClr>
                          <a:schemeClr val="dk1"/>
                        </a:buClr>
                        <a:buSzPts val="1100"/>
                        <a:buFont typeface="Arial"/>
                        <a:buNone/>
                      </a:pPr>
                      <a:r>
                        <a:rPr lang="en-GB" dirty="0">
                          <a:solidFill>
                            <a:schemeClr val="dk1"/>
                          </a:solidFill>
                          <a:latin typeface="Cambria" panose="02040503050406030204" pitchFamily="18" charset="0"/>
                          <a:ea typeface="Cambria" panose="02040503050406030204" pitchFamily="18" charset="0"/>
                        </a:rPr>
                        <a:t>One sample test</a:t>
                      </a:r>
                      <a:endParaRPr dirty="0">
                        <a:latin typeface="Cambria" panose="02040503050406030204" pitchFamily="18" charset="0"/>
                        <a:ea typeface="Cambria" panose="02040503050406030204" pitchFamily="18" charset="0"/>
                      </a:endParaRPr>
                    </a:p>
                  </a:txBody>
                  <a:tcPr marL="91425" marR="91425" marT="91425" marB="91425">
                    <a:noFill/>
                  </a:tcPr>
                </a:tc>
                <a:tc>
                  <a:txBody>
                    <a:bodyPr/>
                    <a:lstStyle/>
                    <a:p>
                      <a:pPr marL="0" lvl="0" indent="0" algn="l" rtl="0">
                        <a:spcBef>
                          <a:spcPts val="0"/>
                        </a:spcBef>
                        <a:spcAft>
                          <a:spcPts val="0"/>
                        </a:spcAft>
                        <a:buNone/>
                      </a:pPr>
                      <a:r>
                        <a:rPr lang="en-GB">
                          <a:solidFill>
                            <a:schemeClr val="dk1"/>
                          </a:solidFill>
                          <a:latin typeface="Cambria" panose="02040503050406030204" pitchFamily="18" charset="0"/>
                          <a:ea typeface="Cambria" panose="02040503050406030204" pitchFamily="18" charset="0"/>
                        </a:rPr>
                        <a:t>To test the mean of one population</a:t>
                      </a:r>
                      <a:endParaRPr>
                        <a:latin typeface="Cambria" panose="02040503050406030204" pitchFamily="18" charset="0"/>
                        <a:ea typeface="Cambria" panose="02040503050406030204" pitchFamily="18" charset="0"/>
                      </a:endParaRPr>
                    </a:p>
                  </a:txBody>
                  <a:tcPr marL="91425" marR="91425" marT="91425" marB="91425">
                    <a:noFill/>
                  </a:tcPr>
                </a:tc>
                <a:extLst>
                  <a:ext uri="{0D108BD9-81ED-4DB2-BD59-A6C34878D82A}">
                    <a16:rowId xmlns="" xmlns:a16="http://schemas.microsoft.com/office/drawing/2014/main" val="10000"/>
                  </a:ext>
                </a:extLst>
              </a:tr>
              <a:tr h="381000">
                <a:tc>
                  <a:txBody>
                    <a:bodyPr/>
                    <a:lstStyle/>
                    <a:p>
                      <a:pPr marL="0" lvl="0" indent="0" algn="ctr" rtl="0">
                        <a:spcBef>
                          <a:spcPts val="0"/>
                        </a:spcBef>
                        <a:spcAft>
                          <a:spcPts val="0"/>
                        </a:spcAft>
                        <a:buNone/>
                      </a:pPr>
                      <a:r>
                        <a:rPr lang="en-GB" dirty="0">
                          <a:solidFill>
                            <a:schemeClr val="dk1"/>
                          </a:solidFill>
                          <a:latin typeface="Cambria" panose="02040503050406030204" pitchFamily="18" charset="0"/>
                          <a:ea typeface="Cambria" panose="02040503050406030204" pitchFamily="18" charset="0"/>
                        </a:rPr>
                        <a:t>Two sample test</a:t>
                      </a:r>
                      <a:endParaRPr dirty="0">
                        <a:latin typeface="Cambria" panose="02040503050406030204" pitchFamily="18" charset="0"/>
                        <a:ea typeface="Cambria" panose="02040503050406030204" pitchFamily="18" charset="0"/>
                      </a:endParaRPr>
                    </a:p>
                  </a:txBody>
                  <a:tcPr marL="91425" marR="91425" marT="91425" marB="91425">
                    <a:noFill/>
                  </a:tcPr>
                </a:tc>
                <a:tc>
                  <a:txBody>
                    <a:bodyPr/>
                    <a:lstStyle/>
                    <a:p>
                      <a:pPr marL="0" lvl="0" indent="0" algn="l" rtl="0">
                        <a:spcBef>
                          <a:spcPts val="0"/>
                        </a:spcBef>
                        <a:spcAft>
                          <a:spcPts val="0"/>
                        </a:spcAft>
                        <a:buNone/>
                      </a:pPr>
                      <a:r>
                        <a:rPr lang="en-GB">
                          <a:solidFill>
                            <a:schemeClr val="dk1"/>
                          </a:solidFill>
                          <a:latin typeface="Cambria" panose="02040503050406030204" pitchFamily="18" charset="0"/>
                          <a:ea typeface="Cambria" panose="02040503050406030204" pitchFamily="18" charset="0"/>
                        </a:rPr>
                        <a:t>To compare means of two populations</a:t>
                      </a:r>
                      <a:endParaRPr>
                        <a:latin typeface="Cambria" panose="02040503050406030204" pitchFamily="18" charset="0"/>
                        <a:ea typeface="Cambria" panose="02040503050406030204" pitchFamily="18" charset="0"/>
                      </a:endParaRPr>
                    </a:p>
                  </a:txBody>
                  <a:tcPr marL="91425" marR="91425" marT="91425" marB="91425">
                    <a:noFill/>
                  </a:tcPr>
                </a:tc>
                <a:extLst>
                  <a:ext uri="{0D108BD9-81ED-4DB2-BD59-A6C34878D82A}">
                    <a16:rowId xmlns="" xmlns:a16="http://schemas.microsoft.com/office/drawing/2014/main" val="10001"/>
                  </a:ext>
                </a:extLst>
              </a:tr>
              <a:tr h="381000">
                <a:tc>
                  <a:txBody>
                    <a:bodyPr/>
                    <a:lstStyle/>
                    <a:p>
                      <a:pPr marL="0" lvl="0" indent="0" algn="ctr" rtl="0">
                        <a:spcBef>
                          <a:spcPts val="0"/>
                        </a:spcBef>
                        <a:spcAft>
                          <a:spcPts val="0"/>
                        </a:spcAft>
                        <a:buNone/>
                      </a:pPr>
                      <a:r>
                        <a:rPr lang="en-GB" dirty="0">
                          <a:solidFill>
                            <a:schemeClr val="dk1"/>
                          </a:solidFill>
                          <a:latin typeface="Cambria" panose="02040503050406030204" pitchFamily="18" charset="0"/>
                          <a:ea typeface="Cambria" panose="02040503050406030204" pitchFamily="18" charset="0"/>
                        </a:rPr>
                        <a:t>Paired sample test</a:t>
                      </a:r>
                      <a:endParaRPr dirty="0">
                        <a:latin typeface="Cambria" panose="02040503050406030204" pitchFamily="18" charset="0"/>
                        <a:ea typeface="Cambria" panose="02040503050406030204" pitchFamily="18" charset="0"/>
                      </a:endParaRPr>
                    </a:p>
                  </a:txBody>
                  <a:tcPr marL="91425" marR="91425" marT="91425" marB="91425">
                    <a:noFill/>
                  </a:tcPr>
                </a:tc>
                <a:tc>
                  <a:txBody>
                    <a:bodyPr/>
                    <a:lstStyle/>
                    <a:p>
                      <a:pPr marL="0" lvl="0" indent="0" algn="l" rtl="0">
                        <a:spcBef>
                          <a:spcPts val="0"/>
                        </a:spcBef>
                        <a:spcAft>
                          <a:spcPts val="0"/>
                        </a:spcAft>
                        <a:buClr>
                          <a:schemeClr val="dk1"/>
                        </a:buClr>
                        <a:buSzPts val="1100"/>
                        <a:buFont typeface="Arial"/>
                        <a:buNone/>
                      </a:pPr>
                      <a:r>
                        <a:rPr lang="en-GB" dirty="0">
                          <a:solidFill>
                            <a:schemeClr val="dk1"/>
                          </a:solidFill>
                          <a:latin typeface="Cambria" panose="02040503050406030204" pitchFamily="18" charset="0"/>
                          <a:ea typeface="Cambria" panose="02040503050406030204" pitchFamily="18" charset="0"/>
                        </a:rPr>
                        <a:t>To test the before and affect effects</a:t>
                      </a:r>
                      <a:endParaRPr dirty="0">
                        <a:latin typeface="Cambria" panose="02040503050406030204" pitchFamily="18" charset="0"/>
                        <a:ea typeface="Cambria" panose="02040503050406030204" pitchFamily="18" charset="0"/>
                      </a:endParaRPr>
                    </a:p>
                  </a:txBody>
                  <a:tcPr marL="91425" marR="91425" marT="91425" marB="91425">
                    <a:noFill/>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Hypothesis Testing</a:t>
            </a:r>
            <a:endParaRPr dirty="0"/>
          </a:p>
        </p:txBody>
      </p:sp>
      <p:sp>
        <p:nvSpPr>
          <p:cNvPr id="5" name="Rounded Rectangle 4">
            <a:extLst>
              <a:ext uri="{FF2B5EF4-FFF2-40B4-BE49-F238E27FC236}">
                <a16:creationId xmlns="" xmlns:a16="http://schemas.microsoft.com/office/drawing/2014/main" id="{498B9080-7A49-4E64-B31A-29D6BCF4CAAD}"/>
              </a:ext>
            </a:extLst>
          </p:cNvPr>
          <p:cNvSpPr/>
          <p:nvPr/>
        </p:nvSpPr>
        <p:spPr>
          <a:xfrm>
            <a:off x="457200" y="1333500"/>
            <a:ext cx="8229600" cy="4191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57200" lvl="0" indent="-330200">
              <a:buSzPts val="1600"/>
              <a:buFont typeface="Avenir"/>
              <a:buChar char="●"/>
            </a:pPr>
            <a:r>
              <a:rPr lang="en-US" sz="2000" dirty="0">
                <a:latin typeface="Cambria" panose="02040503050406030204" pitchFamily="18" charset="0"/>
                <a:ea typeface="Cambria" panose="02040503050406030204" pitchFamily="18" charset="0"/>
                <a:cs typeface="Avenir"/>
                <a:sym typeface="Avenir"/>
              </a:rPr>
              <a:t>Hypothesis testing is testing a claim made based on a sample drawn from the population</a:t>
            </a:r>
          </a:p>
          <a:p>
            <a:pPr marL="457200" lvl="0" indent="-330200">
              <a:spcBef>
                <a:spcPts val="3000"/>
              </a:spcBef>
              <a:buSzPts val="1600"/>
              <a:buFont typeface="Avenir"/>
              <a:buChar char="●"/>
            </a:pPr>
            <a:r>
              <a:rPr lang="en-US" sz="2000" dirty="0">
                <a:latin typeface="Cambria" panose="02040503050406030204" pitchFamily="18" charset="0"/>
                <a:ea typeface="Cambria" panose="02040503050406030204" pitchFamily="18" charset="0"/>
                <a:cs typeface="Avenir"/>
                <a:sym typeface="Avenir"/>
              </a:rPr>
              <a:t>This sample acts as the representative of the entire population</a:t>
            </a:r>
          </a:p>
          <a:p>
            <a:pPr marL="457200" lvl="0" indent="-330200">
              <a:spcBef>
                <a:spcPts val="3000"/>
              </a:spcBef>
              <a:buSzPts val="1600"/>
              <a:buFont typeface="Avenir"/>
              <a:buChar char="●"/>
            </a:pPr>
            <a:r>
              <a:rPr lang="en-US" sz="2000" dirty="0">
                <a:latin typeface="Cambria" panose="02040503050406030204" pitchFamily="18" charset="0"/>
                <a:ea typeface="Cambria" panose="02040503050406030204" pitchFamily="18" charset="0"/>
                <a:cs typeface="Avenir"/>
                <a:sym typeface="Avenir"/>
              </a:rPr>
              <a:t>Any claim verified by the sample can be </a:t>
            </a:r>
            <a:r>
              <a:rPr lang="en-US" sz="2000" dirty="0" err="1">
                <a:latin typeface="Cambria" panose="02040503050406030204" pitchFamily="18" charset="0"/>
                <a:ea typeface="Cambria" panose="02040503050406030204" pitchFamily="18" charset="0"/>
                <a:cs typeface="Avenir"/>
                <a:sym typeface="Avenir"/>
              </a:rPr>
              <a:t>generalised</a:t>
            </a:r>
            <a:r>
              <a:rPr lang="en-US" sz="2000" dirty="0">
                <a:latin typeface="Cambria" panose="02040503050406030204" pitchFamily="18" charset="0"/>
                <a:ea typeface="Cambria" panose="02040503050406030204" pitchFamily="18" charset="0"/>
                <a:cs typeface="Avenir"/>
                <a:sym typeface="Avenir"/>
              </a:rPr>
              <a:t> for the entire population</a:t>
            </a:r>
          </a:p>
          <a:p>
            <a:pPr marL="457200" lvl="0" indent="-330200">
              <a:spcBef>
                <a:spcPts val="3000"/>
              </a:spcBef>
              <a:spcAft>
                <a:spcPts val="3000"/>
              </a:spcAft>
              <a:buSzPts val="1600"/>
              <a:buFont typeface="Avenir"/>
              <a:buChar char="●"/>
            </a:pPr>
            <a:r>
              <a:rPr lang="en-US" sz="2000" dirty="0">
                <a:latin typeface="Cambria" panose="02040503050406030204" pitchFamily="18" charset="0"/>
                <a:ea typeface="Cambria" panose="02040503050406030204" pitchFamily="18" charset="0"/>
                <a:cs typeface="Avenir"/>
                <a:sym typeface="Avenir"/>
              </a:rPr>
              <a:t>For our example: To verify the manufacturers claim, draw a random sample and obtain the mean of the average life of those bulbs</a:t>
            </a:r>
          </a:p>
        </p:txBody>
      </p:sp>
    </p:spTree>
    <p:extLst>
      <p:ext uri="{BB962C8B-B14F-4D97-AF65-F5344CB8AC3E}">
        <p14:creationId xmlns:p14="http://schemas.microsoft.com/office/powerpoint/2010/main" val="16910677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5"/>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Test for Population Mean - Large Sample</a:t>
            </a:r>
            <a:endParaRPr dirty="0">
              <a:ea typeface="Cambria" panose="02040503050406030204" pitchFamily="18" charset="0"/>
              <a:cs typeface="Avenir"/>
              <a:sym typeface="Avenir"/>
            </a:endParaRPr>
          </a:p>
        </p:txBody>
      </p:sp>
      <p:grpSp>
        <p:nvGrpSpPr>
          <p:cNvPr id="2" name="Group 1"/>
          <p:cNvGrpSpPr/>
          <p:nvPr/>
        </p:nvGrpSpPr>
        <p:grpSpPr>
          <a:xfrm>
            <a:off x="1066288" y="1333500"/>
            <a:ext cx="7011425" cy="4191000"/>
            <a:chOff x="1160675" y="1828800"/>
            <a:chExt cx="7011425" cy="4191000"/>
          </a:xfrm>
        </p:grpSpPr>
        <p:sp>
          <p:nvSpPr>
            <p:cNvPr id="449" name="Google Shape;449;p65"/>
            <p:cNvSpPr/>
            <p:nvPr/>
          </p:nvSpPr>
          <p:spPr>
            <a:xfrm>
              <a:off x="2848650" y="1828800"/>
              <a:ext cx="3446700" cy="639600"/>
            </a:xfrm>
            <a:prstGeom prst="roundRect">
              <a:avLst>
                <a:gd name="adj" fmla="val 16667"/>
              </a:avLst>
            </a:prstGeom>
            <a:solidFill>
              <a:schemeClr val="accent6">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sz="2200" b="1" dirty="0">
                  <a:solidFill>
                    <a:schemeClr val="tx1"/>
                  </a:solidFill>
                  <a:latin typeface="Cambria" panose="02040503050406030204" pitchFamily="18" charset="0"/>
                  <a:ea typeface="Cambria" panose="02040503050406030204" pitchFamily="18" charset="0"/>
                  <a:cs typeface="Avenir"/>
                  <a:sym typeface="Avenir"/>
                </a:rPr>
                <a:t>Testing for mean</a:t>
              </a:r>
              <a:endParaRPr sz="2200"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450" name="Google Shape;450;p65"/>
            <p:cNvSpPr/>
            <p:nvPr/>
          </p:nvSpPr>
          <p:spPr>
            <a:xfrm>
              <a:off x="1160675" y="3441100"/>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One Sample</a:t>
              </a:r>
              <a:endParaRPr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451" name="Google Shape;451;p65"/>
            <p:cNvSpPr/>
            <p:nvPr/>
          </p:nvSpPr>
          <p:spPr>
            <a:xfrm>
              <a:off x="6356075" y="3485525"/>
              <a:ext cx="17487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buClr>
                  <a:schemeClr val="dk1"/>
                </a:buClr>
                <a:buSzPts val="1100"/>
              </a:pPr>
              <a:r>
                <a:rPr lang="en-GB" b="1" dirty="0">
                  <a:solidFill>
                    <a:schemeClr val="tx1"/>
                  </a:solidFill>
                  <a:latin typeface="Cambria" panose="02040503050406030204" pitchFamily="18" charset="0"/>
                  <a:ea typeface="Cambria" panose="02040503050406030204" pitchFamily="18" charset="0"/>
                  <a:cs typeface="Avenir"/>
                  <a:sym typeface="Avenir"/>
                </a:rPr>
                <a:t>Two Sample</a:t>
              </a:r>
              <a:endParaRPr b="1" dirty="0">
                <a:solidFill>
                  <a:schemeClr val="tx1"/>
                </a:solidFill>
                <a:latin typeface="Cambria" panose="02040503050406030204" pitchFamily="18" charset="0"/>
                <a:ea typeface="Cambria" panose="02040503050406030204" pitchFamily="18" charset="0"/>
                <a:cs typeface="Avenir"/>
                <a:sym typeface="Avenir"/>
              </a:endParaRPr>
            </a:p>
          </p:txBody>
        </p:sp>
        <p:cxnSp>
          <p:nvCxnSpPr>
            <p:cNvPr id="452" name="Google Shape;452;p65"/>
            <p:cNvCxnSpPr>
              <a:stCxn id="449" idx="2"/>
              <a:endCxn id="450" idx="0"/>
            </p:cNvCxnSpPr>
            <p:nvPr/>
          </p:nvCxnSpPr>
          <p:spPr>
            <a:xfrm rot="5400000">
              <a:off x="2817163" y="1686263"/>
              <a:ext cx="972700" cy="2536975"/>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453" name="Google Shape;453;p65"/>
            <p:cNvCxnSpPr>
              <a:cxnSpLocks/>
              <a:endCxn id="451" idx="0"/>
            </p:cNvCxnSpPr>
            <p:nvPr/>
          </p:nvCxnSpPr>
          <p:spPr>
            <a:xfrm>
              <a:off x="4572000" y="2954750"/>
              <a:ext cx="2658425" cy="530775"/>
            </a:xfrm>
            <a:prstGeom prst="bentConnector2">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sp>
          <p:nvSpPr>
            <p:cNvPr id="454" name="Google Shape;454;p65"/>
            <p:cNvSpPr txBox="1"/>
            <p:nvPr/>
          </p:nvSpPr>
          <p:spPr>
            <a:xfrm>
              <a:off x="1160800" y="4198400"/>
              <a:ext cx="1748700" cy="1821400"/>
            </a:xfrm>
            <a:prstGeom prst="rect">
              <a:avLst/>
            </a:prstGeom>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r>
                <a:rPr lang="en-GB" dirty="0">
                  <a:solidFill>
                    <a:schemeClr val="tx1"/>
                  </a:solidFill>
                  <a:latin typeface="Cambria" panose="02040503050406030204" pitchFamily="18" charset="0"/>
                  <a:ea typeface="Cambria" panose="02040503050406030204" pitchFamily="18" charset="0"/>
                </a:rPr>
                <a:t>Test whether the population mean is equal to a value</a:t>
              </a:r>
              <a:endParaRPr dirty="0">
                <a:solidFill>
                  <a:schemeClr val="tx1"/>
                </a:solidFill>
                <a:latin typeface="Cambria" panose="02040503050406030204" pitchFamily="18" charset="0"/>
                <a:ea typeface="Cambria" panose="02040503050406030204" pitchFamily="18" charset="0"/>
              </a:endParaRPr>
            </a:p>
            <a:p>
              <a:r>
                <a:rPr lang="en-GB" dirty="0">
                  <a:solidFill>
                    <a:schemeClr val="tx1"/>
                  </a:solidFill>
                  <a:latin typeface="Cambria" panose="02040503050406030204" pitchFamily="18" charset="0"/>
                  <a:ea typeface="Cambria" panose="02040503050406030204" pitchFamily="18" charset="0"/>
                </a:rPr>
                <a:t>Ex. H</a:t>
              </a:r>
              <a:r>
                <a:rPr lang="en-GB" baseline="-25000" dirty="0">
                  <a:solidFill>
                    <a:schemeClr val="tx1"/>
                  </a:solidFill>
                  <a:latin typeface="Cambria" panose="02040503050406030204" pitchFamily="18" charset="0"/>
                  <a:ea typeface="Cambria" panose="02040503050406030204" pitchFamily="18" charset="0"/>
                </a:rPr>
                <a:t>o</a:t>
              </a:r>
              <a:r>
                <a:rPr lang="en-GB" dirty="0">
                  <a:solidFill>
                    <a:schemeClr val="tx1"/>
                  </a:solidFill>
                  <a:latin typeface="Cambria" panose="02040503050406030204" pitchFamily="18" charset="0"/>
                  <a:ea typeface="Cambria" panose="02040503050406030204" pitchFamily="18" charset="0"/>
                </a:rPr>
                <a:t>: μ = μ</a:t>
              </a:r>
              <a:r>
                <a:rPr lang="en-GB" baseline="-25000" dirty="0">
                  <a:solidFill>
                    <a:schemeClr val="tx1"/>
                  </a:solidFill>
                  <a:latin typeface="Cambria" panose="02040503050406030204" pitchFamily="18" charset="0"/>
                  <a:ea typeface="Cambria" panose="02040503050406030204" pitchFamily="18" charset="0"/>
                </a:rPr>
                <a:t>0</a:t>
              </a:r>
              <a:endParaRPr baseline="-25000" dirty="0">
                <a:solidFill>
                  <a:schemeClr val="tx1"/>
                </a:solidFill>
                <a:latin typeface="Cambria" panose="02040503050406030204" pitchFamily="18" charset="0"/>
                <a:ea typeface="Cambria" panose="02040503050406030204" pitchFamily="18" charset="0"/>
              </a:endParaRPr>
            </a:p>
          </p:txBody>
        </p:sp>
        <p:sp>
          <p:nvSpPr>
            <p:cNvPr id="455" name="Google Shape;455;p65"/>
            <p:cNvSpPr txBox="1"/>
            <p:nvPr/>
          </p:nvSpPr>
          <p:spPr>
            <a:xfrm>
              <a:off x="6423400" y="4198400"/>
              <a:ext cx="1748700" cy="1821400"/>
            </a:xfrm>
            <a:prstGeom prst="rect">
              <a:avLst/>
            </a:prstGeom>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r>
                <a:rPr lang="en-GB" dirty="0">
                  <a:solidFill>
                    <a:schemeClr val="tx1"/>
                  </a:solidFill>
                  <a:latin typeface="Cambria" panose="02040503050406030204" pitchFamily="18" charset="0"/>
                  <a:ea typeface="Cambria" panose="02040503050406030204" pitchFamily="18" charset="0"/>
                </a:rPr>
                <a:t>Test whether the two populations means are equal</a:t>
              </a:r>
              <a:endParaRPr dirty="0">
                <a:solidFill>
                  <a:schemeClr val="tx1"/>
                </a:solidFill>
                <a:latin typeface="Cambria" panose="02040503050406030204" pitchFamily="18" charset="0"/>
                <a:ea typeface="Cambria" panose="02040503050406030204" pitchFamily="18" charset="0"/>
              </a:endParaRPr>
            </a:p>
            <a:p>
              <a:r>
                <a:rPr lang="en-GB" dirty="0">
                  <a:solidFill>
                    <a:schemeClr val="tx1"/>
                  </a:solidFill>
                  <a:latin typeface="Cambria" panose="02040503050406030204" pitchFamily="18" charset="0"/>
                  <a:ea typeface="Cambria" panose="02040503050406030204" pitchFamily="18" charset="0"/>
                </a:rPr>
                <a:t>Ex. H</a:t>
              </a:r>
              <a:r>
                <a:rPr lang="en-GB" baseline="-25000" dirty="0">
                  <a:solidFill>
                    <a:schemeClr val="tx1"/>
                  </a:solidFill>
                  <a:latin typeface="Cambria" panose="02040503050406030204" pitchFamily="18" charset="0"/>
                  <a:ea typeface="Cambria" panose="02040503050406030204" pitchFamily="18" charset="0"/>
                </a:rPr>
                <a:t>o</a:t>
              </a:r>
              <a:r>
                <a:rPr lang="en-GB" dirty="0">
                  <a:solidFill>
                    <a:schemeClr val="tx1"/>
                  </a:solidFill>
                  <a:latin typeface="Cambria" panose="02040503050406030204" pitchFamily="18" charset="0"/>
                  <a:ea typeface="Cambria" panose="02040503050406030204" pitchFamily="18" charset="0"/>
                </a:rPr>
                <a:t>: μ</a:t>
              </a:r>
              <a:r>
                <a:rPr lang="en-GB" baseline="-25000" dirty="0">
                  <a:solidFill>
                    <a:schemeClr val="tx1"/>
                  </a:solidFill>
                  <a:latin typeface="Cambria" panose="02040503050406030204" pitchFamily="18" charset="0"/>
                  <a:ea typeface="Cambria" panose="02040503050406030204" pitchFamily="18" charset="0"/>
                </a:rPr>
                <a:t>1</a:t>
              </a:r>
              <a:r>
                <a:rPr lang="en-GB" dirty="0">
                  <a:solidFill>
                    <a:schemeClr val="tx1"/>
                  </a:solidFill>
                  <a:latin typeface="Cambria" panose="02040503050406030204" pitchFamily="18" charset="0"/>
                  <a:ea typeface="Cambria" panose="02040503050406030204" pitchFamily="18" charset="0"/>
                </a:rPr>
                <a:t> = μ</a:t>
              </a:r>
              <a:r>
                <a:rPr lang="en-GB" baseline="-25000" dirty="0">
                  <a:solidFill>
                    <a:schemeClr val="tx1"/>
                  </a:solidFill>
                  <a:latin typeface="Cambria" panose="02040503050406030204" pitchFamily="18" charset="0"/>
                  <a:ea typeface="Cambria" panose="02040503050406030204" pitchFamily="18" charset="0"/>
                </a:rPr>
                <a:t>2</a:t>
              </a:r>
              <a:endParaRPr dirty="0">
                <a:solidFill>
                  <a:schemeClr val="tx1"/>
                </a:solidFill>
                <a:latin typeface="Cambria" panose="02040503050406030204" pitchFamily="18" charset="0"/>
                <a:ea typeface="Cambria" panose="02040503050406030204" pitchFamily="18" charset="0"/>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39510"/>
            <a:ext cx="1728215" cy="1753882"/>
          </a:xfrm>
          <a:prstGeom prst="rect">
            <a:avLst/>
          </a:prstGeom>
        </p:spPr>
      </p:pic>
      <p:sp>
        <p:nvSpPr>
          <p:cNvPr id="10" name="Rectangle 9"/>
          <p:cNvSpPr/>
          <p:nvPr/>
        </p:nvSpPr>
        <p:spPr>
          <a:xfrm>
            <a:off x="3276600" y="1066800"/>
            <a:ext cx="2664384" cy="400110"/>
          </a:xfrm>
          <a:prstGeom prst="rect">
            <a:avLst/>
          </a:prstGeom>
          <a:solidFill>
            <a:schemeClr val="accent3">
              <a:lumMod val="20000"/>
              <a:lumOff val="80000"/>
            </a:schemeClr>
          </a:solidFill>
        </p:spPr>
        <p:txBody>
          <a:bodyPr wrap="none">
            <a:spAutoFit/>
          </a:bodyPr>
          <a:lstStyle/>
          <a:p>
            <a:r>
              <a:rPr lang="en-US" sz="2000" dirty="0">
                <a:latin typeface="Cambria" panose="02040503050406030204" pitchFamily="18" charset="0"/>
                <a:ea typeface="Cambria" panose="02040503050406030204" pitchFamily="18" charset="0"/>
              </a:rPr>
              <a:t>Central Limit Theorem</a:t>
            </a:r>
          </a:p>
        </p:txBody>
      </p:sp>
      <p:sp>
        <p:nvSpPr>
          <p:cNvPr id="11" name="Rectangle 10">
            <a:extLst>
              <a:ext uri="{FF2B5EF4-FFF2-40B4-BE49-F238E27FC236}">
                <a16:creationId xmlns="" xmlns:a16="http://schemas.microsoft.com/office/drawing/2014/main" id="{0739B535-5796-4D7D-96DC-F199814A900B}"/>
              </a:ext>
            </a:extLst>
          </p:cNvPr>
          <p:cNvSpPr/>
          <p:nvPr/>
        </p:nvSpPr>
        <p:spPr>
          <a:xfrm>
            <a:off x="0" y="2055387"/>
            <a:ext cx="9144000" cy="2747226"/>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r>
              <a:rPr lang="en-US" sz="2000" i="1" dirty="0">
                <a:latin typeface="Cambria" panose="02040503050406030204" pitchFamily="18" charset="0"/>
                <a:ea typeface="Cambria" panose="02040503050406030204" pitchFamily="18" charset="0"/>
                <a:cs typeface="Avenir"/>
                <a:sym typeface="Avenir"/>
              </a:rPr>
              <a:t>The Central Limit Theorem (CLT) which states that a large sample from a population with mean µ and σ, then the probability distribution of  Z,</a:t>
            </a:r>
          </a:p>
          <a:p>
            <a:pPr lvl="0"/>
            <a:endParaRPr lang="en-US" sz="2000" i="1" dirty="0">
              <a:latin typeface="Cambria" panose="02040503050406030204" pitchFamily="18" charset="0"/>
              <a:ea typeface="Cambria" panose="02040503050406030204" pitchFamily="18" charset="0"/>
              <a:cs typeface="Avenir"/>
              <a:sym typeface="Avenir"/>
            </a:endParaRPr>
          </a:p>
          <a:p>
            <a:pPr lvl="0">
              <a:spcBef>
                <a:spcPts val="1600"/>
              </a:spcBef>
            </a:pPr>
            <a:endParaRPr lang="en-US" sz="2000" i="1" dirty="0">
              <a:latin typeface="Cambria" panose="02040503050406030204" pitchFamily="18" charset="0"/>
              <a:ea typeface="Cambria" panose="02040503050406030204" pitchFamily="18" charset="0"/>
              <a:cs typeface="Avenir"/>
              <a:sym typeface="Avenir"/>
            </a:endParaRPr>
          </a:p>
          <a:p>
            <a:pPr lvl="0">
              <a:spcBef>
                <a:spcPts val="1600"/>
              </a:spcBef>
            </a:pPr>
            <a:r>
              <a:rPr lang="en-US" sz="2000" i="1" dirty="0">
                <a:latin typeface="Cambria" panose="02040503050406030204" pitchFamily="18" charset="0"/>
                <a:ea typeface="Cambria" panose="02040503050406030204" pitchFamily="18" charset="0"/>
                <a:cs typeface="Avenir"/>
                <a:sym typeface="Avenir"/>
              </a:rPr>
              <a:t>follows  normal distribution with mean 0 and variance 1</a:t>
            </a:r>
          </a:p>
          <a:p>
            <a:pPr lvl="0">
              <a:spcBef>
                <a:spcPts val="1600"/>
              </a:spcBef>
              <a:spcAft>
                <a:spcPts val="1600"/>
              </a:spcAft>
            </a:pPr>
            <a:r>
              <a:rPr lang="en-US" sz="2000" i="1" dirty="0">
                <a:latin typeface="Cambria" panose="02040503050406030204" pitchFamily="18" charset="0"/>
                <a:ea typeface="Cambria" panose="02040503050406030204" pitchFamily="18" charset="0"/>
                <a:cs typeface="Avenir"/>
                <a:sym typeface="Avenir"/>
              </a:rPr>
              <a:t>Using the central limit theorem, we can construct tests for large samples.</a:t>
            </a:r>
          </a:p>
        </p:txBody>
      </p:sp>
      <p:pic>
        <p:nvPicPr>
          <p:cNvPr id="8" name="Google Shape;462;p66" descr="Z = \frac{\bar X - \mu}{\sigma / \sqrt n}" title="MathEquation,#000000">
            <a:extLst>
              <a:ext uri="{FF2B5EF4-FFF2-40B4-BE49-F238E27FC236}">
                <a16:creationId xmlns="" xmlns:a16="http://schemas.microsoft.com/office/drawing/2014/main" id="{E6BD5EF3-47C8-4863-944E-1209E8232485}"/>
              </a:ext>
            </a:extLst>
          </p:cNvPr>
          <p:cNvPicPr preferRelativeResize="0"/>
          <p:nvPr/>
        </p:nvPicPr>
        <p:blipFill>
          <a:blip r:embed="rId3">
            <a:alphaModFix/>
          </a:blip>
          <a:stretch>
            <a:fillRect/>
          </a:stretch>
        </p:blipFill>
        <p:spPr>
          <a:xfrm>
            <a:off x="4054812" y="3176862"/>
            <a:ext cx="1034376" cy="504275"/>
          </a:xfrm>
          <a:prstGeom prst="rect">
            <a:avLst/>
          </a:prstGeom>
          <a:noFill/>
          <a:ln>
            <a:noFill/>
          </a:ln>
        </p:spPr>
      </p:pic>
    </p:spTree>
    <p:extLst>
      <p:ext uri="{BB962C8B-B14F-4D97-AF65-F5344CB8AC3E}">
        <p14:creationId xmlns:p14="http://schemas.microsoft.com/office/powerpoint/2010/main" val="25369310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5" name="Rounded Rectangle 6">
            <a:extLst>
              <a:ext uri="{FF2B5EF4-FFF2-40B4-BE49-F238E27FC236}">
                <a16:creationId xmlns="" xmlns:a16="http://schemas.microsoft.com/office/drawing/2014/main" id="{E2BEDF50-1BA9-4D96-B9DF-C7A059B5F0E4}"/>
              </a:ext>
            </a:extLst>
          </p:cNvPr>
          <p:cNvSpPr/>
          <p:nvPr/>
        </p:nvSpPr>
        <p:spPr>
          <a:xfrm>
            <a:off x="190500" y="1381919"/>
            <a:ext cx="8763000" cy="4094162"/>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buSzPct val="100000"/>
            </a:pPr>
            <a:endParaRPr lang="en-US" dirty="0">
              <a:latin typeface="Cambria" panose="02040503050406030204" pitchFamily="18" charset="0"/>
              <a:ea typeface="Cambria" panose="02040503050406030204" pitchFamily="18" charset="0"/>
              <a:sym typeface="Avenir"/>
            </a:endParaRPr>
          </a:p>
        </p:txBody>
      </p:sp>
      <p:sp>
        <p:nvSpPr>
          <p:cNvPr id="467" name="Google Shape;467;p67"/>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One Large Sample Test for Mean  </a:t>
            </a:r>
            <a:endParaRPr dirty="0">
              <a:ea typeface="Cambria" panose="02040503050406030204" pitchFamily="18" charset="0"/>
              <a:cs typeface="Avenir"/>
              <a:sym typeface="Avenir"/>
            </a:endParaRPr>
          </a:p>
        </p:txBody>
      </p:sp>
      <p:sp>
        <p:nvSpPr>
          <p:cNvPr id="468" name="Google Shape;468;p67"/>
          <p:cNvSpPr txBox="1">
            <a:spLocks noGrp="1"/>
          </p:cNvSpPr>
          <p:nvPr>
            <p:ph type="body" idx="4294967295"/>
          </p:nvPr>
        </p:nvSpPr>
        <p:spPr>
          <a:xfrm>
            <a:off x="311150" y="1544638"/>
            <a:ext cx="8521700" cy="3768725"/>
          </a:xfrm>
          <a:prstGeom prst="rect">
            <a:avLst/>
          </a:prstGeom>
        </p:spPr>
        <p:txBody>
          <a:bodyPr spcFirstLastPara="1" vert="horz" wrap="square" lIns="91425" tIns="91425" rIns="91425" bIns="91425" numCol="1" anchor="t" anchorCtr="0" compatLnSpc="1">
            <a:prstTxWarp prst="textNoShape">
              <a:avLst/>
            </a:prstTxWarp>
            <a:noAutofit/>
          </a:bodyPr>
          <a:lstStyle/>
          <a:p>
            <a:pPr marL="355600">
              <a:buSzPts val="1600"/>
            </a:pPr>
            <a:r>
              <a:rPr lang="en-GB" sz="2000" dirty="0">
                <a:ea typeface="Cambria" panose="02040503050406030204" pitchFamily="18" charset="0"/>
                <a:cs typeface="Avenir"/>
                <a:sym typeface="Avenir"/>
              </a:rPr>
              <a:t>To test whether the population mean </a:t>
            </a:r>
            <a:r>
              <a:rPr lang="en-GB" sz="2000" dirty="0">
                <a:solidFill>
                  <a:schemeClr val="dk1"/>
                </a:solidFill>
                <a:ea typeface="Cambria" panose="02040503050406030204" pitchFamily="18" charset="0"/>
                <a:cs typeface="Avenir"/>
                <a:sym typeface="Avenir"/>
              </a:rPr>
              <a:t>μ</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to test</a:t>
            </a:r>
            <a:endParaRPr sz="2000" dirty="0">
              <a:ea typeface="Cambria" panose="02040503050406030204" pitchFamily="18" charset="0"/>
              <a:cs typeface="Avenir"/>
              <a:sym typeface="Avenir"/>
            </a:endParaRPr>
          </a:p>
          <a:p>
            <a:pPr marL="1371600" indent="457200">
              <a:spcBef>
                <a:spcPts val="1600"/>
              </a:spcBef>
              <a:buClr>
                <a:schemeClr val="dk1"/>
              </a:buClr>
              <a:buSzPts val="1100"/>
              <a:buNone/>
            </a:pPr>
            <a:r>
              <a:rPr lang="en-GB" sz="2000" dirty="0">
                <a:ea typeface="Cambria" panose="02040503050406030204" pitchFamily="18" charset="0"/>
                <a:cs typeface="Avenir"/>
                <a:sym typeface="Avenir"/>
              </a:rPr>
              <a:t>H</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 ≠ μ</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or </a:t>
            </a:r>
            <a:r>
              <a:rPr lang="en-GB" sz="2000" dirty="0">
                <a:solidFill>
                  <a:schemeClr val="dk1"/>
                </a:solidFill>
                <a:ea typeface="Cambria" panose="02040503050406030204" pitchFamily="18" charset="0"/>
                <a:cs typeface="Avenir"/>
                <a:sym typeface="Avenir"/>
              </a:rPr>
              <a:t>μ ≥ μ</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or </a:t>
            </a:r>
            <a:r>
              <a:rPr lang="en-GB" sz="2000" dirty="0">
                <a:solidFill>
                  <a:schemeClr val="dk1"/>
                </a:solidFill>
                <a:ea typeface="Cambria" panose="02040503050406030204" pitchFamily="18" charset="0"/>
                <a:cs typeface="Avenir"/>
                <a:sym typeface="Avenir"/>
              </a:rPr>
              <a:t>μ ≤ μ</a:t>
            </a:r>
            <a:r>
              <a:rPr lang="en-GB" sz="2000" baseline="-25000" dirty="0">
                <a:ea typeface="Cambria" panose="02040503050406030204" pitchFamily="18" charset="0"/>
                <a:cs typeface="Avenir"/>
                <a:sym typeface="Avenir"/>
              </a:rPr>
              <a:t>0 </a:t>
            </a:r>
            <a:endParaRPr sz="2000" dirty="0">
              <a:ea typeface="Cambria" panose="02040503050406030204" pitchFamily="18" charset="0"/>
              <a:cs typeface="Avenir"/>
              <a:sym typeface="Avenir"/>
            </a:endParaRPr>
          </a:p>
          <a:p>
            <a:pPr marL="355600">
              <a:spcBef>
                <a:spcPts val="1600"/>
              </a:spcBef>
              <a:buSzPts val="1600"/>
            </a:pPr>
            <a:r>
              <a:rPr lang="en-GB" sz="2000" dirty="0">
                <a:solidFill>
                  <a:schemeClr val="dk1"/>
                </a:solidFill>
                <a:ea typeface="Cambria" panose="02040503050406030204" pitchFamily="18" charset="0"/>
                <a:cs typeface="Avenir"/>
                <a:sym typeface="Avenir"/>
              </a:rPr>
              <a:t>I</a:t>
            </a:r>
            <a:r>
              <a:rPr lang="en-GB" sz="2000" dirty="0">
                <a:ea typeface="Cambria" panose="02040503050406030204" pitchFamily="18" charset="0"/>
                <a:cs typeface="Avenir"/>
                <a:sym typeface="Avenir"/>
              </a:rPr>
              <a:t>t implies</a:t>
            </a:r>
            <a:endParaRPr sz="2000" dirty="0">
              <a:ea typeface="Cambria" panose="02040503050406030204" pitchFamily="18" charset="0"/>
              <a:cs typeface="Avenir"/>
              <a:sym typeface="Avenir"/>
            </a:endParaRPr>
          </a:p>
          <a:p>
            <a:pPr indent="0">
              <a:spcBef>
                <a:spcPts val="1600"/>
              </a:spcBef>
              <a:buNone/>
            </a:pPr>
            <a:r>
              <a:rPr lang="en-GB" sz="2000" dirty="0">
                <a:ea typeface="Cambria" panose="02040503050406030204" pitchFamily="18" charset="0"/>
                <a:cs typeface="Avenir"/>
                <a:sym typeface="Avenir"/>
              </a:rPr>
              <a:t>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population mean is equal to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endParaRPr sz="2000" dirty="0">
              <a:ea typeface="Cambria" panose="02040503050406030204" pitchFamily="18" charset="0"/>
              <a:cs typeface="Avenir"/>
              <a:sym typeface="Avenir"/>
            </a:endParaRPr>
          </a:p>
          <a:p>
            <a:pPr indent="0">
              <a:spcBef>
                <a:spcPts val="1600"/>
              </a:spcBef>
              <a:buClr>
                <a:schemeClr val="dk1"/>
              </a:buClr>
              <a:buSzPts val="1100"/>
              <a:buNone/>
            </a:pP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The population mean is not equal to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 ≠ 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a:t>
            </a:r>
            <a:endParaRPr sz="2000" dirty="0">
              <a:ea typeface="Cambria" panose="02040503050406030204" pitchFamily="18" charset="0"/>
              <a:cs typeface="Avenir"/>
              <a:sym typeface="Avenir"/>
            </a:endParaRPr>
          </a:p>
          <a:p>
            <a:pPr indent="0">
              <a:spcBef>
                <a:spcPts val="1600"/>
              </a:spcBef>
              <a:buClr>
                <a:schemeClr val="dk1"/>
              </a:buClr>
              <a:buSzPts val="1100"/>
              <a:buNone/>
            </a:pPr>
            <a:r>
              <a:rPr lang="en-GB" sz="2000" dirty="0">
                <a:ea typeface="Cambria" panose="02040503050406030204" pitchFamily="18" charset="0"/>
                <a:cs typeface="Avenir"/>
                <a:sym typeface="Avenir"/>
              </a:rPr>
              <a:t>			Or The population mean is greater than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 ≥ 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a:t>
            </a:r>
            <a:endParaRPr sz="2000" dirty="0">
              <a:ea typeface="Cambria" panose="02040503050406030204" pitchFamily="18" charset="0"/>
              <a:cs typeface="Avenir"/>
              <a:sym typeface="Avenir"/>
            </a:endParaRPr>
          </a:p>
          <a:p>
            <a:pPr indent="0">
              <a:spcBef>
                <a:spcPts val="1600"/>
              </a:spcBef>
              <a:buClr>
                <a:schemeClr val="dk1"/>
              </a:buClr>
              <a:buSzPts val="1100"/>
              <a:buNone/>
            </a:pPr>
            <a:r>
              <a:rPr lang="en-GB" sz="2000" dirty="0">
                <a:ea typeface="Cambria" panose="02040503050406030204" pitchFamily="18" charset="0"/>
                <a:cs typeface="Avenir"/>
                <a:sym typeface="Avenir"/>
              </a:rPr>
              <a:t>			Or The population mean is less than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 ≤ 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a:t>
            </a:r>
            <a:endParaRPr sz="2000" dirty="0">
              <a:ea typeface="Cambria" panose="02040503050406030204" pitchFamily="18" charset="0"/>
              <a:cs typeface="Avenir"/>
              <a:sym typeface="Avenir"/>
            </a:endParaRPr>
          </a:p>
          <a:p>
            <a:pPr marL="0" indent="0">
              <a:spcBef>
                <a:spcPts val="1600"/>
              </a:spcBef>
              <a:buClr>
                <a:schemeClr val="dk1"/>
              </a:buClr>
              <a:buSzPts val="1100"/>
              <a:buNone/>
            </a:pPr>
            <a:endParaRPr sz="2000" dirty="0">
              <a:ea typeface="Cambria" panose="02040503050406030204" pitchFamily="18" charset="0"/>
              <a:cs typeface="Avenir"/>
              <a:sym typeface="Avenir"/>
            </a:endParaRPr>
          </a:p>
          <a:p>
            <a:pPr marL="0" indent="0">
              <a:spcBef>
                <a:spcPts val="1600"/>
              </a:spcBef>
              <a:spcAft>
                <a:spcPts val="1600"/>
              </a:spcAft>
              <a:buNone/>
            </a:pPr>
            <a:endParaRPr sz="2000" dirty="0">
              <a:ea typeface="Cambria" panose="02040503050406030204" pitchFamily="18" charset="0"/>
              <a:cs typeface="Avenir"/>
              <a:sym typeface="Aveni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8"/>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One Sample Test</a:t>
            </a:r>
            <a:endParaRPr dirty="0">
              <a:ea typeface="Cambria" panose="02040503050406030204" pitchFamily="18" charset="0"/>
              <a:cs typeface="Avenir"/>
              <a:sym typeface="Avenir"/>
            </a:endParaRPr>
          </a:p>
        </p:txBody>
      </p:sp>
      <p:sp>
        <p:nvSpPr>
          <p:cNvPr id="474" name="Google Shape;474;p68"/>
          <p:cNvSpPr txBox="1">
            <a:spLocks noGrp="1"/>
          </p:cNvSpPr>
          <p:nvPr>
            <p:ph type="body" idx="4294967295"/>
          </p:nvPr>
        </p:nvSpPr>
        <p:spPr>
          <a:xfrm>
            <a:off x="311150" y="990600"/>
            <a:ext cx="8521700" cy="1752600"/>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buNone/>
            </a:pPr>
            <a:r>
              <a:rPr lang="en-GB" sz="2000" b="1" dirty="0">
                <a:ea typeface="Cambria" panose="02040503050406030204" pitchFamily="18" charset="0"/>
                <a:cs typeface="Avenir"/>
                <a:sym typeface="Avenir"/>
              </a:rPr>
              <a:t>Question:</a:t>
            </a:r>
            <a:endParaRPr sz="2000" b="1" dirty="0">
              <a:ea typeface="Cambria" panose="02040503050406030204" pitchFamily="18" charset="0"/>
              <a:cs typeface="Avenir"/>
              <a:sym typeface="Avenir"/>
            </a:endParaRPr>
          </a:p>
          <a:p>
            <a:pPr marL="0" indent="0">
              <a:spcBef>
                <a:spcPts val="1600"/>
              </a:spcBef>
              <a:buNone/>
            </a:pPr>
            <a:r>
              <a:rPr lang="en-GB" sz="2000" dirty="0">
                <a:ea typeface="Cambria" panose="02040503050406030204" pitchFamily="18" charset="0"/>
                <a:cs typeface="Avenir"/>
                <a:sym typeface="Avenir"/>
              </a:rPr>
              <a:t>A random sample of 40 glass rods is taken from a lot manufactured under a new process. They are tested for their breaking strength. Can we claim that the breaking strength is equal to 55 lbs?</a:t>
            </a:r>
            <a:endParaRPr sz="2000" dirty="0">
              <a:ea typeface="Cambria" panose="02040503050406030204" pitchFamily="18" charset="0"/>
              <a:cs typeface="Avenir"/>
              <a:sym typeface="Avenir"/>
            </a:endParaRPr>
          </a:p>
          <a:p>
            <a:pPr marL="0" indent="0">
              <a:spcBef>
                <a:spcPts val="1600"/>
              </a:spcBef>
              <a:buNone/>
            </a:pPr>
            <a:endParaRPr sz="2000" dirty="0">
              <a:ea typeface="Cambria" panose="02040503050406030204" pitchFamily="18" charset="0"/>
              <a:cs typeface="Avenir"/>
              <a:sym typeface="Avenir"/>
            </a:endParaRPr>
          </a:p>
          <a:p>
            <a:pPr marL="0" indent="0">
              <a:spcAft>
                <a:spcPts val="1600"/>
              </a:spcAft>
              <a:buNone/>
            </a:pPr>
            <a:endParaRPr sz="2000" dirty="0">
              <a:ea typeface="Cambria" panose="02040503050406030204" pitchFamily="18" charset="0"/>
              <a:cs typeface="Avenir"/>
              <a:sym typeface="Avenir"/>
            </a:endParaRPr>
          </a:p>
        </p:txBody>
      </p:sp>
      <p:pic>
        <p:nvPicPr>
          <p:cNvPr id="476" name="Google Shape;476;p68"/>
          <p:cNvPicPr preferRelativeResize="0"/>
          <p:nvPr/>
        </p:nvPicPr>
        <p:blipFill>
          <a:blip r:embed="rId3">
            <a:alphaModFix/>
          </a:blip>
          <a:stretch>
            <a:fillRect/>
          </a:stretch>
        </p:blipFill>
        <p:spPr>
          <a:xfrm>
            <a:off x="1828800" y="2959100"/>
            <a:ext cx="5409124" cy="3352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9"/>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One Sample Test</a:t>
            </a:r>
            <a:endParaRPr dirty="0">
              <a:ea typeface="Cambria" panose="02040503050406030204" pitchFamily="18" charset="0"/>
              <a:cs typeface="Avenir"/>
              <a:sym typeface="Avenir"/>
            </a:endParaRPr>
          </a:p>
        </p:txBody>
      </p:sp>
      <p:pic>
        <p:nvPicPr>
          <p:cNvPr id="483" name="Google Shape;483;p69"/>
          <p:cNvPicPr preferRelativeResize="0"/>
          <p:nvPr/>
        </p:nvPicPr>
        <p:blipFill>
          <a:blip r:embed="rId3">
            <a:alphaModFix/>
          </a:blip>
          <a:stretch>
            <a:fillRect/>
          </a:stretch>
        </p:blipFill>
        <p:spPr>
          <a:xfrm>
            <a:off x="1069125" y="1600200"/>
            <a:ext cx="7005750" cy="4876800"/>
          </a:xfrm>
          <a:prstGeom prst="rect">
            <a:avLst/>
          </a:prstGeom>
          <a:noFill/>
          <a:ln w="9525" cap="flat" cmpd="sng">
            <a:solidFill>
              <a:schemeClr val="dk2"/>
            </a:solidFill>
            <a:prstDash val="solid"/>
            <a:round/>
            <a:headEnd type="none" w="sm" len="sm"/>
            <a:tailEnd type="none" w="sm" len="sm"/>
          </a:ln>
        </p:spPr>
      </p:pic>
      <p:sp>
        <p:nvSpPr>
          <p:cNvPr id="5" name="Rectangle: Rounded Corners 4">
            <a:extLst>
              <a:ext uri="{FF2B5EF4-FFF2-40B4-BE49-F238E27FC236}">
                <a16:creationId xmlns="" xmlns:a16="http://schemas.microsoft.com/office/drawing/2014/main" id="{0BB0F30C-1BD4-47B9-B080-C77B5B6C2252}"/>
              </a:ext>
            </a:extLst>
          </p:cNvPr>
          <p:cNvSpPr/>
          <p:nvPr/>
        </p:nvSpPr>
        <p:spPr>
          <a:xfrm>
            <a:off x="3581400" y="927100"/>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0"/>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One Large Sample Test for Mean  </a:t>
            </a:r>
            <a:endParaRPr dirty="0">
              <a:ea typeface="Cambria" panose="02040503050406030204" pitchFamily="18" charset="0"/>
              <a:cs typeface="Avenir"/>
              <a:sym typeface="Avenir"/>
            </a:endParaRPr>
          </a:p>
        </p:txBody>
      </p:sp>
      <p:sp>
        <p:nvSpPr>
          <p:cNvPr id="489" name="Google Shape;489;p70"/>
          <p:cNvSpPr txBox="1">
            <a:spLocks noGrp="1"/>
          </p:cNvSpPr>
          <p:nvPr>
            <p:ph type="body" idx="4294967295"/>
          </p:nvPr>
        </p:nvSpPr>
        <p:spPr>
          <a:xfrm>
            <a:off x="0" y="1219200"/>
            <a:ext cx="9144000" cy="534988"/>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12700" indent="0" algn="ctr">
              <a:buSzPts val="1600"/>
              <a:buNone/>
            </a:pPr>
            <a:r>
              <a:rPr lang="en-GB" sz="2000" b="1" dirty="0">
                <a:ea typeface="Cambria" panose="02040503050406030204" pitchFamily="18" charset="0"/>
                <a:cs typeface="Avenir"/>
                <a:sym typeface="Avenir"/>
              </a:rPr>
              <a:t>The test statistics is given by:</a:t>
            </a:r>
            <a:endParaRPr sz="2000" b="1" dirty="0">
              <a:ea typeface="Cambria" panose="02040503050406030204" pitchFamily="18" charset="0"/>
              <a:cs typeface="Avenir"/>
              <a:sym typeface="Avenir"/>
            </a:endParaRPr>
          </a:p>
        </p:txBody>
      </p:sp>
      <p:sp>
        <p:nvSpPr>
          <p:cNvPr id="490" name="Google Shape;490;p70"/>
          <p:cNvSpPr txBox="1">
            <a:spLocks noGrp="1"/>
          </p:cNvSpPr>
          <p:nvPr>
            <p:ph type="body" idx="4294967295"/>
          </p:nvPr>
        </p:nvSpPr>
        <p:spPr>
          <a:xfrm>
            <a:off x="311150" y="3630828"/>
            <a:ext cx="8521700" cy="2541371"/>
          </a:xfrm>
          <a:prstGeom prst="rect">
            <a:avLst/>
          </a:prstGeom>
          <a:noFill/>
        </p:spPr>
        <p:txBody>
          <a:bodyPr spcFirstLastPara="1" vert="horz" wrap="square" lIns="91425" tIns="91425" rIns="91425" bIns="91425" numCol="1" anchor="t" anchorCtr="0" compatLnSpc="1">
            <a:prstTxWarp prst="textNoShape">
              <a:avLst/>
            </a:prstTxWarp>
            <a:noAutofit/>
          </a:bodyPr>
          <a:lstStyle/>
          <a:p>
            <a:pPr marL="298450" indent="-285750">
              <a:buSzPts val="1600"/>
            </a:pPr>
            <a:r>
              <a:rPr lang="en-GB" sz="2000" dirty="0">
                <a:ea typeface="Cambria" panose="02040503050406030204" pitchFamily="18" charset="0"/>
                <a:cs typeface="Avenir"/>
                <a:sym typeface="Avenir"/>
              </a:rPr>
              <a:t>Under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test statistics follows N distribution with mean 0 and variance 1</a:t>
            </a:r>
            <a:endParaRPr sz="2000" dirty="0">
              <a:ea typeface="Cambria" panose="02040503050406030204" pitchFamily="18" charset="0"/>
              <a:cs typeface="Avenir"/>
              <a:sym typeface="Avenir"/>
            </a:endParaRPr>
          </a:p>
          <a:p>
            <a:pPr marL="298450" indent="-285750">
              <a:spcBef>
                <a:spcPts val="2000"/>
              </a:spcBef>
              <a:buSzPts val="1600"/>
            </a:pPr>
            <a:r>
              <a:rPr lang="en-GB" sz="2000" dirty="0">
                <a:ea typeface="Cambria" panose="02040503050406030204" pitchFamily="18" charset="0"/>
                <a:cs typeface="Avenir"/>
                <a:sym typeface="Avenir"/>
              </a:rPr>
              <a:t>Failing to reject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implies that the population mean is equal to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α level of significance</a:t>
            </a:r>
            <a:endParaRPr sz="2000" dirty="0">
              <a:ea typeface="Cambria" panose="02040503050406030204" pitchFamily="18" charset="0"/>
              <a:cs typeface="Avenir"/>
              <a:sym typeface="Avenir"/>
            </a:endParaRPr>
          </a:p>
          <a:p>
            <a:pPr marL="298450" indent="-285750">
              <a:spcBef>
                <a:spcPts val="2000"/>
              </a:spcBef>
              <a:buSzPts val="1600"/>
            </a:pPr>
            <a:r>
              <a:rPr lang="en-GB" sz="2000" dirty="0">
                <a:ea typeface="Cambria" panose="02040503050406030204" pitchFamily="18" charset="0"/>
                <a:cs typeface="Avenir"/>
                <a:sym typeface="Avenir"/>
              </a:rPr>
              <a:t>The only difference in one sample and two sample test is the value of level of significance</a:t>
            </a:r>
            <a:endParaRPr sz="2000" dirty="0">
              <a:ea typeface="Cambria" panose="02040503050406030204" pitchFamily="18" charset="0"/>
              <a:cs typeface="Avenir"/>
              <a:sym typeface="Avenir"/>
            </a:endParaRPr>
          </a:p>
          <a:p>
            <a:pPr marL="628650" indent="-285750">
              <a:spcBef>
                <a:spcPts val="2000"/>
              </a:spcBef>
              <a:spcAft>
                <a:spcPts val="2000"/>
              </a:spcAft>
            </a:pPr>
            <a:endParaRPr sz="2000" dirty="0">
              <a:ea typeface="Cambria" panose="02040503050406030204" pitchFamily="18" charset="0"/>
              <a:cs typeface="Avenir"/>
              <a:sym typeface="Avenir"/>
            </a:endParaRPr>
          </a:p>
        </p:txBody>
      </p:sp>
      <p:pic>
        <p:nvPicPr>
          <p:cNvPr id="491" name="Google Shape;491;p70" descr="Z = \frac{\bar X - \mu}{\sigma/\sqrt n}" title="MathEquation,#000000"/>
          <p:cNvPicPr preferRelativeResize="0"/>
          <p:nvPr/>
        </p:nvPicPr>
        <p:blipFill>
          <a:blip r:embed="rId3">
            <a:alphaModFix/>
          </a:blip>
          <a:stretch>
            <a:fillRect/>
          </a:stretch>
        </p:blipFill>
        <p:spPr>
          <a:xfrm>
            <a:off x="990600" y="2531673"/>
            <a:ext cx="1341300" cy="653885"/>
          </a:xfrm>
          <a:prstGeom prst="rect">
            <a:avLst/>
          </a:prstGeom>
          <a:noFill/>
          <a:ln>
            <a:noFill/>
          </a:ln>
        </p:spPr>
      </p:pic>
      <p:sp>
        <p:nvSpPr>
          <p:cNvPr id="492" name="Google Shape;492;p70"/>
          <p:cNvSpPr txBox="1"/>
          <p:nvPr/>
        </p:nvSpPr>
        <p:spPr>
          <a:xfrm>
            <a:off x="1157688" y="1839008"/>
            <a:ext cx="1341300" cy="266400"/>
          </a:xfrm>
          <a:prstGeom prst="rect">
            <a:avLst/>
          </a:prstGeom>
          <a:noFill/>
          <a:ln>
            <a:noFill/>
          </a:ln>
        </p:spPr>
        <p:txBody>
          <a:bodyPr spcFirstLastPara="1" wrap="square" lIns="91425" tIns="91425" rIns="91425" bIns="91425" anchor="t" anchorCtr="0">
            <a:noAutofit/>
          </a:bodyPr>
          <a:lstStyle/>
          <a:p>
            <a:r>
              <a:rPr lang="en-GB" dirty="0">
                <a:latin typeface="Cambria" panose="02040503050406030204" pitchFamily="18" charset="0"/>
                <a:ea typeface="Cambria" panose="02040503050406030204" pitchFamily="18" charset="0"/>
                <a:cs typeface="Avenir"/>
                <a:sym typeface="Avenir"/>
              </a:rPr>
              <a:t>If  σ is known</a:t>
            </a:r>
            <a:endParaRPr dirty="0">
              <a:latin typeface="Cambria" panose="02040503050406030204" pitchFamily="18" charset="0"/>
              <a:ea typeface="Cambria" panose="02040503050406030204" pitchFamily="18" charset="0"/>
              <a:cs typeface="Avenir"/>
              <a:sym typeface="Avenir"/>
            </a:endParaRPr>
          </a:p>
        </p:txBody>
      </p:sp>
      <p:sp>
        <p:nvSpPr>
          <p:cNvPr id="493" name="Google Shape;493;p70"/>
          <p:cNvSpPr txBox="1"/>
          <p:nvPr/>
        </p:nvSpPr>
        <p:spPr>
          <a:xfrm>
            <a:off x="4724400" y="1933059"/>
            <a:ext cx="1532700" cy="266400"/>
          </a:xfrm>
          <a:prstGeom prst="rect">
            <a:avLst/>
          </a:prstGeom>
          <a:noFill/>
          <a:ln>
            <a:noFill/>
          </a:ln>
        </p:spPr>
        <p:txBody>
          <a:bodyPr spcFirstLastPara="1" wrap="square" lIns="91425" tIns="91425" rIns="91425" bIns="91425" anchor="t" anchorCtr="0">
            <a:noAutofit/>
          </a:bodyPr>
          <a:lstStyle/>
          <a:p>
            <a:pPr algn="ctr"/>
            <a:r>
              <a:rPr lang="en-GB" dirty="0">
                <a:latin typeface="Cambria" panose="02040503050406030204" pitchFamily="18" charset="0"/>
                <a:ea typeface="Cambria" panose="02040503050406030204" pitchFamily="18" charset="0"/>
                <a:cs typeface="Avenir"/>
                <a:sym typeface="Avenir"/>
              </a:rPr>
              <a:t>If  σ is unknown</a:t>
            </a:r>
            <a:endParaRPr dirty="0">
              <a:latin typeface="Cambria" panose="02040503050406030204" pitchFamily="18" charset="0"/>
              <a:ea typeface="Cambria" panose="02040503050406030204" pitchFamily="18" charset="0"/>
              <a:cs typeface="Avenir"/>
              <a:sym typeface="Avenir"/>
            </a:endParaRPr>
          </a:p>
        </p:txBody>
      </p:sp>
      <p:pic>
        <p:nvPicPr>
          <p:cNvPr id="494" name="Google Shape;494;p70" descr="Z = \frac{\bar X - \mu}{s /\sqrt n}" title="MathEquation,#000000"/>
          <p:cNvPicPr preferRelativeResize="0"/>
          <p:nvPr/>
        </p:nvPicPr>
        <p:blipFill>
          <a:blip r:embed="rId4">
            <a:alphaModFix/>
          </a:blip>
          <a:stretch>
            <a:fillRect/>
          </a:stretch>
        </p:blipFill>
        <p:spPr>
          <a:xfrm>
            <a:off x="4724400" y="2644730"/>
            <a:ext cx="1154050" cy="572700"/>
          </a:xfrm>
          <a:prstGeom prst="rect">
            <a:avLst/>
          </a:prstGeom>
          <a:noFill/>
          <a:ln>
            <a:noFill/>
          </a:ln>
        </p:spPr>
      </p:pic>
      <p:sp>
        <p:nvSpPr>
          <p:cNvPr id="495" name="Google Shape;495;p70"/>
          <p:cNvSpPr txBox="1"/>
          <p:nvPr/>
        </p:nvSpPr>
        <p:spPr>
          <a:xfrm>
            <a:off x="6679150" y="2092738"/>
            <a:ext cx="2153700" cy="741600"/>
          </a:xfrm>
          <a:prstGeom prst="rect">
            <a:avLst/>
          </a:prstGeom>
          <a:noFill/>
          <a:ln>
            <a:noFill/>
          </a:ln>
        </p:spPr>
        <p:txBody>
          <a:bodyPr spcFirstLastPara="1" wrap="square" lIns="91425" tIns="91425" rIns="91425" bIns="91425" anchor="t" anchorCtr="0">
            <a:noAutofit/>
          </a:bodyPr>
          <a:lstStyle/>
          <a:p>
            <a:r>
              <a:rPr lang="en-IN" dirty="0"/>
              <a:t>s</a:t>
            </a:r>
            <a:r>
              <a:rPr lang="en-IN" baseline="30000" dirty="0"/>
              <a:t>2</a:t>
            </a:r>
            <a:r>
              <a:rPr lang="en-GB" dirty="0">
                <a:latin typeface="Cambria" panose="02040503050406030204" pitchFamily="18" charset="0"/>
                <a:ea typeface="Cambria" panose="02040503050406030204" pitchFamily="18" charset="0"/>
                <a:cs typeface="Avenir"/>
                <a:sym typeface="Avenir"/>
              </a:rPr>
              <a:t> is the sample estimate of the population variance</a:t>
            </a:r>
            <a:endParaRPr dirty="0">
              <a:latin typeface="Cambria" panose="02040503050406030204" pitchFamily="18" charset="0"/>
              <a:ea typeface="Cambria" panose="02040503050406030204" pitchFamily="18" charset="0"/>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1"/>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One Large Sample Test for Mean </a:t>
            </a:r>
            <a:endParaRPr dirty="0">
              <a:ea typeface="Cambria" panose="02040503050406030204" pitchFamily="18" charset="0"/>
              <a:cs typeface="Avenir"/>
              <a:sym typeface="Avenir"/>
            </a:endParaRPr>
          </a:p>
        </p:txBody>
      </p:sp>
      <p:sp>
        <p:nvSpPr>
          <p:cNvPr id="501" name="Google Shape;501;p71"/>
          <p:cNvSpPr txBox="1">
            <a:spLocks noGrp="1"/>
          </p:cNvSpPr>
          <p:nvPr>
            <p:ph type="body" idx="4294967295"/>
          </p:nvPr>
        </p:nvSpPr>
        <p:spPr>
          <a:xfrm>
            <a:off x="311150" y="1562101"/>
            <a:ext cx="8521700" cy="3733799"/>
          </a:xfrm>
          <a:prstGeom prst="rect">
            <a:avLst/>
          </a:prstGeom>
          <a:noFill/>
        </p:spPr>
        <p:txBody>
          <a:bodyPr spcFirstLastPara="1" vert="horz" wrap="square" lIns="91425" tIns="91425" rIns="91425" bIns="91425" numCol="1" anchor="t" anchorCtr="0" compatLnSpc="1">
            <a:prstTxWarp prst="textNoShape">
              <a:avLst/>
            </a:prstTxWarp>
            <a:noAutofit/>
          </a:bodyPr>
          <a:lstStyle/>
          <a:p>
            <a:pPr marL="355600">
              <a:buSzPts val="1600"/>
            </a:pPr>
            <a:r>
              <a:rPr lang="en-GB" sz="2000" dirty="0">
                <a:ea typeface="Cambria" panose="02040503050406030204" pitchFamily="18" charset="0"/>
                <a:cs typeface="Avenir"/>
                <a:sym typeface="Avenir"/>
              </a:rPr>
              <a:t>To test whether the population mean </a:t>
            </a:r>
            <a:r>
              <a:rPr lang="en-GB" sz="2000" dirty="0">
                <a:solidFill>
                  <a:schemeClr val="dk1"/>
                </a:solidFill>
                <a:ea typeface="Cambria" panose="02040503050406030204" pitchFamily="18" charset="0"/>
                <a:cs typeface="Avenir"/>
                <a:sym typeface="Avenir"/>
              </a:rPr>
              <a:t>μ</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to test</a:t>
            </a:r>
            <a:endParaRPr sz="2000" dirty="0">
              <a:ea typeface="Cambria" panose="02040503050406030204" pitchFamily="18" charset="0"/>
              <a:cs typeface="Avenir"/>
              <a:sym typeface="Avenir"/>
            </a:endParaRPr>
          </a:p>
          <a:p>
            <a:pPr marL="1371600" indent="0">
              <a:spcBef>
                <a:spcPts val="1600"/>
              </a:spcBef>
              <a:buClr>
                <a:schemeClr val="dk1"/>
              </a:buClr>
              <a:buSzPts val="1100"/>
              <a:buNone/>
            </a:pPr>
            <a:r>
              <a:rPr lang="en-GB" sz="2000" dirty="0">
                <a:ea typeface="Cambria" panose="02040503050406030204" pitchFamily="18" charset="0"/>
                <a:cs typeface="Avenir"/>
                <a:sym typeface="Avenir"/>
              </a:rPr>
              <a:t>H</a:t>
            </a:r>
            <a:r>
              <a:rPr lang="en-GB" sz="2000" baseline="-25000" dirty="0">
                <a:ea typeface="Cambria" panose="02040503050406030204" pitchFamily="18" charset="0"/>
                <a:cs typeface="Avenir"/>
                <a:sym typeface="Avenir"/>
              </a:rPr>
              <a:t>0  </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1</a:t>
            </a: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solidFill>
                  <a:schemeClr val="dk1"/>
                </a:solidFill>
                <a:ea typeface="Cambria" panose="02040503050406030204" pitchFamily="18" charset="0"/>
                <a:cs typeface="Avenir"/>
                <a:sym typeface="Avenir"/>
              </a:rPr>
              <a:t> ≠ μ</a:t>
            </a:r>
            <a:r>
              <a:rPr lang="en-GB" sz="2000" baseline="-25000" dirty="0">
                <a:ea typeface="Cambria" panose="02040503050406030204" pitchFamily="18" charset="0"/>
                <a:cs typeface="Avenir"/>
                <a:sym typeface="Avenir"/>
              </a:rPr>
              <a:t>1 </a:t>
            </a:r>
            <a:r>
              <a:rPr lang="en-GB" sz="2000" dirty="0">
                <a:ea typeface="Cambria" panose="02040503050406030204" pitchFamily="18" charset="0"/>
                <a:cs typeface="Avenir"/>
                <a:sym typeface="Avenir"/>
              </a:rPr>
              <a:t>or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solidFill>
                  <a:schemeClr val="dk1"/>
                </a:solidFill>
                <a:ea typeface="Cambria" panose="02040503050406030204" pitchFamily="18" charset="0"/>
                <a:cs typeface="Avenir"/>
                <a:sym typeface="Avenir"/>
              </a:rPr>
              <a:t> ≥ μ</a:t>
            </a:r>
            <a:r>
              <a:rPr lang="en-GB" sz="2000" baseline="-25000" dirty="0">
                <a:ea typeface="Cambria" panose="02040503050406030204" pitchFamily="18" charset="0"/>
                <a:cs typeface="Avenir"/>
                <a:sym typeface="Avenir"/>
              </a:rPr>
              <a:t>1 </a:t>
            </a:r>
            <a:r>
              <a:rPr lang="en-GB" sz="2000" dirty="0">
                <a:ea typeface="Cambria" panose="02040503050406030204" pitchFamily="18" charset="0"/>
                <a:cs typeface="Avenir"/>
                <a:sym typeface="Avenir"/>
              </a:rPr>
              <a:t>or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solidFill>
                  <a:schemeClr val="dk1"/>
                </a:solidFill>
                <a:ea typeface="Cambria" panose="02040503050406030204" pitchFamily="18" charset="0"/>
                <a:cs typeface="Avenir"/>
                <a:sym typeface="Avenir"/>
              </a:rPr>
              <a:t> ≤ μ</a:t>
            </a:r>
            <a:r>
              <a:rPr lang="en-GB" sz="2000" baseline="-25000" dirty="0">
                <a:ea typeface="Cambria" panose="02040503050406030204" pitchFamily="18" charset="0"/>
                <a:cs typeface="Avenir"/>
                <a:sym typeface="Avenir"/>
              </a:rPr>
              <a:t>1 </a:t>
            </a:r>
            <a:endParaRPr sz="2000" dirty="0">
              <a:ea typeface="Cambria" panose="02040503050406030204" pitchFamily="18" charset="0"/>
              <a:cs typeface="Avenir"/>
              <a:sym typeface="Avenir"/>
            </a:endParaRPr>
          </a:p>
          <a:p>
            <a:pPr marL="355600">
              <a:spcBef>
                <a:spcPts val="1600"/>
              </a:spcBef>
              <a:buSzPts val="1600"/>
            </a:pPr>
            <a:r>
              <a:rPr lang="en-GB" sz="2000" dirty="0">
                <a:solidFill>
                  <a:schemeClr val="dk1"/>
                </a:solidFill>
                <a:ea typeface="Cambria" panose="02040503050406030204" pitchFamily="18" charset="0"/>
                <a:cs typeface="Avenir"/>
                <a:sym typeface="Avenir"/>
              </a:rPr>
              <a:t>I</a:t>
            </a:r>
            <a:r>
              <a:rPr lang="en-GB" sz="2000" dirty="0">
                <a:ea typeface="Cambria" panose="02040503050406030204" pitchFamily="18" charset="0"/>
                <a:cs typeface="Avenir"/>
                <a:sym typeface="Avenir"/>
              </a:rPr>
              <a:t>t implies</a:t>
            </a:r>
            <a:endParaRPr sz="2000" dirty="0">
              <a:ea typeface="Cambria" panose="02040503050406030204" pitchFamily="18" charset="0"/>
              <a:cs typeface="Avenir"/>
              <a:sym typeface="Avenir"/>
            </a:endParaRPr>
          </a:p>
          <a:p>
            <a:pPr indent="0">
              <a:spcBef>
                <a:spcPts val="1600"/>
              </a:spcBef>
              <a:buNone/>
            </a:pPr>
            <a:r>
              <a:rPr lang="en-GB" sz="2000" dirty="0">
                <a:ea typeface="Cambria" panose="02040503050406030204" pitchFamily="18" charset="0"/>
                <a:cs typeface="Avenir"/>
                <a:sym typeface="Avenir"/>
              </a:rPr>
              <a:t>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population mean is equal to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endParaRPr sz="2000" dirty="0">
              <a:ea typeface="Cambria" panose="02040503050406030204" pitchFamily="18" charset="0"/>
              <a:cs typeface="Avenir"/>
              <a:sym typeface="Avenir"/>
            </a:endParaRPr>
          </a:p>
          <a:p>
            <a:pPr indent="0">
              <a:spcBef>
                <a:spcPts val="1600"/>
              </a:spcBef>
              <a:buClr>
                <a:schemeClr val="dk1"/>
              </a:buClr>
              <a:buSzPts val="1100"/>
              <a:buNone/>
            </a:pPr>
            <a:r>
              <a:rPr lang="en-GB" sz="2000" dirty="0">
                <a:ea typeface="Cambria" panose="02040503050406030204" pitchFamily="18" charset="0"/>
                <a:cs typeface="Avenir"/>
                <a:sym typeface="Avenir"/>
              </a:rPr>
              <a:t>	against 	H</a:t>
            </a:r>
            <a:r>
              <a:rPr lang="en-GB" sz="2000" baseline="-25000" dirty="0">
                <a:ea typeface="Cambria" panose="02040503050406030204" pitchFamily="18" charset="0"/>
                <a:cs typeface="Avenir"/>
                <a:sym typeface="Avenir"/>
              </a:rPr>
              <a:t>a</a:t>
            </a:r>
            <a:r>
              <a:rPr lang="en-GB" sz="2000" dirty="0">
                <a:ea typeface="Cambria" panose="02040503050406030204" pitchFamily="18" charset="0"/>
                <a:cs typeface="Avenir"/>
                <a:sym typeface="Avenir"/>
              </a:rPr>
              <a:t>: The population mean is not equal to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solidFill>
                  <a:schemeClr val="dk1"/>
                </a:solidFill>
                <a:ea typeface="Cambria" panose="02040503050406030204" pitchFamily="18" charset="0"/>
                <a:cs typeface="Avenir"/>
                <a:sym typeface="Avenir"/>
              </a:rPr>
              <a:t> ≠ μ</a:t>
            </a:r>
            <a:r>
              <a:rPr lang="en-GB" sz="2000" baseline="-25000" dirty="0">
                <a:ea typeface="Cambria" panose="02040503050406030204" pitchFamily="18" charset="0"/>
                <a:cs typeface="Avenir"/>
                <a:sym typeface="Avenir"/>
              </a:rPr>
              <a:t>1</a:t>
            </a:r>
            <a:r>
              <a:rPr lang="en-GB" sz="2000" dirty="0">
                <a:ea typeface="Cambria" panose="02040503050406030204" pitchFamily="18" charset="0"/>
                <a:cs typeface="Avenir"/>
                <a:sym typeface="Avenir"/>
              </a:rPr>
              <a:t>)</a:t>
            </a:r>
            <a:endParaRPr sz="2000" dirty="0">
              <a:ea typeface="Cambria" panose="02040503050406030204" pitchFamily="18" charset="0"/>
              <a:cs typeface="Avenir"/>
              <a:sym typeface="Avenir"/>
            </a:endParaRPr>
          </a:p>
          <a:p>
            <a:pPr indent="0">
              <a:spcBef>
                <a:spcPts val="1600"/>
              </a:spcBef>
              <a:buClr>
                <a:schemeClr val="dk1"/>
              </a:buClr>
              <a:buSzPts val="1100"/>
              <a:buNone/>
            </a:pPr>
            <a:r>
              <a:rPr lang="en-GB" sz="2000" dirty="0">
                <a:ea typeface="Cambria" panose="02040503050406030204" pitchFamily="18" charset="0"/>
                <a:cs typeface="Avenir"/>
                <a:sym typeface="Avenir"/>
              </a:rPr>
              <a:t>			Or The population mean is greater than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solidFill>
                  <a:schemeClr val="dk1"/>
                </a:solidFill>
                <a:ea typeface="Cambria" panose="02040503050406030204" pitchFamily="18" charset="0"/>
                <a:cs typeface="Avenir"/>
                <a:sym typeface="Avenir"/>
              </a:rPr>
              <a:t> ≤ μ</a:t>
            </a:r>
            <a:r>
              <a:rPr lang="en-GB" sz="2000" baseline="-25000" dirty="0">
                <a:ea typeface="Cambria" panose="02040503050406030204" pitchFamily="18" charset="0"/>
                <a:cs typeface="Avenir"/>
                <a:sym typeface="Avenir"/>
              </a:rPr>
              <a:t>1</a:t>
            </a:r>
            <a:r>
              <a:rPr lang="en-GB" sz="2000" dirty="0">
                <a:ea typeface="Cambria" panose="02040503050406030204" pitchFamily="18" charset="0"/>
                <a:cs typeface="Avenir"/>
                <a:sym typeface="Avenir"/>
              </a:rPr>
              <a:t>)</a:t>
            </a:r>
            <a:endParaRPr sz="2000" dirty="0">
              <a:ea typeface="Cambria" panose="02040503050406030204" pitchFamily="18" charset="0"/>
              <a:cs typeface="Avenir"/>
              <a:sym typeface="Avenir"/>
            </a:endParaRPr>
          </a:p>
          <a:p>
            <a:pPr indent="0">
              <a:spcBef>
                <a:spcPts val="1600"/>
              </a:spcBef>
              <a:buClr>
                <a:schemeClr val="dk1"/>
              </a:buClr>
              <a:buSzPts val="1100"/>
              <a:buNone/>
            </a:pPr>
            <a:r>
              <a:rPr lang="en-GB" sz="2000" dirty="0">
                <a:ea typeface="Cambria" panose="02040503050406030204" pitchFamily="18" charset="0"/>
                <a:cs typeface="Avenir"/>
                <a:sym typeface="Avenir"/>
              </a:rPr>
              <a:t>			Or The population mean is less than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solidFill>
                  <a:schemeClr val="dk1"/>
                </a:solidFill>
                <a:ea typeface="Cambria" panose="02040503050406030204" pitchFamily="18" charset="0"/>
                <a:cs typeface="Avenir"/>
                <a:sym typeface="Avenir"/>
              </a:rPr>
              <a:t> ≥ μ</a:t>
            </a:r>
            <a:r>
              <a:rPr lang="en-GB" sz="2000" baseline="-25000" dirty="0">
                <a:ea typeface="Cambria" panose="02040503050406030204" pitchFamily="18" charset="0"/>
                <a:cs typeface="Avenir"/>
                <a:sym typeface="Avenir"/>
              </a:rPr>
              <a:t>1</a:t>
            </a:r>
            <a:r>
              <a:rPr lang="en-GB" sz="2000" dirty="0">
                <a:ea typeface="Cambria" panose="02040503050406030204" pitchFamily="18" charset="0"/>
                <a:cs typeface="Avenir"/>
                <a:sym typeface="Avenir"/>
              </a:rPr>
              <a:t>)</a:t>
            </a:r>
            <a:endParaRPr sz="2000" dirty="0">
              <a:ea typeface="Cambria" panose="02040503050406030204" pitchFamily="18" charset="0"/>
              <a:cs typeface="Avenir"/>
              <a:sym typeface="Avenir"/>
            </a:endParaRPr>
          </a:p>
        </p:txBody>
      </p:sp>
      <p:sp>
        <p:nvSpPr>
          <p:cNvPr id="4" name="Rounded Rectangle 6">
            <a:extLst>
              <a:ext uri="{FF2B5EF4-FFF2-40B4-BE49-F238E27FC236}">
                <a16:creationId xmlns="" xmlns:a16="http://schemas.microsoft.com/office/drawing/2014/main" id="{E2BEDF50-1BA9-4D96-B9DF-C7A059B5F0E4}"/>
              </a:ext>
            </a:extLst>
          </p:cNvPr>
          <p:cNvSpPr/>
          <p:nvPr/>
        </p:nvSpPr>
        <p:spPr>
          <a:xfrm>
            <a:off x="190500" y="1381919"/>
            <a:ext cx="8763000" cy="4094162"/>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buSzPct val="100000"/>
            </a:pPr>
            <a:endParaRPr lang="en-US" dirty="0">
              <a:latin typeface="Cambria" panose="02040503050406030204" pitchFamily="18" charset="0"/>
              <a:ea typeface="Cambria" panose="02040503050406030204" pitchFamily="18" charset="0"/>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2"/>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Two Large Sample Test for Mean </a:t>
            </a:r>
            <a:endParaRPr dirty="0">
              <a:ea typeface="Cambria" panose="02040503050406030204" pitchFamily="18" charset="0"/>
              <a:cs typeface="Avenir"/>
              <a:sym typeface="Avenir"/>
            </a:endParaRPr>
          </a:p>
        </p:txBody>
      </p:sp>
      <p:sp>
        <p:nvSpPr>
          <p:cNvPr id="507" name="Google Shape;507;p72"/>
          <p:cNvSpPr txBox="1">
            <a:spLocks noGrp="1"/>
          </p:cNvSpPr>
          <p:nvPr>
            <p:ph type="body" idx="4294967295"/>
          </p:nvPr>
        </p:nvSpPr>
        <p:spPr>
          <a:xfrm>
            <a:off x="-12700" y="1066800"/>
            <a:ext cx="9156700" cy="534988"/>
          </a:xfrm>
          <a:prstGeom prst="rect">
            <a:avLst/>
          </a:prstGeom>
          <a:solidFill>
            <a:schemeClr val="accent6">
              <a:lumMod val="20000"/>
              <a:lumOff val="80000"/>
            </a:schemeClr>
          </a:solidFill>
        </p:spPr>
        <p:txBody>
          <a:bodyPr spcFirstLastPara="1" vert="horz" wrap="square" lIns="91425" tIns="91425" rIns="91425" bIns="91425" numCol="1" anchor="ctr" anchorCtr="0" compatLnSpc="1">
            <a:prstTxWarp prst="textNoShape">
              <a:avLst/>
            </a:prstTxWarp>
            <a:noAutofit/>
          </a:bodyPr>
          <a:lstStyle/>
          <a:p>
            <a:pPr marL="12700" indent="0" algn="ctr">
              <a:buSzPts val="1600"/>
              <a:buNone/>
            </a:pPr>
            <a:r>
              <a:rPr lang="en-GB" sz="2000" b="1" dirty="0">
                <a:ea typeface="Cambria" panose="02040503050406030204" pitchFamily="18" charset="0"/>
                <a:cs typeface="Avenir"/>
                <a:sym typeface="Avenir"/>
              </a:rPr>
              <a:t>The test statistics is given by:</a:t>
            </a:r>
            <a:endParaRPr sz="2000" b="1" dirty="0">
              <a:ea typeface="Cambria" panose="02040503050406030204" pitchFamily="18" charset="0"/>
              <a:cs typeface="Avenir"/>
              <a:sym typeface="Avenir"/>
            </a:endParaRPr>
          </a:p>
        </p:txBody>
      </p:sp>
      <p:sp>
        <p:nvSpPr>
          <p:cNvPr id="508" name="Google Shape;508;p72"/>
          <p:cNvSpPr txBox="1">
            <a:spLocks noGrp="1"/>
          </p:cNvSpPr>
          <p:nvPr>
            <p:ph type="body" idx="4294967295"/>
          </p:nvPr>
        </p:nvSpPr>
        <p:spPr>
          <a:xfrm>
            <a:off x="311150" y="3733800"/>
            <a:ext cx="8521700" cy="1981200"/>
          </a:xfrm>
          <a:prstGeom prst="rect">
            <a:avLst/>
          </a:prstGeom>
          <a:noFill/>
        </p:spPr>
        <p:txBody>
          <a:bodyPr spcFirstLastPara="1" vert="horz" wrap="square" lIns="91425" tIns="91425" rIns="91425" bIns="91425" numCol="1" anchor="t" anchorCtr="0" compatLnSpc="1">
            <a:prstTxWarp prst="textNoShape">
              <a:avLst/>
            </a:prstTxWarp>
            <a:noAutofit/>
          </a:bodyPr>
          <a:lstStyle/>
          <a:p>
            <a:pPr marL="298450" indent="-285750">
              <a:buSzPts val="1600"/>
            </a:pPr>
            <a:r>
              <a:rPr lang="en-GB" sz="2000" dirty="0">
                <a:ea typeface="Cambria" panose="02040503050406030204" pitchFamily="18" charset="0"/>
                <a:cs typeface="Avenir"/>
                <a:sym typeface="Avenir"/>
              </a:rPr>
              <a:t>Under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the test statistics follows N distribution with mean 0 and variance 1</a:t>
            </a:r>
            <a:endParaRPr sz="2000" dirty="0">
              <a:ea typeface="Cambria" panose="02040503050406030204" pitchFamily="18" charset="0"/>
              <a:cs typeface="Avenir"/>
              <a:sym typeface="Avenir"/>
            </a:endParaRPr>
          </a:p>
          <a:p>
            <a:pPr marL="298450" indent="-285750">
              <a:spcBef>
                <a:spcPts val="2000"/>
              </a:spcBef>
              <a:buSzPts val="1600"/>
            </a:pPr>
            <a:r>
              <a:rPr lang="en-GB" sz="2000" dirty="0">
                <a:ea typeface="Cambria" panose="02040503050406030204" pitchFamily="18" charset="0"/>
                <a:cs typeface="Avenir"/>
                <a:sym typeface="Avenir"/>
              </a:rPr>
              <a:t>Failing to reject H</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implies that the population mean is equal to </a:t>
            </a:r>
            <a:r>
              <a:rPr lang="en-GB" sz="2000" dirty="0">
                <a:solidFill>
                  <a:schemeClr val="dk1"/>
                </a:solidFill>
                <a:ea typeface="Cambria" panose="02040503050406030204" pitchFamily="18" charset="0"/>
                <a:cs typeface="Avenir"/>
                <a:sym typeface="Avenir"/>
              </a:rPr>
              <a:t>μ</a:t>
            </a:r>
            <a:r>
              <a:rPr lang="en-GB" sz="2000" baseline="-25000" dirty="0">
                <a:ea typeface="Cambria" panose="02040503050406030204" pitchFamily="18" charset="0"/>
                <a:cs typeface="Avenir"/>
                <a:sym typeface="Avenir"/>
              </a:rPr>
              <a:t>0</a:t>
            </a:r>
            <a:r>
              <a:rPr lang="en-GB" sz="2000" dirty="0">
                <a:ea typeface="Cambria" panose="02040503050406030204" pitchFamily="18" charset="0"/>
                <a:cs typeface="Avenir"/>
                <a:sym typeface="Avenir"/>
              </a:rPr>
              <a:t> at α level of significance</a:t>
            </a:r>
            <a:endParaRPr sz="2000" dirty="0">
              <a:ea typeface="Cambria" panose="02040503050406030204" pitchFamily="18" charset="0"/>
              <a:cs typeface="Avenir"/>
              <a:sym typeface="Avenir"/>
            </a:endParaRPr>
          </a:p>
          <a:p>
            <a:pPr marL="628650" indent="-285750">
              <a:spcBef>
                <a:spcPts val="2000"/>
              </a:spcBef>
              <a:spcAft>
                <a:spcPts val="2000"/>
              </a:spcAft>
            </a:pPr>
            <a:endParaRPr sz="2000" dirty="0">
              <a:ea typeface="Cambria" panose="02040503050406030204" pitchFamily="18" charset="0"/>
              <a:cs typeface="Avenir"/>
              <a:sym typeface="Avenir"/>
            </a:endParaRPr>
          </a:p>
        </p:txBody>
      </p:sp>
      <p:pic>
        <p:nvPicPr>
          <p:cNvPr id="509" name="Google Shape;509;p72" descr="Z = \frac{\bar X_1 - \bar X_2}{\sqrt {\frac{\sigma_1^2}{n_1} + \frac{\sigma_2^2}{n_2}}}" title="MathEquation,#000000"/>
          <p:cNvPicPr preferRelativeResize="0"/>
          <p:nvPr/>
        </p:nvPicPr>
        <p:blipFill>
          <a:blip r:embed="rId3">
            <a:alphaModFix/>
          </a:blip>
          <a:stretch>
            <a:fillRect/>
          </a:stretch>
        </p:blipFill>
        <p:spPr>
          <a:xfrm>
            <a:off x="914400" y="2253588"/>
            <a:ext cx="1233714" cy="647700"/>
          </a:xfrm>
          <a:prstGeom prst="rect">
            <a:avLst/>
          </a:prstGeom>
          <a:noFill/>
          <a:ln>
            <a:noFill/>
          </a:ln>
        </p:spPr>
      </p:pic>
      <p:sp>
        <p:nvSpPr>
          <p:cNvPr id="510" name="Google Shape;510;p72"/>
          <p:cNvSpPr txBox="1"/>
          <p:nvPr/>
        </p:nvSpPr>
        <p:spPr>
          <a:xfrm>
            <a:off x="1157688" y="1559369"/>
            <a:ext cx="1341300" cy="266400"/>
          </a:xfrm>
          <a:prstGeom prst="rect">
            <a:avLst/>
          </a:prstGeom>
          <a:noFill/>
          <a:ln>
            <a:noFill/>
          </a:ln>
        </p:spPr>
        <p:txBody>
          <a:bodyPr spcFirstLastPara="1" wrap="square" lIns="91425" tIns="91425" rIns="91425" bIns="91425" anchor="t" anchorCtr="0">
            <a:noAutofit/>
          </a:bodyPr>
          <a:lstStyle/>
          <a:p>
            <a:r>
              <a:rPr lang="en-GB" dirty="0">
                <a:latin typeface="Cambria" panose="02040503050406030204" pitchFamily="18" charset="0"/>
                <a:ea typeface="Cambria" panose="02040503050406030204" pitchFamily="18" charset="0"/>
                <a:cs typeface="Avenir"/>
                <a:sym typeface="Avenir"/>
              </a:rPr>
              <a:t>If  σ is known</a:t>
            </a:r>
            <a:endParaRPr dirty="0">
              <a:latin typeface="Cambria" panose="02040503050406030204" pitchFamily="18" charset="0"/>
              <a:ea typeface="Cambria" panose="02040503050406030204" pitchFamily="18" charset="0"/>
              <a:cs typeface="Avenir"/>
              <a:sym typeface="Avenir"/>
            </a:endParaRPr>
          </a:p>
        </p:txBody>
      </p:sp>
      <p:sp>
        <p:nvSpPr>
          <p:cNvPr id="511" name="Google Shape;511;p72"/>
          <p:cNvSpPr txBox="1"/>
          <p:nvPr/>
        </p:nvSpPr>
        <p:spPr>
          <a:xfrm>
            <a:off x="4775677" y="1663869"/>
            <a:ext cx="1532700" cy="266400"/>
          </a:xfrm>
          <a:prstGeom prst="rect">
            <a:avLst/>
          </a:prstGeom>
          <a:noFill/>
          <a:ln>
            <a:noFill/>
          </a:ln>
        </p:spPr>
        <p:txBody>
          <a:bodyPr spcFirstLastPara="1" wrap="square" lIns="91425" tIns="91425" rIns="91425" bIns="91425" anchor="t" anchorCtr="0">
            <a:noAutofit/>
          </a:bodyPr>
          <a:lstStyle/>
          <a:p>
            <a:r>
              <a:rPr lang="en-GB" dirty="0">
                <a:latin typeface="Cambria" panose="02040503050406030204" pitchFamily="18" charset="0"/>
                <a:ea typeface="Cambria" panose="02040503050406030204" pitchFamily="18" charset="0"/>
                <a:cs typeface="Avenir"/>
                <a:sym typeface="Avenir"/>
              </a:rPr>
              <a:t>If  σ is unknown</a:t>
            </a:r>
            <a:endParaRPr dirty="0">
              <a:latin typeface="Cambria" panose="02040503050406030204" pitchFamily="18" charset="0"/>
              <a:ea typeface="Cambria" panose="02040503050406030204" pitchFamily="18" charset="0"/>
              <a:cs typeface="Avenir"/>
              <a:sym typeface="Avenir"/>
            </a:endParaRPr>
          </a:p>
        </p:txBody>
      </p:sp>
      <p:pic>
        <p:nvPicPr>
          <p:cNvPr id="512" name="Google Shape;512;p72" descr="Z = \frac{\bar X_1 - \bar X_2}{\sqrt {\frac{s_1^2}{n_1} + \frac{s_2^2}{n_2}}}" title="MathEquation,#000000"/>
          <p:cNvPicPr preferRelativeResize="0"/>
          <p:nvPr/>
        </p:nvPicPr>
        <p:blipFill>
          <a:blip r:embed="rId4">
            <a:alphaModFix/>
          </a:blip>
          <a:stretch>
            <a:fillRect/>
          </a:stretch>
        </p:blipFill>
        <p:spPr>
          <a:xfrm>
            <a:off x="4760437" y="2338129"/>
            <a:ext cx="1088572" cy="571500"/>
          </a:xfrm>
          <a:prstGeom prst="rect">
            <a:avLst/>
          </a:prstGeom>
          <a:noFill/>
          <a:ln>
            <a:noFill/>
          </a:ln>
        </p:spPr>
      </p:pic>
      <p:sp>
        <p:nvSpPr>
          <p:cNvPr id="513" name="Google Shape;513;p72"/>
          <p:cNvSpPr txBox="1"/>
          <p:nvPr/>
        </p:nvSpPr>
        <p:spPr>
          <a:xfrm>
            <a:off x="6629400" y="1835838"/>
            <a:ext cx="2153700" cy="741600"/>
          </a:xfrm>
          <a:prstGeom prst="rect">
            <a:avLst/>
          </a:prstGeom>
          <a:noFill/>
          <a:ln>
            <a:noFill/>
          </a:ln>
        </p:spPr>
        <p:txBody>
          <a:bodyPr spcFirstLastPara="1" wrap="square" lIns="91425" tIns="91425" rIns="91425" bIns="91425" anchor="t" anchorCtr="0">
            <a:noAutofit/>
          </a:bodyPr>
          <a:lstStyle/>
          <a:p>
            <a:r>
              <a:rPr lang="en-IN" dirty="0"/>
              <a:t>s</a:t>
            </a:r>
            <a:r>
              <a:rPr lang="en-IN" baseline="30000" dirty="0"/>
              <a:t>2</a:t>
            </a:r>
            <a:r>
              <a:rPr lang="en-GB" dirty="0">
                <a:latin typeface="Cambria" panose="02040503050406030204" pitchFamily="18" charset="0"/>
                <a:ea typeface="Cambria" panose="02040503050406030204" pitchFamily="18" charset="0"/>
                <a:cs typeface="Avenir"/>
                <a:sym typeface="Avenir"/>
              </a:rPr>
              <a:t> is the sample estimate of the population variance</a:t>
            </a:r>
            <a:endParaRPr dirty="0">
              <a:latin typeface="Cambria" panose="02040503050406030204" pitchFamily="18" charset="0"/>
              <a:ea typeface="Cambria" panose="02040503050406030204" pitchFamily="18" charset="0"/>
              <a:cs typeface="Avenir"/>
              <a:sym typeface="Aveni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3"/>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Two Sample Test</a:t>
            </a:r>
            <a:endParaRPr dirty="0">
              <a:ea typeface="Cambria" panose="02040503050406030204" pitchFamily="18" charset="0"/>
              <a:cs typeface="Avenir"/>
              <a:sym typeface="Avenir"/>
            </a:endParaRPr>
          </a:p>
        </p:txBody>
      </p:sp>
      <p:sp>
        <p:nvSpPr>
          <p:cNvPr id="519" name="Google Shape;519;p73"/>
          <p:cNvSpPr txBox="1">
            <a:spLocks noGrp="1"/>
          </p:cNvSpPr>
          <p:nvPr>
            <p:ph type="body" idx="4294967295"/>
          </p:nvPr>
        </p:nvSpPr>
        <p:spPr>
          <a:xfrm>
            <a:off x="311150" y="1066800"/>
            <a:ext cx="8521700" cy="1571625"/>
          </a:xfrm>
          <a:prstGeom prst="rect">
            <a:avLst/>
          </a:prstGeom>
          <a:solidFill>
            <a:schemeClr val="accent6">
              <a:lumMod val="20000"/>
              <a:lumOff val="80000"/>
            </a:schemeClr>
          </a:solidFill>
        </p:spPr>
        <p:txBody>
          <a:bodyPr spcFirstLastPara="1" vert="horz" wrap="square" lIns="91425" tIns="91425" rIns="91425" bIns="91425" numCol="1" anchor="t" anchorCtr="0" compatLnSpc="1">
            <a:prstTxWarp prst="textNoShape">
              <a:avLst/>
            </a:prstTxWarp>
            <a:noAutofit/>
          </a:bodyPr>
          <a:lstStyle/>
          <a:p>
            <a:pPr marL="0" indent="0">
              <a:buNone/>
            </a:pPr>
            <a:r>
              <a:rPr lang="en-GB" sz="2000" b="1" dirty="0">
                <a:ea typeface="Cambria" panose="02040503050406030204" pitchFamily="18" charset="0"/>
                <a:cs typeface="Avenir"/>
                <a:sym typeface="Avenir"/>
              </a:rPr>
              <a:t>Question:</a:t>
            </a:r>
            <a:endParaRPr sz="2000" b="1" dirty="0">
              <a:ea typeface="Cambria" panose="02040503050406030204" pitchFamily="18" charset="0"/>
              <a:cs typeface="Avenir"/>
              <a:sym typeface="Avenir"/>
            </a:endParaRPr>
          </a:p>
          <a:p>
            <a:pPr marL="0" indent="0">
              <a:spcBef>
                <a:spcPts val="1600"/>
              </a:spcBef>
              <a:spcAft>
                <a:spcPts val="1600"/>
              </a:spcAft>
              <a:buNone/>
            </a:pPr>
            <a:r>
              <a:rPr lang="en-GB" sz="2000" dirty="0">
                <a:ea typeface="Cambria" panose="02040503050406030204" pitchFamily="18" charset="0"/>
                <a:cs typeface="Avenir"/>
                <a:sym typeface="Avenir"/>
              </a:rPr>
              <a:t>Two types of fertilizers are tested on farm lands of the same size. The yields in quintals are given below. Can we conclude that the two fertilizers have the same yield?</a:t>
            </a:r>
            <a:endParaRPr sz="2000" dirty="0">
              <a:ea typeface="Cambria" panose="02040503050406030204" pitchFamily="18" charset="0"/>
              <a:cs typeface="Avenir"/>
              <a:sym typeface="Avenir"/>
            </a:endParaRPr>
          </a:p>
        </p:txBody>
      </p:sp>
      <p:pic>
        <p:nvPicPr>
          <p:cNvPr id="521" name="Google Shape;521;p73"/>
          <p:cNvPicPr preferRelativeResize="0"/>
          <p:nvPr/>
        </p:nvPicPr>
        <p:blipFill>
          <a:blip r:embed="rId3">
            <a:alphaModFix/>
          </a:blip>
          <a:stretch>
            <a:fillRect/>
          </a:stretch>
        </p:blipFill>
        <p:spPr>
          <a:xfrm>
            <a:off x="1646529" y="2819400"/>
            <a:ext cx="5850942" cy="345057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4"/>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Two Sample Test</a:t>
            </a:r>
            <a:endParaRPr dirty="0">
              <a:ea typeface="Cambria" panose="02040503050406030204" pitchFamily="18" charset="0"/>
              <a:cs typeface="Avenir"/>
              <a:sym typeface="Avenir"/>
            </a:endParaRPr>
          </a:p>
        </p:txBody>
      </p:sp>
      <p:pic>
        <p:nvPicPr>
          <p:cNvPr id="528" name="Google Shape;528;p74"/>
          <p:cNvPicPr preferRelativeResize="0"/>
          <p:nvPr/>
        </p:nvPicPr>
        <p:blipFill rotWithShape="1">
          <a:blip r:embed="rId3">
            <a:alphaModFix/>
          </a:blip>
          <a:srcRect r="36620" b="46763"/>
          <a:stretch/>
        </p:blipFill>
        <p:spPr>
          <a:xfrm>
            <a:off x="609600" y="1804494"/>
            <a:ext cx="7900252" cy="3513124"/>
          </a:xfrm>
          <a:prstGeom prst="rect">
            <a:avLst/>
          </a:prstGeom>
          <a:noFill/>
          <a:ln w="9525" cap="flat" cmpd="sng">
            <a:solidFill>
              <a:schemeClr val="dk2"/>
            </a:solidFill>
            <a:prstDash val="solid"/>
            <a:round/>
            <a:headEnd type="none" w="sm" len="sm"/>
            <a:tailEnd type="none" w="sm" len="sm"/>
          </a:ln>
        </p:spPr>
      </p:pic>
      <p:sp>
        <p:nvSpPr>
          <p:cNvPr id="5" name="Rectangle: Rounded Corners 4">
            <a:extLst>
              <a:ext uri="{FF2B5EF4-FFF2-40B4-BE49-F238E27FC236}">
                <a16:creationId xmlns="" xmlns:a16="http://schemas.microsoft.com/office/drawing/2014/main" id="{CE7F24EC-0E44-47D9-A9DA-4563355C6AF3}"/>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066871"/>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GB" sz="3600" b="1" dirty="0">
                <a:latin typeface="Cambria" panose="02040503050406030204" pitchFamily="18" charset="0"/>
                <a:sym typeface="Avenir"/>
              </a:rPr>
              <a:t>Terminologies used in Hypothesis Testing</a:t>
            </a:r>
            <a:r>
              <a:rPr lang="en-US" sz="3600" b="1" dirty="0">
                <a:latin typeface="Cambria" panose="02040503050406030204" pitchFamily="18" charset="0"/>
              </a:rPr>
              <a:t> </a:t>
            </a:r>
          </a:p>
        </p:txBody>
      </p:sp>
    </p:spTree>
    <p:custDataLst>
      <p:tags r:id="rId1"/>
    </p:custDataLst>
    <p:extLst>
      <p:ext uri="{BB962C8B-B14F-4D97-AF65-F5344CB8AC3E}">
        <p14:creationId xmlns:p14="http://schemas.microsoft.com/office/powerpoint/2010/main" val="3007885826"/>
      </p:ext>
    </p:extLst>
  </p:cSld>
  <p:clrMapOvr>
    <a:masterClrMapping/>
  </p:clrMapOvr>
  <p:transition>
    <p:wipe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5"/>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Two Sample Test</a:t>
            </a:r>
            <a:endParaRPr dirty="0">
              <a:ea typeface="Cambria" panose="02040503050406030204" pitchFamily="18" charset="0"/>
              <a:cs typeface="Avenir"/>
              <a:sym typeface="Avenir"/>
            </a:endParaRPr>
          </a:p>
        </p:txBody>
      </p:sp>
      <p:pic>
        <p:nvPicPr>
          <p:cNvPr id="535" name="Google Shape;535;p75"/>
          <p:cNvPicPr preferRelativeResize="0"/>
          <p:nvPr/>
        </p:nvPicPr>
        <p:blipFill>
          <a:blip r:embed="rId3">
            <a:alphaModFix/>
          </a:blip>
          <a:stretch>
            <a:fillRect/>
          </a:stretch>
        </p:blipFill>
        <p:spPr>
          <a:xfrm>
            <a:off x="152401" y="2017675"/>
            <a:ext cx="8839199" cy="3259938"/>
          </a:xfrm>
          <a:prstGeom prst="rect">
            <a:avLst/>
          </a:prstGeom>
          <a:noFill/>
          <a:ln w="9525" cap="flat" cmpd="sng">
            <a:solidFill>
              <a:schemeClr val="dk2"/>
            </a:solidFill>
            <a:prstDash val="solid"/>
            <a:round/>
            <a:headEnd type="none" w="sm" len="sm"/>
            <a:tailEnd type="none" w="sm" len="sm"/>
          </a:ln>
        </p:spPr>
      </p:pic>
      <p:sp>
        <p:nvSpPr>
          <p:cNvPr id="5" name="Rectangle: Rounded Corners 4">
            <a:extLst>
              <a:ext uri="{FF2B5EF4-FFF2-40B4-BE49-F238E27FC236}">
                <a16:creationId xmlns="" xmlns:a16="http://schemas.microsoft.com/office/drawing/2014/main" id="{92F33012-B6FD-4EAC-AB56-636D6C8F8AF5}"/>
              </a:ext>
            </a:extLst>
          </p:cNvPr>
          <p:cNvSpPr/>
          <p:nvPr/>
        </p:nvSpPr>
        <p:spPr>
          <a:xfrm>
            <a:off x="3581400" y="1019087"/>
            <a:ext cx="1981200" cy="45720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1"/>
                </a:solidFill>
                <a:latin typeface="Cambria" panose="02040503050406030204" pitchFamily="18" charset="0"/>
                <a:ea typeface="Cambria" panose="02040503050406030204" pitchFamily="18" charset="0"/>
              </a:rPr>
              <a:t>Example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6"/>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Summary</a:t>
            </a:r>
            <a:endParaRPr dirty="0">
              <a:ea typeface="Cambria" panose="02040503050406030204" pitchFamily="18" charset="0"/>
              <a:cs typeface="Avenir"/>
              <a:sym typeface="Avenir"/>
            </a:endParaRPr>
          </a:p>
        </p:txBody>
      </p:sp>
      <p:grpSp>
        <p:nvGrpSpPr>
          <p:cNvPr id="2" name="Group 1"/>
          <p:cNvGrpSpPr/>
          <p:nvPr/>
        </p:nvGrpSpPr>
        <p:grpSpPr>
          <a:xfrm>
            <a:off x="21200" y="1713644"/>
            <a:ext cx="9101600" cy="3430712"/>
            <a:chOff x="42400" y="1760188"/>
            <a:chExt cx="9101600" cy="3430712"/>
          </a:xfrm>
        </p:grpSpPr>
        <p:pic>
          <p:nvPicPr>
            <p:cNvPr id="541" name="Google Shape;541;p76" descr="t = \frac{\bar X - \mu}{\sigma/\sqrt n}" title="MathEquation,#000000"/>
            <p:cNvPicPr preferRelativeResize="0"/>
            <p:nvPr/>
          </p:nvPicPr>
          <p:blipFill>
            <a:blip r:embed="rId3">
              <a:alphaModFix/>
            </a:blip>
            <a:stretch>
              <a:fillRect/>
            </a:stretch>
          </p:blipFill>
          <p:spPr>
            <a:xfrm>
              <a:off x="376725" y="4366338"/>
              <a:ext cx="1135097" cy="764259"/>
            </a:xfrm>
            <a:prstGeom prst="rect">
              <a:avLst/>
            </a:prstGeom>
            <a:ln>
              <a:noFill/>
            </a:ln>
          </p:spPr>
          <p:style>
            <a:lnRef idx="2">
              <a:schemeClr val="accent6"/>
            </a:lnRef>
            <a:fillRef idx="1">
              <a:schemeClr val="lt1"/>
            </a:fillRef>
            <a:effectRef idx="0">
              <a:schemeClr val="accent6"/>
            </a:effectRef>
            <a:fontRef idx="minor">
              <a:schemeClr val="dk1"/>
            </a:fontRef>
          </p:style>
        </p:pic>
        <p:pic>
          <p:nvPicPr>
            <p:cNvPr id="542" name="Google Shape;542;p76" descr="Z = \frac{\bar X - \mu}{\sigma/\sqrt n}" title="MathEquation,#000000"/>
            <p:cNvPicPr preferRelativeResize="0"/>
            <p:nvPr/>
          </p:nvPicPr>
          <p:blipFill>
            <a:blip r:embed="rId4">
              <a:alphaModFix/>
            </a:blip>
            <a:stretch>
              <a:fillRect/>
            </a:stretch>
          </p:blipFill>
          <p:spPr>
            <a:xfrm>
              <a:off x="5892246" y="4299849"/>
              <a:ext cx="1271798" cy="830748"/>
            </a:xfrm>
            <a:prstGeom prst="rect">
              <a:avLst/>
            </a:prstGeom>
            <a:ln>
              <a:noFill/>
            </a:ln>
          </p:spPr>
          <p:style>
            <a:lnRef idx="2">
              <a:schemeClr val="accent6"/>
            </a:lnRef>
            <a:fillRef idx="1">
              <a:schemeClr val="lt1"/>
            </a:fillRef>
            <a:effectRef idx="0">
              <a:schemeClr val="accent6"/>
            </a:effectRef>
            <a:fontRef idx="minor">
              <a:schemeClr val="dk1"/>
            </a:fontRef>
          </p:style>
        </p:pic>
        <p:pic>
          <p:nvPicPr>
            <p:cNvPr id="543" name="Google Shape;543;p76" descr="t = \frac{\bar d}{s \sqrt n}" title="MathEquation,#000000"/>
            <p:cNvPicPr preferRelativeResize="0"/>
            <p:nvPr/>
          </p:nvPicPr>
          <p:blipFill>
            <a:blip r:embed="rId5">
              <a:alphaModFix/>
            </a:blip>
            <a:stretch>
              <a:fillRect/>
            </a:stretch>
          </p:blipFill>
          <p:spPr>
            <a:xfrm>
              <a:off x="3900264" y="4366338"/>
              <a:ext cx="1117761" cy="764259"/>
            </a:xfrm>
            <a:prstGeom prst="rect">
              <a:avLst/>
            </a:prstGeom>
            <a:ln>
              <a:noFill/>
            </a:ln>
          </p:spPr>
          <p:style>
            <a:lnRef idx="2">
              <a:schemeClr val="accent6"/>
            </a:lnRef>
            <a:fillRef idx="1">
              <a:schemeClr val="lt1"/>
            </a:fillRef>
            <a:effectRef idx="0">
              <a:schemeClr val="accent6"/>
            </a:effectRef>
            <a:fontRef idx="minor">
              <a:schemeClr val="dk1"/>
            </a:fontRef>
          </p:style>
        </p:pic>
        <p:sp>
          <p:nvSpPr>
            <p:cNvPr id="544" name="Google Shape;544;p76"/>
            <p:cNvSpPr/>
            <p:nvPr/>
          </p:nvSpPr>
          <p:spPr>
            <a:xfrm>
              <a:off x="4128876" y="1760188"/>
              <a:ext cx="1403400" cy="609600"/>
            </a:xfrm>
            <a:prstGeom prst="roundRect">
              <a:avLst>
                <a:gd name="adj" fmla="val 16667"/>
              </a:avLst>
            </a:prstGeom>
            <a:solidFill>
              <a:schemeClr val="accent6"/>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buClr>
                  <a:schemeClr val="dk1"/>
                </a:buClr>
                <a:buSzPts val="1100"/>
              </a:pPr>
              <a:r>
                <a:rPr lang="en-GB" dirty="0">
                  <a:solidFill>
                    <a:schemeClr val="tx1"/>
                  </a:solidFill>
                  <a:latin typeface="Cambria" panose="02040503050406030204" pitchFamily="18" charset="0"/>
                  <a:ea typeface="Cambria" panose="02040503050406030204" pitchFamily="18" charset="0"/>
                  <a:cs typeface="Avenir"/>
                  <a:sym typeface="Avenir"/>
                </a:rPr>
                <a:t>Test for mean</a:t>
              </a:r>
              <a:endParaRPr dirty="0">
                <a:solidFill>
                  <a:schemeClr val="tx1"/>
                </a:solidFill>
                <a:latin typeface="Cambria" panose="02040503050406030204" pitchFamily="18" charset="0"/>
                <a:ea typeface="Cambria" panose="02040503050406030204" pitchFamily="18" charset="0"/>
                <a:cs typeface="Avenir"/>
                <a:sym typeface="Avenir"/>
              </a:endParaRPr>
            </a:p>
          </p:txBody>
        </p:sp>
        <p:sp>
          <p:nvSpPr>
            <p:cNvPr id="545" name="Google Shape;545;p76"/>
            <p:cNvSpPr/>
            <p:nvPr/>
          </p:nvSpPr>
          <p:spPr>
            <a:xfrm>
              <a:off x="1713976" y="2646250"/>
              <a:ext cx="1634700" cy="60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dirty="0">
                  <a:solidFill>
                    <a:schemeClr val="tx1"/>
                  </a:solidFill>
                  <a:latin typeface="Cambria" panose="02040503050406030204" pitchFamily="18" charset="0"/>
                  <a:ea typeface="Cambria" panose="02040503050406030204" pitchFamily="18" charset="0"/>
                  <a:cs typeface="Avenir"/>
                  <a:sym typeface="Avenir"/>
                </a:rPr>
                <a:t>Sample size &lt; 30</a:t>
              </a:r>
              <a:endParaRPr dirty="0">
                <a:solidFill>
                  <a:schemeClr val="tx1"/>
                </a:solidFill>
                <a:latin typeface="Cambria" panose="02040503050406030204" pitchFamily="18" charset="0"/>
                <a:ea typeface="Cambria" panose="02040503050406030204" pitchFamily="18" charset="0"/>
                <a:cs typeface="Avenir"/>
                <a:sym typeface="Avenir"/>
              </a:endParaRPr>
            </a:p>
          </p:txBody>
        </p:sp>
        <p:sp>
          <p:nvSpPr>
            <p:cNvPr id="546" name="Google Shape;546;p76"/>
            <p:cNvSpPr/>
            <p:nvPr/>
          </p:nvSpPr>
          <p:spPr>
            <a:xfrm>
              <a:off x="6414026" y="2646250"/>
              <a:ext cx="1634700" cy="60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dirty="0">
                  <a:solidFill>
                    <a:schemeClr val="tx1"/>
                  </a:solidFill>
                  <a:latin typeface="Cambria" panose="02040503050406030204" pitchFamily="18" charset="0"/>
                  <a:ea typeface="Cambria" panose="02040503050406030204" pitchFamily="18" charset="0"/>
                  <a:cs typeface="Avenir"/>
                  <a:sym typeface="Avenir"/>
                </a:rPr>
                <a:t>Sample size ≥ 30</a:t>
              </a:r>
              <a:endParaRPr dirty="0">
                <a:solidFill>
                  <a:schemeClr val="tx1"/>
                </a:solidFill>
                <a:latin typeface="Cambria" panose="02040503050406030204" pitchFamily="18" charset="0"/>
                <a:ea typeface="Cambria" panose="02040503050406030204" pitchFamily="18" charset="0"/>
                <a:cs typeface="Avenir"/>
                <a:sym typeface="Avenir"/>
              </a:endParaRPr>
            </a:p>
          </p:txBody>
        </p:sp>
        <p:sp>
          <p:nvSpPr>
            <p:cNvPr id="547" name="Google Shape;547;p76"/>
            <p:cNvSpPr/>
            <p:nvPr/>
          </p:nvSpPr>
          <p:spPr>
            <a:xfrm>
              <a:off x="42400" y="3690250"/>
              <a:ext cx="1720725" cy="609600"/>
            </a:xfrm>
            <a:prstGeom prst="roundRect">
              <a:avLst>
                <a:gd name="adj" fmla="val 16667"/>
              </a:avLst>
            </a:prstGeom>
            <a:no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dirty="0">
                  <a:solidFill>
                    <a:schemeClr val="tx1"/>
                  </a:solidFill>
                  <a:latin typeface="Cambria" panose="02040503050406030204" pitchFamily="18" charset="0"/>
                  <a:ea typeface="Cambria" panose="02040503050406030204" pitchFamily="18" charset="0"/>
                  <a:cs typeface="Avenir"/>
                  <a:sym typeface="Avenir"/>
                </a:rPr>
                <a:t>To test: μ = μ</a:t>
              </a:r>
              <a:r>
                <a:rPr lang="en-GB" baseline="-25000" dirty="0">
                  <a:solidFill>
                    <a:schemeClr val="tx1"/>
                  </a:solidFill>
                  <a:latin typeface="Cambria" panose="02040503050406030204" pitchFamily="18" charset="0"/>
                  <a:ea typeface="Cambria" panose="02040503050406030204" pitchFamily="18" charset="0"/>
                  <a:cs typeface="Avenir"/>
                  <a:sym typeface="Avenir"/>
                </a:rPr>
                <a:t>0</a:t>
              </a:r>
              <a:endParaRPr dirty="0">
                <a:solidFill>
                  <a:schemeClr val="tx1"/>
                </a:solidFill>
                <a:latin typeface="Cambria" panose="02040503050406030204" pitchFamily="18" charset="0"/>
                <a:ea typeface="Cambria" panose="02040503050406030204" pitchFamily="18" charset="0"/>
                <a:cs typeface="Avenir"/>
                <a:sym typeface="Avenir"/>
              </a:endParaRPr>
            </a:p>
          </p:txBody>
        </p:sp>
        <p:sp>
          <p:nvSpPr>
            <p:cNvPr id="548" name="Google Shape;548;p76"/>
            <p:cNvSpPr/>
            <p:nvPr/>
          </p:nvSpPr>
          <p:spPr>
            <a:xfrm>
              <a:off x="1829625" y="3690250"/>
              <a:ext cx="1720725" cy="609600"/>
            </a:xfrm>
            <a:prstGeom prst="roundRect">
              <a:avLst>
                <a:gd name="adj" fmla="val 16667"/>
              </a:avLst>
            </a:prstGeom>
            <a:no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dirty="0">
                  <a:solidFill>
                    <a:schemeClr val="tx1"/>
                  </a:solidFill>
                  <a:latin typeface="Cambria" panose="02040503050406030204" pitchFamily="18" charset="0"/>
                  <a:ea typeface="Cambria" panose="02040503050406030204" pitchFamily="18" charset="0"/>
                  <a:cs typeface="Avenir"/>
                  <a:sym typeface="Avenir"/>
                </a:rPr>
                <a:t>To test: μ</a:t>
              </a:r>
              <a:r>
                <a:rPr lang="en-GB" baseline="-25000" dirty="0">
                  <a:solidFill>
                    <a:schemeClr val="tx1"/>
                  </a:solidFill>
                  <a:latin typeface="Cambria" panose="02040503050406030204" pitchFamily="18" charset="0"/>
                  <a:ea typeface="Cambria" panose="02040503050406030204" pitchFamily="18" charset="0"/>
                  <a:cs typeface="Avenir"/>
                  <a:sym typeface="Avenir"/>
                </a:rPr>
                <a:t>0</a:t>
              </a:r>
              <a:r>
                <a:rPr lang="en-GB" dirty="0">
                  <a:solidFill>
                    <a:schemeClr val="tx1"/>
                  </a:solidFill>
                  <a:latin typeface="Cambria" panose="02040503050406030204" pitchFamily="18" charset="0"/>
                  <a:ea typeface="Cambria" panose="02040503050406030204" pitchFamily="18" charset="0"/>
                  <a:cs typeface="Avenir"/>
                  <a:sym typeface="Avenir"/>
                </a:rPr>
                <a:t> = μ</a:t>
              </a:r>
              <a:r>
                <a:rPr lang="en-GB" baseline="-25000" dirty="0">
                  <a:solidFill>
                    <a:schemeClr val="tx1"/>
                  </a:solidFill>
                  <a:latin typeface="Cambria" panose="02040503050406030204" pitchFamily="18" charset="0"/>
                  <a:ea typeface="Cambria" panose="02040503050406030204" pitchFamily="18" charset="0"/>
                  <a:cs typeface="Avenir"/>
                  <a:sym typeface="Avenir"/>
                </a:rPr>
                <a:t>1</a:t>
              </a:r>
              <a:endParaRPr dirty="0">
                <a:solidFill>
                  <a:schemeClr val="tx1"/>
                </a:solidFill>
                <a:latin typeface="Cambria" panose="02040503050406030204" pitchFamily="18" charset="0"/>
                <a:ea typeface="Cambria" panose="02040503050406030204" pitchFamily="18" charset="0"/>
                <a:cs typeface="Avenir"/>
                <a:sym typeface="Avenir"/>
              </a:endParaRPr>
            </a:p>
          </p:txBody>
        </p:sp>
        <p:sp>
          <p:nvSpPr>
            <p:cNvPr id="549" name="Google Shape;549;p76"/>
            <p:cNvSpPr/>
            <p:nvPr/>
          </p:nvSpPr>
          <p:spPr>
            <a:xfrm>
              <a:off x="5636050" y="3690300"/>
              <a:ext cx="1720725" cy="609600"/>
            </a:xfrm>
            <a:prstGeom prst="roundRect">
              <a:avLst>
                <a:gd name="adj" fmla="val 16667"/>
              </a:avLst>
            </a:prstGeom>
            <a:no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dirty="0">
                  <a:solidFill>
                    <a:schemeClr val="tx1"/>
                  </a:solidFill>
                  <a:latin typeface="Cambria" panose="02040503050406030204" pitchFamily="18" charset="0"/>
                  <a:ea typeface="Cambria" panose="02040503050406030204" pitchFamily="18" charset="0"/>
                  <a:cs typeface="Avenir"/>
                  <a:sym typeface="Avenir"/>
                </a:rPr>
                <a:t>To test: μ = μ</a:t>
              </a:r>
              <a:r>
                <a:rPr lang="en-GB" baseline="-25000" dirty="0">
                  <a:solidFill>
                    <a:schemeClr val="tx1"/>
                  </a:solidFill>
                  <a:latin typeface="Cambria" panose="02040503050406030204" pitchFamily="18" charset="0"/>
                  <a:ea typeface="Cambria" panose="02040503050406030204" pitchFamily="18" charset="0"/>
                  <a:cs typeface="Avenir"/>
                  <a:sym typeface="Avenir"/>
                </a:rPr>
                <a:t>0</a:t>
              </a:r>
              <a:endParaRPr dirty="0">
                <a:solidFill>
                  <a:schemeClr val="tx1"/>
                </a:solidFill>
                <a:latin typeface="Cambria" panose="02040503050406030204" pitchFamily="18" charset="0"/>
                <a:ea typeface="Cambria" panose="02040503050406030204" pitchFamily="18" charset="0"/>
                <a:cs typeface="Avenir"/>
                <a:sym typeface="Avenir"/>
              </a:endParaRPr>
            </a:p>
          </p:txBody>
        </p:sp>
        <p:sp>
          <p:nvSpPr>
            <p:cNvPr id="550" name="Google Shape;550;p76"/>
            <p:cNvSpPr/>
            <p:nvPr/>
          </p:nvSpPr>
          <p:spPr>
            <a:xfrm>
              <a:off x="7423275" y="3690300"/>
              <a:ext cx="1720725" cy="609600"/>
            </a:xfrm>
            <a:prstGeom prst="roundRect">
              <a:avLst>
                <a:gd name="adj" fmla="val 16667"/>
              </a:avLst>
            </a:prstGeom>
            <a:no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dirty="0">
                  <a:solidFill>
                    <a:schemeClr val="tx1"/>
                  </a:solidFill>
                  <a:latin typeface="Cambria" panose="02040503050406030204" pitchFamily="18" charset="0"/>
                  <a:ea typeface="Cambria" panose="02040503050406030204" pitchFamily="18" charset="0"/>
                  <a:cs typeface="Avenir"/>
                  <a:sym typeface="Avenir"/>
                </a:rPr>
                <a:t>To test: μ</a:t>
              </a:r>
              <a:r>
                <a:rPr lang="en-GB" baseline="-25000" dirty="0">
                  <a:solidFill>
                    <a:schemeClr val="tx1"/>
                  </a:solidFill>
                  <a:latin typeface="Cambria" panose="02040503050406030204" pitchFamily="18" charset="0"/>
                  <a:ea typeface="Cambria" panose="02040503050406030204" pitchFamily="18" charset="0"/>
                  <a:cs typeface="Avenir"/>
                  <a:sym typeface="Avenir"/>
                </a:rPr>
                <a:t>0</a:t>
              </a:r>
              <a:r>
                <a:rPr lang="en-GB" dirty="0">
                  <a:solidFill>
                    <a:schemeClr val="tx1"/>
                  </a:solidFill>
                  <a:latin typeface="Cambria" panose="02040503050406030204" pitchFamily="18" charset="0"/>
                  <a:ea typeface="Cambria" panose="02040503050406030204" pitchFamily="18" charset="0"/>
                  <a:cs typeface="Avenir"/>
                  <a:sym typeface="Avenir"/>
                </a:rPr>
                <a:t> = μ</a:t>
              </a:r>
              <a:r>
                <a:rPr lang="en-GB" baseline="-25000" dirty="0">
                  <a:solidFill>
                    <a:schemeClr val="tx1"/>
                  </a:solidFill>
                  <a:latin typeface="Cambria" panose="02040503050406030204" pitchFamily="18" charset="0"/>
                  <a:ea typeface="Cambria" panose="02040503050406030204" pitchFamily="18" charset="0"/>
                  <a:cs typeface="Avenir"/>
                  <a:sym typeface="Avenir"/>
                </a:rPr>
                <a:t>1</a:t>
              </a:r>
              <a:endParaRPr dirty="0">
                <a:solidFill>
                  <a:schemeClr val="tx1"/>
                </a:solidFill>
                <a:latin typeface="Cambria" panose="02040503050406030204" pitchFamily="18" charset="0"/>
                <a:ea typeface="Cambria" panose="02040503050406030204" pitchFamily="18" charset="0"/>
                <a:cs typeface="Avenir"/>
                <a:sym typeface="Avenir"/>
              </a:endParaRPr>
            </a:p>
          </p:txBody>
        </p:sp>
        <p:sp>
          <p:nvSpPr>
            <p:cNvPr id="551" name="Google Shape;551;p76"/>
            <p:cNvSpPr/>
            <p:nvPr/>
          </p:nvSpPr>
          <p:spPr>
            <a:xfrm>
              <a:off x="3632737" y="3690249"/>
              <a:ext cx="1720725" cy="609600"/>
            </a:xfrm>
            <a:prstGeom prst="roundRect">
              <a:avLst>
                <a:gd name="adj" fmla="val 16667"/>
              </a:avLst>
            </a:prstGeom>
            <a:noFill/>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algn="ctr"/>
              <a:r>
                <a:rPr lang="en-GB" dirty="0">
                  <a:solidFill>
                    <a:schemeClr val="tx1"/>
                  </a:solidFill>
                  <a:latin typeface="Cambria" panose="02040503050406030204" pitchFamily="18" charset="0"/>
                  <a:ea typeface="Cambria" panose="02040503050406030204" pitchFamily="18" charset="0"/>
                  <a:cs typeface="Avenir"/>
                  <a:sym typeface="Avenir"/>
                </a:rPr>
                <a:t>To test: d = 0</a:t>
              </a:r>
              <a:endParaRPr dirty="0">
                <a:solidFill>
                  <a:schemeClr val="tx1"/>
                </a:solidFill>
                <a:latin typeface="Cambria" panose="02040503050406030204" pitchFamily="18" charset="0"/>
                <a:ea typeface="Cambria" panose="02040503050406030204" pitchFamily="18" charset="0"/>
                <a:cs typeface="Avenir"/>
                <a:sym typeface="Avenir"/>
              </a:endParaRPr>
            </a:p>
          </p:txBody>
        </p:sp>
        <p:cxnSp>
          <p:nvCxnSpPr>
            <p:cNvPr id="552" name="Google Shape;552;p76"/>
            <p:cNvCxnSpPr>
              <a:stCxn id="544" idx="2"/>
              <a:endCxn id="545" idx="0"/>
            </p:cNvCxnSpPr>
            <p:nvPr/>
          </p:nvCxnSpPr>
          <p:spPr>
            <a:xfrm rot="5400000">
              <a:off x="3542720" y="1358394"/>
              <a:ext cx="276462" cy="2299250"/>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53" name="Google Shape;553;p76"/>
            <p:cNvCxnSpPr>
              <a:stCxn id="544" idx="2"/>
              <a:endCxn id="546" idx="0"/>
            </p:cNvCxnSpPr>
            <p:nvPr/>
          </p:nvCxnSpPr>
          <p:spPr>
            <a:xfrm rot="16200000" flipH="1">
              <a:off x="5892745" y="1307619"/>
              <a:ext cx="276462" cy="2400800"/>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54" name="Google Shape;554;p76"/>
            <p:cNvCxnSpPr>
              <a:cxnSpLocks/>
              <a:stCxn id="545" idx="2"/>
              <a:endCxn id="547" idx="0"/>
            </p:cNvCxnSpPr>
            <p:nvPr/>
          </p:nvCxnSpPr>
          <p:spPr>
            <a:xfrm rot="5400000">
              <a:off x="1499845" y="2658769"/>
              <a:ext cx="434400" cy="1628563"/>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55" name="Google Shape;555;p76"/>
            <p:cNvCxnSpPr>
              <a:cxnSpLocks/>
              <a:stCxn id="545" idx="2"/>
              <a:endCxn id="548" idx="0"/>
            </p:cNvCxnSpPr>
            <p:nvPr/>
          </p:nvCxnSpPr>
          <p:spPr>
            <a:xfrm rot="16200000" flipH="1">
              <a:off x="2393457" y="3393719"/>
              <a:ext cx="434400" cy="158662"/>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56" name="Google Shape;556;p76"/>
            <p:cNvCxnSpPr>
              <a:cxnSpLocks/>
              <a:stCxn id="545" idx="2"/>
              <a:endCxn id="551" idx="0"/>
            </p:cNvCxnSpPr>
            <p:nvPr/>
          </p:nvCxnSpPr>
          <p:spPr>
            <a:xfrm rot="16200000" flipH="1">
              <a:off x="3295014" y="2492162"/>
              <a:ext cx="434399" cy="1961774"/>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57" name="Google Shape;557;p76"/>
            <p:cNvCxnSpPr>
              <a:cxnSpLocks/>
              <a:stCxn id="546" idx="2"/>
              <a:endCxn id="549" idx="0"/>
            </p:cNvCxnSpPr>
            <p:nvPr/>
          </p:nvCxnSpPr>
          <p:spPr>
            <a:xfrm rot="5400000">
              <a:off x="6646670" y="3105594"/>
              <a:ext cx="434450" cy="734963"/>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58" name="Google Shape;558;p76"/>
            <p:cNvCxnSpPr>
              <a:cxnSpLocks/>
              <a:stCxn id="546" idx="2"/>
              <a:endCxn id="550" idx="0"/>
            </p:cNvCxnSpPr>
            <p:nvPr/>
          </p:nvCxnSpPr>
          <p:spPr>
            <a:xfrm rot="16200000" flipH="1">
              <a:off x="7540282" y="2946944"/>
              <a:ext cx="434450" cy="1052262"/>
            </a:xfrm>
            <a:prstGeom prst="bentConnector3">
              <a:avLst>
                <a:gd name="adj1" fmla="val 50000"/>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cxnSp>
        <p:pic>
          <p:nvPicPr>
            <p:cNvPr id="559" name="Google Shape;559;p76" descr="Z = \frac{\bar X_1 - \bar X_2}{\sqrt {\frac{\sigma_1^2}{n_1} + \frac{\sigma_2^2}{n_2}}}" title="MathEquation,#000000"/>
            <p:cNvPicPr preferRelativeResize="0"/>
            <p:nvPr/>
          </p:nvPicPr>
          <p:blipFill>
            <a:blip r:embed="rId6">
              <a:alphaModFix/>
            </a:blip>
            <a:stretch>
              <a:fillRect/>
            </a:stretch>
          </p:blipFill>
          <p:spPr>
            <a:xfrm>
              <a:off x="7532626" y="4350852"/>
              <a:ext cx="1447800" cy="830748"/>
            </a:xfrm>
            <a:prstGeom prst="rect">
              <a:avLst/>
            </a:prstGeom>
            <a:ln>
              <a:noFill/>
            </a:ln>
          </p:spPr>
          <p:style>
            <a:lnRef idx="2">
              <a:schemeClr val="accent6"/>
            </a:lnRef>
            <a:fillRef idx="1">
              <a:schemeClr val="lt1"/>
            </a:fillRef>
            <a:effectRef idx="0">
              <a:schemeClr val="accent6"/>
            </a:effectRef>
            <a:fontRef idx="minor">
              <a:schemeClr val="dk1"/>
            </a:fontRef>
          </p:style>
        </p:pic>
        <p:pic>
          <p:nvPicPr>
            <p:cNvPr id="560" name="Google Shape;560;p76" descr="t = \frac{\bar X - \bar Y}{s \sqrt { \frac{1}{n_1}+ \frac{1}{n_2}}}" title="MathEquation,#000000"/>
            <p:cNvPicPr preferRelativeResize="0"/>
            <p:nvPr/>
          </p:nvPicPr>
          <p:blipFill>
            <a:blip r:embed="rId7">
              <a:alphaModFix/>
            </a:blip>
            <a:stretch>
              <a:fillRect/>
            </a:stretch>
          </p:blipFill>
          <p:spPr>
            <a:xfrm>
              <a:off x="2063412" y="4366338"/>
              <a:ext cx="1285263" cy="824562"/>
            </a:xfrm>
            <a:prstGeom prst="rect">
              <a:avLst/>
            </a:prstGeom>
            <a:ln>
              <a:noFill/>
            </a:ln>
          </p:spPr>
          <p:style>
            <a:lnRef idx="2">
              <a:schemeClr val="accent6"/>
            </a:lnRef>
            <a:fillRef idx="1">
              <a:schemeClr val="lt1"/>
            </a:fillRef>
            <a:effectRef idx="0">
              <a:schemeClr val="accent6"/>
            </a:effectRef>
            <a:fontRef idx="minor">
              <a:schemeClr val="dk1"/>
            </a:fontRef>
          </p:style>
        </p:pic>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5" name="Picture 4">
            <a:extLst>
              <a:ext uri="{FF2B5EF4-FFF2-40B4-BE49-F238E27FC236}">
                <a16:creationId xmlns="" xmlns:a16="http://schemas.microsoft.com/office/drawing/2014/main" id="{446E9F90-DCC7-4B7B-A3EB-9C994DD8B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 y="39510"/>
            <a:ext cx="1728215" cy="1753882"/>
          </a:xfrm>
          <a:prstGeom prst="rect">
            <a:avLst/>
          </a:prstGeom>
        </p:spPr>
      </p:pic>
      <p:sp>
        <p:nvSpPr>
          <p:cNvPr id="7" name="Rectangle 6">
            <a:extLst>
              <a:ext uri="{FF2B5EF4-FFF2-40B4-BE49-F238E27FC236}">
                <a16:creationId xmlns="" xmlns:a16="http://schemas.microsoft.com/office/drawing/2014/main" id="{0739B535-5796-4D7D-96DC-F199814A900B}"/>
              </a:ext>
            </a:extLst>
          </p:cNvPr>
          <p:cNvSpPr/>
          <p:nvPr/>
        </p:nvSpPr>
        <p:spPr>
          <a:xfrm>
            <a:off x="0" y="2361194"/>
            <a:ext cx="9144000" cy="2135613"/>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r>
              <a:rPr lang="en-US" sz="2000" i="1" dirty="0">
                <a:latin typeface="Cambria" panose="02040503050406030204" pitchFamily="18" charset="0"/>
                <a:ea typeface="Cambria" panose="02040503050406030204" pitchFamily="18" charset="0"/>
              </a:rPr>
              <a:t>Because s is used to estimate the unknown sigma, the values of t are more variable than those of z. Therefore, t distribution has more area in the tails and less in the center than does the standard normal distribution.</a:t>
            </a:r>
            <a:endParaRPr lang="en-IN" sz="20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22175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468469"/>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eaLnBrk="1" hangingPunct="1"/>
            <a:r>
              <a:rPr lang="en-GB" sz="3600" b="1" dirty="0">
                <a:latin typeface="Cambria" panose="02040503050406030204" pitchFamily="18" charset="0"/>
                <a:sym typeface="Avenir"/>
              </a:rPr>
              <a:t>Test for Normality of Data </a:t>
            </a:r>
            <a:r>
              <a:rPr lang="en-US" sz="3600" b="1" dirty="0">
                <a:latin typeface="Cambria" panose="02040503050406030204" pitchFamily="18" charset="0"/>
              </a:rPr>
              <a:t> </a:t>
            </a:r>
          </a:p>
        </p:txBody>
      </p:sp>
    </p:spTree>
    <p:custDataLst>
      <p:tags r:id="rId1"/>
    </p:custDataLst>
    <p:extLst>
      <p:ext uri="{BB962C8B-B14F-4D97-AF65-F5344CB8AC3E}">
        <p14:creationId xmlns:p14="http://schemas.microsoft.com/office/powerpoint/2010/main" val="2612395030"/>
      </p:ext>
    </p:extLst>
  </p:cSld>
  <p:clrMapOvr>
    <a:masterClrMapping/>
  </p:clrMapOvr>
  <p:transition>
    <p:wipe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8"/>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Test for Normality</a:t>
            </a:r>
            <a:endParaRPr dirty="0">
              <a:ea typeface="Cambria" panose="02040503050406030204" pitchFamily="18" charset="0"/>
              <a:cs typeface="Avenir"/>
              <a:sym typeface="Avenir"/>
            </a:endParaRPr>
          </a:p>
        </p:txBody>
      </p:sp>
      <p:sp>
        <p:nvSpPr>
          <p:cNvPr id="571" name="Google Shape;571;p78"/>
          <p:cNvSpPr/>
          <p:nvPr/>
        </p:nvSpPr>
        <p:spPr>
          <a:xfrm>
            <a:off x="2848650" y="1828800"/>
            <a:ext cx="3446700" cy="639600"/>
          </a:xfrm>
          <a:prstGeom prst="roundRect">
            <a:avLst>
              <a:gd name="adj" fmla="val 16667"/>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en-GB" sz="2200" b="1" dirty="0">
                <a:solidFill>
                  <a:schemeClr val="tx1"/>
                </a:solidFill>
                <a:latin typeface="Cambria" panose="02040503050406030204" pitchFamily="18" charset="0"/>
                <a:ea typeface="Cambria" panose="02040503050406030204" pitchFamily="18" charset="0"/>
                <a:cs typeface="Avenir"/>
                <a:sym typeface="Avenir"/>
              </a:rPr>
              <a:t>Testing for normality</a:t>
            </a:r>
            <a:endParaRPr sz="2200"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572" name="Google Shape;572;p78"/>
          <p:cNvSpPr/>
          <p:nvPr/>
        </p:nvSpPr>
        <p:spPr>
          <a:xfrm>
            <a:off x="842652" y="3476700"/>
            <a:ext cx="20469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en-GB" b="1" dirty="0">
                <a:solidFill>
                  <a:schemeClr val="tx1"/>
                </a:solidFill>
                <a:latin typeface="Cambria" panose="02040503050406030204" pitchFamily="18" charset="0"/>
                <a:ea typeface="Cambria" panose="02040503050406030204" pitchFamily="18" charset="0"/>
                <a:cs typeface="Avenir"/>
                <a:sym typeface="Avenir"/>
              </a:rPr>
              <a:t>Shapiro test</a:t>
            </a:r>
            <a:endParaRPr b="1" dirty="0">
              <a:solidFill>
                <a:schemeClr val="tx1"/>
              </a:solidFill>
              <a:latin typeface="Cambria" panose="02040503050406030204" pitchFamily="18" charset="0"/>
              <a:ea typeface="Cambria" panose="02040503050406030204" pitchFamily="18" charset="0"/>
              <a:cs typeface="Avenir"/>
              <a:sym typeface="Avenir"/>
            </a:endParaRPr>
          </a:p>
        </p:txBody>
      </p:sp>
      <p:sp>
        <p:nvSpPr>
          <p:cNvPr id="573" name="Google Shape;573;p78"/>
          <p:cNvSpPr/>
          <p:nvPr/>
        </p:nvSpPr>
        <p:spPr>
          <a:xfrm>
            <a:off x="6105363" y="3476700"/>
            <a:ext cx="2046900" cy="639600"/>
          </a:xfrm>
          <a:prstGeom prst="roundRect">
            <a:avLst>
              <a:gd name="adj" fmla="val 16667"/>
            </a:avLst>
          </a:prstGeom>
          <a:solidFill>
            <a:schemeClr val="accent1">
              <a:lumMod val="20000"/>
              <a:lumOff val="80000"/>
            </a:schemeClr>
          </a:solidFill>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algn="ctr"/>
            <a:r>
              <a:rPr lang="en-GB" b="1" dirty="0" err="1">
                <a:solidFill>
                  <a:schemeClr val="tx1"/>
                </a:solidFill>
                <a:latin typeface="Cambria" panose="02040503050406030204" pitchFamily="18" charset="0"/>
                <a:ea typeface="Cambria" panose="02040503050406030204" pitchFamily="18" charset="0"/>
                <a:cs typeface="Avenir"/>
                <a:sym typeface="Avenir"/>
              </a:rPr>
              <a:t>Jarque-Bera</a:t>
            </a:r>
            <a:r>
              <a:rPr lang="en-GB" b="1" dirty="0">
                <a:solidFill>
                  <a:schemeClr val="tx1"/>
                </a:solidFill>
                <a:latin typeface="Cambria" panose="02040503050406030204" pitchFamily="18" charset="0"/>
                <a:ea typeface="Cambria" panose="02040503050406030204" pitchFamily="18" charset="0"/>
                <a:cs typeface="Avenir"/>
                <a:sym typeface="Avenir"/>
              </a:rPr>
              <a:t> test</a:t>
            </a:r>
            <a:endParaRPr b="1" dirty="0">
              <a:solidFill>
                <a:schemeClr val="tx1"/>
              </a:solidFill>
              <a:latin typeface="Cambria" panose="02040503050406030204" pitchFamily="18" charset="0"/>
              <a:ea typeface="Cambria" panose="02040503050406030204" pitchFamily="18" charset="0"/>
              <a:cs typeface="Avenir"/>
              <a:sym typeface="Avenir"/>
            </a:endParaRPr>
          </a:p>
        </p:txBody>
      </p:sp>
      <p:cxnSp>
        <p:nvCxnSpPr>
          <p:cNvPr id="574" name="Google Shape;574;p78"/>
          <p:cNvCxnSpPr>
            <a:stCxn id="571" idx="2"/>
            <a:endCxn id="572" idx="0"/>
          </p:cNvCxnSpPr>
          <p:nvPr/>
        </p:nvCxnSpPr>
        <p:spPr>
          <a:xfrm rot="5400000">
            <a:off x="2714850" y="1619550"/>
            <a:ext cx="1008300" cy="2706000"/>
          </a:xfrm>
          <a:prstGeom prst="bentConnector3">
            <a:avLst>
              <a:gd name="adj1" fmla="val 50000"/>
            </a:avLst>
          </a:prstGeom>
          <a:ln>
            <a:headEnd type="none" w="med" len="med"/>
            <a:tailEnd type="triangle" w="med" len="med"/>
          </a:ln>
        </p:spPr>
        <p:style>
          <a:lnRef idx="2">
            <a:schemeClr val="accent6">
              <a:shade val="50000"/>
            </a:schemeClr>
          </a:lnRef>
          <a:fillRef idx="1">
            <a:schemeClr val="accent6"/>
          </a:fillRef>
          <a:effectRef idx="0">
            <a:schemeClr val="accent6"/>
          </a:effectRef>
          <a:fontRef idx="minor">
            <a:schemeClr val="lt1"/>
          </a:fontRef>
        </p:style>
      </p:cxnSp>
      <p:sp>
        <p:nvSpPr>
          <p:cNvPr id="575" name="Google Shape;575;p78"/>
          <p:cNvSpPr txBox="1"/>
          <p:nvPr/>
        </p:nvSpPr>
        <p:spPr>
          <a:xfrm>
            <a:off x="991825" y="4182875"/>
            <a:ext cx="1748700" cy="1059400"/>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r>
              <a:rPr lang="en-GB">
                <a:latin typeface="Cambria" panose="02040503050406030204" pitchFamily="18" charset="0"/>
                <a:ea typeface="Cambria" panose="02040503050406030204" pitchFamily="18" charset="0"/>
              </a:rPr>
              <a:t>For data less than 5000 observations</a:t>
            </a:r>
            <a:endParaRPr baseline="-25000">
              <a:latin typeface="Cambria" panose="02040503050406030204" pitchFamily="18" charset="0"/>
              <a:ea typeface="Cambria" panose="02040503050406030204" pitchFamily="18" charset="0"/>
            </a:endParaRPr>
          </a:p>
        </p:txBody>
      </p:sp>
      <p:sp>
        <p:nvSpPr>
          <p:cNvPr id="576" name="Google Shape;576;p78"/>
          <p:cNvSpPr txBox="1"/>
          <p:nvPr/>
        </p:nvSpPr>
        <p:spPr>
          <a:xfrm>
            <a:off x="6254550" y="4182875"/>
            <a:ext cx="1748700" cy="1059400"/>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r>
              <a:rPr lang="en-GB">
                <a:solidFill>
                  <a:schemeClr val="dk1"/>
                </a:solidFill>
                <a:latin typeface="Cambria" panose="02040503050406030204" pitchFamily="18" charset="0"/>
                <a:ea typeface="Cambria" panose="02040503050406030204" pitchFamily="18" charset="0"/>
              </a:rPr>
              <a:t>For data more than 5000 observations</a:t>
            </a:r>
            <a:endParaRPr>
              <a:solidFill>
                <a:schemeClr val="dk1"/>
              </a:solidFill>
              <a:latin typeface="Cambria" panose="02040503050406030204" pitchFamily="18" charset="0"/>
              <a:ea typeface="Cambria" panose="02040503050406030204" pitchFamily="18" charset="0"/>
            </a:endParaRPr>
          </a:p>
          <a:p>
            <a:endParaRPr>
              <a:solidFill>
                <a:schemeClr val="dk1"/>
              </a:solidFill>
              <a:latin typeface="Cambria" panose="02040503050406030204" pitchFamily="18" charset="0"/>
              <a:ea typeface="Cambria" panose="02040503050406030204" pitchFamily="18" charset="0"/>
            </a:endParaRPr>
          </a:p>
        </p:txBody>
      </p:sp>
      <p:cxnSp>
        <p:nvCxnSpPr>
          <p:cNvPr id="577" name="Google Shape;577;p78"/>
          <p:cNvCxnSpPr>
            <a:stCxn id="571" idx="2"/>
            <a:endCxn id="573" idx="0"/>
          </p:cNvCxnSpPr>
          <p:nvPr/>
        </p:nvCxnSpPr>
        <p:spPr>
          <a:xfrm rot="-5400000" flipH="1">
            <a:off x="5346300" y="1694100"/>
            <a:ext cx="1008300" cy="2556900"/>
          </a:xfrm>
          <a:prstGeom prst="bentConnector3">
            <a:avLst>
              <a:gd name="adj1" fmla="val 50000"/>
            </a:avLst>
          </a:prstGeom>
          <a:ln>
            <a:headEnd type="none" w="med" len="med"/>
            <a:tailEnd type="triangle" w="med" len="med"/>
          </a:ln>
        </p:spPr>
        <p:style>
          <a:lnRef idx="2">
            <a:schemeClr val="accent6">
              <a:shade val="50000"/>
            </a:schemeClr>
          </a:lnRef>
          <a:fillRef idx="1">
            <a:schemeClr val="accent6"/>
          </a:fillRef>
          <a:effectRef idx="0">
            <a:schemeClr val="accent6"/>
          </a:effectRef>
          <a:fontRef idx="minor">
            <a:schemeClr val="lt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9"/>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Test for Normality</a:t>
            </a:r>
            <a:endParaRPr dirty="0">
              <a:ea typeface="Cambria" panose="02040503050406030204" pitchFamily="18" charset="0"/>
              <a:cs typeface="Avenir"/>
              <a:sym typeface="Avenir"/>
            </a:endParaRPr>
          </a:p>
        </p:txBody>
      </p:sp>
      <p:sp>
        <p:nvSpPr>
          <p:cNvPr id="4" name="Rounded Rectangle 6">
            <a:extLst>
              <a:ext uri="{FF2B5EF4-FFF2-40B4-BE49-F238E27FC236}">
                <a16:creationId xmlns="" xmlns:a16="http://schemas.microsoft.com/office/drawing/2014/main" id="{E2BEDF50-1BA9-4D96-B9DF-C7A059B5F0E4}"/>
              </a:ext>
            </a:extLst>
          </p:cNvPr>
          <p:cNvSpPr/>
          <p:nvPr/>
        </p:nvSpPr>
        <p:spPr>
          <a:xfrm>
            <a:off x="190500" y="1381919"/>
            <a:ext cx="8763000" cy="4094162"/>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285750" lvl="0" indent="-285750">
              <a:buSzPct val="100000"/>
              <a:buFont typeface="Arial" panose="020B0604020202020204" pitchFamily="34" charset="0"/>
              <a:buChar char="•"/>
            </a:pPr>
            <a:r>
              <a:rPr lang="en-GB" sz="2000" dirty="0">
                <a:latin typeface="Cambria" panose="02040503050406030204" pitchFamily="18" charset="0"/>
                <a:ea typeface="Cambria" panose="02040503050406030204" pitchFamily="18" charset="0"/>
              </a:rPr>
              <a:t>The assumption of most machine learning algorithms is that the data should come from a normal distribution</a:t>
            </a:r>
          </a:p>
          <a:p>
            <a:pPr marL="285750" lvl="0" indent="-285750">
              <a:buSzPct val="1000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285750" lvl="0" indent="-285750">
              <a:buSzPct val="100000"/>
              <a:buFont typeface="Arial" panose="020B0604020202020204" pitchFamily="34" charset="0"/>
              <a:buChar char="•"/>
            </a:pPr>
            <a:r>
              <a:rPr lang="en-GB" sz="2000" dirty="0">
                <a:latin typeface="Cambria" panose="02040503050406030204" pitchFamily="18" charset="0"/>
                <a:ea typeface="Cambria" panose="02040503050406030204" pitchFamily="18" charset="0"/>
              </a:rPr>
              <a:t>This normality of a data can be checked using the statistical tests such as the Shapiro-</a:t>
            </a:r>
            <a:r>
              <a:rPr lang="en-GB" sz="2000" dirty="0" err="1">
                <a:latin typeface="Cambria" panose="02040503050406030204" pitchFamily="18" charset="0"/>
                <a:ea typeface="Cambria" panose="02040503050406030204" pitchFamily="18" charset="0"/>
              </a:rPr>
              <a:t>Wilk</a:t>
            </a:r>
            <a:r>
              <a:rPr lang="en-GB" sz="2000" dirty="0">
                <a:latin typeface="Cambria" panose="02040503050406030204" pitchFamily="18" charset="0"/>
                <a:ea typeface="Cambria" panose="02040503050406030204" pitchFamily="18" charset="0"/>
              </a:rPr>
              <a:t> test, </a:t>
            </a:r>
            <a:r>
              <a:rPr lang="en-GB" sz="2000" dirty="0" err="1">
                <a:latin typeface="Cambria" panose="02040503050406030204" pitchFamily="18" charset="0"/>
                <a:ea typeface="Cambria" panose="02040503050406030204" pitchFamily="18" charset="0"/>
              </a:rPr>
              <a:t>Jarque-Bera</a:t>
            </a:r>
            <a:r>
              <a:rPr lang="en-GB" sz="2000" dirty="0">
                <a:latin typeface="Cambria" panose="02040503050406030204" pitchFamily="18" charset="0"/>
                <a:ea typeface="Cambria" panose="02040503050406030204" pitchFamily="18" charset="0"/>
              </a:rPr>
              <a:t> test.</a:t>
            </a:r>
          </a:p>
          <a:p>
            <a:pPr marL="285750" lvl="0" indent="-285750">
              <a:buSzPct val="100000"/>
              <a:buFont typeface="Arial" panose="020B0604020202020204" pitchFamily="34" charset="0"/>
              <a:buChar char="•"/>
            </a:pPr>
            <a:endParaRPr lang="en-GB" sz="2000" dirty="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The test hypothesis is given as:</a:t>
            </a:r>
          </a:p>
          <a:p>
            <a:pPr marL="742950" lvl="1"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H</a:t>
            </a:r>
            <a:r>
              <a:rPr lang="en-US" sz="2000" baseline="-25000" dirty="0">
                <a:latin typeface="Cambria" panose="02040503050406030204" pitchFamily="18" charset="0"/>
                <a:ea typeface="Cambria" panose="02040503050406030204" pitchFamily="18" charset="0"/>
              </a:rPr>
              <a:t>0</a:t>
            </a:r>
            <a:r>
              <a:rPr lang="en-US" sz="2000" dirty="0">
                <a:latin typeface="Cambria" panose="02040503050406030204" pitchFamily="18" charset="0"/>
                <a:ea typeface="Cambria" panose="02040503050406030204" pitchFamily="18" charset="0"/>
              </a:rPr>
              <a:t>: The data follows normal distribution</a:t>
            </a:r>
          </a:p>
          <a:p>
            <a:pPr marL="742950" lvl="1"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against H</a:t>
            </a:r>
            <a:r>
              <a:rPr lang="en-US" sz="2000" baseline="-25000" dirty="0">
                <a:latin typeface="Cambria" panose="02040503050406030204" pitchFamily="18" charset="0"/>
                <a:ea typeface="Cambria" panose="02040503050406030204" pitchFamily="18" charset="0"/>
              </a:rPr>
              <a:t>a</a:t>
            </a:r>
            <a:r>
              <a:rPr lang="en-US" sz="2000" dirty="0">
                <a:latin typeface="Cambria" panose="02040503050406030204" pitchFamily="18" charset="0"/>
                <a:ea typeface="Cambria" panose="02040503050406030204" pitchFamily="18" charset="0"/>
              </a:rPr>
              <a:t>: The data does not follows normal distribution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0"/>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Shapiro-Wilk test</a:t>
            </a:r>
            <a:endParaRPr dirty="0">
              <a:ea typeface="Cambria" panose="02040503050406030204" pitchFamily="18" charset="0"/>
              <a:cs typeface="Avenir"/>
              <a:sym typeface="Avenir"/>
            </a:endParaRPr>
          </a:p>
        </p:txBody>
      </p:sp>
      <p:pic>
        <p:nvPicPr>
          <p:cNvPr id="2050" name="Picture 2">
            <a:extLst>
              <a:ext uri="{FF2B5EF4-FFF2-40B4-BE49-F238E27FC236}">
                <a16:creationId xmlns="" xmlns:a16="http://schemas.microsoft.com/office/drawing/2014/main" id="{43AAB870-8EDB-4C05-A77E-039E97BC3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0" y="1066800"/>
            <a:ext cx="8934680" cy="5149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81"/>
          <p:cNvSpPr txBox="1">
            <a:spLocks noGrp="1"/>
          </p:cNvSpPr>
          <p:nvPr>
            <p:ph type="title"/>
          </p:nvPr>
        </p:nvSpPr>
        <p:spPr>
          <a:prstGeom prst="rect">
            <a:avLst/>
          </a:prstGeom>
        </p:spPr>
        <p:txBody>
          <a:bodyPr spcFirstLastPara="1" vert="horz" wrap="square" lIns="91425" tIns="91425" rIns="91425" bIns="91425" numCol="1" anchor="t" anchorCtr="0" compatLnSpc="1">
            <a:prstTxWarp prst="textNoShape">
              <a:avLst/>
            </a:prstTxWarp>
            <a:noAutofit/>
          </a:bodyPr>
          <a:lstStyle/>
          <a:p>
            <a:r>
              <a:rPr lang="en-GB" dirty="0" err="1">
                <a:ea typeface="Cambria" panose="02040503050406030204" pitchFamily="18" charset="0"/>
                <a:cs typeface="Avenir"/>
                <a:sym typeface="Avenir"/>
              </a:rPr>
              <a:t>Jarque-Bera</a:t>
            </a:r>
            <a:r>
              <a:rPr lang="en-GB" dirty="0">
                <a:ea typeface="Cambria" panose="02040503050406030204" pitchFamily="18" charset="0"/>
                <a:cs typeface="Avenir"/>
                <a:sym typeface="Avenir"/>
              </a:rPr>
              <a:t> Test</a:t>
            </a:r>
            <a:endParaRPr dirty="0">
              <a:ea typeface="Cambria" panose="02040503050406030204" pitchFamily="18" charset="0"/>
              <a:cs typeface="Avenir"/>
              <a:sym typeface="Avenir"/>
            </a:endParaRPr>
          </a:p>
        </p:txBody>
      </p:sp>
      <p:pic>
        <p:nvPicPr>
          <p:cNvPr id="3074" name="Picture 2">
            <a:extLst>
              <a:ext uri="{FF2B5EF4-FFF2-40B4-BE49-F238E27FC236}">
                <a16:creationId xmlns="" xmlns:a16="http://schemas.microsoft.com/office/drawing/2014/main" id="{B3B4C68D-1050-4790-8CE3-C25D2C623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914400"/>
            <a:ext cx="8572500" cy="5793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Box 2"/>
          <p:cNvSpPr txBox="1">
            <a:spLocks noChangeArrowheads="1"/>
          </p:cNvSpPr>
          <p:nvPr/>
        </p:nvSpPr>
        <p:spPr bwMode="auto">
          <a:xfrm>
            <a:off x="0" y="0"/>
            <a:ext cx="3506666" cy="6858000"/>
          </a:xfrm>
          <a:prstGeom prst="rect">
            <a:avLst/>
          </a:prstGeom>
          <a:solidFill>
            <a:srgbClr val="03564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pPr defTabSz="477838" fontAlgn="base">
              <a:spcBef>
                <a:spcPct val="0"/>
              </a:spcBef>
              <a:spcAft>
                <a:spcPct val="0"/>
              </a:spcAft>
            </a:pPr>
            <a:endParaRPr lang="en-US" i="1">
              <a:solidFill>
                <a:srgbClr val="F2915A"/>
              </a:solidFill>
              <a:latin typeface="Trebuchet MS" pitchFamily="34" charset="0"/>
            </a:endParaRPr>
          </a:p>
        </p:txBody>
      </p:sp>
      <p:pic>
        <p:nvPicPr>
          <p:cNvPr id="162819" name="Picture 3" descr="120616---Final-Logo-Transparent.png"/>
          <p:cNvPicPr>
            <a:picLocks noChangeAspect="1"/>
          </p:cNvPicPr>
          <p:nvPr/>
        </p:nvPicPr>
        <p:blipFill>
          <a:blip r:embed="rId3">
            <a:extLst>
              <a:ext uri="{28A0092B-C50C-407E-A947-70E740481C1C}">
                <a14:useLocalDpi xmlns:a14="http://schemas.microsoft.com/office/drawing/2010/main" val="0"/>
              </a:ext>
            </a:extLst>
          </a:blip>
          <a:srcRect r="9305"/>
          <a:stretch>
            <a:fillRect/>
          </a:stretch>
        </p:blipFill>
        <p:spPr bwMode="auto">
          <a:xfrm>
            <a:off x="6573716" y="71438"/>
            <a:ext cx="2434004"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0" name="TextBox 10"/>
          <p:cNvSpPr txBox="1">
            <a:spLocks noChangeArrowheads="1"/>
          </p:cNvSpPr>
          <p:nvPr/>
        </p:nvSpPr>
        <p:spPr bwMode="auto">
          <a:xfrm>
            <a:off x="7101268" y="4032250"/>
            <a:ext cx="19797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r" defTabSz="477838" fontAlgn="base">
              <a:spcBef>
                <a:spcPct val="0"/>
              </a:spcBef>
              <a:spcAft>
                <a:spcPct val="0"/>
              </a:spcAft>
            </a:pPr>
            <a:r>
              <a:rPr lang="en-US" sz="2000" b="1">
                <a:solidFill>
                  <a:srgbClr val="7F7F7F"/>
                </a:solidFill>
                <a:latin typeface="Cambria" pitchFamily="18" charset="0"/>
              </a:rPr>
              <a:t>Thank you</a:t>
            </a:r>
          </a:p>
        </p:txBody>
      </p:sp>
      <p:sp>
        <p:nvSpPr>
          <p:cNvPr id="162821" name="Rectangle 5"/>
          <p:cNvSpPr>
            <a:spLocks noChangeArrowheads="1"/>
          </p:cNvSpPr>
          <p:nvPr/>
        </p:nvSpPr>
        <p:spPr bwMode="auto">
          <a:xfrm>
            <a:off x="5580185" y="4379913"/>
            <a:ext cx="3519854"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fontAlgn="base">
              <a:spcBef>
                <a:spcPct val="0"/>
              </a:spcBef>
              <a:spcAft>
                <a:spcPct val="0"/>
              </a:spcAft>
            </a:pPr>
            <a:r>
              <a:rPr lang="en-US" sz="1200" b="1">
                <a:solidFill>
                  <a:srgbClr val="7F7F7F"/>
                </a:solidFill>
                <a:latin typeface="Cambria" pitchFamily="18" charset="0"/>
                <a:ea typeface="MS PGothic" pitchFamily="34" charset="-128"/>
              </a:rPr>
              <a:t>Mumbai | Bangalore | Pune | Chennai | Jaipur</a:t>
            </a:r>
          </a:p>
        </p:txBody>
      </p:sp>
      <p:pic>
        <p:nvPicPr>
          <p:cNvPr id="162822" name="Picture 5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5623" y="5880129"/>
            <a:ext cx="15430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11022" y="5880129"/>
            <a:ext cx="3069981"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4" name="Rectangle 16"/>
          <p:cNvSpPr>
            <a:spLocks noChangeArrowheads="1"/>
          </p:cNvSpPr>
          <p:nvPr/>
        </p:nvSpPr>
        <p:spPr bwMode="auto">
          <a:xfrm>
            <a:off x="3506666" y="5576888"/>
            <a:ext cx="3519854"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77838" fontAlgn="base">
              <a:spcBef>
                <a:spcPct val="0"/>
              </a:spcBef>
              <a:spcAft>
                <a:spcPct val="0"/>
              </a:spcAft>
            </a:pPr>
            <a:r>
              <a:rPr lang="en-US" sz="1200" b="1">
                <a:solidFill>
                  <a:srgbClr val="035642"/>
                </a:solidFill>
                <a:latin typeface="Cambria" pitchFamily="18" charset="0"/>
                <a:ea typeface="MS PGothic" pitchFamily="34" charset="-128"/>
              </a:rPr>
              <a:t>ACCREDITED TRAINING PARTNER: </a:t>
            </a:r>
          </a:p>
        </p:txBody>
      </p:sp>
    </p:spTree>
    <p:extLst>
      <p:ext uri="{BB962C8B-B14F-4D97-AF65-F5344CB8AC3E}">
        <p14:creationId xmlns:p14="http://schemas.microsoft.com/office/powerpoint/2010/main" val="10899008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GB" dirty="0">
                <a:ea typeface="Cambria" panose="02040503050406030204" pitchFamily="18" charset="0"/>
                <a:cs typeface="Avenir"/>
                <a:sym typeface="Avenir"/>
              </a:rPr>
              <a:t>Statistic</a:t>
            </a:r>
            <a:endParaRPr dirty="0">
              <a:ea typeface="Cambria" panose="02040503050406030204" pitchFamily="18" charset="0"/>
              <a:cs typeface="Avenir"/>
              <a:sym typeface="Avenir"/>
            </a:endParaRPr>
          </a:p>
        </p:txBody>
      </p:sp>
      <p:sp>
        <p:nvSpPr>
          <p:cNvPr id="5" name="Rounded Rectangle 4">
            <a:extLst>
              <a:ext uri="{FF2B5EF4-FFF2-40B4-BE49-F238E27FC236}">
                <a16:creationId xmlns="" xmlns:a16="http://schemas.microsoft.com/office/drawing/2014/main" id="{498B9080-7A49-4E64-B31A-29D6BCF4CAAD}"/>
              </a:ext>
            </a:extLst>
          </p:cNvPr>
          <p:cNvSpPr/>
          <p:nvPr/>
        </p:nvSpPr>
        <p:spPr>
          <a:xfrm>
            <a:off x="457200" y="1333500"/>
            <a:ext cx="8229600" cy="4191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57200" lvl="0" indent="-330200">
              <a:buSzPts val="1600"/>
              <a:buFont typeface="Avenir"/>
              <a:buChar char="●"/>
            </a:pPr>
            <a:r>
              <a:rPr lang="en-US" sz="2000" dirty="0">
                <a:latin typeface="Cambria" panose="02040503050406030204" pitchFamily="18" charset="0"/>
                <a:ea typeface="Cambria" panose="02040503050406030204" pitchFamily="18" charset="0"/>
                <a:cs typeface="Avenir"/>
                <a:sym typeface="Avenir"/>
              </a:rPr>
              <a:t>Statistic are numbers that summarize data from a sample </a:t>
            </a:r>
            <a:r>
              <a:rPr lang="en-US" sz="2000" dirty="0" err="1">
                <a:latin typeface="Cambria" panose="02040503050406030204" pitchFamily="18" charset="0"/>
                <a:ea typeface="Cambria" panose="02040503050406030204" pitchFamily="18" charset="0"/>
                <a:cs typeface="Avenir"/>
                <a:sym typeface="Avenir"/>
              </a:rPr>
              <a:t>i.e</a:t>
            </a:r>
            <a:r>
              <a:rPr lang="en-US" sz="2000" dirty="0">
                <a:latin typeface="Cambria" panose="02040503050406030204" pitchFamily="18" charset="0"/>
                <a:ea typeface="Cambria" panose="02040503050406030204" pitchFamily="18" charset="0"/>
                <a:cs typeface="Avenir"/>
                <a:sym typeface="Avenir"/>
              </a:rPr>
              <a:t> some subset of the entire  population</a:t>
            </a:r>
          </a:p>
          <a:p>
            <a:pPr marL="457200" lvl="0" indent="-330200">
              <a:buSzPts val="1600"/>
              <a:buFont typeface="Avenir"/>
              <a:buChar char="●"/>
            </a:pPr>
            <a:endParaRPr lang="en-US" sz="2000" dirty="0">
              <a:latin typeface="Cambria" panose="02040503050406030204" pitchFamily="18" charset="0"/>
              <a:ea typeface="Cambria" panose="02040503050406030204" pitchFamily="18" charset="0"/>
              <a:cs typeface="Avenir"/>
              <a:sym typeface="Avenir"/>
            </a:endParaRPr>
          </a:p>
          <a:p>
            <a:pPr marL="457200" lvl="0" indent="-330200">
              <a:buSzPts val="1600"/>
              <a:buFont typeface="Avenir"/>
              <a:buChar char="●"/>
            </a:pPr>
            <a:r>
              <a:rPr lang="en-US" sz="2000" dirty="0">
                <a:latin typeface="Cambria" panose="02040503050406030204" pitchFamily="18" charset="0"/>
                <a:ea typeface="Cambria" panose="02040503050406030204" pitchFamily="18" charset="0"/>
                <a:cs typeface="Avenir"/>
                <a:sym typeface="Avenir"/>
              </a:rPr>
              <a:t>It’s a measure of characteristics that tells us something about fraction (a sample) of a population</a:t>
            </a:r>
          </a:p>
          <a:p>
            <a:pPr marL="457200" lvl="0" indent="-330200">
              <a:buSzPts val="1600"/>
              <a:buFont typeface="Avenir"/>
              <a:buChar char="●"/>
            </a:pPr>
            <a:endParaRPr lang="en-US" sz="2000" dirty="0">
              <a:latin typeface="Cambria" panose="02040503050406030204" pitchFamily="18" charset="0"/>
              <a:ea typeface="Cambria" panose="02040503050406030204" pitchFamily="18" charset="0"/>
              <a:cs typeface="Avenir"/>
              <a:sym typeface="Avenir"/>
            </a:endParaRPr>
          </a:p>
          <a:p>
            <a:pPr marL="457200" lvl="0" indent="-330200">
              <a:buSzPts val="1600"/>
              <a:buFont typeface="Avenir"/>
              <a:buChar char="●"/>
            </a:pPr>
            <a:r>
              <a:rPr lang="en-US" sz="2000" dirty="0">
                <a:latin typeface="Cambria" panose="02040503050406030204" pitchFamily="18" charset="0"/>
                <a:ea typeface="Cambria" panose="02040503050406030204" pitchFamily="18" charset="0"/>
                <a:cs typeface="Avenir"/>
                <a:sym typeface="Avenir"/>
              </a:rPr>
              <a:t>The goal is to estimate certain population parameter so that using the sample data you can generalize the characteristics of the population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prstGeom prst="rect">
            <a:avLst/>
          </a:prstGeom>
        </p:spPr>
        <p:txBody>
          <a:bodyPr spcFirstLastPara="1" vert="horz" wrap="square" lIns="91425" tIns="91425" rIns="91425" bIns="91425" numCol="1" anchor="ctr" anchorCtr="0" compatLnSpc="1">
            <a:prstTxWarp prst="textNoShape">
              <a:avLst/>
            </a:prstTxWarp>
            <a:noAutofit/>
          </a:bodyPr>
          <a:lstStyle/>
          <a:p>
            <a:pPr>
              <a:buClr>
                <a:schemeClr val="dk1"/>
              </a:buClr>
              <a:buSzPts val="1100"/>
            </a:pPr>
            <a:r>
              <a:rPr lang="en-GB" dirty="0">
                <a:ea typeface="Cambria" panose="02040503050406030204" pitchFamily="18" charset="0"/>
                <a:cs typeface="Avenir"/>
                <a:sym typeface="Avenir"/>
              </a:rPr>
              <a:t>Parameters</a:t>
            </a:r>
            <a:endParaRPr dirty="0">
              <a:ea typeface="Cambria" panose="02040503050406030204" pitchFamily="18" charset="0"/>
              <a:cs typeface="Avenir"/>
              <a:sym typeface="Avenir"/>
            </a:endParaRPr>
          </a:p>
        </p:txBody>
      </p:sp>
      <p:sp>
        <p:nvSpPr>
          <p:cNvPr id="4" name="Rounded Rectangle 3">
            <a:extLst>
              <a:ext uri="{FF2B5EF4-FFF2-40B4-BE49-F238E27FC236}">
                <a16:creationId xmlns="" xmlns:a16="http://schemas.microsoft.com/office/drawing/2014/main" id="{498B9080-7A49-4E64-B31A-29D6BCF4CAAD}"/>
              </a:ext>
            </a:extLst>
          </p:cNvPr>
          <p:cNvSpPr/>
          <p:nvPr/>
        </p:nvSpPr>
        <p:spPr>
          <a:xfrm>
            <a:off x="457200" y="2038350"/>
            <a:ext cx="8229600" cy="27813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marL="457200" lvl="0" indent="-330200">
              <a:buSzPts val="1600"/>
              <a:buFont typeface="Avenir"/>
              <a:buChar char="●"/>
            </a:pPr>
            <a:r>
              <a:rPr lang="en-US" sz="2000" dirty="0">
                <a:latin typeface="Cambria" panose="02040503050406030204" pitchFamily="18" charset="0"/>
                <a:ea typeface="Cambria" panose="02040503050406030204" pitchFamily="18" charset="0"/>
                <a:cs typeface="Avenir"/>
                <a:sym typeface="Avenir"/>
              </a:rPr>
              <a:t>Parameter are the numbers that summarize the data for </a:t>
            </a:r>
            <a:r>
              <a:rPr lang="en-US" sz="2000" dirty="0">
                <a:solidFill>
                  <a:srgbClr val="00B0F0"/>
                </a:solidFill>
                <a:latin typeface="Cambria" panose="02040503050406030204" pitchFamily="18" charset="0"/>
                <a:ea typeface="Cambria" panose="02040503050406030204" pitchFamily="18" charset="0"/>
                <a:cs typeface="Avenir"/>
                <a:sym typeface="Avenir"/>
              </a:rPr>
              <a:t>entire population</a:t>
            </a:r>
          </a:p>
          <a:p>
            <a:pPr marL="457200" lvl="0" indent="-330200">
              <a:buSzPts val="1600"/>
              <a:buFont typeface="Avenir"/>
              <a:buChar char="●"/>
            </a:pPr>
            <a:endParaRPr lang="en-US" sz="2000" dirty="0">
              <a:latin typeface="Cambria" panose="02040503050406030204" pitchFamily="18" charset="0"/>
              <a:ea typeface="Cambria" panose="02040503050406030204" pitchFamily="18" charset="0"/>
              <a:cs typeface="Avenir"/>
              <a:sym typeface="Avenir"/>
            </a:endParaRPr>
          </a:p>
          <a:p>
            <a:pPr marL="457200" lvl="0" indent="-330200">
              <a:buSzPts val="1600"/>
              <a:buFont typeface="Avenir"/>
              <a:buChar char="●"/>
            </a:pPr>
            <a:r>
              <a:rPr lang="en-US" sz="2000" dirty="0">
                <a:latin typeface="Cambria" panose="02040503050406030204" pitchFamily="18" charset="0"/>
                <a:ea typeface="Cambria" panose="02040503050406030204" pitchFamily="18" charset="0"/>
                <a:cs typeface="Avenir"/>
                <a:sym typeface="Avenir"/>
              </a:rPr>
              <a:t>It is a measure of a characteristic of an entire population (a mass of all units that share common characteristics) based on all the features within that population</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008887f7-70ce-4d43-83da-a574ccbf0402"/>
  <p:tag name="ARTICULATE_SLIDE_PAUSE" val="1"/>
  <p:tag name="ARTICULATE_NAV_LEVEL" val="1"/>
  <p:tag name="ARTICULATE_PLAYLIST_ID" val="-1"/>
  <p:tag name="ARTICULATE_VIEW_MODE" val="0"/>
  <p:tag name="ARTICULATE_LOCK_SLIDE" val="0"/>
  <p:tag name="ARTICULATE_SLIDE_NAV" val="22"/>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oney Market"/>
  <p:tag name="ARTICULATE_SLIDE_PAUSE" val="1"/>
  <p:tag name="ARTICULATE_NAV_LEVEL" val="1"/>
  <p:tag name="ARTICULATE_PLAYLIST_ID" val="-1"/>
  <p:tag name="ARTICULATE_VIEW_MODE" val="0"/>
  <p:tag name="ARTICULATE_LOCK_SLIDE" val="0"/>
  <p:tag name="ARTICULATE_SLIDE_NAV" val="1"/>
  <p:tag name="ARTICULATE_SLIDE_GUID" val="d659ffea-c489-4424-8dbd-b379bbfcb3b6"/>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alpha val="74000"/>
          </a:srgbClr>
        </a:solidFill>
        <a:ln>
          <a:noFill/>
        </a:ln>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w="57150" cmpd="sng">
          <a:solidFill>
            <a:srgbClr val="035642"/>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3">
          <a:schemeClr val="accent6"/>
        </a:lnRef>
        <a:fillRef idx="0">
          <a:schemeClr val="accent6"/>
        </a:fillRef>
        <a:effectRef idx="2">
          <a:schemeClr val="accent6"/>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3821</TotalTime>
  <Words>3184</Words>
  <Application>Microsoft Office PowerPoint</Application>
  <PresentationFormat>On-screen Show (4:3)</PresentationFormat>
  <Paragraphs>395</Paragraphs>
  <Slides>78</Slides>
  <Notes>69</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78</vt:i4>
      </vt:variant>
    </vt:vector>
  </HeadingPairs>
  <TitlesOfParts>
    <vt:vector size="94" baseType="lpstr">
      <vt:lpstr>Arial Unicode MS</vt:lpstr>
      <vt:lpstr>ＭＳ Ｐゴシック</vt:lpstr>
      <vt:lpstr>ＭＳ Ｐゴシック</vt:lpstr>
      <vt:lpstr>Arial</vt:lpstr>
      <vt:lpstr>Avenir</vt:lpstr>
      <vt:lpstr>Calibri</vt:lpstr>
      <vt:lpstr>Cambria</vt:lpstr>
      <vt:lpstr>Courier New</vt:lpstr>
      <vt:lpstr>Times New Roman</vt:lpstr>
      <vt:lpstr>Trebuchet MS</vt:lpstr>
      <vt:lpstr>Ubuntu Medium</vt:lpstr>
      <vt:lpstr>Wingdings</vt:lpstr>
      <vt:lpstr>5_Office Theme</vt:lpstr>
      <vt:lpstr>5_Custom Design</vt:lpstr>
      <vt:lpstr>3_Custom Design</vt:lpstr>
      <vt:lpstr>4_Custom Design</vt:lpstr>
      <vt:lpstr>PowerPoint Presentation</vt:lpstr>
      <vt:lpstr>Agenda</vt:lpstr>
      <vt:lpstr>PowerPoint Presentation</vt:lpstr>
      <vt:lpstr>Hypothesis Testing</vt:lpstr>
      <vt:lpstr>Hypothesis Testing</vt:lpstr>
      <vt:lpstr>Hypothesis Testing</vt:lpstr>
      <vt:lpstr>PowerPoint Presentation</vt:lpstr>
      <vt:lpstr>Statistic</vt:lpstr>
      <vt:lpstr>Parameters</vt:lpstr>
      <vt:lpstr>Statistic and Parameter: Statistical Notation</vt:lpstr>
      <vt:lpstr>PowerPoint Presentation</vt:lpstr>
      <vt:lpstr>Statistic and Parameter</vt:lpstr>
      <vt:lpstr>Statistic and Parameter: Difference</vt:lpstr>
      <vt:lpstr>Hypothesis Testing</vt:lpstr>
      <vt:lpstr>PowerPoint Presentation</vt:lpstr>
      <vt:lpstr>Hypothesis Testing: Types</vt:lpstr>
      <vt:lpstr>Hypothesis Testing: Null Hypothesis</vt:lpstr>
      <vt:lpstr>Hypothesis Testing: Alternative Hypothesis</vt:lpstr>
      <vt:lpstr>Simple and Composite Hypothesis</vt:lpstr>
      <vt:lpstr>PowerPoint Presentation</vt:lpstr>
      <vt:lpstr>Hypothesis Testing: Types of Errors</vt:lpstr>
      <vt:lpstr>Hypothesis Testing: Types of Errors</vt:lpstr>
      <vt:lpstr>Hypothesis Testing: Types of Errors</vt:lpstr>
      <vt:lpstr>Critical Region</vt:lpstr>
      <vt:lpstr>Test statistics</vt:lpstr>
      <vt:lpstr>Level of Significance</vt:lpstr>
      <vt:lpstr>PowerPoint Presentation</vt:lpstr>
      <vt:lpstr>P-value</vt:lpstr>
      <vt:lpstr>One-Tailed Test</vt:lpstr>
      <vt:lpstr>PowerPoint Presentation</vt:lpstr>
      <vt:lpstr>Two-Tailed Test</vt:lpstr>
      <vt:lpstr>PowerPoint Presentation</vt:lpstr>
      <vt:lpstr>PowerPoint Presentation</vt:lpstr>
      <vt:lpstr>PowerPoint Presentation</vt:lpstr>
      <vt:lpstr>Hypothesis Testing</vt:lpstr>
      <vt:lpstr>PowerPoint Presentation</vt:lpstr>
      <vt:lpstr>Test for Population Mean - Exact Test</vt:lpstr>
      <vt:lpstr>One-Sample Test for Mean - Two Sided</vt:lpstr>
      <vt:lpstr>One-Sample Test for Mean</vt:lpstr>
      <vt:lpstr>One-Sample t Test - Two Sided</vt:lpstr>
      <vt:lpstr>Example - One Sample t test - two sided</vt:lpstr>
      <vt:lpstr>One-Sample Test for Mean - One Sided</vt:lpstr>
      <vt:lpstr>One-Sample Test for Mean - One Sided</vt:lpstr>
      <vt:lpstr>One Sample t test - One Sided</vt:lpstr>
      <vt:lpstr>One Sample t test - One Sided</vt:lpstr>
      <vt:lpstr>One-Sample t test - One Sided</vt:lpstr>
      <vt:lpstr>Two-Sample Test for Mean </vt:lpstr>
      <vt:lpstr>PowerPoint Presentation</vt:lpstr>
      <vt:lpstr>PowerPoint Presentation</vt:lpstr>
      <vt:lpstr>Two-Sample Test for Mean</vt:lpstr>
      <vt:lpstr>Two Sample t-test </vt:lpstr>
      <vt:lpstr>Two sample t-test </vt:lpstr>
      <vt:lpstr>PowerPoint Presentation</vt:lpstr>
      <vt:lpstr>Paired t test </vt:lpstr>
      <vt:lpstr>Paired t test </vt:lpstr>
      <vt:lpstr>Paired t test </vt:lpstr>
      <vt:lpstr>Paired t test </vt:lpstr>
      <vt:lpstr>Paired t test </vt:lpstr>
      <vt:lpstr>Summary  </vt:lpstr>
      <vt:lpstr>Test for Population Mean - Large Sample</vt:lpstr>
      <vt:lpstr>PowerPoint Presentation</vt:lpstr>
      <vt:lpstr>One Large Sample Test for Mean  </vt:lpstr>
      <vt:lpstr>One Sample Test</vt:lpstr>
      <vt:lpstr>One Sample Test</vt:lpstr>
      <vt:lpstr>One Large Sample Test for Mean  </vt:lpstr>
      <vt:lpstr>One Large Sample Test for Mean </vt:lpstr>
      <vt:lpstr>Two Large Sample Test for Mean </vt:lpstr>
      <vt:lpstr>Two Sample Test</vt:lpstr>
      <vt:lpstr>Two Sample Test</vt:lpstr>
      <vt:lpstr>Two Sample Test</vt:lpstr>
      <vt:lpstr>Summary</vt:lpstr>
      <vt:lpstr>PowerPoint Presentation</vt:lpstr>
      <vt:lpstr>PowerPoint Presentation</vt:lpstr>
      <vt:lpstr>Test for Normality</vt:lpstr>
      <vt:lpstr>Test for Normality</vt:lpstr>
      <vt:lpstr>Shapiro-Wilk test</vt:lpstr>
      <vt:lpstr>Jarque-Bera Test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Zenobia</dc:creator>
  <cp:lastModifiedBy>admin</cp:lastModifiedBy>
  <cp:revision>341</cp:revision>
  <dcterms:created xsi:type="dcterms:W3CDTF">2014-11-09T10:21:11Z</dcterms:created>
  <dcterms:modified xsi:type="dcterms:W3CDTF">2020-07-29T07:49:34Z</dcterms:modified>
</cp:coreProperties>
</file>