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61" r:id="rId4"/>
    <p:sldId id="260" r:id="rId5"/>
    <p:sldId id="259" r:id="rId6"/>
    <p:sldId id="257" r:id="rId7"/>
    <p:sldId id="266" r:id="rId8"/>
    <p:sldId id="268" r:id="rId9"/>
    <p:sldId id="265" r:id="rId10"/>
    <p:sldId id="270" r:id="rId11"/>
    <p:sldId id="274" r:id="rId12"/>
    <p:sldId id="275" r:id="rId13"/>
    <p:sldId id="276" r:id="rId14"/>
    <p:sldId id="271" r:id="rId15"/>
    <p:sldId id="269" r:id="rId16"/>
    <p:sldId id="272" r:id="rId17"/>
    <p:sldId id="273" r:id="rId18"/>
    <p:sldId id="26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D84B-4CDB-26F1-A445-09330A3F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0BE9A-2C5F-75B0-86E5-45819E35F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FE75A-3AC1-828E-93F7-228A54E0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D82C-2A36-8170-1CFF-E46F11E7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5E2E-8780-0874-EB4D-47393F8D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2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926F-0D7E-2AC3-696E-3ED7EF22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429AD-8798-B20A-8FF7-260BB405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99D4-9D8A-A0C8-7777-C4CC2039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A683-5957-6C0E-16AB-6ED36CF5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1545-A8EE-CC1C-C15A-99EB6AA6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54F5D-B5E1-E463-D0FB-FD38E7D56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84757-E4CC-1B84-7983-33646A52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6EB7-0AC3-0448-CBBA-4C2EE709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ADD9-AB68-3FE1-6720-63D0961B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D0C6-B05E-CB0D-6BA8-D7278AC3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0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3312-98AF-4D84-8599-4F22DA1E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5DAC-A2AA-E4CF-021E-92805023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5649-1842-0F78-FB53-0FE11D3B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6E4E-4A18-4608-853F-0528996B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5BD2-24F8-305A-145F-39A36E8B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6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D4F0-F60D-A962-8F31-6C9E7D6C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F668-2AB1-764C-EEB3-673CE61B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7B9BD-DA77-740C-4660-96ADE48A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DD49B-3ECD-A02B-E3F8-0CA6DBF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445D-32C6-265C-A10D-E6976108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2FC1-F249-46EE-E895-CA892FC8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92D8-01C5-33F8-8149-9F2B7E9E3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AA3A4-3C04-DB10-57C4-6BEF43D3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FB4F3-EDF6-EFC9-B581-53A5337B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8B225-C86F-0714-B038-D64BABA8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9A94-B6D0-AC07-FB1B-491A5E5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6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E779-7DD3-99C6-75E1-0A0EF641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D5CB-0DCB-0D0B-18FD-A7579644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ECB3F-8C61-00E3-1F5E-431822FE8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815BD-5E51-5861-070E-4BE41C440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BE19-8B75-5FD7-CAFC-EA6EA085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D5870-A0A6-47D6-416C-3D8C2874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27B73-ED43-A17A-D2E6-399BF693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9B8F4-74C7-662F-A8C6-464C421B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5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EEE4-386A-1A42-88BA-75AB1568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14E9F-43C8-7697-19CF-BC4B7C80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609A4-C4D9-D90E-542A-3EFD8B75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D0620-51E8-F7AD-3C38-FC8704B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C2B1F-F142-4AD4-696F-C32EC00C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87E37-7369-4555-0855-08CC2563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0185A-4EEA-7BB4-F6A4-BD84BBB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4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96F-D9F6-0512-C789-739CDB6E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901D-A866-7997-E481-DE45F570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AC878-F064-8229-66BE-1C9F18061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6F694-4EA3-F685-EE47-EB5E4A88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8C1C4-09D0-E346-6C26-0E3CC40C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1402-CEEE-4025-3730-E654A2C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DEBE-3D1B-6935-28C0-86914278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751D2-358F-0143-BBBF-E6EF9424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F9895-BD34-39C7-557B-AF044FA25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7AC99-D20B-5F2E-B244-C8080B94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47FE2-2B3C-99B9-CD5A-4196841D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00D50-5AA9-CE61-A0E3-FE9AE389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8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EFAC7-9C28-C4F9-B3A6-23873F84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E891-09C6-9D83-FC16-D8009A95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A4F0-25FA-39F0-E009-E7E817A8E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8BF-F8F5-4BD8-93B4-30A481138DE7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37E4-BCE6-A58A-4F52-E0262F1E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3DDA-2C46-D4EB-3C66-1503B783C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67EB-90A5-4D49-BFF0-DE9BF5A8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?term=Adepeju%20M%5BAuthor%5D" TargetMode="External"/><Relationship Id="rId2" Type="http://schemas.openxmlformats.org/officeDocument/2006/relationships/hyperlink" Target="https://pubmed.ncbi.nlm.nih.gov/?term=Zhang%20ML%5BAuthor%5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ndfonline.com/author/Wilhelmsson%2C+Mats" TargetMode="External"/><Relationship Id="rId5" Type="http://schemas.openxmlformats.org/officeDocument/2006/relationships/hyperlink" Target="https://www.tandfonline.com/author/Ceccato%2C+Vania" TargetMode="External"/><Relationship Id="rId4" Type="http://schemas.openxmlformats.org/officeDocument/2006/relationships/hyperlink" Target="https://pubmed.ncbi.nlm.nih.gov/?term=Thomas%20R%5BAuthor%5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question-mark-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sandeep04201988/housing-price-index-using-crime-rate-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1007-A40F-4574-F2AF-67A72F322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36" y="1176515"/>
            <a:ext cx="5934269" cy="1798865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latin typeface="Bahnschrift Condensed" panose="020B0502040204020203" pitchFamily="34" charset="0"/>
              </a:rPr>
              <a:t>UNDERSTANDING CRIME INFLUENCE ON REAL ESTATE USING CLOUD TECHNOLOGIES</a:t>
            </a:r>
            <a:endParaRPr lang="en-IN" sz="4400" cap="none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644A8-17B7-0D58-1E27-16E1AF54D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4823068"/>
            <a:ext cx="2780522" cy="1716833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latin typeface="Bahnschrift Condensed" panose="020B0502040204020203" pitchFamily="34" charset="0"/>
              </a:rPr>
              <a:t>                                                                                                     MADE BY:-</a:t>
            </a:r>
          </a:p>
          <a:p>
            <a:pPr algn="l"/>
            <a:r>
              <a:rPr lang="en-IN" b="1" dirty="0">
                <a:latin typeface="Bahnschrift Condensed" panose="020B0502040204020203" pitchFamily="34" charset="0"/>
              </a:rPr>
              <a:t>                                                                                                          DIVAYE BEHAL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0B060-5CA6-F38F-2A3A-C9C416F3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-74644"/>
            <a:ext cx="5593681" cy="305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F6E6E-2C82-1CD7-DA7E-949ED285D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2975380"/>
            <a:ext cx="5593682" cy="38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4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8A0E-3300-0FF5-6070-FFF5BE3A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6A08F-A199-4E9A-FDF2-6D9F80300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7" y="1212980"/>
            <a:ext cx="11430991" cy="55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9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A7659-B88C-D518-F421-29FBB3E6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5" y="894108"/>
            <a:ext cx="11408129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9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071F49-FE18-E1F3-C872-BAAA4CD8B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6" y="407408"/>
            <a:ext cx="12048264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4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2029B-AD2D-2515-C8F1-DE05A6112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5" y="634482"/>
            <a:ext cx="10946085" cy="5775747"/>
          </a:xfrm>
        </p:spPr>
      </p:pic>
    </p:spTree>
    <p:extLst>
      <p:ext uri="{BB962C8B-B14F-4D97-AF65-F5344CB8AC3E}">
        <p14:creationId xmlns:p14="http://schemas.microsoft.com/office/powerpoint/2010/main" val="239471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AD8C-36F5-BC47-E6F1-E106B7E6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0" y="18255"/>
            <a:ext cx="10515600" cy="1325563"/>
          </a:xfrm>
        </p:spPr>
        <p:txBody>
          <a:bodyPr/>
          <a:lstStyle/>
          <a:p>
            <a:r>
              <a:rPr lang="en-US" dirty="0"/>
              <a:t>TRAINING DATA (MACHINE LEARNING)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C8E89-772D-4691-4369-FE927D02E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1" y="1278294"/>
            <a:ext cx="10926147" cy="4898669"/>
          </a:xfrm>
        </p:spPr>
      </p:pic>
    </p:spTree>
    <p:extLst>
      <p:ext uri="{BB962C8B-B14F-4D97-AF65-F5344CB8AC3E}">
        <p14:creationId xmlns:p14="http://schemas.microsoft.com/office/powerpoint/2010/main" val="19576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0E1C-B054-E26B-31B6-0DB30204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43" y="5659445"/>
            <a:ext cx="5840963" cy="943008"/>
          </a:xfrm>
        </p:spPr>
        <p:txBody>
          <a:bodyPr/>
          <a:lstStyle/>
          <a:p>
            <a:r>
              <a:rPr lang="en-US" dirty="0"/>
              <a:t>MODEL PREDICTIONS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7C258-B3EC-43BE-EBA1-FAB90EDDE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78" b="12006"/>
          <a:stretch/>
        </p:blipFill>
        <p:spPr>
          <a:xfrm>
            <a:off x="0" y="0"/>
            <a:ext cx="12192000" cy="551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6B5E5-5ED2-7EB9-5B15-18B1835E8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63" b="50563"/>
          <a:stretch/>
        </p:blipFill>
        <p:spPr>
          <a:xfrm>
            <a:off x="6189695" y="3876109"/>
            <a:ext cx="6002305" cy="28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0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82D40-8E37-9CED-979D-A6D87AF97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953941" cy="59342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81A54-D99D-8FE4-45E3-B4320B91E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67"/>
          <a:stretch/>
        </p:blipFill>
        <p:spPr>
          <a:xfrm>
            <a:off x="3296098" y="2324242"/>
            <a:ext cx="882436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7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F60F-7155-E8B0-CABD-CB1D15AC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621"/>
            <a:ext cx="10515600" cy="1325563"/>
          </a:xfrm>
        </p:spPr>
        <p:txBody>
          <a:bodyPr/>
          <a:lstStyle/>
          <a:p>
            <a:r>
              <a:rPr lang="en-US" dirty="0"/>
              <a:t>MODEL EVALUATION SCORES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37A5E-A444-0CC2-9A0F-793380B2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605482"/>
            <a:ext cx="11103429" cy="4879391"/>
          </a:xfrm>
        </p:spPr>
      </p:pic>
    </p:spTree>
    <p:extLst>
      <p:ext uri="{BB962C8B-B14F-4D97-AF65-F5344CB8AC3E}">
        <p14:creationId xmlns:p14="http://schemas.microsoft.com/office/powerpoint/2010/main" val="199151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9EC0-2F43-59F6-AB8F-C2C8C7E9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REFRENCES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3E2A-CB3E-6E9C-E78B-64BC3820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Bahnschrift Condensed" panose="020B0502040204020203" pitchFamily="34" charset="0"/>
                <a:ea typeface="+mn-lt"/>
                <a:cs typeface="+mn-lt"/>
              </a:rPr>
              <a:t>Effect of crimes on Housing price Index NAME : </a:t>
            </a:r>
            <a:r>
              <a:rPr lang="en-US" sz="1800" b="1" dirty="0" err="1">
                <a:latin typeface="Bahnschrift Condensed" panose="020B0502040204020203" pitchFamily="34" charset="0"/>
                <a:ea typeface="+mn-lt"/>
                <a:cs typeface="+mn-lt"/>
              </a:rPr>
              <a:t>Naznee</a:t>
            </a:r>
            <a:r>
              <a:rPr lang="en-US" sz="1800" b="1" dirty="0">
                <a:latin typeface="Bahnschrift Condensed" panose="020B0502040204020203" pitchFamily="34" charset="0"/>
                <a:ea typeface="+mn-lt"/>
                <a:cs typeface="+mn-lt"/>
              </a:rPr>
              <a:t> </a:t>
            </a:r>
            <a:r>
              <a:rPr lang="en-US" sz="1800" b="1" dirty="0" err="1">
                <a:latin typeface="Bahnschrift Condensed" panose="020B0502040204020203" pitchFamily="34" charset="0"/>
                <a:ea typeface="+mn-lt"/>
                <a:cs typeface="+mn-lt"/>
              </a:rPr>
              <a:t>Mansoori</a:t>
            </a:r>
            <a:r>
              <a:rPr lang="en-US" sz="1800" b="1" dirty="0">
                <a:latin typeface="Bahnschrift Condensed" panose="020B0502040204020203" pitchFamily="34" charset="0"/>
                <a:ea typeface="+mn-lt"/>
                <a:cs typeface="+mn-lt"/>
              </a:rPr>
              <a:t> E mail  COLLEGE : IIT Kanpur</a:t>
            </a:r>
          </a:p>
          <a:p>
            <a:r>
              <a:rPr lang="en-US" sz="1800" b="1" u="sng" dirty="0">
                <a:latin typeface="Bahnschrift Condensed" panose="020B0502040204020203" pitchFamily="34" charset="0"/>
                <a:ea typeface="+mn-lt"/>
                <a:cs typeface="+mn-lt"/>
                <a:hlinkClick r:id="rId2"/>
              </a:rPr>
              <a:t>Meng Le Zhang</a:t>
            </a:r>
            <a:r>
              <a:rPr lang="en-US" sz="1800" b="1" dirty="0">
                <a:latin typeface="Bahnschrift Condensed" panose="020B0502040204020203" pitchFamily="34" charset="0"/>
                <a:ea typeface="+mn-lt"/>
                <a:cs typeface="+mn-lt"/>
              </a:rPr>
              <a:t>, Conceptualization, Data curation, Formal analysis, Funding acquisition, Investigation, Methodology, Project administration, Supervision, Visualization, Writing – original draft, Writing – review &amp; editing,</a:t>
            </a:r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</a:rPr>
              <a:t> 1 ,*</a:t>
            </a:r>
            <a:r>
              <a:rPr lang="en-US" sz="1800" b="1" dirty="0">
                <a:latin typeface="Bahnschrift Condensed" panose="020B0502040204020203" pitchFamily="34" charset="0"/>
                <a:ea typeface="+mn-lt"/>
                <a:cs typeface="+mn-lt"/>
              </a:rPr>
              <a:t> </a:t>
            </a:r>
            <a:r>
              <a:rPr lang="en-US" sz="1800" b="1" u="sng" dirty="0" err="1">
                <a:latin typeface="Bahnschrift Condensed" panose="020B0502040204020203" pitchFamily="34" charset="0"/>
                <a:ea typeface="+mn-lt"/>
                <a:cs typeface="+mn-lt"/>
                <a:hlinkClick r:id="rId3"/>
              </a:rPr>
              <a:t>Monsuru</a:t>
            </a:r>
            <a:r>
              <a:rPr lang="en-US" sz="1800" b="1" u="sng" dirty="0">
                <a:latin typeface="Bahnschrift Condensed" panose="020B0502040204020203" pitchFamily="34" charset="0"/>
                <a:ea typeface="+mn-lt"/>
                <a:cs typeface="+mn-lt"/>
                <a:hlinkClick r:id="rId3"/>
              </a:rPr>
              <a:t> </a:t>
            </a:r>
            <a:r>
              <a:rPr lang="en-US" sz="1800" b="1" u="sng" dirty="0" err="1">
                <a:latin typeface="Bahnschrift Condensed" panose="020B0502040204020203" pitchFamily="34" charset="0"/>
                <a:ea typeface="+mn-lt"/>
                <a:cs typeface="+mn-lt"/>
                <a:hlinkClick r:id="rId3"/>
              </a:rPr>
              <a:t>Adepeju</a:t>
            </a:r>
            <a:r>
              <a:rPr lang="en-US" sz="1800" b="1" dirty="0">
                <a:latin typeface="Bahnschrift Condensed" panose="020B0502040204020203" pitchFamily="34" charset="0"/>
                <a:ea typeface="+mn-lt"/>
                <a:cs typeface="+mn-lt"/>
              </a:rPr>
              <a:t>, Conceptualization, Funding acquisition, Investigation, Writing – review &amp; editing,</a:t>
            </a:r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</a:rPr>
              <a:t> 2 </a:t>
            </a:r>
            <a:r>
              <a:rPr lang="en-US" sz="1800" b="1" dirty="0">
                <a:latin typeface="Bahnschrift Condensed" panose="020B0502040204020203" pitchFamily="34" charset="0"/>
                <a:ea typeface="+mn-lt"/>
                <a:cs typeface="+mn-lt"/>
              </a:rPr>
              <a:t>and </a:t>
            </a:r>
            <a:r>
              <a:rPr lang="en-US" sz="1800" b="1" u="sng" dirty="0">
                <a:latin typeface="Bahnschrift Condensed" panose="020B0502040204020203" pitchFamily="34" charset="0"/>
                <a:ea typeface="+mn-lt"/>
                <a:cs typeface="+mn-lt"/>
                <a:hlinkClick r:id="rId4"/>
              </a:rPr>
              <a:t>Rhiannon Thomas</a:t>
            </a:r>
            <a:r>
              <a:rPr lang="en-US" sz="1800" b="1" dirty="0">
                <a:latin typeface="Bahnschrift Condensed" panose="020B0502040204020203" pitchFamily="34" charset="0"/>
                <a:ea typeface="+mn-lt"/>
                <a:cs typeface="+mn-lt"/>
              </a:rPr>
              <a:t>, Data curation, Formal analysis, Investigation, Visualization, Writing – review &amp; editing</a:t>
            </a:r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</a:rPr>
              <a:t> 1</a:t>
            </a:r>
          </a:p>
          <a:p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</a:rPr>
              <a:t>Analysis of the Correlation Between Crime Rate and Housing Price in Washington, D.C., USA Based on Big Data </a:t>
            </a:r>
            <a:r>
              <a:rPr lang="en-US" sz="1800" b="1" baseline="30000" dirty="0" err="1">
                <a:latin typeface="Bahnschrift Condensed" panose="020B0502040204020203" pitchFamily="34" charset="0"/>
                <a:ea typeface="+mn-lt"/>
                <a:cs typeface="+mn-lt"/>
              </a:rPr>
              <a:t>Hanshu</a:t>
            </a:r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</a:rPr>
              <a:t> Yang1, Meili Liu2, </a:t>
            </a:r>
            <a:r>
              <a:rPr lang="en-US" sz="1800" b="1" baseline="30000" dirty="0" err="1">
                <a:latin typeface="Bahnschrift Condensed" panose="020B0502040204020203" pitchFamily="34" charset="0"/>
                <a:ea typeface="+mn-lt"/>
                <a:cs typeface="+mn-lt"/>
              </a:rPr>
              <a:t>Jeng</a:t>
            </a:r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</a:rPr>
              <a:t>-Eng Lin3, and Chun-</a:t>
            </a:r>
            <a:r>
              <a:rPr lang="en-US" sz="1800" b="1" baseline="30000" dirty="0" err="1">
                <a:latin typeface="Bahnschrift Condensed" panose="020B0502040204020203" pitchFamily="34" charset="0"/>
                <a:ea typeface="+mn-lt"/>
                <a:cs typeface="+mn-lt"/>
              </a:rPr>
              <a:t>Te</a:t>
            </a:r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</a:rPr>
              <a:t> Lee4(B)</a:t>
            </a:r>
          </a:p>
          <a:p>
            <a:r>
              <a:rPr lang="en-US" sz="1800" b="1" dirty="0">
                <a:latin typeface="Bahnschrift Condensed" panose="020B0502040204020203" pitchFamily="34" charset="0"/>
              </a:rPr>
              <a:t>Do crime hot spots affect housing prices?</a:t>
            </a:r>
            <a:r>
              <a:rPr lang="en-US" sz="1800" b="1" dirty="0">
                <a:latin typeface="Bahnschrift Condensed" panose="020B0502040204020203" pitchFamily="34" charset="0"/>
                <a:ea typeface="+mn-lt"/>
                <a:cs typeface="+mn-lt"/>
              </a:rPr>
              <a:t> </a:t>
            </a:r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Vania </a:t>
            </a:r>
            <a:r>
              <a:rPr lang="en-US" sz="1800" b="1" baseline="30000" dirty="0" err="1">
                <a:latin typeface="Bahnschrift Condensed" panose="020B0502040204020203" pitchFamily="34" charset="0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Ceccato</a:t>
            </a:r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</a:rPr>
              <a:t> &amp;</a:t>
            </a:r>
            <a:r>
              <a:rPr lang="en-US" sz="1800" b="1" baseline="30000" dirty="0">
                <a:latin typeface="Bahnschrift Condensed" panose="020B0502040204020203" pitchFamily="34" charset="0"/>
                <a:ea typeface="+mn-lt"/>
                <a:cs typeface="+mn-lt"/>
                <a:hlinkClick r:id="rId6"/>
              </a:rPr>
              <a:t>Mats </a:t>
            </a:r>
            <a:r>
              <a:rPr lang="en-US" sz="1800" b="1" baseline="30000" dirty="0" err="1">
                <a:latin typeface="Bahnschrift Condensed" panose="020B0502040204020203" pitchFamily="34" charset="0"/>
                <a:ea typeface="+mn-lt"/>
                <a:cs typeface="+mn-lt"/>
                <a:hlinkClick r:id="rId6"/>
              </a:rPr>
              <a:t>Wilhelmsson</a:t>
            </a:r>
            <a:endParaRPr lang="en-US" sz="1800" b="1" baseline="30000" dirty="0">
              <a:latin typeface="Bahnschrift Condensed" panose="020B0502040204020203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b="1" baseline="30000" dirty="0">
              <a:latin typeface="Bahnschrift Condensed" panose="020B0502040204020203" pitchFamily="34" charset="0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5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AE93A-38A9-5CA6-3234-41C92C4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94" y="625151"/>
            <a:ext cx="5194041" cy="5159829"/>
          </a:xfrm>
        </p:spPr>
        <p:txBody>
          <a:bodyPr/>
          <a:lstStyle/>
          <a:p>
            <a:r>
              <a:rPr lang="en-US" sz="4400" b="1" kern="1200" dirty="0">
                <a:latin typeface="Arial Rounded MT Bold"/>
              </a:rPr>
              <a:t>THANK YOU</a:t>
            </a:r>
            <a:br>
              <a:rPr lang="en-US" sz="4400" b="1" kern="1200" dirty="0">
                <a:latin typeface="Arial Rounded MT Bold"/>
              </a:rPr>
            </a:br>
            <a:r>
              <a:rPr lang="en-US" sz="4400" b="1" kern="1200" dirty="0">
                <a:latin typeface="Arial Rounded MT Bold"/>
              </a:rPr>
              <a:t>ANY QUESTIONS?</a:t>
            </a:r>
            <a:endParaRPr lang="en-IN" dirty="0"/>
          </a:p>
        </p:txBody>
      </p:sp>
      <p:pic>
        <p:nvPicPr>
          <p:cNvPr id="5" name="Picture 4" descr="Many colorful circles with question marks&#10;&#10;Description automatically generated">
            <a:extLst>
              <a:ext uri="{FF2B5EF4-FFF2-40B4-BE49-F238E27FC236}">
                <a16:creationId xmlns:a16="http://schemas.microsoft.com/office/drawing/2014/main" id="{1A534EFA-AE94-3AB7-09BD-2E926AA9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265" y="914400"/>
            <a:ext cx="6400800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2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00E6-E3D9-3510-0A6B-841DE91D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299811"/>
            <a:ext cx="3463212" cy="1325563"/>
          </a:xfrm>
        </p:spPr>
        <p:txBody>
          <a:bodyPr/>
          <a:lstStyle/>
          <a:p>
            <a:r>
              <a:rPr lang="en-IN" b="1" dirty="0">
                <a:latin typeface="Bahnschrift Condensed" panose="020B0502040204020203" pitchFamily="34" charset="0"/>
              </a:rPr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43C1-5097-6FB6-6996-4D8EE852E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9" y="1825625"/>
            <a:ext cx="4181669" cy="435133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effectLst/>
                <a:latin typeface="Bahnschrift Condensed" panose="020B0502040204020203" pitchFamily="34" charset="0"/>
              </a:rPr>
              <a:t>Source:</a:t>
            </a:r>
            <a:r>
              <a:rPr lang="en-US" sz="2000" b="1" dirty="0">
                <a:latin typeface="Bahnschrift Condensed" panose="020B0502040204020203" pitchFamily="34" charset="0"/>
              </a:rPr>
              <a:t> Kaggle</a:t>
            </a:r>
            <a:endParaRPr lang="en-US" sz="2000" b="1" dirty="0">
              <a:latin typeface="Bahnschrift Condensed" panose="020B0502040204020203" pitchFamily="34" charset="0"/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Bahnschrift Condensed" panose="020B0502040204020203" pitchFamily="34" charset="0"/>
                <a:cs typeface="Calibri"/>
              </a:rPr>
              <a:t>Link: </a:t>
            </a:r>
            <a:r>
              <a:rPr lang="en-US" b="1" dirty="0">
                <a:latin typeface="Bahnschrift Condensed" panose="020B0502040204020203" pitchFamily="34" charset="0"/>
                <a:ea typeface="+mn-lt"/>
                <a:cs typeface="+mn-lt"/>
                <a:hlinkClick r:id="rId2"/>
              </a:rPr>
              <a:t>https://www.kaggle.com/datasets/sandeep04201988/housing-price-index-using-crime-rate-data/</a:t>
            </a:r>
            <a:endParaRPr lang="en-US" b="1" i="0" u="none" strike="noStrike" dirty="0">
              <a:effectLst/>
              <a:latin typeface="Bahnschrift Condensed" panose="020B0502040204020203" pitchFamily="34" charset="0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Condensed" panose="020B0502040204020203" pitchFamily="34" charset="0"/>
                <a:ea typeface="+mn-lt"/>
                <a:cs typeface="Calibri" panose="020F0502020204030204"/>
              </a:rPr>
              <a:t>The crime data was acquired from the FBI Uniform Crime Reporting program's "Offenses Known and Clearances by Arrest" database for the year in question, held at the National Archives </a:t>
            </a:r>
            <a:r>
              <a:rPr lang="en-US" sz="2000" b="1" i="0" dirty="0">
                <a:effectLst/>
                <a:latin typeface="Bahnschrift Condensed" panose="020B0502040204020203" pitchFamily="34" charset="0"/>
              </a:rPr>
              <a:t>of </a:t>
            </a:r>
            <a:r>
              <a:rPr lang="en-US" sz="2000" b="1" dirty="0">
                <a:latin typeface="Bahnschrift Condensed" panose="020B0502040204020203" pitchFamily="34" charset="0"/>
              </a:rPr>
              <a:t>Criminal Justice Data</a:t>
            </a:r>
            <a:r>
              <a:rPr lang="en-US" sz="2000" b="1" i="0" dirty="0">
                <a:effectLst/>
                <a:latin typeface="Bahnschrift Condensed" panose="020B0502040204020203" pitchFamily="34" charset="0"/>
              </a:rPr>
              <a:t>.</a:t>
            </a:r>
            <a:r>
              <a:rPr lang="en-US" sz="2000" b="1" dirty="0">
                <a:latin typeface="Bahnschrift Condensed" panose="020B0502040204020203" pitchFamily="34" charset="0"/>
              </a:rPr>
              <a:t> The data was compiled and analyzed by Gabriel Dance, Tom Meagher, </a:t>
            </a:r>
            <a:r>
              <a:rPr lang="en-US" sz="2000" b="1" i="0" dirty="0">
                <a:effectLst/>
                <a:latin typeface="Bahnschrift Condensed" panose="020B0502040204020203" pitchFamily="34" charset="0"/>
              </a:rPr>
              <a:t>and </a:t>
            </a:r>
            <a:r>
              <a:rPr lang="en-US" sz="2000" b="1" dirty="0">
                <a:latin typeface="Bahnschrift Condensed" panose="020B0502040204020203" pitchFamily="34" charset="0"/>
              </a:rPr>
              <a:t>Emily Hopkins of The Marshall Project; the analysis was published as Crime </a:t>
            </a:r>
            <a:r>
              <a:rPr lang="en-US" sz="2000" b="1" i="0" dirty="0">
                <a:effectLst/>
                <a:latin typeface="Bahnschrift Condensed" panose="020B0502040204020203" pitchFamily="34" charset="0"/>
              </a:rPr>
              <a:t>in </a:t>
            </a:r>
            <a:r>
              <a:rPr lang="en-US" sz="2000" b="1" dirty="0">
                <a:latin typeface="Bahnschrift Condensed" panose="020B0502040204020203" pitchFamily="34" charset="0"/>
              </a:rPr>
              <a:t>Context on 18 August 2016</a:t>
            </a:r>
            <a:r>
              <a:rPr lang="en-US" sz="2000" b="1" i="0" dirty="0">
                <a:effectLst/>
                <a:latin typeface="Bahnschrift Condensed" panose="020B0502040204020203" pitchFamily="34" charset="0"/>
              </a:rPr>
              <a:t>.</a:t>
            </a:r>
            <a:endParaRPr lang="en-US" sz="2000" b="1" dirty="0">
              <a:latin typeface="Bahnschrift Condensed" panose="020B0502040204020203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1110E-A0D0-0AC1-1145-709B53BF7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90" y="0"/>
            <a:ext cx="7013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9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6302-2154-660A-5E62-51E9F7DE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713"/>
            <a:ext cx="10515600" cy="1325563"/>
          </a:xfrm>
        </p:spPr>
        <p:txBody>
          <a:bodyPr/>
          <a:lstStyle/>
          <a:p>
            <a:r>
              <a:rPr lang="en-IN" b="1" dirty="0">
                <a:latin typeface="Bahnschrift Condensed" panose="020B0502040204020203" pitchFamily="34" charset="0"/>
              </a:rPr>
              <a:t>WHAT IS INDEX NSA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6BA6-3E59-C7DA-4C7A-B64DC20D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86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0" i="0" dirty="0">
                <a:effectLst/>
                <a:latin typeface="Bahnschrift Condensed" panose="020B0502040204020203" pitchFamily="34" charset="0"/>
              </a:rPr>
              <a:t>The U.S. National Home Price NSA Index measures the change in the value of the U.S. residential housing market by tracking the purchase prices of single-family homes. The index is compiled and published monthly.</a:t>
            </a:r>
            <a:endParaRPr lang="en-IN" sz="4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8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BE09-2CD6-4F4C-BBDE-D613E2A9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 GOOGLE CLOUD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B661-DF0F-6C8B-C5E5-6A79440E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698171"/>
            <a:ext cx="6988628" cy="343366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 Condensed" panose="020B0502040204020203" pitchFamily="34" charset="0"/>
              </a:rPr>
              <a:t>“BIG QUERY”( DATA ANALYSIS AND DATA VISUALIZATION ) .</a:t>
            </a:r>
          </a:p>
          <a:p>
            <a:r>
              <a:rPr lang="en-IN" sz="4000" dirty="0">
                <a:latin typeface="Bahnschrift Condensed" panose="020B0502040204020203" pitchFamily="34" charset="0"/>
              </a:rPr>
              <a:t>“BIG QUERY ML” ( TRAIN,TEST &amp; DEPLOY THE MACHINE LEARNING MODEL 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9796F-7C1A-E9D0-A15F-387D6D79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865"/>
            <a:ext cx="5890412" cy="48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24B9-7632-5808-D8CC-028C1899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2" y="355795"/>
            <a:ext cx="3495868" cy="1325563"/>
          </a:xfrm>
        </p:spPr>
        <p:txBody>
          <a:bodyPr/>
          <a:lstStyle/>
          <a:p>
            <a:r>
              <a:rPr lang="en-IN" b="1" dirty="0">
                <a:latin typeface="Bahnschrift Condensed" panose="020B0502040204020203" pitchFamily="34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2DAD-A606-528D-9938-7ED72A7E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834" y="2351313"/>
            <a:ext cx="8772331" cy="2780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Bahnschrift Condensed" panose="020B0502040204020203" pitchFamily="34" charset="0"/>
                <a:ea typeface="Calibri" panose="020F0502020204030204"/>
                <a:cs typeface="Calibri" panose="020F0502020204030204"/>
              </a:rPr>
              <a:t>TO SHOW THE BAD MARKET AFFECTS ON REAL ESTATES PROPERTIES IN UNITED STATES DUE TO HIGH CRIME RATES WHICH IS LEADING TO LOW “INDEX NSA” USING THE GOOGLE CLOUD TECHOLOGY . </a:t>
            </a:r>
          </a:p>
          <a:p>
            <a:pPr algn="ctr"/>
            <a:endParaRPr lang="en-IN" sz="4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0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9CF3-2D89-B23F-9EEB-B2791328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>
                <a:latin typeface="Bahnschrift Condensed" panose="020B0502040204020203" pitchFamily="34" charset="0"/>
              </a:rPr>
              <a:t>DATA SET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B9157-68A7-96AE-D8B0-F0CB0AE8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245"/>
            <a:ext cx="11301350" cy="53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4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3EF2-D0C0-C1CF-4FE6-03C120DB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2"/>
            <a:ext cx="10515600" cy="1325563"/>
          </a:xfrm>
        </p:spPr>
        <p:txBody>
          <a:bodyPr/>
          <a:lstStyle/>
          <a:p>
            <a:r>
              <a:rPr lang="en-US" dirty="0"/>
              <a:t>Outliers removal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33FD9-A646-1710-347F-9444659AD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2" r="13121"/>
          <a:stretch/>
        </p:blipFill>
        <p:spPr>
          <a:xfrm>
            <a:off x="1" y="774441"/>
            <a:ext cx="5934268" cy="5645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C109A-A41A-CEB5-37FC-6EB739AEE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9" y="709128"/>
            <a:ext cx="6052785" cy="57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2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D839DA-68CF-1E7F-2C75-1E4BD54F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" y="76491"/>
            <a:ext cx="11915192" cy="3628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CC73D-E226-AB68-DF59-7140D66C6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2" y="3818067"/>
            <a:ext cx="12090918" cy="2789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BD3CF3-073D-FFF2-114D-8C2E5A61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171" y="5212648"/>
            <a:ext cx="8464420" cy="682982"/>
          </a:xfrm>
        </p:spPr>
        <p:txBody>
          <a:bodyPr>
            <a:normAutofit fontScale="90000"/>
          </a:bodyPr>
          <a:lstStyle/>
          <a:p>
            <a:r>
              <a:rPr lang="en-US" dirty="0"/>
              <a:t>NULL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71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F909-4C59-CA82-B305-458800B8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0" y="0"/>
            <a:ext cx="10515600" cy="1166943"/>
          </a:xfrm>
        </p:spPr>
        <p:txBody>
          <a:bodyPr/>
          <a:lstStyle/>
          <a:p>
            <a:r>
              <a:rPr lang="en-US" dirty="0"/>
              <a:t>DUPLICATES VALUES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15BE75-5D80-3D7E-9008-7093910B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4" y="1166943"/>
            <a:ext cx="11299372" cy="48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2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392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Bahnschrift Condensed</vt:lpstr>
      <vt:lpstr>Calibri</vt:lpstr>
      <vt:lpstr>Calibri Light</vt:lpstr>
      <vt:lpstr>Office Theme</vt:lpstr>
      <vt:lpstr>UNDERSTANDING CRIME INFLUENCE ON REAL ESTATE USING CLOUD TECHNOLOGIES</vt:lpstr>
      <vt:lpstr>DATA COLLECTION </vt:lpstr>
      <vt:lpstr>WHAT IS INDEX NSA ? </vt:lpstr>
      <vt:lpstr> GOOGLE CLOUD TECHNOLOGIES USED</vt:lpstr>
      <vt:lpstr>OBJECTIVE </vt:lpstr>
      <vt:lpstr>DATA SET </vt:lpstr>
      <vt:lpstr>Outliers removal </vt:lpstr>
      <vt:lpstr>NULL VALUES</vt:lpstr>
      <vt:lpstr>DUPLICATES VALUES</vt:lpstr>
      <vt:lpstr>VISUALIZATION</vt:lpstr>
      <vt:lpstr>PowerPoint Presentation</vt:lpstr>
      <vt:lpstr>PowerPoint Presentation</vt:lpstr>
      <vt:lpstr>PowerPoint Presentation</vt:lpstr>
      <vt:lpstr>TRAINING DATA (MACHINE LEARNING)</vt:lpstr>
      <vt:lpstr>MODEL PREDICTIONS </vt:lpstr>
      <vt:lpstr>PowerPoint Presentation</vt:lpstr>
      <vt:lpstr>MODEL EVALUATION SCORES</vt:lpstr>
      <vt:lpstr>REFRENCES 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CRIME INFLUENCE ON REAL ESTATE USING CLOUD TECHNOLOGIES</dc:title>
  <dc:creator>Divaye Behal</dc:creator>
  <cp:lastModifiedBy>Divaye Behal</cp:lastModifiedBy>
  <cp:revision>7</cp:revision>
  <dcterms:created xsi:type="dcterms:W3CDTF">2024-03-01T17:37:29Z</dcterms:created>
  <dcterms:modified xsi:type="dcterms:W3CDTF">2024-04-22T21:53:51Z</dcterms:modified>
</cp:coreProperties>
</file>