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USE CASE DIAGRAM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9541" y="4292812"/>
            <a:ext cx="9144000" cy="1309255"/>
          </a:xfrm>
        </p:spPr>
        <p:txBody>
          <a:bodyPr>
            <a:normAutofit/>
          </a:bodyPr>
          <a:lstStyle/>
          <a:p>
            <a:r>
              <a:rPr lang="cs-CZ" dirty="0" smtClean="0"/>
              <a:t>Vladimír Zábrodský</a:t>
            </a:r>
          </a:p>
          <a:p>
            <a:r>
              <a:rPr lang="cs-CZ" dirty="0"/>
              <a:t>Lukáš Caha</a:t>
            </a:r>
          </a:p>
          <a:p>
            <a:r>
              <a:rPr lang="cs-CZ" dirty="0" smtClean="0"/>
              <a:t>Mária </a:t>
            </a:r>
            <a:r>
              <a:rPr lang="cs-CZ" dirty="0" smtClean="0"/>
              <a:t>Běhalová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30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Use Case Modely 4.png"/>
          <p:cNvPicPr>
            <a:picLocks noChangeAspect="1"/>
          </p:cNvPicPr>
          <p:nvPr/>
        </p:nvPicPr>
        <p:blipFill rotWithShape="1">
          <a:blip r:embed="rId2" cstate="print"/>
          <a:srcRect l="1293" t="9268" r="10915" b="12949"/>
          <a:stretch/>
        </p:blipFill>
        <p:spPr>
          <a:xfrm>
            <a:off x="2479588" y="296562"/>
            <a:ext cx="7479958" cy="626699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17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111242" y="1044720"/>
            <a:ext cx="3844925" cy="45370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sz="3100" b="1" u="sng" dirty="0" smtClean="0">
                <a:solidFill>
                  <a:schemeClr val="bg1"/>
                </a:solidFill>
              </a:rPr>
              <a:t>SEZNAM MODELŮ</a:t>
            </a:r>
          </a:p>
          <a:p>
            <a:pPr marL="0" indent="0">
              <a:buNone/>
            </a:pPr>
            <a:endParaRPr lang="cs-CZ" sz="2400" b="1" dirty="0"/>
          </a:p>
          <a:p>
            <a:r>
              <a:rPr lang="cs-CZ" sz="2400" b="1" dirty="0">
                <a:solidFill>
                  <a:schemeClr val="bg1"/>
                </a:solidFill>
              </a:rPr>
              <a:t>Primární: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400" dirty="0"/>
              <a:t>Uživatel spustí modul modely.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400" dirty="0"/>
              <a:t>Program načte databázi modelů.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400" dirty="0"/>
              <a:t>Uživateli se zobrazí seznam modelů.</a:t>
            </a:r>
          </a:p>
          <a:p>
            <a:pPr marL="228600" indent="-228600">
              <a:buFont typeface="+mj-lt"/>
              <a:buAutoNum type="arabicPeriod"/>
            </a:pPr>
            <a:endParaRPr lang="cs-CZ" sz="2400" dirty="0"/>
          </a:p>
          <a:p>
            <a:pPr marL="228600" indent="-228600"/>
            <a:r>
              <a:rPr lang="cs-CZ" sz="2400" b="1" dirty="0">
                <a:solidFill>
                  <a:schemeClr val="bg1"/>
                </a:solidFill>
              </a:rPr>
              <a:t>Alternativní (Prázdný seznam):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cs-CZ" sz="2400" dirty="0"/>
              <a:t>Databáze modelů je prázdná.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cs-CZ" sz="2400" dirty="0"/>
              <a:t>Program se zeptá uživatele </a:t>
            </a:r>
            <a:r>
              <a:rPr lang="cs-CZ" sz="2400" dirty="0" smtClean="0"/>
              <a:t>zda-</a:t>
            </a:r>
            <a:r>
              <a:rPr lang="cs-CZ" sz="2400" dirty="0" err="1" smtClean="0"/>
              <a:t>li</a:t>
            </a:r>
            <a:r>
              <a:rPr lang="cs-CZ" sz="2400" dirty="0" smtClean="0"/>
              <a:t> </a:t>
            </a:r>
            <a:r>
              <a:rPr lang="cs-CZ" sz="2400" dirty="0"/>
              <a:t>chce přidat model do seznamu.</a:t>
            </a:r>
          </a:p>
          <a:p>
            <a:endParaRPr lang="cs-CZ" dirty="0"/>
          </a:p>
        </p:txBody>
      </p:sp>
      <p:sp>
        <p:nvSpPr>
          <p:cNvPr id="7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8268039" y="738190"/>
            <a:ext cx="3757588" cy="56444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sz="5100" b="1" u="sng" dirty="0" smtClean="0">
                <a:solidFill>
                  <a:schemeClr val="bg1"/>
                </a:solidFill>
              </a:rPr>
              <a:t>SMAZAT MODEL</a:t>
            </a:r>
          </a:p>
          <a:p>
            <a:pPr marL="0" indent="0">
              <a:buNone/>
            </a:pPr>
            <a:endParaRPr lang="cs-CZ" sz="4000" b="1" dirty="0"/>
          </a:p>
          <a:p>
            <a:r>
              <a:rPr lang="cs-CZ" sz="4000" b="1" dirty="0">
                <a:solidFill>
                  <a:schemeClr val="bg1"/>
                </a:solidFill>
              </a:rPr>
              <a:t>Primární: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4000" dirty="0"/>
              <a:t>Uživatel označí model v seznamu modelů.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4000" dirty="0"/>
              <a:t>Uživatel zvolí smazat model.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4000" dirty="0"/>
              <a:t>Program se zeptá uživatele, </a:t>
            </a:r>
            <a:r>
              <a:rPr lang="cs-CZ" sz="4000" dirty="0" smtClean="0"/>
              <a:t>zda-</a:t>
            </a:r>
            <a:r>
              <a:rPr lang="cs-CZ" sz="4000" dirty="0" err="1" smtClean="0"/>
              <a:t>li</a:t>
            </a:r>
            <a:r>
              <a:rPr lang="cs-CZ" sz="4000" dirty="0" smtClean="0"/>
              <a:t> </a:t>
            </a:r>
            <a:r>
              <a:rPr lang="cs-CZ" sz="4000" dirty="0"/>
              <a:t>chce model opravdu smazat.</a:t>
            </a:r>
          </a:p>
          <a:p>
            <a:pPr marL="228600" indent="-228600"/>
            <a:endParaRPr lang="cs-CZ" sz="4000" dirty="0"/>
          </a:p>
          <a:p>
            <a:pPr marL="228600" indent="-228600">
              <a:buFont typeface="+mj-lt"/>
              <a:buAutoNum type="arabicPeriod" startAt="4"/>
            </a:pPr>
            <a:r>
              <a:rPr lang="cs-CZ" sz="4000" dirty="0"/>
              <a:t>KDYŽ Uživatel zvolí „</a:t>
            </a:r>
            <a:r>
              <a:rPr lang="cs-CZ" sz="4000" u="sng" dirty="0"/>
              <a:t>Ano</a:t>
            </a:r>
            <a:r>
              <a:rPr lang="cs-CZ" sz="4000" dirty="0"/>
              <a:t>“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cs-CZ" sz="4000" dirty="0"/>
              <a:t>Program provede smazání modelu ze seznamu.</a:t>
            </a:r>
          </a:p>
          <a:p>
            <a:pPr marL="228600" indent="-228600"/>
            <a:endParaRPr lang="cs-CZ" sz="4000" dirty="0"/>
          </a:p>
          <a:p>
            <a:pPr marL="228600" indent="-228600">
              <a:buFont typeface="+mj-lt"/>
              <a:buAutoNum type="arabicPeriod" startAt="4"/>
            </a:pPr>
            <a:r>
              <a:rPr lang="cs-CZ" sz="4000" dirty="0"/>
              <a:t>KDYŽ Uživatel zvolí „</a:t>
            </a:r>
            <a:r>
              <a:rPr lang="cs-CZ" sz="4000" u="sng" dirty="0"/>
              <a:t>Ne</a:t>
            </a:r>
            <a:r>
              <a:rPr lang="cs-CZ" sz="4000" dirty="0"/>
              <a:t>“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cs-CZ" sz="4000" dirty="0"/>
              <a:t>Návrat na seznam modelů.</a:t>
            </a:r>
          </a:p>
        </p:txBody>
      </p:sp>
      <p:pic>
        <p:nvPicPr>
          <p:cNvPr id="8" name="Obrázek 7" descr="tři bubliny.png"/>
          <p:cNvPicPr>
            <a:picLocks noChangeAspect="1"/>
          </p:cNvPicPr>
          <p:nvPr/>
        </p:nvPicPr>
        <p:blipFill rotWithShape="1">
          <a:blip r:embed="rId2" cstate="print"/>
          <a:srcRect l="3802" t="5193" r="8879" b="11061"/>
          <a:stretch/>
        </p:blipFill>
        <p:spPr>
          <a:xfrm>
            <a:off x="3956167" y="158165"/>
            <a:ext cx="4113301" cy="2947499"/>
          </a:xfrm>
          <a:prstGeom prst="rect">
            <a:avLst/>
          </a:prstGeom>
        </p:spPr>
      </p:pic>
      <p:sp>
        <p:nvSpPr>
          <p:cNvPr id="9" name="Zástupný symbol pro obsah 4"/>
          <p:cNvSpPr txBox="1">
            <a:spLocks/>
          </p:cNvSpPr>
          <p:nvPr/>
        </p:nvSpPr>
        <p:spPr>
          <a:xfrm>
            <a:off x="4193794" y="3511708"/>
            <a:ext cx="3638047" cy="2870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5100" b="1" u="sng" dirty="0" smtClean="0">
                <a:solidFill>
                  <a:schemeClr val="bg1"/>
                </a:solidFill>
              </a:rPr>
              <a:t>ZOBRAZIT MODEL</a:t>
            </a:r>
          </a:p>
          <a:p>
            <a:pPr marL="0" indent="0">
              <a:buNone/>
            </a:pPr>
            <a:endParaRPr lang="cs-CZ" sz="4000" b="1" dirty="0"/>
          </a:p>
          <a:p>
            <a:pPr marL="228600" indent="-228600"/>
            <a:r>
              <a:rPr lang="cs-CZ" sz="4000" b="1" dirty="0">
                <a:solidFill>
                  <a:schemeClr val="bg1"/>
                </a:solidFill>
              </a:rPr>
              <a:t>Primární: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4000" dirty="0"/>
              <a:t>Uživatel označí model v seznamu modelů.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4000" dirty="0"/>
              <a:t>Uživatel zvolí zobrazit náhled modelu.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4000" dirty="0"/>
              <a:t>Program otevře nové okno s náhledem modelu.</a:t>
            </a:r>
          </a:p>
        </p:txBody>
      </p:sp>
    </p:spTree>
    <p:extLst>
      <p:ext uri="{BB962C8B-B14F-4D97-AF65-F5344CB8AC3E}">
        <p14:creationId xmlns:p14="http://schemas.microsoft.com/office/powerpoint/2010/main" val="39399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111241" y="230660"/>
            <a:ext cx="6577883" cy="33775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sz="5100" b="1" u="sng" dirty="0" smtClean="0">
                <a:solidFill>
                  <a:schemeClr val="bg1"/>
                </a:solidFill>
              </a:rPr>
              <a:t>PŘIDAT MODEL</a:t>
            </a:r>
          </a:p>
          <a:p>
            <a:pPr marL="0" indent="0">
              <a:buNone/>
            </a:pPr>
            <a:endParaRPr lang="cs-CZ" sz="2400" b="1" dirty="0"/>
          </a:p>
          <a:p>
            <a:r>
              <a:rPr lang="cs-CZ" sz="2900" b="1" dirty="0">
                <a:solidFill>
                  <a:schemeClr val="bg1"/>
                </a:solidFill>
              </a:rPr>
              <a:t>Primární:</a:t>
            </a:r>
            <a:r>
              <a:rPr lang="cs-CZ" sz="2900" dirty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500" dirty="0"/>
              <a:t>Uživatel zvolí přidání modelu.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500" dirty="0"/>
              <a:t>Uživateli se otevře dialogový panel s nastavenou cestou do složky Modely.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500" dirty="0"/>
              <a:t>Uživatel vybere soubor na disku, který chce přidat do seznamu modelů.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500" dirty="0"/>
              <a:t>Uživatel zvolí přidat model.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500" dirty="0"/>
              <a:t>Systém provede kontrolu formátu.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500" dirty="0"/>
              <a:t>Systém provede kontrolu duplicity.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500" dirty="0"/>
              <a:t>Model se uloží do seznamu modelů. </a:t>
            </a:r>
          </a:p>
          <a:p>
            <a:endParaRPr lang="cs-CZ" sz="2400" dirty="0"/>
          </a:p>
        </p:txBody>
      </p:sp>
      <p:pic>
        <p:nvPicPr>
          <p:cNvPr id="6" name="Obrázek 5" descr="Aktivity přidat 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6191" y="115330"/>
            <a:ext cx="4713611" cy="6624736"/>
          </a:xfrm>
          <a:prstGeom prst="rect">
            <a:avLst/>
          </a:prstGeom>
        </p:spPr>
      </p:pic>
      <p:sp>
        <p:nvSpPr>
          <p:cNvPr id="10" name="Zástupný symbol pro obsah 4"/>
          <p:cNvSpPr txBox="1">
            <a:spLocks/>
          </p:cNvSpPr>
          <p:nvPr/>
        </p:nvSpPr>
        <p:spPr>
          <a:xfrm>
            <a:off x="111241" y="4399007"/>
            <a:ext cx="2936759" cy="185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>
                <a:solidFill>
                  <a:schemeClr val="bg1"/>
                </a:solidFill>
              </a:rPr>
              <a:t>Alternativní (špatný formát) :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cs-CZ" sz="1600" dirty="0"/>
              <a:t>Program vypíše </a:t>
            </a:r>
            <a:r>
              <a:rPr lang="cs-CZ" sz="1600" dirty="0" smtClean="0"/>
              <a:t>chybu: </a:t>
            </a:r>
            <a:r>
              <a:rPr lang="cs-CZ" sz="1600" dirty="0"/>
              <a:t>„Model nelze přidat protože má neznámý formát.“</a:t>
            </a:r>
          </a:p>
        </p:txBody>
      </p:sp>
      <p:sp>
        <p:nvSpPr>
          <p:cNvPr id="2" name="Obdélník 1"/>
          <p:cNvSpPr/>
          <p:nvPr/>
        </p:nvSpPr>
        <p:spPr>
          <a:xfrm>
            <a:off x="3485381" y="2845691"/>
            <a:ext cx="355341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 smtClean="0">
                <a:solidFill>
                  <a:schemeClr val="bg1"/>
                </a:solidFill>
              </a:rPr>
              <a:t>Alternativní </a:t>
            </a:r>
            <a:r>
              <a:rPr lang="cs-CZ" sz="1600" b="1" dirty="0">
                <a:solidFill>
                  <a:schemeClr val="bg1"/>
                </a:solidFill>
              </a:rPr>
              <a:t>2 (model již existuje</a:t>
            </a:r>
            <a:r>
              <a:rPr lang="cs-CZ" sz="1600" b="1" dirty="0" smtClean="0">
                <a:solidFill>
                  <a:schemeClr val="bg1"/>
                </a:solidFill>
              </a:rPr>
              <a:t>):</a:t>
            </a:r>
          </a:p>
          <a:p>
            <a:r>
              <a:rPr lang="cs-CZ" sz="1400" b="1" dirty="0" smtClean="0"/>
              <a:t> </a:t>
            </a:r>
            <a:endParaRPr lang="cs-CZ" sz="1400" b="1" dirty="0"/>
          </a:p>
          <a:p>
            <a:pPr marL="228600" indent="-228600">
              <a:buFont typeface="+mj-lt"/>
              <a:buAutoNum type="arabicPeriod" startAt="7"/>
            </a:pPr>
            <a:r>
              <a:rPr lang="cs-CZ" sz="1400" dirty="0"/>
              <a:t>Program vypíše </a:t>
            </a:r>
            <a:r>
              <a:rPr lang="cs-CZ" sz="1400" dirty="0" smtClean="0"/>
              <a:t>chybu</a:t>
            </a:r>
            <a:br>
              <a:rPr lang="cs-CZ" sz="1400" dirty="0" smtClean="0"/>
            </a:br>
            <a:r>
              <a:rPr lang="cs-CZ" sz="1400" dirty="0" smtClean="0"/>
              <a:t>„</a:t>
            </a:r>
            <a:r>
              <a:rPr lang="cs-CZ" sz="1400" dirty="0"/>
              <a:t>Model nelze přidat, daný model již existuje. Chcete jej přepsat?“</a:t>
            </a:r>
          </a:p>
          <a:p>
            <a:pPr marL="228600" indent="-228600"/>
            <a:r>
              <a:rPr lang="cs-CZ" sz="1400" dirty="0"/>
              <a:t>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KDYŽ „</a:t>
            </a:r>
            <a:r>
              <a:rPr lang="cs-CZ" sz="1400" u="sng" dirty="0"/>
              <a:t>Ano</a:t>
            </a:r>
            <a:r>
              <a:rPr lang="cs-CZ" sz="1400" dirty="0"/>
              <a:t>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Program provede přepsání modelu model uloží do seznamu. </a:t>
            </a:r>
          </a:p>
          <a:p>
            <a:pPr marL="228600" indent="-228600"/>
            <a:endParaRPr lang="cs-CZ" sz="1400" dirty="0"/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KDYŽ „</a:t>
            </a:r>
            <a:r>
              <a:rPr lang="cs-CZ" sz="1400" u="sng" dirty="0"/>
              <a:t>Ne</a:t>
            </a:r>
            <a:r>
              <a:rPr lang="cs-CZ" sz="1400" dirty="0"/>
              <a:t>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Program provede návrat na dialogový panel.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8180173" y="634313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C00000"/>
                </a:solidFill>
              </a:rPr>
              <a:t>2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8180173" y="1775254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3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8180173" y="2249622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4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8180173" y="2723990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5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8180174" y="3937341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6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8180173" y="5769568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7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9774195" y="4110508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00B050"/>
                </a:solidFill>
              </a:rPr>
              <a:t>7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7363746" y="1932119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cs-CZ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11090849" y="4225838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00B050"/>
                </a:solidFill>
              </a:rPr>
              <a:t>8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9173147" y="3427698"/>
            <a:ext cx="1539848" cy="320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Správný formát modelu</a:t>
            </a:r>
            <a:endParaRPr lang="cs-CZ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7237381" y="4572173"/>
            <a:ext cx="1494727" cy="320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Model již existuje</a:t>
            </a:r>
            <a:endParaRPr lang="cs-CZ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11186983" y="4633680"/>
            <a:ext cx="689867" cy="3694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Přepsat model</a:t>
            </a:r>
          </a:p>
        </p:txBody>
      </p:sp>
    </p:spTree>
    <p:extLst>
      <p:ext uri="{BB962C8B-B14F-4D97-AF65-F5344CB8AC3E}">
        <p14:creationId xmlns:p14="http://schemas.microsoft.com/office/powerpoint/2010/main" val="153190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3746" y="124178"/>
            <a:ext cx="4680520" cy="660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111241" y="230660"/>
            <a:ext cx="6898868" cy="38798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sz="5100" b="1" u="sng" dirty="0" smtClean="0">
                <a:solidFill>
                  <a:schemeClr val="bg1"/>
                </a:solidFill>
              </a:rPr>
              <a:t>UPRAVIT MODEL</a:t>
            </a:r>
          </a:p>
          <a:p>
            <a:pPr marL="0" indent="0">
              <a:buNone/>
            </a:pPr>
            <a:endParaRPr lang="cs-CZ" sz="2400" b="1" dirty="0"/>
          </a:p>
          <a:p>
            <a:r>
              <a:rPr lang="cs-CZ" sz="2900" b="1" dirty="0">
                <a:solidFill>
                  <a:schemeClr val="bg1"/>
                </a:solidFill>
              </a:rPr>
              <a:t>Primární:</a:t>
            </a:r>
            <a:r>
              <a:rPr lang="cs-CZ" sz="2900" dirty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Uživatel zvolí upravit model.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Uživateli se zobrazí náhled modelu a jeho parametry, které lze měnit.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Uživatel provede úpravy modelu.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Uživatel zvolí uložit model zpět do seznamu.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Program provede kontrolu duplicity.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Program uloží model.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Návrat na seznam modelů. </a:t>
            </a:r>
          </a:p>
          <a:p>
            <a:endParaRPr lang="cs-CZ" sz="2400" dirty="0"/>
          </a:p>
        </p:txBody>
      </p:sp>
      <p:sp>
        <p:nvSpPr>
          <p:cNvPr id="2" name="Obdélník 1"/>
          <p:cNvSpPr/>
          <p:nvPr/>
        </p:nvSpPr>
        <p:spPr>
          <a:xfrm>
            <a:off x="3031153" y="3427698"/>
            <a:ext cx="407367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chemeClr val="bg1"/>
                </a:solidFill>
              </a:rPr>
              <a:t>Alternativní (Název modelu již existuje</a:t>
            </a:r>
            <a:r>
              <a:rPr lang="cs-CZ" sz="1600" b="1" dirty="0" smtClean="0">
                <a:solidFill>
                  <a:schemeClr val="bg1"/>
                </a:solidFill>
              </a:rPr>
              <a:t>):</a:t>
            </a:r>
          </a:p>
          <a:p>
            <a:r>
              <a:rPr lang="cs-CZ" sz="1400" b="1" dirty="0" smtClean="0"/>
              <a:t>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cs-CZ" sz="1400" dirty="0"/>
              <a:t>Program vypíše </a:t>
            </a:r>
            <a:r>
              <a:rPr lang="cs-CZ" sz="1400" dirty="0" smtClean="0"/>
              <a:t>chybu: </a:t>
            </a:r>
            <a:r>
              <a:rPr lang="cs-CZ" sz="1400" dirty="0"/>
              <a:t>„Daný model již existuje.“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cs-CZ" sz="1400" dirty="0"/>
              <a:t>Program se zeptá uživatele zda-</a:t>
            </a:r>
            <a:r>
              <a:rPr lang="cs-CZ" sz="1400" dirty="0" err="1"/>
              <a:t>li</a:t>
            </a:r>
            <a:r>
              <a:rPr lang="cs-CZ" sz="1400" dirty="0"/>
              <a:t> chce daný model přepsat. </a:t>
            </a:r>
          </a:p>
          <a:p>
            <a:pPr marL="228600" indent="-228600"/>
            <a:endParaRPr lang="cs-CZ" sz="1400" dirty="0"/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KDYŽ „</a:t>
            </a:r>
            <a:r>
              <a:rPr lang="cs-CZ" sz="1400" u="sng" dirty="0"/>
              <a:t>Ano</a:t>
            </a:r>
            <a:r>
              <a:rPr lang="cs-CZ" sz="1400" dirty="0"/>
              <a:t>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Program provede přepsání modelu a uloží jej do seznamu modelů.</a:t>
            </a:r>
          </a:p>
          <a:p>
            <a:pPr marL="228600" indent="-228600"/>
            <a:r>
              <a:rPr lang="cs-CZ" sz="1400" dirty="0"/>
              <a:t>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KDYŽ „</a:t>
            </a:r>
            <a:r>
              <a:rPr lang="cs-CZ" sz="1400" u="sng" dirty="0"/>
              <a:t>Ne</a:t>
            </a:r>
            <a:r>
              <a:rPr lang="cs-CZ" sz="1400" dirty="0"/>
              <a:t>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400" dirty="0"/>
              <a:t>Návrat na úprava modelu</a:t>
            </a:r>
            <a:r>
              <a:rPr lang="cs-CZ" sz="1400" dirty="0" smtClean="0"/>
              <a:t>.</a:t>
            </a:r>
            <a:endParaRPr lang="cs-CZ" sz="14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274890" y="477720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C00000"/>
                </a:solidFill>
              </a:rPr>
              <a:t>2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8274890" y="1955017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3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8274890" y="2759948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4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8291365" y="4225837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5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8274890" y="5858998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6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9900060" y="4456669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cs-CZ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9334354" y="3789990"/>
            <a:ext cx="1539848" cy="320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Proveditelnost úprav</a:t>
            </a:r>
            <a:endParaRPr lang="cs-CZ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7383421" y="4844433"/>
            <a:ext cx="1494727" cy="320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Model již existuje</a:t>
            </a:r>
            <a:endParaRPr lang="cs-CZ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11259725" y="4795525"/>
            <a:ext cx="784541" cy="3694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Přepsat?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8274890" y="1515096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3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8274890" y="2329759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3</a:t>
            </a:r>
            <a:endParaRPr lang="cs-C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1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4189" y="156520"/>
            <a:ext cx="3384376" cy="652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325979" y="213870"/>
            <a:ext cx="7141736" cy="4613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sz="5100" b="1" u="sng" dirty="0" smtClean="0">
                <a:solidFill>
                  <a:schemeClr val="bg1"/>
                </a:solidFill>
              </a:rPr>
              <a:t>VYTISKNOUT MODEL</a:t>
            </a:r>
          </a:p>
          <a:p>
            <a:pPr marL="0" indent="0">
              <a:buNone/>
            </a:pPr>
            <a:endParaRPr lang="cs-CZ" sz="2400" b="1" dirty="0"/>
          </a:p>
          <a:p>
            <a:r>
              <a:rPr lang="cs-CZ" sz="2900" b="1" dirty="0">
                <a:solidFill>
                  <a:schemeClr val="bg1"/>
                </a:solidFill>
              </a:rPr>
              <a:t>Primární:</a:t>
            </a:r>
            <a:r>
              <a:rPr lang="cs-CZ" sz="2900" dirty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Uživatel zvolí pokračovat v tisku.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Zobrazení okna tisku.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Kontrola množství materiálu.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Kontrola množství barev.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Výpočet stability modelu.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Výpočet délky doby tisku.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Zobrazení tiskových informací.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Uživatel zvolí tisk.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2800" dirty="0"/>
              <a:t>Iniciace tisku modelu.</a:t>
            </a:r>
          </a:p>
          <a:p>
            <a:endParaRPr lang="cs-CZ" sz="2400" dirty="0"/>
          </a:p>
        </p:txBody>
      </p:sp>
      <p:sp>
        <p:nvSpPr>
          <p:cNvPr id="2" name="Obdélník 1"/>
          <p:cNvSpPr/>
          <p:nvPr/>
        </p:nvSpPr>
        <p:spPr>
          <a:xfrm>
            <a:off x="761941" y="5131826"/>
            <a:ext cx="5840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cs-CZ" sz="1600" b="1" dirty="0">
                <a:solidFill>
                  <a:schemeClr val="bg1"/>
                </a:solidFill>
              </a:rPr>
              <a:t>Alternativní (Tisk nelze provést):</a:t>
            </a:r>
          </a:p>
          <a:p>
            <a:r>
              <a:rPr lang="cs-CZ" sz="1400" b="1" dirty="0" smtClean="0"/>
              <a:t>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cs-CZ" dirty="0" smtClean="0"/>
              <a:t>Program vypíše chybové hlášení: „Tisk nelze provést.“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7937138" y="583873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C00000"/>
                </a:solidFill>
              </a:rPr>
              <a:t>2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7937138" y="1652995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4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7937138" y="2252488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5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7937138" y="2787049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6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10402568" y="4215480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00B050"/>
                </a:solidFill>
              </a:rPr>
              <a:t>6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6681353" y="4029784"/>
            <a:ext cx="1885671" cy="320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Proveditelnost úprav</a:t>
            </a:r>
            <a:endParaRPr lang="cs-CZ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7937138" y="1118434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3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7937138" y="3281180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7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7937138" y="4596811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8</a:t>
            </a:r>
            <a:endParaRPr lang="cs-CZ" sz="2400" dirty="0">
              <a:solidFill>
                <a:srgbClr val="C00000"/>
              </a:solidFill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7941239" y="5053487"/>
            <a:ext cx="3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>
                <a:solidFill>
                  <a:srgbClr val="C00000"/>
                </a:solidFill>
              </a:rPr>
              <a:t>9</a:t>
            </a:r>
            <a:endParaRPr lang="cs-C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8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237065" y="2140983"/>
            <a:ext cx="4063085" cy="2720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sz="3000" b="1" u="sng" dirty="0" smtClean="0">
                <a:solidFill>
                  <a:schemeClr val="bg1"/>
                </a:solidFill>
              </a:rPr>
              <a:t>SEZNAM MODELŮ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Vstupní </a:t>
            </a:r>
            <a:r>
              <a:rPr lang="cs-CZ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podmínky: </a:t>
            </a:r>
            <a:r>
              <a:rPr lang="cs-CZ" sz="2000" dirty="0"/>
              <a:t>	</a:t>
            </a:r>
            <a:endParaRPr lang="cs-CZ" sz="2000" dirty="0" smtClean="0"/>
          </a:p>
          <a:p>
            <a:pPr lvl="1"/>
            <a:r>
              <a:rPr lang="cs-CZ" dirty="0" smtClean="0"/>
              <a:t>Uživatel </a:t>
            </a:r>
            <a:r>
              <a:rPr lang="cs-CZ" dirty="0"/>
              <a:t>musí spustit modul modely.</a:t>
            </a:r>
          </a:p>
          <a:p>
            <a:r>
              <a:rPr lang="cs-CZ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Následné podmínky:</a:t>
            </a:r>
            <a:r>
              <a:rPr lang="cs-CZ" sz="2000" dirty="0"/>
              <a:t>	</a:t>
            </a:r>
            <a:endParaRPr lang="cs-CZ" sz="2000" dirty="0" smtClean="0"/>
          </a:p>
          <a:p>
            <a:pPr lvl="1"/>
            <a:r>
              <a:rPr lang="cs-CZ" dirty="0" smtClean="0"/>
              <a:t>Uživatel </a:t>
            </a:r>
            <a:r>
              <a:rPr lang="cs-CZ" dirty="0"/>
              <a:t>zvolí přidání </a:t>
            </a:r>
            <a:r>
              <a:rPr lang="cs-CZ" dirty="0" smtClean="0"/>
              <a:t>modelu.</a:t>
            </a:r>
          </a:p>
          <a:p>
            <a:pPr lvl="1"/>
            <a:r>
              <a:rPr lang="cs-CZ" dirty="0" smtClean="0"/>
              <a:t>Uživatel </a:t>
            </a:r>
            <a:r>
              <a:rPr lang="cs-CZ" dirty="0"/>
              <a:t>zvolí upravit </a:t>
            </a:r>
            <a:r>
              <a:rPr lang="cs-CZ" dirty="0" smtClean="0"/>
              <a:t>model.</a:t>
            </a:r>
          </a:p>
          <a:p>
            <a:pPr lvl="1"/>
            <a:r>
              <a:rPr lang="cs-CZ" dirty="0" smtClean="0"/>
              <a:t>Uživatel </a:t>
            </a:r>
            <a:r>
              <a:rPr lang="cs-CZ" dirty="0"/>
              <a:t>zvolí pokračovat v tisku.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11" name="Zástupný symbol pro obsah 4"/>
          <p:cNvSpPr txBox="1">
            <a:spLocks/>
          </p:cNvSpPr>
          <p:nvPr/>
        </p:nvSpPr>
        <p:spPr>
          <a:xfrm>
            <a:off x="4300150" y="3852433"/>
            <a:ext cx="4240198" cy="2720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cs-CZ" sz="3000" b="1" u="sng" dirty="0" smtClean="0">
                <a:solidFill>
                  <a:schemeClr val="bg1"/>
                </a:solidFill>
              </a:rPr>
              <a:t>ZOBRAZIT MODEL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Vstupní podmínky: </a:t>
            </a:r>
          </a:p>
          <a:p>
            <a:pPr lvl="1"/>
            <a:r>
              <a:rPr lang="cs-CZ" sz="2100" dirty="0" smtClean="0"/>
              <a:t>Uživatel </a:t>
            </a:r>
            <a:r>
              <a:rPr lang="cs-CZ" sz="2100" dirty="0"/>
              <a:t>označí model v </a:t>
            </a:r>
            <a:r>
              <a:rPr lang="cs-CZ" sz="2100" dirty="0" smtClean="0"/>
              <a:t>seznamu.</a:t>
            </a:r>
          </a:p>
          <a:p>
            <a:pPr lvl="1"/>
            <a:r>
              <a:rPr lang="cs-CZ" sz="2100" dirty="0" smtClean="0"/>
              <a:t>Uživatel </a:t>
            </a:r>
            <a:r>
              <a:rPr lang="cs-CZ" sz="2100" dirty="0"/>
              <a:t>zvolí zobrazit náhled modelu.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Následné podmínky:</a:t>
            </a:r>
            <a:r>
              <a:rPr lang="cs-CZ" sz="2000" dirty="0" smtClean="0"/>
              <a:t>	</a:t>
            </a:r>
          </a:p>
          <a:p>
            <a:pPr lvl="1"/>
            <a:r>
              <a:rPr lang="cs-CZ" dirty="0"/>
              <a:t>Uživatel zavře náhled modelu.</a:t>
            </a:r>
          </a:p>
        </p:txBody>
      </p:sp>
      <p:sp>
        <p:nvSpPr>
          <p:cNvPr id="12" name="Zástupný symbol pro obsah 4"/>
          <p:cNvSpPr txBox="1">
            <a:spLocks/>
          </p:cNvSpPr>
          <p:nvPr/>
        </p:nvSpPr>
        <p:spPr>
          <a:xfrm>
            <a:off x="8085438" y="2144327"/>
            <a:ext cx="4240198" cy="364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cs-CZ" sz="3000" b="1" u="sng" dirty="0" smtClean="0">
                <a:solidFill>
                  <a:schemeClr val="bg1"/>
                </a:solidFill>
              </a:rPr>
              <a:t>SMAZAT MODEL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Vstupní podmínky: </a:t>
            </a:r>
          </a:p>
          <a:p>
            <a:pPr lvl="1"/>
            <a:r>
              <a:rPr lang="cs-CZ" sz="1900" dirty="0" smtClean="0"/>
              <a:t>Uživatel </a:t>
            </a:r>
            <a:r>
              <a:rPr lang="cs-CZ" sz="1900" dirty="0"/>
              <a:t>označí model v seznamu</a:t>
            </a:r>
            <a:r>
              <a:rPr lang="cs-CZ" sz="1900" dirty="0" smtClean="0"/>
              <a:t>.</a:t>
            </a:r>
          </a:p>
          <a:p>
            <a:pPr lvl="1"/>
            <a:r>
              <a:rPr lang="cs-CZ" sz="1900" dirty="0" smtClean="0"/>
              <a:t>Uživatel </a:t>
            </a:r>
            <a:r>
              <a:rPr lang="cs-CZ" sz="1900" dirty="0"/>
              <a:t>zvolí smazat model.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Následné podmínky:</a:t>
            </a:r>
          </a:p>
          <a:p>
            <a:pPr lvl="1"/>
            <a:r>
              <a:rPr lang="cs-CZ" sz="1900" dirty="0" smtClean="0"/>
              <a:t>Uživatel </a:t>
            </a:r>
            <a:r>
              <a:rPr lang="cs-CZ" sz="1900" dirty="0"/>
              <a:t>zvolí odpověď „Ne“ na </a:t>
            </a:r>
            <a:r>
              <a:rPr lang="cs-CZ" sz="1900" dirty="0" smtClean="0"/>
              <a:t>otázku zda-</a:t>
            </a:r>
            <a:r>
              <a:rPr lang="cs-CZ" sz="1900" dirty="0" err="1" smtClean="0"/>
              <a:t>li</a:t>
            </a:r>
            <a:r>
              <a:rPr lang="cs-CZ" sz="1900" dirty="0" smtClean="0"/>
              <a:t> </a:t>
            </a:r>
            <a:r>
              <a:rPr lang="cs-CZ" sz="1900" dirty="0"/>
              <a:t>chce opravdu smazat </a:t>
            </a:r>
            <a:r>
              <a:rPr lang="cs-CZ" sz="1900" dirty="0" smtClean="0"/>
              <a:t>model. Program </a:t>
            </a:r>
            <a:r>
              <a:rPr lang="cs-CZ" sz="1900" dirty="0"/>
              <a:t>provede smazání modelu.</a:t>
            </a:r>
          </a:p>
        </p:txBody>
      </p:sp>
      <p:sp>
        <p:nvSpPr>
          <p:cNvPr id="13" name="Nadpis 1"/>
          <p:cNvSpPr txBox="1">
            <a:spLocks/>
          </p:cNvSpPr>
          <p:nvPr/>
        </p:nvSpPr>
        <p:spPr>
          <a:xfrm>
            <a:off x="313233" y="292414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VSTUPNÍ A NÁSLEDNÉ PODMÍNKY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8842173" y="460069"/>
            <a:ext cx="3868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chemeClr val="bg1">
                    <a:lumMod val="90000"/>
                    <a:lumOff val="10000"/>
                  </a:schemeClr>
                </a:solidFill>
              </a:rPr>
              <a:t>Každá z výstupních podmínek ostatních případů užití je vstupní podmínkou seznamu modelů.</a:t>
            </a:r>
          </a:p>
        </p:txBody>
      </p:sp>
      <p:cxnSp>
        <p:nvCxnSpPr>
          <p:cNvPr id="15" name="Přímá spojnice 14"/>
          <p:cNvCxnSpPr/>
          <p:nvPr/>
        </p:nvCxnSpPr>
        <p:spPr>
          <a:xfrm>
            <a:off x="8806931" y="460069"/>
            <a:ext cx="0" cy="922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3233" y="292414"/>
            <a:ext cx="9784080" cy="1508760"/>
          </a:xfrm>
        </p:spPr>
        <p:txBody>
          <a:bodyPr/>
          <a:lstStyle/>
          <a:p>
            <a:r>
              <a:rPr lang="cs-CZ" dirty="0" smtClean="0"/>
              <a:t>VSTUPNÍ A NÁSLEDNÉ PODMÍNKY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176425" y="2028997"/>
            <a:ext cx="4063085" cy="272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000" b="1" u="sng" dirty="0" smtClean="0">
                <a:solidFill>
                  <a:schemeClr val="bg1"/>
                </a:solidFill>
              </a:rPr>
              <a:t>PŘIDAT MODEL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Vstupní </a:t>
            </a:r>
            <a:r>
              <a:rPr lang="cs-CZ" sz="2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podmínky: </a:t>
            </a:r>
            <a:r>
              <a:rPr lang="cs-CZ" sz="2000" dirty="0"/>
              <a:t>	</a:t>
            </a:r>
            <a:endParaRPr lang="cs-CZ" sz="2000" dirty="0" smtClean="0"/>
          </a:p>
          <a:p>
            <a:pPr lvl="1"/>
            <a:r>
              <a:rPr lang="cs-CZ" sz="1900" dirty="0"/>
              <a:t>Uživatel zvolí přidání modelu.</a:t>
            </a:r>
            <a:endParaRPr lang="cs-CZ" sz="1900" dirty="0" smtClean="0"/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Následné podmínky:</a:t>
            </a:r>
          </a:p>
          <a:p>
            <a:pPr lvl="1"/>
            <a:r>
              <a:rPr lang="cs-CZ" sz="1900" dirty="0" smtClean="0"/>
              <a:t>Uživatel </a:t>
            </a:r>
            <a:r>
              <a:rPr lang="cs-CZ" sz="1900" dirty="0"/>
              <a:t>zavře dialogový </a:t>
            </a:r>
            <a:r>
              <a:rPr lang="cs-CZ" sz="1900" dirty="0" smtClean="0"/>
              <a:t>panel.</a:t>
            </a:r>
          </a:p>
          <a:p>
            <a:pPr lvl="1"/>
            <a:r>
              <a:rPr lang="cs-CZ" sz="1900" dirty="0" smtClean="0"/>
              <a:t>Program </a:t>
            </a:r>
            <a:r>
              <a:rPr lang="cs-CZ" sz="1900" dirty="0"/>
              <a:t>uloží model do seznamu </a:t>
            </a:r>
            <a:r>
              <a:rPr lang="cs-CZ" sz="1900" dirty="0" smtClean="0"/>
              <a:t>modelů</a:t>
            </a:r>
            <a:r>
              <a:rPr lang="cs-CZ" sz="1900" dirty="0"/>
              <a:t>.</a:t>
            </a:r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11" name="Zástupný symbol pro obsah 4"/>
          <p:cNvSpPr txBox="1">
            <a:spLocks/>
          </p:cNvSpPr>
          <p:nvPr/>
        </p:nvSpPr>
        <p:spPr>
          <a:xfrm>
            <a:off x="4440192" y="3852433"/>
            <a:ext cx="4240198" cy="2720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cs-CZ" sz="3000" b="1" u="sng" dirty="0" smtClean="0">
                <a:solidFill>
                  <a:schemeClr val="bg1"/>
                </a:solidFill>
              </a:rPr>
              <a:t>UPRAVIT MODEL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Vstupní podmínky: </a:t>
            </a:r>
          </a:p>
          <a:p>
            <a:pPr lvl="1"/>
            <a:r>
              <a:rPr lang="cs-CZ" sz="1900" dirty="0"/>
              <a:t>Uživatel zvolí upravit model.</a:t>
            </a:r>
            <a:endParaRPr lang="cs-CZ" sz="1900" dirty="0" smtClean="0"/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Následné podmínky:</a:t>
            </a:r>
            <a:r>
              <a:rPr lang="cs-CZ" sz="2000" dirty="0" smtClean="0"/>
              <a:t>	</a:t>
            </a:r>
          </a:p>
          <a:p>
            <a:pPr lvl="1"/>
            <a:r>
              <a:rPr lang="cs-CZ" sz="1900" dirty="0" smtClean="0"/>
              <a:t>Uživatel </a:t>
            </a:r>
            <a:r>
              <a:rPr lang="cs-CZ" sz="1900" dirty="0"/>
              <a:t>provede návrat na seznam </a:t>
            </a:r>
            <a:r>
              <a:rPr lang="cs-CZ" sz="1900" dirty="0" smtClean="0"/>
              <a:t>modelů.</a:t>
            </a:r>
          </a:p>
          <a:p>
            <a:pPr lvl="1"/>
            <a:r>
              <a:rPr lang="cs-CZ" sz="1900" dirty="0" smtClean="0"/>
              <a:t>Program </a:t>
            </a:r>
            <a:r>
              <a:rPr lang="cs-CZ" sz="1900" dirty="0"/>
              <a:t>uloží model do seznamu modelů.</a:t>
            </a:r>
          </a:p>
          <a:p>
            <a:endParaRPr lang="cs-CZ" sz="2000" dirty="0" smtClean="0"/>
          </a:p>
        </p:txBody>
      </p:sp>
      <p:sp>
        <p:nvSpPr>
          <p:cNvPr id="12" name="Zástupný symbol pro obsah 4"/>
          <p:cNvSpPr txBox="1">
            <a:spLocks/>
          </p:cNvSpPr>
          <p:nvPr/>
        </p:nvSpPr>
        <p:spPr>
          <a:xfrm>
            <a:off x="8101913" y="2028997"/>
            <a:ext cx="4240198" cy="364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cs-CZ" sz="3000" b="1" u="sng" dirty="0" smtClean="0">
                <a:solidFill>
                  <a:schemeClr val="bg1"/>
                </a:solidFill>
              </a:rPr>
              <a:t>VYTISKNOUT MODEL</a:t>
            </a:r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Vstupní podmínky: </a:t>
            </a:r>
          </a:p>
          <a:p>
            <a:pPr lvl="1"/>
            <a:r>
              <a:rPr lang="cs-CZ" sz="1800" dirty="0"/>
              <a:t>Uživatel zvolí pokračovat v tisku</a:t>
            </a:r>
            <a:r>
              <a:rPr lang="cs-CZ" sz="1800" dirty="0" smtClean="0"/>
              <a:t>.</a:t>
            </a:r>
            <a:endParaRPr lang="cs-CZ" sz="1900" dirty="0" smtClean="0"/>
          </a:p>
          <a:p>
            <a:r>
              <a:rPr lang="cs-CZ" sz="20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Následné podmínky:</a:t>
            </a:r>
          </a:p>
          <a:p>
            <a:pPr lvl="1"/>
            <a:r>
              <a:rPr lang="cs-CZ" sz="1900" dirty="0" smtClean="0"/>
              <a:t>Program </a:t>
            </a:r>
            <a:r>
              <a:rPr lang="cs-CZ" sz="1900" dirty="0"/>
              <a:t>ukončí tisk protože </a:t>
            </a:r>
            <a:r>
              <a:rPr lang="cs-CZ" sz="1900" dirty="0" smtClean="0"/>
              <a:t>jej nelze </a:t>
            </a:r>
            <a:r>
              <a:rPr lang="cs-CZ" sz="1900" dirty="0"/>
              <a:t>provést.</a:t>
            </a:r>
          </a:p>
          <a:p>
            <a:pPr lvl="1"/>
            <a:r>
              <a:rPr lang="cs-CZ" sz="1900" dirty="0" smtClean="0"/>
              <a:t>Uživatel </a:t>
            </a:r>
            <a:r>
              <a:rPr lang="cs-CZ" sz="1900" dirty="0"/>
              <a:t>nepotvrdí tisk.</a:t>
            </a:r>
          </a:p>
          <a:p>
            <a:pPr lvl="1"/>
            <a:r>
              <a:rPr lang="cs-CZ" sz="1900" dirty="0" smtClean="0"/>
              <a:t>Program </a:t>
            </a:r>
            <a:r>
              <a:rPr lang="cs-CZ" sz="1900" dirty="0"/>
              <a:t>provede iniciaci tisku.</a:t>
            </a:r>
          </a:p>
        </p:txBody>
      </p:sp>
      <p:sp>
        <p:nvSpPr>
          <p:cNvPr id="3" name="Obdélník 2"/>
          <p:cNvSpPr/>
          <p:nvPr/>
        </p:nvSpPr>
        <p:spPr>
          <a:xfrm>
            <a:off x="8842173" y="460069"/>
            <a:ext cx="3868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chemeClr val="bg1">
                    <a:lumMod val="90000"/>
                    <a:lumOff val="10000"/>
                  </a:schemeClr>
                </a:solidFill>
              </a:rPr>
              <a:t>Každá z výstupních podmínek ostatních případů užití je vstupní podmínkou seznamu modelů.</a:t>
            </a:r>
          </a:p>
        </p:txBody>
      </p:sp>
      <p:cxnSp>
        <p:nvCxnSpPr>
          <p:cNvPr id="6" name="Přímá spojnice 5"/>
          <p:cNvCxnSpPr/>
          <p:nvPr/>
        </p:nvCxnSpPr>
        <p:spPr>
          <a:xfrm>
            <a:off x="8806931" y="460069"/>
            <a:ext cx="0" cy="922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1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3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TC103090430[[fn=Pruhovaný]]</Template>
  <TotalTime>88</TotalTime>
  <Words>566</Words>
  <Application>Microsoft Office PowerPoint</Application>
  <PresentationFormat>Širokoúhlá obrazovka</PresentationFormat>
  <Paragraphs>164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Corbel</vt:lpstr>
      <vt:lpstr>Wingdings</vt:lpstr>
      <vt:lpstr>Pruhy</vt:lpstr>
      <vt:lpstr>USE CASE DIAGRAM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VSTUPNÍ A NÁSLEDNÉ PODMÍNKY</vt:lpstr>
      <vt:lpstr>DĚKUJEME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Lukiys</dc:creator>
  <cp:lastModifiedBy>Lukiys</cp:lastModifiedBy>
  <cp:revision>11</cp:revision>
  <dcterms:created xsi:type="dcterms:W3CDTF">2014-11-04T08:51:48Z</dcterms:created>
  <dcterms:modified xsi:type="dcterms:W3CDTF">2014-11-17T12:31:53Z</dcterms:modified>
</cp:coreProperties>
</file>