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8" r:id="rId9"/>
    <p:sldId id="269" r:id="rId10"/>
    <p:sldId id="270" r:id="rId11"/>
    <p:sldId id="260" r:id="rId12"/>
    <p:sldId id="272" r:id="rId13"/>
    <p:sldId id="273" r:id="rId14"/>
    <p:sldId id="274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58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440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39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8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184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7942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1055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9119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543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786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353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098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98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578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113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769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DD68-C393-4146-95D2-55DF1CE84081}" type="datetimeFigureOut">
              <a:rPr lang="cs-CZ" smtClean="0"/>
              <a:pPr/>
              <a:t>18.11.2014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99B8A2-66A7-412B-8273-BFF2450207A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37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Use case – modul barvy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pPr algn="r"/>
            <a:r>
              <a:rPr lang="cs-CZ" dirty="0" smtClean="0"/>
              <a:t>Radomír </a:t>
            </a:r>
            <a:r>
              <a:rPr lang="cs-CZ" dirty="0" err="1" smtClean="0"/>
              <a:t>Holešinský</a:t>
            </a:r>
            <a:r>
              <a:rPr lang="cs-CZ" dirty="0" smtClean="0"/>
              <a:t> , Filip </a:t>
            </a:r>
            <a:r>
              <a:rPr lang="cs-CZ" dirty="0" err="1" smtClean="0"/>
              <a:t>Němčovič</a:t>
            </a:r>
            <a:r>
              <a:rPr lang="cs-CZ" dirty="0" smtClean="0"/>
              <a:t> , Marek Mazal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Úprava barvy</a:t>
            </a: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456984"/>
              </p:ext>
            </p:extLst>
          </p:nvPr>
        </p:nvGraphicFramePr>
        <p:xfrm>
          <a:off x="2313940" y="2651125"/>
          <a:ext cx="584962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ID</a:t>
                      </a:r>
                      <a:r>
                        <a:rPr lang="cs-CZ" sz="1200" dirty="0">
                          <a:effectLst/>
                        </a:rPr>
                        <a:t>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2.E.3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effectLst/>
                        </a:rPr>
                        <a:t>Úprava barvy: Selhání systému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Systém nedokáže pokračovat v činnosti.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Administrátor, </a:t>
                      </a:r>
                      <a:r>
                        <a:rPr lang="cs-CZ" sz="1200" dirty="0">
                          <a:effectLst/>
                        </a:rPr>
                        <a:t>nebo systém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 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neprovedl korektně některou operaci.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nemůže pokračovat v činnosti.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Následné podmínky: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Barva nebyla upravena.</a:t>
                      </a:r>
                      <a:endParaRPr lang="cs-CZ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>
                          <a:effectLst/>
                        </a:rPr>
                        <a:t>Systém je ukončen.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 Selhání v libovolném kroku hlavního toku.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1.   Systém informuje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o selhání.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2.   Systém se ukončí.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Zřídka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5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Odstranění barvy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63083"/>
              </p:ext>
            </p:extLst>
          </p:nvPr>
        </p:nvGraphicFramePr>
        <p:xfrm>
          <a:off x="1945201" y="1658816"/>
          <a:ext cx="5849620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ID: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Odstranění</a:t>
                      </a:r>
                      <a:r>
                        <a:rPr lang="cs-CZ" sz="1200" baseline="0" dirty="0" smtClean="0">
                          <a:effectLst/>
                        </a:rPr>
                        <a:t> </a:t>
                      </a:r>
                      <a:r>
                        <a:rPr lang="cs-CZ" sz="1200" dirty="0" smtClean="0">
                          <a:effectLst/>
                        </a:rPr>
                        <a:t>barvy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Systém </a:t>
                      </a:r>
                      <a:r>
                        <a:rPr lang="cs-CZ" sz="1200" dirty="0" smtClean="0">
                          <a:effectLst/>
                        </a:rPr>
                        <a:t>smaže barvu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  <a:latin typeface="+mn-lt"/>
                          <a:ea typeface="+mn-ea"/>
                        </a:rPr>
                        <a:t>Administrátor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 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Existuje vybraná barva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Následné podmínky: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Byla smazána vybraná barva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Administrátor </a:t>
                      </a:r>
                      <a:r>
                        <a:rPr lang="cs-CZ" sz="1200" dirty="0">
                          <a:effectLst/>
                        </a:rPr>
                        <a:t>vybere </a:t>
                      </a:r>
                      <a:r>
                        <a:rPr lang="cs-CZ" sz="1200" dirty="0" smtClean="0">
                          <a:effectLst/>
                        </a:rPr>
                        <a:t>„smazat barvu“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Hlavní 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Systém vyzve k potvrzení smazání barvy</a:t>
                      </a:r>
                      <a:endParaRPr lang="cs-CZ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Administrátor zadá potvrdí</a:t>
                      </a:r>
                      <a:r>
                        <a:rPr lang="cs-CZ" sz="1200" baseline="0" dirty="0" smtClean="0">
                          <a:effectLst/>
                        </a:rPr>
                        <a:t> smazání barvy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Systém barvu smaže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Alternativní kroky: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 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Výjimky: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Storno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Selhání operace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Výpadek systému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Občas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Speciální požadavky: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Žádné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4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Odstranění barvy</a:t>
            </a:r>
          </a:p>
        </p:txBody>
      </p:sp>
      <p:graphicFrame>
        <p:nvGraphicFramePr>
          <p:cNvPr id="8" name="Zástupný symbol pro obsah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114823"/>
              </p:ext>
            </p:extLst>
          </p:nvPr>
        </p:nvGraphicFramePr>
        <p:xfrm>
          <a:off x="2313940" y="2834005"/>
          <a:ext cx="584962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ID: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3.E.1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effectLst/>
                        </a:rPr>
                        <a:t>Odstranění</a:t>
                      </a:r>
                      <a:r>
                        <a:rPr lang="cs-CZ" sz="1200" baseline="0" dirty="0" smtClean="0">
                          <a:effectLst/>
                        </a:rPr>
                        <a:t> </a:t>
                      </a:r>
                      <a:r>
                        <a:rPr lang="cs-CZ" sz="1200" dirty="0" smtClean="0">
                          <a:effectLst/>
                        </a:rPr>
                        <a:t>barvy: </a:t>
                      </a:r>
                      <a:r>
                        <a:rPr lang="cs-CZ" sz="1200" dirty="0">
                          <a:effectLst/>
                        </a:rPr>
                        <a:t>Storno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 </a:t>
                      </a:r>
                      <a:r>
                        <a:rPr lang="cs-CZ" sz="1200" dirty="0">
                          <a:effectLst/>
                        </a:rPr>
                        <a:t>ukončí případ užití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 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1. Žádný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Následné podmínky: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Barva nebyla </a:t>
                      </a:r>
                      <a:r>
                        <a:rPr lang="cs-CZ" sz="1200" dirty="0" err="1" smtClean="0">
                          <a:effectLst/>
                        </a:rPr>
                        <a:t>odstranena</a:t>
                      </a:r>
                      <a:r>
                        <a:rPr lang="cs-CZ" sz="1200" dirty="0" smtClean="0">
                          <a:effectLst/>
                        </a:rPr>
                        <a:t>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Administrátor </a:t>
                      </a:r>
                      <a:r>
                        <a:rPr lang="cs-CZ" sz="1200" dirty="0">
                          <a:effectLst/>
                        </a:rPr>
                        <a:t>vybere „Storno“, kdykoli v průběhu hlavního toku případu užití.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Systém vrátí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do místa, odkud vyvolal případ užití.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Zřídka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9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Odstranění barvy</a:t>
            </a: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312721"/>
              </p:ext>
            </p:extLst>
          </p:nvPr>
        </p:nvGraphicFramePr>
        <p:xfrm>
          <a:off x="2313940" y="2651125"/>
          <a:ext cx="584962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ID: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3.E.2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effectLst/>
                        </a:rPr>
                        <a:t>Odstranění</a:t>
                      </a:r>
                      <a:r>
                        <a:rPr lang="cs-CZ" sz="1200" baseline="0" dirty="0" smtClean="0">
                          <a:effectLst/>
                        </a:rPr>
                        <a:t> </a:t>
                      </a:r>
                      <a:r>
                        <a:rPr lang="cs-CZ" sz="1200" dirty="0" smtClean="0">
                          <a:effectLst/>
                        </a:rPr>
                        <a:t>barvy: </a:t>
                      </a:r>
                      <a:r>
                        <a:rPr lang="cs-CZ" sz="1200" dirty="0">
                          <a:effectLst/>
                        </a:rPr>
                        <a:t>Selhání operace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Systém nedokáže pokračovat v případu užití a ukončí ho.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Administrátor, </a:t>
                      </a:r>
                      <a:r>
                        <a:rPr lang="cs-CZ" sz="1200" dirty="0">
                          <a:effectLst/>
                        </a:rPr>
                        <a:t>nebo systém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 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neprovedl korektně některý krok hlavního toku případu užití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„nespadl“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Následné podmínky: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1</a:t>
                      </a:r>
                      <a:r>
                        <a:rPr lang="cs-CZ" sz="1200" dirty="0">
                          <a:effectLst/>
                        </a:rPr>
                        <a:t>. </a:t>
                      </a:r>
                      <a:r>
                        <a:rPr lang="cs-CZ" sz="1200" dirty="0" smtClean="0">
                          <a:effectLst/>
                        </a:rPr>
                        <a:t>    Barva nebyla odstraněna.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 Selhání v libovolném kroku hlavního toku.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1.    Systém informuje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o selhání operace.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2.    Systém vrátí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do místa, odkud vyvolal případ užití.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Zřídka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6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Odstranění barvy</a:t>
            </a: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93551"/>
              </p:ext>
            </p:extLst>
          </p:nvPr>
        </p:nvGraphicFramePr>
        <p:xfrm>
          <a:off x="2313940" y="2651125"/>
          <a:ext cx="584962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ID</a:t>
                      </a:r>
                      <a:r>
                        <a:rPr lang="cs-CZ" sz="1200" dirty="0">
                          <a:effectLst/>
                        </a:rPr>
                        <a:t>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3.E.3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effectLst/>
                        </a:rPr>
                        <a:t>Odstranění</a:t>
                      </a:r>
                      <a:r>
                        <a:rPr lang="cs-CZ" sz="1200" baseline="0" dirty="0" smtClean="0">
                          <a:effectLst/>
                        </a:rPr>
                        <a:t> </a:t>
                      </a:r>
                      <a:r>
                        <a:rPr lang="cs-CZ" sz="1200" dirty="0" smtClean="0">
                          <a:effectLst/>
                        </a:rPr>
                        <a:t>barvy: </a:t>
                      </a:r>
                      <a:r>
                        <a:rPr lang="cs-CZ" sz="1200" dirty="0">
                          <a:effectLst/>
                        </a:rPr>
                        <a:t>Selhání systému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Systém nedokáže pokračovat v činnosti.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Administrátor, </a:t>
                      </a:r>
                      <a:r>
                        <a:rPr lang="cs-CZ" sz="1200" dirty="0">
                          <a:effectLst/>
                        </a:rPr>
                        <a:t>nebo systém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 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neprovedl korektně některou operaci.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nemůže pokračovat v činnosti.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Následné podmínky: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Barva nebyla odstraněna.</a:t>
                      </a:r>
                      <a:endParaRPr lang="cs-CZ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>
                          <a:effectLst/>
                        </a:rPr>
                        <a:t>Systém je ukončen.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 Selhání v libovolném kroku hlavního toku.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1.   Systém informuje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o selhání.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2.   Systém se ukončí.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Zřídka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1" y="0"/>
            <a:ext cx="6611817" cy="68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3968612" y="1373007"/>
            <a:ext cx="6964680" cy="248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Vytvoriť novú farbu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Umožňuje vytvoriť novú farbu, ktorá bude použitá pri tlači.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 zobrazí základný formulár kde sa nachádza pole pre: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Názov novej farby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15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Dostupnosť farby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 sa uloženie novej farby podarilo, systém odkazuje naspäť na zoznam farieb.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 prípade že nastala chyba, systém zobrazí chybovú hlášku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MAra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169" y="1446272"/>
            <a:ext cx="3805380" cy="4016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7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4312508" y="1197879"/>
            <a:ext cx="4572000" cy="26686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cs-CZ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Upravit barvu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Umožňuje </a:t>
            </a:r>
            <a:r>
              <a:rPr lang="cs-CZ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upravit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informace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uložené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barvě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která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bude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použita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při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tisku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 zobrazí základní </a:t>
            </a:r>
            <a:r>
              <a:rPr lang="sk-SK" sz="105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formulář</a:t>
            </a:r>
            <a:r>
              <a:rPr lang="sk-SK" sz="105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kde </a:t>
            </a:r>
            <a:r>
              <a:rPr lang="sk-SK" sz="105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sk-SK" sz="105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nachází</a:t>
            </a:r>
            <a:r>
              <a:rPr lang="sk-SK" sz="105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pole pro: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Nový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název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barvy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15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Nová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dostupnost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barvy</a:t>
            </a:r>
            <a:endParaRPr lang="sk-SK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endParaRPr lang="sk-SK" sz="105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Když</a:t>
            </a:r>
            <a:r>
              <a:rPr lang="sk-SK" sz="105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uložení úpravy 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barvy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podařilo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systém odkazuje 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nazpět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seznam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barev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cs-CZ" sz="105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 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případe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že nastala chyba, systém zobrazí chybovou hlášku.</a:t>
            </a:r>
            <a:endParaRPr lang="cs-CZ" sz="105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MAra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629" y="1278053"/>
            <a:ext cx="3889280" cy="4404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5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4201298" y="1178593"/>
            <a:ext cx="4572000" cy="2649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Odstranit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barvu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Umožňuje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odstranit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uloženou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barvu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 zobrazí kontrolní otázku, 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jestli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chce </a:t>
            </a:r>
            <a:r>
              <a:rPr lang="sk-SK" sz="105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administrátor 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skutečně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odstranit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barvu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 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případě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že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vybere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možnost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</a:t>
            </a:r>
            <a:r>
              <a:rPr lang="cs-CZ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“,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proběhne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odstranění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 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následně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přesměrování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zpět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seznam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barev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 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případě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že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vybere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možnost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“,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proběhne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přesměrování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zpět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seznam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barev</a:t>
            </a: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2">
              <a:lnSpc>
                <a:spcPct val="115000"/>
              </a:lnSpc>
              <a:spcAft>
                <a:spcPts val="750"/>
              </a:spcAft>
            </a:pPr>
            <a:r>
              <a:rPr lang="sk-SK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 </a:t>
            </a:r>
            <a:r>
              <a:rPr lang="sk-SK" sz="105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případě</a:t>
            </a:r>
            <a:r>
              <a:rPr lang="sk-SK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že nastala chyba, systém zobrazí chybovou hlášku.</a:t>
            </a:r>
            <a:endParaRPr lang="cs-CZ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MAra\Desktop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148" y="1260871"/>
            <a:ext cx="3890760" cy="4308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8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76" y="0"/>
            <a:ext cx="6069901" cy="6856987"/>
          </a:xfrm>
        </p:spPr>
      </p:pic>
    </p:spTree>
    <p:extLst>
      <p:ext uri="{BB962C8B-B14F-4D97-AF65-F5344CB8AC3E}">
        <p14:creationId xmlns:p14="http://schemas.microsoft.com/office/powerpoint/2010/main" val="26932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barvy</a:t>
            </a:r>
            <a:endParaRPr lang="cs-CZ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77124"/>
              </p:ext>
            </p:extLst>
          </p:nvPr>
        </p:nvGraphicFramePr>
        <p:xfrm>
          <a:off x="1945201" y="1315916"/>
          <a:ext cx="584962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ID: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1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Vytvoření barvy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Systém </a:t>
                      </a:r>
                      <a:r>
                        <a:rPr lang="cs-CZ" sz="1200" dirty="0" smtClean="0">
                          <a:effectLst/>
                        </a:rPr>
                        <a:t>vytvoří novou barvu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  <a:latin typeface="+mn-lt"/>
                          <a:ea typeface="+mn-ea"/>
                        </a:rPr>
                        <a:t>Administrátor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 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Žádný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Následné podmínky: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Byla vytvořena nová</a:t>
                      </a:r>
                      <a:r>
                        <a:rPr lang="cs-CZ" sz="1200" baseline="0" dirty="0" smtClean="0">
                          <a:effectLst/>
                        </a:rPr>
                        <a:t> barva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Administrátor </a:t>
                      </a:r>
                      <a:r>
                        <a:rPr lang="cs-CZ" sz="1200" dirty="0">
                          <a:effectLst/>
                        </a:rPr>
                        <a:t>vybere </a:t>
                      </a:r>
                      <a:r>
                        <a:rPr lang="cs-CZ" sz="1200" dirty="0" smtClean="0">
                          <a:effectLst/>
                        </a:rPr>
                        <a:t>„Vytvořit novou barvu“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Hlavní 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Systém vyzve k</a:t>
                      </a:r>
                      <a:r>
                        <a:rPr lang="cs-CZ" sz="1200" baseline="0" dirty="0" smtClean="0">
                          <a:effectLst/>
                        </a:rPr>
                        <a:t> zadání názvu barvy</a:t>
                      </a:r>
                      <a:endParaRPr lang="cs-CZ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Administrátor zadá název</a:t>
                      </a:r>
                      <a:r>
                        <a:rPr lang="cs-CZ" sz="1200" baseline="0" dirty="0" smtClean="0">
                          <a:effectLst/>
                        </a:rPr>
                        <a:t> barvy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baseline="0" dirty="0" smtClean="0">
                          <a:effectLst/>
                        </a:rPr>
                        <a:t>Systém vyzve k zadání dostupnosti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baseline="0" dirty="0" smtClean="0">
                          <a:effectLst/>
                        </a:rPr>
                        <a:t>Administrátor zadá dostupnost</a:t>
                      </a:r>
                      <a:endParaRPr lang="cs-CZ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Systém barvu uloží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Alternativní kroky: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 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Výjimky: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Storno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Selhání operace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Výpadek systému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Občas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Speciální požadavky: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Žádné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barvy</a:t>
            </a:r>
          </a:p>
        </p:txBody>
      </p:sp>
      <p:graphicFrame>
        <p:nvGraphicFramePr>
          <p:cNvPr id="8" name="Zástupný symbol pro obsah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018313"/>
              </p:ext>
            </p:extLst>
          </p:nvPr>
        </p:nvGraphicFramePr>
        <p:xfrm>
          <a:off x="2313940" y="2834005"/>
          <a:ext cx="584962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ID: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1.E.1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effectLst/>
                        </a:rPr>
                        <a:t>Vytvoření barvy: </a:t>
                      </a:r>
                      <a:r>
                        <a:rPr lang="cs-CZ" sz="1200" dirty="0">
                          <a:effectLst/>
                        </a:rPr>
                        <a:t>Storno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 </a:t>
                      </a:r>
                      <a:r>
                        <a:rPr lang="cs-CZ" sz="1200" dirty="0">
                          <a:effectLst/>
                        </a:rPr>
                        <a:t>ukončí případ užití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 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1. Žádný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Následné podmínky: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1</a:t>
                      </a:r>
                      <a:r>
                        <a:rPr lang="cs-CZ" sz="1200" dirty="0">
                          <a:effectLst/>
                        </a:rPr>
                        <a:t>. </a:t>
                      </a:r>
                      <a:r>
                        <a:rPr lang="cs-CZ" sz="1200" dirty="0" smtClean="0">
                          <a:effectLst/>
                        </a:rPr>
                        <a:t>Barva nebyla vytvořena.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Administrátor </a:t>
                      </a:r>
                      <a:r>
                        <a:rPr lang="cs-CZ" sz="1200" dirty="0">
                          <a:effectLst/>
                        </a:rPr>
                        <a:t>vybere „Storno“, kdykoli v průběhu hlavního toku případu užití.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Systém vrátí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do místa, odkud vyvolal případ užití.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Zřídka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9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barvy</a:t>
            </a: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822673"/>
              </p:ext>
            </p:extLst>
          </p:nvPr>
        </p:nvGraphicFramePr>
        <p:xfrm>
          <a:off x="2313940" y="2651125"/>
          <a:ext cx="584962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ID: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1.E.2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effectLst/>
                        </a:rPr>
                        <a:t>Vytvoření barvy: </a:t>
                      </a:r>
                      <a:r>
                        <a:rPr lang="cs-CZ" sz="1200" dirty="0">
                          <a:effectLst/>
                        </a:rPr>
                        <a:t>Selhání operace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Systém nedokáže pokračovat v případu užití a ukončí ho.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Administrátor, </a:t>
                      </a:r>
                      <a:r>
                        <a:rPr lang="cs-CZ" sz="1200" dirty="0">
                          <a:effectLst/>
                        </a:rPr>
                        <a:t>nebo systém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 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neprovedl korektně některý krok hlavního toku případu užití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„nespadl“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Následné podmínky: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1</a:t>
                      </a:r>
                      <a:r>
                        <a:rPr lang="cs-CZ" sz="1200" dirty="0">
                          <a:effectLst/>
                        </a:rPr>
                        <a:t>. </a:t>
                      </a:r>
                      <a:r>
                        <a:rPr lang="cs-CZ" sz="1200" dirty="0" smtClean="0">
                          <a:effectLst/>
                        </a:rPr>
                        <a:t>Barva nebyla vytvořena.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 Selhání v libovolném kroku hlavního toku.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1.    Systém informuje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o selhání operace.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2.    Systém vrátí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do místa, odkud vyvolal případ užití.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Zřídka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barvy</a:t>
            </a: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5781"/>
              </p:ext>
            </p:extLst>
          </p:nvPr>
        </p:nvGraphicFramePr>
        <p:xfrm>
          <a:off x="2313940" y="2651125"/>
          <a:ext cx="584962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ID</a:t>
                      </a:r>
                      <a:r>
                        <a:rPr lang="cs-CZ" sz="1200" dirty="0">
                          <a:effectLst/>
                        </a:rPr>
                        <a:t>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1.E.3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effectLst/>
                        </a:rPr>
                        <a:t>Vytvoření barvy: </a:t>
                      </a:r>
                      <a:r>
                        <a:rPr lang="cs-CZ" sz="1200" dirty="0">
                          <a:effectLst/>
                        </a:rPr>
                        <a:t>Selhání systému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Systém nedokáže pokračovat v činnosti.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Administrátor, </a:t>
                      </a:r>
                      <a:r>
                        <a:rPr lang="cs-CZ" sz="1200" dirty="0">
                          <a:effectLst/>
                        </a:rPr>
                        <a:t>nebo systém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 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neprovedl korektně některou operaci.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nemůže pokračovat v činnosti.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Následné podmínky: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Barva nebyla vytvořena.</a:t>
                      </a:r>
                      <a:endParaRPr lang="cs-CZ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>
                          <a:effectLst/>
                        </a:rPr>
                        <a:t>Systém je ukončen.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 Selhání v libovolném kroku hlavního toku.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1.   Systém informuje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o selhání.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2.   Systém se ukončí.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Zřídka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1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62171"/>
              </p:ext>
            </p:extLst>
          </p:nvPr>
        </p:nvGraphicFramePr>
        <p:xfrm>
          <a:off x="1945201" y="1658816"/>
          <a:ext cx="584962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ID: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Úprava barvy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Systém </a:t>
                      </a:r>
                      <a:r>
                        <a:rPr lang="cs-CZ" sz="1200" dirty="0" smtClean="0">
                          <a:effectLst/>
                        </a:rPr>
                        <a:t>upraví stávající barvu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  <a:latin typeface="+mn-lt"/>
                          <a:ea typeface="+mn-ea"/>
                        </a:rPr>
                        <a:t>Administrátor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 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effectLst/>
                        </a:rPr>
                        <a:t>1. Existuje vybraná barva</a:t>
                      </a:r>
                      <a:endParaRPr lang="cs-CZ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Následné podmínky: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Byla upravena </a:t>
                      </a:r>
                      <a:r>
                        <a:rPr lang="cs-CZ" sz="1200" baseline="0" dirty="0" smtClean="0">
                          <a:effectLst/>
                        </a:rPr>
                        <a:t>barva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Administrátor </a:t>
                      </a:r>
                      <a:r>
                        <a:rPr lang="cs-CZ" sz="1200" dirty="0">
                          <a:effectLst/>
                        </a:rPr>
                        <a:t>vybere </a:t>
                      </a:r>
                      <a:r>
                        <a:rPr lang="cs-CZ" sz="1200" dirty="0" smtClean="0">
                          <a:effectLst/>
                        </a:rPr>
                        <a:t>„Upravit barvu“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Hlavní 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Systém vyzve k</a:t>
                      </a:r>
                      <a:r>
                        <a:rPr lang="cs-CZ" sz="1200" baseline="0" dirty="0" smtClean="0">
                          <a:effectLst/>
                        </a:rPr>
                        <a:t> zadání nového názvu barvy</a:t>
                      </a:r>
                      <a:endParaRPr lang="cs-CZ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Administrátor zadá nový název</a:t>
                      </a:r>
                      <a:r>
                        <a:rPr lang="cs-CZ" sz="1200" baseline="0" dirty="0" smtClean="0">
                          <a:effectLst/>
                        </a:rPr>
                        <a:t> barvy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baseline="0" dirty="0" smtClean="0">
                          <a:effectLst/>
                        </a:rPr>
                        <a:t>Systém vyzve k zadání dostupnosti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baseline="0" dirty="0" smtClean="0">
                          <a:effectLst/>
                        </a:rPr>
                        <a:t>Administrátor zadá dostupnost</a:t>
                      </a:r>
                      <a:endParaRPr lang="cs-CZ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 dirty="0" smtClean="0">
                          <a:effectLst/>
                        </a:rPr>
                        <a:t>Systém barvu uloží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Alternativní kroky: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 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Výjimky: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Storno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Selhání operace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Výpadek systému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Občas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Speciální požadavky: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Žádné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Nadpis 1"/>
          <p:cNvSpPr txBox="1">
            <a:spLocks/>
          </p:cNvSpPr>
          <p:nvPr/>
        </p:nvSpPr>
        <p:spPr>
          <a:xfrm>
            <a:off x="1944000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Úprava barvy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00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Úprava barvy</a:t>
            </a:r>
          </a:p>
        </p:txBody>
      </p:sp>
      <p:graphicFrame>
        <p:nvGraphicFramePr>
          <p:cNvPr id="8" name="Zástupný symbol pro obsah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748875"/>
              </p:ext>
            </p:extLst>
          </p:nvPr>
        </p:nvGraphicFramePr>
        <p:xfrm>
          <a:off x="2313940" y="2834005"/>
          <a:ext cx="584962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ID: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2.E.1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effectLst/>
                        </a:rPr>
                        <a:t>Úprava barvy: </a:t>
                      </a:r>
                      <a:r>
                        <a:rPr lang="cs-CZ" sz="1200" dirty="0">
                          <a:effectLst/>
                        </a:rPr>
                        <a:t>Storno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 </a:t>
                      </a:r>
                      <a:r>
                        <a:rPr lang="cs-CZ" sz="1200" dirty="0">
                          <a:effectLst/>
                        </a:rPr>
                        <a:t>ukončí případ užití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 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1. Žádný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Následné podmínky: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Barva nebyla upravena.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</a:t>
                      </a:r>
                      <a:r>
                        <a:rPr lang="cs-CZ" sz="1200" dirty="0" smtClean="0">
                          <a:effectLst/>
                        </a:rPr>
                        <a:t>Administrátor </a:t>
                      </a:r>
                      <a:r>
                        <a:rPr lang="cs-CZ" sz="1200" dirty="0">
                          <a:effectLst/>
                        </a:rPr>
                        <a:t>vybere „Storno“, kdykoli v průběhu hlavního toku případu užití.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1. Systém vrátí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do místa, odkud vyvolal případ užití.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Zřídka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Úprava barvy</a:t>
            </a: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857491"/>
              </p:ext>
            </p:extLst>
          </p:nvPr>
        </p:nvGraphicFramePr>
        <p:xfrm>
          <a:off x="2313940" y="2651125"/>
          <a:ext cx="584962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45205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ID: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2.E.2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Název: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effectLst/>
                        </a:rPr>
                        <a:t>Úprava barvy: </a:t>
                      </a:r>
                      <a:r>
                        <a:rPr lang="cs-CZ" sz="1200" dirty="0">
                          <a:effectLst/>
                        </a:rPr>
                        <a:t>Selhání operace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Popis: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Systém nedokáže pokračovat v případu užití a ukončí ho.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Primární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</a:rPr>
                        <a:t>Administrátor, </a:t>
                      </a:r>
                      <a:r>
                        <a:rPr lang="cs-CZ" sz="1200" dirty="0">
                          <a:effectLst/>
                        </a:rPr>
                        <a:t>nebo systém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Sekundární aktéři: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 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Předpoklady: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neprovedl korektně některý krok hlavního toku případu užití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Systém „nespadl“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Následné podmínky: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1. </a:t>
                      </a:r>
                      <a:r>
                        <a:rPr lang="cs-CZ" sz="1200" dirty="0" smtClean="0">
                          <a:effectLst/>
                        </a:rPr>
                        <a:t>Barva nebyla upravena.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Akce pro spuštění: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cs-CZ" sz="1200">
                          <a:effectLst/>
                        </a:rPr>
                        <a:t> Selhání v libovolném kroku hlavního toku.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Tok: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1.    Systém informuje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o selhání operace.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       2.    Systém vrátí </a:t>
                      </a:r>
                      <a:r>
                        <a:rPr lang="cs-CZ" sz="1200" dirty="0" smtClean="0">
                          <a:effectLst/>
                        </a:rPr>
                        <a:t>administrátora </a:t>
                      </a:r>
                      <a:r>
                        <a:rPr lang="cs-CZ" sz="1200" dirty="0">
                          <a:effectLst/>
                        </a:rPr>
                        <a:t>do místa, odkud vyvolal případ užití.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>
                          <a:effectLst/>
                        </a:rPr>
                        <a:t>Frekvence:</a:t>
                      </a:r>
                      <a:endParaRPr lang="cs-C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</a:rPr>
                        <a:t>Zřídka</a:t>
                      </a: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5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</TotalTime>
  <Words>1035</Words>
  <Application>Microsoft Office PowerPoint</Application>
  <PresentationFormat>Předvádění na obrazovce (4:3)</PresentationFormat>
  <Paragraphs>332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Symbol</vt:lpstr>
      <vt:lpstr>Times New Roman</vt:lpstr>
      <vt:lpstr>Wingdings 3</vt:lpstr>
      <vt:lpstr>Stébla</vt:lpstr>
      <vt:lpstr>Use case – modul barvy</vt:lpstr>
      <vt:lpstr>Prezentace aplikace PowerPoint</vt:lpstr>
      <vt:lpstr>Vytvoření barvy</vt:lpstr>
      <vt:lpstr>Vytvoření barvy</vt:lpstr>
      <vt:lpstr>Vytvoření barvy</vt:lpstr>
      <vt:lpstr>Vytvoření barvy</vt:lpstr>
      <vt:lpstr>Prezentace aplikace PowerPoint</vt:lpstr>
      <vt:lpstr>Úprava barvy</vt:lpstr>
      <vt:lpstr>Úprava barvy</vt:lpstr>
      <vt:lpstr>Úprava barvy</vt:lpstr>
      <vt:lpstr>Odstranění barvy</vt:lpstr>
      <vt:lpstr>Odstranění barvy</vt:lpstr>
      <vt:lpstr>Odstranění barvy</vt:lpstr>
      <vt:lpstr>Odstranění barvy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Radomír Holešinský</dc:creator>
  <cp:lastModifiedBy>Filip Nemčovič</cp:lastModifiedBy>
  <cp:revision>35</cp:revision>
  <dcterms:created xsi:type="dcterms:W3CDTF">2014-11-04T01:18:40Z</dcterms:created>
  <dcterms:modified xsi:type="dcterms:W3CDTF">2014-11-18T11:19:31Z</dcterms:modified>
</cp:coreProperties>
</file>