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9" r:id="rId5"/>
    <p:sldId id="268" r:id="rId6"/>
    <p:sldId id="267" r:id="rId7"/>
    <p:sldId id="266" r:id="rId8"/>
    <p:sldId id="259" r:id="rId9"/>
    <p:sldId id="264" r:id="rId10"/>
    <p:sldId id="262" r:id="rId11"/>
    <p:sldId id="263" r:id="rId12"/>
    <p:sldId id="261" r:id="rId13"/>
    <p:sldId id="260" r:id="rId14"/>
    <p:sldId id="25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4" r:id="rId28"/>
    <p:sldId id="282" r:id="rId29"/>
    <p:sldId id="283" r:id="rId30"/>
    <p:sldId id="285" r:id="rId31"/>
    <p:sldId id="286" r:id="rId32"/>
    <p:sldId id="287" r:id="rId33"/>
    <p:sldId id="288" r:id="rId34"/>
    <p:sldId id="289" r:id="rId3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40781D-BC8B-4E7B-8C28-C0479E1B5670}"/>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5E7FF2B7-8DA1-408B-AFD3-6D08433884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59F5F3DF-44E4-4908-A3D8-76E885E08C46}"/>
              </a:ext>
            </a:extLst>
          </p:cNvPr>
          <p:cNvSpPr>
            <a:spLocks noGrp="1"/>
          </p:cNvSpPr>
          <p:nvPr>
            <p:ph type="dt" sz="half" idx="10"/>
          </p:nvPr>
        </p:nvSpPr>
        <p:spPr/>
        <p:txBody>
          <a:bodyPr/>
          <a:lstStyle/>
          <a:p>
            <a:fld id="{FC39D205-D0FA-4EC9-B765-A2C7F5F941F8}" type="datetimeFigureOut">
              <a:rPr lang="tr-TR" smtClean="0"/>
              <a:t>24.12.2021</a:t>
            </a:fld>
            <a:endParaRPr lang="tr-TR"/>
          </a:p>
        </p:txBody>
      </p:sp>
      <p:sp>
        <p:nvSpPr>
          <p:cNvPr id="5" name="Alt Bilgi Yer Tutucusu 4">
            <a:extLst>
              <a:ext uri="{FF2B5EF4-FFF2-40B4-BE49-F238E27FC236}">
                <a16:creationId xmlns:a16="http://schemas.microsoft.com/office/drawing/2014/main" id="{2033CF7D-4F32-4067-9B49-C95BF6B8038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3C614C9-D22E-4C11-B7BE-FD22C5EDA0B9}"/>
              </a:ext>
            </a:extLst>
          </p:cNvPr>
          <p:cNvSpPr>
            <a:spLocks noGrp="1"/>
          </p:cNvSpPr>
          <p:nvPr>
            <p:ph type="sldNum" sz="quarter" idx="12"/>
          </p:nvPr>
        </p:nvSpPr>
        <p:spPr/>
        <p:txBody>
          <a:bodyPr/>
          <a:lstStyle/>
          <a:p>
            <a:fld id="{E1FA023A-1552-4A66-9E9F-AC653C145E4E}" type="slidenum">
              <a:rPr lang="tr-TR" smtClean="0"/>
              <a:t>‹#›</a:t>
            </a:fld>
            <a:endParaRPr lang="tr-TR"/>
          </a:p>
        </p:txBody>
      </p:sp>
    </p:spTree>
    <p:extLst>
      <p:ext uri="{BB962C8B-B14F-4D97-AF65-F5344CB8AC3E}">
        <p14:creationId xmlns:p14="http://schemas.microsoft.com/office/powerpoint/2010/main" val="2882469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E33705-4F9E-4AC9-BB50-6B71665917F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B318EA3E-B555-4795-81FA-5378D6A8E010}"/>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0DD5668-07E2-4EC2-8E6D-3125E4B24251}"/>
              </a:ext>
            </a:extLst>
          </p:cNvPr>
          <p:cNvSpPr>
            <a:spLocks noGrp="1"/>
          </p:cNvSpPr>
          <p:nvPr>
            <p:ph type="dt" sz="half" idx="10"/>
          </p:nvPr>
        </p:nvSpPr>
        <p:spPr/>
        <p:txBody>
          <a:bodyPr/>
          <a:lstStyle/>
          <a:p>
            <a:fld id="{FC39D205-D0FA-4EC9-B765-A2C7F5F941F8}" type="datetimeFigureOut">
              <a:rPr lang="tr-TR" smtClean="0"/>
              <a:t>24.12.2021</a:t>
            </a:fld>
            <a:endParaRPr lang="tr-TR"/>
          </a:p>
        </p:txBody>
      </p:sp>
      <p:sp>
        <p:nvSpPr>
          <p:cNvPr id="5" name="Alt Bilgi Yer Tutucusu 4">
            <a:extLst>
              <a:ext uri="{FF2B5EF4-FFF2-40B4-BE49-F238E27FC236}">
                <a16:creationId xmlns:a16="http://schemas.microsoft.com/office/drawing/2014/main" id="{823FA0CD-9D53-4748-BA26-EEB8FB5EB04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BA74F82-BEFA-4D2B-B8A0-BED19E14D2D4}"/>
              </a:ext>
            </a:extLst>
          </p:cNvPr>
          <p:cNvSpPr>
            <a:spLocks noGrp="1"/>
          </p:cNvSpPr>
          <p:nvPr>
            <p:ph type="sldNum" sz="quarter" idx="12"/>
          </p:nvPr>
        </p:nvSpPr>
        <p:spPr/>
        <p:txBody>
          <a:bodyPr/>
          <a:lstStyle/>
          <a:p>
            <a:fld id="{E1FA023A-1552-4A66-9E9F-AC653C145E4E}" type="slidenum">
              <a:rPr lang="tr-TR" smtClean="0"/>
              <a:t>‹#›</a:t>
            </a:fld>
            <a:endParaRPr lang="tr-TR"/>
          </a:p>
        </p:txBody>
      </p:sp>
    </p:spTree>
    <p:extLst>
      <p:ext uri="{BB962C8B-B14F-4D97-AF65-F5344CB8AC3E}">
        <p14:creationId xmlns:p14="http://schemas.microsoft.com/office/powerpoint/2010/main" val="1540676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E614792B-916B-4DDC-AA72-BF772403C2C6}"/>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7E43B799-780F-450F-BF50-1E54E5F7A3DE}"/>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5ABA7CD-64BF-4F15-B890-B3786BB38AF8}"/>
              </a:ext>
            </a:extLst>
          </p:cNvPr>
          <p:cNvSpPr>
            <a:spLocks noGrp="1"/>
          </p:cNvSpPr>
          <p:nvPr>
            <p:ph type="dt" sz="half" idx="10"/>
          </p:nvPr>
        </p:nvSpPr>
        <p:spPr/>
        <p:txBody>
          <a:bodyPr/>
          <a:lstStyle/>
          <a:p>
            <a:fld id="{FC39D205-D0FA-4EC9-B765-A2C7F5F941F8}" type="datetimeFigureOut">
              <a:rPr lang="tr-TR" smtClean="0"/>
              <a:t>24.12.2021</a:t>
            </a:fld>
            <a:endParaRPr lang="tr-TR"/>
          </a:p>
        </p:txBody>
      </p:sp>
      <p:sp>
        <p:nvSpPr>
          <p:cNvPr id="5" name="Alt Bilgi Yer Tutucusu 4">
            <a:extLst>
              <a:ext uri="{FF2B5EF4-FFF2-40B4-BE49-F238E27FC236}">
                <a16:creationId xmlns:a16="http://schemas.microsoft.com/office/drawing/2014/main" id="{6C5AB824-D1AF-4405-A050-D2248AB4D55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AAFB297-B7BF-40AB-9038-C5F6E2A42E2E}"/>
              </a:ext>
            </a:extLst>
          </p:cNvPr>
          <p:cNvSpPr>
            <a:spLocks noGrp="1"/>
          </p:cNvSpPr>
          <p:nvPr>
            <p:ph type="sldNum" sz="quarter" idx="12"/>
          </p:nvPr>
        </p:nvSpPr>
        <p:spPr/>
        <p:txBody>
          <a:bodyPr/>
          <a:lstStyle/>
          <a:p>
            <a:fld id="{E1FA023A-1552-4A66-9E9F-AC653C145E4E}" type="slidenum">
              <a:rPr lang="tr-TR" smtClean="0"/>
              <a:t>‹#›</a:t>
            </a:fld>
            <a:endParaRPr lang="tr-TR"/>
          </a:p>
        </p:txBody>
      </p:sp>
    </p:spTree>
    <p:extLst>
      <p:ext uri="{BB962C8B-B14F-4D97-AF65-F5344CB8AC3E}">
        <p14:creationId xmlns:p14="http://schemas.microsoft.com/office/powerpoint/2010/main" val="3915161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21C039-3AF9-4F2E-B850-D00EA43A967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9BF0707-9436-48C1-9707-74DC7C491ADA}"/>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7ED52B9-F423-4719-9B52-4C6B9FCEF5EA}"/>
              </a:ext>
            </a:extLst>
          </p:cNvPr>
          <p:cNvSpPr>
            <a:spLocks noGrp="1"/>
          </p:cNvSpPr>
          <p:nvPr>
            <p:ph type="dt" sz="half" idx="10"/>
          </p:nvPr>
        </p:nvSpPr>
        <p:spPr/>
        <p:txBody>
          <a:bodyPr/>
          <a:lstStyle/>
          <a:p>
            <a:fld id="{FC39D205-D0FA-4EC9-B765-A2C7F5F941F8}" type="datetimeFigureOut">
              <a:rPr lang="tr-TR" smtClean="0"/>
              <a:t>24.12.2021</a:t>
            </a:fld>
            <a:endParaRPr lang="tr-TR"/>
          </a:p>
        </p:txBody>
      </p:sp>
      <p:sp>
        <p:nvSpPr>
          <p:cNvPr id="5" name="Alt Bilgi Yer Tutucusu 4">
            <a:extLst>
              <a:ext uri="{FF2B5EF4-FFF2-40B4-BE49-F238E27FC236}">
                <a16:creationId xmlns:a16="http://schemas.microsoft.com/office/drawing/2014/main" id="{4770B2A3-FCA9-424E-942B-77B8337ACF9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9AD5FEE-5B88-4E4F-AAEA-3603D7939290}"/>
              </a:ext>
            </a:extLst>
          </p:cNvPr>
          <p:cNvSpPr>
            <a:spLocks noGrp="1"/>
          </p:cNvSpPr>
          <p:nvPr>
            <p:ph type="sldNum" sz="quarter" idx="12"/>
          </p:nvPr>
        </p:nvSpPr>
        <p:spPr/>
        <p:txBody>
          <a:bodyPr/>
          <a:lstStyle/>
          <a:p>
            <a:fld id="{E1FA023A-1552-4A66-9E9F-AC653C145E4E}" type="slidenum">
              <a:rPr lang="tr-TR" smtClean="0"/>
              <a:t>‹#›</a:t>
            </a:fld>
            <a:endParaRPr lang="tr-TR"/>
          </a:p>
        </p:txBody>
      </p:sp>
    </p:spTree>
    <p:extLst>
      <p:ext uri="{BB962C8B-B14F-4D97-AF65-F5344CB8AC3E}">
        <p14:creationId xmlns:p14="http://schemas.microsoft.com/office/powerpoint/2010/main" val="2287409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B14B0B-ABA5-4C9A-B418-5779404875E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7F04DAA7-ADD6-46C4-8AB7-C12E4DB44B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C950760A-7578-4FD3-8CE7-A84C6D0FD3D2}"/>
              </a:ext>
            </a:extLst>
          </p:cNvPr>
          <p:cNvSpPr>
            <a:spLocks noGrp="1"/>
          </p:cNvSpPr>
          <p:nvPr>
            <p:ph type="dt" sz="half" idx="10"/>
          </p:nvPr>
        </p:nvSpPr>
        <p:spPr/>
        <p:txBody>
          <a:bodyPr/>
          <a:lstStyle/>
          <a:p>
            <a:fld id="{FC39D205-D0FA-4EC9-B765-A2C7F5F941F8}" type="datetimeFigureOut">
              <a:rPr lang="tr-TR" smtClean="0"/>
              <a:t>24.12.2021</a:t>
            </a:fld>
            <a:endParaRPr lang="tr-TR"/>
          </a:p>
        </p:txBody>
      </p:sp>
      <p:sp>
        <p:nvSpPr>
          <p:cNvPr id="5" name="Alt Bilgi Yer Tutucusu 4">
            <a:extLst>
              <a:ext uri="{FF2B5EF4-FFF2-40B4-BE49-F238E27FC236}">
                <a16:creationId xmlns:a16="http://schemas.microsoft.com/office/drawing/2014/main" id="{D9227F45-CD89-4958-8F13-72BC0ABA5DD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C1141BF-D4CE-4B11-96D5-40471B08E681}"/>
              </a:ext>
            </a:extLst>
          </p:cNvPr>
          <p:cNvSpPr>
            <a:spLocks noGrp="1"/>
          </p:cNvSpPr>
          <p:nvPr>
            <p:ph type="sldNum" sz="quarter" idx="12"/>
          </p:nvPr>
        </p:nvSpPr>
        <p:spPr/>
        <p:txBody>
          <a:bodyPr/>
          <a:lstStyle/>
          <a:p>
            <a:fld id="{E1FA023A-1552-4A66-9E9F-AC653C145E4E}" type="slidenum">
              <a:rPr lang="tr-TR" smtClean="0"/>
              <a:t>‹#›</a:t>
            </a:fld>
            <a:endParaRPr lang="tr-TR"/>
          </a:p>
        </p:txBody>
      </p:sp>
    </p:spTree>
    <p:extLst>
      <p:ext uri="{BB962C8B-B14F-4D97-AF65-F5344CB8AC3E}">
        <p14:creationId xmlns:p14="http://schemas.microsoft.com/office/powerpoint/2010/main" val="59388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A22D59-1E80-4786-BB5F-40E10E16918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BA2B5B0-D755-4DEA-B250-0A0C8F1653CA}"/>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FC51E27C-C861-42CF-A182-98F47CE657B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CB216AEA-1092-49A2-A45B-9B63622A1F94}"/>
              </a:ext>
            </a:extLst>
          </p:cNvPr>
          <p:cNvSpPr>
            <a:spLocks noGrp="1"/>
          </p:cNvSpPr>
          <p:nvPr>
            <p:ph type="dt" sz="half" idx="10"/>
          </p:nvPr>
        </p:nvSpPr>
        <p:spPr/>
        <p:txBody>
          <a:bodyPr/>
          <a:lstStyle/>
          <a:p>
            <a:fld id="{FC39D205-D0FA-4EC9-B765-A2C7F5F941F8}" type="datetimeFigureOut">
              <a:rPr lang="tr-TR" smtClean="0"/>
              <a:t>24.12.2021</a:t>
            </a:fld>
            <a:endParaRPr lang="tr-TR"/>
          </a:p>
        </p:txBody>
      </p:sp>
      <p:sp>
        <p:nvSpPr>
          <p:cNvPr id="6" name="Alt Bilgi Yer Tutucusu 5">
            <a:extLst>
              <a:ext uri="{FF2B5EF4-FFF2-40B4-BE49-F238E27FC236}">
                <a16:creationId xmlns:a16="http://schemas.microsoft.com/office/drawing/2014/main" id="{B4E307A5-1056-42E4-B5BA-FE3682D68F5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3602447-6C69-430E-AAF7-2CE739B972EE}"/>
              </a:ext>
            </a:extLst>
          </p:cNvPr>
          <p:cNvSpPr>
            <a:spLocks noGrp="1"/>
          </p:cNvSpPr>
          <p:nvPr>
            <p:ph type="sldNum" sz="quarter" idx="12"/>
          </p:nvPr>
        </p:nvSpPr>
        <p:spPr/>
        <p:txBody>
          <a:bodyPr/>
          <a:lstStyle/>
          <a:p>
            <a:fld id="{E1FA023A-1552-4A66-9E9F-AC653C145E4E}" type="slidenum">
              <a:rPr lang="tr-TR" smtClean="0"/>
              <a:t>‹#›</a:t>
            </a:fld>
            <a:endParaRPr lang="tr-TR"/>
          </a:p>
        </p:txBody>
      </p:sp>
    </p:spTree>
    <p:extLst>
      <p:ext uri="{BB962C8B-B14F-4D97-AF65-F5344CB8AC3E}">
        <p14:creationId xmlns:p14="http://schemas.microsoft.com/office/powerpoint/2010/main" val="410971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BA055A-38AC-48FF-9265-91CCC85BA5B1}"/>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BCB0F44-EE25-4338-8536-F6BED4A0DC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5B905162-EB7C-4F98-AC67-E913166E0B29}"/>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AD76E193-9A6B-4E93-9937-776161D258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0494CF4E-9176-420D-8277-679CDC3AB55A}"/>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ADC4959E-98FC-45C0-B46A-EB4299F919A2}"/>
              </a:ext>
            </a:extLst>
          </p:cNvPr>
          <p:cNvSpPr>
            <a:spLocks noGrp="1"/>
          </p:cNvSpPr>
          <p:nvPr>
            <p:ph type="dt" sz="half" idx="10"/>
          </p:nvPr>
        </p:nvSpPr>
        <p:spPr/>
        <p:txBody>
          <a:bodyPr/>
          <a:lstStyle/>
          <a:p>
            <a:fld id="{FC39D205-D0FA-4EC9-B765-A2C7F5F941F8}" type="datetimeFigureOut">
              <a:rPr lang="tr-TR" smtClean="0"/>
              <a:t>24.12.2021</a:t>
            </a:fld>
            <a:endParaRPr lang="tr-TR"/>
          </a:p>
        </p:txBody>
      </p:sp>
      <p:sp>
        <p:nvSpPr>
          <p:cNvPr id="8" name="Alt Bilgi Yer Tutucusu 7">
            <a:extLst>
              <a:ext uri="{FF2B5EF4-FFF2-40B4-BE49-F238E27FC236}">
                <a16:creationId xmlns:a16="http://schemas.microsoft.com/office/drawing/2014/main" id="{4A5FD057-47D3-4519-AEFB-E8676C63681A}"/>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0562457C-05C2-4C40-B586-0D5E0D4394A7}"/>
              </a:ext>
            </a:extLst>
          </p:cNvPr>
          <p:cNvSpPr>
            <a:spLocks noGrp="1"/>
          </p:cNvSpPr>
          <p:nvPr>
            <p:ph type="sldNum" sz="quarter" idx="12"/>
          </p:nvPr>
        </p:nvSpPr>
        <p:spPr/>
        <p:txBody>
          <a:bodyPr/>
          <a:lstStyle/>
          <a:p>
            <a:fld id="{E1FA023A-1552-4A66-9E9F-AC653C145E4E}" type="slidenum">
              <a:rPr lang="tr-TR" smtClean="0"/>
              <a:t>‹#›</a:t>
            </a:fld>
            <a:endParaRPr lang="tr-TR"/>
          </a:p>
        </p:txBody>
      </p:sp>
    </p:spTree>
    <p:extLst>
      <p:ext uri="{BB962C8B-B14F-4D97-AF65-F5344CB8AC3E}">
        <p14:creationId xmlns:p14="http://schemas.microsoft.com/office/powerpoint/2010/main" val="150544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523694-E7A5-4533-9BC7-B6E624BB8FC6}"/>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503CBEE9-3EF7-47A5-B6DE-A364D7E985A5}"/>
              </a:ext>
            </a:extLst>
          </p:cNvPr>
          <p:cNvSpPr>
            <a:spLocks noGrp="1"/>
          </p:cNvSpPr>
          <p:nvPr>
            <p:ph type="dt" sz="half" idx="10"/>
          </p:nvPr>
        </p:nvSpPr>
        <p:spPr/>
        <p:txBody>
          <a:bodyPr/>
          <a:lstStyle/>
          <a:p>
            <a:fld id="{FC39D205-D0FA-4EC9-B765-A2C7F5F941F8}" type="datetimeFigureOut">
              <a:rPr lang="tr-TR" smtClean="0"/>
              <a:t>24.12.2021</a:t>
            </a:fld>
            <a:endParaRPr lang="tr-TR"/>
          </a:p>
        </p:txBody>
      </p:sp>
      <p:sp>
        <p:nvSpPr>
          <p:cNvPr id="4" name="Alt Bilgi Yer Tutucusu 3">
            <a:extLst>
              <a:ext uri="{FF2B5EF4-FFF2-40B4-BE49-F238E27FC236}">
                <a16:creationId xmlns:a16="http://schemas.microsoft.com/office/drawing/2014/main" id="{8B92A304-29B3-441B-9C5B-01F5271DD628}"/>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BED2E587-F9E0-400C-A016-7314455E2165}"/>
              </a:ext>
            </a:extLst>
          </p:cNvPr>
          <p:cNvSpPr>
            <a:spLocks noGrp="1"/>
          </p:cNvSpPr>
          <p:nvPr>
            <p:ph type="sldNum" sz="quarter" idx="12"/>
          </p:nvPr>
        </p:nvSpPr>
        <p:spPr/>
        <p:txBody>
          <a:bodyPr/>
          <a:lstStyle/>
          <a:p>
            <a:fld id="{E1FA023A-1552-4A66-9E9F-AC653C145E4E}" type="slidenum">
              <a:rPr lang="tr-TR" smtClean="0"/>
              <a:t>‹#›</a:t>
            </a:fld>
            <a:endParaRPr lang="tr-TR"/>
          </a:p>
        </p:txBody>
      </p:sp>
    </p:spTree>
    <p:extLst>
      <p:ext uri="{BB962C8B-B14F-4D97-AF65-F5344CB8AC3E}">
        <p14:creationId xmlns:p14="http://schemas.microsoft.com/office/powerpoint/2010/main" val="137674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C23DE9CA-C4DF-4DE2-95BE-0BFBAEDF87BD}"/>
              </a:ext>
            </a:extLst>
          </p:cNvPr>
          <p:cNvSpPr>
            <a:spLocks noGrp="1"/>
          </p:cNvSpPr>
          <p:nvPr>
            <p:ph type="dt" sz="half" idx="10"/>
          </p:nvPr>
        </p:nvSpPr>
        <p:spPr/>
        <p:txBody>
          <a:bodyPr/>
          <a:lstStyle/>
          <a:p>
            <a:fld id="{FC39D205-D0FA-4EC9-B765-A2C7F5F941F8}" type="datetimeFigureOut">
              <a:rPr lang="tr-TR" smtClean="0"/>
              <a:t>24.12.2021</a:t>
            </a:fld>
            <a:endParaRPr lang="tr-TR"/>
          </a:p>
        </p:txBody>
      </p:sp>
      <p:sp>
        <p:nvSpPr>
          <p:cNvPr id="3" name="Alt Bilgi Yer Tutucusu 2">
            <a:extLst>
              <a:ext uri="{FF2B5EF4-FFF2-40B4-BE49-F238E27FC236}">
                <a16:creationId xmlns:a16="http://schemas.microsoft.com/office/drawing/2014/main" id="{850984C3-3B43-4877-93DE-2856E38FB29A}"/>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0D121E69-6335-4599-B08B-4F2A857E6FE1}"/>
              </a:ext>
            </a:extLst>
          </p:cNvPr>
          <p:cNvSpPr>
            <a:spLocks noGrp="1"/>
          </p:cNvSpPr>
          <p:nvPr>
            <p:ph type="sldNum" sz="quarter" idx="12"/>
          </p:nvPr>
        </p:nvSpPr>
        <p:spPr/>
        <p:txBody>
          <a:bodyPr/>
          <a:lstStyle/>
          <a:p>
            <a:fld id="{E1FA023A-1552-4A66-9E9F-AC653C145E4E}" type="slidenum">
              <a:rPr lang="tr-TR" smtClean="0"/>
              <a:t>‹#›</a:t>
            </a:fld>
            <a:endParaRPr lang="tr-TR"/>
          </a:p>
        </p:txBody>
      </p:sp>
    </p:spTree>
    <p:extLst>
      <p:ext uri="{BB962C8B-B14F-4D97-AF65-F5344CB8AC3E}">
        <p14:creationId xmlns:p14="http://schemas.microsoft.com/office/powerpoint/2010/main" val="1480634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EA5AA4-D8E6-4907-9343-58398711434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6ED0CCA1-1DFA-491D-B2C5-82FC64A0C2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E975C88-9457-4734-AA41-686FD545C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C211F1F-B192-4229-BBA0-DA9B28FC00A8}"/>
              </a:ext>
            </a:extLst>
          </p:cNvPr>
          <p:cNvSpPr>
            <a:spLocks noGrp="1"/>
          </p:cNvSpPr>
          <p:nvPr>
            <p:ph type="dt" sz="half" idx="10"/>
          </p:nvPr>
        </p:nvSpPr>
        <p:spPr/>
        <p:txBody>
          <a:bodyPr/>
          <a:lstStyle/>
          <a:p>
            <a:fld id="{FC39D205-D0FA-4EC9-B765-A2C7F5F941F8}" type="datetimeFigureOut">
              <a:rPr lang="tr-TR" smtClean="0"/>
              <a:t>24.12.2021</a:t>
            </a:fld>
            <a:endParaRPr lang="tr-TR"/>
          </a:p>
        </p:txBody>
      </p:sp>
      <p:sp>
        <p:nvSpPr>
          <p:cNvPr id="6" name="Alt Bilgi Yer Tutucusu 5">
            <a:extLst>
              <a:ext uri="{FF2B5EF4-FFF2-40B4-BE49-F238E27FC236}">
                <a16:creationId xmlns:a16="http://schemas.microsoft.com/office/drawing/2014/main" id="{D3D8F0D3-5195-41E1-AD9A-A46DA812547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BA818FB-1AC5-4802-A917-612D4902ABE4}"/>
              </a:ext>
            </a:extLst>
          </p:cNvPr>
          <p:cNvSpPr>
            <a:spLocks noGrp="1"/>
          </p:cNvSpPr>
          <p:nvPr>
            <p:ph type="sldNum" sz="quarter" idx="12"/>
          </p:nvPr>
        </p:nvSpPr>
        <p:spPr/>
        <p:txBody>
          <a:bodyPr/>
          <a:lstStyle/>
          <a:p>
            <a:fld id="{E1FA023A-1552-4A66-9E9F-AC653C145E4E}" type="slidenum">
              <a:rPr lang="tr-TR" smtClean="0"/>
              <a:t>‹#›</a:t>
            </a:fld>
            <a:endParaRPr lang="tr-TR"/>
          </a:p>
        </p:txBody>
      </p:sp>
    </p:spTree>
    <p:extLst>
      <p:ext uri="{BB962C8B-B14F-4D97-AF65-F5344CB8AC3E}">
        <p14:creationId xmlns:p14="http://schemas.microsoft.com/office/powerpoint/2010/main" val="904046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A8C4D5-B4D6-4BFC-B9CA-DC1DA4D5B81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D17FF5B-B426-4DB4-82F6-C842A51F61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922F94E1-BE72-4ECB-B7B7-590954014D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C3C7CEA-01C5-41D7-A62A-A61CAA5AD8E2}"/>
              </a:ext>
            </a:extLst>
          </p:cNvPr>
          <p:cNvSpPr>
            <a:spLocks noGrp="1"/>
          </p:cNvSpPr>
          <p:nvPr>
            <p:ph type="dt" sz="half" idx="10"/>
          </p:nvPr>
        </p:nvSpPr>
        <p:spPr/>
        <p:txBody>
          <a:bodyPr/>
          <a:lstStyle/>
          <a:p>
            <a:fld id="{FC39D205-D0FA-4EC9-B765-A2C7F5F941F8}" type="datetimeFigureOut">
              <a:rPr lang="tr-TR" smtClean="0"/>
              <a:t>24.12.2021</a:t>
            </a:fld>
            <a:endParaRPr lang="tr-TR"/>
          </a:p>
        </p:txBody>
      </p:sp>
      <p:sp>
        <p:nvSpPr>
          <p:cNvPr id="6" name="Alt Bilgi Yer Tutucusu 5">
            <a:extLst>
              <a:ext uri="{FF2B5EF4-FFF2-40B4-BE49-F238E27FC236}">
                <a16:creationId xmlns:a16="http://schemas.microsoft.com/office/drawing/2014/main" id="{D390254A-12CA-4B47-ADB7-E1CA59C482B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27E74C8-6B1D-4B40-A5BC-12A99D072A98}"/>
              </a:ext>
            </a:extLst>
          </p:cNvPr>
          <p:cNvSpPr>
            <a:spLocks noGrp="1"/>
          </p:cNvSpPr>
          <p:nvPr>
            <p:ph type="sldNum" sz="quarter" idx="12"/>
          </p:nvPr>
        </p:nvSpPr>
        <p:spPr/>
        <p:txBody>
          <a:bodyPr/>
          <a:lstStyle/>
          <a:p>
            <a:fld id="{E1FA023A-1552-4A66-9E9F-AC653C145E4E}" type="slidenum">
              <a:rPr lang="tr-TR" smtClean="0"/>
              <a:t>‹#›</a:t>
            </a:fld>
            <a:endParaRPr lang="tr-TR"/>
          </a:p>
        </p:txBody>
      </p:sp>
    </p:spTree>
    <p:extLst>
      <p:ext uri="{BB962C8B-B14F-4D97-AF65-F5344CB8AC3E}">
        <p14:creationId xmlns:p14="http://schemas.microsoft.com/office/powerpoint/2010/main" val="391960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CCD2CA28-E95A-4754-B292-780512E25C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634CB86-4755-4CCE-9932-CD6501D0D4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33569EB-70CB-413E-9916-6F0A52D7CC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9D205-D0FA-4EC9-B765-A2C7F5F941F8}" type="datetimeFigureOut">
              <a:rPr lang="tr-TR" smtClean="0"/>
              <a:t>24.12.2021</a:t>
            </a:fld>
            <a:endParaRPr lang="tr-TR"/>
          </a:p>
        </p:txBody>
      </p:sp>
      <p:sp>
        <p:nvSpPr>
          <p:cNvPr id="5" name="Alt Bilgi Yer Tutucusu 4">
            <a:extLst>
              <a:ext uri="{FF2B5EF4-FFF2-40B4-BE49-F238E27FC236}">
                <a16:creationId xmlns:a16="http://schemas.microsoft.com/office/drawing/2014/main" id="{CCAED6FA-B6D8-44C7-8E99-E27C9EC159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9F754B18-DC5C-4C64-8126-84D46D364A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FA023A-1552-4A66-9E9F-AC653C145E4E}" type="slidenum">
              <a:rPr lang="tr-TR" smtClean="0"/>
              <a:t>‹#›</a:t>
            </a:fld>
            <a:endParaRPr lang="tr-TR"/>
          </a:p>
        </p:txBody>
      </p:sp>
    </p:spTree>
    <p:extLst>
      <p:ext uri="{BB962C8B-B14F-4D97-AF65-F5344CB8AC3E}">
        <p14:creationId xmlns:p14="http://schemas.microsoft.com/office/powerpoint/2010/main" val="1059099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5.svg"/></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7.sv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9.sv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2.sv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732E141A-B4DF-4FB6-A13C-60C668A537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0556" y="468804"/>
            <a:ext cx="2895315" cy="2895315"/>
          </a:xfrm>
          <a:prstGeom prst="rect">
            <a:avLst/>
          </a:prstGeom>
        </p:spPr>
      </p:pic>
      <p:sp>
        <p:nvSpPr>
          <p:cNvPr id="8" name="Başlık 7">
            <a:extLst>
              <a:ext uri="{FF2B5EF4-FFF2-40B4-BE49-F238E27FC236}">
                <a16:creationId xmlns:a16="http://schemas.microsoft.com/office/drawing/2014/main" id="{856D067E-F0ED-4209-8ADA-CD9F32828BFB}"/>
              </a:ext>
            </a:extLst>
          </p:cNvPr>
          <p:cNvSpPr>
            <a:spLocks noGrp="1"/>
          </p:cNvSpPr>
          <p:nvPr>
            <p:ph type="ctrTitle"/>
          </p:nvPr>
        </p:nvSpPr>
        <p:spPr>
          <a:xfrm>
            <a:off x="1428278" y="3708247"/>
            <a:ext cx="9144000" cy="2387600"/>
          </a:xfrm>
        </p:spPr>
        <p:txBody>
          <a:bodyPr>
            <a:normAutofit/>
          </a:bodyPr>
          <a:lstStyle/>
          <a:p>
            <a:r>
              <a:rPr lang="tr-TR" b="1" dirty="0">
                <a:solidFill>
                  <a:schemeClr val="bg1"/>
                </a:solidFill>
                <a:effectLst>
                  <a:outerShdw blurRad="38100" dist="38100" dir="2700000" algn="tl">
                    <a:srgbClr val="000000">
                      <a:alpha val="43137"/>
                    </a:srgbClr>
                  </a:outerShdw>
                </a:effectLst>
              </a:rPr>
              <a:t>Fenerbahçe Üniversitesi</a:t>
            </a:r>
            <a:br>
              <a:rPr lang="tr-TR" b="1" dirty="0">
                <a:solidFill>
                  <a:schemeClr val="bg1"/>
                </a:solidFill>
                <a:effectLst>
                  <a:outerShdw blurRad="38100" dist="38100" dir="2700000" algn="tl">
                    <a:srgbClr val="000000">
                      <a:alpha val="43137"/>
                    </a:srgbClr>
                  </a:outerShdw>
                </a:effectLst>
              </a:rPr>
            </a:br>
            <a:r>
              <a:rPr lang="tr-TR" sz="4000" b="1" dirty="0">
                <a:solidFill>
                  <a:schemeClr val="bg1"/>
                </a:solidFill>
                <a:effectLst>
                  <a:outerShdw blurRad="38100" dist="38100" dir="2700000" algn="tl">
                    <a:srgbClr val="000000">
                      <a:alpha val="43137"/>
                    </a:srgbClr>
                  </a:outerShdw>
                </a:effectLst>
              </a:rPr>
              <a:t>BLM 201 – Mantıksal Sistem Tasarımı</a:t>
            </a:r>
            <a:br>
              <a:rPr lang="tr-TR" b="1" dirty="0">
                <a:solidFill>
                  <a:schemeClr val="bg1"/>
                </a:solidFill>
                <a:effectLst>
                  <a:outerShdw blurRad="38100" dist="38100" dir="2700000" algn="tl">
                    <a:srgbClr val="000000">
                      <a:alpha val="43137"/>
                    </a:srgbClr>
                  </a:outerShdw>
                </a:effectLst>
              </a:rPr>
            </a:br>
            <a:r>
              <a:rPr lang="tr-TR" b="1" dirty="0">
                <a:solidFill>
                  <a:schemeClr val="bg1"/>
                </a:solidFill>
                <a:effectLst>
                  <a:outerShdw blurRad="38100" dist="38100" dir="2700000" algn="tl">
                    <a:srgbClr val="000000">
                      <a:alpha val="43137"/>
                    </a:srgbClr>
                  </a:outerShdw>
                </a:effectLst>
              </a:rPr>
              <a:t>FB-CPU RTL Tasarımı </a:t>
            </a:r>
          </a:p>
        </p:txBody>
      </p:sp>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sp>
        <p:nvSpPr>
          <p:cNvPr id="5" name="Başlık 7">
            <a:extLst>
              <a:ext uri="{FF2B5EF4-FFF2-40B4-BE49-F238E27FC236}">
                <a16:creationId xmlns:a16="http://schemas.microsoft.com/office/drawing/2014/main" id="{05A94A83-6302-4CBD-AAB9-B960AA1A50A8}"/>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34/1</a:t>
            </a:r>
          </a:p>
        </p:txBody>
      </p:sp>
    </p:spTree>
    <p:extLst>
      <p:ext uri="{BB962C8B-B14F-4D97-AF65-F5344CB8AC3E}">
        <p14:creationId xmlns:p14="http://schemas.microsoft.com/office/powerpoint/2010/main" val="3176676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856D067E-F0ED-4209-8ADA-CD9F32828BFB}"/>
              </a:ext>
            </a:extLst>
          </p:cNvPr>
          <p:cNvSpPr>
            <a:spLocks noGrp="1"/>
          </p:cNvSpPr>
          <p:nvPr>
            <p:ph type="ctrTitle"/>
          </p:nvPr>
        </p:nvSpPr>
        <p:spPr>
          <a:xfrm>
            <a:off x="1066800" y="142239"/>
            <a:ext cx="12567920" cy="863447"/>
          </a:xfrm>
        </p:spPr>
        <p:txBody>
          <a:bodyPr>
            <a:normAutofit/>
          </a:bodyPr>
          <a:lstStyle/>
          <a:p>
            <a:pPr algn="l"/>
            <a:r>
              <a:rPr lang="tr-TR" sz="5000" b="1" dirty="0">
                <a:solidFill>
                  <a:schemeClr val="bg1"/>
                </a:solidFill>
                <a:effectLst>
                  <a:outerShdw blurRad="38100" dist="38100" dir="2700000" algn="tl">
                    <a:srgbClr val="000000">
                      <a:alpha val="43137"/>
                    </a:srgbClr>
                  </a:outerShdw>
                </a:effectLst>
              </a:rPr>
              <a:t>BELLEK (RAM, </a:t>
            </a:r>
            <a:r>
              <a:rPr lang="tr-TR" sz="5000" b="1" dirty="0" err="1">
                <a:solidFill>
                  <a:schemeClr val="bg1"/>
                </a:solidFill>
                <a:effectLst>
                  <a:outerShdw blurRad="38100" dist="38100" dir="2700000" algn="tl">
                    <a:srgbClr val="000000">
                      <a:alpha val="43137"/>
                    </a:srgbClr>
                  </a:outerShdw>
                </a:effectLst>
              </a:rPr>
              <a:t>Random</a:t>
            </a:r>
            <a:r>
              <a:rPr lang="tr-TR" sz="5000" b="1" dirty="0">
                <a:solidFill>
                  <a:schemeClr val="bg1"/>
                </a:solidFill>
                <a:effectLst>
                  <a:outerShdw blurRad="38100" dist="38100" dir="2700000" algn="tl">
                    <a:srgbClr val="000000">
                      <a:alpha val="43137"/>
                    </a:srgbClr>
                  </a:outerShdw>
                </a:effectLst>
              </a:rPr>
              <a:t> Access Memory)</a:t>
            </a:r>
          </a:p>
        </p:txBody>
      </p:sp>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sp>
        <p:nvSpPr>
          <p:cNvPr id="5" name="Metin kutusu 4">
            <a:extLst>
              <a:ext uri="{FF2B5EF4-FFF2-40B4-BE49-F238E27FC236}">
                <a16:creationId xmlns:a16="http://schemas.microsoft.com/office/drawing/2014/main" id="{5F8AB920-9457-4178-9AD6-2CF8F40FFA55}"/>
              </a:ext>
            </a:extLst>
          </p:cNvPr>
          <p:cNvSpPr txBox="1"/>
          <p:nvPr/>
        </p:nvSpPr>
        <p:spPr>
          <a:xfrm>
            <a:off x="370840" y="1494383"/>
            <a:ext cx="10226040" cy="4462760"/>
          </a:xfrm>
          <a:prstGeom prst="rect">
            <a:avLst/>
          </a:prstGeom>
          <a:noFill/>
        </p:spPr>
        <p:txBody>
          <a:bodyPr wrap="square">
            <a:spAutoFit/>
          </a:bodyPr>
          <a:lstStyle/>
          <a:p>
            <a:pPr marL="750711" indent="-750711" algn="l" defTabSz="12700">
              <a:lnSpc>
                <a:spcPct val="10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spc="0">
                <a:solidFill>
                  <a:srgbClr val="FFFFFF"/>
                </a:solidFill>
                <a:latin typeface="Avenir Next Medium"/>
                <a:ea typeface="Avenir Next Medium"/>
                <a:cs typeface="Avenir Next Medium"/>
                <a:sym typeface="Avenir Next Medium"/>
              </a:defRPr>
            </a:pPr>
            <a:r>
              <a:rPr lang="tr-TR" sz="2800" b="1" dirty="0">
                <a:solidFill>
                  <a:schemeClr val="bg1"/>
                </a:solidFill>
                <a:effectLst>
                  <a:outerShdw blurRad="38100" dist="38100" dir="2700000" algn="tl">
                    <a:srgbClr val="000000">
                      <a:alpha val="43137"/>
                    </a:srgbClr>
                  </a:outerShdw>
                </a:effectLst>
              </a:rPr>
              <a:t>FB-CPU'nun komutları okuyup hesaplanan değeri geri yazacağı </a:t>
            </a:r>
            <a:r>
              <a:rPr lang="tr-TR" sz="2800" b="1" dirty="0" err="1">
                <a:solidFill>
                  <a:schemeClr val="bg1"/>
                </a:solidFill>
                <a:effectLst>
                  <a:outerShdw blurRad="38100" dist="38100" dir="2700000" algn="tl">
                    <a:srgbClr val="000000">
                      <a:alpha val="43137"/>
                    </a:srgbClr>
                  </a:outerShdw>
                </a:effectLst>
              </a:rPr>
              <a:t>Ram'e</a:t>
            </a:r>
            <a:r>
              <a:rPr lang="tr-TR" sz="2800" b="1" dirty="0">
                <a:solidFill>
                  <a:schemeClr val="bg1"/>
                </a:solidFill>
                <a:effectLst>
                  <a:outerShdw blurRad="38100" dist="38100" dir="2700000" algn="tl">
                    <a:srgbClr val="000000">
                      <a:alpha val="43137"/>
                    </a:srgbClr>
                  </a:outerShdw>
                </a:effectLst>
              </a:rPr>
              <a:t> bağlı saklayıcı ve </a:t>
            </a:r>
            <a:r>
              <a:rPr lang="tr-TR" sz="2800" b="1" dirty="0" err="1">
                <a:solidFill>
                  <a:schemeClr val="bg1"/>
                </a:solidFill>
                <a:effectLst>
                  <a:outerShdw blurRad="38100" dist="38100" dir="2700000" algn="tl">
                    <a:srgbClr val="000000">
                      <a:alpha val="43137"/>
                    </a:srgbClr>
                  </a:outerShdw>
                </a:effectLst>
              </a:rPr>
              <a:t>clock</a:t>
            </a:r>
            <a:r>
              <a:rPr lang="tr-TR" sz="2800" b="1" dirty="0">
                <a:solidFill>
                  <a:schemeClr val="bg1"/>
                </a:solidFill>
                <a:effectLst>
                  <a:outerShdw blurRad="38100" dist="38100" dir="2700000" algn="tl">
                    <a:srgbClr val="000000">
                      <a:alpha val="43137"/>
                    </a:srgbClr>
                  </a:outerShdw>
                </a:effectLst>
              </a:rPr>
              <a:t> sinyali  bulunmaktadır.</a:t>
            </a:r>
          </a:p>
          <a:p>
            <a:pPr marL="750711" indent="-750711" algn="l" defTabSz="12700">
              <a:lnSpc>
                <a:spcPct val="10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spc="0">
                <a:solidFill>
                  <a:srgbClr val="FFFFFF"/>
                </a:solidFill>
                <a:latin typeface="Avenir Next Medium"/>
                <a:ea typeface="Avenir Next Medium"/>
                <a:cs typeface="Avenir Next Medium"/>
                <a:sym typeface="Avenir Next Medium"/>
              </a:defRPr>
            </a:pPr>
            <a:r>
              <a:rPr lang="tr-TR" sz="2800" b="1" dirty="0">
                <a:solidFill>
                  <a:schemeClr val="bg1"/>
                </a:solidFill>
                <a:effectLst>
                  <a:outerShdw blurRad="38100" dist="38100" dir="2700000" algn="tl">
                    <a:srgbClr val="000000">
                      <a:alpha val="43137"/>
                    </a:srgbClr>
                  </a:outerShdw>
                </a:effectLst>
                <a:latin typeface="Times New Roman"/>
                <a:ea typeface="Times New Roman"/>
                <a:cs typeface="Times New Roman"/>
                <a:sym typeface="Times New Roman"/>
              </a:rPr>
              <a:t>İş</a:t>
            </a:r>
            <a:r>
              <a:rPr lang="tr-TR" sz="2800" b="1" dirty="0">
                <a:solidFill>
                  <a:schemeClr val="bg1"/>
                </a:solidFill>
                <a:effectLst>
                  <a:outerShdw blurRad="38100" dist="38100" dir="2700000" algn="tl">
                    <a:srgbClr val="000000">
                      <a:alpha val="43137"/>
                    </a:srgbClr>
                  </a:outerShdw>
                </a:effectLst>
                <a:latin typeface="Avenir Next Regular"/>
                <a:ea typeface="Avenir Next Regular"/>
                <a:cs typeface="Avenir Next Regular"/>
                <a:sym typeface="Avenir Next Regular"/>
              </a:rPr>
              <a:t>lem Ünitesi (ALU, </a:t>
            </a:r>
            <a:r>
              <a:rPr lang="tr-TR" sz="2800" b="1" dirty="0" err="1">
                <a:solidFill>
                  <a:schemeClr val="bg1"/>
                </a:solidFill>
                <a:effectLst>
                  <a:outerShdw blurRad="38100" dist="38100" dir="2700000" algn="tl">
                    <a:srgbClr val="000000">
                      <a:alpha val="43137"/>
                    </a:srgbClr>
                  </a:outerShdw>
                </a:effectLst>
                <a:latin typeface="Avenir Next Regular"/>
                <a:ea typeface="Avenir Next Regular"/>
                <a:cs typeface="Avenir Next Regular"/>
                <a:sym typeface="Avenir Next Regular"/>
              </a:rPr>
              <a:t>Arithmetic</a:t>
            </a:r>
            <a:r>
              <a:rPr lang="tr-TR" sz="2800" b="1" dirty="0">
                <a:solidFill>
                  <a:schemeClr val="bg1"/>
                </a:solidFill>
                <a:effectLst>
                  <a:outerShdw blurRad="38100" dist="38100" dir="2700000" algn="tl">
                    <a:srgbClr val="000000">
                      <a:alpha val="43137"/>
                    </a:srgbClr>
                  </a:outerShdw>
                </a:effectLst>
                <a:latin typeface="Avenir Next Regular"/>
                <a:ea typeface="Avenir Next Regular"/>
                <a:cs typeface="Avenir Next Regular"/>
                <a:sym typeface="Avenir Next Regular"/>
              </a:rPr>
              <a:t> </a:t>
            </a:r>
            <a:r>
              <a:rPr lang="tr-TR" sz="2800" b="1" dirty="0" err="1">
                <a:solidFill>
                  <a:schemeClr val="bg1"/>
                </a:solidFill>
                <a:effectLst>
                  <a:outerShdw blurRad="38100" dist="38100" dir="2700000" algn="tl">
                    <a:srgbClr val="000000">
                      <a:alpha val="43137"/>
                    </a:srgbClr>
                  </a:outerShdw>
                </a:effectLst>
                <a:latin typeface="Avenir Next Regular"/>
                <a:ea typeface="Avenir Next Regular"/>
                <a:cs typeface="Avenir Next Regular"/>
                <a:sym typeface="Avenir Next Regular"/>
              </a:rPr>
              <a:t>Logic</a:t>
            </a:r>
            <a:r>
              <a:rPr lang="tr-TR" sz="2800" b="1" dirty="0">
                <a:solidFill>
                  <a:schemeClr val="bg1"/>
                </a:solidFill>
                <a:effectLst>
                  <a:outerShdw blurRad="38100" dist="38100" dir="2700000" algn="tl">
                    <a:srgbClr val="000000">
                      <a:alpha val="43137"/>
                    </a:srgbClr>
                  </a:outerShdw>
                </a:effectLst>
                <a:latin typeface="Avenir Next Regular"/>
                <a:ea typeface="Avenir Next Regular"/>
                <a:cs typeface="Avenir Next Regular"/>
                <a:sym typeface="Avenir Next Regular"/>
              </a:rPr>
              <a:t> </a:t>
            </a:r>
            <a:r>
              <a:rPr lang="tr-TR" sz="2800" b="1" dirty="0" err="1">
                <a:solidFill>
                  <a:schemeClr val="bg1"/>
                </a:solidFill>
                <a:effectLst>
                  <a:outerShdw blurRad="38100" dist="38100" dir="2700000" algn="tl">
                    <a:srgbClr val="000000">
                      <a:alpha val="43137"/>
                    </a:srgbClr>
                  </a:outerShdw>
                </a:effectLst>
                <a:latin typeface="Avenir Next Regular"/>
                <a:ea typeface="Avenir Next Regular"/>
                <a:cs typeface="Avenir Next Regular"/>
                <a:sym typeface="Avenir Next Regular"/>
              </a:rPr>
              <a:t>Unit</a:t>
            </a:r>
            <a:r>
              <a:rPr lang="tr-TR" sz="2800" b="1" dirty="0">
                <a:solidFill>
                  <a:schemeClr val="bg1"/>
                </a:solidFill>
                <a:effectLst>
                  <a:outerShdw blurRad="38100" dist="38100" dir="2700000" algn="tl">
                    <a:srgbClr val="000000">
                      <a:alpha val="43137"/>
                    </a:srgbClr>
                  </a:outerShdw>
                </a:effectLst>
                <a:latin typeface="Avenir Next Regular"/>
                <a:ea typeface="Avenir Next Regular"/>
                <a:cs typeface="Avenir Next Regular"/>
                <a:sym typeface="Avenir Next Regular"/>
              </a:rPr>
              <a:t>): </a:t>
            </a:r>
            <a:r>
              <a:rPr lang="tr-TR" sz="2800" b="1" dirty="0">
                <a:solidFill>
                  <a:schemeClr val="bg1"/>
                </a:solidFill>
                <a:effectLst>
                  <a:outerShdw blurRad="38100" dist="38100" dir="2700000" algn="tl">
                    <a:srgbClr val="000000">
                      <a:alpha val="43137"/>
                    </a:srgbClr>
                  </a:outerShdw>
                </a:effectLst>
              </a:rPr>
              <a:t>Aritmetik işlemlerin gerçekleştirildiği bölümdür. </a:t>
            </a:r>
          </a:p>
          <a:p>
            <a:pPr marL="750711" indent="-750711" algn="l" defTabSz="12700">
              <a:lnSpc>
                <a:spcPct val="10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spc="0">
                <a:solidFill>
                  <a:srgbClr val="FFFFFF"/>
                </a:solidFill>
                <a:latin typeface="Avenir Next Medium"/>
                <a:ea typeface="Avenir Next Medium"/>
                <a:cs typeface="Avenir Next Medium"/>
                <a:sym typeface="Avenir Next Medium"/>
              </a:defRPr>
            </a:pPr>
            <a:r>
              <a:rPr lang="tr-TR" sz="2800" b="1" dirty="0">
                <a:solidFill>
                  <a:schemeClr val="bg1"/>
                </a:solidFill>
                <a:effectLst>
                  <a:outerShdw blurRad="38100" dist="38100" dir="2700000" algn="tl">
                    <a:srgbClr val="000000">
                      <a:alpha val="43137"/>
                    </a:srgbClr>
                  </a:outerShdw>
                </a:effectLst>
                <a:latin typeface="Avenir Next Regular"/>
                <a:ea typeface="Avenir Next Regular"/>
                <a:cs typeface="Avenir Next Regular"/>
                <a:sym typeface="Avenir Next Regular"/>
              </a:rPr>
              <a:t>Kontrol Ünitesi: </a:t>
            </a:r>
            <a:r>
              <a:rPr lang="tr-TR" sz="2800" b="1" dirty="0">
                <a:solidFill>
                  <a:schemeClr val="bg1"/>
                </a:solidFill>
                <a:effectLst>
                  <a:outerShdw blurRad="38100" dist="38100" dir="2700000" algn="tl">
                    <a:srgbClr val="000000">
                      <a:alpha val="43137"/>
                    </a:srgbClr>
                  </a:outerShdw>
                </a:effectLst>
              </a:rPr>
              <a:t>Saklayıcılar, Aritmetik İşlem Ünitesi ve </a:t>
            </a:r>
            <a:r>
              <a:rPr lang="tr-TR" sz="2800" b="1" dirty="0" err="1">
                <a:solidFill>
                  <a:schemeClr val="bg1"/>
                </a:solidFill>
                <a:effectLst>
                  <a:outerShdw blurRad="38100" dist="38100" dir="2700000" algn="tl">
                    <a:srgbClr val="000000">
                      <a:alpha val="43137"/>
                    </a:srgbClr>
                  </a:outerShdw>
                </a:effectLst>
              </a:rPr>
              <a:t>RAM’e</a:t>
            </a:r>
            <a:r>
              <a:rPr lang="tr-TR" sz="2800" b="1" dirty="0">
                <a:solidFill>
                  <a:schemeClr val="bg1"/>
                </a:solidFill>
                <a:effectLst>
                  <a:outerShdw blurRad="38100" dist="38100" dir="2700000" algn="tl">
                    <a:srgbClr val="000000">
                      <a:alpha val="43137"/>
                    </a:srgbClr>
                  </a:outerShdw>
                </a:effectLst>
              </a:rPr>
              <a:t> verilerin birbirleri arasında transferinden sorumludurlar. İşlemci içi veri akışını yönetir.</a:t>
            </a:r>
          </a:p>
          <a:p>
            <a:pPr marL="750711" indent="-750711" algn="l" defTabSz="12700">
              <a:lnSpc>
                <a:spcPct val="10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spc="0">
                <a:solidFill>
                  <a:srgbClr val="FFFFFF"/>
                </a:solidFill>
                <a:latin typeface="Avenir Next Medium"/>
                <a:ea typeface="Avenir Next Medium"/>
                <a:cs typeface="Avenir Next Medium"/>
                <a:sym typeface="Avenir Next Medium"/>
              </a:defRPr>
            </a:pPr>
            <a:endParaRPr lang="tr-TR" sz="2800" b="1" dirty="0">
              <a:solidFill>
                <a:schemeClr val="bg1"/>
              </a:solidFill>
              <a:effectLst>
                <a:outerShdw blurRad="38100" dist="38100" dir="2700000" algn="tl">
                  <a:srgbClr val="000000">
                    <a:alpha val="43137"/>
                  </a:srgbClr>
                </a:outerShdw>
              </a:effectLst>
            </a:endParaRPr>
          </a:p>
        </p:txBody>
      </p:sp>
      <p:sp>
        <p:nvSpPr>
          <p:cNvPr id="6" name="Başlık 7">
            <a:extLst>
              <a:ext uri="{FF2B5EF4-FFF2-40B4-BE49-F238E27FC236}">
                <a16:creationId xmlns:a16="http://schemas.microsoft.com/office/drawing/2014/main" id="{19C336E3-A568-470F-B064-82AD623D5AE7}"/>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34/10</a:t>
            </a:r>
          </a:p>
        </p:txBody>
      </p:sp>
    </p:spTree>
    <p:extLst>
      <p:ext uri="{BB962C8B-B14F-4D97-AF65-F5344CB8AC3E}">
        <p14:creationId xmlns:p14="http://schemas.microsoft.com/office/powerpoint/2010/main" val="164970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856D067E-F0ED-4209-8ADA-CD9F32828BFB}"/>
              </a:ext>
            </a:extLst>
          </p:cNvPr>
          <p:cNvSpPr>
            <a:spLocks noGrp="1"/>
          </p:cNvSpPr>
          <p:nvPr>
            <p:ph type="ctrTitle"/>
          </p:nvPr>
        </p:nvSpPr>
        <p:spPr>
          <a:xfrm>
            <a:off x="6654767" y="477520"/>
            <a:ext cx="5364512" cy="2448407"/>
          </a:xfrm>
        </p:spPr>
        <p:txBody>
          <a:bodyPr>
            <a:normAutofit/>
          </a:bodyPr>
          <a:lstStyle/>
          <a:p>
            <a:pPr algn="l"/>
            <a:r>
              <a:rPr lang="tr-TR" sz="2000" b="1" dirty="0">
                <a:solidFill>
                  <a:schemeClr val="bg1"/>
                </a:solidFill>
                <a:effectLst>
                  <a:outerShdw blurRad="38100" dist="38100" dir="2700000" algn="tl">
                    <a:srgbClr val="000000">
                      <a:alpha val="43137"/>
                    </a:srgbClr>
                  </a:outerShdw>
                </a:effectLst>
              </a:rPr>
              <a:t>Her işlemcinin çalıştırabileceği komut seti vardır. Komutların bellekte okunması ve çözülmesi için durum makinesine 10 bitlik komutunda ilk 4 biti yani [9:6] operasyon kodunu belirtmekte, son 6 biti [5:0] adresi veya sayıyı temsil etmektedir. İşleme sokulacak olan sayı bellekteki bir </a:t>
            </a:r>
            <a:r>
              <a:rPr lang="tr-TR" sz="2000" b="1" dirty="0" err="1">
                <a:solidFill>
                  <a:schemeClr val="bg1"/>
                </a:solidFill>
                <a:effectLst>
                  <a:outerShdw blurRad="38100" dist="38100" dir="2700000" algn="tl">
                    <a:srgbClr val="000000">
                      <a:alpha val="43137"/>
                    </a:srgbClr>
                  </a:outerShdw>
                </a:effectLst>
              </a:rPr>
              <a:t>adresden</a:t>
            </a:r>
            <a:r>
              <a:rPr lang="tr-TR" sz="2000" b="1" dirty="0">
                <a:solidFill>
                  <a:schemeClr val="bg1"/>
                </a:solidFill>
                <a:effectLst>
                  <a:outerShdw blurRad="38100" dist="38100" dir="2700000" algn="tl">
                    <a:srgbClr val="000000">
                      <a:alpha val="43137"/>
                    </a:srgbClr>
                  </a:outerShdw>
                </a:effectLst>
              </a:rPr>
              <a:t>, komutun içerisinden veya bir saklayıcıdan alınabilir.</a:t>
            </a:r>
            <a:br>
              <a:rPr lang="tr-TR" sz="2000" b="1" dirty="0">
                <a:solidFill>
                  <a:schemeClr val="bg1"/>
                </a:solidFill>
                <a:effectLst>
                  <a:outerShdw blurRad="38100" dist="38100" dir="2700000" algn="tl">
                    <a:srgbClr val="000000">
                      <a:alpha val="43137"/>
                    </a:srgbClr>
                  </a:outerShdw>
                </a:effectLst>
              </a:rPr>
            </a:br>
            <a:endParaRPr lang="tr-TR" sz="2000" b="1" dirty="0">
              <a:solidFill>
                <a:schemeClr val="bg1"/>
              </a:solidFill>
              <a:effectLst>
                <a:outerShdw blurRad="38100" dist="38100" dir="2700000" algn="tl">
                  <a:srgbClr val="000000">
                    <a:alpha val="43137"/>
                  </a:srgbClr>
                </a:outerShdw>
              </a:effectLst>
            </a:endParaRPr>
          </a:p>
        </p:txBody>
      </p:sp>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pic>
        <p:nvPicPr>
          <p:cNvPr id="4" name="IMG_3485.jpeg">
            <a:extLst>
              <a:ext uri="{FF2B5EF4-FFF2-40B4-BE49-F238E27FC236}">
                <a16:creationId xmlns:a16="http://schemas.microsoft.com/office/drawing/2014/main" id="{11E5F5E7-00A8-4BD5-80B1-86A6DABA0E48}"/>
              </a:ext>
            </a:extLst>
          </p:cNvPr>
          <p:cNvPicPr>
            <a:picLocks noChangeAspect="1"/>
          </p:cNvPicPr>
          <p:nvPr/>
        </p:nvPicPr>
        <p:blipFill>
          <a:blip r:embed="rId3"/>
          <a:stretch>
            <a:fillRect/>
          </a:stretch>
        </p:blipFill>
        <p:spPr>
          <a:xfrm>
            <a:off x="172720" y="334636"/>
            <a:ext cx="6238240" cy="5526599"/>
          </a:xfrm>
          <a:prstGeom prst="rect">
            <a:avLst/>
          </a:prstGeom>
          <a:ln w="12700">
            <a:miter lim="400000"/>
          </a:ln>
        </p:spPr>
      </p:pic>
      <p:pic>
        <p:nvPicPr>
          <p:cNvPr id="5" name="IMG_3486.jpeg">
            <a:extLst>
              <a:ext uri="{FF2B5EF4-FFF2-40B4-BE49-F238E27FC236}">
                <a16:creationId xmlns:a16="http://schemas.microsoft.com/office/drawing/2014/main" id="{E0A1B32B-3538-4F90-B182-60C7DE2212BA}"/>
              </a:ext>
            </a:extLst>
          </p:cNvPr>
          <p:cNvPicPr>
            <a:picLocks noChangeAspect="1"/>
          </p:cNvPicPr>
          <p:nvPr/>
        </p:nvPicPr>
        <p:blipFill>
          <a:blip r:embed="rId4"/>
          <a:stretch>
            <a:fillRect/>
          </a:stretch>
        </p:blipFill>
        <p:spPr>
          <a:xfrm>
            <a:off x="7803245" y="2793679"/>
            <a:ext cx="3067557" cy="3067557"/>
          </a:xfrm>
          <a:prstGeom prst="rect">
            <a:avLst/>
          </a:prstGeom>
          <a:ln w="12700">
            <a:miter lim="400000"/>
          </a:ln>
        </p:spPr>
      </p:pic>
      <p:sp>
        <p:nvSpPr>
          <p:cNvPr id="6" name="Başlık 7">
            <a:extLst>
              <a:ext uri="{FF2B5EF4-FFF2-40B4-BE49-F238E27FC236}">
                <a16:creationId xmlns:a16="http://schemas.microsoft.com/office/drawing/2014/main" id="{B0126E20-47DD-4EFC-9E4B-C52D79366765}"/>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34/11</a:t>
            </a:r>
          </a:p>
        </p:txBody>
      </p:sp>
    </p:spTree>
    <p:extLst>
      <p:ext uri="{BB962C8B-B14F-4D97-AF65-F5344CB8AC3E}">
        <p14:creationId xmlns:p14="http://schemas.microsoft.com/office/powerpoint/2010/main" val="471159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856D067E-F0ED-4209-8ADA-CD9F32828BFB}"/>
              </a:ext>
            </a:extLst>
          </p:cNvPr>
          <p:cNvSpPr>
            <a:spLocks noGrp="1"/>
          </p:cNvSpPr>
          <p:nvPr>
            <p:ph type="ctrTitle"/>
          </p:nvPr>
        </p:nvSpPr>
        <p:spPr>
          <a:xfrm>
            <a:off x="467360" y="1948454"/>
            <a:ext cx="5762861" cy="535588"/>
          </a:xfrm>
        </p:spPr>
        <p:txBody>
          <a:bodyPr>
            <a:noAutofit/>
          </a:bodyPr>
          <a:lstStyle/>
          <a:p>
            <a:pPr algn="l"/>
            <a:r>
              <a:rPr lang="tr-TR" sz="4000" b="1" dirty="0">
                <a:solidFill>
                  <a:schemeClr val="bg1"/>
                </a:solidFill>
                <a:effectLst>
                  <a:outerShdw blurRad="38100" dist="38100" dir="2700000" algn="tl">
                    <a:srgbClr val="000000">
                      <a:alpha val="43137"/>
                    </a:srgbClr>
                  </a:outerShdw>
                </a:effectLst>
                <a:latin typeface="Abadi" panose="020B0604020202020204" pitchFamily="34" charset="0"/>
              </a:rPr>
              <a:t>Durum == 0 , durumu </a:t>
            </a:r>
            <a:r>
              <a:rPr lang="tr-TR" sz="4000" b="1" dirty="0" err="1">
                <a:solidFill>
                  <a:schemeClr val="bg1"/>
                </a:solidFill>
                <a:effectLst>
                  <a:outerShdw blurRad="38100" dist="38100" dir="2700000" algn="tl">
                    <a:srgbClr val="000000">
                      <a:alpha val="43137"/>
                    </a:srgbClr>
                  </a:outerShdw>
                </a:effectLst>
                <a:latin typeface="Abadi" panose="020B0604020202020204" pitchFamily="34" charset="0"/>
              </a:rPr>
              <a:t>Ram’den</a:t>
            </a:r>
            <a:r>
              <a:rPr lang="tr-TR" sz="4000" b="1" dirty="0">
                <a:solidFill>
                  <a:schemeClr val="bg1"/>
                </a:solidFill>
                <a:effectLst>
                  <a:outerShdw blurRad="38100" dist="38100" dir="2700000" algn="tl">
                    <a:srgbClr val="000000">
                      <a:alpha val="43137"/>
                    </a:srgbClr>
                  </a:outerShdw>
                </a:effectLst>
                <a:latin typeface="Abadi" panose="020B0604020202020204" pitchFamily="34" charset="0"/>
              </a:rPr>
              <a:t> komutun istenildiği yerdir.</a:t>
            </a:r>
          </a:p>
        </p:txBody>
      </p:sp>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pic>
        <p:nvPicPr>
          <p:cNvPr id="3" name="Resim 2" descr="metin içeren bir resim&#10;&#10;Açıklama otomatik olarak oluşturuldu">
            <a:extLst>
              <a:ext uri="{FF2B5EF4-FFF2-40B4-BE49-F238E27FC236}">
                <a16:creationId xmlns:a16="http://schemas.microsoft.com/office/drawing/2014/main" id="{CFF19972-10AA-4CB3-B299-36F950986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1779" y="243840"/>
            <a:ext cx="5762861" cy="2844800"/>
          </a:xfrm>
          <a:prstGeom prst="rect">
            <a:avLst/>
          </a:prstGeom>
        </p:spPr>
      </p:pic>
      <p:sp>
        <p:nvSpPr>
          <p:cNvPr id="7" name="Metin kutusu 6">
            <a:extLst>
              <a:ext uri="{FF2B5EF4-FFF2-40B4-BE49-F238E27FC236}">
                <a16:creationId xmlns:a16="http://schemas.microsoft.com/office/drawing/2014/main" id="{D653FD37-F22E-4C62-8C21-113BF7475340}"/>
              </a:ext>
            </a:extLst>
          </p:cNvPr>
          <p:cNvSpPr txBox="1"/>
          <p:nvPr/>
        </p:nvSpPr>
        <p:spPr>
          <a:xfrm>
            <a:off x="6362659" y="3851773"/>
            <a:ext cx="6096000" cy="1323439"/>
          </a:xfrm>
          <a:prstGeom prst="rect">
            <a:avLst/>
          </a:prstGeom>
          <a:noFill/>
        </p:spPr>
        <p:txBody>
          <a:bodyPr wrap="square">
            <a:spAutoFit/>
          </a:bodyPr>
          <a:lstStyle/>
          <a:p>
            <a:r>
              <a:rPr lang="tr-TR" sz="4000" b="1" dirty="0">
                <a:solidFill>
                  <a:schemeClr val="bg1"/>
                </a:solidFill>
                <a:effectLst>
                  <a:outerShdw blurRad="38100" dist="38100" dir="2700000" algn="tl">
                    <a:srgbClr val="000000">
                      <a:alpha val="43137"/>
                    </a:srgbClr>
                  </a:outerShdw>
                </a:effectLst>
                <a:latin typeface="Abadi" panose="020B0604020104020204" pitchFamily="34" charset="0"/>
              </a:rPr>
              <a:t>Durum == 1, </a:t>
            </a:r>
            <a:r>
              <a:rPr lang="tr-TR" sz="4000" b="1" dirty="0" err="1">
                <a:solidFill>
                  <a:schemeClr val="bg1"/>
                </a:solidFill>
                <a:effectLst>
                  <a:outerShdw blurRad="38100" dist="38100" dir="2700000" algn="tl">
                    <a:srgbClr val="000000">
                      <a:alpha val="43137"/>
                    </a:srgbClr>
                  </a:outerShdw>
                </a:effectLst>
                <a:latin typeface="Abadi" panose="020B0604020104020204" pitchFamily="34" charset="0"/>
              </a:rPr>
              <a:t>Verilog</a:t>
            </a:r>
            <a:r>
              <a:rPr lang="tr-TR" sz="4000" b="1" dirty="0">
                <a:solidFill>
                  <a:schemeClr val="bg1"/>
                </a:solidFill>
                <a:effectLst>
                  <a:outerShdw blurRad="38100" dist="38100" dir="2700000" algn="tl">
                    <a:srgbClr val="000000">
                      <a:alpha val="43137"/>
                    </a:srgbClr>
                  </a:outerShdw>
                </a:effectLst>
                <a:latin typeface="Abadi" panose="020B0604020104020204" pitchFamily="34" charset="0"/>
              </a:rPr>
              <a:t> dilinde böyle verilmiştir.</a:t>
            </a:r>
            <a:endParaRPr lang="tr-TR" sz="4000" dirty="0">
              <a:latin typeface="Abadi" panose="020B0604020104020204" pitchFamily="34" charset="0"/>
            </a:endParaRPr>
          </a:p>
        </p:txBody>
      </p:sp>
      <p:pic>
        <p:nvPicPr>
          <p:cNvPr id="9" name="Resim 8" descr="metin içeren bir resim&#10;&#10;Açıklama otomatik olarak oluşturuldu">
            <a:extLst>
              <a:ext uri="{FF2B5EF4-FFF2-40B4-BE49-F238E27FC236}">
                <a16:creationId xmlns:a16="http://schemas.microsoft.com/office/drawing/2014/main" id="{579226DE-8F46-40A1-BD8D-9C456884C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522" y="3169920"/>
            <a:ext cx="5836478" cy="2994386"/>
          </a:xfrm>
          <a:prstGeom prst="rect">
            <a:avLst/>
          </a:prstGeom>
        </p:spPr>
      </p:pic>
      <p:sp>
        <p:nvSpPr>
          <p:cNvPr id="5" name="Ok: Sağ 4">
            <a:extLst>
              <a:ext uri="{FF2B5EF4-FFF2-40B4-BE49-F238E27FC236}">
                <a16:creationId xmlns:a16="http://schemas.microsoft.com/office/drawing/2014/main" id="{9057D241-225D-4514-A172-0F29F9B5702F}"/>
              </a:ext>
            </a:extLst>
          </p:cNvPr>
          <p:cNvSpPr/>
          <p:nvPr/>
        </p:nvSpPr>
        <p:spPr>
          <a:xfrm>
            <a:off x="4947920" y="1544320"/>
            <a:ext cx="1869440" cy="40413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k: Sağ 10">
            <a:extLst>
              <a:ext uri="{FF2B5EF4-FFF2-40B4-BE49-F238E27FC236}">
                <a16:creationId xmlns:a16="http://schemas.microsoft.com/office/drawing/2014/main" id="{CC68A7B9-D138-4015-B6D6-F9D810CAB5E8}"/>
              </a:ext>
            </a:extLst>
          </p:cNvPr>
          <p:cNvSpPr/>
          <p:nvPr/>
        </p:nvSpPr>
        <p:spPr>
          <a:xfrm flipH="1">
            <a:off x="4563981" y="4311425"/>
            <a:ext cx="1666240" cy="40413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Başlık 7">
            <a:extLst>
              <a:ext uri="{FF2B5EF4-FFF2-40B4-BE49-F238E27FC236}">
                <a16:creationId xmlns:a16="http://schemas.microsoft.com/office/drawing/2014/main" id="{CE72851C-A824-40A4-A02E-AE369CEE52DF}"/>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34/12</a:t>
            </a:r>
          </a:p>
        </p:txBody>
      </p:sp>
    </p:spTree>
    <p:extLst>
      <p:ext uri="{BB962C8B-B14F-4D97-AF65-F5344CB8AC3E}">
        <p14:creationId xmlns:p14="http://schemas.microsoft.com/office/powerpoint/2010/main" val="2618307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856D067E-F0ED-4209-8ADA-CD9F32828BFB}"/>
              </a:ext>
            </a:extLst>
          </p:cNvPr>
          <p:cNvSpPr>
            <a:spLocks noGrp="1"/>
          </p:cNvSpPr>
          <p:nvPr>
            <p:ph type="ctrTitle"/>
          </p:nvPr>
        </p:nvSpPr>
        <p:spPr>
          <a:xfrm>
            <a:off x="1306358" y="-416713"/>
            <a:ext cx="9144000" cy="2387600"/>
          </a:xfrm>
        </p:spPr>
        <p:txBody>
          <a:bodyPr>
            <a:normAutofit/>
          </a:bodyPr>
          <a:lstStyle/>
          <a:p>
            <a:pPr defTabSz="537463">
              <a:defRPr sz="7912" spc="-79">
                <a:solidFill>
                  <a:srgbClr val="FFFFFF"/>
                </a:solidFill>
              </a:defRPr>
            </a:pPr>
            <a:r>
              <a:rPr lang="tr-TR" sz="5400" b="1" dirty="0">
                <a:solidFill>
                  <a:schemeClr val="bg1"/>
                </a:solidFill>
                <a:effectLst>
                  <a:outerShdw blurRad="38100" dist="38100" dir="2700000" algn="tl">
                    <a:srgbClr val="000000">
                      <a:alpha val="43137"/>
                    </a:srgbClr>
                  </a:outerShdw>
                </a:effectLst>
              </a:rPr>
              <a:t>Durum == 1, </a:t>
            </a:r>
            <a:r>
              <a:rPr lang="tr-TR" sz="5400" b="1" dirty="0" err="1">
                <a:solidFill>
                  <a:schemeClr val="bg1"/>
                </a:solidFill>
                <a:effectLst>
                  <a:outerShdw blurRad="38100" dist="38100" dir="2700000" algn="tl">
                    <a:srgbClr val="000000">
                      <a:alpha val="43137"/>
                    </a:srgbClr>
                  </a:outerShdw>
                </a:effectLst>
              </a:rPr>
              <a:t>Verilog</a:t>
            </a:r>
            <a:r>
              <a:rPr lang="tr-TR" sz="5400" b="1" dirty="0">
                <a:solidFill>
                  <a:schemeClr val="bg1"/>
                </a:solidFill>
                <a:effectLst>
                  <a:outerShdw blurRad="38100" dist="38100" dir="2700000" algn="tl">
                    <a:srgbClr val="000000">
                      <a:alpha val="43137"/>
                    </a:srgbClr>
                  </a:outerShdw>
                </a:effectLst>
              </a:rPr>
              <a:t> dilinde böyle verilmiştir.</a:t>
            </a:r>
            <a:endParaRPr lang="tr-TR" sz="5400" b="1" dirty="0">
              <a:solidFill>
                <a:schemeClr val="bg1"/>
              </a:solidFill>
              <a:effectLst>
                <a:outerShdw blurRad="38100" dist="38100" dir="2700000" algn="tl">
                  <a:srgbClr val="000000">
                    <a:alpha val="43137"/>
                  </a:srgbClr>
                </a:outerShdw>
              </a:effectLst>
              <a:latin typeface="Times New Roman"/>
              <a:ea typeface="Times New Roman"/>
              <a:cs typeface="Times New Roman"/>
              <a:sym typeface="Times New Roman"/>
            </a:endParaRPr>
          </a:p>
        </p:txBody>
      </p:sp>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pic>
        <p:nvPicPr>
          <p:cNvPr id="3" name="Resim 2" descr="metin içeren bir resim&#10;&#10;Açıklama otomatik olarak oluşturuldu">
            <a:extLst>
              <a:ext uri="{FF2B5EF4-FFF2-40B4-BE49-F238E27FC236}">
                <a16:creationId xmlns:a16="http://schemas.microsoft.com/office/drawing/2014/main" id="{C734CE64-3D18-4332-89F4-3F700B334D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6642" y="2100489"/>
            <a:ext cx="6958716" cy="3381419"/>
          </a:xfrm>
          <a:prstGeom prst="rect">
            <a:avLst/>
          </a:prstGeom>
        </p:spPr>
      </p:pic>
      <p:sp>
        <p:nvSpPr>
          <p:cNvPr id="5" name="Başlık 7">
            <a:extLst>
              <a:ext uri="{FF2B5EF4-FFF2-40B4-BE49-F238E27FC236}">
                <a16:creationId xmlns:a16="http://schemas.microsoft.com/office/drawing/2014/main" id="{B22936E6-0A02-4DD9-9484-DCD80DF40075}"/>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34/13</a:t>
            </a:r>
          </a:p>
        </p:txBody>
      </p:sp>
    </p:spTree>
    <p:extLst>
      <p:ext uri="{BB962C8B-B14F-4D97-AF65-F5344CB8AC3E}">
        <p14:creationId xmlns:p14="http://schemas.microsoft.com/office/powerpoint/2010/main" val="494297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856D067E-F0ED-4209-8ADA-CD9F32828BFB}"/>
              </a:ext>
            </a:extLst>
          </p:cNvPr>
          <p:cNvSpPr>
            <a:spLocks noGrp="1"/>
          </p:cNvSpPr>
          <p:nvPr>
            <p:ph type="ctrTitle"/>
          </p:nvPr>
        </p:nvSpPr>
        <p:spPr>
          <a:xfrm>
            <a:off x="-237962" y="2885912"/>
            <a:ext cx="3783802" cy="1686713"/>
          </a:xfrm>
        </p:spPr>
        <p:txBody>
          <a:bodyPr>
            <a:noAutofit/>
          </a:bodyPr>
          <a:lstStyle/>
          <a:p>
            <a:r>
              <a:rPr lang="tr-TR" b="1" dirty="0">
                <a:solidFill>
                  <a:schemeClr val="bg1"/>
                </a:solidFill>
                <a:effectLst>
                  <a:outerShdw blurRad="38100" dist="38100" dir="2700000" algn="tl">
                    <a:srgbClr val="000000">
                      <a:alpha val="43137"/>
                    </a:srgbClr>
                  </a:outerShdw>
                </a:effectLst>
              </a:rPr>
              <a:t>Durum==2</a:t>
            </a:r>
            <a:br>
              <a:rPr lang="tr-TR" b="1" dirty="0">
                <a:solidFill>
                  <a:schemeClr val="bg1"/>
                </a:solidFill>
                <a:effectLst>
                  <a:outerShdw blurRad="38100" dist="38100" dir="2700000" algn="tl">
                    <a:srgbClr val="000000">
                      <a:alpha val="43137"/>
                    </a:srgbClr>
                  </a:outerShdw>
                </a:effectLst>
                <a:latin typeface="Times New Roman"/>
                <a:ea typeface="Times New Roman"/>
                <a:cs typeface="Times New Roman"/>
                <a:sym typeface="Times New Roman"/>
              </a:rPr>
            </a:br>
            <a:endParaRPr lang="tr-TR" b="1" dirty="0">
              <a:solidFill>
                <a:schemeClr val="bg1"/>
              </a:solidFill>
              <a:effectLst>
                <a:outerShdw blurRad="38100" dist="38100" dir="2700000" algn="tl">
                  <a:srgbClr val="000000">
                    <a:alpha val="43137"/>
                  </a:srgbClr>
                </a:outerShdw>
              </a:effectLst>
            </a:endParaRPr>
          </a:p>
        </p:txBody>
      </p:sp>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pic>
        <p:nvPicPr>
          <p:cNvPr id="3" name="Resim 2" descr="metin içeren bir resim&#10;&#10;Açıklama otomatik olarak oluşturuldu">
            <a:extLst>
              <a:ext uri="{FF2B5EF4-FFF2-40B4-BE49-F238E27FC236}">
                <a16:creationId xmlns:a16="http://schemas.microsoft.com/office/drawing/2014/main" id="{FA657E34-F8B9-4884-94A2-140463E41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600" y="400383"/>
            <a:ext cx="5283200" cy="5543217"/>
          </a:xfrm>
          <a:prstGeom prst="rect">
            <a:avLst/>
          </a:prstGeom>
        </p:spPr>
      </p:pic>
      <p:sp>
        <p:nvSpPr>
          <p:cNvPr id="11" name="Ok: Sağ 10">
            <a:extLst>
              <a:ext uri="{FF2B5EF4-FFF2-40B4-BE49-F238E27FC236}">
                <a16:creationId xmlns:a16="http://schemas.microsoft.com/office/drawing/2014/main" id="{09071569-807F-4CB9-87DA-6068F13DEED2}"/>
              </a:ext>
            </a:extLst>
          </p:cNvPr>
          <p:cNvSpPr/>
          <p:nvPr/>
        </p:nvSpPr>
        <p:spPr>
          <a:xfrm>
            <a:off x="3628079" y="2885912"/>
            <a:ext cx="1694802" cy="73152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b="1">
              <a:ln w="22225">
                <a:solidFill>
                  <a:schemeClr val="accent2"/>
                </a:solidFill>
                <a:prstDash val="solid"/>
              </a:ln>
              <a:solidFill>
                <a:schemeClr val="accent2">
                  <a:lumMod val="40000"/>
                  <a:lumOff val="60000"/>
                </a:schemeClr>
              </a:solidFill>
            </a:endParaRPr>
          </a:p>
        </p:txBody>
      </p:sp>
      <p:sp>
        <p:nvSpPr>
          <p:cNvPr id="6" name="Başlık 7">
            <a:extLst>
              <a:ext uri="{FF2B5EF4-FFF2-40B4-BE49-F238E27FC236}">
                <a16:creationId xmlns:a16="http://schemas.microsoft.com/office/drawing/2014/main" id="{2D969141-3DEA-44C9-8891-81F608A79B7B}"/>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34/14</a:t>
            </a:r>
          </a:p>
        </p:txBody>
      </p:sp>
    </p:spTree>
    <p:extLst>
      <p:ext uri="{BB962C8B-B14F-4D97-AF65-F5344CB8AC3E}">
        <p14:creationId xmlns:p14="http://schemas.microsoft.com/office/powerpoint/2010/main" val="1360996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856D067E-F0ED-4209-8ADA-CD9F32828BFB}"/>
              </a:ext>
            </a:extLst>
          </p:cNvPr>
          <p:cNvSpPr>
            <a:spLocks noGrp="1"/>
          </p:cNvSpPr>
          <p:nvPr>
            <p:ph type="ctrTitle"/>
          </p:nvPr>
        </p:nvSpPr>
        <p:spPr>
          <a:xfrm>
            <a:off x="-2635722" y="1329321"/>
            <a:ext cx="9144000" cy="2387600"/>
          </a:xfrm>
        </p:spPr>
        <p:txBody>
          <a:bodyPr>
            <a:normAutofit/>
          </a:bodyPr>
          <a:lstStyle/>
          <a:p>
            <a:r>
              <a:rPr lang="tr-TR" b="1" dirty="0">
                <a:solidFill>
                  <a:schemeClr val="bg1"/>
                </a:solidFill>
                <a:effectLst>
                  <a:outerShdw blurRad="38100" dist="38100" dir="2700000" algn="tl">
                    <a:srgbClr val="000000">
                      <a:alpha val="43137"/>
                    </a:srgbClr>
                  </a:outerShdw>
                </a:effectLst>
              </a:rPr>
              <a:t>Durum == 3</a:t>
            </a:r>
          </a:p>
        </p:txBody>
      </p:sp>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pic>
        <p:nvPicPr>
          <p:cNvPr id="4" name="Resim 3" descr="metin içeren bir resim&#10;&#10;Açıklama otomatik olarak oluşturuldu">
            <a:extLst>
              <a:ext uri="{FF2B5EF4-FFF2-40B4-BE49-F238E27FC236}">
                <a16:creationId xmlns:a16="http://schemas.microsoft.com/office/drawing/2014/main" id="{F49D5C40-C366-4E14-995F-DE1F289DE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2001" y="286084"/>
            <a:ext cx="6015679" cy="5840396"/>
          </a:xfrm>
          <a:prstGeom prst="rect">
            <a:avLst/>
          </a:prstGeom>
        </p:spPr>
      </p:pic>
      <p:sp>
        <p:nvSpPr>
          <p:cNvPr id="3" name="Ok: Sağ 2">
            <a:extLst>
              <a:ext uri="{FF2B5EF4-FFF2-40B4-BE49-F238E27FC236}">
                <a16:creationId xmlns:a16="http://schemas.microsoft.com/office/drawing/2014/main" id="{FD4BB307-5123-4864-AA46-0039A2AF832F}"/>
              </a:ext>
            </a:extLst>
          </p:cNvPr>
          <p:cNvSpPr/>
          <p:nvPr/>
        </p:nvSpPr>
        <p:spPr>
          <a:xfrm>
            <a:off x="3973519" y="2840522"/>
            <a:ext cx="1694802" cy="73152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b="1">
              <a:ln w="22225">
                <a:solidFill>
                  <a:schemeClr val="accent2"/>
                </a:solidFill>
                <a:prstDash val="solid"/>
              </a:ln>
              <a:solidFill>
                <a:schemeClr val="accent2">
                  <a:lumMod val="40000"/>
                  <a:lumOff val="60000"/>
                </a:schemeClr>
              </a:solidFill>
            </a:endParaRPr>
          </a:p>
        </p:txBody>
      </p:sp>
      <p:sp>
        <p:nvSpPr>
          <p:cNvPr id="6" name="Başlık 7">
            <a:extLst>
              <a:ext uri="{FF2B5EF4-FFF2-40B4-BE49-F238E27FC236}">
                <a16:creationId xmlns:a16="http://schemas.microsoft.com/office/drawing/2014/main" id="{D0C872D6-1BEA-4B70-AAEE-82A3CD72EF1B}"/>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34/15</a:t>
            </a:r>
          </a:p>
        </p:txBody>
      </p:sp>
    </p:spTree>
    <p:extLst>
      <p:ext uri="{BB962C8B-B14F-4D97-AF65-F5344CB8AC3E}">
        <p14:creationId xmlns:p14="http://schemas.microsoft.com/office/powerpoint/2010/main" val="3074694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856D067E-F0ED-4209-8ADA-CD9F32828BFB}"/>
              </a:ext>
            </a:extLst>
          </p:cNvPr>
          <p:cNvSpPr>
            <a:spLocks noGrp="1"/>
          </p:cNvSpPr>
          <p:nvPr>
            <p:ph type="ctrTitle"/>
          </p:nvPr>
        </p:nvSpPr>
        <p:spPr>
          <a:xfrm>
            <a:off x="1265718" y="1195403"/>
            <a:ext cx="9144000" cy="772161"/>
          </a:xfrm>
        </p:spPr>
        <p:txBody>
          <a:bodyPr>
            <a:noAutofit/>
          </a:bodyPr>
          <a:lstStyle/>
          <a:p>
            <a:r>
              <a:rPr lang="tr-TR" b="1" dirty="0">
                <a:solidFill>
                  <a:schemeClr val="bg1"/>
                </a:solidFill>
                <a:effectLst>
                  <a:outerShdw blurRad="38100" dist="38100" dir="2700000" algn="tl">
                    <a:srgbClr val="000000">
                      <a:alpha val="43137"/>
                    </a:srgbClr>
                  </a:outerShdw>
                </a:effectLst>
              </a:rPr>
              <a:t>Durum == 4</a:t>
            </a:r>
            <a:br>
              <a:rPr lang="tr-TR" b="1" dirty="0">
                <a:solidFill>
                  <a:schemeClr val="bg1"/>
                </a:solidFill>
                <a:effectLst>
                  <a:outerShdw blurRad="38100" dist="38100" dir="2700000" algn="tl">
                    <a:srgbClr val="000000">
                      <a:alpha val="43137"/>
                    </a:srgbClr>
                  </a:outerShdw>
                </a:effectLst>
                <a:latin typeface="Times New Roman"/>
                <a:ea typeface="Times New Roman"/>
                <a:cs typeface="Times New Roman"/>
                <a:sym typeface="Times New Roman"/>
              </a:rPr>
            </a:br>
            <a:endParaRPr lang="tr-TR" b="1" dirty="0">
              <a:solidFill>
                <a:schemeClr val="bg1"/>
              </a:solidFill>
              <a:effectLst>
                <a:outerShdw blurRad="38100" dist="38100" dir="2700000" algn="tl">
                  <a:srgbClr val="000000">
                    <a:alpha val="43137"/>
                  </a:srgbClr>
                </a:outerShdw>
              </a:effectLst>
            </a:endParaRPr>
          </a:p>
        </p:txBody>
      </p:sp>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pic>
        <p:nvPicPr>
          <p:cNvPr id="4" name="Resim 3" descr="metin içeren bir resim&#10;&#10;Açıklama otomatik olarak oluşturuldu">
            <a:extLst>
              <a:ext uri="{FF2B5EF4-FFF2-40B4-BE49-F238E27FC236}">
                <a16:creationId xmlns:a16="http://schemas.microsoft.com/office/drawing/2014/main" id="{89E1EAA7-D3A5-4E5E-B49B-C09A58DF0E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3243" y="3042920"/>
            <a:ext cx="8034715" cy="2804160"/>
          </a:xfrm>
          <a:prstGeom prst="rect">
            <a:avLst/>
          </a:prstGeom>
        </p:spPr>
      </p:pic>
      <p:sp>
        <p:nvSpPr>
          <p:cNvPr id="5" name="Ok: Sağ 4">
            <a:extLst>
              <a:ext uri="{FF2B5EF4-FFF2-40B4-BE49-F238E27FC236}">
                <a16:creationId xmlns:a16="http://schemas.microsoft.com/office/drawing/2014/main" id="{8C1E36AE-DC9C-41E5-AEE7-6316FBD1081E}"/>
              </a:ext>
            </a:extLst>
          </p:cNvPr>
          <p:cNvSpPr/>
          <p:nvPr/>
        </p:nvSpPr>
        <p:spPr>
          <a:xfrm rot="5400000">
            <a:off x="5067439" y="1677044"/>
            <a:ext cx="1694802" cy="73152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b="1">
              <a:ln w="22225">
                <a:solidFill>
                  <a:schemeClr val="accent2"/>
                </a:solidFill>
                <a:prstDash val="solid"/>
              </a:ln>
              <a:solidFill>
                <a:schemeClr val="accent2">
                  <a:lumMod val="40000"/>
                  <a:lumOff val="60000"/>
                </a:schemeClr>
              </a:solidFill>
            </a:endParaRPr>
          </a:p>
        </p:txBody>
      </p:sp>
      <p:sp>
        <p:nvSpPr>
          <p:cNvPr id="6" name="Başlık 7">
            <a:extLst>
              <a:ext uri="{FF2B5EF4-FFF2-40B4-BE49-F238E27FC236}">
                <a16:creationId xmlns:a16="http://schemas.microsoft.com/office/drawing/2014/main" id="{23EF4FD7-19E1-4A30-9F20-857906432634}"/>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34/16</a:t>
            </a:r>
          </a:p>
        </p:txBody>
      </p:sp>
    </p:spTree>
    <p:extLst>
      <p:ext uri="{BB962C8B-B14F-4D97-AF65-F5344CB8AC3E}">
        <p14:creationId xmlns:p14="http://schemas.microsoft.com/office/powerpoint/2010/main" val="4245052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856D067E-F0ED-4209-8ADA-CD9F32828BFB}"/>
              </a:ext>
            </a:extLst>
          </p:cNvPr>
          <p:cNvSpPr>
            <a:spLocks noGrp="1"/>
          </p:cNvSpPr>
          <p:nvPr>
            <p:ph type="ctrTitle"/>
          </p:nvPr>
        </p:nvSpPr>
        <p:spPr>
          <a:xfrm>
            <a:off x="4307840" y="-172721"/>
            <a:ext cx="2545878" cy="832967"/>
          </a:xfrm>
        </p:spPr>
        <p:txBody>
          <a:bodyPr>
            <a:noAutofit/>
          </a:bodyPr>
          <a:lstStyle/>
          <a:p>
            <a:br>
              <a:rPr lang="tr-TR" sz="3600" b="1" dirty="0">
                <a:solidFill>
                  <a:schemeClr val="bg1"/>
                </a:solidFill>
                <a:effectLst>
                  <a:outerShdw blurRad="38100" dist="38100" dir="2700000" algn="tl">
                    <a:srgbClr val="000000">
                      <a:alpha val="43137"/>
                    </a:srgbClr>
                  </a:outerShdw>
                </a:effectLst>
              </a:rPr>
            </a:br>
            <a:r>
              <a:rPr lang="tr-TR" sz="3600" b="1" dirty="0" err="1">
                <a:solidFill>
                  <a:schemeClr val="bg1"/>
                </a:solidFill>
                <a:effectLst>
                  <a:outerShdw blurRad="38100" dist="38100" dir="2700000" algn="tl">
                    <a:srgbClr val="000000">
                      <a:alpha val="43137"/>
                    </a:srgbClr>
                  </a:outerShdw>
                </a:effectLst>
              </a:rPr>
              <a:t>tb_fbucpu.v</a:t>
            </a:r>
            <a:endParaRPr lang="tr-TR" sz="3600" b="1" dirty="0">
              <a:solidFill>
                <a:schemeClr val="bg1"/>
              </a:solidFill>
              <a:effectLst>
                <a:outerShdw blurRad="38100" dist="38100" dir="2700000" algn="tl">
                  <a:srgbClr val="000000">
                    <a:alpha val="43137"/>
                  </a:srgbClr>
                </a:outerShdw>
              </a:effectLst>
            </a:endParaRPr>
          </a:p>
        </p:txBody>
      </p:sp>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sp>
        <p:nvSpPr>
          <p:cNvPr id="5" name="Metin kutusu 4">
            <a:extLst>
              <a:ext uri="{FF2B5EF4-FFF2-40B4-BE49-F238E27FC236}">
                <a16:creationId xmlns:a16="http://schemas.microsoft.com/office/drawing/2014/main" id="{42856758-C104-4A31-8409-06B6A0AA36AE}"/>
              </a:ext>
            </a:extLst>
          </p:cNvPr>
          <p:cNvSpPr txBox="1"/>
          <p:nvPr/>
        </p:nvSpPr>
        <p:spPr>
          <a:xfrm>
            <a:off x="785306" y="5487190"/>
            <a:ext cx="10749248" cy="646331"/>
          </a:xfrm>
          <a:prstGeom prst="rect">
            <a:avLst/>
          </a:prstGeom>
          <a:noFill/>
        </p:spPr>
        <p:txBody>
          <a:bodyPr wrap="square">
            <a:spAutoFit/>
          </a:bodyPr>
          <a:lstStyle/>
          <a:p>
            <a:r>
              <a:rPr lang="tr-TR" b="1" dirty="0">
                <a:solidFill>
                  <a:schemeClr val="bg1"/>
                </a:solidFill>
                <a:effectLst>
                  <a:outerShdw blurRad="38100" dist="38100" dir="2700000" algn="tl">
                    <a:srgbClr val="000000">
                      <a:alpha val="43137"/>
                    </a:srgbClr>
                  </a:outerShdw>
                </a:effectLst>
              </a:rPr>
              <a:t>TEST_CASE parametresi, bize verilen test yazılımlarından hangisinin test edilmesini istiyorsak onun test edilmesi için tanımlanmıştır. Test yazılımlarında işlemcinin tasarlanması için belleğe belli verilerin yazıldığı kısımdır.</a:t>
            </a:r>
          </a:p>
        </p:txBody>
      </p:sp>
      <p:sp>
        <p:nvSpPr>
          <p:cNvPr id="7" name="Metin kutusu 6">
            <a:extLst>
              <a:ext uri="{FF2B5EF4-FFF2-40B4-BE49-F238E27FC236}">
                <a16:creationId xmlns:a16="http://schemas.microsoft.com/office/drawing/2014/main" id="{0A7CDAE4-F449-424D-A277-BD91500CC744}"/>
              </a:ext>
            </a:extLst>
          </p:cNvPr>
          <p:cNvSpPr txBox="1"/>
          <p:nvPr/>
        </p:nvSpPr>
        <p:spPr>
          <a:xfrm>
            <a:off x="1798320" y="724479"/>
            <a:ext cx="8595360" cy="369332"/>
          </a:xfrm>
          <a:prstGeom prst="rect">
            <a:avLst/>
          </a:prstGeom>
          <a:noFill/>
        </p:spPr>
        <p:txBody>
          <a:bodyPr wrap="square">
            <a:spAutoFit/>
          </a:bodyPr>
          <a:lstStyle/>
          <a:p>
            <a:r>
              <a:rPr lang="tr-TR" b="1" dirty="0">
                <a:solidFill>
                  <a:schemeClr val="bg1"/>
                </a:solidFill>
                <a:effectLst>
                  <a:outerShdw blurRad="38100" dist="38100" dir="2700000" algn="tl">
                    <a:srgbClr val="000000">
                      <a:alpha val="43137"/>
                    </a:srgbClr>
                  </a:outerShdw>
                </a:effectLst>
              </a:rPr>
              <a:t>Test-</a:t>
            </a:r>
            <a:r>
              <a:rPr lang="tr-TR" b="1" dirty="0" err="1">
                <a:solidFill>
                  <a:schemeClr val="bg1"/>
                </a:solidFill>
                <a:effectLst>
                  <a:outerShdw blurRad="38100" dist="38100" dir="2700000" algn="tl">
                    <a:srgbClr val="000000">
                      <a:alpha val="43137"/>
                    </a:srgbClr>
                  </a:outerShdw>
                </a:effectLst>
              </a:rPr>
              <a:t>bench</a:t>
            </a:r>
            <a:r>
              <a:rPr lang="tr-TR" b="1" dirty="0">
                <a:solidFill>
                  <a:schemeClr val="bg1"/>
                </a:solidFill>
                <a:effectLst>
                  <a:outerShdw blurRad="38100" dist="38100" dir="2700000" algn="tl">
                    <a:srgbClr val="000000">
                      <a:alpha val="43137"/>
                    </a:srgbClr>
                  </a:outerShdw>
                </a:effectLst>
              </a:rPr>
              <a:t> yazılımında tasarladığımız projenin düzgün çalışıp çalışmadığı kontrol edilir.</a:t>
            </a:r>
          </a:p>
        </p:txBody>
      </p:sp>
      <p:pic>
        <p:nvPicPr>
          <p:cNvPr id="9" name="Resim 8" descr="metin içeren bir resim&#10;&#10;Açıklama otomatik olarak oluşturuldu">
            <a:extLst>
              <a:ext uri="{FF2B5EF4-FFF2-40B4-BE49-F238E27FC236}">
                <a16:creationId xmlns:a16="http://schemas.microsoft.com/office/drawing/2014/main" id="{5F47DCF9-EA45-4FD6-8AE4-B2F58D1ADE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5694" y="1181489"/>
            <a:ext cx="8848471" cy="4092500"/>
          </a:xfrm>
          <a:prstGeom prst="rect">
            <a:avLst/>
          </a:prstGeom>
        </p:spPr>
      </p:pic>
      <p:sp>
        <p:nvSpPr>
          <p:cNvPr id="11" name="Başlık 7">
            <a:extLst>
              <a:ext uri="{FF2B5EF4-FFF2-40B4-BE49-F238E27FC236}">
                <a16:creationId xmlns:a16="http://schemas.microsoft.com/office/drawing/2014/main" id="{651E872A-50B5-45A2-9B85-002B2FF4B834}"/>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34/17</a:t>
            </a:r>
          </a:p>
        </p:txBody>
      </p:sp>
    </p:spTree>
    <p:extLst>
      <p:ext uri="{BB962C8B-B14F-4D97-AF65-F5344CB8AC3E}">
        <p14:creationId xmlns:p14="http://schemas.microsoft.com/office/powerpoint/2010/main" val="3656175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856D067E-F0ED-4209-8ADA-CD9F32828BFB}"/>
              </a:ext>
            </a:extLst>
          </p:cNvPr>
          <p:cNvSpPr>
            <a:spLocks noGrp="1"/>
          </p:cNvSpPr>
          <p:nvPr>
            <p:ph type="ctrTitle"/>
          </p:nvPr>
        </p:nvSpPr>
        <p:spPr>
          <a:xfrm>
            <a:off x="244654" y="396239"/>
            <a:ext cx="12231012" cy="1789799"/>
          </a:xfrm>
        </p:spPr>
        <p:txBody>
          <a:bodyPr>
            <a:normAutofit/>
          </a:bodyPr>
          <a:lstStyle/>
          <a:p>
            <a:pPr algn="l" defTabSz="344677">
              <a:lnSpc>
                <a:spcPct val="80000"/>
              </a:lnSpc>
              <a:defRPr sz="2596" spc="-25">
                <a:solidFill>
                  <a:srgbClr val="FFFFFF"/>
                </a:solidFill>
              </a:defRPr>
            </a:pPr>
            <a:r>
              <a:rPr lang="tr-TR" sz="2300" b="1" dirty="0" err="1">
                <a:solidFill>
                  <a:schemeClr val="bg1"/>
                </a:solidFill>
                <a:effectLst>
                  <a:outerShdw blurRad="38100" dist="38100" dir="2700000" algn="tl">
                    <a:srgbClr val="000000">
                      <a:alpha val="43137"/>
                    </a:srgbClr>
                  </a:outerShdw>
                </a:effectLst>
              </a:rPr>
              <a:t>Memcheck</a:t>
            </a:r>
            <a:r>
              <a:rPr lang="tr-TR" sz="2300" b="1" dirty="0">
                <a:solidFill>
                  <a:schemeClr val="bg1"/>
                </a:solidFill>
                <a:effectLst>
                  <a:outerShdw blurRad="38100" dist="38100" dir="2700000" algn="tl">
                    <a:srgbClr val="000000">
                      <a:alpha val="43137"/>
                    </a:srgbClr>
                  </a:outerShdw>
                </a:effectLst>
              </a:rPr>
              <a:t> isimli parametre, TEST_CASE==1 ise önce 10000 </a:t>
            </a:r>
            <a:r>
              <a:rPr lang="tr-TR" sz="2300" b="1" dirty="0" err="1">
                <a:solidFill>
                  <a:schemeClr val="bg1"/>
                </a:solidFill>
                <a:effectLst>
                  <a:outerShdw blurRad="38100" dist="38100" dir="2700000" algn="tl">
                    <a:srgbClr val="000000">
                      <a:alpha val="43137"/>
                    </a:srgbClr>
                  </a:outerShdw>
                </a:effectLst>
              </a:rPr>
              <a:t>cycle</a:t>
            </a:r>
            <a:r>
              <a:rPr lang="tr-TR" sz="2300" b="1" dirty="0">
                <a:solidFill>
                  <a:schemeClr val="bg1"/>
                </a:solidFill>
                <a:effectLst>
                  <a:outerShdw blurRad="38100" dist="38100" dir="2700000" algn="tl">
                    <a:srgbClr val="000000">
                      <a:alpha val="43137"/>
                    </a:srgbClr>
                  </a:outerShdw>
                </a:effectLst>
              </a:rPr>
              <a:t> bekleyip sonra 52. adrese 15 sayısının yazılmasını sağlar.</a:t>
            </a:r>
            <a:br>
              <a:rPr lang="tr-TR" sz="2300" b="1" dirty="0">
                <a:solidFill>
                  <a:schemeClr val="bg1"/>
                </a:solidFill>
                <a:effectLst>
                  <a:outerShdw blurRad="38100" dist="38100" dir="2700000" algn="tl">
                    <a:srgbClr val="000000">
                      <a:alpha val="43137"/>
                    </a:srgbClr>
                  </a:outerShdw>
                </a:effectLst>
                <a:latin typeface="Times New Roman"/>
                <a:ea typeface="Times New Roman"/>
                <a:cs typeface="Times New Roman"/>
                <a:sym typeface="Times New Roman"/>
              </a:rPr>
            </a:br>
            <a:r>
              <a:rPr lang="tr-TR" sz="2300" b="1" dirty="0">
                <a:solidFill>
                  <a:schemeClr val="bg1"/>
                </a:solidFill>
                <a:effectLst>
                  <a:outerShdw blurRad="38100" dist="38100" dir="2700000" algn="tl">
                    <a:srgbClr val="000000">
                      <a:alpha val="43137"/>
                    </a:srgbClr>
                  </a:outerShdw>
                </a:effectLst>
              </a:rPr>
              <a:t>TEST_CASE==2 ise önce 10000 </a:t>
            </a:r>
            <a:r>
              <a:rPr lang="tr-TR" sz="2300" b="1" dirty="0" err="1">
                <a:solidFill>
                  <a:schemeClr val="bg1"/>
                </a:solidFill>
                <a:effectLst>
                  <a:outerShdw blurRad="38100" dist="38100" dir="2700000" algn="tl">
                    <a:srgbClr val="000000">
                      <a:alpha val="43137"/>
                    </a:srgbClr>
                  </a:outerShdw>
                </a:effectLst>
              </a:rPr>
              <a:t>cycle</a:t>
            </a:r>
            <a:r>
              <a:rPr lang="tr-TR" sz="2300" b="1" dirty="0">
                <a:solidFill>
                  <a:schemeClr val="bg1"/>
                </a:solidFill>
                <a:effectLst>
                  <a:outerShdw blurRad="38100" dist="38100" dir="2700000" algn="tl">
                    <a:srgbClr val="000000">
                      <a:alpha val="43137"/>
                    </a:srgbClr>
                  </a:outerShdw>
                </a:effectLst>
              </a:rPr>
              <a:t> bekleyip sonra  52. adrese 50 sayısının yazılmasını sağlar.</a:t>
            </a:r>
            <a:br>
              <a:rPr lang="tr-TR" sz="2300" b="1" dirty="0">
                <a:solidFill>
                  <a:schemeClr val="bg1"/>
                </a:solidFill>
                <a:effectLst>
                  <a:outerShdw blurRad="38100" dist="38100" dir="2700000" algn="tl">
                    <a:srgbClr val="000000">
                      <a:alpha val="43137"/>
                    </a:srgbClr>
                  </a:outerShdw>
                </a:effectLst>
                <a:latin typeface="Times New Roman"/>
                <a:ea typeface="Times New Roman"/>
                <a:cs typeface="Times New Roman"/>
                <a:sym typeface="Times New Roman"/>
              </a:rPr>
            </a:br>
            <a:r>
              <a:rPr lang="tr-TR" sz="2300" b="1" dirty="0">
                <a:solidFill>
                  <a:schemeClr val="bg1"/>
                </a:solidFill>
                <a:effectLst>
                  <a:outerShdw blurRad="38100" dist="38100" dir="2700000" algn="tl">
                    <a:srgbClr val="000000">
                      <a:alpha val="43137"/>
                    </a:srgbClr>
                  </a:outerShdw>
                </a:effectLst>
              </a:rPr>
              <a:t>TEST_CASE==3 ise önce 10000 </a:t>
            </a:r>
            <a:r>
              <a:rPr lang="tr-TR" sz="2300" b="1" dirty="0" err="1">
                <a:solidFill>
                  <a:schemeClr val="bg1"/>
                </a:solidFill>
                <a:effectLst>
                  <a:outerShdw blurRad="38100" dist="38100" dir="2700000" algn="tl">
                    <a:srgbClr val="000000">
                      <a:alpha val="43137"/>
                    </a:srgbClr>
                  </a:outerShdw>
                </a:effectLst>
              </a:rPr>
              <a:t>cycle</a:t>
            </a:r>
            <a:r>
              <a:rPr lang="tr-TR" sz="2300" b="1" dirty="0">
                <a:solidFill>
                  <a:schemeClr val="bg1"/>
                </a:solidFill>
                <a:effectLst>
                  <a:outerShdw blurRad="38100" dist="38100" dir="2700000" algn="tl">
                    <a:srgbClr val="000000">
                      <a:alpha val="43137"/>
                    </a:srgbClr>
                  </a:outerShdw>
                </a:effectLst>
              </a:rPr>
              <a:t> bekleyip sonra  52. adrese 50 sayısının yazılmasını sağlar.</a:t>
            </a:r>
            <a:br>
              <a:rPr lang="tr-TR" sz="2300" b="1" dirty="0">
                <a:solidFill>
                  <a:schemeClr val="bg1"/>
                </a:solidFill>
                <a:effectLst>
                  <a:outerShdw blurRad="38100" dist="38100" dir="2700000" algn="tl">
                    <a:srgbClr val="000000">
                      <a:alpha val="43137"/>
                    </a:srgbClr>
                  </a:outerShdw>
                </a:effectLst>
              </a:rPr>
            </a:br>
            <a:endParaRPr lang="tr-TR" sz="2300" b="1" dirty="0">
              <a:solidFill>
                <a:schemeClr val="bg1"/>
              </a:solidFill>
              <a:effectLst>
                <a:outerShdw blurRad="38100" dist="38100" dir="2700000" algn="tl">
                  <a:srgbClr val="000000">
                    <a:alpha val="43137"/>
                  </a:srgbClr>
                </a:outerShdw>
              </a:effectLst>
            </a:endParaRPr>
          </a:p>
        </p:txBody>
      </p:sp>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pic>
        <p:nvPicPr>
          <p:cNvPr id="5" name="Resim 4">
            <a:extLst>
              <a:ext uri="{FF2B5EF4-FFF2-40B4-BE49-F238E27FC236}">
                <a16:creationId xmlns:a16="http://schemas.microsoft.com/office/drawing/2014/main" id="{8A118B41-11A5-4E66-839F-28BBDAAD33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1688" y="2043158"/>
            <a:ext cx="8657180" cy="4134122"/>
          </a:xfrm>
          <a:prstGeom prst="rect">
            <a:avLst/>
          </a:prstGeom>
        </p:spPr>
      </p:pic>
      <p:sp>
        <p:nvSpPr>
          <p:cNvPr id="6" name="Başlık 7">
            <a:extLst>
              <a:ext uri="{FF2B5EF4-FFF2-40B4-BE49-F238E27FC236}">
                <a16:creationId xmlns:a16="http://schemas.microsoft.com/office/drawing/2014/main" id="{BCF2387E-5FCB-4D06-A2A5-65B65DDDDFAE}"/>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34/18</a:t>
            </a:r>
          </a:p>
        </p:txBody>
      </p:sp>
    </p:spTree>
    <p:extLst>
      <p:ext uri="{BB962C8B-B14F-4D97-AF65-F5344CB8AC3E}">
        <p14:creationId xmlns:p14="http://schemas.microsoft.com/office/powerpoint/2010/main" val="1449841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856D067E-F0ED-4209-8ADA-CD9F32828BFB}"/>
              </a:ext>
            </a:extLst>
          </p:cNvPr>
          <p:cNvSpPr>
            <a:spLocks noGrp="1"/>
          </p:cNvSpPr>
          <p:nvPr>
            <p:ph type="ctrTitle"/>
          </p:nvPr>
        </p:nvSpPr>
        <p:spPr>
          <a:xfrm>
            <a:off x="109138" y="4916999"/>
            <a:ext cx="5438222" cy="1117447"/>
          </a:xfrm>
        </p:spPr>
        <p:txBody>
          <a:bodyPr>
            <a:normAutofit fontScale="90000"/>
          </a:bodyPr>
          <a:lstStyle/>
          <a:p>
            <a:pPr algn="l"/>
            <a:r>
              <a:rPr lang="tr-TR" sz="2800" b="1" dirty="0">
                <a:solidFill>
                  <a:schemeClr val="bg1"/>
                </a:solidFill>
                <a:effectLst>
                  <a:outerShdw blurRad="38100" dist="38100" dir="2700000" algn="tl">
                    <a:srgbClr val="000000">
                      <a:alpha val="43137"/>
                    </a:srgbClr>
                  </a:outerShdw>
                </a:effectLst>
              </a:rPr>
              <a:t>Yukarıdaki şekilde, FBCPU ve Memory dosyalarındaki kodlar tanımlanmıştır. İkisinin sinyalleri birbirine bağlanmıştır.</a:t>
            </a:r>
          </a:p>
        </p:txBody>
      </p:sp>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12308"/>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sp>
        <p:nvSpPr>
          <p:cNvPr id="4" name="Başlık 7">
            <a:extLst>
              <a:ext uri="{FF2B5EF4-FFF2-40B4-BE49-F238E27FC236}">
                <a16:creationId xmlns:a16="http://schemas.microsoft.com/office/drawing/2014/main" id="{C2B5628B-7086-485D-BCB2-74362A3B47BC}"/>
              </a:ext>
            </a:extLst>
          </p:cNvPr>
          <p:cNvSpPr txBox="1">
            <a:spLocks/>
          </p:cNvSpPr>
          <p:nvPr/>
        </p:nvSpPr>
        <p:spPr>
          <a:xfrm>
            <a:off x="5806283" y="4836951"/>
            <a:ext cx="5915735" cy="7872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3200" b="1" dirty="0">
                <a:solidFill>
                  <a:schemeClr val="bg1"/>
                </a:solidFill>
                <a:effectLst>
                  <a:outerShdw blurRad="38100" dist="38100" dir="2700000" algn="tl">
                    <a:srgbClr val="000000">
                      <a:alpha val="43137"/>
                    </a:srgbClr>
                  </a:outerShdw>
                </a:effectLst>
              </a:rPr>
              <a:t>Sağdaki şekil ise işlemcinin düzgün çalışıp çalışmadığını kontrol etmek için tasarladığımız kısımdır.</a:t>
            </a:r>
          </a:p>
        </p:txBody>
      </p:sp>
      <p:pic>
        <p:nvPicPr>
          <p:cNvPr id="3" name="Resim 2" descr="metin içeren bir resim&#10;&#10;Açıklama otomatik olarak oluşturuldu">
            <a:extLst>
              <a:ext uri="{FF2B5EF4-FFF2-40B4-BE49-F238E27FC236}">
                <a16:creationId xmlns:a16="http://schemas.microsoft.com/office/drawing/2014/main" id="{A003738C-FAE0-4215-8ED0-FC328205459E}"/>
              </a:ext>
            </a:extLst>
          </p:cNvPr>
          <p:cNvPicPr>
            <a:picLocks noChangeAspect="1"/>
          </p:cNvPicPr>
          <p:nvPr/>
        </p:nvPicPr>
        <p:blipFill rotWithShape="1">
          <a:blip r:embed="rId3">
            <a:extLst>
              <a:ext uri="{28A0092B-C50C-407E-A947-70E740481C1C}">
                <a14:useLocalDpi xmlns:a14="http://schemas.microsoft.com/office/drawing/2010/main" val="0"/>
              </a:ext>
            </a:extLst>
          </a:blip>
          <a:srcRect r="37249"/>
          <a:stretch/>
        </p:blipFill>
        <p:spPr>
          <a:xfrm>
            <a:off x="258029" y="336517"/>
            <a:ext cx="4832131" cy="4268206"/>
          </a:xfrm>
          <a:prstGeom prst="rect">
            <a:avLst/>
          </a:prstGeom>
        </p:spPr>
      </p:pic>
      <p:pic>
        <p:nvPicPr>
          <p:cNvPr id="6" name="Resim 5" descr="metin içeren bir resim&#10;&#10;Açıklama otomatik olarak oluşturuldu">
            <a:extLst>
              <a:ext uri="{FF2B5EF4-FFF2-40B4-BE49-F238E27FC236}">
                <a16:creationId xmlns:a16="http://schemas.microsoft.com/office/drawing/2014/main" id="{9AE3D2CE-C37D-4E31-8A51-99EACB246281}"/>
              </a:ext>
            </a:extLst>
          </p:cNvPr>
          <p:cNvPicPr>
            <a:picLocks noChangeAspect="1"/>
          </p:cNvPicPr>
          <p:nvPr/>
        </p:nvPicPr>
        <p:blipFill rotWithShape="1">
          <a:blip r:embed="rId4">
            <a:extLst>
              <a:ext uri="{28A0092B-C50C-407E-A947-70E740481C1C}">
                <a14:useLocalDpi xmlns:a14="http://schemas.microsoft.com/office/drawing/2010/main" val="0"/>
              </a:ext>
            </a:extLst>
          </a:blip>
          <a:srcRect r="18479"/>
          <a:stretch/>
        </p:blipFill>
        <p:spPr>
          <a:xfrm>
            <a:off x="5414967" y="654938"/>
            <a:ext cx="6307051" cy="3215518"/>
          </a:xfrm>
          <a:prstGeom prst="rect">
            <a:avLst/>
          </a:prstGeom>
        </p:spPr>
      </p:pic>
      <p:sp>
        <p:nvSpPr>
          <p:cNvPr id="7" name="Başlık 7">
            <a:extLst>
              <a:ext uri="{FF2B5EF4-FFF2-40B4-BE49-F238E27FC236}">
                <a16:creationId xmlns:a16="http://schemas.microsoft.com/office/drawing/2014/main" id="{45FC275F-D1D2-4463-BC2E-0456F4B3F71E}"/>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34/19</a:t>
            </a:r>
          </a:p>
        </p:txBody>
      </p:sp>
    </p:spTree>
    <p:extLst>
      <p:ext uri="{BB962C8B-B14F-4D97-AF65-F5344CB8AC3E}">
        <p14:creationId xmlns:p14="http://schemas.microsoft.com/office/powerpoint/2010/main" val="2233071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856D067E-F0ED-4209-8ADA-CD9F32828BFB}"/>
              </a:ext>
            </a:extLst>
          </p:cNvPr>
          <p:cNvSpPr>
            <a:spLocks noGrp="1"/>
          </p:cNvSpPr>
          <p:nvPr>
            <p:ph type="ctrTitle"/>
          </p:nvPr>
        </p:nvSpPr>
        <p:spPr>
          <a:xfrm>
            <a:off x="905868" y="1359308"/>
            <a:ext cx="10380264" cy="4451555"/>
          </a:xfrm>
        </p:spPr>
        <p:txBody>
          <a:bodyPr>
            <a:noAutofit/>
          </a:bodyPr>
          <a:lstStyle/>
          <a:p>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Özetçe</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Bu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proje</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kapsamında</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makine</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dilinde</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yazılan</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10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farklı</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operasyon</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kodu</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çalıştırabilen</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bir</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işlemci</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tasarımı</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geliştirilecektir</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FB-CPU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isminde</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bir</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işlemcinin</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Verilog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dili</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ile</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RTL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tasarımı</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ve</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tasarlanan</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işlemci</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üzerinde</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makine</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dili</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ile</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yazılan</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çeşitli</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kod</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parçacıkları</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yazılacaktır</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Proje</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sonunda</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basit</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bir</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işlemcideki</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RAM,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Kontrol</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Ünitesi</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ve</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Saklayıcıların</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bir</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arada</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çalışıp</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makine</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dilindeki</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kod</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parçacıklarını</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nasıl</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yürütebildiği</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a:t>
            </a:r>
            <a:r>
              <a:rPr lang="en-US" sz="3500" b="1" dirty="0" err="1">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gözlemlenecektir</a:t>
            </a:r>
            <a:r>
              <a:rPr lang="en-US" sz="3500" b="1" dirty="0">
                <a:solidFill>
                  <a:schemeClr val="bg1"/>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a:t>
            </a:r>
            <a:br>
              <a:rPr lang="tr-TR" sz="3500"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br>
            <a:endParaRPr lang="tr-TR" sz="3500" b="1" dirty="0">
              <a:solidFill>
                <a:schemeClr val="bg1"/>
              </a:solidFill>
              <a:effectLst>
                <a:outerShdw blurRad="38100" dist="38100" dir="2700000" algn="tl">
                  <a:srgbClr val="000000">
                    <a:alpha val="43137"/>
                  </a:srgbClr>
                </a:outerShdw>
              </a:effectLst>
            </a:endParaRPr>
          </a:p>
        </p:txBody>
      </p:sp>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sp>
        <p:nvSpPr>
          <p:cNvPr id="4" name="Başlık 7">
            <a:extLst>
              <a:ext uri="{FF2B5EF4-FFF2-40B4-BE49-F238E27FC236}">
                <a16:creationId xmlns:a16="http://schemas.microsoft.com/office/drawing/2014/main" id="{F14BB49D-0D40-4AF0-895B-B0D186A34103}"/>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34/2</a:t>
            </a:r>
          </a:p>
        </p:txBody>
      </p:sp>
    </p:spTree>
    <p:extLst>
      <p:ext uri="{BB962C8B-B14F-4D97-AF65-F5344CB8AC3E}">
        <p14:creationId xmlns:p14="http://schemas.microsoft.com/office/powerpoint/2010/main" val="2086366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856D067E-F0ED-4209-8ADA-CD9F32828BFB}"/>
              </a:ext>
            </a:extLst>
          </p:cNvPr>
          <p:cNvSpPr>
            <a:spLocks noGrp="1"/>
          </p:cNvSpPr>
          <p:nvPr>
            <p:ph type="ctrTitle"/>
          </p:nvPr>
        </p:nvSpPr>
        <p:spPr>
          <a:xfrm>
            <a:off x="1052358" y="-111761"/>
            <a:ext cx="9144000" cy="893927"/>
          </a:xfrm>
        </p:spPr>
        <p:txBody>
          <a:bodyPr>
            <a:normAutofit fontScale="90000"/>
          </a:bodyPr>
          <a:lstStyle/>
          <a:p>
            <a:r>
              <a:rPr lang="tr-TR" b="1" dirty="0" err="1">
                <a:solidFill>
                  <a:schemeClr val="bg1"/>
                </a:solidFill>
                <a:effectLst>
                  <a:outerShdw blurRad="38100" dist="38100" dir="2700000" algn="tl">
                    <a:srgbClr val="000000">
                      <a:alpha val="43137"/>
                    </a:srgbClr>
                  </a:outerShdw>
                </a:effectLst>
              </a:rPr>
              <a:t>memory.v</a:t>
            </a:r>
            <a:endParaRPr lang="tr-TR" b="1" dirty="0">
              <a:solidFill>
                <a:schemeClr val="bg1"/>
              </a:solidFill>
              <a:effectLst>
                <a:outerShdw blurRad="38100" dist="38100" dir="2700000" algn="tl">
                  <a:srgbClr val="000000">
                    <a:alpha val="43137"/>
                  </a:srgbClr>
                </a:outerShdw>
              </a:effectLst>
            </a:endParaRPr>
          </a:p>
        </p:txBody>
      </p:sp>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sp>
        <p:nvSpPr>
          <p:cNvPr id="4" name="Başlık 7">
            <a:extLst>
              <a:ext uri="{FF2B5EF4-FFF2-40B4-BE49-F238E27FC236}">
                <a16:creationId xmlns:a16="http://schemas.microsoft.com/office/drawing/2014/main" id="{EC750D1D-07B8-4393-8656-37AB14390555}"/>
              </a:ext>
            </a:extLst>
          </p:cNvPr>
          <p:cNvSpPr txBox="1">
            <a:spLocks/>
          </p:cNvSpPr>
          <p:nvPr/>
        </p:nvSpPr>
        <p:spPr>
          <a:xfrm>
            <a:off x="7837494" y="2189929"/>
            <a:ext cx="3921760" cy="282014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2800" b="1" dirty="0">
                <a:solidFill>
                  <a:schemeClr val="bg1"/>
                </a:solidFill>
                <a:effectLst>
                  <a:outerShdw blurRad="38100" dist="38100" dir="2700000" algn="tl">
                    <a:srgbClr val="000000">
                      <a:alpha val="43137"/>
                    </a:srgbClr>
                  </a:outerShdw>
                </a:effectLst>
              </a:rPr>
              <a:t>Yandaki şekilde, örneğin TEST_CASE==1 durumuna gelirse testCase1.v dosyasının içeriğini buraya aktarmaktır. TEST_CASE durumuna göre belirlenen dosyanın içeriğine gidilir.</a:t>
            </a:r>
          </a:p>
        </p:txBody>
      </p:sp>
      <p:sp>
        <p:nvSpPr>
          <p:cNvPr id="5" name="Başlık 7">
            <a:extLst>
              <a:ext uri="{FF2B5EF4-FFF2-40B4-BE49-F238E27FC236}">
                <a16:creationId xmlns:a16="http://schemas.microsoft.com/office/drawing/2014/main" id="{7D2C296F-D968-40C2-8A7F-3521B2EA150F}"/>
              </a:ext>
            </a:extLst>
          </p:cNvPr>
          <p:cNvSpPr txBox="1">
            <a:spLocks/>
          </p:cNvSpPr>
          <p:nvPr/>
        </p:nvSpPr>
        <p:spPr>
          <a:xfrm>
            <a:off x="2753360" y="765026"/>
            <a:ext cx="6248400" cy="446888"/>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b="1" dirty="0">
                <a:solidFill>
                  <a:schemeClr val="bg1"/>
                </a:solidFill>
                <a:effectLst>
                  <a:outerShdw blurRad="38100" dist="38100" dir="2700000" algn="tl">
                    <a:srgbClr val="000000">
                      <a:alpha val="43137"/>
                    </a:srgbClr>
                  </a:outerShdw>
                </a:effectLst>
              </a:rPr>
              <a:t>Buradaki kodlar </a:t>
            </a:r>
            <a:r>
              <a:rPr lang="tr-TR" b="1" dirty="0" err="1">
                <a:solidFill>
                  <a:schemeClr val="bg1"/>
                </a:solidFill>
                <a:effectLst>
                  <a:outerShdw blurRad="38100" dist="38100" dir="2700000" algn="tl">
                    <a:srgbClr val="000000">
                      <a:alpha val="43137"/>
                    </a:srgbClr>
                  </a:outerShdw>
                </a:effectLst>
              </a:rPr>
              <a:t>Ram’in</a:t>
            </a:r>
            <a:r>
              <a:rPr lang="tr-TR" b="1" dirty="0">
                <a:solidFill>
                  <a:schemeClr val="bg1"/>
                </a:solidFill>
                <a:effectLst>
                  <a:outerShdw blurRad="38100" dist="38100" dir="2700000" algn="tl">
                    <a:srgbClr val="000000">
                      <a:alpha val="43137"/>
                    </a:srgbClr>
                  </a:outerShdw>
                </a:effectLst>
              </a:rPr>
              <a:t> kendisini tanımlıyor.</a:t>
            </a:r>
          </a:p>
        </p:txBody>
      </p:sp>
      <p:pic>
        <p:nvPicPr>
          <p:cNvPr id="3" name="Resim 2" descr="metin içeren bir resim&#10;&#10;Açıklama otomatik olarak oluşturuldu">
            <a:extLst>
              <a:ext uri="{FF2B5EF4-FFF2-40B4-BE49-F238E27FC236}">
                <a16:creationId xmlns:a16="http://schemas.microsoft.com/office/drawing/2014/main" id="{32205566-763C-4AC8-9BD7-2B760539F9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746" y="1401004"/>
            <a:ext cx="7085654" cy="4647896"/>
          </a:xfrm>
          <a:prstGeom prst="rect">
            <a:avLst/>
          </a:prstGeom>
        </p:spPr>
      </p:pic>
      <p:sp>
        <p:nvSpPr>
          <p:cNvPr id="7" name="Başlık 7">
            <a:extLst>
              <a:ext uri="{FF2B5EF4-FFF2-40B4-BE49-F238E27FC236}">
                <a16:creationId xmlns:a16="http://schemas.microsoft.com/office/drawing/2014/main" id="{3865C294-636C-4EA0-AE3F-857730846EB1}"/>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34/20</a:t>
            </a:r>
          </a:p>
        </p:txBody>
      </p:sp>
    </p:spTree>
    <p:extLst>
      <p:ext uri="{BB962C8B-B14F-4D97-AF65-F5344CB8AC3E}">
        <p14:creationId xmlns:p14="http://schemas.microsoft.com/office/powerpoint/2010/main" val="3282102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856D067E-F0ED-4209-8ADA-CD9F32828BFB}"/>
              </a:ext>
            </a:extLst>
          </p:cNvPr>
          <p:cNvSpPr>
            <a:spLocks noGrp="1"/>
          </p:cNvSpPr>
          <p:nvPr>
            <p:ph type="ctrTitle"/>
          </p:nvPr>
        </p:nvSpPr>
        <p:spPr>
          <a:xfrm>
            <a:off x="1428278" y="-169288"/>
            <a:ext cx="9144000" cy="904086"/>
          </a:xfrm>
        </p:spPr>
        <p:txBody>
          <a:bodyPr>
            <a:normAutofit/>
          </a:bodyPr>
          <a:lstStyle/>
          <a:p>
            <a:r>
              <a:rPr lang="tr-TR" sz="4500" b="1" dirty="0">
                <a:solidFill>
                  <a:schemeClr val="bg1"/>
                </a:solidFill>
                <a:effectLst>
                  <a:outerShdw blurRad="38100" dist="38100" dir="2700000" algn="tl">
                    <a:srgbClr val="000000">
                      <a:alpha val="43137"/>
                    </a:srgbClr>
                  </a:outerShdw>
                </a:effectLst>
              </a:rPr>
              <a:t>TEST CASELER</a:t>
            </a:r>
          </a:p>
        </p:txBody>
      </p:sp>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sp>
        <p:nvSpPr>
          <p:cNvPr id="5" name="Metin kutusu 4">
            <a:extLst>
              <a:ext uri="{FF2B5EF4-FFF2-40B4-BE49-F238E27FC236}">
                <a16:creationId xmlns:a16="http://schemas.microsoft.com/office/drawing/2014/main" id="{4037E131-4C61-49CC-9212-75AC64F04C1A}"/>
              </a:ext>
            </a:extLst>
          </p:cNvPr>
          <p:cNvSpPr txBox="1"/>
          <p:nvPr/>
        </p:nvSpPr>
        <p:spPr>
          <a:xfrm>
            <a:off x="863600" y="960314"/>
            <a:ext cx="9865360" cy="1015663"/>
          </a:xfrm>
          <a:prstGeom prst="rect">
            <a:avLst/>
          </a:prstGeom>
          <a:noFill/>
        </p:spPr>
        <p:txBody>
          <a:bodyPr wrap="square">
            <a:spAutoFit/>
          </a:bodyPr>
          <a:lstStyle/>
          <a:p>
            <a:pPr algn="l" defTabSz="257047">
              <a:defRPr sz="3784" spc="-37">
                <a:solidFill>
                  <a:srgbClr val="FFFFFF"/>
                </a:solidFill>
                <a:latin typeface="Publico Headline Roman"/>
                <a:ea typeface="Publico Headline Roman"/>
                <a:cs typeface="Publico Headline Roman"/>
                <a:sym typeface="Publico Headline Roman"/>
              </a:defRPr>
            </a:pPr>
            <a:r>
              <a:rPr lang="tr-TR" sz="2000" b="1" dirty="0">
                <a:solidFill>
                  <a:schemeClr val="bg1"/>
                </a:solidFill>
                <a:effectLst>
                  <a:outerShdw blurRad="38100" dist="38100" dir="2700000" algn="tl">
                    <a:srgbClr val="000000">
                      <a:alpha val="43137"/>
                    </a:srgbClr>
                  </a:outerShdw>
                </a:effectLst>
                <a:latin typeface="+mn-lt"/>
                <a:ea typeface="+mn-ea"/>
                <a:cs typeface="+mn-cs"/>
                <a:sym typeface="Publico Headline Black"/>
              </a:rPr>
              <a:t>testCase1.v</a:t>
            </a:r>
            <a:r>
              <a:rPr lang="tr-TR" sz="2000" b="1" dirty="0">
                <a:solidFill>
                  <a:schemeClr val="bg1"/>
                </a:solidFill>
                <a:effectLst>
                  <a:outerShdw blurRad="38100" dist="38100" dir="2700000" algn="tl">
                    <a:srgbClr val="000000">
                      <a:alpha val="43137"/>
                    </a:srgbClr>
                  </a:outerShdw>
                </a:effectLst>
              </a:rPr>
              <a:t> </a:t>
            </a:r>
          </a:p>
          <a:p>
            <a:pPr algn="l" defTabSz="257047">
              <a:defRPr sz="3784" spc="-37">
                <a:solidFill>
                  <a:srgbClr val="FFFFFF"/>
                </a:solidFill>
                <a:latin typeface="Publico Headline Roman"/>
                <a:ea typeface="Publico Headline Roman"/>
                <a:cs typeface="Publico Headline Roman"/>
                <a:sym typeface="Publico Headline Roman"/>
              </a:defRPr>
            </a:pPr>
            <a:r>
              <a:rPr lang="tr-TR" sz="2000" b="1" dirty="0">
                <a:solidFill>
                  <a:schemeClr val="bg1"/>
                </a:solidFill>
                <a:effectLst>
                  <a:outerShdw blurRad="38100" dist="38100" dir="2700000" algn="tl">
                    <a:srgbClr val="000000">
                      <a:alpha val="43137"/>
                    </a:srgbClr>
                  </a:outerShdw>
                </a:effectLst>
              </a:rPr>
              <a:t>FB-CPU için bellekte 50 ve 51 adresteki iki sayının toplamını 52 </a:t>
            </a:r>
            <a:r>
              <a:rPr lang="tr-TR" sz="2000" b="1" dirty="0" err="1">
                <a:solidFill>
                  <a:schemeClr val="bg1"/>
                </a:solidFill>
                <a:effectLst>
                  <a:outerShdw blurRad="38100" dist="38100" dir="2700000" algn="tl">
                    <a:srgbClr val="000000">
                      <a:alpha val="43137"/>
                    </a:srgbClr>
                  </a:outerShdw>
                </a:effectLst>
              </a:rPr>
              <a:t>no’lu</a:t>
            </a:r>
            <a:r>
              <a:rPr lang="tr-TR" sz="2000" b="1" dirty="0">
                <a:solidFill>
                  <a:schemeClr val="bg1"/>
                </a:solidFill>
                <a:effectLst>
                  <a:outerShdw blurRad="38100" dist="38100" dir="2700000" algn="tl">
                    <a:srgbClr val="000000">
                      <a:alpha val="43137"/>
                    </a:srgbClr>
                  </a:outerShdw>
                </a:effectLst>
              </a:rPr>
              <a:t> adrese kaydeden uygulamayı inceleyelim.</a:t>
            </a:r>
          </a:p>
        </p:txBody>
      </p:sp>
      <p:pic>
        <p:nvPicPr>
          <p:cNvPr id="4" name="Resim 3" descr="metin içeren bir resim&#10;&#10;Açıklama otomatik olarak oluşturuldu">
            <a:extLst>
              <a:ext uri="{FF2B5EF4-FFF2-40B4-BE49-F238E27FC236}">
                <a16:creationId xmlns:a16="http://schemas.microsoft.com/office/drawing/2014/main" id="{8B90D28F-B891-441C-B431-41BAB88CBB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600" y="2312968"/>
            <a:ext cx="10132381" cy="3015758"/>
          </a:xfrm>
          <a:prstGeom prst="rect">
            <a:avLst/>
          </a:prstGeom>
        </p:spPr>
      </p:pic>
      <p:sp>
        <p:nvSpPr>
          <p:cNvPr id="6" name="Başlık 7">
            <a:extLst>
              <a:ext uri="{FF2B5EF4-FFF2-40B4-BE49-F238E27FC236}">
                <a16:creationId xmlns:a16="http://schemas.microsoft.com/office/drawing/2014/main" id="{DB1497F3-2C16-44DA-B7DE-71ECE7630DA8}"/>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34/21</a:t>
            </a:r>
          </a:p>
        </p:txBody>
      </p:sp>
    </p:spTree>
    <p:extLst>
      <p:ext uri="{BB962C8B-B14F-4D97-AF65-F5344CB8AC3E}">
        <p14:creationId xmlns:p14="http://schemas.microsoft.com/office/powerpoint/2010/main" val="2666165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856D067E-F0ED-4209-8ADA-CD9F32828BFB}"/>
              </a:ext>
            </a:extLst>
          </p:cNvPr>
          <p:cNvSpPr>
            <a:spLocks noGrp="1"/>
          </p:cNvSpPr>
          <p:nvPr>
            <p:ph type="ctrTitle"/>
          </p:nvPr>
        </p:nvSpPr>
        <p:spPr>
          <a:xfrm>
            <a:off x="960918" y="734798"/>
            <a:ext cx="9144000" cy="1097127"/>
          </a:xfrm>
        </p:spPr>
        <p:txBody>
          <a:bodyPr>
            <a:normAutofit/>
          </a:bodyPr>
          <a:lstStyle/>
          <a:p>
            <a:pPr algn="l" defTabSz="257047">
              <a:lnSpc>
                <a:spcPct val="80000"/>
              </a:lnSpc>
              <a:spcBef>
                <a:spcPts val="0"/>
              </a:spcBef>
              <a:defRPr sz="3784" spc="-37">
                <a:solidFill>
                  <a:srgbClr val="FFFFFF"/>
                </a:solidFill>
                <a:latin typeface="Publico Headline Roman"/>
                <a:ea typeface="Publico Headline Roman"/>
                <a:cs typeface="Publico Headline Roman"/>
                <a:sym typeface="Publico Headline Roman"/>
              </a:defRPr>
            </a:pPr>
            <a:r>
              <a:rPr lang="tr-TR" sz="2000" b="1" dirty="0">
                <a:solidFill>
                  <a:schemeClr val="bg1"/>
                </a:solidFill>
                <a:effectLst>
                  <a:outerShdw blurRad="38100" dist="38100" dir="2700000" algn="tl">
                    <a:srgbClr val="000000">
                      <a:alpha val="43137"/>
                    </a:srgbClr>
                  </a:outerShdw>
                </a:effectLst>
                <a:latin typeface="+mn-lt"/>
                <a:ea typeface="+mn-ea"/>
                <a:cs typeface="+mn-cs"/>
                <a:sym typeface="Publico Headline Black"/>
              </a:rPr>
              <a:t>testCase2.v</a:t>
            </a:r>
            <a:r>
              <a:rPr lang="tr-TR" sz="2000" b="1" dirty="0">
                <a:solidFill>
                  <a:schemeClr val="bg1"/>
                </a:solidFill>
                <a:effectLst>
                  <a:outerShdw blurRad="38100" dist="38100" dir="2700000" algn="tl">
                    <a:srgbClr val="000000">
                      <a:alpha val="43137"/>
                    </a:srgbClr>
                  </a:outerShdw>
                </a:effectLst>
              </a:rPr>
              <a:t> </a:t>
            </a:r>
            <a:br>
              <a:rPr lang="tr-TR" sz="2000" b="1" dirty="0">
                <a:solidFill>
                  <a:schemeClr val="bg1"/>
                </a:solidFill>
                <a:effectLst>
                  <a:outerShdw blurRad="38100" dist="38100" dir="2700000" algn="tl">
                    <a:srgbClr val="000000">
                      <a:alpha val="43137"/>
                    </a:srgbClr>
                  </a:outerShdw>
                </a:effectLst>
              </a:rPr>
            </a:br>
            <a:r>
              <a:rPr lang="tr-TR" sz="2000" b="1" dirty="0">
                <a:solidFill>
                  <a:schemeClr val="bg1"/>
                </a:solidFill>
                <a:effectLst>
                  <a:outerShdw blurRad="38100" dist="38100" dir="2700000" algn="tl">
                    <a:srgbClr val="000000">
                      <a:alpha val="43137"/>
                    </a:srgbClr>
                  </a:outerShdw>
                </a:effectLst>
              </a:rPr>
              <a:t>FB-CPU için bellekte 50 ve 51 adresteki iki sayının çarpımını 52 </a:t>
            </a:r>
            <a:r>
              <a:rPr lang="tr-TR" sz="2000" b="1" dirty="0" err="1">
                <a:solidFill>
                  <a:schemeClr val="bg1"/>
                </a:solidFill>
                <a:effectLst>
                  <a:outerShdw blurRad="38100" dist="38100" dir="2700000" algn="tl">
                    <a:srgbClr val="000000">
                      <a:alpha val="43137"/>
                    </a:srgbClr>
                  </a:outerShdw>
                </a:effectLst>
              </a:rPr>
              <a:t>no’lu</a:t>
            </a:r>
            <a:r>
              <a:rPr lang="tr-TR" sz="2000" b="1" dirty="0">
                <a:solidFill>
                  <a:schemeClr val="bg1"/>
                </a:solidFill>
                <a:effectLst>
                  <a:outerShdw blurRad="38100" dist="38100" dir="2700000" algn="tl">
                    <a:srgbClr val="000000">
                      <a:alpha val="43137"/>
                    </a:srgbClr>
                  </a:outerShdw>
                </a:effectLst>
              </a:rPr>
              <a:t> adrese kaydeden uygulamayı inceleyelim.</a:t>
            </a:r>
          </a:p>
        </p:txBody>
      </p:sp>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sp>
        <p:nvSpPr>
          <p:cNvPr id="4" name="Başlık 7">
            <a:extLst>
              <a:ext uri="{FF2B5EF4-FFF2-40B4-BE49-F238E27FC236}">
                <a16:creationId xmlns:a16="http://schemas.microsoft.com/office/drawing/2014/main" id="{80712FB8-C28D-4E8C-AFB2-F6F5D5B81F59}"/>
              </a:ext>
            </a:extLst>
          </p:cNvPr>
          <p:cNvSpPr txBox="1">
            <a:spLocks/>
          </p:cNvSpPr>
          <p:nvPr/>
        </p:nvSpPr>
        <p:spPr>
          <a:xfrm>
            <a:off x="1428278" y="-169288"/>
            <a:ext cx="9144000" cy="90408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4500" b="1">
                <a:solidFill>
                  <a:schemeClr val="bg1"/>
                </a:solidFill>
                <a:effectLst>
                  <a:outerShdw blurRad="38100" dist="38100" dir="2700000" algn="tl">
                    <a:srgbClr val="000000">
                      <a:alpha val="43137"/>
                    </a:srgbClr>
                  </a:outerShdw>
                </a:effectLst>
              </a:rPr>
              <a:t>TEST CASELER</a:t>
            </a:r>
            <a:endParaRPr lang="tr-TR" sz="4500" b="1" dirty="0">
              <a:solidFill>
                <a:schemeClr val="bg1"/>
              </a:solidFill>
              <a:effectLst>
                <a:outerShdw blurRad="38100" dist="38100" dir="2700000" algn="tl">
                  <a:srgbClr val="000000">
                    <a:alpha val="43137"/>
                  </a:srgbClr>
                </a:outerShdw>
              </a:effectLst>
            </a:endParaRPr>
          </a:p>
        </p:txBody>
      </p:sp>
      <p:pic>
        <p:nvPicPr>
          <p:cNvPr id="3" name="Resim 2" descr="metin içeren bir resim&#10;&#10;Açıklama otomatik olarak oluşturuldu">
            <a:extLst>
              <a:ext uri="{FF2B5EF4-FFF2-40B4-BE49-F238E27FC236}">
                <a16:creationId xmlns:a16="http://schemas.microsoft.com/office/drawing/2014/main" id="{ADC8C551-1792-4795-A144-9A4C1A9A3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259" y="2073499"/>
            <a:ext cx="10113482" cy="2952577"/>
          </a:xfrm>
          <a:prstGeom prst="rect">
            <a:avLst/>
          </a:prstGeom>
        </p:spPr>
      </p:pic>
      <p:sp>
        <p:nvSpPr>
          <p:cNvPr id="6" name="Başlık 7">
            <a:extLst>
              <a:ext uri="{FF2B5EF4-FFF2-40B4-BE49-F238E27FC236}">
                <a16:creationId xmlns:a16="http://schemas.microsoft.com/office/drawing/2014/main" id="{928ACD3B-743D-4AB8-B8CA-41216ABF68DE}"/>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34/22</a:t>
            </a:r>
          </a:p>
        </p:txBody>
      </p:sp>
    </p:spTree>
    <p:extLst>
      <p:ext uri="{BB962C8B-B14F-4D97-AF65-F5344CB8AC3E}">
        <p14:creationId xmlns:p14="http://schemas.microsoft.com/office/powerpoint/2010/main" val="369606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856D067E-F0ED-4209-8ADA-CD9F32828BFB}"/>
              </a:ext>
            </a:extLst>
          </p:cNvPr>
          <p:cNvSpPr>
            <a:spLocks noGrp="1"/>
          </p:cNvSpPr>
          <p:nvPr>
            <p:ph type="ctrTitle"/>
          </p:nvPr>
        </p:nvSpPr>
        <p:spPr>
          <a:xfrm>
            <a:off x="625638" y="734798"/>
            <a:ext cx="9144000" cy="1046327"/>
          </a:xfrm>
        </p:spPr>
        <p:txBody>
          <a:bodyPr>
            <a:normAutofit/>
          </a:bodyPr>
          <a:lstStyle/>
          <a:p>
            <a:pPr algn="l" defTabSz="257047">
              <a:defRPr sz="3784" spc="-37">
                <a:solidFill>
                  <a:srgbClr val="FFFFFF"/>
                </a:solidFill>
                <a:latin typeface="Publico Headline Roman"/>
                <a:ea typeface="Publico Headline Roman"/>
                <a:cs typeface="Publico Headline Roman"/>
                <a:sym typeface="Publico Headline Roman"/>
              </a:defRPr>
            </a:pPr>
            <a:r>
              <a:rPr lang="tr-TR" sz="2000" b="1" dirty="0">
                <a:solidFill>
                  <a:schemeClr val="bg1"/>
                </a:solidFill>
                <a:effectLst>
                  <a:outerShdw blurRad="38100" dist="38100" dir="2700000" algn="tl">
                    <a:srgbClr val="000000">
                      <a:alpha val="43137"/>
                    </a:srgbClr>
                  </a:outerShdw>
                </a:effectLst>
                <a:latin typeface="+mn-lt"/>
                <a:ea typeface="+mn-ea"/>
                <a:cs typeface="+mn-cs"/>
                <a:sym typeface="Publico Headline Black"/>
              </a:rPr>
              <a:t>testCase3.v</a:t>
            </a:r>
            <a:r>
              <a:rPr lang="tr-TR" sz="2000" b="1" dirty="0">
                <a:solidFill>
                  <a:schemeClr val="bg1"/>
                </a:solidFill>
                <a:effectLst>
                  <a:outerShdw blurRad="38100" dist="38100" dir="2700000" algn="tl">
                    <a:srgbClr val="000000">
                      <a:alpha val="43137"/>
                    </a:srgbClr>
                  </a:outerShdw>
                </a:effectLst>
              </a:rPr>
              <a:t> </a:t>
            </a:r>
            <a:br>
              <a:rPr lang="tr-TR" sz="2000" b="1" dirty="0">
                <a:solidFill>
                  <a:schemeClr val="bg1"/>
                </a:solidFill>
                <a:effectLst>
                  <a:outerShdw blurRad="38100" dist="38100" dir="2700000" algn="tl">
                    <a:srgbClr val="000000">
                      <a:alpha val="43137"/>
                    </a:srgbClr>
                  </a:outerShdw>
                </a:effectLst>
              </a:rPr>
            </a:br>
            <a:r>
              <a:rPr lang="tr-TR" sz="2000" b="1" dirty="0">
                <a:solidFill>
                  <a:schemeClr val="bg1"/>
                </a:solidFill>
                <a:effectLst>
                  <a:outerShdw blurRad="38100" dist="38100" dir="2700000" algn="tl">
                    <a:srgbClr val="000000">
                      <a:alpha val="43137"/>
                    </a:srgbClr>
                  </a:outerShdw>
                </a:effectLst>
              </a:rPr>
              <a:t>FB-CPU için bellekte  50  ve  51. adresteki  iki sayının çarpımını 52 </a:t>
            </a:r>
            <a:r>
              <a:rPr lang="tr-TR" sz="2000" b="1" dirty="0" err="1">
                <a:solidFill>
                  <a:schemeClr val="bg1"/>
                </a:solidFill>
                <a:effectLst>
                  <a:outerShdw blurRad="38100" dist="38100" dir="2700000" algn="tl">
                    <a:srgbClr val="000000">
                      <a:alpha val="43137"/>
                    </a:srgbClr>
                  </a:outerShdw>
                </a:effectLst>
              </a:rPr>
              <a:t>no’lu</a:t>
            </a:r>
            <a:r>
              <a:rPr lang="tr-TR" sz="2000" b="1" dirty="0">
                <a:solidFill>
                  <a:schemeClr val="bg1"/>
                </a:solidFill>
                <a:effectLst>
                  <a:outerShdw blurRad="38100" dist="38100" dir="2700000" algn="tl">
                    <a:srgbClr val="000000">
                      <a:alpha val="43137"/>
                    </a:srgbClr>
                  </a:outerShdw>
                </a:effectLst>
              </a:rPr>
              <a:t> adrese kaydeden uygulamayı inceleyelim.</a:t>
            </a:r>
          </a:p>
        </p:txBody>
      </p:sp>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sp>
        <p:nvSpPr>
          <p:cNvPr id="4" name="Başlık 7">
            <a:extLst>
              <a:ext uri="{FF2B5EF4-FFF2-40B4-BE49-F238E27FC236}">
                <a16:creationId xmlns:a16="http://schemas.microsoft.com/office/drawing/2014/main" id="{CFEBE73A-2477-4A8E-B0FA-6E2A3BD00F96}"/>
              </a:ext>
            </a:extLst>
          </p:cNvPr>
          <p:cNvSpPr txBox="1">
            <a:spLocks/>
          </p:cNvSpPr>
          <p:nvPr/>
        </p:nvSpPr>
        <p:spPr>
          <a:xfrm>
            <a:off x="1428278" y="-169288"/>
            <a:ext cx="9144000" cy="90408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4500" b="1">
                <a:solidFill>
                  <a:schemeClr val="bg1"/>
                </a:solidFill>
                <a:effectLst>
                  <a:outerShdw blurRad="38100" dist="38100" dir="2700000" algn="tl">
                    <a:srgbClr val="000000">
                      <a:alpha val="43137"/>
                    </a:srgbClr>
                  </a:outerShdw>
                </a:effectLst>
              </a:rPr>
              <a:t>TEST CASELER</a:t>
            </a:r>
            <a:endParaRPr lang="tr-TR" sz="4500" b="1" dirty="0">
              <a:solidFill>
                <a:schemeClr val="bg1"/>
              </a:solidFill>
              <a:effectLst>
                <a:outerShdw blurRad="38100" dist="38100" dir="2700000" algn="tl">
                  <a:srgbClr val="000000">
                    <a:alpha val="43137"/>
                  </a:srgbClr>
                </a:outerShdw>
              </a:effectLst>
            </a:endParaRPr>
          </a:p>
        </p:txBody>
      </p:sp>
      <p:pic>
        <p:nvPicPr>
          <p:cNvPr id="3" name="Resim 2" descr="metin içeren bir resim&#10;&#10;Açıklama otomatik olarak oluşturuldu">
            <a:extLst>
              <a:ext uri="{FF2B5EF4-FFF2-40B4-BE49-F238E27FC236}">
                <a16:creationId xmlns:a16="http://schemas.microsoft.com/office/drawing/2014/main" id="{A99D3232-3547-4677-86BF-6A04BC393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468" y="1969704"/>
            <a:ext cx="9711332" cy="4024695"/>
          </a:xfrm>
          <a:prstGeom prst="rect">
            <a:avLst/>
          </a:prstGeom>
        </p:spPr>
      </p:pic>
      <p:sp>
        <p:nvSpPr>
          <p:cNvPr id="6" name="Başlık 7">
            <a:extLst>
              <a:ext uri="{FF2B5EF4-FFF2-40B4-BE49-F238E27FC236}">
                <a16:creationId xmlns:a16="http://schemas.microsoft.com/office/drawing/2014/main" id="{D5F249DC-ABE0-4A6A-86B0-741D513844D7}"/>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34/23</a:t>
            </a:r>
          </a:p>
        </p:txBody>
      </p:sp>
    </p:spTree>
    <p:extLst>
      <p:ext uri="{BB962C8B-B14F-4D97-AF65-F5344CB8AC3E}">
        <p14:creationId xmlns:p14="http://schemas.microsoft.com/office/powerpoint/2010/main" val="3469126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856D067E-F0ED-4209-8ADA-CD9F32828BFB}"/>
              </a:ext>
            </a:extLst>
          </p:cNvPr>
          <p:cNvSpPr>
            <a:spLocks noGrp="1"/>
          </p:cNvSpPr>
          <p:nvPr>
            <p:ph type="ctrTitle"/>
          </p:nvPr>
        </p:nvSpPr>
        <p:spPr>
          <a:xfrm>
            <a:off x="1255558" y="81279"/>
            <a:ext cx="9144000" cy="934567"/>
          </a:xfrm>
        </p:spPr>
        <p:txBody>
          <a:bodyPr>
            <a:normAutofit/>
          </a:bodyPr>
          <a:lstStyle/>
          <a:p>
            <a:r>
              <a:rPr lang="tr-TR" b="1" dirty="0">
                <a:solidFill>
                  <a:schemeClr val="bg1"/>
                </a:solidFill>
                <a:effectLst>
                  <a:outerShdw blurRad="38100" dist="38100" dir="2700000" algn="tl">
                    <a:srgbClr val="000000">
                      <a:alpha val="43137"/>
                    </a:srgbClr>
                  </a:outerShdw>
                </a:effectLst>
              </a:rPr>
              <a:t>Test Case 1</a:t>
            </a:r>
          </a:p>
        </p:txBody>
      </p:sp>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pic>
        <p:nvPicPr>
          <p:cNvPr id="4" name="Resim 3" descr="metin, elektronik eşyalar, bilgisayar, ekran görüntüsü içeren bir resim&#10;&#10;Açıklama otomatik olarak oluşturuldu">
            <a:extLst>
              <a:ext uri="{FF2B5EF4-FFF2-40B4-BE49-F238E27FC236}">
                <a16:creationId xmlns:a16="http://schemas.microsoft.com/office/drawing/2014/main" id="{F72DACD2-382F-48BA-8C2C-3C578E73BA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863" y="1037057"/>
            <a:ext cx="9504274" cy="5288454"/>
          </a:xfrm>
          <a:prstGeom prst="rect">
            <a:avLst/>
          </a:prstGeom>
        </p:spPr>
      </p:pic>
      <p:sp>
        <p:nvSpPr>
          <p:cNvPr id="5" name="Başlık 7">
            <a:extLst>
              <a:ext uri="{FF2B5EF4-FFF2-40B4-BE49-F238E27FC236}">
                <a16:creationId xmlns:a16="http://schemas.microsoft.com/office/drawing/2014/main" id="{EA100F0F-F5CD-463A-A97F-162D06A26FA2}"/>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34/24</a:t>
            </a:r>
          </a:p>
        </p:txBody>
      </p:sp>
    </p:spTree>
    <p:extLst>
      <p:ext uri="{BB962C8B-B14F-4D97-AF65-F5344CB8AC3E}">
        <p14:creationId xmlns:p14="http://schemas.microsoft.com/office/powerpoint/2010/main" val="73519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pic>
        <p:nvPicPr>
          <p:cNvPr id="3" name="Resim 2">
            <a:extLst>
              <a:ext uri="{FF2B5EF4-FFF2-40B4-BE49-F238E27FC236}">
                <a16:creationId xmlns:a16="http://schemas.microsoft.com/office/drawing/2014/main" id="{4CE62B48-03EE-4835-8FD2-46666E4739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16" y="134532"/>
            <a:ext cx="10886768" cy="5298989"/>
          </a:xfrm>
          <a:prstGeom prst="rect">
            <a:avLst/>
          </a:prstGeom>
        </p:spPr>
      </p:pic>
      <p:sp>
        <p:nvSpPr>
          <p:cNvPr id="6" name="Metin kutusu 5">
            <a:extLst>
              <a:ext uri="{FF2B5EF4-FFF2-40B4-BE49-F238E27FC236}">
                <a16:creationId xmlns:a16="http://schemas.microsoft.com/office/drawing/2014/main" id="{BD116B26-C065-4326-B01D-ABBA1CF5E9A8}"/>
              </a:ext>
            </a:extLst>
          </p:cNvPr>
          <p:cNvSpPr txBox="1"/>
          <p:nvPr/>
        </p:nvSpPr>
        <p:spPr>
          <a:xfrm>
            <a:off x="548640" y="5566956"/>
            <a:ext cx="11460480" cy="646331"/>
          </a:xfrm>
          <a:prstGeom prst="rect">
            <a:avLst/>
          </a:prstGeom>
          <a:noFill/>
        </p:spPr>
        <p:txBody>
          <a:bodyPr wrap="square">
            <a:spAutoFit/>
          </a:bodyPr>
          <a:lstStyle/>
          <a:p>
            <a:r>
              <a:rPr lang="tr-TR" b="1" dirty="0">
                <a:solidFill>
                  <a:schemeClr val="bg1"/>
                </a:solidFill>
                <a:effectLst>
                  <a:outerShdw blurRad="38100" dist="38100" dir="2700000" algn="tl">
                    <a:srgbClr val="000000">
                      <a:alpha val="43137"/>
                    </a:srgbClr>
                  </a:outerShdw>
                </a:effectLst>
              </a:rPr>
              <a:t>[52] [9:0] adresi 00f (</a:t>
            </a:r>
            <a:r>
              <a:rPr lang="tr-TR" b="1" dirty="0" err="1">
                <a:solidFill>
                  <a:schemeClr val="bg1"/>
                </a:solidFill>
                <a:effectLst>
                  <a:outerShdw blurRad="38100" dist="38100" dir="2700000" algn="tl">
                    <a:srgbClr val="000000">
                      <a:alpha val="43137"/>
                    </a:srgbClr>
                  </a:outerShdw>
                </a:effectLst>
              </a:rPr>
              <a:t>Decimal</a:t>
            </a:r>
            <a:r>
              <a:rPr lang="tr-TR" b="1" dirty="0">
                <a:solidFill>
                  <a:schemeClr val="bg1"/>
                </a:solidFill>
                <a:effectLst>
                  <a:outerShdw blurRad="38100" dist="38100" dir="2700000" algn="tl">
                    <a:srgbClr val="000000">
                      <a:alpha val="43137"/>
                    </a:srgbClr>
                  </a:outerShdw>
                </a:effectLst>
              </a:rPr>
              <a:t> olarak 15’e tekabül ediyor) olduğundan ve alttaki konsolda “Test </a:t>
            </a:r>
            <a:r>
              <a:rPr lang="tr-TR" b="1" dirty="0" err="1">
                <a:solidFill>
                  <a:schemeClr val="bg1"/>
                </a:solidFill>
                <a:effectLst>
                  <a:outerShdw blurRad="38100" dist="38100" dir="2700000" algn="tl">
                    <a:srgbClr val="000000">
                      <a:alpha val="43137"/>
                    </a:srgbClr>
                  </a:outerShdw>
                </a:effectLst>
              </a:rPr>
              <a:t>Basarili</a:t>
            </a:r>
            <a:r>
              <a:rPr lang="tr-TR" b="1" dirty="0">
                <a:solidFill>
                  <a:schemeClr val="bg1"/>
                </a:solidFill>
                <a:effectLst>
                  <a:outerShdw blurRad="38100" dist="38100" dir="2700000" algn="tl">
                    <a:srgbClr val="000000">
                      <a:alpha val="43137"/>
                    </a:srgbClr>
                  </a:outerShdw>
                </a:effectLst>
              </a:rPr>
              <a:t> </a:t>
            </a:r>
            <a:r>
              <a:rPr lang="tr-TR" b="1" dirty="0" err="1">
                <a:solidFill>
                  <a:schemeClr val="bg1"/>
                </a:solidFill>
                <a:effectLst>
                  <a:outerShdw blurRad="38100" dist="38100" dir="2700000" algn="tl">
                    <a:srgbClr val="000000">
                      <a:alpha val="43137"/>
                    </a:srgbClr>
                  </a:outerShdw>
                </a:effectLst>
              </a:rPr>
              <a:t>Tamamlandi</a:t>
            </a:r>
            <a:r>
              <a:rPr lang="tr-TR" b="1" dirty="0">
                <a:solidFill>
                  <a:schemeClr val="bg1"/>
                </a:solidFill>
                <a:effectLst>
                  <a:outerShdw blurRad="38100" dist="38100" dir="2700000" algn="tl">
                    <a:srgbClr val="000000">
                      <a:alpha val="43137"/>
                    </a:srgbClr>
                  </a:outerShdw>
                </a:effectLst>
              </a:rPr>
              <a:t>” yazısından, işlemcinin yapmasını istediğimiz işlemi başarılı bir şekilde tamamladığını görebiliriz.</a:t>
            </a:r>
          </a:p>
        </p:txBody>
      </p:sp>
      <p:sp>
        <p:nvSpPr>
          <p:cNvPr id="5" name="Başlık 7">
            <a:extLst>
              <a:ext uri="{FF2B5EF4-FFF2-40B4-BE49-F238E27FC236}">
                <a16:creationId xmlns:a16="http://schemas.microsoft.com/office/drawing/2014/main" id="{50565F60-F204-43E1-88E5-14594EBBF87D}"/>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34/25</a:t>
            </a:r>
          </a:p>
        </p:txBody>
      </p:sp>
      <p:sp>
        <p:nvSpPr>
          <p:cNvPr id="7" name="Oval 6">
            <a:extLst>
              <a:ext uri="{FF2B5EF4-FFF2-40B4-BE49-F238E27FC236}">
                <a16:creationId xmlns:a16="http://schemas.microsoft.com/office/drawing/2014/main" id="{4078F2BE-6011-4B9A-9705-D7552AA5DE8E}"/>
              </a:ext>
            </a:extLst>
          </p:cNvPr>
          <p:cNvSpPr/>
          <p:nvPr/>
        </p:nvSpPr>
        <p:spPr>
          <a:xfrm>
            <a:off x="894735" y="1113926"/>
            <a:ext cx="904568" cy="448204"/>
          </a:xfrm>
          <a:prstGeom prst="ellipse">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r-TR" b="1">
              <a:ln w="22225">
                <a:solidFill>
                  <a:schemeClr val="accent2"/>
                </a:solidFill>
                <a:prstDash val="solid"/>
              </a:ln>
              <a:solidFill>
                <a:schemeClr val="accent2">
                  <a:lumMod val="40000"/>
                  <a:lumOff val="60000"/>
                </a:schemeClr>
              </a:solidFill>
            </a:endParaRPr>
          </a:p>
        </p:txBody>
      </p:sp>
      <p:sp>
        <p:nvSpPr>
          <p:cNvPr id="8" name="Oval 7">
            <a:extLst>
              <a:ext uri="{FF2B5EF4-FFF2-40B4-BE49-F238E27FC236}">
                <a16:creationId xmlns:a16="http://schemas.microsoft.com/office/drawing/2014/main" id="{EB3CFC90-1C31-4CE6-A28F-673D9B06BE76}"/>
              </a:ext>
            </a:extLst>
          </p:cNvPr>
          <p:cNvSpPr/>
          <p:nvPr/>
        </p:nvSpPr>
        <p:spPr>
          <a:xfrm>
            <a:off x="3092245" y="214907"/>
            <a:ext cx="904568" cy="448204"/>
          </a:xfrm>
          <a:prstGeom prst="ellipse">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r-TR" b="1">
              <a:ln w="22225">
                <a:solidFill>
                  <a:schemeClr val="accent2"/>
                </a:solidFill>
                <a:prstDash val="solid"/>
              </a:ln>
              <a:solidFill>
                <a:schemeClr val="accent2">
                  <a:lumMod val="40000"/>
                  <a:lumOff val="60000"/>
                </a:schemeClr>
              </a:solidFill>
            </a:endParaRPr>
          </a:p>
        </p:txBody>
      </p:sp>
      <p:sp>
        <p:nvSpPr>
          <p:cNvPr id="9" name="Oval 8">
            <a:extLst>
              <a:ext uri="{FF2B5EF4-FFF2-40B4-BE49-F238E27FC236}">
                <a16:creationId xmlns:a16="http://schemas.microsoft.com/office/drawing/2014/main" id="{D91C1D82-B518-4CC9-A72E-642CE1DA4F2C}"/>
              </a:ext>
            </a:extLst>
          </p:cNvPr>
          <p:cNvSpPr/>
          <p:nvPr/>
        </p:nvSpPr>
        <p:spPr>
          <a:xfrm>
            <a:off x="2807109" y="908176"/>
            <a:ext cx="1902542" cy="2336469"/>
          </a:xfrm>
          <a:prstGeom prst="ellipse">
            <a:avLst/>
          </a:prstGeom>
          <a:no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r-TR"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678156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sp>
        <p:nvSpPr>
          <p:cNvPr id="4" name="Başlık 7">
            <a:extLst>
              <a:ext uri="{FF2B5EF4-FFF2-40B4-BE49-F238E27FC236}">
                <a16:creationId xmlns:a16="http://schemas.microsoft.com/office/drawing/2014/main" id="{7FF9DCAE-A77B-4471-8934-3B38C5EBA82E}"/>
              </a:ext>
            </a:extLst>
          </p:cNvPr>
          <p:cNvSpPr txBox="1">
            <a:spLocks/>
          </p:cNvSpPr>
          <p:nvPr/>
        </p:nvSpPr>
        <p:spPr>
          <a:xfrm>
            <a:off x="1255558" y="81279"/>
            <a:ext cx="9144000" cy="9345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b="1" dirty="0">
                <a:solidFill>
                  <a:schemeClr val="bg1"/>
                </a:solidFill>
                <a:effectLst>
                  <a:outerShdw blurRad="38100" dist="38100" dir="2700000" algn="tl">
                    <a:srgbClr val="000000">
                      <a:alpha val="43137"/>
                    </a:srgbClr>
                  </a:outerShdw>
                </a:effectLst>
              </a:rPr>
              <a:t>Test Case 2</a:t>
            </a:r>
          </a:p>
        </p:txBody>
      </p:sp>
      <p:pic>
        <p:nvPicPr>
          <p:cNvPr id="3" name="Resim 2">
            <a:extLst>
              <a:ext uri="{FF2B5EF4-FFF2-40B4-BE49-F238E27FC236}">
                <a16:creationId xmlns:a16="http://schemas.microsoft.com/office/drawing/2014/main" id="{005D22C1-A287-426B-AE53-4F489BD121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214" y="1015846"/>
            <a:ext cx="11123572" cy="5291305"/>
          </a:xfrm>
          <a:prstGeom prst="rect">
            <a:avLst/>
          </a:prstGeom>
        </p:spPr>
      </p:pic>
      <p:sp>
        <p:nvSpPr>
          <p:cNvPr id="5" name="Başlık 7">
            <a:extLst>
              <a:ext uri="{FF2B5EF4-FFF2-40B4-BE49-F238E27FC236}">
                <a16:creationId xmlns:a16="http://schemas.microsoft.com/office/drawing/2014/main" id="{2D31FE03-76F9-448D-99E1-047436F08E3C}"/>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34/26</a:t>
            </a:r>
          </a:p>
        </p:txBody>
      </p:sp>
      <p:sp>
        <p:nvSpPr>
          <p:cNvPr id="2" name="Oval 1">
            <a:extLst>
              <a:ext uri="{FF2B5EF4-FFF2-40B4-BE49-F238E27FC236}">
                <a16:creationId xmlns:a16="http://schemas.microsoft.com/office/drawing/2014/main" id="{937D15F0-65B3-41AC-915A-EA5178089203}"/>
              </a:ext>
            </a:extLst>
          </p:cNvPr>
          <p:cNvSpPr/>
          <p:nvPr/>
        </p:nvSpPr>
        <p:spPr>
          <a:xfrm>
            <a:off x="1553497" y="976275"/>
            <a:ext cx="1012723" cy="575534"/>
          </a:xfrm>
          <a:prstGeom prst="ellipse">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r-TR"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970545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sp>
        <p:nvSpPr>
          <p:cNvPr id="4" name="Metin kutusu 3">
            <a:extLst>
              <a:ext uri="{FF2B5EF4-FFF2-40B4-BE49-F238E27FC236}">
                <a16:creationId xmlns:a16="http://schemas.microsoft.com/office/drawing/2014/main" id="{32BC57DD-5118-4252-B25A-596600500626}"/>
              </a:ext>
            </a:extLst>
          </p:cNvPr>
          <p:cNvSpPr txBox="1"/>
          <p:nvPr/>
        </p:nvSpPr>
        <p:spPr>
          <a:xfrm>
            <a:off x="548640" y="5566956"/>
            <a:ext cx="11460480" cy="646331"/>
          </a:xfrm>
          <a:prstGeom prst="rect">
            <a:avLst/>
          </a:prstGeom>
          <a:noFill/>
        </p:spPr>
        <p:txBody>
          <a:bodyPr wrap="square">
            <a:spAutoFit/>
          </a:bodyPr>
          <a:lstStyle/>
          <a:p>
            <a:r>
              <a:rPr lang="tr-TR" b="1" dirty="0">
                <a:solidFill>
                  <a:schemeClr val="bg1"/>
                </a:solidFill>
                <a:effectLst>
                  <a:outerShdw blurRad="38100" dist="38100" dir="2700000" algn="tl">
                    <a:srgbClr val="000000">
                      <a:alpha val="43137"/>
                    </a:srgbClr>
                  </a:outerShdw>
                </a:effectLst>
              </a:rPr>
              <a:t>[52] [9:0] adresi 032 (</a:t>
            </a:r>
            <a:r>
              <a:rPr lang="tr-TR" b="1" dirty="0" err="1">
                <a:solidFill>
                  <a:schemeClr val="bg1"/>
                </a:solidFill>
                <a:effectLst>
                  <a:outerShdw blurRad="38100" dist="38100" dir="2700000" algn="tl">
                    <a:srgbClr val="000000">
                      <a:alpha val="43137"/>
                    </a:srgbClr>
                  </a:outerShdw>
                </a:effectLst>
              </a:rPr>
              <a:t>Decimal</a:t>
            </a:r>
            <a:r>
              <a:rPr lang="tr-TR" b="1" dirty="0">
                <a:solidFill>
                  <a:schemeClr val="bg1"/>
                </a:solidFill>
                <a:effectLst>
                  <a:outerShdw blurRad="38100" dist="38100" dir="2700000" algn="tl">
                    <a:srgbClr val="000000">
                      <a:alpha val="43137"/>
                    </a:srgbClr>
                  </a:outerShdw>
                </a:effectLst>
              </a:rPr>
              <a:t> olarak 50’ye tekabül ediyor) olduğundan ve alttaki konsolda “Test </a:t>
            </a:r>
            <a:r>
              <a:rPr lang="tr-TR" b="1" dirty="0" err="1">
                <a:solidFill>
                  <a:schemeClr val="bg1"/>
                </a:solidFill>
                <a:effectLst>
                  <a:outerShdw blurRad="38100" dist="38100" dir="2700000" algn="tl">
                    <a:srgbClr val="000000">
                      <a:alpha val="43137"/>
                    </a:srgbClr>
                  </a:outerShdw>
                </a:effectLst>
              </a:rPr>
              <a:t>Basarili</a:t>
            </a:r>
            <a:r>
              <a:rPr lang="tr-TR" b="1" dirty="0">
                <a:solidFill>
                  <a:schemeClr val="bg1"/>
                </a:solidFill>
                <a:effectLst>
                  <a:outerShdw blurRad="38100" dist="38100" dir="2700000" algn="tl">
                    <a:srgbClr val="000000">
                      <a:alpha val="43137"/>
                    </a:srgbClr>
                  </a:outerShdw>
                </a:effectLst>
              </a:rPr>
              <a:t> </a:t>
            </a:r>
            <a:r>
              <a:rPr lang="tr-TR" b="1" dirty="0" err="1">
                <a:solidFill>
                  <a:schemeClr val="bg1"/>
                </a:solidFill>
                <a:effectLst>
                  <a:outerShdw blurRad="38100" dist="38100" dir="2700000" algn="tl">
                    <a:srgbClr val="000000">
                      <a:alpha val="43137"/>
                    </a:srgbClr>
                  </a:outerShdw>
                </a:effectLst>
              </a:rPr>
              <a:t>Tamamlandi</a:t>
            </a:r>
            <a:r>
              <a:rPr lang="tr-TR" b="1" dirty="0">
                <a:solidFill>
                  <a:schemeClr val="bg1"/>
                </a:solidFill>
                <a:effectLst>
                  <a:outerShdw blurRad="38100" dist="38100" dir="2700000" algn="tl">
                    <a:srgbClr val="000000">
                      <a:alpha val="43137"/>
                    </a:srgbClr>
                  </a:outerShdw>
                </a:effectLst>
              </a:rPr>
              <a:t>” yazısından, işlemcinin yapmasını istediğimiz işlemi başarılı bir şekilde tamamladığını görebiliriz.</a:t>
            </a:r>
          </a:p>
        </p:txBody>
      </p:sp>
      <p:pic>
        <p:nvPicPr>
          <p:cNvPr id="3" name="Resim 2">
            <a:extLst>
              <a:ext uri="{FF2B5EF4-FFF2-40B4-BE49-F238E27FC236}">
                <a16:creationId xmlns:a16="http://schemas.microsoft.com/office/drawing/2014/main" id="{07169A8B-94E4-448F-A584-0DD8168ACD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440" y="168987"/>
            <a:ext cx="10698448" cy="5264534"/>
          </a:xfrm>
          <a:prstGeom prst="rect">
            <a:avLst/>
          </a:prstGeom>
        </p:spPr>
      </p:pic>
      <p:sp>
        <p:nvSpPr>
          <p:cNvPr id="5" name="Başlık 7">
            <a:extLst>
              <a:ext uri="{FF2B5EF4-FFF2-40B4-BE49-F238E27FC236}">
                <a16:creationId xmlns:a16="http://schemas.microsoft.com/office/drawing/2014/main" id="{3D824F3F-B9C6-49F5-B040-6AEAA9813FEF}"/>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34/27</a:t>
            </a:r>
          </a:p>
        </p:txBody>
      </p:sp>
    </p:spTree>
    <p:extLst>
      <p:ext uri="{BB962C8B-B14F-4D97-AF65-F5344CB8AC3E}">
        <p14:creationId xmlns:p14="http://schemas.microsoft.com/office/powerpoint/2010/main" val="2032641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sp>
        <p:nvSpPr>
          <p:cNvPr id="7" name="Başlık 7">
            <a:extLst>
              <a:ext uri="{FF2B5EF4-FFF2-40B4-BE49-F238E27FC236}">
                <a16:creationId xmlns:a16="http://schemas.microsoft.com/office/drawing/2014/main" id="{BB3CD67B-3EA4-4395-8ECB-8F14999CC0BD}"/>
              </a:ext>
            </a:extLst>
          </p:cNvPr>
          <p:cNvSpPr txBox="1">
            <a:spLocks/>
          </p:cNvSpPr>
          <p:nvPr/>
        </p:nvSpPr>
        <p:spPr>
          <a:xfrm>
            <a:off x="1255558" y="81279"/>
            <a:ext cx="9144000" cy="9345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b="1" dirty="0">
                <a:solidFill>
                  <a:schemeClr val="bg1"/>
                </a:solidFill>
                <a:effectLst>
                  <a:outerShdw blurRad="38100" dist="38100" dir="2700000" algn="tl">
                    <a:srgbClr val="000000">
                      <a:alpha val="43137"/>
                    </a:srgbClr>
                  </a:outerShdw>
                </a:effectLst>
              </a:rPr>
              <a:t>Test Case 3</a:t>
            </a:r>
          </a:p>
        </p:txBody>
      </p:sp>
      <p:pic>
        <p:nvPicPr>
          <p:cNvPr id="5" name="Resim 4">
            <a:extLst>
              <a:ext uri="{FF2B5EF4-FFF2-40B4-BE49-F238E27FC236}">
                <a16:creationId xmlns:a16="http://schemas.microsoft.com/office/drawing/2014/main" id="{F4EB98C2-0C19-4FA0-9DE4-DCD920EC0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736" y="950462"/>
            <a:ext cx="10723083" cy="5339648"/>
          </a:xfrm>
          <a:prstGeom prst="rect">
            <a:avLst/>
          </a:prstGeom>
        </p:spPr>
      </p:pic>
      <p:sp>
        <p:nvSpPr>
          <p:cNvPr id="6" name="Başlık 7">
            <a:extLst>
              <a:ext uri="{FF2B5EF4-FFF2-40B4-BE49-F238E27FC236}">
                <a16:creationId xmlns:a16="http://schemas.microsoft.com/office/drawing/2014/main" id="{1986F9B7-E2E8-4645-A4F8-5B2F74A34F8D}"/>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34/28</a:t>
            </a:r>
          </a:p>
        </p:txBody>
      </p:sp>
      <p:sp>
        <p:nvSpPr>
          <p:cNvPr id="8" name="Oval 7">
            <a:extLst>
              <a:ext uri="{FF2B5EF4-FFF2-40B4-BE49-F238E27FC236}">
                <a16:creationId xmlns:a16="http://schemas.microsoft.com/office/drawing/2014/main" id="{1F17DBAE-B30B-4043-9149-849FAD6272F6}"/>
              </a:ext>
            </a:extLst>
          </p:cNvPr>
          <p:cNvSpPr/>
          <p:nvPr/>
        </p:nvSpPr>
        <p:spPr>
          <a:xfrm>
            <a:off x="1691146" y="893850"/>
            <a:ext cx="688259" cy="511278"/>
          </a:xfrm>
          <a:prstGeom prst="ellipse">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r-TR"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665785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pic>
        <p:nvPicPr>
          <p:cNvPr id="3" name="Resim 2">
            <a:extLst>
              <a:ext uri="{FF2B5EF4-FFF2-40B4-BE49-F238E27FC236}">
                <a16:creationId xmlns:a16="http://schemas.microsoft.com/office/drawing/2014/main" id="{1F86C697-AF78-4009-B48A-F2C75D35B8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480" y="193040"/>
            <a:ext cx="11623040" cy="6153682"/>
          </a:xfrm>
          <a:prstGeom prst="rect">
            <a:avLst/>
          </a:prstGeom>
        </p:spPr>
      </p:pic>
      <p:sp>
        <p:nvSpPr>
          <p:cNvPr id="4" name="Başlık 7">
            <a:extLst>
              <a:ext uri="{FF2B5EF4-FFF2-40B4-BE49-F238E27FC236}">
                <a16:creationId xmlns:a16="http://schemas.microsoft.com/office/drawing/2014/main" id="{EB5BF8C9-7DA3-4FC9-84FF-5EE2F4A0A689}"/>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34/29</a:t>
            </a:r>
          </a:p>
        </p:txBody>
      </p:sp>
    </p:spTree>
    <p:extLst>
      <p:ext uri="{BB962C8B-B14F-4D97-AF65-F5344CB8AC3E}">
        <p14:creationId xmlns:p14="http://schemas.microsoft.com/office/powerpoint/2010/main" val="149607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856D067E-F0ED-4209-8ADA-CD9F32828BFB}"/>
              </a:ext>
            </a:extLst>
          </p:cNvPr>
          <p:cNvSpPr>
            <a:spLocks noGrp="1"/>
          </p:cNvSpPr>
          <p:nvPr>
            <p:ph type="ctrTitle"/>
          </p:nvPr>
        </p:nvSpPr>
        <p:spPr>
          <a:xfrm>
            <a:off x="204162" y="1211826"/>
            <a:ext cx="5459220" cy="4434347"/>
          </a:xfrm>
        </p:spPr>
        <p:txBody>
          <a:bodyPr>
            <a:noAutofit/>
          </a:bodyPr>
          <a:lstStyle/>
          <a:p>
            <a:pPr algn="l" defTabSz="566674">
              <a:lnSpc>
                <a:spcPct val="80000"/>
              </a:lnSpc>
              <a:defRPr sz="4268" spc="-42">
                <a:solidFill>
                  <a:srgbClr val="FFFFFF"/>
                </a:solidFill>
              </a:defRPr>
            </a:pPr>
            <a:r>
              <a:rPr lang="tr-TR" sz="2800" b="1" dirty="0">
                <a:solidFill>
                  <a:schemeClr val="bg1"/>
                </a:solidFill>
                <a:effectLst>
                  <a:outerShdw blurRad="38100" dist="38100" dir="2700000" algn="tl">
                    <a:srgbClr val="000000">
                      <a:alpha val="43137"/>
                    </a:srgbClr>
                  </a:outerShdw>
                </a:effectLst>
              </a:rPr>
              <a:t>1) </a:t>
            </a:r>
            <a:r>
              <a:rPr lang="tr-TR" sz="2800" b="1" dirty="0" err="1">
                <a:solidFill>
                  <a:schemeClr val="bg1"/>
                </a:solidFill>
                <a:effectLst>
                  <a:outerShdw blurRad="38100" dist="38100" dir="2700000" algn="tl">
                    <a:srgbClr val="000000">
                      <a:alpha val="43137"/>
                    </a:srgbClr>
                  </a:outerShdw>
                </a:effectLst>
              </a:rPr>
              <a:t>Von</a:t>
            </a:r>
            <a:r>
              <a:rPr lang="tr-TR" sz="2800" b="1" dirty="0">
                <a:solidFill>
                  <a:schemeClr val="bg1"/>
                </a:solidFill>
                <a:effectLst>
                  <a:outerShdw blurRad="38100" dist="38100" dir="2700000" algn="tl">
                    <a:srgbClr val="000000">
                      <a:alpha val="43137"/>
                    </a:srgbClr>
                  </a:outerShdw>
                </a:effectLst>
              </a:rPr>
              <a:t> </a:t>
            </a:r>
            <a:r>
              <a:rPr lang="tr-TR" sz="2800" b="1" dirty="0" err="1">
                <a:solidFill>
                  <a:schemeClr val="bg1"/>
                </a:solidFill>
                <a:effectLst>
                  <a:outerShdw blurRad="38100" dist="38100" dir="2700000" algn="tl">
                    <a:srgbClr val="000000">
                      <a:alpha val="43137"/>
                    </a:srgbClr>
                  </a:outerShdw>
                </a:effectLst>
              </a:rPr>
              <a:t>Neuman</a:t>
            </a:r>
            <a:r>
              <a:rPr lang="tr-TR" sz="2800" b="1" dirty="0">
                <a:solidFill>
                  <a:schemeClr val="bg1"/>
                </a:solidFill>
                <a:effectLst>
                  <a:outerShdw blurRad="38100" dist="38100" dir="2700000" algn="tl">
                    <a:srgbClr val="000000">
                      <a:alpha val="43137"/>
                    </a:srgbClr>
                  </a:outerShdw>
                </a:effectLst>
              </a:rPr>
              <a:t> Simülatörü: FBU-CPU’nun mimarisini görselleştirdiğimiz ve veri akışının gözlemleyebildiğimiz bir simülatördür.</a:t>
            </a:r>
            <a:br>
              <a:rPr lang="tr-TR" sz="2800" b="1" dirty="0">
                <a:solidFill>
                  <a:schemeClr val="bg1"/>
                </a:solidFill>
                <a:effectLst>
                  <a:outerShdw blurRad="38100" dist="38100" dir="2700000" algn="tl">
                    <a:srgbClr val="000000">
                      <a:alpha val="43137"/>
                    </a:srgbClr>
                  </a:outerShdw>
                </a:effectLst>
              </a:rPr>
            </a:br>
            <a:br>
              <a:rPr lang="tr-TR" sz="2800" b="1" dirty="0">
                <a:solidFill>
                  <a:schemeClr val="bg1"/>
                </a:solidFill>
                <a:effectLst>
                  <a:outerShdw blurRad="38100" dist="38100" dir="2700000" algn="tl">
                    <a:srgbClr val="000000">
                      <a:alpha val="43137"/>
                    </a:srgbClr>
                  </a:outerShdw>
                </a:effectLst>
              </a:rPr>
            </a:br>
            <a:r>
              <a:rPr lang="tr-TR" sz="2800" b="1" dirty="0">
                <a:solidFill>
                  <a:schemeClr val="bg1"/>
                </a:solidFill>
                <a:effectLst>
                  <a:outerShdw blurRad="38100" dist="38100" dir="2700000" algn="tl">
                    <a:srgbClr val="000000">
                      <a:alpha val="43137"/>
                    </a:srgbClr>
                  </a:outerShdw>
                </a:effectLst>
              </a:rPr>
              <a:t>2) </a:t>
            </a:r>
            <a:r>
              <a:rPr lang="tr-TR" sz="2800" b="1" dirty="0" err="1">
                <a:solidFill>
                  <a:schemeClr val="bg1"/>
                </a:solidFill>
                <a:effectLst>
                  <a:outerShdw blurRad="38100" dist="38100" dir="2700000" algn="tl">
                    <a:srgbClr val="000000">
                      <a:alpha val="43137"/>
                    </a:srgbClr>
                  </a:outerShdw>
                </a:effectLst>
              </a:rPr>
              <a:t>Xilinx</a:t>
            </a:r>
            <a:r>
              <a:rPr lang="tr-TR" sz="2800" b="1" dirty="0">
                <a:solidFill>
                  <a:schemeClr val="bg1"/>
                </a:solidFill>
                <a:effectLst>
                  <a:outerShdw blurRad="38100" dist="38100" dir="2700000" algn="tl">
                    <a:srgbClr val="000000">
                      <a:alpha val="43137"/>
                    </a:srgbClr>
                  </a:outerShdw>
                </a:effectLst>
              </a:rPr>
              <a:t> </a:t>
            </a:r>
            <a:r>
              <a:rPr lang="tr-TR" sz="2800" b="1" dirty="0" err="1">
                <a:solidFill>
                  <a:schemeClr val="bg1"/>
                </a:solidFill>
                <a:effectLst>
                  <a:outerShdw blurRad="38100" dist="38100" dir="2700000" algn="tl">
                    <a:srgbClr val="000000">
                      <a:alpha val="43137"/>
                    </a:srgbClr>
                  </a:outerShdw>
                </a:effectLst>
              </a:rPr>
              <a:t>Vivado</a:t>
            </a:r>
            <a:r>
              <a:rPr lang="tr-TR" sz="2800" b="1" dirty="0">
                <a:solidFill>
                  <a:schemeClr val="bg1"/>
                </a:solidFill>
                <a:effectLst>
                  <a:outerShdw blurRad="38100" dist="38100" dir="2700000" algn="tl">
                    <a:srgbClr val="000000">
                      <a:alpha val="43137"/>
                    </a:srgbClr>
                  </a:outerShdw>
                </a:effectLst>
              </a:rPr>
              <a:t> Design Suite: FPGA geliştirme kartları üzerinde çalışmalar yapmak için gerekli olan tasarımı oluşturmak için kullandık.</a:t>
            </a:r>
            <a:br>
              <a:rPr lang="tr-TR" sz="2800" b="1" dirty="0">
                <a:solidFill>
                  <a:schemeClr val="bg1"/>
                </a:solidFill>
                <a:effectLst>
                  <a:outerShdw blurRad="38100" dist="38100" dir="2700000" algn="tl">
                    <a:srgbClr val="000000">
                      <a:alpha val="43137"/>
                    </a:srgbClr>
                  </a:outerShdw>
                </a:effectLst>
              </a:rPr>
            </a:br>
            <a:endParaRPr lang="tr-TR" sz="2800" b="1" dirty="0">
              <a:solidFill>
                <a:schemeClr val="bg1"/>
              </a:solidFill>
              <a:effectLst>
                <a:outerShdw blurRad="38100" dist="38100" dir="2700000" algn="tl">
                  <a:srgbClr val="000000">
                    <a:alpha val="43137"/>
                  </a:srgbClr>
                </a:outerShdw>
              </a:effectLst>
            </a:endParaRPr>
          </a:p>
        </p:txBody>
      </p:sp>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sp>
        <p:nvSpPr>
          <p:cNvPr id="4" name="Başlık 7">
            <a:extLst>
              <a:ext uri="{FF2B5EF4-FFF2-40B4-BE49-F238E27FC236}">
                <a16:creationId xmlns:a16="http://schemas.microsoft.com/office/drawing/2014/main" id="{D649CB0F-A27B-48B0-B988-7475AC870D36}"/>
              </a:ext>
            </a:extLst>
          </p:cNvPr>
          <p:cNvSpPr txBox="1">
            <a:spLocks/>
          </p:cNvSpPr>
          <p:nvPr/>
        </p:nvSpPr>
        <p:spPr>
          <a:xfrm>
            <a:off x="1305374" y="501445"/>
            <a:ext cx="9144000" cy="90843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b="1" dirty="0">
                <a:solidFill>
                  <a:schemeClr val="bg1"/>
                </a:solidFill>
                <a:effectLst>
                  <a:outerShdw blurRad="38100" dist="38100" dir="2700000" algn="tl">
                    <a:srgbClr val="000000">
                      <a:alpha val="43137"/>
                    </a:srgbClr>
                  </a:outerShdw>
                </a:effectLst>
              </a:rPr>
              <a:t>Kullanılan Araçlar</a:t>
            </a:r>
          </a:p>
        </p:txBody>
      </p:sp>
      <p:pic>
        <p:nvPicPr>
          <p:cNvPr id="9" name="Resim 8">
            <a:extLst>
              <a:ext uri="{FF2B5EF4-FFF2-40B4-BE49-F238E27FC236}">
                <a16:creationId xmlns:a16="http://schemas.microsoft.com/office/drawing/2014/main" id="{807BE5F1-98F1-4D05-9B77-01E4C82B3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8252" y="1427232"/>
            <a:ext cx="4873617" cy="2330860"/>
          </a:xfrm>
          <a:prstGeom prst="rect">
            <a:avLst/>
          </a:prstGeom>
        </p:spPr>
      </p:pic>
      <p:pic>
        <p:nvPicPr>
          <p:cNvPr id="12" name="Resim 11">
            <a:extLst>
              <a:ext uri="{FF2B5EF4-FFF2-40B4-BE49-F238E27FC236}">
                <a16:creationId xmlns:a16="http://schemas.microsoft.com/office/drawing/2014/main" id="{F721F9AA-B7C3-43C3-9637-A09046D23E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0876" y="3949821"/>
            <a:ext cx="5317656" cy="2406734"/>
          </a:xfrm>
          <a:prstGeom prst="rect">
            <a:avLst/>
          </a:prstGeom>
        </p:spPr>
      </p:pic>
      <p:sp>
        <p:nvSpPr>
          <p:cNvPr id="13" name="Ok: Sağ 12">
            <a:extLst>
              <a:ext uri="{FF2B5EF4-FFF2-40B4-BE49-F238E27FC236}">
                <a16:creationId xmlns:a16="http://schemas.microsoft.com/office/drawing/2014/main" id="{BD89132C-66DE-48B1-A852-AC03065E5777}"/>
              </a:ext>
            </a:extLst>
          </p:cNvPr>
          <p:cNvSpPr/>
          <p:nvPr/>
        </p:nvSpPr>
        <p:spPr>
          <a:xfrm>
            <a:off x="5663382" y="2515681"/>
            <a:ext cx="1433917" cy="39249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Ok: Sağ 13">
            <a:extLst>
              <a:ext uri="{FF2B5EF4-FFF2-40B4-BE49-F238E27FC236}">
                <a16:creationId xmlns:a16="http://schemas.microsoft.com/office/drawing/2014/main" id="{CCC92698-B79F-4140-82AD-2B5890B232CE}"/>
              </a:ext>
            </a:extLst>
          </p:cNvPr>
          <p:cNvSpPr/>
          <p:nvPr/>
        </p:nvSpPr>
        <p:spPr>
          <a:xfrm>
            <a:off x="5254335" y="4738586"/>
            <a:ext cx="1433917" cy="38437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Başlık 7">
            <a:extLst>
              <a:ext uri="{FF2B5EF4-FFF2-40B4-BE49-F238E27FC236}">
                <a16:creationId xmlns:a16="http://schemas.microsoft.com/office/drawing/2014/main" id="{2E468817-3207-49AF-BF55-EF5E8CF0FEE9}"/>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34/3</a:t>
            </a:r>
          </a:p>
        </p:txBody>
      </p:sp>
    </p:spTree>
    <p:extLst>
      <p:ext uri="{BB962C8B-B14F-4D97-AF65-F5344CB8AC3E}">
        <p14:creationId xmlns:p14="http://schemas.microsoft.com/office/powerpoint/2010/main" val="3964341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sp>
        <p:nvSpPr>
          <p:cNvPr id="4" name="Metin kutusu 3">
            <a:extLst>
              <a:ext uri="{FF2B5EF4-FFF2-40B4-BE49-F238E27FC236}">
                <a16:creationId xmlns:a16="http://schemas.microsoft.com/office/drawing/2014/main" id="{D87C730E-6A56-41DB-9D98-2DF53E7E912B}"/>
              </a:ext>
            </a:extLst>
          </p:cNvPr>
          <p:cNvSpPr txBox="1"/>
          <p:nvPr/>
        </p:nvSpPr>
        <p:spPr>
          <a:xfrm>
            <a:off x="548640" y="5566956"/>
            <a:ext cx="11460480" cy="646331"/>
          </a:xfrm>
          <a:prstGeom prst="rect">
            <a:avLst/>
          </a:prstGeom>
          <a:noFill/>
        </p:spPr>
        <p:txBody>
          <a:bodyPr wrap="square">
            <a:spAutoFit/>
          </a:bodyPr>
          <a:lstStyle/>
          <a:p>
            <a:r>
              <a:rPr lang="tr-TR" b="1" dirty="0">
                <a:solidFill>
                  <a:schemeClr val="bg1"/>
                </a:solidFill>
                <a:effectLst>
                  <a:outerShdw blurRad="38100" dist="38100" dir="2700000" algn="tl">
                    <a:srgbClr val="000000">
                      <a:alpha val="43137"/>
                    </a:srgbClr>
                  </a:outerShdw>
                </a:effectLst>
              </a:rPr>
              <a:t>[52] [9:0] adresi 032(</a:t>
            </a:r>
            <a:r>
              <a:rPr lang="tr-TR" b="1" dirty="0" err="1">
                <a:solidFill>
                  <a:schemeClr val="bg1"/>
                </a:solidFill>
                <a:effectLst>
                  <a:outerShdw blurRad="38100" dist="38100" dir="2700000" algn="tl">
                    <a:srgbClr val="000000">
                      <a:alpha val="43137"/>
                    </a:srgbClr>
                  </a:outerShdw>
                </a:effectLst>
              </a:rPr>
              <a:t>Decimal</a:t>
            </a:r>
            <a:r>
              <a:rPr lang="tr-TR" b="1" dirty="0">
                <a:solidFill>
                  <a:schemeClr val="bg1"/>
                </a:solidFill>
                <a:effectLst>
                  <a:outerShdw blurRad="38100" dist="38100" dir="2700000" algn="tl">
                    <a:srgbClr val="000000">
                      <a:alpha val="43137"/>
                    </a:srgbClr>
                  </a:outerShdw>
                </a:effectLst>
              </a:rPr>
              <a:t> </a:t>
            </a:r>
            <a:r>
              <a:rPr lang="tr-TR" b="1">
                <a:solidFill>
                  <a:schemeClr val="bg1"/>
                </a:solidFill>
                <a:effectLst>
                  <a:outerShdw blurRad="38100" dist="38100" dir="2700000" algn="tl">
                    <a:srgbClr val="000000">
                      <a:alpha val="43137"/>
                    </a:srgbClr>
                  </a:outerShdw>
                </a:effectLst>
              </a:rPr>
              <a:t>olarak 50’ye tekabül ediyor) </a:t>
            </a:r>
            <a:r>
              <a:rPr lang="tr-TR" b="1" dirty="0">
                <a:solidFill>
                  <a:schemeClr val="bg1"/>
                </a:solidFill>
                <a:effectLst>
                  <a:outerShdw blurRad="38100" dist="38100" dir="2700000" algn="tl">
                    <a:srgbClr val="000000">
                      <a:alpha val="43137"/>
                    </a:srgbClr>
                  </a:outerShdw>
                </a:effectLst>
              </a:rPr>
              <a:t>olduğundan ve alttaki konsolda “Test </a:t>
            </a:r>
            <a:r>
              <a:rPr lang="tr-TR" b="1" dirty="0" err="1">
                <a:solidFill>
                  <a:schemeClr val="bg1"/>
                </a:solidFill>
                <a:effectLst>
                  <a:outerShdw blurRad="38100" dist="38100" dir="2700000" algn="tl">
                    <a:srgbClr val="000000">
                      <a:alpha val="43137"/>
                    </a:srgbClr>
                  </a:outerShdw>
                </a:effectLst>
              </a:rPr>
              <a:t>Basarili</a:t>
            </a:r>
            <a:r>
              <a:rPr lang="tr-TR" b="1" dirty="0">
                <a:solidFill>
                  <a:schemeClr val="bg1"/>
                </a:solidFill>
                <a:effectLst>
                  <a:outerShdw blurRad="38100" dist="38100" dir="2700000" algn="tl">
                    <a:srgbClr val="000000">
                      <a:alpha val="43137"/>
                    </a:srgbClr>
                  </a:outerShdw>
                </a:effectLst>
              </a:rPr>
              <a:t> </a:t>
            </a:r>
            <a:r>
              <a:rPr lang="tr-TR" b="1" dirty="0" err="1">
                <a:solidFill>
                  <a:schemeClr val="bg1"/>
                </a:solidFill>
                <a:effectLst>
                  <a:outerShdw blurRad="38100" dist="38100" dir="2700000" algn="tl">
                    <a:srgbClr val="000000">
                      <a:alpha val="43137"/>
                    </a:srgbClr>
                  </a:outerShdw>
                </a:effectLst>
              </a:rPr>
              <a:t>Tamamlandi</a:t>
            </a:r>
            <a:r>
              <a:rPr lang="tr-TR" b="1" dirty="0">
                <a:solidFill>
                  <a:schemeClr val="bg1"/>
                </a:solidFill>
                <a:effectLst>
                  <a:outerShdw blurRad="38100" dist="38100" dir="2700000" algn="tl">
                    <a:srgbClr val="000000">
                      <a:alpha val="43137"/>
                    </a:srgbClr>
                  </a:outerShdw>
                </a:effectLst>
              </a:rPr>
              <a:t>” yazısından, işlemcinin yapmasını istediğimiz işlemi başarılı bir şekilde tamamladığını görebiliriz.</a:t>
            </a:r>
          </a:p>
        </p:txBody>
      </p:sp>
      <p:pic>
        <p:nvPicPr>
          <p:cNvPr id="3" name="Resim 2">
            <a:extLst>
              <a:ext uri="{FF2B5EF4-FFF2-40B4-BE49-F238E27FC236}">
                <a16:creationId xmlns:a16="http://schemas.microsoft.com/office/drawing/2014/main" id="{1D1B629D-08E0-4B23-A6CC-DFA57900EB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 y="365761"/>
            <a:ext cx="11379200" cy="4927599"/>
          </a:xfrm>
          <a:prstGeom prst="rect">
            <a:avLst/>
          </a:prstGeom>
        </p:spPr>
      </p:pic>
      <p:sp>
        <p:nvSpPr>
          <p:cNvPr id="5" name="Başlık 7">
            <a:extLst>
              <a:ext uri="{FF2B5EF4-FFF2-40B4-BE49-F238E27FC236}">
                <a16:creationId xmlns:a16="http://schemas.microsoft.com/office/drawing/2014/main" id="{69B52E8B-8DAD-47BD-96FB-8D72799AD269}"/>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34/30</a:t>
            </a:r>
          </a:p>
        </p:txBody>
      </p:sp>
    </p:spTree>
    <p:extLst>
      <p:ext uri="{BB962C8B-B14F-4D97-AF65-F5344CB8AC3E}">
        <p14:creationId xmlns:p14="http://schemas.microsoft.com/office/powerpoint/2010/main" val="2865567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856D067E-F0ED-4209-8ADA-CD9F32828BFB}"/>
              </a:ext>
            </a:extLst>
          </p:cNvPr>
          <p:cNvSpPr>
            <a:spLocks noGrp="1"/>
          </p:cNvSpPr>
          <p:nvPr>
            <p:ph type="ctrTitle"/>
          </p:nvPr>
        </p:nvSpPr>
        <p:spPr>
          <a:xfrm>
            <a:off x="264160" y="655156"/>
            <a:ext cx="11663680" cy="5293207"/>
          </a:xfrm>
        </p:spPr>
        <p:txBody>
          <a:bodyPr>
            <a:noAutofit/>
          </a:bodyPr>
          <a:lstStyle/>
          <a:p>
            <a:pPr algn="l" defTabSz="914400">
              <a:lnSpc>
                <a:spcPct val="100000"/>
              </a:lnSpc>
              <a:spcBef>
                <a:spcPts val="2300"/>
              </a:spcBef>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5376" b="1" spc="0">
                <a:solidFill>
                  <a:srgbClr val="FFFFFF"/>
                </a:solidFill>
                <a:latin typeface="Avenir Next Regular"/>
                <a:ea typeface="Avenir Next Regular"/>
                <a:cs typeface="Avenir Next Regular"/>
                <a:sym typeface="Avenir Next Regular"/>
              </a:defRPr>
            </a:pPr>
            <a:r>
              <a:rPr lang="tr-TR" sz="7200" dirty="0">
                <a:effectLst>
                  <a:outerShdw blurRad="38100" dist="38100" dir="2700000" algn="tl">
                    <a:srgbClr val="000000">
                      <a:alpha val="43137"/>
                    </a:srgbClr>
                  </a:outerShdw>
                </a:effectLst>
              </a:rPr>
              <a:t>Sonuçlar</a:t>
            </a:r>
            <a:br>
              <a:rPr lang="tr-TR" sz="7200" dirty="0">
                <a:effectLst>
                  <a:outerShdw blurRad="38100" dist="38100" dir="2700000" algn="tl">
                    <a:srgbClr val="000000">
                      <a:alpha val="43137"/>
                    </a:srgbClr>
                  </a:outerShdw>
                </a:effectLst>
              </a:rPr>
            </a:br>
            <a:br>
              <a:rPr lang="tr-TR" sz="3200" dirty="0">
                <a:effectLst>
                  <a:outerShdw blurRad="38100" dist="38100" dir="2700000" algn="tl">
                    <a:srgbClr val="000000">
                      <a:alpha val="43137"/>
                    </a:srgbClr>
                  </a:outerShdw>
                </a:effectLst>
                <a:latin typeface="Times New Roman"/>
                <a:ea typeface="Times New Roman"/>
                <a:cs typeface="Times New Roman"/>
                <a:sym typeface="Times New Roman"/>
              </a:rPr>
            </a:br>
            <a:r>
              <a:rPr lang="tr-TR" sz="3200" dirty="0">
                <a:effectLst>
                  <a:outerShdw blurRad="38100" dist="38100" dir="2700000" algn="tl">
                    <a:srgbClr val="000000">
                      <a:alpha val="43137"/>
                    </a:srgbClr>
                  </a:outerShdw>
                </a:effectLst>
              </a:rPr>
              <a:t>Geliştirilen  FB-CPU  işlemcisi  gerekli  durum koşullarını sağladığında 10 adet komutu yerine getirip, 4 adet işlem yapabilmektedir. Elde ettiğimiz kazanımlara gelirsek, bu</a:t>
            </a:r>
            <a:r>
              <a:rPr lang="tr-TR" sz="3200" dirty="0">
                <a:effectLst>
                  <a:outerShdw blurRad="38100" dist="38100" dir="2700000" algn="tl">
                    <a:srgbClr val="000000">
                      <a:alpha val="43137"/>
                    </a:srgbClr>
                  </a:outerShdw>
                </a:effectLst>
                <a:latin typeface="Times New Roman"/>
                <a:ea typeface="Times New Roman"/>
                <a:cs typeface="Times New Roman"/>
                <a:sym typeface="Times New Roman"/>
              </a:rPr>
              <a:t> </a:t>
            </a:r>
            <a:r>
              <a:rPr lang="tr-TR" sz="3200" dirty="0">
                <a:effectLst>
                  <a:outerShdw blurRad="38100" dist="38100" dir="2700000" algn="tl">
                    <a:srgbClr val="000000">
                      <a:alpha val="43137"/>
                    </a:srgbClr>
                  </a:outerShdw>
                </a:effectLst>
              </a:rPr>
              <a:t>işlemciyi yapabilmek için saklayıcılar, bellek, işlem ünitesi ve kontrol ünitesi hakkında gerekli bilgileri edindik. Bu bilgileri verilen </a:t>
            </a:r>
            <a:r>
              <a:rPr lang="tr-TR" sz="3200" dirty="0" err="1">
                <a:effectLst>
                  <a:outerShdw blurRad="38100" dist="38100" dir="2700000" algn="tl">
                    <a:srgbClr val="000000">
                      <a:alpha val="43137"/>
                    </a:srgbClr>
                  </a:outerShdw>
                </a:effectLst>
              </a:rPr>
              <a:t>Von</a:t>
            </a:r>
            <a:r>
              <a:rPr lang="tr-TR" sz="3200" dirty="0">
                <a:effectLst>
                  <a:outerShdw blurRad="38100" dist="38100" dir="2700000" algn="tl">
                    <a:srgbClr val="000000">
                      <a:alpha val="43137"/>
                    </a:srgbClr>
                  </a:outerShdw>
                </a:effectLst>
              </a:rPr>
              <a:t> </a:t>
            </a:r>
            <a:r>
              <a:rPr lang="tr-TR" sz="3200" dirty="0" err="1">
                <a:effectLst>
                  <a:outerShdw blurRad="38100" dist="38100" dir="2700000" algn="tl">
                    <a:srgbClr val="000000">
                      <a:alpha val="43137"/>
                    </a:srgbClr>
                  </a:outerShdw>
                </a:effectLst>
              </a:rPr>
              <a:t>Neumann</a:t>
            </a:r>
            <a:r>
              <a:rPr lang="tr-TR" sz="3200" dirty="0">
                <a:effectLst>
                  <a:outerShdw blurRad="38100" dist="38100" dir="2700000" algn="tl">
                    <a:srgbClr val="000000">
                      <a:alpha val="43137"/>
                    </a:srgbClr>
                  </a:outerShdw>
                </a:effectLst>
              </a:rPr>
              <a:t> mimarisinde inceleyerek yapı hakkında bilgi sahibi olduk.</a:t>
            </a:r>
            <a:br>
              <a:rPr lang="tr-TR" sz="3200" dirty="0">
                <a:effectLst>
                  <a:outerShdw blurRad="38100" dist="38100" dir="2700000" algn="tl">
                    <a:srgbClr val="000000">
                      <a:alpha val="43137"/>
                    </a:srgbClr>
                  </a:outerShdw>
                </a:effectLst>
                <a:latin typeface="Times New Roman"/>
                <a:ea typeface="Times New Roman"/>
                <a:cs typeface="Times New Roman"/>
                <a:sym typeface="Times New Roman"/>
              </a:rPr>
            </a:br>
            <a:r>
              <a:rPr lang="tr-TR" sz="3200" dirty="0">
                <a:effectLst>
                  <a:outerShdw blurRad="38100" dist="38100" dir="2700000" algn="tl">
                    <a:srgbClr val="000000">
                      <a:alpha val="43137"/>
                    </a:srgbClr>
                  </a:outerShdw>
                </a:effectLst>
              </a:rPr>
              <a:t>Sonuç olarak FB-CPU işlemcisi makine dilindeki kodlarını istenen operasyonları düzgün bir şeklide gerçekleştirebilmektedir</a:t>
            </a:r>
          </a:p>
        </p:txBody>
      </p:sp>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sp>
        <p:nvSpPr>
          <p:cNvPr id="4" name="Başlık 7">
            <a:extLst>
              <a:ext uri="{FF2B5EF4-FFF2-40B4-BE49-F238E27FC236}">
                <a16:creationId xmlns:a16="http://schemas.microsoft.com/office/drawing/2014/main" id="{CD951500-0642-4652-B094-9CAE644DBB21}"/>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34/31</a:t>
            </a:r>
          </a:p>
        </p:txBody>
      </p:sp>
      <p:pic>
        <p:nvPicPr>
          <p:cNvPr id="3" name="Grafik 2" descr="Karar grafiği ana hat">
            <a:extLst>
              <a:ext uri="{FF2B5EF4-FFF2-40B4-BE49-F238E27FC236}">
                <a16:creationId xmlns:a16="http://schemas.microsoft.com/office/drawing/2014/main" id="{0F3662BC-2AA0-4941-B0F9-A959EBB1BA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84292" y="200185"/>
            <a:ext cx="1843548" cy="1843548"/>
          </a:xfrm>
          <a:prstGeom prst="rect">
            <a:avLst/>
          </a:prstGeom>
        </p:spPr>
      </p:pic>
    </p:spTree>
    <p:extLst>
      <p:ext uri="{BB962C8B-B14F-4D97-AF65-F5344CB8AC3E}">
        <p14:creationId xmlns:p14="http://schemas.microsoft.com/office/powerpoint/2010/main" val="1727775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856D067E-F0ED-4209-8ADA-CD9F32828BFB}"/>
              </a:ext>
            </a:extLst>
          </p:cNvPr>
          <p:cNvSpPr>
            <a:spLocks noGrp="1"/>
          </p:cNvSpPr>
          <p:nvPr>
            <p:ph type="ctrTitle"/>
          </p:nvPr>
        </p:nvSpPr>
        <p:spPr>
          <a:xfrm>
            <a:off x="1524000" y="904240"/>
            <a:ext cx="9144000" cy="944727"/>
          </a:xfrm>
        </p:spPr>
        <p:txBody>
          <a:bodyPr>
            <a:normAutofit/>
          </a:bodyPr>
          <a:lstStyle/>
          <a:p>
            <a:r>
              <a:rPr lang="tr-TR" b="1" dirty="0">
                <a:solidFill>
                  <a:schemeClr val="bg1"/>
                </a:solidFill>
                <a:effectLst>
                  <a:outerShdw blurRad="38100" dist="38100" dir="2700000" algn="tl">
                    <a:srgbClr val="000000">
                      <a:alpha val="43137"/>
                    </a:srgbClr>
                  </a:outerShdw>
                </a:effectLst>
              </a:rPr>
              <a:t>Projeyi Hazırlayanlar</a:t>
            </a:r>
          </a:p>
        </p:txBody>
      </p:sp>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sp>
        <p:nvSpPr>
          <p:cNvPr id="4" name="Başlık 7">
            <a:extLst>
              <a:ext uri="{FF2B5EF4-FFF2-40B4-BE49-F238E27FC236}">
                <a16:creationId xmlns:a16="http://schemas.microsoft.com/office/drawing/2014/main" id="{407C32F7-6138-4719-ABDF-582634DCB02A}"/>
              </a:ext>
            </a:extLst>
          </p:cNvPr>
          <p:cNvSpPr txBox="1">
            <a:spLocks/>
          </p:cNvSpPr>
          <p:nvPr/>
        </p:nvSpPr>
        <p:spPr>
          <a:xfrm>
            <a:off x="1524000" y="2330004"/>
            <a:ext cx="9144000" cy="35356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4400" b="1" dirty="0">
                <a:solidFill>
                  <a:schemeClr val="bg1"/>
                </a:solidFill>
                <a:effectLst>
                  <a:outerShdw blurRad="38100" dist="38100" dir="2700000" algn="tl">
                    <a:srgbClr val="000000">
                      <a:alpha val="43137"/>
                    </a:srgbClr>
                  </a:outerShdw>
                </a:effectLst>
              </a:rPr>
              <a:t>Behçet Muhammed</a:t>
            </a:r>
          </a:p>
          <a:p>
            <a:r>
              <a:rPr lang="tr-TR" sz="4400" b="1" dirty="0">
                <a:solidFill>
                  <a:schemeClr val="bg1"/>
                </a:solidFill>
                <a:effectLst>
                  <a:outerShdw blurRad="38100" dist="38100" dir="2700000" algn="tl">
                    <a:srgbClr val="000000">
                      <a:alpha val="43137"/>
                    </a:srgbClr>
                  </a:outerShdw>
                </a:effectLst>
              </a:rPr>
              <a:t>Adem Çolak</a:t>
            </a:r>
          </a:p>
          <a:p>
            <a:r>
              <a:rPr lang="tr-TR" sz="4400" b="1" dirty="0" err="1">
                <a:solidFill>
                  <a:schemeClr val="bg1"/>
                </a:solidFill>
                <a:effectLst>
                  <a:outerShdw blurRad="38100" dist="38100" dir="2700000" algn="tl">
                    <a:srgbClr val="000000">
                      <a:alpha val="43137"/>
                    </a:srgbClr>
                  </a:outerShdw>
                </a:effectLst>
              </a:rPr>
              <a:t>Hazem</a:t>
            </a:r>
            <a:r>
              <a:rPr lang="tr-TR" sz="4400" b="1" dirty="0">
                <a:solidFill>
                  <a:schemeClr val="bg1"/>
                </a:solidFill>
                <a:effectLst>
                  <a:outerShdw blurRad="38100" dist="38100" dir="2700000" algn="tl">
                    <a:srgbClr val="000000">
                      <a:alpha val="43137"/>
                    </a:srgbClr>
                  </a:outerShdw>
                </a:effectLst>
              </a:rPr>
              <a:t> </a:t>
            </a:r>
            <a:r>
              <a:rPr lang="tr-TR" sz="4400" b="1" dirty="0" err="1">
                <a:solidFill>
                  <a:schemeClr val="bg1"/>
                </a:solidFill>
                <a:effectLst>
                  <a:outerShdw blurRad="38100" dist="38100" dir="2700000" algn="tl">
                    <a:srgbClr val="000000">
                      <a:alpha val="43137"/>
                    </a:srgbClr>
                  </a:outerShdw>
                </a:effectLst>
              </a:rPr>
              <a:t>Kataie</a:t>
            </a:r>
            <a:endParaRPr lang="tr-TR" sz="4400" b="1" dirty="0">
              <a:solidFill>
                <a:schemeClr val="bg1"/>
              </a:solidFill>
              <a:effectLst>
                <a:outerShdw blurRad="38100" dist="38100" dir="2700000" algn="tl">
                  <a:srgbClr val="000000">
                    <a:alpha val="43137"/>
                  </a:srgbClr>
                </a:outerShdw>
              </a:effectLst>
            </a:endParaRPr>
          </a:p>
          <a:p>
            <a:r>
              <a:rPr lang="tr-TR" sz="4400" b="1" dirty="0" err="1">
                <a:solidFill>
                  <a:schemeClr val="bg1"/>
                </a:solidFill>
                <a:effectLst>
                  <a:outerShdw blurRad="38100" dist="38100" dir="2700000" algn="tl">
                    <a:srgbClr val="000000">
                      <a:alpha val="43137"/>
                    </a:srgbClr>
                  </a:outerShdw>
                </a:effectLst>
              </a:rPr>
              <a:t>Danial</a:t>
            </a:r>
            <a:r>
              <a:rPr lang="tr-TR" sz="4400" b="1" dirty="0">
                <a:solidFill>
                  <a:schemeClr val="bg1"/>
                </a:solidFill>
                <a:effectLst>
                  <a:outerShdw blurRad="38100" dist="38100" dir="2700000" algn="tl">
                    <a:srgbClr val="000000">
                      <a:alpha val="43137"/>
                    </a:srgbClr>
                  </a:outerShdw>
                </a:effectLst>
              </a:rPr>
              <a:t> </a:t>
            </a:r>
            <a:r>
              <a:rPr lang="tr-TR" sz="4400" b="1" dirty="0" err="1">
                <a:solidFill>
                  <a:schemeClr val="bg1"/>
                </a:solidFill>
                <a:effectLst>
                  <a:outerShdw blurRad="38100" dist="38100" dir="2700000" algn="tl">
                    <a:srgbClr val="000000">
                      <a:alpha val="43137"/>
                    </a:srgbClr>
                  </a:outerShdw>
                </a:effectLst>
              </a:rPr>
              <a:t>Erfani</a:t>
            </a:r>
            <a:endParaRPr lang="tr-TR" sz="4400" b="1" dirty="0">
              <a:solidFill>
                <a:schemeClr val="bg1"/>
              </a:solidFill>
              <a:effectLst>
                <a:outerShdw blurRad="38100" dist="38100" dir="2700000" algn="tl">
                  <a:srgbClr val="000000">
                    <a:alpha val="43137"/>
                  </a:srgbClr>
                </a:outerShdw>
              </a:effectLst>
            </a:endParaRPr>
          </a:p>
        </p:txBody>
      </p:sp>
      <p:sp>
        <p:nvSpPr>
          <p:cNvPr id="5" name="Başlık 7">
            <a:extLst>
              <a:ext uri="{FF2B5EF4-FFF2-40B4-BE49-F238E27FC236}">
                <a16:creationId xmlns:a16="http://schemas.microsoft.com/office/drawing/2014/main" id="{C98CC1A2-E935-451E-94AE-F94E5E6BFFF6}"/>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34/32</a:t>
            </a:r>
          </a:p>
        </p:txBody>
      </p:sp>
      <p:pic>
        <p:nvPicPr>
          <p:cNvPr id="3" name="Grafik 2" descr="Grup beyin fırtınası ana hat">
            <a:extLst>
              <a:ext uri="{FF2B5EF4-FFF2-40B4-BE49-F238E27FC236}">
                <a16:creationId xmlns:a16="http://schemas.microsoft.com/office/drawing/2014/main" id="{DEEA59AD-018E-41C7-8FD3-A6B251E028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08651" y="1645746"/>
            <a:ext cx="1783254" cy="1783254"/>
          </a:xfrm>
          <a:prstGeom prst="rect">
            <a:avLst/>
          </a:prstGeom>
        </p:spPr>
      </p:pic>
    </p:spTree>
    <p:extLst>
      <p:ext uri="{BB962C8B-B14F-4D97-AF65-F5344CB8AC3E}">
        <p14:creationId xmlns:p14="http://schemas.microsoft.com/office/powerpoint/2010/main" val="2123821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856D067E-F0ED-4209-8ADA-CD9F32828BFB}"/>
              </a:ext>
            </a:extLst>
          </p:cNvPr>
          <p:cNvSpPr>
            <a:spLocks noGrp="1"/>
          </p:cNvSpPr>
          <p:nvPr>
            <p:ph type="ctrTitle"/>
          </p:nvPr>
        </p:nvSpPr>
        <p:spPr>
          <a:xfrm>
            <a:off x="103896" y="115363"/>
            <a:ext cx="9144000" cy="1168247"/>
          </a:xfrm>
        </p:spPr>
        <p:txBody>
          <a:bodyPr>
            <a:normAutofit/>
          </a:bodyPr>
          <a:lstStyle/>
          <a:p>
            <a:r>
              <a:rPr lang="tr-TR" sz="6500" b="1" dirty="0">
                <a:solidFill>
                  <a:schemeClr val="bg1"/>
                </a:solidFill>
                <a:effectLst>
                  <a:outerShdw blurRad="38100" dist="38100" dir="2700000" algn="tl">
                    <a:srgbClr val="000000">
                      <a:alpha val="43137"/>
                    </a:srgbClr>
                  </a:outerShdw>
                </a:effectLst>
              </a:rPr>
              <a:t>Kaynaklar</a:t>
            </a:r>
          </a:p>
        </p:txBody>
      </p:sp>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sp>
        <p:nvSpPr>
          <p:cNvPr id="6" name="Levent, Vecdi Emre (2019) “Von Neumann Mimarisi”, Bilgisayar Mühedisliğine Giriş-Ders Notları.…">
            <a:extLst>
              <a:ext uri="{FF2B5EF4-FFF2-40B4-BE49-F238E27FC236}">
                <a16:creationId xmlns:a16="http://schemas.microsoft.com/office/drawing/2014/main" id="{8AFB1461-010C-4757-B8B9-6C1FC551B1D1}"/>
              </a:ext>
            </a:extLst>
          </p:cNvPr>
          <p:cNvSpPr txBox="1">
            <a:spLocks noGrp="1"/>
          </p:cNvSpPr>
          <p:nvPr/>
        </p:nvSpPr>
        <p:spPr>
          <a:xfrm>
            <a:off x="456217" y="1747447"/>
            <a:ext cx="9687560" cy="42927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lIns="50800" tIns="50800" rIns="50800" bIns="50800">
            <a:noAutofit/>
          </a:bodyPr>
          <a:lstStyle>
            <a:lvl1pPr marL="0" marR="0" indent="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1pPr>
            <a:lvl2pPr marL="0" marR="0" indent="4572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2pPr>
            <a:lvl3pPr marL="0" marR="0" indent="9144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3pPr>
            <a:lvl4pPr marL="0" marR="0" indent="13716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4pPr>
            <a:lvl5pPr marL="0" marR="0" indent="18288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5pPr>
            <a:lvl6pPr marL="0" marR="0" indent="22860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6pPr>
            <a:lvl7pPr marL="0" marR="0" indent="27432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7pPr>
            <a:lvl8pPr marL="0" marR="0" indent="32004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8pPr>
            <a:lvl9pPr marL="0" marR="0" indent="36576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9pPr>
          </a:lstStyle>
          <a:p>
            <a:pPr marL="1144834" lvl="1" indent="-807014" algn="l" defTabSz="408940">
              <a:lnSpc>
                <a:spcPct val="80000"/>
              </a:lnSpc>
              <a:buSzPct val="100000"/>
              <a:buChar char="•"/>
              <a:defRPr sz="6020" spc="-60">
                <a:solidFill>
                  <a:srgbClr val="FFFFFF"/>
                </a:solidFill>
                <a:latin typeface="Arial Hebrew"/>
                <a:ea typeface="Arial Hebrew"/>
                <a:cs typeface="Arial Hebrew"/>
                <a:sym typeface="Arial Hebrew"/>
              </a:defRPr>
            </a:pPr>
            <a:r>
              <a:rPr sz="2800" b="1" dirty="0" err="1">
                <a:effectLst>
                  <a:outerShdw blurRad="38100" dist="38100" dir="2700000" algn="tl">
                    <a:srgbClr val="000000">
                      <a:alpha val="43137"/>
                    </a:srgbClr>
                  </a:outerShdw>
                </a:effectLst>
              </a:rPr>
              <a:t>Levent</a:t>
            </a:r>
            <a:r>
              <a:rPr sz="2800" b="1" dirty="0">
                <a:effectLst>
                  <a:outerShdw blurRad="38100" dist="38100" dir="2700000" algn="tl">
                    <a:srgbClr val="000000">
                      <a:alpha val="43137"/>
                    </a:srgbClr>
                  </a:outerShdw>
                </a:effectLst>
              </a:rPr>
              <a:t>, </a:t>
            </a:r>
            <a:r>
              <a:rPr sz="2800" b="1" dirty="0" err="1">
                <a:effectLst>
                  <a:outerShdw blurRad="38100" dist="38100" dir="2700000" algn="tl">
                    <a:srgbClr val="000000">
                      <a:alpha val="43137"/>
                    </a:srgbClr>
                  </a:outerShdw>
                </a:effectLst>
              </a:rPr>
              <a:t>Vecdi</a:t>
            </a:r>
            <a:r>
              <a:rPr sz="2800" b="1" dirty="0">
                <a:effectLst>
                  <a:outerShdw blurRad="38100" dist="38100" dir="2700000" algn="tl">
                    <a:srgbClr val="000000">
                      <a:alpha val="43137"/>
                    </a:srgbClr>
                  </a:outerShdw>
                </a:effectLst>
              </a:rPr>
              <a:t> Emre (2019) “Von Neumann </a:t>
            </a:r>
            <a:r>
              <a:rPr sz="2800" b="1" dirty="0" err="1">
                <a:effectLst>
                  <a:outerShdw blurRad="38100" dist="38100" dir="2700000" algn="tl">
                    <a:srgbClr val="000000">
                      <a:alpha val="43137"/>
                    </a:srgbClr>
                  </a:outerShdw>
                </a:effectLst>
              </a:rPr>
              <a:t>Mimarisi</a:t>
            </a:r>
            <a:r>
              <a:rPr sz="2800" b="1" dirty="0">
                <a:effectLst>
                  <a:outerShdw blurRad="38100" dist="38100" dir="2700000" algn="tl">
                    <a:srgbClr val="000000">
                      <a:alpha val="43137"/>
                    </a:srgbClr>
                  </a:outerShdw>
                </a:effectLst>
              </a:rPr>
              <a:t>”, </a:t>
            </a:r>
            <a:r>
              <a:rPr sz="2800" b="1" dirty="0" err="1">
                <a:effectLst>
                  <a:outerShdw blurRad="38100" dist="38100" dir="2700000" algn="tl">
                    <a:srgbClr val="000000">
                      <a:alpha val="43137"/>
                    </a:srgbClr>
                  </a:outerShdw>
                </a:effectLst>
              </a:rPr>
              <a:t>Bilgisayar</a:t>
            </a:r>
            <a:r>
              <a:rPr sz="2800" b="1" dirty="0">
                <a:effectLst>
                  <a:outerShdw blurRad="38100" dist="38100" dir="2700000" algn="tl">
                    <a:srgbClr val="000000">
                      <a:alpha val="43137"/>
                    </a:srgbClr>
                  </a:outerShdw>
                </a:effectLst>
              </a:rPr>
              <a:t> </a:t>
            </a:r>
            <a:r>
              <a:rPr sz="2800" b="1" dirty="0" err="1">
                <a:effectLst>
                  <a:outerShdw blurRad="38100" dist="38100" dir="2700000" algn="tl">
                    <a:srgbClr val="000000">
                      <a:alpha val="43137"/>
                    </a:srgbClr>
                  </a:outerShdw>
                </a:effectLst>
              </a:rPr>
              <a:t>Mühedisliğine</a:t>
            </a:r>
            <a:r>
              <a:rPr sz="2800" b="1" dirty="0">
                <a:effectLst>
                  <a:outerShdw blurRad="38100" dist="38100" dir="2700000" algn="tl">
                    <a:srgbClr val="000000">
                      <a:alpha val="43137"/>
                    </a:srgbClr>
                  </a:outerShdw>
                </a:effectLst>
              </a:rPr>
              <a:t> </a:t>
            </a:r>
            <a:r>
              <a:rPr sz="2800" b="1" dirty="0" err="1">
                <a:effectLst>
                  <a:outerShdw blurRad="38100" dist="38100" dir="2700000" algn="tl">
                    <a:srgbClr val="000000">
                      <a:alpha val="43137"/>
                    </a:srgbClr>
                  </a:outerShdw>
                </a:effectLst>
              </a:rPr>
              <a:t>Giriş-Ders</a:t>
            </a:r>
            <a:r>
              <a:rPr sz="2800" b="1" dirty="0">
                <a:effectLst>
                  <a:outerShdw blurRad="38100" dist="38100" dir="2700000" algn="tl">
                    <a:srgbClr val="000000">
                      <a:alpha val="43137"/>
                    </a:srgbClr>
                  </a:outerShdw>
                </a:effectLst>
              </a:rPr>
              <a:t> </a:t>
            </a:r>
            <a:r>
              <a:rPr sz="2800" b="1" dirty="0" err="1">
                <a:effectLst>
                  <a:outerShdw blurRad="38100" dist="38100" dir="2700000" algn="tl">
                    <a:srgbClr val="000000">
                      <a:alpha val="43137"/>
                    </a:srgbClr>
                  </a:outerShdw>
                </a:effectLst>
              </a:rPr>
              <a:t>Notları</a:t>
            </a:r>
            <a:r>
              <a:rPr sz="2800" b="1" dirty="0">
                <a:effectLst>
                  <a:outerShdw blurRad="38100" dist="38100" dir="2700000" algn="tl">
                    <a:srgbClr val="000000">
                      <a:alpha val="43137"/>
                    </a:srgbClr>
                  </a:outerShdw>
                </a:effectLst>
              </a:rPr>
              <a:t>.</a:t>
            </a:r>
          </a:p>
          <a:p>
            <a:pPr marL="1144834" lvl="1" indent="-807014" algn="l" defTabSz="408940">
              <a:lnSpc>
                <a:spcPct val="80000"/>
              </a:lnSpc>
              <a:buSzPct val="100000"/>
              <a:buChar char="•"/>
              <a:defRPr sz="6020" spc="-60">
                <a:solidFill>
                  <a:srgbClr val="FFFFFF"/>
                </a:solidFill>
                <a:latin typeface="Arial Hebrew"/>
                <a:ea typeface="Arial Hebrew"/>
                <a:cs typeface="Arial Hebrew"/>
                <a:sym typeface="Arial Hebrew"/>
              </a:defRPr>
            </a:pPr>
            <a:r>
              <a:rPr sz="2800" b="1" dirty="0" err="1">
                <a:effectLst>
                  <a:outerShdw blurRad="38100" dist="38100" dir="2700000" algn="tl">
                    <a:srgbClr val="000000">
                      <a:alpha val="43137"/>
                    </a:srgbClr>
                  </a:outerShdw>
                </a:effectLst>
              </a:rPr>
              <a:t>Levent</a:t>
            </a:r>
            <a:r>
              <a:rPr sz="2800" b="1" dirty="0">
                <a:effectLst>
                  <a:outerShdw blurRad="38100" dist="38100" dir="2700000" algn="tl">
                    <a:srgbClr val="000000">
                      <a:alpha val="43137"/>
                    </a:srgbClr>
                  </a:outerShdw>
                </a:effectLst>
              </a:rPr>
              <a:t>, </a:t>
            </a:r>
            <a:r>
              <a:rPr sz="2800" b="1" dirty="0" err="1">
                <a:effectLst>
                  <a:outerShdw blurRad="38100" dist="38100" dir="2700000" algn="tl">
                    <a:srgbClr val="000000">
                      <a:alpha val="43137"/>
                    </a:srgbClr>
                  </a:outerShdw>
                </a:effectLst>
              </a:rPr>
              <a:t>Vecdi</a:t>
            </a:r>
            <a:r>
              <a:rPr sz="2800" b="1" dirty="0">
                <a:effectLst>
                  <a:outerShdw blurRad="38100" dist="38100" dir="2700000" algn="tl">
                    <a:srgbClr val="000000">
                      <a:alpha val="43137"/>
                    </a:srgbClr>
                  </a:outerShdw>
                </a:effectLst>
              </a:rPr>
              <a:t> Emre (202</a:t>
            </a:r>
            <a:r>
              <a:rPr lang="tr-TR" sz="2800" b="1" dirty="0">
                <a:effectLst>
                  <a:outerShdw blurRad="38100" dist="38100" dir="2700000" algn="tl">
                    <a:srgbClr val="000000">
                      <a:alpha val="43137"/>
                    </a:srgbClr>
                  </a:outerShdw>
                </a:effectLst>
              </a:rPr>
              <a:t>1</a:t>
            </a:r>
            <a:r>
              <a:rPr sz="2800" b="1" dirty="0">
                <a:effectLst>
                  <a:outerShdw blurRad="38100" dist="38100" dir="2700000" algn="tl">
                    <a:srgbClr val="000000">
                      <a:alpha val="43137"/>
                    </a:srgbClr>
                  </a:outerShdw>
                </a:effectLst>
              </a:rPr>
              <a:t>) “Durum </a:t>
            </a:r>
            <a:r>
              <a:rPr sz="2800" b="1" dirty="0" err="1">
                <a:effectLst>
                  <a:outerShdw blurRad="38100" dist="38100" dir="2700000" algn="tl">
                    <a:srgbClr val="000000">
                      <a:alpha val="43137"/>
                    </a:srgbClr>
                  </a:outerShdw>
                </a:effectLst>
              </a:rPr>
              <a:t>Makinaları</a:t>
            </a:r>
            <a:r>
              <a:rPr sz="2800" b="1" dirty="0">
                <a:effectLst>
                  <a:outerShdw blurRad="38100" dist="38100" dir="2700000" algn="tl">
                    <a:srgbClr val="000000">
                      <a:alpha val="43137"/>
                    </a:srgbClr>
                  </a:outerShdw>
                </a:effectLst>
              </a:rPr>
              <a:t>”, </a:t>
            </a:r>
            <a:r>
              <a:rPr sz="2800" b="1" dirty="0" err="1">
                <a:effectLst>
                  <a:outerShdw blurRad="38100" dist="38100" dir="2700000" algn="tl">
                    <a:srgbClr val="000000">
                      <a:alpha val="43137"/>
                    </a:srgbClr>
                  </a:outerShdw>
                </a:effectLst>
              </a:rPr>
              <a:t>Mantıksal</a:t>
            </a:r>
            <a:r>
              <a:rPr sz="2800" b="1" dirty="0">
                <a:effectLst>
                  <a:outerShdw blurRad="38100" dist="38100" dir="2700000" algn="tl">
                    <a:srgbClr val="000000">
                      <a:alpha val="43137"/>
                    </a:srgbClr>
                  </a:outerShdw>
                </a:effectLst>
              </a:rPr>
              <a:t> </a:t>
            </a:r>
            <a:r>
              <a:rPr sz="2800" b="1" dirty="0" err="1">
                <a:effectLst>
                  <a:outerShdw blurRad="38100" dist="38100" dir="2700000" algn="tl">
                    <a:srgbClr val="000000">
                      <a:alpha val="43137"/>
                    </a:srgbClr>
                  </a:outerShdw>
                </a:effectLst>
              </a:rPr>
              <a:t>Sistem</a:t>
            </a:r>
            <a:r>
              <a:rPr sz="2800" b="1" dirty="0">
                <a:effectLst>
                  <a:outerShdw blurRad="38100" dist="38100" dir="2700000" algn="tl">
                    <a:srgbClr val="000000">
                      <a:alpha val="43137"/>
                    </a:srgbClr>
                  </a:outerShdw>
                </a:effectLst>
              </a:rPr>
              <a:t> </a:t>
            </a:r>
            <a:r>
              <a:rPr sz="2800" b="1" dirty="0" err="1">
                <a:effectLst>
                  <a:outerShdw blurRad="38100" dist="38100" dir="2700000" algn="tl">
                    <a:srgbClr val="000000">
                      <a:alpha val="43137"/>
                    </a:srgbClr>
                  </a:outerShdw>
                </a:effectLst>
              </a:rPr>
              <a:t>Tasarımı-Ders</a:t>
            </a:r>
            <a:r>
              <a:rPr sz="2800" b="1" dirty="0">
                <a:effectLst>
                  <a:outerShdw blurRad="38100" dist="38100" dir="2700000" algn="tl">
                    <a:srgbClr val="000000">
                      <a:alpha val="43137"/>
                    </a:srgbClr>
                  </a:outerShdw>
                </a:effectLst>
              </a:rPr>
              <a:t> </a:t>
            </a:r>
            <a:r>
              <a:rPr sz="2800" b="1" dirty="0" err="1">
                <a:effectLst>
                  <a:outerShdw blurRad="38100" dist="38100" dir="2700000" algn="tl">
                    <a:srgbClr val="000000">
                      <a:alpha val="43137"/>
                    </a:srgbClr>
                  </a:outerShdw>
                </a:effectLst>
              </a:rPr>
              <a:t>Notları</a:t>
            </a:r>
            <a:r>
              <a:rPr sz="2800" b="1" dirty="0">
                <a:effectLst>
                  <a:outerShdw blurRad="38100" dist="38100" dir="2700000" algn="tl">
                    <a:srgbClr val="000000">
                      <a:alpha val="43137"/>
                    </a:srgbClr>
                  </a:outerShdw>
                </a:effectLst>
              </a:rPr>
              <a:t>. </a:t>
            </a:r>
          </a:p>
          <a:p>
            <a:pPr marL="1144834" lvl="1" indent="-807014" algn="l" defTabSz="408940">
              <a:lnSpc>
                <a:spcPct val="80000"/>
              </a:lnSpc>
              <a:buSzPct val="100000"/>
              <a:buChar char="•"/>
              <a:defRPr sz="6020" spc="-60">
                <a:solidFill>
                  <a:srgbClr val="FFFFFF"/>
                </a:solidFill>
                <a:latin typeface="Arial Hebrew"/>
                <a:ea typeface="Arial Hebrew"/>
                <a:cs typeface="Arial Hebrew"/>
                <a:sym typeface="Arial Hebrew"/>
              </a:defRPr>
            </a:pPr>
            <a:r>
              <a:rPr sz="2800" b="1" dirty="0" err="1">
                <a:effectLst>
                  <a:outerShdw blurRad="38100" dist="38100" dir="2700000" algn="tl">
                    <a:srgbClr val="000000">
                      <a:alpha val="43137"/>
                    </a:srgbClr>
                  </a:outerShdw>
                </a:effectLst>
              </a:rPr>
              <a:t>Levent</a:t>
            </a:r>
            <a:r>
              <a:rPr sz="2800" b="1" dirty="0">
                <a:effectLst>
                  <a:outerShdw blurRad="38100" dist="38100" dir="2700000" algn="tl">
                    <a:srgbClr val="000000">
                      <a:alpha val="43137"/>
                    </a:srgbClr>
                  </a:outerShdw>
                </a:effectLst>
              </a:rPr>
              <a:t>, </a:t>
            </a:r>
            <a:r>
              <a:rPr sz="2800" b="1" dirty="0" err="1">
                <a:effectLst>
                  <a:outerShdw blurRad="38100" dist="38100" dir="2700000" algn="tl">
                    <a:srgbClr val="000000">
                      <a:alpha val="43137"/>
                    </a:srgbClr>
                  </a:outerShdw>
                </a:effectLst>
              </a:rPr>
              <a:t>Vecdi</a:t>
            </a:r>
            <a:r>
              <a:rPr sz="2800" b="1" dirty="0">
                <a:effectLst>
                  <a:outerShdw blurRad="38100" dist="38100" dir="2700000" algn="tl">
                    <a:srgbClr val="000000">
                      <a:alpha val="43137"/>
                    </a:srgbClr>
                  </a:outerShdw>
                </a:effectLst>
              </a:rPr>
              <a:t> Emre (202</a:t>
            </a:r>
            <a:r>
              <a:rPr lang="tr-TR" sz="2800" b="1" dirty="0">
                <a:effectLst>
                  <a:outerShdw blurRad="38100" dist="38100" dir="2700000" algn="tl">
                    <a:srgbClr val="000000">
                      <a:alpha val="43137"/>
                    </a:srgbClr>
                  </a:outerShdw>
                </a:effectLst>
              </a:rPr>
              <a:t>1</a:t>
            </a:r>
            <a:r>
              <a:rPr sz="2800" b="1" dirty="0">
                <a:effectLst>
                  <a:outerShdw blurRad="38100" dist="38100" dir="2700000" algn="tl">
                    <a:srgbClr val="000000">
                      <a:alpha val="43137"/>
                    </a:srgbClr>
                  </a:outerShdw>
                </a:effectLst>
              </a:rPr>
              <a:t>) “</a:t>
            </a:r>
            <a:r>
              <a:rPr sz="2800" b="1" dirty="0" err="1">
                <a:effectLst>
                  <a:outerShdw blurRad="38100" dist="38100" dir="2700000" algn="tl">
                    <a:srgbClr val="000000">
                      <a:alpha val="43137"/>
                    </a:srgbClr>
                  </a:outerShdw>
                </a:effectLst>
              </a:rPr>
              <a:t>Veriyolu</a:t>
            </a:r>
            <a:r>
              <a:rPr sz="2800" b="1" dirty="0">
                <a:effectLst>
                  <a:outerShdw blurRad="38100" dist="38100" dir="2700000" algn="tl">
                    <a:srgbClr val="000000">
                      <a:alpha val="43137"/>
                    </a:srgbClr>
                  </a:outerShdw>
                </a:effectLst>
              </a:rPr>
              <a:t> </a:t>
            </a:r>
            <a:r>
              <a:rPr sz="2800" b="1" dirty="0" err="1">
                <a:effectLst>
                  <a:outerShdw blurRad="38100" dist="38100" dir="2700000" algn="tl">
                    <a:srgbClr val="000000">
                      <a:alpha val="43137"/>
                    </a:srgbClr>
                  </a:outerShdw>
                </a:effectLst>
              </a:rPr>
              <a:t>Elemanları</a:t>
            </a:r>
            <a:r>
              <a:rPr sz="2800" b="1" dirty="0">
                <a:effectLst>
                  <a:outerShdw blurRad="38100" dist="38100" dir="2700000" algn="tl">
                    <a:srgbClr val="000000">
                      <a:alpha val="43137"/>
                    </a:srgbClr>
                  </a:outerShdw>
                </a:effectLst>
              </a:rPr>
              <a:t>”, </a:t>
            </a:r>
            <a:r>
              <a:rPr sz="2800" b="1" dirty="0" err="1">
                <a:effectLst>
                  <a:outerShdw blurRad="38100" dist="38100" dir="2700000" algn="tl">
                    <a:srgbClr val="000000">
                      <a:alpha val="43137"/>
                    </a:srgbClr>
                  </a:outerShdw>
                </a:effectLst>
              </a:rPr>
              <a:t>Mantıksal</a:t>
            </a:r>
            <a:r>
              <a:rPr sz="2800" b="1" dirty="0">
                <a:effectLst>
                  <a:outerShdw blurRad="38100" dist="38100" dir="2700000" algn="tl">
                    <a:srgbClr val="000000">
                      <a:alpha val="43137"/>
                    </a:srgbClr>
                  </a:outerShdw>
                </a:effectLst>
              </a:rPr>
              <a:t> </a:t>
            </a:r>
            <a:r>
              <a:rPr sz="2800" b="1" dirty="0" err="1">
                <a:effectLst>
                  <a:outerShdw blurRad="38100" dist="38100" dir="2700000" algn="tl">
                    <a:srgbClr val="000000">
                      <a:alpha val="43137"/>
                    </a:srgbClr>
                  </a:outerShdw>
                </a:effectLst>
              </a:rPr>
              <a:t>Sistem</a:t>
            </a:r>
            <a:r>
              <a:rPr sz="2800" b="1" dirty="0">
                <a:effectLst>
                  <a:outerShdw blurRad="38100" dist="38100" dir="2700000" algn="tl">
                    <a:srgbClr val="000000">
                      <a:alpha val="43137"/>
                    </a:srgbClr>
                  </a:outerShdw>
                </a:effectLst>
              </a:rPr>
              <a:t> </a:t>
            </a:r>
            <a:r>
              <a:rPr sz="2800" b="1" dirty="0" err="1">
                <a:effectLst>
                  <a:outerShdw blurRad="38100" dist="38100" dir="2700000" algn="tl">
                    <a:srgbClr val="000000">
                      <a:alpha val="43137"/>
                    </a:srgbClr>
                  </a:outerShdw>
                </a:effectLst>
              </a:rPr>
              <a:t>Tasarımı-Ders</a:t>
            </a:r>
            <a:r>
              <a:rPr sz="2800" b="1" dirty="0">
                <a:effectLst>
                  <a:outerShdw blurRad="38100" dist="38100" dir="2700000" algn="tl">
                    <a:srgbClr val="000000">
                      <a:alpha val="43137"/>
                    </a:srgbClr>
                  </a:outerShdw>
                </a:effectLst>
              </a:rPr>
              <a:t> </a:t>
            </a:r>
            <a:r>
              <a:rPr sz="2800" b="1" dirty="0" err="1">
                <a:effectLst>
                  <a:outerShdw blurRad="38100" dist="38100" dir="2700000" algn="tl">
                    <a:srgbClr val="000000">
                      <a:alpha val="43137"/>
                    </a:srgbClr>
                  </a:outerShdw>
                </a:effectLst>
              </a:rPr>
              <a:t>Notları</a:t>
            </a:r>
            <a:r>
              <a:rPr sz="2800" b="1" dirty="0">
                <a:effectLst>
                  <a:outerShdw blurRad="38100" dist="38100" dir="2700000" algn="tl">
                    <a:srgbClr val="000000">
                      <a:alpha val="43137"/>
                    </a:srgbClr>
                  </a:outerShdw>
                </a:effectLst>
              </a:rPr>
              <a:t>. </a:t>
            </a:r>
          </a:p>
          <a:p>
            <a:pPr marL="1144834" lvl="1" indent="-807014" algn="l" defTabSz="408940">
              <a:lnSpc>
                <a:spcPct val="80000"/>
              </a:lnSpc>
              <a:buSzPct val="100000"/>
              <a:buChar char="•"/>
              <a:defRPr sz="6020" spc="-60">
                <a:solidFill>
                  <a:srgbClr val="FFFFFF"/>
                </a:solidFill>
                <a:latin typeface="Arial Hebrew"/>
                <a:ea typeface="Arial Hebrew"/>
                <a:cs typeface="Arial Hebrew"/>
                <a:sym typeface="Arial Hebrew"/>
              </a:defRPr>
            </a:pPr>
            <a:r>
              <a:rPr sz="2800" b="1" dirty="0" err="1">
                <a:effectLst>
                  <a:outerShdw blurRad="38100" dist="38100" dir="2700000" algn="tl">
                    <a:srgbClr val="000000">
                      <a:alpha val="43137"/>
                    </a:srgbClr>
                  </a:outerShdw>
                </a:effectLst>
              </a:rPr>
              <a:t>Levent</a:t>
            </a:r>
            <a:r>
              <a:rPr sz="2800" b="1" dirty="0">
                <a:effectLst>
                  <a:outerShdw blurRad="38100" dist="38100" dir="2700000" algn="tl">
                    <a:srgbClr val="000000">
                      <a:alpha val="43137"/>
                    </a:srgbClr>
                  </a:outerShdw>
                </a:effectLst>
              </a:rPr>
              <a:t>, </a:t>
            </a:r>
            <a:r>
              <a:rPr sz="2800" b="1" dirty="0" err="1">
                <a:effectLst>
                  <a:outerShdw blurRad="38100" dist="38100" dir="2700000" algn="tl">
                    <a:srgbClr val="000000">
                      <a:alpha val="43137"/>
                    </a:srgbClr>
                  </a:outerShdw>
                </a:effectLst>
              </a:rPr>
              <a:t>Vecdi</a:t>
            </a:r>
            <a:r>
              <a:rPr sz="2800" b="1" dirty="0">
                <a:effectLst>
                  <a:outerShdw blurRad="38100" dist="38100" dir="2700000" algn="tl">
                    <a:srgbClr val="000000">
                      <a:alpha val="43137"/>
                    </a:srgbClr>
                  </a:outerShdw>
                </a:effectLst>
              </a:rPr>
              <a:t> Emre (202</a:t>
            </a:r>
            <a:r>
              <a:rPr lang="tr-TR" sz="2800" b="1" dirty="0">
                <a:effectLst>
                  <a:outerShdw blurRad="38100" dist="38100" dir="2700000" algn="tl">
                    <a:srgbClr val="000000">
                      <a:alpha val="43137"/>
                    </a:srgbClr>
                  </a:outerShdw>
                </a:effectLst>
              </a:rPr>
              <a:t>1</a:t>
            </a:r>
            <a:r>
              <a:rPr sz="2800" b="1" dirty="0">
                <a:effectLst>
                  <a:outerShdw blurRad="38100" dist="38100" dir="2700000" algn="tl">
                    <a:srgbClr val="000000">
                      <a:alpha val="43137"/>
                    </a:srgbClr>
                  </a:outerShdw>
                </a:effectLst>
              </a:rPr>
              <a:t>) “</a:t>
            </a:r>
            <a:r>
              <a:rPr sz="2800" b="1" dirty="0" err="1">
                <a:effectLst>
                  <a:outerShdw blurRad="38100" dist="38100" dir="2700000" algn="tl">
                    <a:srgbClr val="000000">
                      <a:alpha val="43137"/>
                    </a:srgbClr>
                  </a:outerShdw>
                </a:effectLst>
              </a:rPr>
              <a:t>Bellekler</a:t>
            </a:r>
            <a:r>
              <a:rPr sz="2800" b="1" dirty="0">
                <a:effectLst>
                  <a:outerShdw blurRad="38100" dist="38100" dir="2700000" algn="tl">
                    <a:srgbClr val="000000">
                      <a:alpha val="43137"/>
                    </a:srgbClr>
                  </a:outerShdw>
                </a:effectLst>
              </a:rPr>
              <a:t>”, </a:t>
            </a:r>
            <a:r>
              <a:rPr sz="2800" b="1" dirty="0" err="1">
                <a:effectLst>
                  <a:outerShdw blurRad="38100" dist="38100" dir="2700000" algn="tl">
                    <a:srgbClr val="000000">
                      <a:alpha val="43137"/>
                    </a:srgbClr>
                  </a:outerShdw>
                </a:effectLst>
              </a:rPr>
              <a:t>Mantıksal</a:t>
            </a:r>
            <a:r>
              <a:rPr sz="2800" b="1" dirty="0">
                <a:effectLst>
                  <a:outerShdw blurRad="38100" dist="38100" dir="2700000" algn="tl">
                    <a:srgbClr val="000000">
                      <a:alpha val="43137"/>
                    </a:srgbClr>
                  </a:outerShdw>
                </a:effectLst>
              </a:rPr>
              <a:t> </a:t>
            </a:r>
            <a:r>
              <a:rPr sz="2800" b="1" dirty="0" err="1">
                <a:effectLst>
                  <a:outerShdw blurRad="38100" dist="38100" dir="2700000" algn="tl">
                    <a:srgbClr val="000000">
                      <a:alpha val="43137"/>
                    </a:srgbClr>
                  </a:outerShdw>
                </a:effectLst>
              </a:rPr>
              <a:t>Sistem</a:t>
            </a:r>
            <a:r>
              <a:rPr sz="2800" b="1" dirty="0">
                <a:effectLst>
                  <a:outerShdw blurRad="38100" dist="38100" dir="2700000" algn="tl">
                    <a:srgbClr val="000000">
                      <a:alpha val="43137"/>
                    </a:srgbClr>
                  </a:outerShdw>
                </a:effectLst>
              </a:rPr>
              <a:t> </a:t>
            </a:r>
            <a:r>
              <a:rPr sz="2800" b="1" dirty="0" err="1">
                <a:effectLst>
                  <a:outerShdw blurRad="38100" dist="38100" dir="2700000" algn="tl">
                    <a:srgbClr val="000000">
                      <a:alpha val="43137"/>
                    </a:srgbClr>
                  </a:outerShdw>
                </a:effectLst>
              </a:rPr>
              <a:t>Tasarımı-Ders</a:t>
            </a:r>
            <a:r>
              <a:rPr sz="2800" b="1" dirty="0">
                <a:effectLst>
                  <a:outerShdw blurRad="38100" dist="38100" dir="2700000" algn="tl">
                    <a:srgbClr val="000000">
                      <a:alpha val="43137"/>
                    </a:srgbClr>
                  </a:outerShdw>
                </a:effectLst>
              </a:rPr>
              <a:t> </a:t>
            </a:r>
            <a:r>
              <a:rPr sz="2800" b="1" dirty="0" err="1">
                <a:effectLst>
                  <a:outerShdw blurRad="38100" dist="38100" dir="2700000" algn="tl">
                    <a:srgbClr val="000000">
                      <a:alpha val="43137"/>
                    </a:srgbClr>
                  </a:outerShdw>
                </a:effectLst>
              </a:rPr>
              <a:t>Notları</a:t>
            </a:r>
            <a:r>
              <a:rPr sz="2800" b="1" dirty="0">
                <a:effectLst>
                  <a:outerShdw blurRad="38100" dist="38100" dir="2700000" algn="tl">
                    <a:srgbClr val="000000">
                      <a:alpha val="43137"/>
                    </a:srgbClr>
                  </a:outerShdw>
                </a:effectLst>
              </a:rPr>
              <a:t>. </a:t>
            </a:r>
          </a:p>
          <a:p>
            <a:pPr marL="1144834" lvl="1" indent="-807014" algn="l" defTabSz="408940">
              <a:lnSpc>
                <a:spcPct val="80000"/>
              </a:lnSpc>
              <a:buSzPct val="100000"/>
              <a:buChar char="•"/>
              <a:defRPr sz="6020" spc="-60">
                <a:solidFill>
                  <a:srgbClr val="FFFFFF"/>
                </a:solidFill>
                <a:latin typeface="Arial Hebrew"/>
                <a:ea typeface="Arial Hebrew"/>
                <a:cs typeface="Arial Hebrew"/>
                <a:sym typeface="Arial Hebrew"/>
              </a:defRPr>
            </a:pPr>
            <a:r>
              <a:rPr sz="2800" b="1" dirty="0" err="1">
                <a:effectLst>
                  <a:outerShdw blurRad="38100" dist="38100" dir="2700000" algn="tl">
                    <a:srgbClr val="000000">
                      <a:alpha val="43137"/>
                    </a:srgbClr>
                  </a:outerShdw>
                </a:effectLst>
              </a:rPr>
              <a:t>Levent</a:t>
            </a:r>
            <a:r>
              <a:rPr sz="2800" b="1" dirty="0">
                <a:effectLst>
                  <a:outerShdw blurRad="38100" dist="38100" dir="2700000" algn="tl">
                    <a:srgbClr val="000000">
                      <a:alpha val="43137"/>
                    </a:srgbClr>
                  </a:outerShdw>
                </a:effectLst>
              </a:rPr>
              <a:t>, </a:t>
            </a:r>
            <a:r>
              <a:rPr sz="2800" b="1" dirty="0" err="1">
                <a:effectLst>
                  <a:outerShdw blurRad="38100" dist="38100" dir="2700000" algn="tl">
                    <a:srgbClr val="000000">
                      <a:alpha val="43137"/>
                    </a:srgbClr>
                  </a:outerShdw>
                </a:effectLst>
              </a:rPr>
              <a:t>Vecdi</a:t>
            </a:r>
            <a:r>
              <a:rPr sz="2800" b="1" dirty="0">
                <a:effectLst>
                  <a:outerShdw blurRad="38100" dist="38100" dir="2700000" algn="tl">
                    <a:srgbClr val="000000">
                      <a:alpha val="43137"/>
                    </a:srgbClr>
                  </a:outerShdw>
                </a:effectLst>
              </a:rPr>
              <a:t> Emre (202</a:t>
            </a:r>
            <a:r>
              <a:rPr lang="tr-TR" sz="2800" b="1" dirty="0">
                <a:effectLst>
                  <a:outerShdw blurRad="38100" dist="38100" dir="2700000" algn="tl">
                    <a:srgbClr val="000000">
                      <a:alpha val="43137"/>
                    </a:srgbClr>
                  </a:outerShdw>
                </a:effectLst>
              </a:rPr>
              <a:t>1</a:t>
            </a:r>
            <a:r>
              <a:rPr sz="2800" b="1" dirty="0">
                <a:effectLst>
                  <a:outerShdw blurRad="38100" dist="38100" dir="2700000" algn="tl">
                    <a:srgbClr val="000000">
                      <a:alpha val="43137"/>
                    </a:srgbClr>
                  </a:outerShdw>
                </a:effectLst>
              </a:rPr>
              <a:t>) “FB-CPU RTL </a:t>
            </a:r>
            <a:r>
              <a:rPr sz="2800" b="1" dirty="0" err="1">
                <a:effectLst>
                  <a:outerShdw blurRad="38100" dist="38100" dir="2700000" algn="tl">
                    <a:srgbClr val="000000">
                      <a:alpha val="43137"/>
                    </a:srgbClr>
                  </a:outerShdw>
                </a:effectLst>
              </a:rPr>
              <a:t>Tasarım</a:t>
            </a:r>
            <a:r>
              <a:rPr sz="2800" b="1" dirty="0">
                <a:effectLst>
                  <a:outerShdw blurRad="38100" dist="38100" dir="2700000" algn="tl">
                    <a:srgbClr val="000000">
                      <a:alpha val="43137"/>
                    </a:srgbClr>
                  </a:outerShdw>
                </a:effectLst>
              </a:rPr>
              <a:t>”, </a:t>
            </a:r>
            <a:r>
              <a:rPr sz="2800" b="1" dirty="0" err="1">
                <a:effectLst>
                  <a:outerShdw blurRad="38100" dist="38100" dir="2700000" algn="tl">
                    <a:srgbClr val="000000">
                      <a:alpha val="43137"/>
                    </a:srgbClr>
                  </a:outerShdw>
                </a:effectLst>
              </a:rPr>
              <a:t>Mantıksal</a:t>
            </a:r>
            <a:r>
              <a:rPr sz="2800" b="1" dirty="0">
                <a:effectLst>
                  <a:outerShdw blurRad="38100" dist="38100" dir="2700000" algn="tl">
                    <a:srgbClr val="000000">
                      <a:alpha val="43137"/>
                    </a:srgbClr>
                  </a:outerShdw>
                </a:effectLst>
              </a:rPr>
              <a:t> </a:t>
            </a:r>
            <a:r>
              <a:rPr sz="2800" b="1" dirty="0" err="1">
                <a:effectLst>
                  <a:outerShdw blurRad="38100" dist="38100" dir="2700000" algn="tl">
                    <a:srgbClr val="000000">
                      <a:alpha val="43137"/>
                    </a:srgbClr>
                  </a:outerShdw>
                </a:effectLst>
              </a:rPr>
              <a:t>Sistem</a:t>
            </a:r>
            <a:r>
              <a:rPr sz="2800" b="1" dirty="0">
                <a:effectLst>
                  <a:outerShdw blurRad="38100" dist="38100" dir="2700000" algn="tl">
                    <a:srgbClr val="000000">
                      <a:alpha val="43137"/>
                    </a:srgbClr>
                  </a:outerShdw>
                </a:effectLst>
              </a:rPr>
              <a:t> </a:t>
            </a:r>
            <a:r>
              <a:rPr sz="2800" b="1" dirty="0" err="1">
                <a:effectLst>
                  <a:outerShdw blurRad="38100" dist="38100" dir="2700000" algn="tl">
                    <a:srgbClr val="000000">
                      <a:alpha val="43137"/>
                    </a:srgbClr>
                  </a:outerShdw>
                </a:effectLst>
              </a:rPr>
              <a:t>Tasarımı-Ders</a:t>
            </a:r>
            <a:r>
              <a:rPr sz="2800" b="1" dirty="0">
                <a:effectLst>
                  <a:outerShdw blurRad="38100" dist="38100" dir="2700000" algn="tl">
                    <a:srgbClr val="000000">
                      <a:alpha val="43137"/>
                    </a:srgbClr>
                  </a:outerShdw>
                </a:effectLst>
              </a:rPr>
              <a:t> </a:t>
            </a:r>
            <a:r>
              <a:rPr sz="2800" b="1" dirty="0" err="1">
                <a:effectLst>
                  <a:outerShdw blurRad="38100" dist="38100" dir="2700000" algn="tl">
                    <a:srgbClr val="000000">
                      <a:alpha val="43137"/>
                    </a:srgbClr>
                  </a:outerShdw>
                </a:effectLst>
              </a:rPr>
              <a:t>Notları</a:t>
            </a:r>
            <a:r>
              <a:rPr sz="2800" b="1" dirty="0">
                <a:effectLst>
                  <a:outerShdw blurRad="38100" dist="38100" dir="2700000" algn="tl">
                    <a:srgbClr val="000000">
                      <a:alpha val="43137"/>
                    </a:srgbClr>
                  </a:outerShdw>
                </a:effectLst>
              </a:rPr>
              <a:t>.</a:t>
            </a:r>
          </a:p>
        </p:txBody>
      </p:sp>
      <p:sp>
        <p:nvSpPr>
          <p:cNvPr id="5" name="Başlık 7">
            <a:extLst>
              <a:ext uri="{FF2B5EF4-FFF2-40B4-BE49-F238E27FC236}">
                <a16:creationId xmlns:a16="http://schemas.microsoft.com/office/drawing/2014/main" id="{EDC1BE3F-1BE5-4FB6-A49A-C834C2ADB51F}"/>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34/33</a:t>
            </a:r>
          </a:p>
        </p:txBody>
      </p:sp>
      <p:pic>
        <p:nvPicPr>
          <p:cNvPr id="3" name="Grafik 2" descr="Başkalarıyla birlikte bisiklet sürme düz dolguyla">
            <a:extLst>
              <a:ext uri="{FF2B5EF4-FFF2-40B4-BE49-F238E27FC236}">
                <a16:creationId xmlns:a16="http://schemas.microsoft.com/office/drawing/2014/main" id="{8AE42971-D7F6-46AE-B055-A21F2AB47E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18039" y="123539"/>
            <a:ext cx="1317388" cy="1317388"/>
          </a:xfrm>
          <a:prstGeom prst="rect">
            <a:avLst/>
          </a:prstGeom>
        </p:spPr>
      </p:pic>
    </p:spTree>
    <p:extLst>
      <p:ext uri="{BB962C8B-B14F-4D97-AF65-F5344CB8AC3E}">
        <p14:creationId xmlns:p14="http://schemas.microsoft.com/office/powerpoint/2010/main" val="1197631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856D067E-F0ED-4209-8ADA-CD9F32828BFB}"/>
              </a:ext>
            </a:extLst>
          </p:cNvPr>
          <p:cNvSpPr>
            <a:spLocks noGrp="1"/>
          </p:cNvSpPr>
          <p:nvPr>
            <p:ph type="ctrTitle"/>
          </p:nvPr>
        </p:nvSpPr>
        <p:spPr>
          <a:xfrm>
            <a:off x="4268075" y="156547"/>
            <a:ext cx="3464405" cy="825757"/>
          </a:xfrm>
        </p:spPr>
        <p:txBody>
          <a:bodyPr>
            <a:normAutofit fontScale="90000"/>
          </a:bodyPr>
          <a:lstStyle/>
          <a:p>
            <a:r>
              <a:rPr lang="tr-TR" b="1" dirty="0">
                <a:solidFill>
                  <a:schemeClr val="bg1"/>
                </a:solidFill>
                <a:effectLst>
                  <a:outerShdw blurRad="38100" dist="38100" dir="2700000" algn="tl">
                    <a:srgbClr val="000000">
                      <a:alpha val="43137"/>
                    </a:srgbClr>
                  </a:outerShdw>
                </a:effectLst>
              </a:rPr>
              <a:t>Levent.tc</a:t>
            </a:r>
          </a:p>
        </p:txBody>
      </p:sp>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pic>
        <p:nvPicPr>
          <p:cNvPr id="3" name="Resim 2" descr="metin içeren bir resim&#10;&#10;Açıklama otomatik olarak oluşturuldu">
            <a:extLst>
              <a:ext uri="{FF2B5EF4-FFF2-40B4-BE49-F238E27FC236}">
                <a16:creationId xmlns:a16="http://schemas.microsoft.com/office/drawing/2014/main" id="{FF65135A-221A-416B-A843-7F07A35048CC}"/>
              </a:ext>
            </a:extLst>
          </p:cNvPr>
          <p:cNvPicPr>
            <a:picLocks noChangeAspect="1"/>
          </p:cNvPicPr>
          <p:nvPr/>
        </p:nvPicPr>
        <p:blipFill rotWithShape="1">
          <a:blip r:embed="rId3">
            <a:extLst>
              <a:ext uri="{28A0092B-C50C-407E-A947-70E740481C1C}">
                <a14:useLocalDpi xmlns:a14="http://schemas.microsoft.com/office/drawing/2010/main" val="0"/>
              </a:ext>
            </a:extLst>
          </a:blip>
          <a:srcRect l="959" t="4023" r="1133" b="347"/>
          <a:stretch/>
        </p:blipFill>
        <p:spPr>
          <a:xfrm>
            <a:off x="472274" y="982304"/>
            <a:ext cx="11284298" cy="5364418"/>
          </a:xfrm>
          <a:prstGeom prst="rect">
            <a:avLst/>
          </a:prstGeom>
        </p:spPr>
      </p:pic>
      <p:sp>
        <p:nvSpPr>
          <p:cNvPr id="5" name="Başlık 7">
            <a:extLst>
              <a:ext uri="{FF2B5EF4-FFF2-40B4-BE49-F238E27FC236}">
                <a16:creationId xmlns:a16="http://schemas.microsoft.com/office/drawing/2014/main" id="{3F04DF1F-29E1-4C25-9D5A-57DB20EEF4C5}"/>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34/34</a:t>
            </a:r>
          </a:p>
        </p:txBody>
      </p:sp>
      <p:pic>
        <p:nvPicPr>
          <p:cNvPr id="4" name="Grafik 3" descr="İnternet düz dolguyla">
            <a:extLst>
              <a:ext uri="{FF2B5EF4-FFF2-40B4-BE49-F238E27FC236}">
                <a16:creationId xmlns:a16="http://schemas.microsoft.com/office/drawing/2014/main" id="{098009B9-4189-4F83-9000-F4284468D3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9986" y="2106561"/>
            <a:ext cx="2406445" cy="2406445"/>
          </a:xfrm>
          <a:prstGeom prst="rect">
            <a:avLst/>
          </a:prstGeom>
        </p:spPr>
      </p:pic>
      <p:cxnSp>
        <p:nvCxnSpPr>
          <p:cNvPr id="9" name="Düz Ok Bağlayıcısı 8">
            <a:extLst>
              <a:ext uri="{FF2B5EF4-FFF2-40B4-BE49-F238E27FC236}">
                <a16:creationId xmlns:a16="http://schemas.microsoft.com/office/drawing/2014/main" id="{DAF004A6-4C2D-4452-97DA-322649E3F648}"/>
              </a:ext>
            </a:extLst>
          </p:cNvPr>
          <p:cNvCxnSpPr>
            <a:cxnSpLocks/>
          </p:cNvCxnSpPr>
          <p:nvPr/>
        </p:nvCxnSpPr>
        <p:spPr>
          <a:xfrm flipH="1" flipV="1">
            <a:off x="2448232" y="1238865"/>
            <a:ext cx="196646" cy="1212594"/>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50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856D067E-F0ED-4209-8ADA-CD9F32828BFB}"/>
              </a:ext>
            </a:extLst>
          </p:cNvPr>
          <p:cNvSpPr>
            <a:spLocks noGrp="1"/>
          </p:cNvSpPr>
          <p:nvPr>
            <p:ph type="ctrTitle"/>
          </p:nvPr>
        </p:nvSpPr>
        <p:spPr>
          <a:xfrm>
            <a:off x="216311" y="264396"/>
            <a:ext cx="4048290" cy="5664456"/>
          </a:xfrm>
        </p:spPr>
        <p:txBody>
          <a:bodyPr>
            <a:noAutofit/>
          </a:bodyPr>
          <a:lstStyle/>
          <a:p>
            <a:pPr algn="l" defTabSz="914400">
              <a:lnSpc>
                <a:spcPct val="100000"/>
              </a:lnSpc>
              <a:spcBef>
                <a:spcPts val="1300"/>
              </a:spcBef>
              <a:tabLst>
                <a:tab pos="190500" algn="l"/>
                <a:tab pos="381000" algn="l"/>
                <a:tab pos="584200" algn="l"/>
                <a:tab pos="774700" algn="l"/>
                <a:tab pos="977900" algn="l"/>
                <a:tab pos="1168400" algn="l"/>
                <a:tab pos="1358900" algn="l"/>
                <a:tab pos="1562100" algn="l"/>
                <a:tab pos="1752600" algn="l"/>
                <a:tab pos="1955800" algn="l"/>
                <a:tab pos="2146300" algn="l"/>
                <a:tab pos="2336800" algn="l"/>
              </a:tabLst>
              <a:defRPr sz="3300" spc="0">
                <a:solidFill>
                  <a:srgbClr val="FFFFFF"/>
                </a:solidFill>
                <a:latin typeface="Avenir Next Medium"/>
                <a:ea typeface="Avenir Next Medium"/>
                <a:cs typeface="Avenir Next Medium"/>
                <a:sym typeface="Avenir Next Medium"/>
              </a:defRPr>
            </a:pPr>
            <a:r>
              <a:rPr lang="tr-TR" sz="2300" b="1" dirty="0">
                <a:effectLst>
                  <a:outerShdw blurRad="38100" dist="38100" dir="2700000" algn="tl">
                    <a:srgbClr val="000000">
                      <a:alpha val="43137"/>
                    </a:srgbClr>
                  </a:outerShdw>
                </a:effectLst>
              </a:rPr>
              <a:t>FB-CPU isimli yapacağımız </a:t>
            </a:r>
            <a:br>
              <a:rPr lang="tr-TR" sz="2300" b="1" dirty="0">
                <a:effectLst>
                  <a:outerShdw blurRad="38100" dist="38100" dir="2700000" algn="tl">
                    <a:srgbClr val="000000">
                      <a:alpha val="43137"/>
                    </a:srgbClr>
                  </a:outerShdw>
                </a:effectLst>
              </a:rPr>
            </a:br>
            <a:r>
              <a:rPr lang="tr-TR" sz="2300" b="1" dirty="0">
                <a:effectLst>
                  <a:outerShdw blurRad="38100" dist="38100" dir="2700000" algn="tl">
                    <a:srgbClr val="000000">
                      <a:alpha val="43137"/>
                    </a:srgbClr>
                  </a:outerShdw>
                </a:effectLst>
              </a:rPr>
              <a:t>projenin tasarımı şekilde </a:t>
            </a:r>
            <a:br>
              <a:rPr lang="tr-TR" sz="2300" b="1" dirty="0">
                <a:effectLst>
                  <a:outerShdw blurRad="38100" dist="38100" dir="2700000" algn="tl">
                    <a:srgbClr val="000000">
                      <a:alpha val="43137"/>
                    </a:srgbClr>
                  </a:outerShdw>
                </a:effectLst>
              </a:rPr>
            </a:br>
            <a:r>
              <a:rPr lang="tr-TR" sz="2300" b="1" dirty="0">
                <a:effectLst>
                  <a:outerShdw blurRad="38100" dist="38100" dir="2700000" algn="tl">
                    <a:srgbClr val="000000">
                      <a:alpha val="43137"/>
                    </a:srgbClr>
                  </a:outerShdw>
                </a:effectLst>
              </a:rPr>
              <a:t>verilmiştir. İstenilen durumlara</a:t>
            </a:r>
            <a:br>
              <a:rPr lang="tr-TR" sz="2300" b="1" dirty="0">
                <a:effectLst>
                  <a:outerShdw blurRad="38100" dist="38100" dir="2700000" algn="tl">
                    <a:srgbClr val="000000">
                      <a:alpha val="43137"/>
                    </a:srgbClr>
                  </a:outerShdw>
                </a:effectLst>
              </a:rPr>
            </a:br>
            <a:r>
              <a:rPr lang="tr-TR" sz="2300" b="1" dirty="0">
                <a:effectLst>
                  <a:outerShdw blurRad="38100" dist="38100" dir="2700000" algn="tl">
                    <a:srgbClr val="000000">
                      <a:alpha val="43137"/>
                    </a:srgbClr>
                  </a:outerShdw>
                </a:effectLst>
              </a:rPr>
              <a:t>göre komutların yerine</a:t>
            </a:r>
            <a:br>
              <a:rPr lang="tr-TR" sz="2300" b="1" dirty="0">
                <a:effectLst>
                  <a:outerShdw blurRad="38100" dist="38100" dir="2700000" algn="tl">
                    <a:srgbClr val="000000">
                      <a:alpha val="43137"/>
                    </a:srgbClr>
                  </a:outerShdw>
                </a:effectLst>
              </a:rPr>
            </a:br>
            <a:r>
              <a:rPr lang="tr-TR" sz="2300" b="1" dirty="0">
                <a:effectLst>
                  <a:outerShdw blurRad="38100" dist="38100" dir="2700000" algn="tl">
                    <a:srgbClr val="000000">
                      <a:alpha val="43137"/>
                    </a:srgbClr>
                  </a:outerShdw>
                </a:effectLst>
              </a:rPr>
              <a:t>getirilmesi amaçlanmıştır. </a:t>
            </a:r>
            <a:br>
              <a:rPr lang="tr-TR" sz="2300" b="1" dirty="0">
                <a:effectLst>
                  <a:outerShdw blurRad="38100" dist="38100" dir="2700000" algn="tl">
                    <a:srgbClr val="000000">
                      <a:alpha val="43137"/>
                    </a:srgbClr>
                  </a:outerShdw>
                </a:effectLst>
              </a:rPr>
            </a:br>
            <a:r>
              <a:rPr lang="tr-TR" sz="2300" b="1" dirty="0">
                <a:effectLst>
                  <a:outerShdw blurRad="38100" dist="38100" dir="2700000" algn="tl">
                    <a:srgbClr val="000000">
                      <a:alpha val="43137"/>
                    </a:srgbClr>
                  </a:outerShdw>
                </a:effectLst>
              </a:rPr>
              <a:t>FB-CPU tasarımı 10 adet </a:t>
            </a:r>
            <a:br>
              <a:rPr lang="tr-TR" sz="2300" b="1" dirty="0">
                <a:effectLst>
                  <a:outerShdw blurRad="38100" dist="38100" dir="2700000" algn="tl">
                    <a:srgbClr val="000000">
                      <a:alpha val="43137"/>
                    </a:srgbClr>
                  </a:outerShdw>
                </a:effectLst>
              </a:rPr>
            </a:br>
            <a:r>
              <a:rPr lang="tr-TR" sz="2300" b="1" dirty="0">
                <a:effectLst>
                  <a:outerShdw blurRad="38100" dist="38100" dir="2700000" algn="tl">
                    <a:srgbClr val="000000">
                      <a:alpha val="43137"/>
                    </a:srgbClr>
                  </a:outerShdw>
                </a:effectLst>
              </a:rPr>
              <a:t>komutu yapabilecek şekilde </a:t>
            </a:r>
            <a:br>
              <a:rPr lang="tr-TR" sz="2300" b="1" dirty="0">
                <a:effectLst>
                  <a:outerShdw blurRad="38100" dist="38100" dir="2700000" algn="tl">
                    <a:srgbClr val="000000">
                      <a:alpha val="43137"/>
                    </a:srgbClr>
                  </a:outerShdw>
                </a:effectLst>
              </a:rPr>
            </a:br>
            <a:r>
              <a:rPr lang="tr-TR" sz="2300" b="1" dirty="0">
                <a:effectLst>
                  <a:outerShdw blurRad="38100" dist="38100" dir="2700000" algn="tl">
                    <a:srgbClr val="000000">
                      <a:alpha val="43137"/>
                    </a:srgbClr>
                  </a:outerShdw>
                </a:effectLst>
              </a:rPr>
              <a:t>tasarlanmıştır. İşlemci belirtilen </a:t>
            </a:r>
            <a:br>
              <a:rPr lang="tr-TR" sz="2300" b="1" dirty="0">
                <a:effectLst>
                  <a:outerShdw blurRad="38100" dist="38100" dir="2700000" algn="tl">
                    <a:srgbClr val="000000">
                      <a:alpha val="43137"/>
                    </a:srgbClr>
                  </a:outerShdw>
                </a:effectLst>
              </a:rPr>
            </a:br>
            <a:r>
              <a:rPr lang="tr-TR" sz="2300" b="1" dirty="0">
                <a:effectLst>
                  <a:outerShdw blurRad="38100" dist="38100" dir="2700000" algn="tl">
                    <a:srgbClr val="000000">
                      <a:alpha val="43137"/>
                    </a:srgbClr>
                  </a:outerShdw>
                </a:effectLst>
              </a:rPr>
              <a:t>komutları yerine getirmek için</a:t>
            </a:r>
            <a:br>
              <a:rPr lang="tr-TR" sz="2300" b="1" dirty="0">
                <a:effectLst>
                  <a:outerShdw blurRad="38100" dist="38100" dir="2700000" algn="tl">
                    <a:srgbClr val="000000">
                      <a:alpha val="43137"/>
                    </a:srgbClr>
                  </a:outerShdw>
                </a:effectLst>
              </a:rPr>
            </a:br>
            <a:r>
              <a:rPr lang="tr-TR" sz="2300" b="1" dirty="0">
                <a:effectLst>
                  <a:outerShdw blurRad="38100" dist="38100" dir="2700000" algn="tl">
                    <a:srgbClr val="000000">
                      <a:alpha val="43137"/>
                    </a:srgbClr>
                  </a:outerShdw>
                </a:effectLst>
              </a:rPr>
              <a:t>gerekli durum değerlerini </a:t>
            </a:r>
            <a:br>
              <a:rPr lang="tr-TR" sz="2300" b="1" dirty="0">
                <a:effectLst>
                  <a:outerShdw blurRad="38100" dist="38100" dir="2700000" algn="tl">
                    <a:srgbClr val="000000">
                      <a:alpha val="43137"/>
                    </a:srgbClr>
                  </a:outerShdw>
                </a:effectLst>
              </a:rPr>
            </a:br>
            <a:r>
              <a:rPr lang="tr-TR" sz="2300" b="1" dirty="0">
                <a:effectLst>
                  <a:outerShdw blurRad="38100" dist="38100" dir="2700000" algn="tl">
                    <a:srgbClr val="000000">
                      <a:alpha val="43137"/>
                    </a:srgbClr>
                  </a:outerShdw>
                </a:effectLst>
              </a:rPr>
              <a:t>sağlanmalıdır. durum==0,</a:t>
            </a:r>
            <a:br>
              <a:rPr lang="tr-TR" sz="2300" b="1" dirty="0">
                <a:effectLst>
                  <a:outerShdw blurRad="38100" dist="38100" dir="2700000" algn="tl">
                    <a:srgbClr val="000000">
                      <a:alpha val="43137"/>
                    </a:srgbClr>
                  </a:outerShdw>
                </a:effectLst>
              </a:rPr>
            </a:br>
            <a:r>
              <a:rPr lang="tr-TR" sz="2300" b="1" dirty="0">
                <a:effectLst>
                  <a:outerShdw blurRad="38100" dist="38100" dir="2700000" algn="tl">
                    <a:srgbClr val="000000">
                      <a:alpha val="43137"/>
                    </a:srgbClr>
                  </a:outerShdw>
                </a:effectLst>
              </a:rPr>
              <a:t>durum==1 ve durum==4 </a:t>
            </a:r>
            <a:br>
              <a:rPr lang="tr-TR" sz="2300" b="1" dirty="0">
                <a:effectLst>
                  <a:outerShdw blurRad="38100" dist="38100" dir="2700000" algn="tl">
                    <a:srgbClr val="000000">
                      <a:alpha val="43137"/>
                    </a:srgbClr>
                  </a:outerShdw>
                </a:effectLst>
              </a:rPr>
            </a:br>
            <a:r>
              <a:rPr lang="tr-TR" sz="2300" b="1" dirty="0">
                <a:effectLst>
                  <a:outerShdw blurRad="38100" dist="38100" dir="2700000" algn="tl">
                    <a:srgbClr val="000000">
                      <a:alpha val="43137"/>
                    </a:srgbClr>
                  </a:outerShdw>
                </a:effectLst>
              </a:rPr>
              <a:t>verilerek, bizden durum==2 </a:t>
            </a:r>
            <a:br>
              <a:rPr lang="tr-TR" sz="2300" b="1" dirty="0">
                <a:effectLst>
                  <a:outerShdw blurRad="38100" dist="38100" dir="2700000" algn="tl">
                    <a:srgbClr val="000000">
                      <a:alpha val="43137"/>
                    </a:srgbClr>
                  </a:outerShdw>
                </a:effectLst>
              </a:rPr>
            </a:br>
            <a:r>
              <a:rPr lang="tr-TR" sz="2300" b="1" dirty="0">
                <a:effectLst>
                  <a:outerShdw blurRad="38100" dist="38100" dir="2700000" algn="tl">
                    <a:srgbClr val="000000">
                      <a:alpha val="43137"/>
                    </a:srgbClr>
                  </a:outerShdw>
                </a:effectLst>
              </a:rPr>
              <a:t>ve durum==3 işlemlerinin</a:t>
            </a:r>
            <a:br>
              <a:rPr lang="tr-TR" sz="2300" b="1" dirty="0">
                <a:effectLst>
                  <a:outerShdw blurRad="38100" dist="38100" dir="2700000" algn="tl">
                    <a:srgbClr val="000000">
                      <a:alpha val="43137"/>
                    </a:srgbClr>
                  </a:outerShdw>
                </a:effectLst>
              </a:rPr>
            </a:br>
            <a:r>
              <a:rPr lang="tr-TR" sz="2300" b="1" dirty="0">
                <a:effectLst>
                  <a:outerShdw blurRad="38100" dist="38100" dir="2700000" algn="tl">
                    <a:srgbClr val="000000">
                      <a:alpha val="43137"/>
                    </a:srgbClr>
                  </a:outerShdw>
                </a:effectLst>
              </a:rPr>
              <a:t>yapılması istenmiştir.</a:t>
            </a:r>
            <a:endParaRPr lang="tr-TR" sz="2300" b="1" dirty="0">
              <a:solidFill>
                <a:schemeClr val="bg1"/>
              </a:solidFill>
              <a:effectLst>
                <a:outerShdw blurRad="38100" dist="38100" dir="2700000" algn="tl">
                  <a:srgbClr val="000000">
                    <a:alpha val="43137"/>
                  </a:srgbClr>
                </a:outerShdw>
              </a:effectLst>
            </a:endParaRPr>
          </a:p>
        </p:txBody>
      </p:sp>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pic>
        <p:nvPicPr>
          <p:cNvPr id="4" name="6AC24B8E-4C7C-4272-97CD-532B3A96FA49.jpg">
            <a:extLst>
              <a:ext uri="{FF2B5EF4-FFF2-40B4-BE49-F238E27FC236}">
                <a16:creationId xmlns:a16="http://schemas.microsoft.com/office/drawing/2014/main" id="{F312F27F-B148-4193-ADAB-A4BD66C6BDAC}"/>
              </a:ext>
            </a:extLst>
          </p:cNvPr>
          <p:cNvPicPr>
            <a:picLocks noChangeAspect="1"/>
          </p:cNvPicPr>
          <p:nvPr/>
        </p:nvPicPr>
        <p:blipFill>
          <a:blip r:embed="rId3"/>
          <a:stretch>
            <a:fillRect/>
          </a:stretch>
        </p:blipFill>
        <p:spPr>
          <a:xfrm>
            <a:off x="4867766" y="451208"/>
            <a:ext cx="6950607" cy="5895513"/>
          </a:xfrm>
          <a:prstGeom prst="rect">
            <a:avLst/>
          </a:prstGeom>
          <a:ln w="12700">
            <a:miter lim="400000"/>
          </a:ln>
        </p:spPr>
      </p:pic>
      <p:sp>
        <p:nvSpPr>
          <p:cNvPr id="5" name="Başlık 7">
            <a:extLst>
              <a:ext uri="{FF2B5EF4-FFF2-40B4-BE49-F238E27FC236}">
                <a16:creationId xmlns:a16="http://schemas.microsoft.com/office/drawing/2014/main" id="{6C8B7A90-24B1-452E-8667-FA262D749182}"/>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34/4</a:t>
            </a:r>
          </a:p>
        </p:txBody>
      </p:sp>
    </p:spTree>
    <p:extLst>
      <p:ext uri="{BB962C8B-B14F-4D97-AF65-F5344CB8AC3E}">
        <p14:creationId xmlns:p14="http://schemas.microsoft.com/office/powerpoint/2010/main" val="2379252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856D067E-F0ED-4209-8ADA-CD9F32828BFB}"/>
              </a:ext>
            </a:extLst>
          </p:cNvPr>
          <p:cNvSpPr>
            <a:spLocks noGrp="1"/>
          </p:cNvSpPr>
          <p:nvPr>
            <p:ph type="ctrTitle"/>
          </p:nvPr>
        </p:nvSpPr>
        <p:spPr>
          <a:xfrm>
            <a:off x="-302201" y="904567"/>
            <a:ext cx="6850484" cy="4129395"/>
          </a:xfrm>
        </p:spPr>
        <p:txBody>
          <a:bodyPr>
            <a:normAutofit fontScale="90000"/>
          </a:bodyPr>
          <a:lstStyle/>
          <a:p>
            <a:pPr marL="482600" indent="-482600" algn="l" defTabSz="12700">
              <a:lnSpc>
                <a:spcPct val="8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spc="0">
                <a:solidFill>
                  <a:srgbClr val="FFFFFF"/>
                </a:solidFill>
                <a:latin typeface="Avenir Next Medium"/>
                <a:ea typeface="Avenir Next Medium"/>
                <a:cs typeface="Avenir Next Medium"/>
                <a:sym typeface="Avenir Next Medium"/>
              </a:defRPr>
            </a:pPr>
            <a:r>
              <a:rPr lang="tr-TR" sz="2400" b="1" dirty="0">
                <a:effectLst>
                  <a:outerShdw blurRad="38100" dist="38100" dir="2700000" algn="tl">
                    <a:srgbClr val="000000">
                      <a:alpha val="43137"/>
                    </a:srgbClr>
                  </a:outerShdw>
                </a:effectLst>
                <a:latin typeface="Avenir Next Regular"/>
                <a:ea typeface="Avenir Next Regular"/>
                <a:cs typeface="Avenir Next Regular"/>
                <a:sym typeface="Avenir Next Regular"/>
              </a:rPr>
              <a:t>       </a:t>
            </a:r>
            <a:r>
              <a:rPr lang="tr-TR" sz="2400" b="1" dirty="0" err="1">
                <a:effectLst>
                  <a:outerShdw blurRad="38100" dist="38100" dir="2700000" algn="tl">
                    <a:srgbClr val="000000">
                      <a:alpha val="43137"/>
                    </a:srgbClr>
                  </a:outerShdw>
                </a:effectLst>
                <a:latin typeface="Avenir Next Regular"/>
                <a:ea typeface="Avenir Next Regular"/>
                <a:cs typeface="Avenir Next Regular"/>
                <a:sym typeface="Avenir Next Regular"/>
              </a:rPr>
              <a:t>Memory</a:t>
            </a:r>
            <a:r>
              <a:rPr lang="tr-TR" sz="2400" b="1" dirty="0" err="1">
                <a:effectLst>
                  <a:outerShdw blurRad="38100" dist="38100" dir="2700000" algn="tl">
                    <a:srgbClr val="000000">
                      <a:alpha val="43137"/>
                    </a:srgbClr>
                  </a:outerShdw>
                </a:effectLst>
              </a:rPr>
              <a:t>’de</a:t>
            </a:r>
            <a:r>
              <a:rPr lang="tr-TR" sz="2400" b="1" dirty="0">
                <a:effectLst>
                  <a:outerShdw blurRad="38100" dist="38100" dir="2700000" algn="tl">
                    <a:srgbClr val="000000">
                      <a:alpha val="43137"/>
                    </a:srgbClr>
                  </a:outerShdw>
                </a:effectLst>
              </a:rPr>
              <a:t> İşlemcideki kodlar bulunur. İşlemci hangi komutu çalıştıracaksa onu çalıştırıp tekrar </a:t>
            </a:r>
            <a:r>
              <a:rPr lang="tr-TR" sz="2400" b="1" dirty="0" err="1">
                <a:effectLst>
                  <a:outerShdw blurRad="38100" dist="38100" dir="2700000" algn="tl">
                    <a:srgbClr val="000000">
                      <a:alpha val="43137"/>
                    </a:srgbClr>
                  </a:outerShdw>
                </a:effectLst>
              </a:rPr>
              <a:t>Memory’ye</a:t>
            </a:r>
            <a:r>
              <a:rPr lang="tr-TR" sz="2400" b="1" dirty="0">
                <a:effectLst>
                  <a:outerShdw blurRad="38100" dist="38100" dir="2700000" algn="tl">
                    <a:srgbClr val="000000">
                      <a:alpha val="43137"/>
                    </a:srgbClr>
                  </a:outerShdw>
                </a:effectLst>
              </a:rPr>
              <a:t> yazar.</a:t>
            </a:r>
            <a:br>
              <a:rPr lang="tr-TR" sz="2400" b="1" dirty="0">
                <a:effectLst>
                  <a:outerShdw blurRad="38100" dist="38100" dir="2700000" algn="tl">
                    <a:srgbClr val="000000">
                      <a:alpha val="43137"/>
                    </a:srgbClr>
                  </a:outerShdw>
                </a:effectLst>
              </a:rPr>
            </a:br>
            <a:br>
              <a:rPr lang="tr-TR" sz="2400" b="1" dirty="0">
                <a:effectLst>
                  <a:outerShdw blurRad="38100" dist="38100" dir="2700000" algn="tl">
                    <a:srgbClr val="000000">
                      <a:alpha val="43137"/>
                    </a:srgbClr>
                  </a:outerShdw>
                </a:effectLst>
              </a:rPr>
            </a:br>
            <a:r>
              <a:rPr lang="tr-TR" sz="2400" b="1" dirty="0" err="1">
                <a:effectLst>
                  <a:outerShdw blurRad="38100" dist="38100" dir="2700000" algn="tl">
                    <a:srgbClr val="000000">
                      <a:alpha val="43137"/>
                    </a:srgbClr>
                  </a:outerShdw>
                </a:effectLst>
                <a:latin typeface="Avenir Next Regular"/>
                <a:ea typeface="Avenir Next Regular"/>
                <a:cs typeface="Avenir Next Regular"/>
                <a:sym typeface="Avenir Next Regular"/>
              </a:rPr>
              <a:t>Temp</a:t>
            </a:r>
            <a:r>
              <a:rPr lang="tr-TR" sz="2400" b="1" dirty="0">
                <a:effectLst>
                  <a:outerShdw blurRad="38100" dist="38100" dir="2700000" algn="tl">
                    <a:srgbClr val="000000">
                      <a:alpha val="43137"/>
                    </a:srgbClr>
                  </a:outerShdw>
                </a:effectLst>
              </a:rPr>
              <a:t>, işlemcideki geçici bellek görevini görür.</a:t>
            </a:r>
            <a:br>
              <a:rPr lang="tr-TR" sz="2400" b="1" dirty="0">
                <a:effectLst>
                  <a:outerShdw blurRad="38100" dist="38100" dir="2700000" algn="tl">
                    <a:srgbClr val="000000">
                      <a:alpha val="43137"/>
                    </a:srgbClr>
                  </a:outerShdw>
                </a:effectLst>
              </a:rPr>
            </a:br>
            <a:br>
              <a:rPr lang="tr-TR" sz="2400" b="1" dirty="0">
                <a:effectLst>
                  <a:outerShdw blurRad="38100" dist="38100" dir="2700000" algn="tl">
                    <a:srgbClr val="000000">
                      <a:alpha val="43137"/>
                    </a:srgbClr>
                  </a:outerShdw>
                </a:effectLst>
              </a:rPr>
            </a:br>
            <a:r>
              <a:rPr lang="tr-TR" sz="2400" b="1" dirty="0">
                <a:effectLst>
                  <a:outerShdw blurRad="38100" dist="38100" dir="2700000" algn="tl">
                    <a:srgbClr val="000000">
                      <a:alpha val="43137"/>
                    </a:srgbClr>
                  </a:outerShdw>
                </a:effectLst>
                <a:latin typeface="Avenir Next Regular"/>
                <a:ea typeface="Avenir Next Regular"/>
                <a:cs typeface="Avenir Next Regular"/>
                <a:sym typeface="Avenir Next Regular"/>
              </a:rPr>
              <a:t>İşlem Ünitesi(ALU)</a:t>
            </a:r>
            <a:r>
              <a:rPr lang="tr-TR" sz="2400" b="1" dirty="0">
                <a:effectLst>
                  <a:outerShdw blurRad="38100" dist="38100" dir="2700000" algn="tl">
                    <a:srgbClr val="000000">
                      <a:alpha val="43137"/>
                    </a:srgbClr>
                  </a:outerShdw>
                </a:effectLst>
              </a:rPr>
              <a:t>, işlemlerin gerçekleştiği yerdir.</a:t>
            </a:r>
            <a:br>
              <a:rPr lang="tr-TR" sz="2400" b="1" dirty="0">
                <a:effectLst>
                  <a:outerShdw blurRad="38100" dist="38100" dir="2700000" algn="tl">
                    <a:srgbClr val="000000">
                      <a:alpha val="43137"/>
                    </a:srgbClr>
                  </a:outerShdw>
                </a:effectLst>
              </a:rPr>
            </a:br>
            <a:br>
              <a:rPr lang="tr-TR" sz="2400" b="1" dirty="0">
                <a:effectLst>
                  <a:outerShdw blurRad="38100" dist="38100" dir="2700000" algn="tl">
                    <a:srgbClr val="000000">
                      <a:alpha val="43137"/>
                    </a:srgbClr>
                  </a:outerShdw>
                </a:effectLst>
              </a:rPr>
            </a:br>
            <a:r>
              <a:rPr lang="tr-TR" sz="2400" b="1" dirty="0">
                <a:effectLst>
                  <a:outerShdw blurRad="38100" dist="38100" dir="2700000" algn="tl">
                    <a:srgbClr val="000000">
                      <a:alpha val="43137"/>
                    </a:srgbClr>
                  </a:outerShdw>
                </a:effectLst>
                <a:latin typeface="Avenir Next Regular"/>
                <a:ea typeface="Avenir Next Regular"/>
                <a:cs typeface="Avenir Next Regular"/>
                <a:sym typeface="Avenir Next Regular"/>
              </a:rPr>
              <a:t>Kontrol Ünitesinde</a:t>
            </a:r>
            <a:r>
              <a:rPr lang="tr-TR" sz="2400" b="1" dirty="0">
                <a:effectLst>
                  <a:outerShdw blurRad="38100" dist="38100" dir="2700000" algn="tl">
                    <a:srgbClr val="000000">
                      <a:alpha val="43137"/>
                    </a:srgbClr>
                  </a:outerShdw>
                </a:effectLst>
              </a:rPr>
              <a:t> PC ve IR vardır. Bunlar RAM ile bağlantılıdır. PC ,RAM üzerinde hangi komutun alınacağını belirler. IR </a:t>
            </a:r>
            <a:r>
              <a:rPr lang="tr-TR" sz="2400" b="1" dirty="0" err="1">
                <a:effectLst>
                  <a:outerShdw blurRad="38100" dist="38100" dir="2700000" algn="tl">
                    <a:srgbClr val="000000">
                      <a:alpha val="43137"/>
                    </a:srgbClr>
                  </a:outerShdw>
                </a:effectLst>
              </a:rPr>
              <a:t>RAM’den</a:t>
            </a:r>
            <a:r>
              <a:rPr lang="tr-TR" sz="2400" b="1" dirty="0">
                <a:effectLst>
                  <a:outerShdw blurRad="38100" dist="38100" dir="2700000" algn="tl">
                    <a:srgbClr val="000000">
                      <a:alpha val="43137"/>
                    </a:srgbClr>
                  </a:outerShdw>
                </a:effectLst>
              </a:rPr>
              <a:t> okunan kodun saklandığı saklayıcıdır.</a:t>
            </a:r>
            <a:br>
              <a:rPr lang="tr-TR" sz="2400" b="1" dirty="0">
                <a:effectLst>
                  <a:outerShdw blurRad="38100" dist="38100" dir="2700000" algn="tl">
                    <a:srgbClr val="000000">
                      <a:alpha val="43137"/>
                    </a:srgbClr>
                  </a:outerShdw>
                </a:effectLst>
              </a:rPr>
            </a:br>
            <a:endParaRPr lang="tr-TR" sz="2400" b="1" dirty="0">
              <a:solidFill>
                <a:schemeClr val="bg1"/>
              </a:solidFill>
              <a:effectLst>
                <a:outerShdw blurRad="38100" dist="38100" dir="2700000" algn="tl">
                  <a:srgbClr val="000000">
                    <a:alpha val="43137"/>
                  </a:srgbClr>
                </a:outerShdw>
              </a:effectLst>
            </a:endParaRPr>
          </a:p>
        </p:txBody>
      </p:sp>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pic>
        <p:nvPicPr>
          <p:cNvPr id="4" name="IMG_3430.jpeg">
            <a:extLst>
              <a:ext uri="{FF2B5EF4-FFF2-40B4-BE49-F238E27FC236}">
                <a16:creationId xmlns:a16="http://schemas.microsoft.com/office/drawing/2014/main" id="{901A814E-9D28-4B78-ADE9-9C48A1894014}"/>
              </a:ext>
            </a:extLst>
          </p:cNvPr>
          <p:cNvPicPr>
            <a:picLocks noChangeAspect="1"/>
          </p:cNvPicPr>
          <p:nvPr/>
        </p:nvPicPr>
        <p:blipFill>
          <a:blip r:embed="rId3"/>
          <a:srcRect/>
          <a:stretch>
            <a:fillRect/>
          </a:stretch>
        </p:blipFill>
        <p:spPr>
          <a:xfrm>
            <a:off x="6784259" y="501446"/>
            <a:ext cx="5028318" cy="5525728"/>
          </a:xfrm>
          <a:prstGeom prst="rect">
            <a:avLst/>
          </a:prstGeom>
          <a:ln w="12700">
            <a:miter lim="400000"/>
          </a:ln>
        </p:spPr>
      </p:pic>
      <p:sp>
        <p:nvSpPr>
          <p:cNvPr id="5" name="Başlık 7">
            <a:extLst>
              <a:ext uri="{FF2B5EF4-FFF2-40B4-BE49-F238E27FC236}">
                <a16:creationId xmlns:a16="http://schemas.microsoft.com/office/drawing/2014/main" id="{5DC70043-8C2D-4713-8F09-D685FEDB1712}"/>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34/5</a:t>
            </a:r>
          </a:p>
        </p:txBody>
      </p:sp>
    </p:spTree>
    <p:extLst>
      <p:ext uri="{BB962C8B-B14F-4D97-AF65-F5344CB8AC3E}">
        <p14:creationId xmlns:p14="http://schemas.microsoft.com/office/powerpoint/2010/main" val="1417166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856D067E-F0ED-4209-8ADA-CD9F32828BFB}"/>
              </a:ext>
            </a:extLst>
          </p:cNvPr>
          <p:cNvSpPr>
            <a:spLocks noGrp="1"/>
          </p:cNvSpPr>
          <p:nvPr>
            <p:ph type="ctrTitle"/>
          </p:nvPr>
        </p:nvSpPr>
        <p:spPr>
          <a:xfrm>
            <a:off x="206477" y="255639"/>
            <a:ext cx="11752515" cy="2271251"/>
          </a:xfrm>
        </p:spPr>
        <p:txBody>
          <a:bodyPr>
            <a:normAutofit/>
          </a:bodyPr>
          <a:lstStyle/>
          <a:p>
            <a:pPr algn="l" defTabSz="914400">
              <a:lnSpc>
                <a:spcPct val="100000"/>
              </a:lnSpc>
              <a:spcBef>
                <a:spcPts val="1300"/>
              </a:spcBef>
              <a:tabLst>
                <a:tab pos="190500" algn="l"/>
                <a:tab pos="393700" algn="l"/>
                <a:tab pos="596900" algn="l"/>
                <a:tab pos="787400" algn="l"/>
                <a:tab pos="990600" algn="l"/>
                <a:tab pos="1193800" algn="l"/>
                <a:tab pos="1384300" algn="l"/>
                <a:tab pos="1587500" algn="l"/>
                <a:tab pos="1790700" algn="l"/>
                <a:tab pos="1981200" algn="l"/>
                <a:tab pos="2184400" algn="l"/>
                <a:tab pos="2387600" algn="l"/>
              </a:tabLst>
              <a:defRPr sz="3136" spc="0">
                <a:solidFill>
                  <a:srgbClr val="FFFFFF"/>
                </a:solidFill>
                <a:latin typeface="Avenir Next Medium"/>
                <a:ea typeface="Avenir Next Medium"/>
                <a:cs typeface="Avenir Next Medium"/>
                <a:sym typeface="Avenir Next Medium"/>
              </a:defRPr>
            </a:pPr>
            <a:r>
              <a:rPr lang="tr-TR" sz="2000" b="1" dirty="0">
                <a:effectLst>
                  <a:outerShdw blurRad="38100" dist="38100" dir="2700000" algn="tl">
                    <a:srgbClr val="000000">
                      <a:alpha val="43137"/>
                    </a:srgbClr>
                  </a:outerShdw>
                </a:effectLst>
              </a:rPr>
              <a:t>Tasarımda 4 adet saklayıcı bulunmaktadır.</a:t>
            </a:r>
            <a:br>
              <a:rPr lang="tr-TR" sz="2000" b="1" dirty="0">
                <a:effectLst>
                  <a:outerShdw blurRad="38100" dist="38100" dir="2700000" algn="tl">
                    <a:srgbClr val="000000">
                      <a:alpha val="43137"/>
                    </a:srgbClr>
                  </a:outerShdw>
                </a:effectLst>
              </a:rPr>
            </a:br>
            <a:r>
              <a:rPr lang="tr-TR" sz="2000" b="1" dirty="0">
                <a:effectLst>
                  <a:outerShdw blurRad="38100" dist="38100" dir="2700000" algn="tl">
                    <a:srgbClr val="000000">
                      <a:alpha val="43137"/>
                    </a:srgbClr>
                  </a:outerShdw>
                </a:effectLst>
              </a:rPr>
              <a:t>• </a:t>
            </a:r>
            <a:r>
              <a:rPr lang="tr-TR" sz="2000" b="1" dirty="0">
                <a:effectLst>
                  <a:outerShdw blurRad="38100" dist="38100" dir="2700000" algn="tl">
                    <a:srgbClr val="000000">
                      <a:alpha val="43137"/>
                    </a:srgbClr>
                  </a:outerShdw>
                </a:effectLst>
                <a:latin typeface="Avenir Next Regular"/>
                <a:ea typeface="Avenir Next Regular"/>
                <a:cs typeface="Avenir Next Regular"/>
                <a:sym typeface="Avenir Next Regular"/>
              </a:rPr>
              <a:t>Durum:</a:t>
            </a:r>
            <a:r>
              <a:rPr lang="tr-TR" sz="2000" b="1" dirty="0">
                <a:effectLst>
                  <a:outerShdw blurRad="38100" dist="38100" dir="2700000" algn="tl">
                    <a:srgbClr val="000000">
                      <a:alpha val="43137"/>
                    </a:srgbClr>
                  </a:outerShdw>
                </a:effectLst>
              </a:rPr>
              <a:t> Durum makinasında, hangi durumda olduğunu bilgisi tutulur.</a:t>
            </a:r>
            <a:br>
              <a:rPr lang="tr-TR" sz="2000" b="1" dirty="0">
                <a:effectLst>
                  <a:outerShdw blurRad="38100" dist="38100" dir="2700000" algn="tl">
                    <a:srgbClr val="000000">
                      <a:alpha val="43137"/>
                    </a:srgbClr>
                  </a:outerShdw>
                </a:effectLst>
              </a:rPr>
            </a:br>
            <a:r>
              <a:rPr lang="tr-TR" sz="2000" b="1" dirty="0">
                <a:effectLst>
                  <a:outerShdw blurRad="38100" dist="38100" dir="2700000" algn="tl">
                    <a:srgbClr val="000000">
                      <a:alpha val="43137"/>
                    </a:srgbClr>
                  </a:outerShdw>
                </a:effectLst>
              </a:rPr>
              <a:t>• </a:t>
            </a:r>
            <a:r>
              <a:rPr lang="tr-TR" sz="2000" b="1" dirty="0">
                <a:effectLst>
                  <a:outerShdw blurRad="38100" dist="38100" dir="2700000" algn="tl">
                    <a:srgbClr val="000000">
                      <a:alpha val="43137"/>
                    </a:srgbClr>
                  </a:outerShdw>
                </a:effectLst>
                <a:latin typeface="Avenir Next Regular"/>
                <a:ea typeface="Avenir Next Regular"/>
                <a:cs typeface="Avenir Next Regular"/>
                <a:sym typeface="Avenir Next Regular"/>
              </a:rPr>
              <a:t>PC (6 Bit):</a:t>
            </a:r>
            <a:r>
              <a:rPr lang="tr-TR" sz="2000" b="1" dirty="0">
                <a:effectLst>
                  <a:outerShdw blurRad="38100" dist="38100" dir="2700000" algn="tl">
                    <a:srgbClr val="000000">
                      <a:alpha val="43137"/>
                    </a:srgbClr>
                  </a:outerShdw>
                </a:effectLst>
              </a:rPr>
              <a:t> RAM üzerinde hangi satırdaki komutun alınacağını belirler. 6 bit olmasının nedeni </a:t>
            </a:r>
            <a:r>
              <a:rPr lang="tr-TR" sz="2000" b="1" dirty="0" err="1">
                <a:effectLst>
                  <a:outerShdw blurRad="38100" dist="38100" dir="2700000" algn="tl">
                    <a:srgbClr val="000000">
                      <a:alpha val="43137"/>
                    </a:srgbClr>
                  </a:outerShdw>
                </a:effectLst>
              </a:rPr>
              <a:t>RAM’in</a:t>
            </a:r>
            <a:r>
              <a:rPr lang="tr-TR" sz="2000" b="1" dirty="0">
                <a:effectLst>
                  <a:outerShdw blurRad="38100" dist="38100" dir="2700000" algn="tl">
                    <a:srgbClr val="000000">
                      <a:alpha val="43137"/>
                    </a:srgbClr>
                  </a:outerShdw>
                </a:effectLst>
              </a:rPr>
              <a:t> 2^6       </a:t>
            </a:r>
            <a:r>
              <a:rPr lang="tr-TR" sz="2000" b="1" dirty="0" err="1">
                <a:effectLst>
                  <a:outerShdw blurRad="38100" dist="38100" dir="2700000" algn="tl">
                    <a:srgbClr val="000000">
                      <a:alpha val="43137"/>
                    </a:srgbClr>
                  </a:outerShdw>
                </a:effectLst>
              </a:rPr>
              <a:t>lokasyonu</a:t>
            </a:r>
            <a:r>
              <a:rPr lang="tr-TR" sz="2000" b="1" dirty="0">
                <a:effectLst>
                  <a:outerShdw blurRad="38100" dist="38100" dir="2700000" algn="tl">
                    <a:srgbClr val="000000">
                      <a:alpha val="43137"/>
                    </a:srgbClr>
                  </a:outerShdw>
                </a:effectLst>
              </a:rPr>
              <a:t> olmasındandır. Dolayısıyla PC değeri </a:t>
            </a:r>
            <a:r>
              <a:rPr lang="tr-TR" sz="2000" b="1" dirty="0" err="1">
                <a:effectLst>
                  <a:outerShdw blurRad="38100" dist="38100" dir="2700000" algn="tl">
                    <a:srgbClr val="000000">
                      <a:alpha val="43137"/>
                    </a:srgbClr>
                  </a:outerShdw>
                </a:effectLst>
              </a:rPr>
              <a:t>RAM’deki</a:t>
            </a:r>
            <a:r>
              <a:rPr lang="tr-TR" sz="2000" b="1" dirty="0">
                <a:effectLst>
                  <a:outerShdw blurRad="38100" dist="38100" dir="2700000" algn="tl">
                    <a:srgbClr val="000000">
                      <a:alpha val="43137"/>
                    </a:srgbClr>
                  </a:outerShdw>
                </a:effectLst>
              </a:rPr>
              <a:t> her yeri gösterebilmektedir. </a:t>
            </a:r>
            <a:br>
              <a:rPr lang="tr-TR" sz="2000" b="1" dirty="0">
                <a:effectLst>
                  <a:outerShdw blurRad="38100" dist="38100" dir="2700000" algn="tl">
                    <a:srgbClr val="000000">
                      <a:alpha val="43137"/>
                    </a:srgbClr>
                  </a:outerShdw>
                </a:effectLst>
              </a:rPr>
            </a:br>
            <a:r>
              <a:rPr lang="tr-TR" sz="2000" b="1" dirty="0">
                <a:effectLst>
                  <a:outerShdw blurRad="38100" dist="38100" dir="2700000" algn="tl">
                    <a:srgbClr val="000000">
                      <a:alpha val="43137"/>
                    </a:srgbClr>
                  </a:outerShdw>
                </a:effectLst>
              </a:rPr>
              <a:t>• </a:t>
            </a:r>
            <a:r>
              <a:rPr lang="tr-TR" sz="2000" b="1" dirty="0">
                <a:effectLst>
                  <a:outerShdw blurRad="38100" dist="38100" dir="2700000" algn="tl">
                    <a:srgbClr val="000000">
                      <a:alpha val="43137"/>
                    </a:srgbClr>
                  </a:outerShdw>
                </a:effectLst>
                <a:latin typeface="Avenir Next Regular"/>
                <a:ea typeface="Avenir Next Regular"/>
                <a:cs typeface="Avenir Next Regular"/>
                <a:sym typeface="Avenir Next Regular"/>
              </a:rPr>
              <a:t>IR (10 Bit):</a:t>
            </a:r>
            <a:r>
              <a:rPr lang="tr-TR" sz="2000" b="1" dirty="0">
                <a:effectLst>
                  <a:outerShdw blurRad="38100" dist="38100" dir="2700000" algn="tl">
                    <a:srgbClr val="000000">
                      <a:alpha val="43137"/>
                    </a:srgbClr>
                  </a:outerShdw>
                </a:effectLst>
              </a:rPr>
              <a:t> </a:t>
            </a:r>
            <a:r>
              <a:rPr lang="tr-TR" sz="2000" b="1" dirty="0" err="1">
                <a:effectLst>
                  <a:outerShdw blurRad="38100" dist="38100" dir="2700000" algn="tl">
                    <a:srgbClr val="000000">
                      <a:alpha val="43137"/>
                    </a:srgbClr>
                  </a:outerShdw>
                </a:effectLst>
              </a:rPr>
              <a:t>Instruction</a:t>
            </a:r>
            <a:r>
              <a:rPr lang="tr-TR" sz="2000" b="1" dirty="0">
                <a:effectLst>
                  <a:outerShdw blurRad="38100" dist="38100" dir="2700000" algn="tl">
                    <a:srgbClr val="000000">
                      <a:alpha val="43137"/>
                    </a:srgbClr>
                  </a:outerShdw>
                </a:effectLst>
              </a:rPr>
              <a:t> </a:t>
            </a:r>
            <a:r>
              <a:rPr lang="tr-TR" sz="2000" b="1" dirty="0" err="1">
                <a:effectLst>
                  <a:outerShdw blurRad="38100" dist="38100" dir="2700000" algn="tl">
                    <a:srgbClr val="000000">
                      <a:alpha val="43137"/>
                    </a:srgbClr>
                  </a:outerShdw>
                </a:effectLst>
              </a:rPr>
              <a:t>Register</a:t>
            </a:r>
            <a:r>
              <a:rPr lang="tr-TR" sz="2000" b="1" dirty="0">
                <a:effectLst>
                  <a:outerShdw blurRad="38100" dist="38100" dir="2700000" algn="tl">
                    <a:srgbClr val="000000">
                      <a:alpha val="43137"/>
                    </a:srgbClr>
                  </a:outerShdw>
                </a:effectLst>
              </a:rPr>
              <a:t>, </a:t>
            </a:r>
            <a:r>
              <a:rPr lang="tr-TR" sz="2000" b="1" dirty="0" err="1">
                <a:effectLst>
                  <a:outerShdw blurRad="38100" dist="38100" dir="2700000" algn="tl">
                    <a:srgbClr val="000000">
                      <a:alpha val="43137"/>
                    </a:srgbClr>
                  </a:outerShdw>
                </a:effectLst>
              </a:rPr>
              <a:t>RAM’den</a:t>
            </a:r>
            <a:r>
              <a:rPr lang="tr-TR" sz="2000" b="1" dirty="0">
                <a:effectLst>
                  <a:outerShdw blurRad="38100" dist="38100" dir="2700000" algn="tl">
                    <a:srgbClr val="000000">
                      <a:alpha val="43137"/>
                    </a:srgbClr>
                  </a:outerShdw>
                </a:effectLst>
              </a:rPr>
              <a:t> okunan kodun (</a:t>
            </a:r>
            <a:r>
              <a:rPr lang="tr-TR" sz="2000" b="1" dirty="0" err="1">
                <a:effectLst>
                  <a:outerShdw blurRad="38100" dist="38100" dir="2700000" algn="tl">
                    <a:srgbClr val="000000">
                      <a:alpha val="43137"/>
                    </a:srgbClr>
                  </a:outerShdw>
                </a:effectLst>
              </a:rPr>
              <a:t>instruction</a:t>
            </a:r>
            <a:r>
              <a:rPr lang="tr-TR" sz="2000" b="1" dirty="0">
                <a:effectLst>
                  <a:outerShdw blurRad="38100" dist="38100" dir="2700000" algn="tl">
                    <a:srgbClr val="000000">
                      <a:alpha val="43137"/>
                    </a:srgbClr>
                  </a:outerShdw>
                </a:effectLst>
              </a:rPr>
              <a:t>) saklandığı saklayıcıdır.</a:t>
            </a:r>
            <a:br>
              <a:rPr lang="tr-TR" sz="2000" b="1" dirty="0">
                <a:effectLst>
                  <a:outerShdw blurRad="38100" dist="38100" dir="2700000" algn="tl">
                    <a:srgbClr val="000000">
                      <a:alpha val="43137"/>
                    </a:srgbClr>
                  </a:outerShdw>
                </a:effectLst>
              </a:rPr>
            </a:br>
            <a:r>
              <a:rPr lang="tr-TR" sz="2000" b="1" dirty="0">
                <a:effectLst>
                  <a:outerShdw blurRad="38100" dist="38100" dir="2700000" algn="tl">
                    <a:srgbClr val="000000">
                      <a:alpha val="43137"/>
                    </a:srgbClr>
                  </a:outerShdw>
                </a:effectLst>
              </a:rPr>
              <a:t>•</a:t>
            </a:r>
            <a:r>
              <a:rPr lang="tr-TR" sz="2000" b="1" dirty="0">
                <a:effectLst>
                  <a:outerShdw blurRad="38100" dist="38100" dir="2700000" algn="tl">
                    <a:srgbClr val="000000">
                      <a:alpha val="43137"/>
                    </a:srgbClr>
                  </a:outerShdw>
                </a:effectLst>
                <a:latin typeface="Avenir Next Regular"/>
                <a:ea typeface="Avenir Next Regular"/>
                <a:cs typeface="Avenir Next Regular"/>
                <a:sym typeface="Avenir Next Regular"/>
              </a:rPr>
              <a:t> ACC (10 Bit): </a:t>
            </a:r>
            <a:r>
              <a:rPr lang="tr-TR" sz="2000" b="1" dirty="0" err="1">
                <a:effectLst>
                  <a:outerShdw blurRad="38100" dist="38100" dir="2700000" algn="tl">
                    <a:srgbClr val="000000">
                      <a:alpha val="43137"/>
                    </a:srgbClr>
                  </a:outerShdw>
                </a:effectLst>
              </a:rPr>
              <a:t>Accumulator</a:t>
            </a:r>
            <a:r>
              <a:rPr lang="tr-TR" sz="2000" b="1" dirty="0">
                <a:effectLst>
                  <a:outerShdw blurRad="38100" dist="38100" dir="2700000" algn="tl">
                    <a:srgbClr val="000000">
                      <a:alpha val="43137"/>
                    </a:srgbClr>
                  </a:outerShdw>
                </a:effectLst>
              </a:rPr>
              <a:t>, aritmetik işlem sonuçlarının tutulduğu saklayıcıdır.</a:t>
            </a:r>
            <a:br>
              <a:rPr lang="tr-TR" sz="2000" b="1" dirty="0">
                <a:effectLst>
                  <a:outerShdw blurRad="38100" dist="38100" dir="2700000" algn="tl">
                    <a:srgbClr val="000000">
                      <a:alpha val="43137"/>
                    </a:srgbClr>
                  </a:outerShdw>
                </a:effectLst>
              </a:rPr>
            </a:br>
            <a:endParaRPr lang="tr-TR" sz="2000" b="1" dirty="0">
              <a:solidFill>
                <a:schemeClr val="bg1"/>
              </a:solidFill>
              <a:effectLst>
                <a:outerShdw blurRad="38100" dist="38100" dir="2700000" algn="tl">
                  <a:srgbClr val="000000">
                    <a:alpha val="43137"/>
                  </a:srgbClr>
                </a:outerShdw>
              </a:effectLst>
            </a:endParaRPr>
          </a:p>
        </p:txBody>
      </p:sp>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pic>
        <p:nvPicPr>
          <p:cNvPr id="5" name="Resim 4" descr="metin içeren bir resim&#10;&#10;Açıklama otomatik olarak oluşturuldu">
            <a:extLst>
              <a:ext uri="{FF2B5EF4-FFF2-40B4-BE49-F238E27FC236}">
                <a16:creationId xmlns:a16="http://schemas.microsoft.com/office/drawing/2014/main" id="{257D27B7-20B0-42D4-ABCB-019B960F8D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835" y="2443526"/>
            <a:ext cx="8674558" cy="2476115"/>
          </a:xfrm>
          <a:prstGeom prst="rect">
            <a:avLst/>
          </a:prstGeom>
        </p:spPr>
      </p:pic>
      <p:sp>
        <p:nvSpPr>
          <p:cNvPr id="9" name="Başlık 7">
            <a:extLst>
              <a:ext uri="{FF2B5EF4-FFF2-40B4-BE49-F238E27FC236}">
                <a16:creationId xmlns:a16="http://schemas.microsoft.com/office/drawing/2014/main" id="{79606B54-1D63-40F2-AE89-41E46326A8E8}"/>
              </a:ext>
            </a:extLst>
          </p:cNvPr>
          <p:cNvSpPr txBox="1">
            <a:spLocks/>
          </p:cNvSpPr>
          <p:nvPr/>
        </p:nvSpPr>
        <p:spPr>
          <a:xfrm>
            <a:off x="206477" y="4919641"/>
            <a:ext cx="10189835" cy="142708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1300"/>
              </a:spcBef>
              <a:tabLst>
                <a:tab pos="190500" algn="l"/>
                <a:tab pos="393700" algn="l"/>
                <a:tab pos="596900" algn="l"/>
                <a:tab pos="787400" algn="l"/>
                <a:tab pos="990600" algn="l"/>
                <a:tab pos="1193800" algn="l"/>
                <a:tab pos="1384300" algn="l"/>
                <a:tab pos="1587500" algn="l"/>
                <a:tab pos="1790700" algn="l"/>
                <a:tab pos="1981200" algn="l"/>
                <a:tab pos="2184400" algn="l"/>
                <a:tab pos="2387600" algn="l"/>
              </a:tabLst>
              <a:defRPr sz="3136" spc="0">
                <a:solidFill>
                  <a:srgbClr val="FFFFFF"/>
                </a:solidFill>
                <a:latin typeface="Avenir Next Medium"/>
                <a:ea typeface="Avenir Next Medium"/>
                <a:cs typeface="Avenir Next Medium"/>
                <a:sym typeface="Avenir Next Medium"/>
              </a:defRPr>
            </a:pPr>
            <a:r>
              <a:rPr lang="tr-TR" sz="2000" b="1" dirty="0">
                <a:effectLst>
                  <a:outerShdw blurRad="38100" dist="38100" dir="2700000" algn="tl">
                    <a:srgbClr val="000000">
                      <a:alpha val="43137"/>
                    </a:srgbClr>
                  </a:outerShdw>
                </a:effectLst>
              </a:rPr>
              <a:t>• Diğer tüm saklayıcılar, durum saklayıcısının değişimine göre çalışacaktır. Yani </a:t>
            </a:r>
            <a:r>
              <a:rPr lang="tr-TR" sz="2000" b="1" dirty="0" err="1">
                <a:effectLst>
                  <a:outerShdw blurRad="38100" dist="38100" dir="2700000" algn="tl">
                    <a:srgbClr val="000000">
                      <a:alpha val="43137"/>
                    </a:srgbClr>
                  </a:outerShdw>
                </a:effectLst>
              </a:rPr>
              <a:t>durum’un</a:t>
            </a:r>
            <a:r>
              <a:rPr lang="tr-TR" sz="2000" b="1" dirty="0">
                <a:effectLst>
                  <a:outerShdw blurRad="38100" dist="38100" dir="2700000" algn="tl">
                    <a:srgbClr val="000000">
                      <a:alpha val="43137"/>
                    </a:srgbClr>
                  </a:outerShdw>
                </a:effectLst>
              </a:rPr>
              <a:t> değerine göre tüm saklayıcıların giriş sinyalleri değişmektedir.</a:t>
            </a:r>
          </a:p>
          <a:p>
            <a:pPr algn="l">
              <a:lnSpc>
                <a:spcPct val="100000"/>
              </a:lnSpc>
              <a:spcBef>
                <a:spcPts val="1300"/>
              </a:spcBef>
              <a:tabLst>
                <a:tab pos="190500" algn="l"/>
                <a:tab pos="393700" algn="l"/>
                <a:tab pos="596900" algn="l"/>
                <a:tab pos="787400" algn="l"/>
                <a:tab pos="990600" algn="l"/>
                <a:tab pos="1193800" algn="l"/>
                <a:tab pos="1384300" algn="l"/>
                <a:tab pos="1587500" algn="l"/>
                <a:tab pos="1790700" algn="l"/>
                <a:tab pos="1981200" algn="l"/>
                <a:tab pos="2184400" algn="l"/>
                <a:tab pos="2387600" algn="l"/>
              </a:tabLst>
              <a:defRPr sz="3136" spc="0">
                <a:solidFill>
                  <a:srgbClr val="FFFFFF"/>
                </a:solidFill>
                <a:latin typeface="Avenir Next Medium"/>
                <a:ea typeface="Avenir Next Medium"/>
                <a:cs typeface="Avenir Next Medium"/>
                <a:sym typeface="Avenir Next Medium"/>
              </a:defRPr>
            </a:pPr>
            <a:endParaRPr lang="tr-TR" sz="2000" b="1" dirty="0">
              <a:solidFill>
                <a:schemeClr val="bg1"/>
              </a:solidFill>
              <a:effectLst>
                <a:outerShdw blurRad="38100" dist="38100" dir="2700000" algn="tl">
                  <a:srgbClr val="000000">
                    <a:alpha val="43137"/>
                  </a:srgbClr>
                </a:outerShdw>
              </a:effectLst>
              <a:latin typeface="Avenir Next Medium"/>
              <a:ea typeface="Avenir Next Medium"/>
              <a:cs typeface="Avenir Next Medium"/>
              <a:sym typeface="Avenir Next Medium"/>
            </a:endParaRPr>
          </a:p>
        </p:txBody>
      </p:sp>
      <p:sp>
        <p:nvSpPr>
          <p:cNvPr id="6" name="Başlık 7">
            <a:extLst>
              <a:ext uri="{FF2B5EF4-FFF2-40B4-BE49-F238E27FC236}">
                <a16:creationId xmlns:a16="http://schemas.microsoft.com/office/drawing/2014/main" id="{9C98A225-149C-4472-924F-29D2DFBE761A}"/>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34/6</a:t>
            </a:r>
          </a:p>
        </p:txBody>
      </p:sp>
    </p:spTree>
    <p:extLst>
      <p:ext uri="{BB962C8B-B14F-4D97-AF65-F5344CB8AC3E}">
        <p14:creationId xmlns:p14="http://schemas.microsoft.com/office/powerpoint/2010/main" val="3351153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856D067E-F0ED-4209-8ADA-CD9F32828BFB}"/>
              </a:ext>
            </a:extLst>
          </p:cNvPr>
          <p:cNvSpPr>
            <a:spLocks noGrp="1"/>
          </p:cNvSpPr>
          <p:nvPr>
            <p:ph type="ctrTitle"/>
          </p:nvPr>
        </p:nvSpPr>
        <p:spPr>
          <a:xfrm>
            <a:off x="286436" y="4298182"/>
            <a:ext cx="11619128" cy="2387600"/>
          </a:xfrm>
        </p:spPr>
        <p:txBody>
          <a:bodyPr>
            <a:normAutofit fontScale="90000"/>
          </a:bodyPr>
          <a:lstStyle/>
          <a:p>
            <a:pPr algn="l" defTabSz="914400">
              <a:lnSpc>
                <a:spcPct val="100000"/>
              </a:lnSpc>
              <a:spcBef>
                <a:spcPts val="1000"/>
              </a:spcBef>
              <a:tabLst>
                <a:tab pos="152400" algn="l"/>
                <a:tab pos="304800" algn="l"/>
                <a:tab pos="457200" algn="l"/>
                <a:tab pos="622300" algn="l"/>
                <a:tab pos="774700" algn="l"/>
                <a:tab pos="927100" algn="l"/>
                <a:tab pos="1092200" algn="l"/>
                <a:tab pos="1244600" algn="l"/>
                <a:tab pos="1397000" algn="l"/>
                <a:tab pos="1562100" algn="l"/>
                <a:tab pos="1714500" algn="l"/>
                <a:tab pos="1866900" algn="l"/>
              </a:tabLst>
              <a:defRPr sz="2464" spc="0">
                <a:solidFill>
                  <a:srgbClr val="FFFFFF"/>
                </a:solidFill>
                <a:latin typeface="Avenir Next Medium"/>
                <a:ea typeface="Avenir Next Medium"/>
                <a:cs typeface="Avenir Next Medium"/>
                <a:sym typeface="Avenir Next Medium"/>
              </a:defRPr>
            </a:pPr>
            <a:r>
              <a:rPr lang="tr-TR" sz="2000" b="1" dirty="0">
                <a:effectLst>
                  <a:outerShdw blurRad="38100" dist="38100" dir="2700000" algn="tl">
                    <a:srgbClr val="000000">
                      <a:alpha val="43137"/>
                    </a:srgbClr>
                  </a:outerShdw>
                </a:effectLst>
              </a:rPr>
              <a:t>Şekildeki giriş-çıkış portlarına bağlı olan bellek sinyalleri aşağıda verilmektedir.</a:t>
            </a:r>
            <a:br>
              <a:rPr lang="tr-TR" sz="2000" b="1" dirty="0">
                <a:effectLst>
                  <a:outerShdw blurRad="38100" dist="38100" dir="2700000" algn="tl">
                    <a:srgbClr val="000000">
                      <a:alpha val="43137"/>
                    </a:srgbClr>
                  </a:outerShdw>
                </a:effectLst>
                <a:latin typeface="Times New Roman"/>
                <a:ea typeface="Times New Roman"/>
                <a:cs typeface="Times New Roman"/>
                <a:sym typeface="Times New Roman"/>
              </a:rPr>
            </a:br>
            <a:r>
              <a:rPr lang="tr-TR" sz="2000" b="1" dirty="0">
                <a:effectLst>
                  <a:outerShdw blurRad="38100" dist="38100" dir="2700000" algn="tl">
                    <a:srgbClr val="000000">
                      <a:alpha val="43137"/>
                    </a:srgbClr>
                  </a:outerShdw>
                </a:effectLst>
              </a:rPr>
              <a:t>• </a:t>
            </a:r>
            <a:r>
              <a:rPr lang="tr-TR" sz="2000" b="1" dirty="0">
                <a:effectLst>
                  <a:outerShdw blurRad="38100" dist="38100" dir="2700000" algn="tl">
                    <a:srgbClr val="000000">
                      <a:alpha val="43137"/>
                    </a:srgbClr>
                  </a:outerShdw>
                </a:effectLst>
                <a:latin typeface="Avenir Next Regular"/>
                <a:ea typeface="Avenir Next Regular"/>
                <a:cs typeface="Avenir Next Regular"/>
                <a:sym typeface="Avenir Next Regular"/>
              </a:rPr>
              <a:t>MAR (6 Bit):</a:t>
            </a:r>
            <a:r>
              <a:rPr lang="tr-TR" sz="2000" b="1" dirty="0">
                <a:effectLst>
                  <a:outerShdw blurRad="38100" dist="38100" dir="2700000" algn="tl">
                    <a:srgbClr val="000000">
                      <a:alpha val="43137"/>
                    </a:srgbClr>
                  </a:outerShdw>
                </a:effectLst>
              </a:rPr>
              <a:t> Memory </a:t>
            </a:r>
            <a:r>
              <a:rPr lang="tr-TR" sz="2000" b="1" dirty="0" err="1">
                <a:effectLst>
                  <a:outerShdw blurRad="38100" dist="38100" dir="2700000" algn="tl">
                    <a:srgbClr val="000000">
                      <a:alpha val="43137"/>
                    </a:srgbClr>
                  </a:outerShdw>
                </a:effectLst>
              </a:rPr>
              <a:t>Address</a:t>
            </a:r>
            <a:r>
              <a:rPr lang="tr-TR" sz="2000" b="1" dirty="0">
                <a:effectLst>
                  <a:outerShdw blurRad="38100" dist="38100" dir="2700000" algn="tl">
                    <a:srgbClr val="000000">
                      <a:alpha val="43137"/>
                    </a:srgbClr>
                  </a:outerShdw>
                </a:effectLst>
              </a:rPr>
              <a:t> </a:t>
            </a:r>
            <a:r>
              <a:rPr lang="tr-TR" sz="2000" b="1" dirty="0" err="1">
                <a:effectLst>
                  <a:outerShdw blurRad="38100" dist="38100" dir="2700000" algn="tl">
                    <a:srgbClr val="000000">
                      <a:alpha val="43137"/>
                    </a:srgbClr>
                  </a:outerShdw>
                </a:effectLst>
              </a:rPr>
              <a:t>Register</a:t>
            </a:r>
            <a:r>
              <a:rPr lang="tr-TR" sz="2000" b="1" dirty="0">
                <a:effectLst>
                  <a:outerShdw blurRad="38100" dist="38100" dir="2700000" algn="tl">
                    <a:srgbClr val="000000">
                      <a:alpha val="43137"/>
                    </a:srgbClr>
                  </a:outerShdw>
                </a:effectLst>
              </a:rPr>
              <a:t> isminde bir saklayıcıdır. Bu saklayıcı </a:t>
            </a:r>
            <a:r>
              <a:rPr lang="tr-TR" sz="2000" b="1" dirty="0" err="1">
                <a:effectLst>
                  <a:outerShdw blurRad="38100" dist="38100" dir="2700000" algn="tl">
                    <a:srgbClr val="000000">
                      <a:alpha val="43137"/>
                    </a:srgbClr>
                  </a:outerShdw>
                </a:effectLst>
              </a:rPr>
              <a:t>RAM’in</a:t>
            </a:r>
            <a:r>
              <a:rPr lang="tr-TR" sz="2000" b="1" dirty="0">
                <a:effectLst>
                  <a:outerShdw blurRad="38100" dist="38100" dir="2700000" algn="tl">
                    <a:srgbClr val="000000">
                      <a:alpha val="43137"/>
                    </a:srgbClr>
                  </a:outerShdw>
                </a:effectLst>
              </a:rPr>
              <a:t> adres girişine bağlanmıştır. </a:t>
            </a:r>
            <a:r>
              <a:rPr lang="tr-TR" sz="2000" b="1" dirty="0" err="1">
                <a:effectLst>
                  <a:outerShdw blurRad="38100" dist="38100" dir="2700000" algn="tl">
                    <a:srgbClr val="000000">
                      <a:alpha val="43137"/>
                    </a:srgbClr>
                  </a:outerShdw>
                </a:effectLst>
              </a:rPr>
              <a:t>RAM’in</a:t>
            </a:r>
            <a:r>
              <a:rPr lang="tr-TR" sz="2000" b="1" dirty="0">
                <a:effectLst>
                  <a:outerShdw blurRad="38100" dist="38100" dir="2700000" algn="tl">
                    <a:srgbClr val="000000">
                      <a:alpha val="43137"/>
                    </a:srgbClr>
                  </a:outerShdw>
                </a:effectLst>
              </a:rPr>
              <a:t> 2^6 </a:t>
            </a:r>
            <a:r>
              <a:rPr lang="tr-TR" sz="2000" b="1" dirty="0" err="1">
                <a:effectLst>
                  <a:outerShdw blurRad="38100" dist="38100" dir="2700000" algn="tl">
                    <a:srgbClr val="000000">
                      <a:alpha val="43137"/>
                    </a:srgbClr>
                  </a:outerShdw>
                </a:effectLst>
              </a:rPr>
              <a:t>lokasyonu</a:t>
            </a:r>
            <a:r>
              <a:rPr lang="tr-TR" sz="2000" b="1" dirty="0">
                <a:effectLst>
                  <a:outerShdw blurRad="38100" dist="38100" dir="2700000" algn="tl">
                    <a:srgbClr val="000000">
                      <a:alpha val="43137"/>
                    </a:srgbClr>
                  </a:outerShdw>
                </a:effectLst>
              </a:rPr>
              <a:t> olduğu için MAR 6 bitliktir. Saklayıcı </a:t>
            </a:r>
            <a:r>
              <a:rPr lang="tr-TR" sz="2000" b="1" dirty="0" err="1">
                <a:effectLst>
                  <a:outerShdw blurRad="38100" dist="38100" dir="2700000" algn="tl">
                    <a:srgbClr val="000000">
                      <a:alpha val="43137"/>
                    </a:srgbClr>
                  </a:outerShdw>
                </a:effectLst>
              </a:rPr>
              <a:t>RAM’in</a:t>
            </a:r>
            <a:r>
              <a:rPr lang="tr-TR" sz="2000" b="1" dirty="0">
                <a:effectLst>
                  <a:outerShdw blurRad="38100" dist="38100" dir="2700000" algn="tl">
                    <a:srgbClr val="000000">
                      <a:alpha val="43137"/>
                    </a:srgbClr>
                  </a:outerShdw>
                </a:effectLst>
              </a:rPr>
              <a:t> içerisindedir.</a:t>
            </a:r>
            <a:br>
              <a:rPr lang="tr-TR" sz="2000" b="1" dirty="0">
                <a:effectLst>
                  <a:outerShdw blurRad="38100" dist="38100" dir="2700000" algn="tl">
                    <a:srgbClr val="000000">
                      <a:alpha val="43137"/>
                    </a:srgbClr>
                  </a:outerShdw>
                </a:effectLst>
                <a:latin typeface="Times New Roman"/>
                <a:ea typeface="Times New Roman"/>
                <a:cs typeface="Times New Roman"/>
                <a:sym typeface="Times New Roman"/>
              </a:rPr>
            </a:br>
            <a:r>
              <a:rPr lang="tr-TR" sz="2000" b="1" dirty="0">
                <a:effectLst>
                  <a:outerShdw blurRad="38100" dist="38100" dir="2700000" algn="tl">
                    <a:srgbClr val="000000">
                      <a:alpha val="43137"/>
                    </a:srgbClr>
                  </a:outerShdw>
                </a:effectLst>
              </a:rPr>
              <a:t>• </a:t>
            </a:r>
            <a:r>
              <a:rPr lang="tr-TR" sz="2000" b="1" dirty="0" err="1">
                <a:effectLst>
                  <a:outerShdw blurRad="38100" dist="38100" dir="2700000" algn="tl">
                    <a:srgbClr val="000000">
                      <a:alpha val="43137"/>
                    </a:srgbClr>
                  </a:outerShdw>
                </a:effectLst>
                <a:latin typeface="Avenir Next Regular"/>
                <a:ea typeface="Avenir Next Regular"/>
                <a:cs typeface="Avenir Next Regular"/>
                <a:sym typeface="Avenir Next Regular"/>
              </a:rPr>
              <a:t>MDRIn</a:t>
            </a:r>
            <a:r>
              <a:rPr lang="tr-TR" sz="2000" b="1" dirty="0">
                <a:effectLst>
                  <a:outerShdw blurRad="38100" dist="38100" dir="2700000" algn="tl">
                    <a:srgbClr val="000000">
                      <a:alpha val="43137"/>
                    </a:srgbClr>
                  </a:outerShdw>
                </a:effectLst>
                <a:latin typeface="Avenir Next Regular"/>
                <a:ea typeface="Avenir Next Regular"/>
                <a:cs typeface="Avenir Next Regular"/>
                <a:sym typeface="Avenir Next Regular"/>
              </a:rPr>
              <a:t> (10 Bit):</a:t>
            </a:r>
            <a:r>
              <a:rPr lang="tr-TR" sz="2000" b="1" dirty="0">
                <a:effectLst>
                  <a:outerShdw blurRad="38100" dist="38100" dir="2700000" algn="tl">
                    <a:srgbClr val="000000">
                      <a:alpha val="43137"/>
                    </a:srgbClr>
                  </a:outerShdw>
                </a:effectLst>
              </a:rPr>
              <a:t> Memory Data </a:t>
            </a:r>
            <a:r>
              <a:rPr lang="tr-TR" sz="2000" b="1" dirty="0" err="1">
                <a:effectLst>
                  <a:outerShdw blurRad="38100" dist="38100" dir="2700000" algn="tl">
                    <a:srgbClr val="000000">
                      <a:alpha val="43137"/>
                    </a:srgbClr>
                  </a:outerShdw>
                </a:effectLst>
              </a:rPr>
              <a:t>Register</a:t>
            </a:r>
            <a:r>
              <a:rPr lang="tr-TR" sz="2000" b="1" dirty="0">
                <a:effectLst>
                  <a:outerShdw blurRad="38100" dist="38100" dir="2700000" algn="tl">
                    <a:srgbClr val="000000">
                      <a:alpha val="43137"/>
                    </a:srgbClr>
                  </a:outerShdw>
                </a:effectLst>
              </a:rPr>
              <a:t> </a:t>
            </a:r>
            <a:r>
              <a:rPr lang="tr-TR" sz="2000" b="1" dirty="0" err="1">
                <a:effectLst>
                  <a:outerShdw blurRad="38100" dist="38100" dir="2700000" algn="tl">
                    <a:srgbClr val="000000">
                      <a:alpha val="43137"/>
                    </a:srgbClr>
                  </a:outerShdw>
                </a:effectLst>
              </a:rPr>
              <a:t>In</a:t>
            </a:r>
            <a:r>
              <a:rPr lang="tr-TR" sz="2000" b="1" dirty="0">
                <a:effectLst>
                  <a:outerShdw blurRad="38100" dist="38100" dir="2700000" algn="tl">
                    <a:srgbClr val="000000">
                      <a:alpha val="43137"/>
                    </a:srgbClr>
                  </a:outerShdw>
                </a:effectLst>
              </a:rPr>
              <a:t>, </a:t>
            </a:r>
            <a:r>
              <a:rPr lang="tr-TR" sz="2000" b="1" dirty="0" err="1">
                <a:effectLst>
                  <a:outerShdw blurRad="38100" dist="38100" dir="2700000" algn="tl">
                    <a:srgbClr val="000000">
                      <a:alpha val="43137"/>
                    </a:srgbClr>
                  </a:outerShdw>
                </a:effectLst>
              </a:rPr>
              <a:t>RAM’e</a:t>
            </a:r>
            <a:r>
              <a:rPr lang="tr-TR" sz="2000" b="1" dirty="0">
                <a:effectLst>
                  <a:outerShdw blurRad="38100" dist="38100" dir="2700000" algn="tl">
                    <a:srgbClr val="000000">
                      <a:alpha val="43137"/>
                    </a:srgbClr>
                  </a:outerShdw>
                </a:effectLst>
              </a:rPr>
              <a:t> bir veri yazılacağı zaman kullanılan saklayıcıdır. </a:t>
            </a:r>
            <a:r>
              <a:rPr lang="tr-TR" sz="2000" b="1" dirty="0" err="1">
                <a:effectLst>
                  <a:outerShdw blurRad="38100" dist="38100" dir="2700000" algn="tl">
                    <a:srgbClr val="000000">
                      <a:alpha val="43137"/>
                    </a:srgbClr>
                  </a:outerShdw>
                </a:effectLst>
              </a:rPr>
              <a:t>RAM’in</a:t>
            </a:r>
            <a:r>
              <a:rPr lang="tr-TR" sz="2000" b="1" dirty="0">
                <a:effectLst>
                  <a:outerShdw blurRad="38100" dist="38100" dir="2700000" algn="tl">
                    <a:srgbClr val="000000">
                      <a:alpha val="43137"/>
                    </a:srgbClr>
                  </a:outerShdw>
                </a:effectLst>
              </a:rPr>
              <a:t> bir </a:t>
            </a:r>
            <a:r>
              <a:rPr lang="tr-TR" sz="2000" b="1" dirty="0" err="1">
                <a:effectLst>
                  <a:outerShdw blurRad="38100" dist="38100" dir="2700000" algn="tl">
                    <a:srgbClr val="000000">
                      <a:alpha val="43137"/>
                    </a:srgbClr>
                  </a:outerShdw>
                </a:effectLst>
              </a:rPr>
              <a:t>lokasyonu</a:t>
            </a:r>
            <a:r>
              <a:rPr lang="tr-TR" sz="2000" b="1" dirty="0">
                <a:effectLst>
                  <a:outerShdw blurRad="38100" dist="38100" dir="2700000" algn="tl">
                    <a:srgbClr val="000000">
                      <a:alpha val="43137"/>
                    </a:srgbClr>
                  </a:outerShdw>
                </a:effectLst>
              </a:rPr>
              <a:t> 10 bitlik olmasından ötürü, saklayıcı 10 bittir. Saklayıcı </a:t>
            </a:r>
            <a:r>
              <a:rPr lang="tr-TR" sz="2000" b="1" dirty="0" err="1">
                <a:effectLst>
                  <a:outerShdw blurRad="38100" dist="38100" dir="2700000" algn="tl">
                    <a:srgbClr val="000000">
                      <a:alpha val="43137"/>
                    </a:srgbClr>
                  </a:outerShdw>
                </a:effectLst>
              </a:rPr>
              <a:t>RAM’in</a:t>
            </a:r>
            <a:r>
              <a:rPr lang="tr-TR" sz="2000" b="1" dirty="0">
                <a:effectLst>
                  <a:outerShdw blurRad="38100" dist="38100" dir="2700000" algn="tl">
                    <a:srgbClr val="000000">
                      <a:alpha val="43137"/>
                    </a:srgbClr>
                  </a:outerShdw>
                </a:effectLst>
              </a:rPr>
              <a:t> içerisindedir.</a:t>
            </a:r>
            <a:br>
              <a:rPr lang="tr-TR" sz="2000" b="1" dirty="0">
                <a:effectLst>
                  <a:outerShdw blurRad="38100" dist="38100" dir="2700000" algn="tl">
                    <a:srgbClr val="000000">
                      <a:alpha val="43137"/>
                    </a:srgbClr>
                  </a:outerShdw>
                </a:effectLst>
                <a:latin typeface="Times New Roman"/>
                <a:ea typeface="Times New Roman"/>
                <a:cs typeface="Times New Roman"/>
                <a:sym typeface="Times New Roman"/>
              </a:rPr>
            </a:br>
            <a:r>
              <a:rPr lang="tr-TR" sz="2000" b="1" dirty="0">
                <a:effectLst>
                  <a:outerShdw blurRad="38100" dist="38100" dir="2700000" algn="tl">
                    <a:srgbClr val="000000">
                      <a:alpha val="43137"/>
                    </a:srgbClr>
                  </a:outerShdw>
                </a:effectLst>
              </a:rPr>
              <a:t>• </a:t>
            </a:r>
            <a:r>
              <a:rPr lang="tr-TR" sz="2000" b="1" dirty="0" err="1">
                <a:effectLst>
                  <a:outerShdw blurRad="38100" dist="38100" dir="2700000" algn="tl">
                    <a:srgbClr val="000000">
                      <a:alpha val="43137"/>
                    </a:srgbClr>
                  </a:outerShdw>
                </a:effectLst>
                <a:latin typeface="Avenir Next Regular"/>
                <a:ea typeface="Avenir Next Regular"/>
                <a:cs typeface="Avenir Next Regular"/>
                <a:sym typeface="Avenir Next Regular"/>
              </a:rPr>
              <a:t>RAMWr</a:t>
            </a:r>
            <a:r>
              <a:rPr lang="tr-TR" sz="2000" b="1" dirty="0">
                <a:effectLst>
                  <a:outerShdw blurRad="38100" dist="38100" dir="2700000" algn="tl">
                    <a:srgbClr val="000000">
                      <a:alpha val="43137"/>
                    </a:srgbClr>
                  </a:outerShdw>
                </a:effectLst>
                <a:latin typeface="Avenir Next Regular"/>
                <a:ea typeface="Avenir Next Regular"/>
                <a:cs typeface="Avenir Next Regular"/>
                <a:sym typeface="Avenir Next Regular"/>
              </a:rPr>
              <a:t> (1 Bit):</a:t>
            </a:r>
            <a:r>
              <a:rPr lang="tr-TR" sz="2000" b="1" dirty="0">
                <a:effectLst>
                  <a:outerShdw blurRad="38100" dist="38100" dir="2700000" algn="tl">
                    <a:srgbClr val="000000">
                      <a:alpha val="43137"/>
                    </a:srgbClr>
                  </a:outerShdw>
                </a:effectLst>
              </a:rPr>
              <a:t> </a:t>
            </a:r>
            <a:r>
              <a:rPr lang="tr-TR" sz="2000" b="1" dirty="0" err="1">
                <a:effectLst>
                  <a:outerShdw blurRad="38100" dist="38100" dir="2700000" algn="tl">
                    <a:srgbClr val="000000">
                      <a:alpha val="43137"/>
                    </a:srgbClr>
                  </a:outerShdw>
                </a:effectLst>
              </a:rPr>
              <a:t>RAM’e</a:t>
            </a:r>
            <a:r>
              <a:rPr lang="tr-TR" sz="2000" b="1" dirty="0">
                <a:effectLst>
                  <a:outerShdw blurRad="38100" dist="38100" dir="2700000" algn="tl">
                    <a:srgbClr val="000000">
                      <a:alpha val="43137"/>
                    </a:srgbClr>
                  </a:outerShdw>
                </a:effectLst>
              </a:rPr>
              <a:t> veri yazılacağı durumlarda aktif edilmektedir. 1 olmadığı durumlarda </a:t>
            </a:r>
            <a:r>
              <a:rPr lang="tr-TR" sz="2000" b="1" dirty="0" err="1">
                <a:effectLst>
                  <a:outerShdw blurRad="38100" dist="38100" dir="2700000" algn="tl">
                    <a:srgbClr val="000000">
                      <a:alpha val="43137"/>
                    </a:srgbClr>
                  </a:outerShdw>
                </a:effectLst>
              </a:rPr>
              <a:t>RAM’e</a:t>
            </a:r>
            <a:r>
              <a:rPr lang="tr-TR" sz="2000" b="1" dirty="0">
                <a:effectLst>
                  <a:outerShdw blurRad="38100" dist="38100" dir="2700000" algn="tl">
                    <a:srgbClr val="000000">
                      <a:alpha val="43137"/>
                    </a:srgbClr>
                  </a:outerShdw>
                </a:effectLst>
              </a:rPr>
              <a:t> veri yazılmaz. Saklayıcı </a:t>
            </a:r>
            <a:r>
              <a:rPr lang="tr-TR" sz="2000" b="1" dirty="0" err="1">
                <a:effectLst>
                  <a:outerShdw blurRad="38100" dist="38100" dir="2700000" algn="tl">
                    <a:srgbClr val="000000">
                      <a:alpha val="43137"/>
                    </a:srgbClr>
                  </a:outerShdw>
                </a:effectLst>
              </a:rPr>
              <a:t>RAM’in</a:t>
            </a:r>
            <a:r>
              <a:rPr lang="tr-TR" sz="2000" b="1" dirty="0">
                <a:effectLst>
                  <a:outerShdw blurRad="38100" dist="38100" dir="2700000" algn="tl">
                    <a:srgbClr val="000000">
                      <a:alpha val="43137"/>
                    </a:srgbClr>
                  </a:outerShdw>
                </a:effectLst>
              </a:rPr>
              <a:t> içerisindedir.</a:t>
            </a:r>
            <a:br>
              <a:rPr lang="tr-TR" sz="2000" b="1" dirty="0">
                <a:effectLst>
                  <a:outerShdw blurRad="38100" dist="38100" dir="2700000" algn="tl">
                    <a:srgbClr val="000000">
                      <a:alpha val="43137"/>
                    </a:srgbClr>
                  </a:outerShdw>
                </a:effectLst>
                <a:latin typeface="Times New Roman"/>
                <a:ea typeface="Times New Roman"/>
                <a:cs typeface="Times New Roman"/>
                <a:sym typeface="Times New Roman"/>
              </a:rPr>
            </a:br>
            <a:r>
              <a:rPr lang="tr-TR" sz="2000" b="1" dirty="0">
                <a:effectLst>
                  <a:outerShdw blurRad="38100" dist="38100" dir="2700000" algn="tl">
                    <a:srgbClr val="000000">
                      <a:alpha val="43137"/>
                    </a:srgbClr>
                  </a:outerShdw>
                </a:effectLst>
              </a:rPr>
              <a:t>• </a:t>
            </a:r>
            <a:r>
              <a:rPr lang="tr-TR" sz="2000" b="1" dirty="0" err="1">
                <a:effectLst>
                  <a:outerShdw blurRad="38100" dist="38100" dir="2700000" algn="tl">
                    <a:srgbClr val="000000">
                      <a:alpha val="43137"/>
                    </a:srgbClr>
                  </a:outerShdw>
                </a:effectLst>
                <a:latin typeface="Avenir Next Regular"/>
                <a:ea typeface="Avenir Next Regular"/>
                <a:cs typeface="Avenir Next Regular"/>
                <a:sym typeface="Avenir Next Regular"/>
              </a:rPr>
              <a:t>MDROut</a:t>
            </a:r>
            <a:r>
              <a:rPr lang="tr-TR" sz="2000" b="1" dirty="0">
                <a:effectLst>
                  <a:outerShdw blurRad="38100" dist="38100" dir="2700000" algn="tl">
                    <a:srgbClr val="000000">
                      <a:alpha val="43137"/>
                    </a:srgbClr>
                  </a:outerShdw>
                </a:effectLst>
                <a:latin typeface="Avenir Next Regular"/>
                <a:ea typeface="Avenir Next Regular"/>
                <a:cs typeface="Avenir Next Regular"/>
                <a:sym typeface="Avenir Next Regular"/>
              </a:rPr>
              <a:t> (10 Bit): </a:t>
            </a:r>
            <a:r>
              <a:rPr lang="tr-TR" sz="2000" b="1" dirty="0">
                <a:effectLst>
                  <a:outerShdw blurRad="38100" dist="38100" dir="2700000" algn="tl">
                    <a:srgbClr val="000000">
                      <a:alpha val="43137"/>
                    </a:srgbClr>
                  </a:outerShdw>
                </a:effectLst>
              </a:rPr>
              <a:t>Memory Data </a:t>
            </a:r>
            <a:r>
              <a:rPr lang="tr-TR" sz="2000" b="1" dirty="0" err="1">
                <a:effectLst>
                  <a:outerShdw blurRad="38100" dist="38100" dir="2700000" algn="tl">
                    <a:srgbClr val="000000">
                      <a:alpha val="43137"/>
                    </a:srgbClr>
                  </a:outerShdw>
                </a:effectLst>
              </a:rPr>
              <a:t>Register</a:t>
            </a:r>
            <a:r>
              <a:rPr lang="tr-TR" sz="2000" b="1" dirty="0">
                <a:effectLst>
                  <a:outerShdw blurRad="38100" dist="38100" dir="2700000" algn="tl">
                    <a:srgbClr val="000000">
                      <a:alpha val="43137"/>
                    </a:srgbClr>
                  </a:outerShdw>
                </a:effectLst>
              </a:rPr>
              <a:t>, </a:t>
            </a:r>
            <a:r>
              <a:rPr lang="tr-TR" sz="2000" b="1" dirty="0" err="1">
                <a:effectLst>
                  <a:outerShdw blurRad="38100" dist="38100" dir="2700000" algn="tl">
                    <a:srgbClr val="000000">
                      <a:alpha val="43137"/>
                    </a:srgbClr>
                  </a:outerShdw>
                </a:effectLst>
              </a:rPr>
              <a:t>RAM’den</a:t>
            </a:r>
            <a:r>
              <a:rPr lang="tr-TR" sz="2000" b="1" dirty="0">
                <a:effectLst>
                  <a:outerShdw blurRad="38100" dist="38100" dir="2700000" algn="tl">
                    <a:srgbClr val="000000">
                      <a:alpha val="43137"/>
                    </a:srgbClr>
                  </a:outerShdw>
                </a:effectLst>
              </a:rPr>
              <a:t> veri okunacağı zaman kullanılan saklayıcıdır. </a:t>
            </a:r>
            <a:r>
              <a:rPr lang="tr-TR" sz="2000" b="1" dirty="0" err="1">
                <a:effectLst>
                  <a:outerShdw blurRad="38100" dist="38100" dir="2700000" algn="tl">
                    <a:srgbClr val="000000">
                      <a:alpha val="43137"/>
                    </a:srgbClr>
                  </a:outerShdw>
                </a:effectLst>
              </a:rPr>
              <a:t>RAM’in</a:t>
            </a:r>
            <a:r>
              <a:rPr lang="tr-TR" sz="2000" b="1" dirty="0">
                <a:effectLst>
                  <a:outerShdw blurRad="38100" dist="38100" dir="2700000" algn="tl">
                    <a:srgbClr val="000000">
                      <a:alpha val="43137"/>
                    </a:srgbClr>
                  </a:outerShdw>
                </a:effectLst>
              </a:rPr>
              <a:t> bir </a:t>
            </a:r>
            <a:r>
              <a:rPr lang="tr-TR" sz="2000" b="1" dirty="0" err="1">
                <a:effectLst>
                  <a:outerShdw blurRad="38100" dist="38100" dir="2700000" algn="tl">
                    <a:srgbClr val="000000">
                      <a:alpha val="43137"/>
                    </a:srgbClr>
                  </a:outerShdw>
                </a:effectLst>
              </a:rPr>
              <a:t>lokasyonu</a:t>
            </a:r>
            <a:r>
              <a:rPr lang="tr-TR" sz="2000" b="1" dirty="0">
                <a:effectLst>
                  <a:outerShdw blurRad="38100" dist="38100" dir="2700000" algn="tl">
                    <a:srgbClr val="000000">
                      <a:alpha val="43137"/>
                    </a:srgbClr>
                  </a:outerShdw>
                </a:effectLst>
              </a:rPr>
              <a:t> 10 bit olmasından dolayı, saklayıcı 10 bittir. Saklayıcı </a:t>
            </a:r>
            <a:r>
              <a:rPr lang="tr-TR" sz="2000" b="1" dirty="0" err="1">
                <a:effectLst>
                  <a:outerShdw blurRad="38100" dist="38100" dir="2700000" algn="tl">
                    <a:srgbClr val="000000">
                      <a:alpha val="43137"/>
                    </a:srgbClr>
                  </a:outerShdw>
                </a:effectLst>
              </a:rPr>
              <a:t>RAM’in</a:t>
            </a:r>
            <a:r>
              <a:rPr lang="tr-TR" sz="2000" b="1" dirty="0">
                <a:effectLst>
                  <a:outerShdw blurRad="38100" dist="38100" dir="2700000" algn="tl">
                    <a:srgbClr val="000000">
                      <a:alpha val="43137"/>
                    </a:srgbClr>
                  </a:outerShdw>
                </a:effectLst>
              </a:rPr>
              <a:t> içerisindedir.</a:t>
            </a:r>
            <a:br>
              <a:rPr lang="tr-TR" b="1" dirty="0">
                <a:effectLst>
                  <a:outerShdw blurRad="38100" dist="38100" dir="2700000" algn="tl">
                    <a:srgbClr val="000000">
                      <a:alpha val="43137"/>
                    </a:srgbClr>
                  </a:outerShdw>
                </a:effectLst>
              </a:rPr>
            </a:br>
            <a:endParaRPr lang="tr-TR" b="1" dirty="0">
              <a:solidFill>
                <a:schemeClr val="bg1"/>
              </a:solidFill>
              <a:effectLst>
                <a:outerShdw blurRad="38100" dist="38100" dir="2700000" algn="tl">
                  <a:srgbClr val="000000">
                    <a:alpha val="43137"/>
                  </a:srgbClr>
                </a:outerShdw>
              </a:effectLst>
            </a:endParaRPr>
          </a:p>
        </p:txBody>
      </p:sp>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pic>
        <p:nvPicPr>
          <p:cNvPr id="4" name="IMG_3480.jpeg">
            <a:extLst>
              <a:ext uri="{FF2B5EF4-FFF2-40B4-BE49-F238E27FC236}">
                <a16:creationId xmlns:a16="http://schemas.microsoft.com/office/drawing/2014/main" id="{F7DAF9ED-E9B6-462B-95DF-3B43A8BB98B4}"/>
              </a:ext>
            </a:extLst>
          </p:cNvPr>
          <p:cNvPicPr>
            <a:picLocks noChangeAspect="1"/>
          </p:cNvPicPr>
          <p:nvPr/>
        </p:nvPicPr>
        <p:blipFill>
          <a:blip r:embed="rId3"/>
          <a:stretch>
            <a:fillRect/>
          </a:stretch>
        </p:blipFill>
        <p:spPr>
          <a:xfrm>
            <a:off x="1172734" y="172218"/>
            <a:ext cx="9846532" cy="3465716"/>
          </a:xfrm>
          <a:prstGeom prst="rect">
            <a:avLst/>
          </a:prstGeom>
          <a:ln w="12700">
            <a:miter lim="400000"/>
          </a:ln>
        </p:spPr>
      </p:pic>
      <p:sp>
        <p:nvSpPr>
          <p:cNvPr id="5" name="Başlık 7">
            <a:extLst>
              <a:ext uri="{FF2B5EF4-FFF2-40B4-BE49-F238E27FC236}">
                <a16:creationId xmlns:a16="http://schemas.microsoft.com/office/drawing/2014/main" id="{61F21E56-43E0-45A3-B136-AA6A3A5D7FD0}"/>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34/7</a:t>
            </a:r>
          </a:p>
        </p:txBody>
      </p:sp>
    </p:spTree>
    <p:extLst>
      <p:ext uri="{BB962C8B-B14F-4D97-AF65-F5344CB8AC3E}">
        <p14:creationId xmlns:p14="http://schemas.microsoft.com/office/powerpoint/2010/main" val="682017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sp>
        <p:nvSpPr>
          <p:cNvPr id="4" name="Başlık 7">
            <a:extLst>
              <a:ext uri="{FF2B5EF4-FFF2-40B4-BE49-F238E27FC236}">
                <a16:creationId xmlns:a16="http://schemas.microsoft.com/office/drawing/2014/main" id="{07A7AA22-6361-4CBF-AC7C-650D701B80C8}"/>
              </a:ext>
            </a:extLst>
          </p:cNvPr>
          <p:cNvSpPr txBox="1">
            <a:spLocks/>
          </p:cNvSpPr>
          <p:nvPr/>
        </p:nvSpPr>
        <p:spPr>
          <a:xfrm>
            <a:off x="193040" y="2917722"/>
            <a:ext cx="6547322" cy="5112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4000" b="1" dirty="0">
                <a:solidFill>
                  <a:schemeClr val="bg1"/>
                </a:solidFill>
                <a:effectLst>
                  <a:outerShdw blurRad="38100" dist="38100" dir="2700000" algn="tl">
                    <a:srgbClr val="000000">
                      <a:alpha val="43137"/>
                    </a:srgbClr>
                  </a:outerShdw>
                </a:effectLst>
              </a:rPr>
              <a:t>Buradaki kodlar işlemcinin kendisini barındırır.</a:t>
            </a:r>
          </a:p>
        </p:txBody>
      </p:sp>
      <p:sp>
        <p:nvSpPr>
          <p:cNvPr id="5" name="Başlık 7">
            <a:extLst>
              <a:ext uri="{FF2B5EF4-FFF2-40B4-BE49-F238E27FC236}">
                <a16:creationId xmlns:a16="http://schemas.microsoft.com/office/drawing/2014/main" id="{937434D4-F91D-47A5-9E87-31B94572B8F0}"/>
              </a:ext>
            </a:extLst>
          </p:cNvPr>
          <p:cNvSpPr txBox="1">
            <a:spLocks/>
          </p:cNvSpPr>
          <p:nvPr/>
        </p:nvSpPr>
        <p:spPr>
          <a:xfrm>
            <a:off x="1428278" y="67687"/>
            <a:ext cx="9144000" cy="51127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800" b="1" dirty="0" err="1">
                <a:solidFill>
                  <a:schemeClr val="bg1"/>
                </a:solidFill>
                <a:effectLst>
                  <a:outerShdw blurRad="38100" dist="38100" dir="2700000" algn="tl">
                    <a:srgbClr val="000000">
                      <a:alpha val="43137"/>
                    </a:srgbClr>
                  </a:outerShdw>
                </a:effectLst>
              </a:rPr>
              <a:t>Fbcpu_core.v</a:t>
            </a:r>
            <a:endParaRPr lang="tr-TR" sz="2800" b="1" dirty="0">
              <a:solidFill>
                <a:schemeClr val="bg1"/>
              </a:solidFill>
              <a:effectLst>
                <a:outerShdw blurRad="38100" dist="38100" dir="2700000" algn="tl">
                  <a:srgbClr val="000000">
                    <a:alpha val="43137"/>
                  </a:srgbClr>
                </a:outerShdw>
              </a:effectLst>
            </a:endParaRPr>
          </a:p>
        </p:txBody>
      </p:sp>
      <p:pic>
        <p:nvPicPr>
          <p:cNvPr id="3" name="Resim 2" descr="tablo içeren bir resim&#10;&#10;Açıklama otomatik olarak oluşturuldu">
            <a:extLst>
              <a:ext uri="{FF2B5EF4-FFF2-40B4-BE49-F238E27FC236}">
                <a16:creationId xmlns:a16="http://schemas.microsoft.com/office/drawing/2014/main" id="{E93F520D-6686-4963-8D72-76318709A4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7871" y="685886"/>
            <a:ext cx="4239217" cy="5660836"/>
          </a:xfrm>
          <a:prstGeom prst="rect">
            <a:avLst/>
          </a:prstGeom>
        </p:spPr>
      </p:pic>
      <p:sp>
        <p:nvSpPr>
          <p:cNvPr id="6" name="Başlık 7">
            <a:extLst>
              <a:ext uri="{FF2B5EF4-FFF2-40B4-BE49-F238E27FC236}">
                <a16:creationId xmlns:a16="http://schemas.microsoft.com/office/drawing/2014/main" id="{FE0021FF-64E7-4638-BFBF-1D5E769A41A8}"/>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34/8</a:t>
            </a:r>
          </a:p>
        </p:txBody>
      </p:sp>
    </p:spTree>
    <p:extLst>
      <p:ext uri="{BB962C8B-B14F-4D97-AF65-F5344CB8AC3E}">
        <p14:creationId xmlns:p14="http://schemas.microsoft.com/office/powerpoint/2010/main" val="1724879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0" name="Başlık 7">
            <a:extLst>
              <a:ext uri="{FF2B5EF4-FFF2-40B4-BE49-F238E27FC236}">
                <a16:creationId xmlns:a16="http://schemas.microsoft.com/office/drawing/2014/main" id="{0CE38C26-5C88-4004-9E0C-962DFEFC988C}"/>
              </a:ext>
            </a:extLst>
          </p:cNvPr>
          <p:cNvSpPr txBox="1">
            <a:spLocks/>
          </p:cNvSpPr>
          <p:nvPr/>
        </p:nvSpPr>
        <p:spPr>
          <a:xfrm>
            <a:off x="753468" y="6346722"/>
            <a:ext cx="10493620" cy="511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200" b="1" i="1" dirty="0">
                <a:solidFill>
                  <a:schemeClr val="bg1"/>
                </a:solidFill>
                <a:effectLst>
                  <a:outerShdw blurRad="38100" dist="38100" dir="2700000" algn="tl">
                    <a:srgbClr val="000000">
                      <a:alpha val="43137"/>
                    </a:srgbClr>
                  </a:outerShdw>
                </a:effectLst>
              </a:rPr>
              <a:t>Fenerbahçe Üniversitesi/2021- BLM201 - FBCPU RTL TASARIM PROJESİ - Proje Sahipleri: Behçet Muhammed, Adem Çolak, </a:t>
            </a:r>
            <a:r>
              <a:rPr lang="tr-TR" sz="1200" b="1" i="1" dirty="0" err="1">
                <a:solidFill>
                  <a:schemeClr val="bg1"/>
                </a:solidFill>
                <a:effectLst>
                  <a:outerShdw blurRad="38100" dist="38100" dir="2700000" algn="tl">
                    <a:srgbClr val="000000">
                      <a:alpha val="43137"/>
                    </a:srgbClr>
                  </a:outerShdw>
                </a:effectLst>
              </a:rPr>
              <a:t>Hazem</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Kataie</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Danial</a:t>
            </a:r>
            <a:r>
              <a:rPr lang="tr-TR" sz="1200" b="1" i="1" dirty="0">
                <a:solidFill>
                  <a:schemeClr val="bg1"/>
                </a:solidFill>
                <a:effectLst>
                  <a:outerShdw blurRad="38100" dist="38100" dir="2700000" algn="tl">
                    <a:srgbClr val="000000">
                      <a:alpha val="43137"/>
                    </a:srgbClr>
                  </a:outerShdw>
                </a:effectLst>
              </a:rPr>
              <a:t> </a:t>
            </a:r>
            <a:r>
              <a:rPr lang="tr-TR" sz="1200" b="1" i="1" dirty="0" err="1">
                <a:solidFill>
                  <a:schemeClr val="bg1"/>
                </a:solidFill>
                <a:effectLst>
                  <a:outerShdw blurRad="38100" dist="38100" dir="2700000" algn="tl">
                    <a:srgbClr val="000000">
                      <a:alpha val="43137"/>
                    </a:srgbClr>
                  </a:outerShdw>
                </a:effectLst>
              </a:rPr>
              <a:t>Erfani</a:t>
            </a:r>
            <a:endParaRPr lang="tr-TR" sz="1200" b="1" i="1" dirty="0">
              <a:solidFill>
                <a:schemeClr val="bg1"/>
              </a:solidFill>
              <a:effectLst>
                <a:outerShdw blurRad="38100" dist="38100" dir="2700000" algn="tl">
                  <a:srgbClr val="000000">
                    <a:alpha val="43137"/>
                  </a:srgbClr>
                </a:outerShdw>
              </a:effectLst>
            </a:endParaRPr>
          </a:p>
        </p:txBody>
      </p:sp>
      <p:sp>
        <p:nvSpPr>
          <p:cNvPr id="4" name="Başlık 7">
            <a:extLst>
              <a:ext uri="{FF2B5EF4-FFF2-40B4-BE49-F238E27FC236}">
                <a16:creationId xmlns:a16="http://schemas.microsoft.com/office/drawing/2014/main" id="{168422CB-142D-4A37-A473-9A9346122E08}"/>
              </a:ext>
            </a:extLst>
          </p:cNvPr>
          <p:cNvSpPr>
            <a:spLocks noGrp="1"/>
          </p:cNvSpPr>
          <p:nvPr>
            <p:ph type="ctrTitle"/>
          </p:nvPr>
        </p:nvSpPr>
        <p:spPr>
          <a:xfrm>
            <a:off x="1096733" y="3069651"/>
            <a:ext cx="4585970" cy="2834640"/>
          </a:xfrm>
        </p:spPr>
        <p:txBody>
          <a:bodyPr>
            <a:noAutofit/>
          </a:bodyPr>
          <a:lstStyle/>
          <a:p>
            <a:pPr algn="l"/>
            <a:r>
              <a:rPr lang="tr-TR" sz="3600" b="1" dirty="0">
                <a:solidFill>
                  <a:schemeClr val="bg1"/>
                </a:solidFill>
                <a:effectLst>
                  <a:outerShdw blurRad="38100" dist="38100" dir="2700000" algn="tl">
                    <a:srgbClr val="000000">
                      <a:alpha val="43137"/>
                    </a:srgbClr>
                  </a:outerShdw>
                </a:effectLst>
              </a:rPr>
              <a:t>Tasarımda giriş-çıkış portlarına bağlı olan bellek sinyalleri, gerekli olan saklayıcılar tanımlanmıştır.</a:t>
            </a:r>
          </a:p>
        </p:txBody>
      </p:sp>
      <p:sp>
        <p:nvSpPr>
          <p:cNvPr id="5" name="Başlık 7">
            <a:extLst>
              <a:ext uri="{FF2B5EF4-FFF2-40B4-BE49-F238E27FC236}">
                <a16:creationId xmlns:a16="http://schemas.microsoft.com/office/drawing/2014/main" id="{6AFB620C-CD39-4912-9235-1345CCCC4491}"/>
              </a:ext>
            </a:extLst>
          </p:cNvPr>
          <p:cNvSpPr txBox="1">
            <a:spLocks/>
          </p:cNvSpPr>
          <p:nvPr/>
        </p:nvSpPr>
        <p:spPr>
          <a:xfrm>
            <a:off x="1428278" y="159127"/>
            <a:ext cx="9144000" cy="51127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800" b="1" dirty="0" err="1">
                <a:solidFill>
                  <a:schemeClr val="bg1"/>
                </a:solidFill>
                <a:effectLst>
                  <a:outerShdw blurRad="38100" dist="38100" dir="2700000" algn="tl">
                    <a:srgbClr val="000000">
                      <a:alpha val="43137"/>
                    </a:srgbClr>
                  </a:outerShdw>
                </a:effectLst>
              </a:rPr>
              <a:t>Fbcpu_core.v</a:t>
            </a:r>
            <a:endParaRPr lang="tr-TR" sz="2800" b="1" dirty="0">
              <a:solidFill>
                <a:schemeClr val="bg1"/>
              </a:solidFill>
              <a:effectLst>
                <a:outerShdw blurRad="38100" dist="38100" dir="2700000" algn="tl">
                  <a:srgbClr val="000000">
                    <a:alpha val="43137"/>
                  </a:srgbClr>
                </a:outerShdw>
              </a:effectLst>
            </a:endParaRPr>
          </a:p>
        </p:txBody>
      </p:sp>
      <p:pic>
        <p:nvPicPr>
          <p:cNvPr id="6" name="Resim 5" descr="tablo içeren bir resim&#10;&#10;Açıklama otomatik olarak oluşturuldu">
            <a:extLst>
              <a:ext uri="{FF2B5EF4-FFF2-40B4-BE49-F238E27FC236}">
                <a16:creationId xmlns:a16="http://schemas.microsoft.com/office/drawing/2014/main" id="{E78A9396-0714-45B1-87DB-A7C954D943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840" y="822960"/>
            <a:ext cx="5350038" cy="5523762"/>
          </a:xfrm>
          <a:prstGeom prst="rect">
            <a:avLst/>
          </a:prstGeom>
        </p:spPr>
      </p:pic>
      <p:sp>
        <p:nvSpPr>
          <p:cNvPr id="7" name="Başlık 7">
            <a:extLst>
              <a:ext uri="{FF2B5EF4-FFF2-40B4-BE49-F238E27FC236}">
                <a16:creationId xmlns:a16="http://schemas.microsoft.com/office/drawing/2014/main" id="{FA4A27E7-1362-4ACE-A824-D2453B19DCB1}"/>
              </a:ext>
            </a:extLst>
          </p:cNvPr>
          <p:cNvSpPr txBox="1">
            <a:spLocks/>
          </p:cNvSpPr>
          <p:nvPr/>
        </p:nvSpPr>
        <p:spPr>
          <a:xfrm>
            <a:off x="11353657" y="6403334"/>
            <a:ext cx="995659" cy="3980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b="1" dirty="0">
                <a:solidFill>
                  <a:schemeClr val="bg1"/>
                </a:solidFill>
                <a:effectLst>
                  <a:outerShdw blurRad="38100" dist="38100" dir="2700000" algn="tl">
                    <a:srgbClr val="000000">
                      <a:alpha val="43137"/>
                    </a:srgbClr>
                  </a:outerShdw>
                </a:effectLst>
              </a:rPr>
              <a:t>34/9</a:t>
            </a:r>
          </a:p>
        </p:txBody>
      </p:sp>
      <p:pic>
        <p:nvPicPr>
          <p:cNvPr id="3" name="Resim 2" descr="metin içeren bir resim&#10;&#10;Açıklama otomatik olarak oluşturuldu">
            <a:extLst>
              <a:ext uri="{FF2B5EF4-FFF2-40B4-BE49-F238E27FC236}">
                <a16:creationId xmlns:a16="http://schemas.microsoft.com/office/drawing/2014/main" id="{4B1BAF4C-858B-488D-9F04-AE520E66C6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913" y="1093632"/>
            <a:ext cx="2612407" cy="1725306"/>
          </a:xfrm>
          <a:prstGeom prst="rect">
            <a:avLst/>
          </a:prstGeom>
        </p:spPr>
      </p:pic>
      <p:sp>
        <p:nvSpPr>
          <p:cNvPr id="8" name="Ok: Sol 7">
            <a:extLst>
              <a:ext uri="{FF2B5EF4-FFF2-40B4-BE49-F238E27FC236}">
                <a16:creationId xmlns:a16="http://schemas.microsoft.com/office/drawing/2014/main" id="{BC8C44C8-84DD-4687-83D2-F0E3CC92DBD1}"/>
              </a:ext>
            </a:extLst>
          </p:cNvPr>
          <p:cNvSpPr/>
          <p:nvPr/>
        </p:nvSpPr>
        <p:spPr>
          <a:xfrm rot="19539040">
            <a:off x="2872735" y="352271"/>
            <a:ext cx="1330277" cy="653651"/>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1057538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2109</Words>
  <Application>Microsoft Office PowerPoint</Application>
  <PresentationFormat>Geniş ekran</PresentationFormat>
  <Paragraphs>127</Paragraphs>
  <Slides>34</Slides>
  <Notes>0</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34</vt:i4>
      </vt:variant>
    </vt:vector>
  </HeadingPairs>
  <TitlesOfParts>
    <vt:vector size="44" baseType="lpstr">
      <vt:lpstr>Abadi</vt:lpstr>
      <vt:lpstr>Arial</vt:lpstr>
      <vt:lpstr>Arial Hebrew</vt:lpstr>
      <vt:lpstr>Avenir Next Medium</vt:lpstr>
      <vt:lpstr>Avenir Next Regular</vt:lpstr>
      <vt:lpstr>Calibri</vt:lpstr>
      <vt:lpstr>Calibri Light</vt:lpstr>
      <vt:lpstr>Publico Headline Roman</vt:lpstr>
      <vt:lpstr>Times New Roman</vt:lpstr>
      <vt:lpstr>Office Teması</vt:lpstr>
      <vt:lpstr>Fenerbahçe Üniversitesi BLM 201 – Mantıksal Sistem Tasarımı FB-CPU RTL Tasarımı </vt:lpstr>
      <vt:lpstr>Özetçe: Bu proje kapsamında makine dilinde yazılan 10 farklı operasyon kodu çalıştırabilen bir işlemci tasarımı geliştirilecektir. FB-CPU isminde bir işlemcinin Verilog dili ile RTL tasarımı ve tasarlanan işlemci üzerinde makine dili ile yazılan çeşitli kod parçacıkları yazılacaktır. Proje sonunda basit bir işlemcideki RAM, Kontrol Ünitesi ve Saklayıcıların bir arada çalışıp, makine dilindeki kod parçacıklarını nasıl yürütebildiği gözlemlenecektir. </vt:lpstr>
      <vt:lpstr>1) Von Neuman Simülatörü: FBU-CPU’nun mimarisini görselleştirdiğimiz ve veri akışının gözlemleyebildiğimiz bir simülatördür.  2) Xilinx Vivado Design Suite: FPGA geliştirme kartları üzerinde çalışmalar yapmak için gerekli olan tasarımı oluşturmak için kullandık. </vt:lpstr>
      <vt:lpstr>FB-CPU isimli yapacağımız  projenin tasarımı şekilde  verilmiştir. İstenilen durumlara göre komutların yerine getirilmesi amaçlanmıştır.  FB-CPU tasarımı 10 adet  komutu yapabilecek şekilde  tasarlanmıştır. İşlemci belirtilen  komutları yerine getirmek için gerekli durum değerlerini  sağlanmalıdır. durum==0, durum==1 ve durum==4  verilerek, bizden durum==2  ve durum==3 işlemlerinin yapılması istenmiştir.</vt:lpstr>
      <vt:lpstr>       Memory’de İşlemcideki kodlar bulunur. İşlemci hangi komutu çalıştıracaksa onu çalıştırıp tekrar Memory’ye yazar.  Temp, işlemcideki geçici bellek görevini görür.  İşlem Ünitesi(ALU), işlemlerin gerçekleştiği yerdir.  Kontrol Ünitesinde PC ve IR vardır. Bunlar RAM ile bağlantılıdır. PC ,RAM üzerinde hangi komutun alınacağını belirler. IR RAM’den okunan kodun saklandığı saklayıcıdır. </vt:lpstr>
      <vt:lpstr>Tasarımda 4 adet saklayıcı bulunmaktadır. • Durum: Durum makinasında, hangi durumda olduğunu bilgisi tutulur. • PC (6 Bit): RAM üzerinde hangi satırdaki komutun alınacağını belirler. 6 bit olmasının nedeni RAM’in 2^6       lokasyonu olmasındandır. Dolayısıyla PC değeri RAM’deki her yeri gösterebilmektedir.  • IR (10 Bit): Instruction Register, RAM’den okunan kodun (instruction) saklandığı saklayıcıdır. • ACC (10 Bit): Accumulator, aritmetik işlem sonuçlarının tutulduğu saklayıcıdır. </vt:lpstr>
      <vt:lpstr>Şekildeki giriş-çıkış portlarına bağlı olan bellek sinyalleri aşağıda verilmektedir. • MAR (6 Bit): Memory Address Register isminde bir saklayıcıdır. Bu saklayıcı RAM’in adres girişine bağlanmıştır. RAM’in 2^6 lokasyonu olduğu için MAR 6 bitliktir. Saklayıcı RAM’in içerisindedir. • MDRIn (10 Bit): Memory Data Register In, RAM’e bir veri yazılacağı zaman kullanılan saklayıcıdır. RAM’in bir lokasyonu 10 bitlik olmasından ötürü, saklayıcı 10 bittir. Saklayıcı RAM’in içerisindedir. • RAMWr (1 Bit): RAM’e veri yazılacağı durumlarda aktif edilmektedir. 1 olmadığı durumlarda RAM’e veri yazılmaz. Saklayıcı RAM’in içerisindedir. • MDROut (10 Bit): Memory Data Register, RAM’den veri okunacağı zaman kullanılan saklayıcıdır. RAM’in bir lokasyonu 10 bit olmasından dolayı, saklayıcı 10 bittir. Saklayıcı RAM’in içerisindedir. </vt:lpstr>
      <vt:lpstr>PowerPoint Sunusu</vt:lpstr>
      <vt:lpstr>Tasarımda giriş-çıkış portlarına bağlı olan bellek sinyalleri, gerekli olan saklayıcılar tanımlanmıştır.</vt:lpstr>
      <vt:lpstr>BELLEK (RAM, Random Access Memory)</vt:lpstr>
      <vt:lpstr>Her işlemcinin çalıştırabileceği komut seti vardır. Komutların bellekte okunması ve çözülmesi için durum makinesine 10 bitlik komutunda ilk 4 biti yani [9:6] operasyon kodunu belirtmekte, son 6 biti [5:0] adresi veya sayıyı temsil etmektedir. İşleme sokulacak olan sayı bellekteki bir adresden, komutun içerisinden veya bir saklayıcıdan alınabilir. </vt:lpstr>
      <vt:lpstr>Durum == 0 , durumu Ram’den komutun istenildiği yerdir.</vt:lpstr>
      <vt:lpstr>Durum == 1, Verilog dilinde böyle verilmiştir.</vt:lpstr>
      <vt:lpstr>Durum==2 </vt:lpstr>
      <vt:lpstr>Durum == 3</vt:lpstr>
      <vt:lpstr>Durum == 4 </vt:lpstr>
      <vt:lpstr> tb_fbucpu.v</vt:lpstr>
      <vt:lpstr>Memcheck isimli parametre, TEST_CASE==1 ise önce 10000 cycle bekleyip sonra 52. adrese 15 sayısının yazılmasını sağlar. TEST_CASE==2 ise önce 10000 cycle bekleyip sonra  52. adrese 50 sayısının yazılmasını sağlar. TEST_CASE==3 ise önce 10000 cycle bekleyip sonra  52. adrese 50 sayısının yazılmasını sağlar. </vt:lpstr>
      <vt:lpstr>Yukarıdaki şekilde, FBCPU ve Memory dosyalarındaki kodlar tanımlanmıştır. İkisinin sinyalleri birbirine bağlanmıştır.</vt:lpstr>
      <vt:lpstr>memory.v</vt:lpstr>
      <vt:lpstr>TEST CASELER</vt:lpstr>
      <vt:lpstr>testCase2.v  FB-CPU için bellekte 50 ve 51 adresteki iki sayının çarpımını 52 no’lu adrese kaydeden uygulamayı inceleyelim.</vt:lpstr>
      <vt:lpstr>testCase3.v  FB-CPU için bellekte  50  ve  51. adresteki  iki sayının çarpımını 52 no’lu adrese kaydeden uygulamayı inceleyelim.</vt:lpstr>
      <vt:lpstr>Test Case 1</vt:lpstr>
      <vt:lpstr>PowerPoint Sunusu</vt:lpstr>
      <vt:lpstr>PowerPoint Sunusu</vt:lpstr>
      <vt:lpstr>PowerPoint Sunusu</vt:lpstr>
      <vt:lpstr>PowerPoint Sunusu</vt:lpstr>
      <vt:lpstr>PowerPoint Sunusu</vt:lpstr>
      <vt:lpstr>PowerPoint Sunusu</vt:lpstr>
      <vt:lpstr>Sonuçlar  Geliştirilen  FB-CPU  işlemcisi  gerekli  durum koşullarını sağladığında 10 adet komutu yerine getirip, 4 adet işlem yapabilmektedir. Elde ettiğimiz kazanımlara gelirsek, bu işlemciyi yapabilmek için saklayıcılar, bellek, işlem ünitesi ve kontrol ünitesi hakkında gerekli bilgileri edindik. Bu bilgileri verilen Von Neumann mimarisinde inceleyerek yapı hakkında bilgi sahibi olduk. Sonuç olarak FB-CPU işlemcisi makine dilindeki kodlarını istenen operasyonları düzgün bir şeklide gerçekleştirebilmektedir</vt:lpstr>
      <vt:lpstr>Projeyi Hazırlayanlar</vt:lpstr>
      <vt:lpstr>Kaynaklar</vt:lpstr>
      <vt:lpstr>Levent.tc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Fenerbahçe Üniversitesi BLM 201 – Mantıksal Sistem Tasarımı FB-CPU RTL Tasarımı </dc:title>
  <dc:creator>EMİR AYDEMİR</dc:creator>
  <cp:lastModifiedBy>EMİR AYDEMİR</cp:lastModifiedBy>
  <cp:revision>14</cp:revision>
  <dcterms:created xsi:type="dcterms:W3CDTF">2021-12-23T20:31:21Z</dcterms:created>
  <dcterms:modified xsi:type="dcterms:W3CDTF">2021-12-24T14:21:17Z</dcterms:modified>
</cp:coreProperties>
</file>