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Source Code Pro"/>
      <p:regular r:id="rId20"/>
      <p:bold r:id="rId21"/>
      <p:italic r:id="rId22"/>
      <p:boldItalic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regular.fntdata"/><Relationship Id="rId22" Type="http://schemas.openxmlformats.org/officeDocument/2006/relationships/font" Target="fonts/SourceCodePro-italic.fntdata"/><Relationship Id="rId21" Type="http://schemas.openxmlformats.org/officeDocument/2006/relationships/font" Target="fonts/SourceCodePro-bold.fntdata"/><Relationship Id="rId24" Type="http://schemas.openxmlformats.org/officeDocument/2006/relationships/font" Target="fonts/Oswald-regular.fntdata"/><Relationship Id="rId23" Type="http://schemas.openxmlformats.org/officeDocument/2006/relationships/font" Target="fonts/SourceCodePr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80d1f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80d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919fe976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919fe976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Now we will play a short video demonstrating how our site works</a:t>
            </a:r>
            <a:endParaRPr sz="15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80d1ff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80d1f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Layout of our project is from the teacher’s perspective, and it allows for the management and overview of students grades in courses.</a:t>
            </a:r>
            <a:endParaRPr/>
          </a:p>
          <a:p>
            <a:pPr indent="0" lvl="0" marL="0" rtl="0" algn="l">
              <a:spcBef>
                <a:spcPts val="0"/>
              </a:spcBef>
              <a:spcAft>
                <a:spcPts val="0"/>
              </a:spcAft>
              <a:buNone/>
            </a:pPr>
            <a:r>
              <a:rPr lang="en"/>
              <a:t>Initial Page allows for Course Selection based off a large complete table for all courses and corresponding students.</a:t>
            </a:r>
            <a:endParaRPr/>
          </a:p>
          <a:p>
            <a:pPr indent="0" lvl="0" marL="0" rtl="0" algn="l">
              <a:spcBef>
                <a:spcPts val="0"/>
              </a:spcBef>
              <a:spcAft>
                <a:spcPts val="0"/>
              </a:spcAft>
              <a:buNone/>
            </a:pPr>
            <a:r>
              <a:rPr lang="en"/>
              <a:t>Then from the Specific Course Webpage certain student can be selected.</a:t>
            </a:r>
            <a:endParaRPr/>
          </a:p>
          <a:p>
            <a:pPr indent="0" lvl="0" marL="0" rtl="0" algn="l">
              <a:spcBef>
                <a:spcPts val="0"/>
              </a:spcBef>
              <a:spcAft>
                <a:spcPts val="0"/>
              </a:spcAft>
              <a:buNone/>
            </a:pPr>
            <a:r>
              <a:rPr lang="en"/>
              <a:t>From there grade manipulation for that Student in that course can be taken.</a:t>
            </a:r>
            <a:endParaRPr/>
          </a:p>
          <a:p>
            <a:pPr indent="0" lvl="0" marL="0" rtl="0" algn="l">
              <a:spcBef>
                <a:spcPts val="0"/>
              </a:spcBef>
              <a:spcAft>
                <a:spcPts val="0"/>
              </a:spcAft>
              <a:buNone/>
            </a:pPr>
            <a:r>
              <a:rPr lang="en"/>
              <a:t>The final grade of that student will be </a:t>
            </a:r>
            <a:r>
              <a:rPr lang="en"/>
              <a:t>dynamically</a:t>
            </a:r>
            <a:r>
              <a:rPr lang="en"/>
              <a:t> calculated based off the </a:t>
            </a:r>
            <a:r>
              <a:rPr lang="en"/>
              <a:t>corresponding</a:t>
            </a:r>
            <a:r>
              <a:rPr lang="en"/>
              <a:t> grades.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Nick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80d1f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80d1f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424242"/>
                </a:solidFill>
                <a:latin typeface="Source Code Pro"/>
                <a:ea typeface="Source Code Pro"/>
                <a:cs typeface="Source Code Pro"/>
                <a:sym typeface="Source Code Pro"/>
              </a:rPr>
              <a:t>Appendix B is created through an SQL SELECT Statement which uses JOIN on the given Course and Name Tables to output a table with the final grades.</a:t>
            </a:r>
            <a:endParaRPr sz="1200">
              <a:solidFill>
                <a:srgbClr val="424242"/>
              </a:solidFill>
              <a:latin typeface="Source Code Pro"/>
              <a:ea typeface="Source Code Pro"/>
              <a:cs typeface="Source Code Pro"/>
              <a:sym typeface="Source Code Pro"/>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latin typeface="Roboto"/>
                <a:ea typeface="Roboto"/>
                <a:cs typeface="Roboto"/>
                <a:sym typeface="Roboto"/>
              </a:rPr>
              <a:t>The main page for the Laurier Grade Database system. It displays the school logo and a dropdown menu for selecting a course code. The user can select a course code and submit the form to view the student grades for the selected course. The PHP code in this file retrieves unique course IDs from the CourseTable and populates the dropdown menu.</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rgbClr val="424242"/>
              </a:solidFill>
              <a:latin typeface="Source Code Pro"/>
              <a:ea typeface="Source Code Pro"/>
              <a:cs typeface="Source Code Pro"/>
              <a:sym typeface="Source Code Pro"/>
            </a:endParaRPr>
          </a:p>
          <a:p>
            <a:pPr indent="0" lvl="0" marL="0" rtl="0" algn="l">
              <a:spcBef>
                <a:spcPts val="16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919fe976f_4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2919fe976f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424242"/>
                </a:solidFill>
                <a:latin typeface="Source Code Pro"/>
                <a:ea typeface="Source Code Pro"/>
                <a:cs typeface="Source Code Pro"/>
                <a:sym typeface="Source Code Pro"/>
              </a:rPr>
              <a:t>This page follows the Appendix B page which displays a certain selected class. This page allows for the UPDATE feature in which a selected Students grades can be changed.</a:t>
            </a:r>
            <a:endParaRPr sz="1200">
              <a:solidFill>
                <a:srgbClr val="424242"/>
              </a:solidFill>
              <a:latin typeface="Source Code Pro"/>
              <a:ea typeface="Source Code Pro"/>
              <a:cs typeface="Source Code Pro"/>
              <a:sym typeface="Source Code Pro"/>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latin typeface="Roboto"/>
                <a:ea typeface="Roboto"/>
                <a:cs typeface="Roboto"/>
                <a:sym typeface="Roboto"/>
              </a:rPr>
              <a:t>When the user submits the form in InputGrades.php, they are directed to UpdateGrades.php, which processes the form data and updates the student's grades in the CourseTable of the database. After the grades have been updated, the user is redirected back to InputGrades.php, where they can view the updated grades in the table.</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The design uses a consistent color scheme and style across all pages. Dropdown menus are used to select course codes and student IDs, minimizing the chance of user input errors. The system automatically calculates the final grade based on the individual test and exam scores. Error handling and connection management are employed to ensure a smooth user experience. The table in InputGrades.php displays the student grades in a clear and organized manner, making it easy for users to view and understand the information.</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rgbClr val="424242"/>
              </a:solidFill>
              <a:latin typeface="Source Code Pro"/>
              <a:ea typeface="Source Code Pro"/>
              <a:cs typeface="Source Code Pro"/>
              <a:sym typeface="Source Code Pro"/>
            </a:endParaRPr>
          </a:p>
          <a:p>
            <a:pPr indent="0" lvl="0" marL="0" rtl="0" algn="l">
              <a:spcBef>
                <a:spcPts val="1600"/>
              </a:spcBef>
              <a:spcAft>
                <a:spcPts val="0"/>
              </a:spcAft>
              <a:buNone/>
            </a:pPr>
            <a:r>
              <a:rPr lang="en"/>
              <a:t>B will speak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2919fe976f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2919fe976f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Our MySQL Database consists of two tables, the CourseTable and the NameTable.</a:t>
            </a:r>
            <a:endParaRPr/>
          </a:p>
          <a:p>
            <a:pPr indent="-317500" lvl="0" marL="457200" rtl="0" algn="l">
              <a:spcBef>
                <a:spcPts val="0"/>
              </a:spcBef>
              <a:spcAft>
                <a:spcPts val="0"/>
              </a:spcAft>
              <a:buSzPts val="1400"/>
              <a:buChar char="●"/>
            </a:pPr>
            <a:r>
              <a:rPr lang="en"/>
              <a:t>The CourseTable…..</a:t>
            </a:r>
            <a:endParaRPr/>
          </a:p>
          <a:p>
            <a:pPr indent="-317500" lvl="0" marL="457200" rtl="0" algn="l">
              <a:spcBef>
                <a:spcPts val="0"/>
              </a:spcBef>
              <a:spcAft>
                <a:spcPts val="0"/>
              </a:spcAft>
              <a:buSzPts val="1400"/>
              <a:buChar char="●"/>
            </a:pPr>
            <a:r>
              <a:rPr lang="en"/>
              <a:t>The NameTable…..</a:t>
            </a:r>
            <a:endParaRPr/>
          </a:p>
          <a:p>
            <a:pPr indent="-317500" lvl="0" marL="457200" rtl="0" algn="l">
              <a:spcBef>
                <a:spcPts val="0"/>
              </a:spcBef>
              <a:spcAft>
                <a:spcPts val="0"/>
              </a:spcAft>
              <a:buSzPts val="1400"/>
              <a:buChar char="●"/>
            </a:pPr>
            <a:r>
              <a:rPr lang="en"/>
              <a:t>Used PHP code to run sql statements to create and populate the database.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Nick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2919fe976f_3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2919fe976f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Next, we will cover a bit more on SQL programming, injection attacks, and security considerations.</a:t>
            </a:r>
            <a:endParaRPr sz="15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2919fe976f_3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2919fe976f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To protect our MySQL database from injection attacks we carefully restricted the values that can be submitted in the HTML forms.</a:t>
            </a:r>
            <a:endParaRPr sz="1500"/>
          </a:p>
          <a:p>
            <a:pPr indent="-342900" lvl="0" marL="457200" rtl="0" algn="l">
              <a:spcBef>
                <a:spcPts val="0"/>
              </a:spcBef>
              <a:spcAft>
                <a:spcPts val="0"/>
              </a:spcAft>
              <a:buSzPts val="1800"/>
              <a:buChar char="●"/>
            </a:pPr>
            <a:r>
              <a:rPr lang="en" sz="1500"/>
              <a:t>User Inputs are type restricted, to ensure that only numbers ranging from 0-100 can be submitted as grades.</a:t>
            </a:r>
            <a:endParaRPr sz="1500"/>
          </a:p>
          <a:p>
            <a:pPr indent="-342900" lvl="0" marL="457200" rtl="0" algn="l">
              <a:spcBef>
                <a:spcPts val="0"/>
              </a:spcBef>
              <a:spcAft>
                <a:spcPts val="0"/>
              </a:spcAft>
              <a:buSzPts val="1800"/>
              <a:buChar char="●"/>
            </a:pPr>
            <a:r>
              <a:rPr lang="en" sz="1500"/>
              <a:t>To ensure a valid course code is submitted, we limit the user input to selecting from a drop-down menu.</a:t>
            </a:r>
            <a:endParaRPr sz="15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f80d1f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80d1f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latin typeface="Source Code Pro"/>
                <a:ea typeface="Source Code Pro"/>
                <a:cs typeface="Source Code Pro"/>
                <a:sym typeface="Source Code Pro"/>
              </a:rPr>
              <a:t>Our project uses multiple prepared SELECT statements. These are initiated by web-users when they submit an HTML form.</a:t>
            </a:r>
            <a:endParaRPr sz="15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sz="1500">
                <a:solidFill>
                  <a:schemeClr val="dk1"/>
                </a:solidFill>
                <a:latin typeface="Source Code Pro"/>
                <a:ea typeface="Source Code Pro"/>
                <a:cs typeface="Source Code Pro"/>
                <a:sym typeface="Source Code Pro"/>
              </a:rPr>
              <a:t>Above are two examples, these photos show queries to get all the student test grade info based on the submitted course ID.</a:t>
            </a:r>
            <a:endParaRPr sz="15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0"/>
              </a:spcAft>
              <a:buClr>
                <a:schemeClr val="dk1"/>
              </a:buClr>
              <a:buSzPts val="1100"/>
              <a:buFont typeface="Arial"/>
              <a:buNone/>
            </a:pPr>
            <a:r>
              <a:t/>
            </a:r>
            <a:endParaRPr sz="15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0"/>
              </a:spcAft>
              <a:buClr>
                <a:schemeClr val="dk1"/>
              </a:buClr>
              <a:buSzPts val="1100"/>
              <a:buFont typeface="Arial"/>
              <a:buNone/>
            </a:pPr>
            <a:r>
              <a:t/>
            </a:r>
            <a:endParaRPr sz="15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Clr>
                <a:schemeClr val="dk1"/>
              </a:buClr>
              <a:buSzPts val="1100"/>
              <a:buFont typeface="Arial"/>
              <a:buNone/>
            </a:pPr>
            <a:r>
              <a:t/>
            </a:r>
            <a:endParaRPr sz="1500">
              <a:solidFill>
                <a:schemeClr val="dk1"/>
              </a:solidFill>
              <a:latin typeface="Source Code Pro"/>
              <a:ea typeface="Source Code Pro"/>
              <a:cs typeface="Source Code Pro"/>
              <a:sym typeface="Source Code Pr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919fe976f_3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2919fe976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latin typeface="Source Code Pro"/>
                <a:ea typeface="Source Code Pro"/>
                <a:cs typeface="Source Code Pro"/>
                <a:sym typeface="Source Code Pro"/>
              </a:rPr>
              <a:t>Our project also uses a prepared UPDATE statement initiated by the web-user when they enter new test grades for a student.</a:t>
            </a:r>
            <a:endParaRPr sz="14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sz="1400">
                <a:solidFill>
                  <a:schemeClr val="dk1"/>
                </a:solidFill>
                <a:latin typeface="Source Code Pro"/>
                <a:ea typeface="Source Code Pro"/>
                <a:cs typeface="Source Code Pro"/>
                <a:sym typeface="Source Code Pro"/>
              </a:rPr>
              <a:t>This screenshot shows a prepared SQL statement that updates a students grades in the database with the inputted values</a:t>
            </a:r>
            <a:endParaRPr sz="14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0"/>
              </a:spcAft>
              <a:buClr>
                <a:schemeClr val="dk1"/>
              </a:buClr>
              <a:buSzPts val="1100"/>
              <a:buFont typeface="Arial"/>
              <a:buNone/>
            </a:pPr>
            <a:r>
              <a:rPr lang="en" sz="1400">
                <a:solidFill>
                  <a:schemeClr val="dk1"/>
                </a:solidFill>
                <a:latin typeface="Source Code Pro"/>
                <a:ea typeface="Source Code Pro"/>
                <a:cs typeface="Source Code Pro"/>
                <a:sym typeface="Source Code Pro"/>
              </a:rPr>
              <a:t>The use of prepared statements is helpful to protect against SQL injection attacks. This avoids the direct execution of SQL, which may be more easily manipulated by users and their inputs.</a:t>
            </a:r>
            <a:endParaRPr sz="14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0"/>
              </a:spcAft>
              <a:buClr>
                <a:schemeClr val="dk1"/>
              </a:buClr>
              <a:buSzPts val="1100"/>
              <a:buFont typeface="Arial"/>
              <a:buNone/>
            </a:pPr>
            <a:r>
              <a:rPr lang="en" sz="1400">
                <a:solidFill>
                  <a:schemeClr val="dk1"/>
                </a:solidFill>
                <a:latin typeface="Source Code Pro"/>
                <a:ea typeface="Source Code Pro"/>
                <a:cs typeface="Source Code Pro"/>
                <a:sym typeface="Source Code Pro"/>
              </a:rPr>
              <a:t>This, combined with the restricted inputs helps to protect against security concerns</a:t>
            </a:r>
            <a:endParaRPr sz="14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Clr>
                <a:schemeClr val="dk1"/>
              </a:buClr>
              <a:buSzPts val="1100"/>
              <a:buFont typeface="Arial"/>
              <a:buNone/>
            </a:pPr>
            <a:r>
              <a:t/>
            </a:r>
            <a:endParaRPr sz="1400">
              <a:solidFill>
                <a:schemeClr val="dk1"/>
              </a:solidFill>
              <a:latin typeface="Source Code Pro"/>
              <a:ea typeface="Source Code Pro"/>
              <a:cs typeface="Source Code Pro"/>
              <a:sym typeface="Source Code Pr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D5DB"/>
        </a:solidFill>
      </p:bgPr>
    </p:bg>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CP476 Group Project</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By: Beheashta, Nicholas, Scott, &amp; Tyler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D5DB"/>
        </a:solidFill>
      </p:bgPr>
    </p:bg>
    <p:spTree>
      <p:nvGrpSpPr>
        <p:cNvPr id="133" name="Shape 133"/>
        <p:cNvGrpSpPr/>
        <p:nvPr/>
      </p:nvGrpSpPr>
      <p:grpSpPr>
        <a:xfrm>
          <a:off x="0" y="0"/>
          <a:ext cx="0" cy="0"/>
          <a:chOff x="0" y="0"/>
          <a:chExt cx="0" cy="0"/>
        </a:xfrm>
      </p:grpSpPr>
      <p:sp>
        <p:nvSpPr>
          <p:cNvPr id="134" name="Google Shape;134;p22"/>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D5DB"/>
        </a:solidFill>
      </p:bgPr>
    </p:bg>
    <p:spTree>
      <p:nvGrpSpPr>
        <p:cNvPr id="67" name="Shape 67"/>
        <p:cNvGrpSpPr/>
        <p:nvPr/>
      </p:nvGrpSpPr>
      <p:grpSpPr>
        <a:xfrm>
          <a:off x="0" y="0"/>
          <a:ext cx="0" cy="0"/>
          <a:chOff x="0" y="0"/>
          <a:chExt cx="0" cy="0"/>
        </a:xfrm>
      </p:grpSpPr>
      <p:cxnSp>
        <p:nvCxnSpPr>
          <p:cNvPr id="68" name="Google Shape;68;p14"/>
          <p:cNvCxnSpPr/>
          <p:nvPr/>
        </p:nvCxnSpPr>
        <p:spPr>
          <a:xfrm>
            <a:off x="-6875" y="2900700"/>
            <a:ext cx="9150900" cy="0"/>
          </a:xfrm>
          <a:prstGeom prst="straightConnector1">
            <a:avLst/>
          </a:prstGeom>
          <a:noFill/>
          <a:ln cap="flat" cmpd="sng" w="19050">
            <a:solidFill>
              <a:schemeClr val="dk2"/>
            </a:solidFill>
            <a:prstDash val="solid"/>
            <a:round/>
            <a:headEnd len="sm" w="sm" type="none"/>
            <a:tailEnd len="sm" w="sm" type="none"/>
          </a:ln>
        </p:spPr>
      </p:cxnSp>
      <p:sp>
        <p:nvSpPr>
          <p:cNvPr id="69" name="Google Shape;69;p1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Instructor P</a:t>
            </a:r>
            <a:r>
              <a:rPr lang="en"/>
              <a:t>erspective Grade Management System.</a:t>
            </a:r>
            <a:endParaRPr/>
          </a:p>
        </p:txBody>
      </p:sp>
      <p:sp>
        <p:nvSpPr>
          <p:cNvPr id="70" name="Google Shape;70;p14"/>
          <p:cNvSpPr/>
          <p:nvPr/>
        </p:nvSpPr>
        <p:spPr>
          <a:xfrm>
            <a:off x="250600" y="1962650"/>
            <a:ext cx="1848600" cy="1876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nvSpPr>
        <p:spPr>
          <a:xfrm>
            <a:off x="311700" y="2596800"/>
            <a:ext cx="1506600" cy="607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lt1"/>
                </a:solidFill>
                <a:latin typeface="Source Code Pro"/>
                <a:ea typeface="Source Code Pro"/>
                <a:cs typeface="Source Code Pro"/>
                <a:sym typeface="Source Code Pro"/>
              </a:rPr>
              <a:t>Course selection</a:t>
            </a:r>
            <a:endParaRPr sz="1800">
              <a:solidFill>
                <a:schemeClr val="lt1"/>
              </a:solidFill>
              <a:latin typeface="Source Code Pro"/>
              <a:ea typeface="Source Code Pro"/>
              <a:cs typeface="Source Code Pro"/>
              <a:sym typeface="Source Code Pro"/>
            </a:endParaRPr>
          </a:p>
        </p:txBody>
      </p:sp>
      <p:sp>
        <p:nvSpPr>
          <p:cNvPr id="72" name="Google Shape;72;p14"/>
          <p:cNvSpPr/>
          <p:nvPr/>
        </p:nvSpPr>
        <p:spPr>
          <a:xfrm>
            <a:off x="2373025" y="1867350"/>
            <a:ext cx="2115300" cy="2066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txBox="1"/>
          <p:nvPr/>
        </p:nvSpPr>
        <p:spPr>
          <a:xfrm>
            <a:off x="2569388" y="2271050"/>
            <a:ext cx="1722600" cy="1259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lt1"/>
                </a:solidFill>
                <a:latin typeface="Source Code Pro"/>
                <a:ea typeface="Source Code Pro"/>
                <a:cs typeface="Source Code Pro"/>
                <a:sym typeface="Source Code Pro"/>
              </a:rPr>
              <a:t>Student Selection</a:t>
            </a:r>
            <a:endParaRPr sz="2100">
              <a:solidFill>
                <a:schemeClr val="lt1"/>
              </a:solidFill>
              <a:latin typeface="Source Code Pro"/>
              <a:ea typeface="Source Code Pro"/>
              <a:cs typeface="Source Code Pro"/>
              <a:sym typeface="Source Code Pro"/>
            </a:endParaRPr>
          </a:p>
        </p:txBody>
      </p:sp>
      <p:sp>
        <p:nvSpPr>
          <p:cNvPr id="74" name="Google Shape;74;p14"/>
          <p:cNvSpPr/>
          <p:nvPr/>
        </p:nvSpPr>
        <p:spPr>
          <a:xfrm>
            <a:off x="4762138" y="1962650"/>
            <a:ext cx="1848600" cy="1876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6884563" y="1867350"/>
            <a:ext cx="2115300" cy="2066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txBox="1"/>
          <p:nvPr/>
        </p:nvSpPr>
        <p:spPr>
          <a:xfrm>
            <a:off x="7092725" y="2386850"/>
            <a:ext cx="1722600" cy="102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Source Code Pro"/>
                <a:ea typeface="Source Code Pro"/>
                <a:cs typeface="Source Code Pro"/>
                <a:sym typeface="Source Code Pro"/>
              </a:rPr>
              <a:t>Final grade calculation</a:t>
            </a:r>
            <a:endParaRPr sz="1800">
              <a:solidFill>
                <a:schemeClr val="lt1"/>
              </a:solidFill>
              <a:latin typeface="Source Code Pro"/>
              <a:ea typeface="Source Code Pro"/>
              <a:cs typeface="Source Code Pro"/>
              <a:sym typeface="Source Code Pro"/>
            </a:endParaRPr>
          </a:p>
        </p:txBody>
      </p:sp>
      <p:sp>
        <p:nvSpPr>
          <p:cNvPr id="77" name="Google Shape;77;p14"/>
          <p:cNvSpPr txBox="1"/>
          <p:nvPr/>
        </p:nvSpPr>
        <p:spPr>
          <a:xfrm>
            <a:off x="4762153" y="2596850"/>
            <a:ext cx="1848600" cy="607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lt1"/>
                </a:solidFill>
                <a:latin typeface="Source Code Pro"/>
                <a:ea typeface="Source Code Pro"/>
                <a:cs typeface="Source Code Pro"/>
                <a:sym typeface="Source Code Pro"/>
              </a:rPr>
              <a:t>Grade manipulation</a:t>
            </a:r>
            <a:endParaRPr sz="1800">
              <a:solidFill>
                <a:schemeClr val="lt1"/>
              </a:solidFill>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D5DB"/>
        </a:solidFill>
      </p:bgPr>
    </p:bg>
    <p:spTree>
      <p:nvGrpSpPr>
        <p:cNvPr id="81" name="Shape 81"/>
        <p:cNvGrpSpPr/>
        <p:nvPr/>
      </p:nvGrpSpPr>
      <p:grpSpPr>
        <a:xfrm>
          <a:off x="0" y="0"/>
          <a:ext cx="0" cy="0"/>
          <a:chOff x="0" y="0"/>
          <a:chExt cx="0" cy="0"/>
        </a:xfrm>
      </p:grpSpPr>
      <p:pic>
        <p:nvPicPr>
          <p:cNvPr id="82" name="Google Shape;82;p15"/>
          <p:cNvPicPr preferRelativeResize="0"/>
          <p:nvPr/>
        </p:nvPicPr>
        <p:blipFill>
          <a:blip r:embed="rId3">
            <a:alphaModFix/>
          </a:blip>
          <a:stretch>
            <a:fillRect/>
          </a:stretch>
        </p:blipFill>
        <p:spPr>
          <a:xfrm>
            <a:off x="843775" y="646575"/>
            <a:ext cx="7456449" cy="4347550"/>
          </a:xfrm>
          <a:prstGeom prst="rect">
            <a:avLst/>
          </a:prstGeom>
          <a:noFill/>
          <a:ln>
            <a:noFill/>
          </a:ln>
        </p:spPr>
      </p:pic>
      <p:sp>
        <p:nvSpPr>
          <p:cNvPr id="83" name="Google Shape;83;p15"/>
          <p:cNvSpPr txBox="1"/>
          <p:nvPr>
            <p:ph idx="4294967295" type="title"/>
          </p:nvPr>
        </p:nvSpPr>
        <p:spPr>
          <a:xfrm>
            <a:off x="2021100" y="0"/>
            <a:ext cx="5101800" cy="75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Home Page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D5DB"/>
        </a:solidFill>
      </p:bgPr>
    </p:bg>
    <p:spTree>
      <p:nvGrpSpPr>
        <p:cNvPr id="87" name="Shape 87"/>
        <p:cNvGrpSpPr/>
        <p:nvPr/>
      </p:nvGrpSpPr>
      <p:grpSpPr>
        <a:xfrm>
          <a:off x="0" y="0"/>
          <a:ext cx="0" cy="0"/>
          <a:chOff x="0" y="0"/>
          <a:chExt cx="0" cy="0"/>
        </a:xfrm>
      </p:grpSpPr>
      <p:pic>
        <p:nvPicPr>
          <p:cNvPr id="88" name="Google Shape;88;p16"/>
          <p:cNvPicPr preferRelativeResize="0"/>
          <p:nvPr/>
        </p:nvPicPr>
        <p:blipFill>
          <a:blip r:embed="rId3">
            <a:alphaModFix/>
          </a:blip>
          <a:stretch>
            <a:fillRect/>
          </a:stretch>
        </p:blipFill>
        <p:spPr>
          <a:xfrm>
            <a:off x="867849" y="755700"/>
            <a:ext cx="7408299" cy="4171525"/>
          </a:xfrm>
          <a:prstGeom prst="rect">
            <a:avLst/>
          </a:prstGeom>
          <a:noFill/>
          <a:ln>
            <a:noFill/>
          </a:ln>
        </p:spPr>
      </p:pic>
      <p:sp>
        <p:nvSpPr>
          <p:cNvPr id="89" name="Google Shape;89;p16"/>
          <p:cNvSpPr txBox="1"/>
          <p:nvPr>
            <p:ph idx="4294967295" type="title"/>
          </p:nvPr>
        </p:nvSpPr>
        <p:spPr>
          <a:xfrm>
            <a:off x="2021100" y="0"/>
            <a:ext cx="5101800" cy="75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Grade Editing Page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D5DB"/>
        </a:solidFill>
      </p:bgPr>
    </p:bg>
    <p:spTree>
      <p:nvGrpSpPr>
        <p:cNvPr id="93" name="Shape 93"/>
        <p:cNvGrpSpPr/>
        <p:nvPr/>
      </p:nvGrpSpPr>
      <p:grpSpPr>
        <a:xfrm>
          <a:off x="0" y="0"/>
          <a:ext cx="0" cy="0"/>
          <a:chOff x="0" y="0"/>
          <a:chExt cx="0" cy="0"/>
        </a:xfrm>
      </p:grpSpPr>
      <p:sp>
        <p:nvSpPr>
          <p:cNvPr id="94" name="Google Shape;94;p17"/>
          <p:cNvSpPr txBox="1"/>
          <p:nvPr>
            <p:ph type="title"/>
          </p:nvPr>
        </p:nvSpPr>
        <p:spPr>
          <a:xfrm>
            <a:off x="311700" y="0"/>
            <a:ext cx="8520600" cy="73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MySQL Database</a:t>
            </a:r>
            <a:endParaRPr/>
          </a:p>
        </p:txBody>
      </p:sp>
      <p:pic>
        <p:nvPicPr>
          <p:cNvPr id="95" name="Google Shape;95;p17"/>
          <p:cNvPicPr preferRelativeResize="0"/>
          <p:nvPr/>
        </p:nvPicPr>
        <p:blipFill>
          <a:blip r:embed="rId3">
            <a:alphaModFix/>
          </a:blip>
          <a:stretch>
            <a:fillRect/>
          </a:stretch>
        </p:blipFill>
        <p:spPr>
          <a:xfrm>
            <a:off x="390850" y="802525"/>
            <a:ext cx="4730313" cy="4219875"/>
          </a:xfrm>
          <a:prstGeom prst="rect">
            <a:avLst/>
          </a:prstGeom>
          <a:noFill/>
          <a:ln>
            <a:noFill/>
          </a:ln>
        </p:spPr>
      </p:pic>
      <p:pic>
        <p:nvPicPr>
          <p:cNvPr id="96" name="Google Shape;96;p17"/>
          <p:cNvPicPr preferRelativeResize="0"/>
          <p:nvPr/>
        </p:nvPicPr>
        <p:blipFill rotWithShape="1">
          <a:blip r:embed="rId4">
            <a:alphaModFix/>
          </a:blip>
          <a:srcRect b="8147" l="0" r="0" t="0"/>
          <a:stretch/>
        </p:blipFill>
        <p:spPr>
          <a:xfrm>
            <a:off x="5435475" y="802525"/>
            <a:ext cx="2695450" cy="42198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D5DB"/>
        </a:solidFill>
      </p:bgPr>
    </p:bg>
    <p:spTree>
      <p:nvGrpSpPr>
        <p:cNvPr id="100" name="Shape 100"/>
        <p:cNvGrpSpPr/>
        <p:nvPr/>
      </p:nvGrpSpPr>
      <p:grpSpPr>
        <a:xfrm>
          <a:off x="0" y="0"/>
          <a:ext cx="0" cy="0"/>
          <a:chOff x="0" y="0"/>
          <a:chExt cx="0" cy="0"/>
        </a:xfrm>
      </p:grpSpPr>
      <p:sp>
        <p:nvSpPr>
          <p:cNvPr id="101" name="Google Shape;101;p18"/>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SQL Programming, Injection Attacks and Security Considerations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D5DB"/>
        </a:solidFill>
      </p:bgPr>
    </p:bg>
    <p:spTree>
      <p:nvGrpSpPr>
        <p:cNvPr id="105" name="Shape 105"/>
        <p:cNvGrpSpPr/>
        <p:nvPr/>
      </p:nvGrpSpPr>
      <p:grpSpPr>
        <a:xfrm>
          <a:off x="0" y="0"/>
          <a:ext cx="0" cy="0"/>
          <a:chOff x="0" y="0"/>
          <a:chExt cx="0" cy="0"/>
        </a:xfrm>
      </p:grpSpPr>
      <p:cxnSp>
        <p:nvCxnSpPr>
          <p:cNvPr id="106" name="Google Shape;106;p19"/>
          <p:cNvCxnSpPr/>
          <p:nvPr/>
        </p:nvCxnSpPr>
        <p:spPr>
          <a:xfrm>
            <a:off x="429850" y="4425183"/>
            <a:ext cx="3891000" cy="0"/>
          </a:xfrm>
          <a:prstGeom prst="straightConnector1">
            <a:avLst/>
          </a:prstGeom>
          <a:noFill/>
          <a:ln cap="flat" cmpd="sng" w="19050">
            <a:solidFill>
              <a:schemeClr val="lt2"/>
            </a:solidFill>
            <a:prstDash val="solid"/>
            <a:round/>
            <a:headEnd len="sm" w="sm" type="none"/>
            <a:tailEnd len="sm" w="sm" type="none"/>
          </a:ln>
        </p:spPr>
      </p:cxnSp>
      <p:cxnSp>
        <p:nvCxnSpPr>
          <p:cNvPr id="107" name="Google Shape;107;p19"/>
          <p:cNvCxnSpPr/>
          <p:nvPr/>
        </p:nvCxnSpPr>
        <p:spPr>
          <a:xfrm>
            <a:off x="4937725" y="4425183"/>
            <a:ext cx="3891000" cy="0"/>
          </a:xfrm>
          <a:prstGeom prst="straightConnector1">
            <a:avLst/>
          </a:prstGeom>
          <a:noFill/>
          <a:ln cap="flat" cmpd="sng" w="19050">
            <a:solidFill>
              <a:schemeClr val="lt2"/>
            </a:solidFill>
            <a:prstDash val="solid"/>
            <a:round/>
            <a:headEnd len="sm" w="sm" type="none"/>
            <a:tailEnd len="sm" w="sm" type="none"/>
          </a:ln>
        </p:spPr>
      </p:cxnSp>
      <p:sp>
        <p:nvSpPr>
          <p:cNvPr id="108" name="Google Shape;108;p19"/>
          <p:cNvSpPr txBox="1"/>
          <p:nvPr>
            <p:ph idx="4294967295" type="body"/>
          </p:nvPr>
        </p:nvSpPr>
        <p:spPr>
          <a:xfrm>
            <a:off x="315275" y="4472800"/>
            <a:ext cx="3999900" cy="5304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2100">
                <a:solidFill>
                  <a:schemeClr val="accent3"/>
                </a:solidFill>
              </a:rPr>
              <a:t>Restricted Inputs</a:t>
            </a:r>
            <a:endParaRPr b="1" sz="2100">
              <a:solidFill>
                <a:schemeClr val="accent3"/>
              </a:solidFill>
            </a:endParaRPr>
          </a:p>
        </p:txBody>
      </p:sp>
      <p:sp>
        <p:nvSpPr>
          <p:cNvPr id="109" name="Google Shape;109;p19"/>
          <p:cNvSpPr txBox="1"/>
          <p:nvPr>
            <p:ph idx="4294967295" type="body"/>
          </p:nvPr>
        </p:nvSpPr>
        <p:spPr>
          <a:xfrm>
            <a:off x="4821675" y="4472800"/>
            <a:ext cx="3999900" cy="5304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2100">
                <a:solidFill>
                  <a:schemeClr val="accent3"/>
                </a:solidFill>
              </a:rPr>
              <a:t>Drop-down Menus</a:t>
            </a:r>
            <a:endParaRPr b="1" sz="2100">
              <a:solidFill>
                <a:schemeClr val="accent3"/>
              </a:solidFill>
            </a:endParaRPr>
          </a:p>
        </p:txBody>
      </p:sp>
      <p:sp>
        <p:nvSpPr>
          <p:cNvPr id="110" name="Google Shape;110;p19"/>
          <p:cNvSpPr txBox="1"/>
          <p:nvPr>
            <p:ph idx="4294967295" type="title"/>
          </p:nvPr>
        </p:nvSpPr>
        <p:spPr>
          <a:xfrm>
            <a:off x="3254750" y="-60425"/>
            <a:ext cx="2808000" cy="75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User Inputs</a:t>
            </a:r>
            <a:endParaRPr/>
          </a:p>
        </p:txBody>
      </p:sp>
      <p:pic>
        <p:nvPicPr>
          <p:cNvPr id="111" name="Google Shape;111;p19"/>
          <p:cNvPicPr preferRelativeResize="0"/>
          <p:nvPr/>
        </p:nvPicPr>
        <p:blipFill>
          <a:blip r:embed="rId3">
            <a:alphaModFix/>
          </a:blip>
          <a:stretch>
            <a:fillRect/>
          </a:stretch>
        </p:blipFill>
        <p:spPr>
          <a:xfrm>
            <a:off x="566050" y="612750"/>
            <a:ext cx="3618600" cy="3642875"/>
          </a:xfrm>
          <a:prstGeom prst="rect">
            <a:avLst/>
          </a:prstGeom>
          <a:noFill/>
          <a:ln>
            <a:noFill/>
          </a:ln>
        </p:spPr>
      </p:pic>
      <p:pic>
        <p:nvPicPr>
          <p:cNvPr id="112" name="Google Shape;112;p19"/>
          <p:cNvPicPr preferRelativeResize="0"/>
          <p:nvPr/>
        </p:nvPicPr>
        <p:blipFill rotWithShape="1">
          <a:blip r:embed="rId4">
            <a:alphaModFix/>
          </a:blip>
          <a:srcRect b="13164" l="0" r="0" t="0"/>
          <a:stretch/>
        </p:blipFill>
        <p:spPr>
          <a:xfrm>
            <a:off x="5363913" y="612750"/>
            <a:ext cx="3038623" cy="3642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D5DB"/>
        </a:solidFill>
      </p:bgPr>
    </p:bg>
    <p:spTree>
      <p:nvGrpSpPr>
        <p:cNvPr id="116" name="Shape 116"/>
        <p:cNvGrpSpPr/>
        <p:nvPr/>
      </p:nvGrpSpPr>
      <p:grpSpPr>
        <a:xfrm>
          <a:off x="0" y="0"/>
          <a:ext cx="0" cy="0"/>
          <a:chOff x="0" y="0"/>
          <a:chExt cx="0" cy="0"/>
        </a:xfrm>
      </p:grpSpPr>
      <p:sp>
        <p:nvSpPr>
          <p:cNvPr id="117" name="Google Shape;117;p20"/>
          <p:cNvSpPr txBox="1"/>
          <p:nvPr>
            <p:ph type="title"/>
          </p:nvPr>
        </p:nvSpPr>
        <p:spPr>
          <a:xfrm>
            <a:off x="2021100" y="0"/>
            <a:ext cx="5101800" cy="75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SQL Prepared Statements: </a:t>
            </a:r>
            <a:r>
              <a:rPr lang="en"/>
              <a:t>Select</a:t>
            </a:r>
            <a:endParaRPr/>
          </a:p>
        </p:txBody>
      </p:sp>
      <p:pic>
        <p:nvPicPr>
          <p:cNvPr id="118" name="Google Shape;118;p20"/>
          <p:cNvPicPr preferRelativeResize="0"/>
          <p:nvPr/>
        </p:nvPicPr>
        <p:blipFill>
          <a:blip r:embed="rId3">
            <a:alphaModFix/>
          </a:blip>
          <a:stretch>
            <a:fillRect/>
          </a:stretch>
        </p:blipFill>
        <p:spPr>
          <a:xfrm>
            <a:off x="342150" y="610400"/>
            <a:ext cx="8459700" cy="1870825"/>
          </a:xfrm>
          <a:prstGeom prst="rect">
            <a:avLst/>
          </a:prstGeom>
          <a:noFill/>
          <a:ln>
            <a:noFill/>
          </a:ln>
        </p:spPr>
      </p:pic>
      <p:pic>
        <p:nvPicPr>
          <p:cNvPr id="119" name="Google Shape;119;p20"/>
          <p:cNvPicPr preferRelativeResize="0"/>
          <p:nvPr/>
        </p:nvPicPr>
        <p:blipFill>
          <a:blip r:embed="rId4">
            <a:alphaModFix/>
          </a:blip>
          <a:stretch>
            <a:fillRect/>
          </a:stretch>
        </p:blipFill>
        <p:spPr>
          <a:xfrm>
            <a:off x="342151" y="2667950"/>
            <a:ext cx="8459700" cy="1775113"/>
          </a:xfrm>
          <a:prstGeom prst="rect">
            <a:avLst/>
          </a:prstGeom>
          <a:noFill/>
          <a:ln>
            <a:noFill/>
          </a:ln>
        </p:spPr>
      </p:pic>
      <p:sp>
        <p:nvSpPr>
          <p:cNvPr id="120" name="Google Shape;120;p20"/>
          <p:cNvSpPr/>
          <p:nvPr/>
        </p:nvSpPr>
        <p:spPr>
          <a:xfrm>
            <a:off x="1545425" y="1097075"/>
            <a:ext cx="770100" cy="41100"/>
          </a:xfrm>
          <a:prstGeom prst="mathMinus">
            <a:avLst>
              <a:gd fmla="val 23520" name="adj1"/>
            </a:avLst>
          </a:prstGeom>
          <a:solidFill>
            <a:schemeClr val="dk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a:off x="1739075" y="3147350"/>
            <a:ext cx="770100" cy="41100"/>
          </a:xfrm>
          <a:prstGeom prst="mathMinus">
            <a:avLst>
              <a:gd fmla="val 23520" name="adj1"/>
            </a:avLst>
          </a:prstGeom>
          <a:solidFill>
            <a:schemeClr val="dk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D5DB"/>
        </a:solidFill>
      </p:bgPr>
    </p:bg>
    <p:spTree>
      <p:nvGrpSpPr>
        <p:cNvPr id="125" name="Shape 125"/>
        <p:cNvGrpSpPr/>
        <p:nvPr/>
      </p:nvGrpSpPr>
      <p:grpSpPr>
        <a:xfrm>
          <a:off x="0" y="0"/>
          <a:ext cx="0" cy="0"/>
          <a:chOff x="0" y="0"/>
          <a:chExt cx="0" cy="0"/>
        </a:xfrm>
      </p:grpSpPr>
      <p:sp>
        <p:nvSpPr>
          <p:cNvPr id="126" name="Google Shape;126;p21"/>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Lorem ipsum dolor sit amet, consectetur adipiscing elit, sed do eiusmod tempor incididunt ut labore et dolore magna aliqua</a:t>
            </a:r>
            <a:endParaRPr/>
          </a:p>
        </p:txBody>
      </p:sp>
      <p:pic>
        <p:nvPicPr>
          <p:cNvPr id="127" name="Google Shape;127;p21"/>
          <p:cNvPicPr preferRelativeResize="0"/>
          <p:nvPr/>
        </p:nvPicPr>
        <p:blipFill>
          <a:blip r:embed="rId3">
            <a:alphaModFix/>
          </a:blip>
          <a:stretch>
            <a:fillRect/>
          </a:stretch>
        </p:blipFill>
        <p:spPr>
          <a:xfrm>
            <a:off x="128800" y="1096349"/>
            <a:ext cx="8886392" cy="2950800"/>
          </a:xfrm>
          <a:prstGeom prst="rect">
            <a:avLst/>
          </a:prstGeom>
          <a:noFill/>
          <a:ln>
            <a:noFill/>
          </a:ln>
        </p:spPr>
      </p:pic>
      <p:sp>
        <p:nvSpPr>
          <p:cNvPr id="128" name="Google Shape;128;p21"/>
          <p:cNvSpPr txBox="1"/>
          <p:nvPr>
            <p:ph type="title"/>
          </p:nvPr>
        </p:nvSpPr>
        <p:spPr>
          <a:xfrm>
            <a:off x="2021100" y="0"/>
            <a:ext cx="5101800" cy="75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SQL Prepared Statements: Update</a:t>
            </a:r>
            <a:endParaRPr/>
          </a:p>
        </p:txBody>
      </p:sp>
      <p:sp>
        <p:nvSpPr>
          <p:cNvPr id="129" name="Google Shape;129;p21"/>
          <p:cNvSpPr/>
          <p:nvPr/>
        </p:nvSpPr>
        <p:spPr>
          <a:xfrm>
            <a:off x="1751725" y="1440875"/>
            <a:ext cx="770100" cy="41100"/>
          </a:xfrm>
          <a:prstGeom prst="mathMinus">
            <a:avLst>
              <a:gd fmla="val 23520" name="adj1"/>
            </a:avLst>
          </a:prstGeom>
          <a:solidFill>
            <a:schemeClr val="dk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