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296" r:id="rId3"/>
    <p:sldId id="293" r:id="rId4"/>
    <p:sldId id="294" r:id="rId5"/>
    <p:sldId id="295" r:id="rId6"/>
    <p:sldId id="297" r:id="rId7"/>
    <p:sldId id="298" r:id="rId8"/>
    <p:sldId id="299" r:id="rId9"/>
    <p:sldId id="300" r:id="rId10"/>
    <p:sldId id="303" r:id="rId11"/>
    <p:sldId id="302" r:id="rId12"/>
    <p:sldId id="30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7" r:id="rId26"/>
    <p:sldId id="319" r:id="rId27"/>
    <p:sldId id="320" r:id="rId28"/>
    <p:sldId id="321" r:id="rId29"/>
    <p:sldId id="318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9" r:id="rId45"/>
    <p:sldId id="340" r:id="rId46"/>
    <p:sldId id="341" r:id="rId47"/>
    <p:sldId id="342" r:id="rId48"/>
    <p:sldId id="343" r:id="rId49"/>
    <p:sldId id="337" r:id="rId50"/>
    <p:sldId id="344" r:id="rId51"/>
    <p:sldId id="345" r:id="rId52"/>
    <p:sldId id="346" r:id="rId53"/>
    <p:sldId id="347" r:id="rId54"/>
    <p:sldId id="338" r:id="rId55"/>
    <p:sldId id="348" r:id="rId56"/>
    <p:sldId id="349" r:id="rId57"/>
    <p:sldId id="350" r:id="rId58"/>
    <p:sldId id="351" r:id="rId59"/>
    <p:sldId id="352" r:id="rId60"/>
    <p:sldId id="353" r:id="rId61"/>
    <p:sldId id="323" r:id="rId62"/>
    <p:sldId id="279" r:id="rId63"/>
    <p:sldId id="280" r:id="rId64"/>
    <p:sldId id="281" r:id="rId65"/>
    <p:sldId id="283" r:id="rId66"/>
    <p:sldId id="284" r:id="rId67"/>
    <p:sldId id="285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77" r:id="rId76"/>
    <p:sldId id="278" r:id="rId77"/>
    <p:sldId id="257" r:id="rId78"/>
    <p:sldId id="258" r:id="rId79"/>
    <p:sldId id="259" r:id="rId80"/>
    <p:sldId id="260" r:id="rId81"/>
    <p:sldId id="261" r:id="rId82"/>
    <p:sldId id="262" r:id="rId83"/>
    <p:sldId id="263" r:id="rId84"/>
    <p:sldId id="264" r:id="rId85"/>
    <p:sldId id="265" r:id="rId86"/>
    <p:sldId id="269" r:id="rId87"/>
    <p:sldId id="266" r:id="rId88"/>
    <p:sldId id="267" r:id="rId89"/>
    <p:sldId id="268" r:id="rId90"/>
    <p:sldId id="272" r:id="rId91"/>
    <p:sldId id="270" r:id="rId92"/>
    <p:sldId id="271" r:id="rId93"/>
    <p:sldId id="273" r:id="rId94"/>
    <p:sldId id="274" r:id="rId95"/>
    <p:sldId id="276" r:id="rId9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5" autoAdjust="0"/>
  </p:normalViewPr>
  <p:slideViewPr>
    <p:cSldViewPr>
      <p:cViewPr>
        <p:scale>
          <a:sx n="90" d="100"/>
          <a:sy n="90" d="100"/>
        </p:scale>
        <p:origin x="-9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2287-AD61-48C5-AC91-1017CB3F9D70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ED74-6A71-43CF-9C8D-93316A354B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2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  &lt;head&gt;  </a:t>
            </a:r>
          </a:p>
          <a:p>
            <a:r>
              <a:rPr lang="en-US" altLang="zh-CN" dirty="0" smtClean="0"/>
              <a:t>        &lt;meta charset="utf-8"&gt;  </a:t>
            </a:r>
          </a:p>
          <a:p>
            <a:r>
              <a:rPr lang="en-US" altLang="zh-CN" dirty="0" smtClean="0"/>
              <a:t>        &lt;title&gt;</a:t>
            </a:r>
            <a:r>
              <a:rPr lang="zh-CN" altLang="en-US" dirty="0" smtClean="0"/>
              <a:t>选择元素和绑定数据</a:t>
            </a:r>
            <a:r>
              <a:rPr lang="en-US" altLang="zh-CN" dirty="0" smtClean="0"/>
              <a:t>&lt;/title&gt;  </a:t>
            </a:r>
          </a:p>
          <a:p>
            <a:r>
              <a:rPr lang="en-US" altLang="zh-CN" dirty="0" smtClean="0"/>
              <a:t>  &lt;/head&gt;  </a:t>
            </a:r>
          </a:p>
          <a:p>
            <a:r>
              <a:rPr lang="en-US" altLang="zh-CN" dirty="0" smtClean="0"/>
              <a:t>    &lt;body&gt;  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	&lt;p&gt;Apple&lt;/p&gt;</a:t>
            </a:r>
          </a:p>
          <a:p>
            <a:r>
              <a:rPr lang="en-US" altLang="zh-CN" dirty="0" smtClean="0"/>
              <a:t>		&lt;p&gt;Pear&lt;/p&gt;</a:t>
            </a:r>
          </a:p>
          <a:p>
            <a:r>
              <a:rPr lang="en-US" altLang="zh-CN" dirty="0" smtClean="0"/>
              <a:t>		&lt;p&gt;Banana&lt;/p&gt;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</a:p>
          <a:p>
            <a:r>
              <a:rPr lang="en-US" altLang="zh-CN" dirty="0" smtClean="0"/>
              <a:t>        &lt;script&gt;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"China";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body = d3.select("body");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</a:t>
            </a:r>
            <a:r>
              <a:rPr lang="en-US" altLang="zh-CN" dirty="0" err="1" smtClean="0"/>
              <a:t>body.selectAll</a:t>
            </a:r>
            <a:r>
              <a:rPr lang="en-US" altLang="zh-CN" dirty="0" smtClean="0"/>
              <a:t>("p");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datum </a:t>
            </a:r>
            <a:r>
              <a:rPr lang="zh-CN" altLang="en-US" dirty="0" smtClean="0"/>
              <a:t>绑定单个数据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p.datum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p.text</a:t>
            </a:r>
            <a:r>
              <a:rPr lang="en-US" altLang="zh-CN" dirty="0" smtClean="0"/>
              <a:t>(function(d, i){</a:t>
            </a:r>
          </a:p>
          <a:p>
            <a:r>
              <a:rPr lang="en-US" altLang="zh-CN" dirty="0" smtClean="0"/>
              <a:t>        	return "</a:t>
            </a:r>
            <a:r>
              <a:rPr lang="zh-CN" altLang="en-US" dirty="0" smtClean="0"/>
              <a:t>第 </a:t>
            </a:r>
            <a:r>
              <a:rPr lang="en-US" altLang="zh-CN" dirty="0" smtClean="0"/>
              <a:t>"+ i + " </a:t>
            </a:r>
            <a:r>
              <a:rPr lang="zh-CN" altLang="en-US" dirty="0" smtClean="0"/>
              <a:t>个元素绑定的数据是 </a:t>
            </a:r>
            <a:r>
              <a:rPr lang="en-US" altLang="zh-CN" dirty="0" smtClean="0"/>
              <a:t>" + d;</a:t>
            </a:r>
          </a:p>
          <a:p>
            <a:r>
              <a:rPr lang="en-US" altLang="zh-CN" dirty="0" smtClean="0"/>
              <a:t>        });*/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绑定数组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["I like </a:t>
            </a:r>
            <a:r>
              <a:rPr lang="en-US" altLang="zh-CN" dirty="0" err="1" smtClean="0"/>
              <a:t>dogs","I</a:t>
            </a:r>
            <a:r>
              <a:rPr lang="en-US" altLang="zh-CN" dirty="0" smtClean="0"/>
              <a:t> like </a:t>
            </a:r>
            <a:r>
              <a:rPr lang="en-US" altLang="zh-CN" dirty="0" err="1" smtClean="0"/>
              <a:t>cats","I</a:t>
            </a:r>
            <a:r>
              <a:rPr lang="en-US" altLang="zh-CN" dirty="0" smtClean="0"/>
              <a:t> like snakes"];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p.data</a:t>
            </a:r>
            <a:r>
              <a:rPr lang="en-US" altLang="zh-CN" dirty="0" smtClean="0"/>
              <a:t>(dataset)</a:t>
            </a:r>
          </a:p>
          <a:p>
            <a:r>
              <a:rPr lang="en-US" altLang="zh-CN" dirty="0" smtClean="0"/>
              <a:t>			.text(function(d, i){</a:t>
            </a:r>
          </a:p>
          <a:p>
            <a:r>
              <a:rPr lang="en-US" altLang="zh-CN" dirty="0" smtClean="0"/>
              <a:t>				if(i==2)return d;</a:t>
            </a:r>
          </a:p>
          <a:p>
            <a:r>
              <a:rPr lang="en-US" altLang="zh-CN" dirty="0" smtClean="0"/>
              <a:t>                                else return </a:t>
            </a:r>
            <a:r>
              <a:rPr lang="en-US" altLang="zh-CN" dirty="0" err="1" smtClean="0"/>
              <a:t>this.innerText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&lt;/script&gt;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&lt;/body&gt;  </a:t>
            </a:r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4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&lt;html&gt;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&lt;head&gt;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&lt;meta charset="utf-8"&gt;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&lt;title&gt;Cluster&lt;/title&gt;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&lt;/head&gt;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&lt;style&gt;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.node circle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fill: 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stroke: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steelblue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stroke-width: 1.5px;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.node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font: 12px sans-serif;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.link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fill: none;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stroke: #ccc;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stroke-width: 1.5px;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&lt;/style&gt;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&lt;body&gt;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&lt;script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="http://d3js.org/d3.v3.min.js"&gt;&lt;/script&gt;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width = 500,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height = 500;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= d3.layout.cluster()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 .size([width, height - 200]);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diagonal = d3.svg.diagonal()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 .projection(function(d) { return 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 });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d3.select("body").append("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("width", width)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("height", height)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.append("g")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         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("transform", "translate(40,0)");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d3.json("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city.json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function(error, root)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cluster.nodes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cluster.links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(nodes);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console.log(nodes);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console.log(links);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svg.selectAll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(".link")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.data(links)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.enter()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.append("path")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("class", "link")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("d", diagonal);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svg.selectAll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(".node")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.data(nodes)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.enter()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.append("g")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("class", "node")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("transform", function(d) { return "translate("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","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")"; })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node.append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("circle")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("r", 4.5);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node.append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("text")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("dx", function(d) {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d.children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-8 : 8; })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.style("text-anchor", function(d) {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d.children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 "end" : "start"; })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.text(function(d) { return d.name; });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&lt;/script&gt;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&lt;/body&gt;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&lt;/html&gt;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9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  &lt;head&gt;  </a:t>
            </a:r>
          </a:p>
          <a:p>
            <a:r>
              <a:rPr lang="en-US" altLang="zh-CN" dirty="0" smtClean="0"/>
              <a:t>        &lt;meta charset="utf-8"&gt;  </a:t>
            </a:r>
          </a:p>
          <a:p>
            <a:r>
              <a:rPr lang="en-US" altLang="zh-CN" dirty="0" smtClean="0"/>
              <a:t>        &lt;title&gt;Tree&lt;/title&gt;  </a:t>
            </a:r>
          </a:p>
          <a:p>
            <a:r>
              <a:rPr lang="en-US" altLang="zh-CN" dirty="0" smtClean="0"/>
              <a:t>  &lt;/head&gt;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.node circle {</a:t>
            </a:r>
          </a:p>
          <a:p>
            <a:r>
              <a:rPr lang="en-US" altLang="zh-CN" dirty="0" smtClean="0"/>
              <a:t>  fill: #</a:t>
            </a:r>
            <a:r>
              <a:rPr lang="en-US" altLang="zh-CN" dirty="0" err="1" smtClean="0"/>
              <a:t>fff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stroke: 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stroke-width: 1.5px;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.node {</a:t>
            </a:r>
          </a:p>
          <a:p>
            <a:r>
              <a:rPr lang="en-US" altLang="zh-CN" dirty="0" smtClean="0"/>
              <a:t>  font: 12px sans-serif;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.link {</a:t>
            </a:r>
          </a:p>
          <a:p>
            <a:r>
              <a:rPr lang="en-US" altLang="zh-CN" dirty="0" smtClean="0"/>
              <a:t>  fill: none;</a:t>
            </a:r>
          </a:p>
          <a:p>
            <a:r>
              <a:rPr lang="en-US" altLang="zh-CN" dirty="0" smtClean="0"/>
              <a:t>  stroke: #ccc;</a:t>
            </a:r>
          </a:p>
          <a:p>
            <a:r>
              <a:rPr lang="en-US" altLang="zh-CN" dirty="0" smtClean="0"/>
              <a:t>  stroke-width: 1.5px;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&lt;/style&gt;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="http://d3js.org/d3.v3.min.js"&gt;&lt;/script&gt;</a:t>
            </a:r>
          </a:p>
          <a:p>
            <a:r>
              <a:rPr lang="en-US" altLang="zh-CN" dirty="0" smtClean="0"/>
              <a:t>&lt;script&gt;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width = 500,</a:t>
            </a:r>
          </a:p>
          <a:p>
            <a:r>
              <a:rPr lang="en-US" altLang="zh-CN" dirty="0" smtClean="0"/>
              <a:t>height = 500;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tree = d3.layout.tree()</a:t>
            </a:r>
          </a:p>
          <a:p>
            <a:r>
              <a:rPr lang="en-US" altLang="zh-CN" dirty="0" smtClean="0"/>
              <a:t>	.size([width, height-200])</a:t>
            </a:r>
          </a:p>
          <a:p>
            <a:r>
              <a:rPr lang="en-US" altLang="zh-CN" dirty="0" smtClean="0"/>
              <a:t>	.separation(function(a, b) { return (</a:t>
            </a:r>
            <a:r>
              <a:rPr lang="en-US" altLang="zh-CN" dirty="0" err="1" smtClean="0"/>
              <a:t>a.parent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b.parent</a:t>
            </a:r>
            <a:r>
              <a:rPr lang="en-US" altLang="zh-CN" dirty="0" smtClean="0"/>
              <a:t> ? 1 : 2) / </a:t>
            </a:r>
            <a:r>
              <a:rPr lang="en-US" altLang="zh-CN" dirty="0" err="1" smtClean="0"/>
              <a:t>a.depth</a:t>
            </a:r>
            <a:r>
              <a:rPr lang="en-US" altLang="zh-CN" dirty="0" smtClean="0"/>
              <a:t>; });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diagonal = d3.svg.diagonal()</a:t>
            </a:r>
          </a:p>
          <a:p>
            <a:r>
              <a:rPr lang="en-US" altLang="zh-CN" dirty="0" smtClean="0"/>
              <a:t>	.projection(function(d) { return [</a:t>
            </a:r>
            <a:r>
              <a:rPr lang="en-US" altLang="zh-CN" dirty="0" err="1" smtClean="0"/>
              <a:t>d.y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d.x</a:t>
            </a:r>
            <a:r>
              <a:rPr lang="en-US" altLang="zh-CN" dirty="0" smtClean="0"/>
              <a:t>]; });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</a:t>
            </a:r>
          </a:p>
          <a:p>
            <a:r>
              <a:rPr lang="en-US" altLang="zh-CN" dirty="0" smtClean="0"/>
              <a:t>	.append("g")</a:t>
            </a:r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("transform", "translate(40,0)");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d3.json("</a:t>
            </a:r>
            <a:r>
              <a:rPr lang="en-US" altLang="zh-CN" dirty="0" err="1" smtClean="0"/>
              <a:t>city_tree.json</a:t>
            </a:r>
            <a:r>
              <a:rPr lang="en-US" altLang="zh-CN" dirty="0" smtClean="0"/>
              <a:t>", function(error, root)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nodes = </a:t>
            </a:r>
            <a:r>
              <a:rPr lang="en-US" altLang="zh-CN" dirty="0" err="1" smtClean="0"/>
              <a:t>tree.nodes</a:t>
            </a:r>
            <a:r>
              <a:rPr lang="en-US" altLang="zh-CN" dirty="0" smtClean="0"/>
              <a:t>(root);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links = </a:t>
            </a:r>
            <a:r>
              <a:rPr lang="en-US" altLang="zh-CN" dirty="0" err="1" smtClean="0"/>
              <a:t>tree.links</a:t>
            </a:r>
            <a:r>
              <a:rPr lang="en-US" altLang="zh-CN" dirty="0" smtClean="0"/>
              <a:t>(nodes);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console.log(nodes);</a:t>
            </a:r>
          </a:p>
          <a:p>
            <a:r>
              <a:rPr lang="en-US" altLang="zh-CN" dirty="0" smtClean="0"/>
              <a:t>	console.log(links);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link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(".link")</a:t>
            </a:r>
          </a:p>
          <a:p>
            <a:r>
              <a:rPr lang="en-US" altLang="zh-CN" dirty="0" smtClean="0"/>
              <a:t>	  .data(links)</a:t>
            </a:r>
          </a:p>
          <a:p>
            <a:r>
              <a:rPr lang="en-US" altLang="zh-CN" dirty="0" smtClean="0"/>
              <a:t>	  .enter()</a:t>
            </a:r>
          </a:p>
          <a:p>
            <a:r>
              <a:rPr lang="en-US" altLang="zh-CN" dirty="0" smtClean="0"/>
              <a:t>	  .append("path")</a:t>
            </a:r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 "link")</a:t>
            </a:r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("d", diagonal);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node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(".node")</a:t>
            </a:r>
          </a:p>
          <a:p>
            <a:r>
              <a:rPr lang="en-US" altLang="zh-CN" dirty="0" smtClean="0"/>
              <a:t>	  .data(nodes)</a:t>
            </a:r>
          </a:p>
          <a:p>
            <a:r>
              <a:rPr lang="en-US" altLang="zh-CN" dirty="0" smtClean="0"/>
              <a:t>	  .enter()</a:t>
            </a:r>
          </a:p>
          <a:p>
            <a:r>
              <a:rPr lang="en-US" altLang="zh-CN" dirty="0" smtClean="0"/>
              <a:t>	  .append("g")</a:t>
            </a:r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 "node")</a:t>
            </a:r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("transform", function(d) { return "translate(" + </a:t>
            </a:r>
            <a:r>
              <a:rPr lang="en-US" altLang="zh-CN" dirty="0" err="1" smtClean="0"/>
              <a:t>d.y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d.x</a:t>
            </a:r>
            <a:r>
              <a:rPr lang="en-US" altLang="zh-CN" dirty="0" smtClean="0"/>
              <a:t> + ")"; })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node.append</a:t>
            </a:r>
            <a:r>
              <a:rPr lang="en-US" altLang="zh-CN" dirty="0" smtClean="0"/>
              <a:t>("circle")</a:t>
            </a:r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4.5);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node.append</a:t>
            </a:r>
            <a:r>
              <a:rPr lang="en-US" altLang="zh-CN" dirty="0" smtClean="0"/>
              <a:t>("text")</a:t>
            </a:r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("dx", function(d) { return </a:t>
            </a:r>
            <a:r>
              <a:rPr lang="en-US" altLang="zh-CN" dirty="0" err="1" smtClean="0"/>
              <a:t>d.children</a:t>
            </a:r>
            <a:r>
              <a:rPr lang="en-US" altLang="zh-CN" dirty="0" smtClean="0"/>
              <a:t> ? -8 : 8; })</a:t>
            </a:r>
          </a:p>
          <a:p>
            <a:r>
              <a:rPr lang="en-US" altLang="zh-CN" dirty="0" smtClean="0"/>
              <a:t>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 3)</a:t>
            </a:r>
          </a:p>
          <a:p>
            <a:r>
              <a:rPr lang="en-US" altLang="zh-CN" dirty="0" smtClean="0"/>
              <a:t>	  .style("text-anchor", function(d) { return </a:t>
            </a:r>
            <a:r>
              <a:rPr lang="en-US" altLang="zh-CN" dirty="0" err="1" smtClean="0"/>
              <a:t>d.children</a:t>
            </a:r>
            <a:r>
              <a:rPr lang="en-US" altLang="zh-CN" dirty="0" smtClean="0"/>
              <a:t> ? "end" : "start"; })</a:t>
            </a:r>
          </a:p>
          <a:p>
            <a:r>
              <a:rPr lang="en-US" altLang="zh-CN" dirty="0" smtClean="0"/>
              <a:t>	  .text(function(d) { return d.name; });</a:t>
            </a:r>
          </a:p>
          <a:p>
            <a:r>
              <a:rPr lang="en-US" altLang="zh-CN" dirty="0" smtClean="0"/>
              <a:t>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&lt;/script&gt;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&lt;/body&gt;  </a:t>
            </a:r>
          </a:p>
          <a:p>
            <a:r>
              <a:rPr lang="en-US" altLang="zh-CN" dirty="0" smtClean="0"/>
              <a:t>&lt;/html&gt;</a:t>
            </a:r>
            <a:r>
              <a:rPr lang="zh-CN" altLang="en-US" dirty="0" smtClean="0"/>
              <a:t> </a:t>
            </a:r>
            <a:endParaRPr lang="en-US" altLang="zh-CN" dirty="0" smtClean="0"/>
          </a:p>
          <a:p>
            <a:r>
              <a:rPr lang="zh-CN" altLang="en-US" dirty="0" smtClean="0"/>
              <a:t>这段代码和</a:t>
            </a:r>
            <a:r>
              <a:rPr lang="en-US" altLang="zh-CN" dirty="0" smtClean="0"/>
              <a:t>9.4</a:t>
            </a:r>
            <a:r>
              <a:rPr lang="zh-CN" altLang="en-US" dirty="0" smtClean="0"/>
              <a:t>节的代码完全相同。除了 </a:t>
            </a:r>
            <a:r>
              <a:rPr lang="en-US" altLang="zh-CN" dirty="0" smtClean="0"/>
              <a:t>33</a:t>
            </a:r>
            <a:r>
              <a:rPr lang="zh-CN" altLang="en-US" dirty="0" smtClean="0"/>
              <a:t>行，定义的 </a:t>
            </a:r>
            <a:r>
              <a:rPr lang="en-US" altLang="zh-CN" dirty="0" smtClean="0"/>
              <a:t>layout </a:t>
            </a:r>
            <a:r>
              <a:rPr lang="zh-CN" altLang="en-US" dirty="0" smtClean="0"/>
              <a:t>由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变为 </a:t>
            </a:r>
            <a:r>
              <a:rPr lang="en-US" altLang="zh-CN" dirty="0" smtClean="0"/>
              <a:t>tree </a:t>
            </a:r>
            <a:r>
              <a:rPr lang="zh-CN" altLang="en-US" dirty="0" smtClean="0"/>
              <a:t>之外，其他的都是一样的。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2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{"name":"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","children":[	{ 	  "name":"</a:t>
            </a:r>
            <a:r>
              <a:rPr lang="zh-CN" altLang="en-US" dirty="0" smtClean="0"/>
              <a:t>浙江</a:t>
            </a:r>
            <a:r>
              <a:rPr lang="en-US" altLang="zh-CN" dirty="0" smtClean="0"/>
              <a:t>" ,   	  "children":  	  [	  	  	{"name":"</a:t>
            </a:r>
            <a:r>
              <a:rPr lang="zh-CN" altLang="en-US" dirty="0" smtClean="0"/>
              <a:t>杭州</a:t>
            </a:r>
            <a:r>
              <a:rPr lang="en-US" altLang="zh-CN" dirty="0" smtClean="0"/>
              <a:t>" },	  	  	{"name":"</a:t>
            </a:r>
            <a:r>
              <a:rPr lang="zh-CN" altLang="en-US" dirty="0" smtClean="0"/>
              <a:t>宁波</a:t>
            </a:r>
            <a:r>
              <a:rPr lang="en-US" altLang="zh-CN" dirty="0" smtClean="0"/>
              <a:t>" },	  	  	{"name":"</a:t>
            </a:r>
            <a:r>
              <a:rPr lang="zh-CN" altLang="en-US" dirty="0" smtClean="0"/>
              <a:t>温州</a:t>
            </a:r>
            <a:r>
              <a:rPr lang="en-US" altLang="zh-CN" dirty="0" smtClean="0"/>
              <a:t>" },	  	  	{"name":"</a:t>
            </a:r>
            <a:r>
              <a:rPr lang="zh-CN" altLang="en-US" dirty="0" smtClean="0"/>
              <a:t>绍兴</a:t>
            </a:r>
            <a:r>
              <a:rPr lang="en-US" altLang="zh-CN" dirty="0" smtClean="0"/>
              <a:t>" }  	  ]   	},	{ 		"name":"</a:t>
            </a:r>
            <a:r>
              <a:rPr lang="zh-CN" altLang="en-US" dirty="0" smtClean="0"/>
              <a:t>广西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桂林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南宁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柳州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防城港</a:t>
            </a:r>
            <a:r>
              <a:rPr lang="en-US" altLang="zh-CN" dirty="0" smtClean="0"/>
              <a:t>"}		] 	},	{ 		"name":"</a:t>
            </a:r>
            <a:r>
              <a:rPr lang="zh-CN" altLang="en-US" dirty="0" smtClean="0"/>
              <a:t>黑龙江</a:t>
            </a:r>
            <a:r>
              <a:rPr lang="en-US" altLang="zh-CN" dirty="0" smtClean="0"/>
              <a:t>",		"children":		[			{"name":"</a:t>
            </a:r>
            <a:r>
              <a:rPr lang="zh-CN" altLang="en-US" dirty="0" smtClean="0"/>
              <a:t>哈尔滨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齐齐哈尔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牡丹江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大庆</a:t>
            </a:r>
            <a:r>
              <a:rPr lang="en-US" altLang="zh-CN" dirty="0" smtClean="0"/>
              <a:t>"}		] 	},	{ 		"name":"</a:t>
            </a:r>
            <a:r>
              <a:rPr lang="zh-CN" altLang="en-US" dirty="0" smtClean="0"/>
              <a:t>新疆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乌鲁木齐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克拉玛依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吐鲁番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哈密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河北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石家庄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唐山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邯郸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秦皇岛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西藏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拉萨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昌都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林芝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江苏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无锡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徐州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常州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连云港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淮安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江苏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无锡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徐州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常州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连云港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淮安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湖南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长沙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株洲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湘潭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衡阳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邵阳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岳阳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海南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海口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三亚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三沙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陕西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西安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咸阳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汉中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安康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榆林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延安</a:t>
            </a:r>
            <a:r>
              <a:rPr lang="en-US" altLang="zh-CN" dirty="0" smtClean="0"/>
              <a:t>"}		]	},	{ 		"name":"</a:t>
            </a:r>
            <a:r>
              <a:rPr lang="zh-CN" altLang="en-US" dirty="0" smtClean="0"/>
              <a:t>甘肃</a:t>
            </a:r>
            <a:r>
              <a:rPr lang="en-US" altLang="zh-CN" dirty="0" smtClean="0"/>
              <a:t>" , 		"children":		[			{"name":"</a:t>
            </a:r>
            <a:r>
              <a:rPr lang="zh-CN" altLang="en-US" dirty="0" smtClean="0"/>
              <a:t>兰州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酒泉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金昌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天水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嘉峪关</a:t>
            </a:r>
            <a:r>
              <a:rPr lang="en-US" altLang="zh-CN" dirty="0" smtClean="0"/>
              <a:t>"},			{"name":"</a:t>
            </a:r>
            <a:r>
              <a:rPr lang="zh-CN" altLang="en-US" dirty="0" smtClean="0"/>
              <a:t>武威</a:t>
            </a:r>
            <a:r>
              <a:rPr lang="en-US" altLang="zh-CN" dirty="0" smtClean="0"/>
              <a:t>"}		]	}]}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7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  &lt;head&gt;  </a:t>
            </a:r>
          </a:p>
          <a:p>
            <a:r>
              <a:rPr lang="en-US" altLang="zh-CN" dirty="0" smtClean="0"/>
              <a:t>        &lt;meta charset="utf-8"&gt;  </a:t>
            </a:r>
          </a:p>
          <a:p>
            <a:r>
              <a:rPr lang="en-US" altLang="zh-CN" dirty="0" smtClean="0"/>
              <a:t>        &lt;title&gt;</a:t>
            </a:r>
            <a:r>
              <a:rPr lang="zh-CN" altLang="en-US" dirty="0" smtClean="0"/>
              <a:t>选择元素和绑定数据</a:t>
            </a:r>
            <a:r>
              <a:rPr lang="en-US" altLang="zh-CN" dirty="0" smtClean="0"/>
              <a:t>&lt;/title&gt;  </a:t>
            </a:r>
          </a:p>
          <a:p>
            <a:r>
              <a:rPr lang="en-US" altLang="zh-CN" dirty="0" smtClean="0"/>
              <a:t>  &lt;/head&gt;  </a:t>
            </a:r>
          </a:p>
          <a:p>
            <a:r>
              <a:rPr lang="en-US" altLang="zh-CN" dirty="0" smtClean="0"/>
              <a:t>    &lt;body&gt;  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	&lt;p&gt;Apple&lt;/p&gt;</a:t>
            </a:r>
          </a:p>
          <a:p>
            <a:r>
              <a:rPr lang="en-US" altLang="zh-CN" dirty="0" smtClean="0"/>
              <a:t>		&lt;p&gt;Pear&lt;/p&gt;</a:t>
            </a:r>
          </a:p>
          <a:p>
            <a:r>
              <a:rPr lang="en-US" altLang="zh-CN" dirty="0" smtClean="0"/>
              <a:t>		&lt;p&gt;Banana&lt;/p&gt;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</a:p>
          <a:p>
            <a:r>
              <a:rPr lang="en-US" altLang="zh-CN" dirty="0" smtClean="0"/>
              <a:t>        &lt;script&gt;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"China";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body = d3.select("body");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 = </a:t>
            </a:r>
            <a:r>
              <a:rPr lang="en-US" altLang="zh-CN" dirty="0" err="1" smtClean="0"/>
              <a:t>body.selectAll</a:t>
            </a:r>
            <a:r>
              <a:rPr lang="en-US" altLang="zh-CN" dirty="0" smtClean="0"/>
              <a:t>("p");</a:t>
            </a:r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datum </a:t>
            </a:r>
            <a:r>
              <a:rPr lang="zh-CN" altLang="en-US" dirty="0" smtClean="0"/>
              <a:t>绑定单个数据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/*</a:t>
            </a:r>
            <a:r>
              <a:rPr lang="en-US" altLang="zh-CN" dirty="0" err="1" smtClean="0"/>
              <a:t>p.datum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p.text</a:t>
            </a:r>
            <a:r>
              <a:rPr lang="en-US" altLang="zh-CN" dirty="0" smtClean="0"/>
              <a:t>(function(d, i){</a:t>
            </a:r>
          </a:p>
          <a:p>
            <a:r>
              <a:rPr lang="en-US" altLang="zh-CN" dirty="0" smtClean="0"/>
              <a:t>        	return "</a:t>
            </a:r>
            <a:r>
              <a:rPr lang="zh-CN" altLang="en-US" dirty="0" smtClean="0"/>
              <a:t>第 </a:t>
            </a:r>
            <a:r>
              <a:rPr lang="en-US" altLang="zh-CN" dirty="0" smtClean="0"/>
              <a:t>"+ i + " </a:t>
            </a:r>
            <a:r>
              <a:rPr lang="zh-CN" altLang="en-US" dirty="0" smtClean="0"/>
              <a:t>个元素绑定的数据是 </a:t>
            </a:r>
            <a:r>
              <a:rPr lang="en-US" altLang="zh-CN" dirty="0" smtClean="0"/>
              <a:t>" + d;</a:t>
            </a:r>
          </a:p>
          <a:p>
            <a:r>
              <a:rPr lang="en-US" altLang="zh-CN" dirty="0" smtClean="0"/>
              <a:t>        });*/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绑定数组</a:t>
            </a:r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["I like </a:t>
            </a:r>
            <a:r>
              <a:rPr lang="en-US" altLang="zh-CN" dirty="0" err="1" smtClean="0"/>
              <a:t>dogs","I</a:t>
            </a:r>
            <a:r>
              <a:rPr lang="en-US" altLang="zh-CN" dirty="0" smtClean="0"/>
              <a:t> like </a:t>
            </a:r>
            <a:r>
              <a:rPr lang="en-US" altLang="zh-CN" dirty="0" err="1" smtClean="0"/>
              <a:t>cats","I</a:t>
            </a:r>
            <a:r>
              <a:rPr lang="en-US" altLang="zh-CN" dirty="0" smtClean="0"/>
              <a:t> like snakes"];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p.data</a:t>
            </a:r>
            <a:r>
              <a:rPr lang="en-US" altLang="zh-CN" dirty="0" smtClean="0"/>
              <a:t>(dataset)</a:t>
            </a:r>
          </a:p>
          <a:p>
            <a:r>
              <a:rPr lang="en-US" altLang="zh-CN" dirty="0" smtClean="0"/>
              <a:t>			.text(function(d, i){</a:t>
            </a:r>
          </a:p>
          <a:p>
            <a:r>
              <a:rPr lang="en-US" altLang="zh-CN" dirty="0" smtClean="0"/>
              <a:t>				return d;</a:t>
            </a:r>
          </a:p>
          <a:p>
            <a:r>
              <a:rPr lang="en-US" altLang="zh-CN" dirty="0" smtClean="0"/>
              <a:t>	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&lt;/script&gt;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&lt;/body&gt;  </a:t>
            </a:r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3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&lt;head&gt;  </a:t>
            </a:r>
          </a:p>
          <a:p>
            <a:r>
              <a:rPr lang="en-US" altLang="zh-CN" dirty="0" smtClean="0"/>
              <a:t>	&lt;meta charset="utf-8"&gt;  </a:t>
            </a:r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做一个简单的图表</a:t>
            </a:r>
            <a:r>
              <a:rPr lang="en-US" altLang="zh-CN" dirty="0" smtClean="0"/>
              <a:t>&lt;/title&gt;  </a:t>
            </a:r>
          </a:p>
          <a:p>
            <a:r>
              <a:rPr lang="en-US" altLang="zh-CN" dirty="0" smtClean="0"/>
              <a:t>&lt;/head&gt; </a:t>
            </a:r>
          </a:p>
          <a:p>
            <a:r>
              <a:rPr lang="en-US" altLang="zh-CN" dirty="0" smtClean="0"/>
              <a:t>&lt;body&gt;  </a:t>
            </a:r>
          </a:p>
          <a:p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</a:p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300;	//</a:t>
            </a:r>
            <a:r>
              <a:rPr lang="zh-CN" altLang="en-US" dirty="0" smtClean="0"/>
              <a:t>画布的宽度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300;	//</a:t>
            </a:r>
            <a:r>
              <a:rPr lang="zh-CN" altLang="en-US" dirty="0" smtClean="0"/>
              <a:t>画布的高度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				//</a:t>
            </a:r>
            <a:r>
              <a:rPr lang="zh-CN" altLang="en-US" dirty="0" smtClean="0"/>
              <a:t>选择文档中的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				//</a:t>
            </a:r>
            <a:r>
              <a:rPr lang="zh-CN" altLang="en-US" dirty="0" smtClean="0"/>
              <a:t>添加一个</a:t>
            </a:r>
            <a:r>
              <a:rPr lang="en-US" altLang="zh-CN" dirty="0" err="1" smtClean="0"/>
              <a:t>svg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		//</a:t>
            </a:r>
            <a:r>
              <a:rPr lang="zh-CN" altLang="en-US" dirty="0" smtClean="0"/>
              <a:t>设定宽度</a:t>
            </a:r>
          </a:p>
          <a:p>
            <a:r>
              <a:rPr lang="zh-CN" altLang="en-US" dirty="0" smtClean="0"/>
              <a:t>				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	//</a:t>
            </a:r>
            <a:r>
              <a:rPr lang="zh-CN" altLang="en-US" dirty="0" smtClean="0"/>
              <a:t>设定高度</a:t>
            </a:r>
          </a:p>
          <a:p>
            <a:r>
              <a:rPr lang="zh-CN" altLang="en-US" dirty="0" smtClean="0"/>
              <a:t>	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[ 250 , 210 , 170 , 130 , 90 ];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rectHeight</a:t>
            </a:r>
            <a:r>
              <a:rPr lang="en-US" altLang="zh-CN" dirty="0" smtClean="0"/>
              <a:t> = 25;	//</a:t>
            </a:r>
            <a:r>
              <a:rPr lang="zh-CN" altLang="en-US" dirty="0" smtClean="0"/>
              <a:t>每个矩形所占的像素高度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包括空白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  .data(dataset)</a:t>
            </a:r>
          </a:p>
          <a:p>
            <a:r>
              <a:rPr lang="en-US" altLang="zh-CN" dirty="0" smtClean="0"/>
              <a:t>		  .enter()</a:t>
            </a:r>
          </a:p>
          <a:p>
            <a:r>
              <a:rPr lang="en-US" altLang="zh-CN" dirty="0" smtClean="0"/>
              <a:t>		  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("x",20)</a:t>
            </a:r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	return i * </a:t>
            </a:r>
            <a:r>
              <a:rPr lang="en-US" altLang="zh-CN" dirty="0" err="1" smtClean="0"/>
              <a:t>rectHeight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  })</a:t>
            </a:r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width",function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   		return d;</a:t>
            </a:r>
          </a:p>
          <a:p>
            <a:r>
              <a:rPr lang="en-US" altLang="zh-CN" dirty="0" smtClean="0"/>
              <a:t>		  })</a:t>
            </a:r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("height",rectHeight-2)</a:t>
            </a:r>
          </a:p>
          <a:p>
            <a:r>
              <a:rPr lang="en-US" altLang="zh-CN" dirty="0" smtClean="0"/>
              <a:t>		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   </a:t>
            </a:r>
          </a:p>
          <a:p>
            <a:r>
              <a:rPr lang="en-US" altLang="zh-CN" dirty="0" smtClean="0"/>
              <a:t>&lt;/script&gt;  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&lt;/body&gt;  </a:t>
            </a:r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2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&lt;head&gt;  </a:t>
            </a:r>
          </a:p>
          <a:p>
            <a:r>
              <a:rPr lang="en-US" altLang="zh-CN" dirty="0" smtClean="0"/>
              <a:t>	&lt;meta charset="utf-8"&gt;  </a:t>
            </a:r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添加三个圆，让图表动起来</a:t>
            </a:r>
            <a:r>
              <a:rPr lang="en-US" altLang="zh-CN" dirty="0" smtClean="0"/>
              <a:t>&lt;/title&gt;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&lt;/head&gt;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</a:p>
          <a:p>
            <a:r>
              <a:rPr lang="en-US" altLang="zh-CN" dirty="0" smtClean="0"/>
              <a:t>	&lt;script&gt;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circle1 = 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("circle")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100)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("cy", 100)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45)</a:t>
            </a:r>
          </a:p>
          <a:p>
            <a:r>
              <a:rPr lang="en-US" altLang="zh-CN" dirty="0" smtClean="0"/>
              <a:t>					.style("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毫秒）内将圆心坐标由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300</a:t>
            </a:r>
          </a:p>
          <a:p>
            <a:r>
              <a:rPr lang="en-US" altLang="zh-CN" dirty="0" smtClean="0"/>
              <a:t>	circle1.transition()</a:t>
            </a:r>
          </a:p>
          <a:p>
            <a:r>
              <a:rPr lang="en-US" altLang="zh-CN" dirty="0" smtClean="0"/>
              <a:t>		.duration(1000)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300);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circle2 = 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("circle")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100)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("cy", 200)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45)</a:t>
            </a:r>
          </a:p>
          <a:p>
            <a:r>
              <a:rPr lang="en-US" altLang="zh-CN" dirty="0" smtClean="0"/>
              <a:t>					.style("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1.5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毫秒）内将圆心坐标由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300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将颜色从绿色变为红色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circle2.transition()</a:t>
            </a:r>
          </a:p>
          <a:p>
            <a:r>
              <a:rPr lang="en-US" altLang="zh-CN" dirty="0" smtClean="0"/>
              <a:t>		.duration(1500)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300)</a:t>
            </a:r>
          </a:p>
          <a:p>
            <a:r>
              <a:rPr lang="en-US" altLang="zh-CN" dirty="0" smtClean="0"/>
              <a:t>		.style("</a:t>
            </a:r>
            <a:r>
              <a:rPr lang="en-US" altLang="zh-CN" dirty="0" err="1" smtClean="0"/>
              <a:t>fill","red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circle3 = 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("circle")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100)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("cy", 300)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45)</a:t>
            </a:r>
          </a:p>
          <a:p>
            <a:r>
              <a:rPr lang="en-US" altLang="zh-CN" dirty="0" smtClean="0"/>
              <a:t>					.style("</a:t>
            </a:r>
            <a:r>
              <a:rPr lang="en-US" altLang="zh-CN" dirty="0" err="1" smtClean="0"/>
              <a:t>fill","green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毫秒）内将圆心坐标由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300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将颜色从绿色变为红色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将半径从</a:t>
            </a:r>
            <a:r>
              <a:rPr lang="en-US" altLang="zh-CN" dirty="0" smtClean="0"/>
              <a:t>45</a:t>
            </a:r>
            <a:r>
              <a:rPr lang="zh-CN" altLang="en-US" dirty="0" smtClean="0"/>
              <a:t>变成</a:t>
            </a:r>
            <a:r>
              <a:rPr lang="en-US" altLang="zh-CN" dirty="0" smtClean="0"/>
              <a:t>25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过渡方式采用</a:t>
            </a:r>
            <a:r>
              <a:rPr lang="en-US" altLang="zh-CN" dirty="0" smtClean="0"/>
              <a:t>bounce</a:t>
            </a:r>
            <a:r>
              <a:rPr lang="zh-CN" altLang="en-US" dirty="0" smtClean="0"/>
              <a:t>（在终点处弹跳几次）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circle3.transition()</a:t>
            </a:r>
          </a:p>
          <a:p>
            <a:r>
              <a:rPr lang="en-US" altLang="zh-CN" dirty="0" smtClean="0"/>
              <a:t>		.duration(2000)</a:t>
            </a:r>
          </a:p>
          <a:p>
            <a:r>
              <a:rPr lang="en-US" altLang="zh-CN" dirty="0" smtClean="0"/>
              <a:t>		.ease("bounce")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("cx", 300)</a:t>
            </a:r>
          </a:p>
          <a:p>
            <a:r>
              <a:rPr lang="en-US" altLang="zh-CN" dirty="0" smtClean="0"/>
              <a:t>		.style("</a:t>
            </a:r>
            <a:r>
              <a:rPr lang="en-US" altLang="zh-CN" dirty="0" err="1" smtClean="0"/>
              <a:t>fill","red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("r", 25);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</a:p>
          <a:p>
            <a:r>
              <a:rPr lang="en-US" altLang="zh-CN" dirty="0" smtClean="0"/>
              <a:t>&lt;/body&gt;  </a:t>
            </a:r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9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&lt;head&gt;  </a:t>
            </a:r>
          </a:p>
          <a:p>
            <a:r>
              <a:rPr lang="en-US" altLang="zh-CN" dirty="0" smtClean="0"/>
              <a:t>	&lt;meta charset="utf-8"&gt;  </a:t>
            </a:r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让图表动起来</a:t>
            </a:r>
            <a:r>
              <a:rPr lang="en-US" altLang="zh-CN" dirty="0" smtClean="0"/>
              <a:t>&lt;/title&gt;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</a:p>
          <a:p>
            <a:r>
              <a:rPr lang="en-US" altLang="zh-CN" dirty="0" smtClean="0"/>
              <a:t>	.axis path,</a:t>
            </a:r>
          </a:p>
          <a:p>
            <a:r>
              <a:rPr lang="en-US" altLang="zh-CN" dirty="0" smtClean="0"/>
              <a:t>	.axis line{</a:t>
            </a:r>
          </a:p>
          <a:p>
            <a:r>
              <a:rPr lang="en-US" altLang="zh-CN" dirty="0" smtClean="0"/>
              <a:t>		fill: none;</a:t>
            </a:r>
          </a:p>
          <a:p>
            <a:r>
              <a:rPr lang="en-US" altLang="zh-CN" dirty="0" smtClean="0"/>
              <a:t>		stroke: black;</a:t>
            </a:r>
          </a:p>
          <a:p>
            <a:r>
              <a:rPr lang="en-US" altLang="zh-CN" dirty="0" smtClean="0"/>
              <a:t>		shape-rendering: </a:t>
            </a:r>
            <a:r>
              <a:rPr lang="en-US" altLang="zh-CN" dirty="0" err="1" smtClean="0"/>
              <a:t>crispEdges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.axis text {</a:t>
            </a:r>
          </a:p>
          <a:p>
            <a:r>
              <a:rPr lang="en-US" altLang="zh-CN" dirty="0" smtClean="0"/>
              <a:t>		font-family: sans-serif;</a:t>
            </a:r>
          </a:p>
          <a:p>
            <a:r>
              <a:rPr lang="en-US" altLang="zh-CN" dirty="0" smtClean="0"/>
              <a:t>		font-size: 11px;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fill: 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fill: white;</a:t>
            </a:r>
          </a:p>
          <a:p>
            <a:r>
              <a:rPr lang="en-US" altLang="zh-CN" dirty="0" smtClean="0"/>
              <a:t>		text-anchor: middle;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&lt;/style&gt;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&lt;/head&gt;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</a:p>
          <a:p>
            <a:r>
              <a:rPr lang="en-US" altLang="zh-CN" dirty="0" smtClean="0"/>
              <a:t>	&lt;script&gt;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画布周边的空白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padding = {left:30, right:30, top:20, bottom:20};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定义一个数组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[10, 20, 30, 40, 33, 24, 12, 5];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//x</a:t>
            </a:r>
            <a:r>
              <a:rPr lang="zh-CN" altLang="en-US" dirty="0" smtClean="0"/>
              <a:t>轴的比例尺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 = d3.scale.ordinal()</a:t>
            </a:r>
          </a:p>
          <a:p>
            <a:r>
              <a:rPr lang="en-US" altLang="zh-CN" dirty="0" smtClean="0"/>
              <a:t>		.domain(d3.range(</a:t>
            </a:r>
            <a:r>
              <a:rPr lang="en-US" altLang="zh-CN" dirty="0" err="1" smtClean="0"/>
              <a:t>dataset.length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rangeRoundBands</a:t>
            </a:r>
            <a:r>
              <a:rPr lang="en-US" altLang="zh-CN" dirty="0" smtClean="0"/>
              <a:t>([0, width -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padding.right</a:t>
            </a:r>
            <a:r>
              <a:rPr lang="en-US" altLang="zh-CN" dirty="0" smtClean="0"/>
              <a:t>]);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//y</a:t>
            </a:r>
            <a:r>
              <a:rPr lang="zh-CN" altLang="en-US" dirty="0" smtClean="0"/>
              <a:t>轴的比例尺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 = d3.scale.linear()</a:t>
            </a:r>
          </a:p>
          <a:p>
            <a:r>
              <a:rPr lang="en-US" altLang="zh-CN" dirty="0" smtClean="0"/>
              <a:t>		.domain([0,d3.max(dataset)])</a:t>
            </a:r>
          </a:p>
          <a:p>
            <a:r>
              <a:rPr lang="en-US" altLang="zh-CN" dirty="0" smtClean="0"/>
              <a:t>		.range([height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, 0]);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d3.svg.axis()</a:t>
            </a:r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.orient("bottom");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d3.svg.axis()</a:t>
            </a:r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.orient("left");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矩形之间的空白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= 4;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添加矩形元素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.data(dataset)</a:t>
            </a:r>
          </a:p>
          <a:p>
            <a:r>
              <a:rPr lang="en-US" altLang="zh-CN" dirty="0" smtClean="0"/>
              <a:t>		.enter()</a:t>
            </a:r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(i)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</a:p>
          <a:p>
            <a:r>
              <a:rPr lang="en-US" altLang="zh-CN" dirty="0" smtClean="0"/>
              <a:t>		}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min = </a:t>
            </a:r>
            <a:r>
              <a:rPr lang="en-US" altLang="zh-CN" dirty="0" err="1" smtClean="0"/>
              <a:t>yScale.domain</a:t>
            </a:r>
            <a:r>
              <a:rPr lang="en-US" altLang="zh-CN" dirty="0" smtClean="0"/>
              <a:t>()[0];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(min);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</a:p>
          <a:p>
            <a:r>
              <a:rPr lang="en-US" altLang="zh-CN" dirty="0" smtClean="0"/>
              <a:t>			return 0;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.transition()</a:t>
            </a:r>
          </a:p>
          <a:p>
            <a:r>
              <a:rPr lang="en-US" altLang="zh-CN" dirty="0" smtClean="0"/>
              <a:t>		.delay(function(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i * 200;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.duration(2000)</a:t>
            </a:r>
          </a:p>
          <a:p>
            <a:r>
              <a:rPr lang="en-US" altLang="zh-CN" dirty="0" smtClean="0"/>
              <a:t>		.ease("bounce")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</a:p>
          <a:p>
            <a:r>
              <a:rPr lang="en-US" altLang="zh-CN" dirty="0" smtClean="0"/>
              <a:t>			return 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添加文字元素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texts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.data(dataset)</a:t>
            </a:r>
          </a:p>
          <a:p>
            <a:r>
              <a:rPr lang="en-US" altLang="zh-CN" dirty="0" smtClean="0"/>
              <a:t>		.enter()</a:t>
            </a:r>
          </a:p>
          <a:p>
            <a:r>
              <a:rPr lang="en-US" altLang="zh-CN" dirty="0" smtClean="0"/>
              <a:t>		.append("text")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(i)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</a:p>
          <a:p>
            <a:r>
              <a:rPr lang="en-US" altLang="zh-CN" dirty="0" smtClean="0"/>
              <a:t>		}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dx",function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		return (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)/2;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",function(d){</a:t>
            </a:r>
          </a:p>
          <a:p>
            <a:r>
              <a:rPr lang="en-US" altLang="zh-CN" dirty="0" smtClean="0"/>
              <a:t>			return 20;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.text(function(d){</a:t>
            </a:r>
          </a:p>
          <a:p>
            <a:r>
              <a:rPr lang="en-US" altLang="zh-CN" dirty="0" smtClean="0"/>
              <a:t>			return d;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min = </a:t>
            </a:r>
            <a:r>
              <a:rPr lang="en-US" altLang="zh-CN" dirty="0" err="1" smtClean="0"/>
              <a:t>yScale.domain</a:t>
            </a:r>
            <a:r>
              <a:rPr lang="en-US" altLang="zh-CN" dirty="0" smtClean="0"/>
              <a:t>()[0];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(min);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.transition()</a:t>
            </a:r>
          </a:p>
          <a:p>
            <a:r>
              <a:rPr lang="en-US" altLang="zh-CN" dirty="0" smtClean="0"/>
              <a:t>		.delay(function(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i * 200;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.duration(2000)</a:t>
            </a:r>
          </a:p>
          <a:p>
            <a:r>
              <a:rPr lang="en-US" altLang="zh-CN" dirty="0" smtClean="0"/>
              <a:t>		.ease("bounce")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(height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) + ")")</a:t>
            </a:r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</a:p>
          <a:p>
            <a:r>
              <a:rPr lang="en-US" altLang="zh-CN" dirty="0" smtClean="0"/>
              <a:t>&lt;/body&gt;  </a:t>
            </a:r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5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= d3.select(“body”).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(“p”);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(dataset);</a:t>
            </a:r>
          </a:p>
          <a:p>
            <a:pPr fontAlgn="base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update.enter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老师这里我有点不明白，应该来说，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就是能够匹配到的数据，为什么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update.enter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里的函数，就是这么用的。这一点不必去理会是为什么，这个函数是写在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5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&lt;head&gt;  </a:t>
            </a:r>
          </a:p>
          <a:p>
            <a:r>
              <a:rPr lang="en-US" altLang="zh-CN" dirty="0" smtClean="0"/>
              <a:t>	&lt;meta charset="utf-8"&gt;  </a:t>
            </a:r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交互式操作</a:t>
            </a:r>
            <a:r>
              <a:rPr lang="en-US" altLang="zh-CN" dirty="0" smtClean="0"/>
              <a:t>&lt;/title&gt;  </a:t>
            </a:r>
          </a:p>
          <a:p>
            <a:r>
              <a:rPr lang="en-US" altLang="zh-CN" dirty="0" smtClean="0"/>
              <a:t>&lt;/head&gt;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</a:p>
          <a:p>
            <a:r>
              <a:rPr lang="en-US" altLang="zh-CN" dirty="0" smtClean="0"/>
              <a:t>	.axis path,</a:t>
            </a:r>
          </a:p>
          <a:p>
            <a:r>
              <a:rPr lang="en-US" altLang="zh-CN" dirty="0" smtClean="0"/>
              <a:t>	.axis line{</a:t>
            </a:r>
          </a:p>
          <a:p>
            <a:r>
              <a:rPr lang="en-US" altLang="zh-CN" dirty="0" smtClean="0"/>
              <a:t>		fill: none;</a:t>
            </a:r>
          </a:p>
          <a:p>
            <a:r>
              <a:rPr lang="en-US" altLang="zh-CN" dirty="0" smtClean="0"/>
              <a:t>		stroke: black;</a:t>
            </a:r>
          </a:p>
          <a:p>
            <a:r>
              <a:rPr lang="en-US" altLang="zh-CN" dirty="0" smtClean="0"/>
              <a:t>		shape-rendering: </a:t>
            </a:r>
            <a:r>
              <a:rPr lang="en-US" altLang="zh-CN" dirty="0" err="1" smtClean="0"/>
              <a:t>crispEdges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.axis text {</a:t>
            </a:r>
          </a:p>
          <a:p>
            <a:r>
              <a:rPr lang="en-US" altLang="zh-CN" dirty="0" smtClean="0"/>
              <a:t>		font-family: sans-serif;</a:t>
            </a:r>
          </a:p>
          <a:p>
            <a:r>
              <a:rPr lang="en-US" altLang="zh-CN" dirty="0" smtClean="0"/>
              <a:t>		font-size: 11px;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fill: white;</a:t>
            </a:r>
          </a:p>
          <a:p>
            <a:r>
              <a:rPr lang="en-US" altLang="zh-CN" dirty="0" smtClean="0"/>
              <a:t>		text-anchor: middle;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&lt;/style&gt;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</a:p>
          <a:p>
            <a:r>
              <a:rPr lang="en-US" altLang="zh-CN" dirty="0" smtClean="0"/>
              <a:t>	&lt;script&gt;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画布周边的空白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padding = {left:30, right:30, top:20, bottom:20};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定义一个数组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[10, 20, 30, 40, 33, 24, 12, 5];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//x</a:t>
            </a:r>
            <a:r>
              <a:rPr lang="zh-CN" altLang="en-US" dirty="0" smtClean="0"/>
              <a:t>轴的比例尺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 = d3.scale.ordinal()</a:t>
            </a:r>
          </a:p>
          <a:p>
            <a:r>
              <a:rPr lang="en-US" altLang="zh-CN" dirty="0" smtClean="0"/>
              <a:t>		.domain(d3.range(</a:t>
            </a:r>
            <a:r>
              <a:rPr lang="en-US" altLang="zh-CN" dirty="0" err="1" smtClean="0"/>
              <a:t>dataset.length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rangeRoundBands</a:t>
            </a:r>
            <a:r>
              <a:rPr lang="en-US" altLang="zh-CN" dirty="0" smtClean="0"/>
              <a:t>([0, width -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padding.right</a:t>
            </a:r>
            <a:r>
              <a:rPr lang="en-US" altLang="zh-CN" dirty="0" smtClean="0"/>
              <a:t>]);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//y</a:t>
            </a:r>
            <a:r>
              <a:rPr lang="zh-CN" altLang="en-US" dirty="0" smtClean="0"/>
              <a:t>轴的比例尺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 = d3.scale.linear()</a:t>
            </a:r>
          </a:p>
          <a:p>
            <a:r>
              <a:rPr lang="en-US" altLang="zh-CN" dirty="0" smtClean="0"/>
              <a:t>		.domain([0,d3.max(dataset)])</a:t>
            </a:r>
          </a:p>
          <a:p>
            <a:r>
              <a:rPr lang="en-US" altLang="zh-CN" dirty="0" smtClean="0"/>
              <a:t>		.range([height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, 0]);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d3.svg.axis()</a:t>
            </a:r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.orient("bottom");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d3.svg.axis()</a:t>
            </a:r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.orient("left");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矩形之间的空白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= 4;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添加矩形元素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.data(dataset)</a:t>
            </a:r>
          </a:p>
          <a:p>
            <a:r>
              <a:rPr lang="en-US" altLang="zh-CN" dirty="0" smtClean="0"/>
              <a:t>		.enter()</a:t>
            </a:r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</a:p>
          <a:p>
            <a:r>
              <a:rPr lang="en-US" altLang="zh-CN" dirty="0" smtClean="0"/>
              <a:t>		}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</a:p>
          <a:p>
            <a:r>
              <a:rPr lang="en-US" altLang="zh-CN" dirty="0" smtClean="0"/>
              <a:t>			return 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		//</a:t>
            </a:r>
            <a:r>
              <a:rPr lang="zh-CN" altLang="en-US" dirty="0" smtClean="0"/>
              <a:t>填充颜色不要写在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里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.on("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d3.select(this)</a:t>
            </a:r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fill","yellow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.on("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d3.select(this)</a:t>
            </a:r>
          </a:p>
          <a:p>
            <a:r>
              <a:rPr lang="en-US" altLang="zh-CN" dirty="0" smtClean="0"/>
              <a:t>				.transition()</a:t>
            </a:r>
          </a:p>
          <a:p>
            <a:r>
              <a:rPr lang="en-US" altLang="zh-CN" dirty="0" smtClean="0"/>
              <a:t>		        .duration(500)</a:t>
            </a:r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添加文字元素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texts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.data(dataset)</a:t>
            </a:r>
          </a:p>
          <a:p>
            <a:r>
              <a:rPr lang="en-US" altLang="zh-CN" dirty="0" smtClean="0"/>
              <a:t>		.enter()</a:t>
            </a:r>
          </a:p>
          <a:p>
            <a:r>
              <a:rPr lang="en-US" altLang="zh-CN" dirty="0" smtClean="0"/>
              <a:t>		.append("text")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</a:p>
          <a:p>
            <a:r>
              <a:rPr lang="en-US" altLang="zh-CN" dirty="0" smtClean="0"/>
              <a:t>		}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dx",function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		return (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)/2;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",function(d){</a:t>
            </a:r>
          </a:p>
          <a:p>
            <a:r>
              <a:rPr lang="en-US" altLang="zh-CN" dirty="0" smtClean="0"/>
              <a:t>			return 20;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.text(function(d){</a:t>
            </a:r>
          </a:p>
          <a:p>
            <a:r>
              <a:rPr lang="en-US" altLang="zh-CN" dirty="0" smtClean="0"/>
              <a:t>			return d;</a:t>
            </a:r>
          </a:p>
          <a:p>
            <a:r>
              <a:rPr lang="en-US" altLang="zh-CN" dirty="0" smtClean="0"/>
              <a:t>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(height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) + ")")</a:t>
            </a:r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</a:p>
          <a:p>
            <a:r>
              <a:rPr lang="en-US" altLang="zh-CN" dirty="0" smtClean="0"/>
              <a:t>&lt;/body&gt;  </a:t>
            </a:r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7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&lt;html&gt;  </a:t>
            </a:r>
          </a:p>
          <a:p>
            <a:r>
              <a:rPr lang="en-US" altLang="zh-CN" dirty="0" smtClean="0"/>
              <a:t>&lt;head&gt;  </a:t>
            </a:r>
          </a:p>
          <a:p>
            <a:r>
              <a:rPr lang="en-US" altLang="zh-CN" dirty="0" smtClean="0"/>
              <a:t>	&lt;meta charset="utf-8"&gt;  </a:t>
            </a:r>
          </a:p>
          <a:p>
            <a:r>
              <a:rPr lang="en-US" altLang="zh-CN" dirty="0" smtClean="0"/>
              <a:t>	&lt;title&gt;</a:t>
            </a:r>
            <a:r>
              <a:rPr lang="zh-CN" altLang="en-US" dirty="0" smtClean="0"/>
              <a:t>交互式操作</a:t>
            </a:r>
            <a:r>
              <a:rPr lang="en-US" altLang="zh-CN" dirty="0" smtClean="0"/>
              <a:t>&lt;/title&gt;  </a:t>
            </a:r>
          </a:p>
          <a:p>
            <a:r>
              <a:rPr lang="en-US" altLang="zh-CN" dirty="0" smtClean="0"/>
              <a:t>&lt;/head&gt;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&lt;style&gt;</a:t>
            </a:r>
          </a:p>
          <a:p>
            <a:r>
              <a:rPr lang="en-US" altLang="zh-CN" dirty="0" smtClean="0"/>
              <a:t>	.axis path,</a:t>
            </a:r>
          </a:p>
          <a:p>
            <a:r>
              <a:rPr lang="en-US" altLang="zh-CN" dirty="0" smtClean="0"/>
              <a:t>	.axis line{</a:t>
            </a:r>
          </a:p>
          <a:p>
            <a:r>
              <a:rPr lang="en-US" altLang="zh-CN" dirty="0" smtClean="0"/>
              <a:t>		fill: none;</a:t>
            </a:r>
          </a:p>
          <a:p>
            <a:r>
              <a:rPr lang="en-US" altLang="zh-CN" dirty="0" smtClean="0"/>
              <a:t>		stroke: black;</a:t>
            </a:r>
          </a:p>
          <a:p>
            <a:r>
              <a:rPr lang="en-US" altLang="zh-CN" dirty="0" smtClean="0"/>
              <a:t>		shape-rendering: </a:t>
            </a:r>
            <a:r>
              <a:rPr lang="en-US" altLang="zh-CN" dirty="0" err="1" smtClean="0"/>
              <a:t>crispEdges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.axis text {</a:t>
            </a:r>
          </a:p>
          <a:p>
            <a:r>
              <a:rPr lang="en-US" altLang="zh-CN" dirty="0" smtClean="0"/>
              <a:t>		font-family: sans-serif;</a:t>
            </a:r>
          </a:p>
          <a:p>
            <a:r>
              <a:rPr lang="en-US" altLang="zh-CN" dirty="0" smtClean="0"/>
              <a:t>		font-size: 11px;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	fill: white;</a:t>
            </a:r>
          </a:p>
          <a:p>
            <a:r>
              <a:rPr lang="en-US" altLang="zh-CN" dirty="0" smtClean="0"/>
              <a:t>		text-anchor: middle;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&lt;/style&gt;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&lt;body&gt;  </a:t>
            </a:r>
          </a:p>
          <a:p>
            <a:r>
              <a:rPr lang="en-US" altLang="zh-CN" dirty="0" smtClean="0"/>
              <a:t>	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="http://d3js.org/d3.v3.min.js" charset="utf-8"&gt;&lt;/script&gt;  </a:t>
            </a:r>
          </a:p>
          <a:p>
            <a:r>
              <a:rPr lang="en-US" altLang="zh-CN" dirty="0" smtClean="0"/>
              <a:t>	&lt;script&gt;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画布大小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width = 400;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height = 400;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里添加一个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画布	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 = d3.select("body")</a:t>
            </a:r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width)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height);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画布周边的空白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padding = {left:30, right:30, top:20, bottom:20};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定义一个数组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dataset = [10, 20, 30, 40, 33, 24, 12, 5];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//x</a:t>
            </a:r>
            <a:r>
              <a:rPr lang="zh-CN" altLang="en-US" dirty="0" smtClean="0"/>
              <a:t>轴的比例尺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 = d3.scale.ordinal()</a:t>
            </a:r>
          </a:p>
          <a:p>
            <a:r>
              <a:rPr lang="en-US" altLang="zh-CN" dirty="0" smtClean="0"/>
              <a:t>		.domain(d3.range(</a:t>
            </a:r>
            <a:r>
              <a:rPr lang="en-US" altLang="zh-CN" dirty="0" err="1" smtClean="0"/>
              <a:t>dataset.length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rangeRoundBands</a:t>
            </a:r>
            <a:r>
              <a:rPr lang="en-US" altLang="zh-CN" dirty="0" smtClean="0"/>
              <a:t>([0, width -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padding.right</a:t>
            </a:r>
            <a:r>
              <a:rPr lang="en-US" altLang="zh-CN" dirty="0" smtClean="0"/>
              <a:t>]);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//y</a:t>
            </a:r>
            <a:r>
              <a:rPr lang="zh-CN" altLang="en-US" dirty="0" smtClean="0"/>
              <a:t>轴的比例尺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 = d3.scale.linear()</a:t>
            </a:r>
          </a:p>
          <a:p>
            <a:r>
              <a:rPr lang="en-US" altLang="zh-CN" dirty="0" smtClean="0"/>
              <a:t>		.domain([0,d3.max(dataset)])</a:t>
            </a:r>
          </a:p>
          <a:p>
            <a:r>
              <a:rPr lang="en-US" altLang="zh-CN" dirty="0" smtClean="0"/>
              <a:t>		.range([height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, 0]);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 = d3.svg.axis()</a:t>
            </a:r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.orient("bottom");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 = d3.svg.axis()</a:t>
            </a:r>
          </a:p>
          <a:p>
            <a:r>
              <a:rPr lang="en-US" altLang="zh-CN" dirty="0" smtClean="0"/>
              <a:t>		.scale(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.orient("left");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矩形之间的空白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= 4;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添加矩形元素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.data(dataset)</a:t>
            </a:r>
          </a:p>
          <a:p>
            <a:r>
              <a:rPr lang="en-US" altLang="zh-CN" dirty="0" smtClean="0"/>
              <a:t>		.enter()</a:t>
            </a:r>
          </a:p>
          <a:p>
            <a:r>
              <a:rPr lang="en-US" altLang="zh-CN" dirty="0" smtClean="0"/>
              <a:t>		.append("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MyRect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</a:p>
          <a:p>
            <a:r>
              <a:rPr lang="en-US" altLang="zh-CN" dirty="0" smtClean="0"/>
              <a:t>		}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("width", 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("height", function(d){</a:t>
            </a:r>
          </a:p>
          <a:p>
            <a:r>
              <a:rPr lang="en-US" altLang="zh-CN" dirty="0" smtClean="0"/>
              <a:t>			return height -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		//</a:t>
            </a:r>
            <a:r>
              <a:rPr lang="zh-CN" altLang="en-US" dirty="0" smtClean="0"/>
              <a:t>填充颜色不要写在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里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.on("</a:t>
            </a:r>
            <a:r>
              <a:rPr lang="en-US" altLang="zh-CN" dirty="0" err="1" smtClean="0"/>
              <a:t>mouseover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d3.select(this)</a:t>
            </a:r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fill","yellow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.on("</a:t>
            </a:r>
            <a:r>
              <a:rPr lang="en-US" altLang="zh-CN" dirty="0" err="1" smtClean="0"/>
              <a:t>mouseout</a:t>
            </a:r>
            <a:r>
              <a:rPr lang="en-US" altLang="zh-CN" dirty="0" smtClean="0"/>
              <a:t>",function(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d3.select(this)</a:t>
            </a:r>
          </a:p>
          <a:p>
            <a:r>
              <a:rPr lang="en-US" altLang="zh-CN" dirty="0" smtClean="0"/>
              <a:t>				.transition()</a:t>
            </a:r>
          </a:p>
          <a:p>
            <a:r>
              <a:rPr lang="en-US" altLang="zh-CN" dirty="0" smtClean="0"/>
              <a:t>		        .duration(500)</a:t>
            </a:r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("fill","</a:t>
            </a:r>
            <a:r>
              <a:rPr lang="en-US" altLang="zh-CN" dirty="0" err="1" smtClean="0"/>
              <a:t>steelblue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添加文字元素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texts = </a:t>
            </a:r>
            <a:r>
              <a:rPr lang="en-US" altLang="zh-CN" dirty="0" err="1" smtClean="0"/>
              <a:t>svg.selectAll</a:t>
            </a:r>
            <a:r>
              <a:rPr lang="en-US" altLang="zh-CN" dirty="0" smtClean="0"/>
              <a:t>(".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.data(dataset)</a:t>
            </a:r>
          </a:p>
          <a:p>
            <a:r>
              <a:rPr lang="en-US" altLang="zh-CN" dirty="0" smtClean="0"/>
              <a:t>		.enter()</a:t>
            </a:r>
          </a:p>
          <a:p>
            <a:r>
              <a:rPr lang="en-US" altLang="zh-CN" dirty="0" smtClean="0"/>
              <a:t>		.append("text")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("class","</a:t>
            </a:r>
            <a:r>
              <a:rPr lang="en-US" altLang="zh-CN" dirty="0" err="1" smtClean="0"/>
              <a:t>MyText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("x", function(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xScale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/2;</a:t>
            </a:r>
          </a:p>
          <a:p>
            <a:r>
              <a:rPr lang="en-US" altLang="zh-CN" dirty="0" smtClean="0"/>
              <a:t>		} 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y",function</a:t>
            </a:r>
            <a:r>
              <a:rPr lang="en-US" altLang="zh-CN" dirty="0" smtClean="0"/>
              <a:t>(d){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yScale</a:t>
            </a:r>
            <a:r>
              <a:rPr lang="en-US" altLang="zh-CN" dirty="0" smtClean="0"/>
              <a:t>(d);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dx",function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		return (</a:t>
            </a:r>
            <a:r>
              <a:rPr lang="en-US" altLang="zh-CN" dirty="0" err="1" smtClean="0"/>
              <a:t>xScale.rangeBand</a:t>
            </a:r>
            <a:r>
              <a:rPr lang="en-US" altLang="zh-CN" dirty="0" smtClean="0"/>
              <a:t>() - </a:t>
            </a:r>
            <a:r>
              <a:rPr lang="en-US" altLang="zh-CN" dirty="0" err="1" smtClean="0"/>
              <a:t>rectPadding</a:t>
            </a:r>
            <a:r>
              <a:rPr lang="en-US" altLang="zh-CN" dirty="0" smtClean="0"/>
              <a:t>)/2;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dy</a:t>
            </a:r>
            <a:r>
              <a:rPr lang="en-US" altLang="zh-CN" dirty="0" smtClean="0"/>
              <a:t>",function(d){</a:t>
            </a:r>
          </a:p>
          <a:p>
            <a:r>
              <a:rPr lang="en-US" altLang="zh-CN" dirty="0" smtClean="0"/>
              <a:t>			return 20;</a:t>
            </a:r>
          </a:p>
          <a:p>
            <a:r>
              <a:rPr lang="en-US" altLang="zh-CN" dirty="0" smtClean="0"/>
              <a:t>		})</a:t>
            </a:r>
          </a:p>
          <a:p>
            <a:r>
              <a:rPr lang="en-US" altLang="zh-CN" dirty="0" smtClean="0"/>
              <a:t>		.text(function(d){</a:t>
            </a:r>
          </a:p>
          <a:p>
            <a:r>
              <a:rPr lang="en-US" altLang="zh-CN" dirty="0" smtClean="0"/>
              <a:t>			return d;</a:t>
            </a:r>
          </a:p>
          <a:p>
            <a:r>
              <a:rPr lang="en-US" altLang="zh-CN" dirty="0" smtClean="0"/>
              <a:t>		});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(height - </a:t>
            </a:r>
            <a:r>
              <a:rPr lang="en-US" altLang="zh-CN" dirty="0" err="1" smtClean="0"/>
              <a:t>padding.bottom</a:t>
            </a:r>
            <a:r>
              <a:rPr lang="en-US" altLang="zh-CN" dirty="0" smtClean="0"/>
              <a:t>) + ")")</a:t>
            </a:r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//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svg.append</a:t>
            </a:r>
            <a:r>
              <a:rPr lang="en-US" altLang="zh-CN" dirty="0" smtClean="0"/>
              <a:t>("g")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class","axis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		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transform","translate</a:t>
            </a:r>
            <a:r>
              <a:rPr lang="en-US" altLang="zh-CN" dirty="0" smtClean="0"/>
              <a:t>(" + </a:t>
            </a:r>
            <a:r>
              <a:rPr lang="en-US" altLang="zh-CN" dirty="0" err="1" smtClean="0"/>
              <a:t>padding.left</a:t>
            </a:r>
            <a:r>
              <a:rPr lang="en-US" altLang="zh-CN" dirty="0" smtClean="0"/>
              <a:t> + "," + </a:t>
            </a:r>
            <a:r>
              <a:rPr lang="en-US" altLang="zh-CN" dirty="0" err="1" smtClean="0"/>
              <a:t>padding.top</a:t>
            </a:r>
            <a:r>
              <a:rPr lang="en-US" altLang="zh-CN" dirty="0" smtClean="0"/>
              <a:t> + ")")</a:t>
            </a:r>
          </a:p>
          <a:p>
            <a:r>
              <a:rPr lang="en-US" altLang="zh-CN" dirty="0" smtClean="0"/>
              <a:t>		.call(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&lt;/script&gt;  </a:t>
            </a:r>
          </a:p>
          <a:p>
            <a:r>
              <a:rPr lang="en-US" altLang="zh-CN" dirty="0" smtClean="0"/>
              <a:t>&lt;/body&gt;  </a:t>
            </a:r>
          </a:p>
          <a:p>
            <a:r>
              <a:rPr lang="en-US" altLang="zh-CN" dirty="0" smtClean="0"/>
              <a:t>&lt;/html&gt;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4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&lt;head&gt;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&lt;meta charset="utf-8"&gt;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&lt;title&gt;Pie&lt;/title&gt;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&lt;/head&gt;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&lt;style&gt;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&lt;/style&gt;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&lt;body&gt;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&lt;script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="http://d3js.org/d3.v3.min.js" charset="utf-8"&gt;&lt;/script&gt;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&lt;script&gt;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width = 600;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height = 600;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dataset = [ 30 , 10 , 43 , 55 , 13 ];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d3.select("body").append("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width",width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height",height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pie = d3.layout.pie();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width / 2;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width / 4;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 = d3.svg.arc()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color = d3.scale.category10();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arcs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svg.selectAll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("g")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.data(pie(dataset))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.enter()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.append("g")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transform","translate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("+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+","+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outerRadius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+")");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arcs.append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("path")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fill",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d,i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color(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d",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arc(d);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arcs.append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("text")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transform",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"translate(" +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arc.centroid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 + ")";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("text-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anchor","middle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.text(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d.value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});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console.log(dataset);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console.log(pie(dataset));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&lt;/script&gt;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&lt;/body&gt;  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FED74-6A71-43CF-9C8D-93316A354B9C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 baseline="0">
                <a:latin typeface="华文楷体" pitchFamily="2" charset="-122"/>
                <a:ea typeface="华文楷体" pitchFamily="2" charset="-122"/>
              </a:defRPr>
            </a:lvl1pPr>
            <a:lvl2pPr>
              <a:defRPr sz="2000">
                <a:latin typeface="华文楷体" pitchFamily="2" charset="-122"/>
                <a:ea typeface="华文楷体" pitchFamily="2" charset="-122"/>
              </a:defRPr>
            </a:lvl2pPr>
            <a:lvl3pPr>
              <a:defRPr sz="2000">
                <a:latin typeface="华文楷体" pitchFamily="2" charset="-122"/>
                <a:ea typeface="华文楷体" pitchFamily="2" charset="-122"/>
              </a:defRPr>
            </a:lvl3pPr>
            <a:lvl4pPr>
              <a:defRPr sz="1800">
                <a:latin typeface="华文楷体" pitchFamily="2" charset="-122"/>
                <a:ea typeface="华文楷体" pitchFamily="2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3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2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7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501F-16AA-488C-A69E-E282ED74E232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F518-F321-4584-B4BF-08B55ADB8F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blog.csdn.net/lzhlzz/article/details/38036647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zhlzz/article/details/38036647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zhlzz/article/details/38036647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zhlzz/article/details/38036647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zhlzz/article/details/3803664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blog.csdn.net/lzhlzz/article/details/3806195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zhlzz/article/details/3806195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zhlzz/article/details/38061955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zhlzz/article/details/38061955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blog.csdn.net/lzhlzz/article/details/3806195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zhlzz/article/details/38061955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blog.csdn.net/lzhlzz/article/details/38061955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blog.csdn.net/lzhlzz/article/details/382998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blog.csdn.net/lzhlzz/article/details/38384063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zhlzz/article/details/38384063" TargetMode="External"/><Relationship Id="rId2" Type="http://schemas.openxmlformats.org/officeDocument/2006/relationships/hyperlink" Target="http://blog.csdn.net/lzhlzz/article/details/38561737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zhlzz/article/details/38701301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zhlzz/article/details/3870130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urd3js.com/demo/city2.json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blog.csdn.net/lzhlzz/article/details/38701301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blog.csdn.net/lzhlzz/article/details/38727993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javascript" TargetMode="External"/><Relationship Id="rId2" Type="http://schemas.openxmlformats.org/officeDocument/2006/relationships/hyperlink" Target="http://blog.csdn.net/lzhlzz/article/details/387279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turalearthdata.com/downloads/" TargetMode="External"/><Relationship Id="rId5" Type="http://schemas.openxmlformats.org/officeDocument/2006/relationships/hyperlink" Target="http://www.ourd3js.com/demo/china.json" TargetMode="External"/><Relationship Id="rId4" Type="http://schemas.openxmlformats.org/officeDocument/2006/relationships/hyperlink" Target="http://www.w3school.com.cn/json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d3/wiki/Geo-Projections" TargetMode="External"/><Relationship Id="rId2" Type="http://schemas.openxmlformats.org/officeDocument/2006/relationships/hyperlink" Target="http://blog.csdn.net/lzhlzz/article/details/38727993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blog.csdn.net/lzhlzz/article/details/390232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D3</a:t>
            </a:r>
            <a:r>
              <a:rPr lang="zh-CN" alt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学习快速入门</a:t>
            </a:r>
            <a:endParaRPr lang="zh-CN" alt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solidFill>
                  <a:srgbClr val="FF0000"/>
                </a:solidFill>
              </a:rPr>
              <a:t>夏敏捷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if(…..){</a:t>
            </a:r>
            <a:br>
              <a:rPr lang="en-US" altLang="zh-CN" dirty="0"/>
            </a:br>
            <a:r>
              <a:rPr lang="en-US" altLang="zh-CN" dirty="0"/>
              <a:t>d3.select(this).text()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zh-CN" altLang="en-US" dirty="0"/>
              <a:t>这样是获取当前元素的</a:t>
            </a:r>
            <a:r>
              <a:rPr lang="zh-CN" altLang="en-US" dirty="0" smtClean="0"/>
              <a:t>文本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也可以直接用</a:t>
            </a:r>
            <a:r>
              <a:rPr lang="en-US" altLang="zh-CN" dirty="0" err="1"/>
              <a:t>js</a:t>
            </a:r>
            <a:r>
              <a:rPr lang="zh-CN" altLang="en-US" dirty="0"/>
              <a:t>自带的</a:t>
            </a:r>
            <a:r>
              <a:rPr lang="en-US" altLang="zh-CN" dirty="0" err="1"/>
              <a:t>this.innerHTML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this.innerText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使用 </a:t>
            </a:r>
            <a:r>
              <a:rPr lang="en-US" altLang="zh-CN" dirty="0"/>
              <a:t>data </a:t>
            </a:r>
            <a:r>
              <a:rPr lang="zh-CN" altLang="en-US" dirty="0"/>
              <a:t>绑定数组</a:t>
            </a:r>
          </a:p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dataset = ["I like </a:t>
            </a:r>
            <a:r>
              <a:rPr lang="en-US" altLang="zh-CN" dirty="0" err="1"/>
              <a:t>dogs","I</a:t>
            </a:r>
            <a:r>
              <a:rPr lang="en-US" altLang="zh-CN" dirty="0"/>
              <a:t> like </a:t>
            </a:r>
            <a:r>
              <a:rPr lang="en-US" altLang="zh-CN" dirty="0" err="1"/>
              <a:t>cats","I</a:t>
            </a:r>
            <a:r>
              <a:rPr lang="en-US" altLang="zh-CN" dirty="0"/>
              <a:t> like snakes"];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p.data</a:t>
            </a:r>
            <a:r>
              <a:rPr lang="en-US" altLang="zh-CN" dirty="0" smtClean="0"/>
              <a:t>(dataset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</a:t>
            </a:r>
            <a:r>
              <a:rPr lang="en-US" altLang="zh-CN" dirty="0"/>
              <a:t>text(function(d, i){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if(i</a:t>
            </a:r>
            <a:r>
              <a:rPr lang="en-US" altLang="zh-CN" dirty="0"/>
              <a:t>==2)return d;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</a:t>
            </a:r>
            <a:r>
              <a:rPr lang="en-US" altLang="zh-CN" dirty="0"/>
              <a:t>return </a:t>
            </a:r>
            <a:r>
              <a:rPr lang="en-US" altLang="zh-CN" dirty="0" err="1"/>
              <a:t>this.innerText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64088" y="4581128"/>
            <a:ext cx="2520280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Apple</a:t>
            </a:r>
          </a:p>
          <a:p>
            <a:r>
              <a:rPr lang="en-US" altLang="zh-CN" sz="2000" dirty="0"/>
              <a:t>Pear</a:t>
            </a:r>
          </a:p>
          <a:p>
            <a:r>
              <a:rPr lang="en-US" altLang="zh-CN" sz="2000" dirty="0"/>
              <a:t>I like snakes</a:t>
            </a:r>
          </a:p>
        </p:txBody>
      </p:sp>
    </p:spTree>
    <p:extLst>
      <p:ext uri="{BB962C8B-B14F-4D97-AF65-F5344CB8AC3E}">
        <p14:creationId xmlns:p14="http://schemas.microsoft.com/office/powerpoint/2010/main" val="13225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这段代码也用到了一</a:t>
            </a:r>
            <a:r>
              <a:rPr lang="zh-CN" altLang="en-US" dirty="0" smtClean="0"/>
              <a:t>个</a:t>
            </a:r>
            <a:r>
              <a:rPr lang="zh-CN" altLang="en-US" b="1" dirty="0">
                <a:solidFill>
                  <a:srgbClr val="FF0000"/>
                </a:solidFill>
              </a:rPr>
              <a:t>匿名函数</a:t>
            </a:r>
            <a:r>
              <a:rPr lang="en-US" altLang="zh-CN" dirty="0" smtClean="0"/>
              <a:t>function(d</a:t>
            </a:r>
            <a:r>
              <a:rPr lang="en-US" altLang="zh-CN" dirty="0"/>
              <a:t>, i)</a:t>
            </a:r>
            <a:r>
              <a:rPr lang="zh-CN" altLang="en-US" dirty="0"/>
              <a:t>，其对应的情况如下：</a:t>
            </a:r>
          </a:p>
          <a:p>
            <a:pPr marL="0" indent="0" fontAlgn="base">
              <a:buNone/>
            </a:pPr>
            <a:r>
              <a:rPr lang="zh-CN" altLang="en-US" dirty="0"/>
              <a:t>当 </a:t>
            </a:r>
            <a:r>
              <a:rPr lang="en-US" altLang="zh-CN" dirty="0"/>
              <a:t>i == 0 </a:t>
            </a:r>
            <a:r>
              <a:rPr lang="zh-CN" altLang="en-US" dirty="0"/>
              <a:t>时，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/>
              <a:t>I like dogs</a:t>
            </a:r>
            <a:r>
              <a:rPr lang="zh-CN" altLang="en-US" dirty="0"/>
              <a:t>。</a:t>
            </a:r>
          </a:p>
          <a:p>
            <a:pPr marL="0" indent="0" fontAlgn="base">
              <a:buNone/>
            </a:pPr>
            <a:r>
              <a:rPr lang="zh-CN" altLang="en-US" dirty="0"/>
              <a:t>当 </a:t>
            </a:r>
            <a:r>
              <a:rPr lang="en-US" altLang="zh-CN" dirty="0"/>
              <a:t>i == 1 </a:t>
            </a:r>
            <a:r>
              <a:rPr lang="zh-CN" altLang="en-US" dirty="0"/>
              <a:t>时，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/>
              <a:t>I like cats</a:t>
            </a:r>
            <a:r>
              <a:rPr lang="zh-CN" altLang="en-US" dirty="0"/>
              <a:t>。</a:t>
            </a:r>
          </a:p>
          <a:p>
            <a:pPr marL="0" indent="0" fontAlgn="base">
              <a:buNone/>
            </a:pPr>
            <a:r>
              <a:rPr lang="zh-CN" altLang="en-US" dirty="0"/>
              <a:t>当 </a:t>
            </a:r>
            <a:r>
              <a:rPr lang="en-US" altLang="zh-CN" dirty="0"/>
              <a:t>i == 2 </a:t>
            </a:r>
            <a:r>
              <a:rPr lang="zh-CN" altLang="en-US" dirty="0"/>
              <a:t>时， </a:t>
            </a:r>
            <a:r>
              <a:rPr lang="en-US" altLang="zh-CN" dirty="0"/>
              <a:t>d </a:t>
            </a:r>
            <a:r>
              <a:rPr lang="zh-CN" altLang="en-US" dirty="0"/>
              <a:t>为 </a:t>
            </a:r>
            <a:r>
              <a:rPr lang="en-US" altLang="zh-CN" dirty="0"/>
              <a:t>I like snakes</a:t>
            </a:r>
            <a:r>
              <a:rPr lang="zh-CN" altLang="en-US" dirty="0"/>
              <a:t>。</a:t>
            </a:r>
          </a:p>
          <a:p>
            <a:pPr marL="0" indent="0" fontAlgn="base">
              <a:buNone/>
            </a:pPr>
            <a:r>
              <a:rPr lang="zh-CN" altLang="en-US" dirty="0"/>
              <a:t>此时，三个段落元素与数组 </a:t>
            </a:r>
            <a:r>
              <a:rPr lang="en-US" altLang="zh-CN" dirty="0"/>
              <a:t>dataset </a:t>
            </a:r>
            <a:r>
              <a:rPr lang="zh-CN" altLang="en-US" dirty="0"/>
              <a:t>的三个字符串是一一对应的，因此，在函数 </a:t>
            </a:r>
            <a:r>
              <a:rPr lang="en-US" altLang="zh-CN" dirty="0"/>
              <a:t>function(d, i) </a:t>
            </a:r>
            <a:r>
              <a:rPr lang="zh-CN" altLang="en-US" dirty="0"/>
              <a:t>直接 </a:t>
            </a:r>
            <a:r>
              <a:rPr lang="en-US" altLang="zh-CN" dirty="0"/>
              <a:t>return d </a:t>
            </a:r>
            <a:r>
              <a:rPr lang="zh-CN" altLang="en-US" dirty="0"/>
              <a:t>即可。</a:t>
            </a:r>
          </a:p>
          <a:p>
            <a:pPr marL="0" indent="0" fontAlgn="base">
              <a:buNone/>
            </a:pPr>
            <a:r>
              <a:rPr lang="zh-CN" altLang="en-US" dirty="0"/>
              <a:t>结果自然是三个段落的文字分别变成了数组的三个字符串。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2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2.1  </a:t>
            </a:r>
            <a:r>
              <a:rPr lang="zh-CN" altLang="en-US" b="1" dirty="0" smtClean="0"/>
              <a:t>选择</a:t>
            </a:r>
            <a:r>
              <a:rPr lang="zh-CN" altLang="en-US" b="1" dirty="0"/>
              <a:t>、插入、删除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pic>
        <p:nvPicPr>
          <p:cNvPr id="3074" name="Picture 2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44568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假设</a:t>
            </a: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中有三个段落元素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/>
              <a:t>&lt;p&gt;Apple&lt;/p&gt;</a:t>
            </a:r>
          </a:p>
          <a:p>
            <a:r>
              <a:rPr lang="en-US" altLang="zh-CN" b="1" dirty="0"/>
              <a:t>&lt;p&gt;Pear&lt;/p&gt;</a:t>
            </a:r>
          </a:p>
          <a:p>
            <a:r>
              <a:rPr lang="en-US" altLang="zh-CN" b="1" dirty="0"/>
              <a:t>&lt;p&gt;Banana&lt;/p&gt;</a:t>
            </a:r>
          </a:p>
          <a:p>
            <a:endParaRPr lang="zh-CN" altLang="en-US" b="1" dirty="0"/>
          </a:p>
          <a:p>
            <a:pPr marL="0" indent="0" fontAlgn="base">
              <a:buNone/>
            </a:pPr>
            <a:r>
              <a:rPr lang="en-US" altLang="zh-CN" b="1" dirty="0"/>
              <a:t>1.1 </a:t>
            </a:r>
            <a:r>
              <a:rPr lang="zh-CN" altLang="en-US" b="1" dirty="0"/>
              <a:t>选择第一个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</a:p>
          <a:p>
            <a:pPr marL="0" indent="0" fontAlgn="base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select </a:t>
            </a:r>
            <a:r>
              <a:rPr lang="zh-CN" altLang="en-US" dirty="0"/>
              <a:t>，参数传入 </a:t>
            </a:r>
            <a:r>
              <a:rPr lang="en-US" altLang="zh-CN" dirty="0"/>
              <a:t>p </a:t>
            </a:r>
            <a:r>
              <a:rPr lang="zh-CN" altLang="en-US" dirty="0"/>
              <a:t>即可，</a:t>
            </a:r>
            <a:r>
              <a:rPr lang="zh-CN" altLang="en-US" b="1" dirty="0"/>
              <a:t>如此返回的是第一个 </a:t>
            </a:r>
            <a:r>
              <a:rPr lang="en-US" altLang="zh-CN" b="1" dirty="0"/>
              <a:t>p </a:t>
            </a:r>
            <a:r>
              <a:rPr lang="zh-CN" altLang="en-US" b="1" dirty="0"/>
              <a:t>元素。</a:t>
            </a:r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p1 = </a:t>
            </a:r>
            <a:r>
              <a:rPr lang="en-US" altLang="zh-CN" b="1" dirty="0" err="1"/>
              <a:t>body.select</a:t>
            </a:r>
            <a:r>
              <a:rPr lang="en-US" altLang="zh-CN" b="1" dirty="0"/>
              <a:t>("p");</a:t>
            </a:r>
          </a:p>
          <a:p>
            <a:pPr marL="0" indent="0">
              <a:buNone/>
            </a:pPr>
            <a:r>
              <a:rPr lang="en-US" altLang="zh-CN" b="1" dirty="0"/>
              <a:t>p1.style</a:t>
            </a:r>
            <a:r>
              <a:rPr lang="en-US" altLang="zh-CN" b="1" dirty="0">
                <a:solidFill>
                  <a:srgbClr val="FF0000"/>
                </a:solidFill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color","red</a:t>
            </a:r>
            <a:r>
              <a:rPr lang="en-US" altLang="zh-CN" b="1" dirty="0">
                <a:solidFill>
                  <a:srgbClr val="FF0000"/>
                </a:solidFill>
              </a:rPr>
              <a:t>");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n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21" y="4437112"/>
            <a:ext cx="115212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1.2 </a:t>
            </a:r>
            <a:r>
              <a:rPr lang="zh-CN" altLang="en-US" b="1" dirty="0"/>
              <a:t>选择三个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</a:p>
          <a:p>
            <a:pPr marL="0" indent="0" fontAlgn="base">
              <a:buNone/>
            </a:pPr>
            <a:r>
              <a:rPr lang="zh-CN" altLang="en-US" dirty="0"/>
              <a:t>使用 </a:t>
            </a:r>
            <a:r>
              <a:rPr lang="en-US" altLang="zh-CN" dirty="0" err="1"/>
              <a:t>selectAll</a:t>
            </a:r>
            <a:r>
              <a:rPr lang="en-US" altLang="zh-CN" dirty="0"/>
              <a:t> </a:t>
            </a:r>
            <a:r>
              <a:rPr lang="zh-CN" altLang="en-US" dirty="0"/>
              <a:t>选择 </a:t>
            </a:r>
            <a:r>
              <a:rPr lang="en-US" altLang="zh-CN" dirty="0"/>
              <a:t>body </a:t>
            </a:r>
            <a:r>
              <a:rPr lang="zh-CN" altLang="en-US" dirty="0"/>
              <a:t>中所有的 </a:t>
            </a:r>
            <a:r>
              <a:rPr lang="en-US" altLang="zh-CN" dirty="0"/>
              <a:t>p </a:t>
            </a:r>
            <a:r>
              <a:rPr lang="zh-CN" altLang="en-US" dirty="0"/>
              <a:t>元素。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body.selectAll</a:t>
            </a:r>
            <a:r>
              <a:rPr lang="en-US" altLang="zh-CN" dirty="0"/>
              <a:t>("p");</a:t>
            </a:r>
          </a:p>
          <a:p>
            <a:pPr marL="0" indent="0">
              <a:buNone/>
            </a:pPr>
            <a:r>
              <a:rPr lang="en-US" altLang="zh-CN" dirty="0" err="1"/>
              <a:t>p.style</a:t>
            </a:r>
            <a:r>
              <a:rPr lang="en-US" altLang="zh-CN" dirty="0"/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color","red</a:t>
            </a:r>
            <a:r>
              <a:rPr lang="en-US" altLang="zh-CN" dirty="0" smtClean="0">
                <a:solidFill>
                  <a:srgbClr val="FF0000"/>
                </a:solidFill>
              </a:rPr>
              <a:t>"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pic>
        <p:nvPicPr>
          <p:cNvPr id="5122" name="Picture 2" descr="n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88" y="3861048"/>
            <a:ext cx="1144607" cy="14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smtClean="0"/>
              <a:t>1. </a:t>
            </a:r>
            <a:r>
              <a:rPr lang="zh-CN" altLang="en-US" b="1" smtClean="0"/>
              <a:t>选择元素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1.3 </a:t>
            </a:r>
            <a:r>
              <a:rPr lang="zh-CN" altLang="en-US" b="1" dirty="0"/>
              <a:t>选择第二个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</a:p>
          <a:p>
            <a:pPr marL="0" indent="0">
              <a:buNone/>
            </a:pPr>
            <a:r>
              <a:rPr lang="zh-CN" altLang="en-US" dirty="0"/>
              <a:t>有不少方法，一种比较简单的是</a:t>
            </a:r>
            <a:r>
              <a:rPr lang="zh-CN" altLang="en-US" b="1" dirty="0">
                <a:solidFill>
                  <a:srgbClr val="FF0000"/>
                </a:solidFill>
              </a:rPr>
              <a:t>给第二个元素添加一个 </a:t>
            </a:r>
            <a:r>
              <a:rPr lang="en-US" altLang="zh-CN" b="1" dirty="0">
                <a:solidFill>
                  <a:srgbClr val="FF0000"/>
                </a:solidFill>
              </a:rPr>
              <a:t>id </a:t>
            </a:r>
            <a:r>
              <a:rPr lang="zh-CN" altLang="en-US" b="1" dirty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&lt;p id="</a:t>
            </a:r>
            <a:r>
              <a:rPr lang="en-US" altLang="zh-CN" dirty="0" err="1"/>
              <a:t>myid</a:t>
            </a:r>
            <a:r>
              <a:rPr lang="en-US" altLang="zh-CN" dirty="0"/>
              <a:t>"&gt;Pear&lt;/p&gt;</a:t>
            </a:r>
          </a:p>
          <a:p>
            <a:pPr marL="0" indent="0">
              <a:buNone/>
            </a:pPr>
            <a:r>
              <a:rPr lang="zh-CN" altLang="en-US" dirty="0" smtClean="0"/>
              <a:t>然后</a:t>
            </a:r>
            <a:r>
              <a:rPr lang="zh-CN" altLang="en-US" dirty="0"/>
              <a:t>，使用 </a:t>
            </a:r>
            <a:r>
              <a:rPr lang="en-US" altLang="zh-CN" dirty="0"/>
              <a:t>select </a:t>
            </a:r>
            <a:r>
              <a:rPr lang="zh-CN" altLang="en-US" dirty="0"/>
              <a:t>选择元素，注意参数中 </a:t>
            </a:r>
            <a:r>
              <a:rPr lang="en-US" altLang="zh-CN" dirty="0"/>
              <a:t>id </a:t>
            </a:r>
            <a:r>
              <a:rPr lang="zh-CN" altLang="en-US" dirty="0"/>
              <a:t>名称前要加 </a:t>
            </a:r>
            <a:r>
              <a:rPr lang="en-US" altLang="zh-CN" dirty="0"/>
              <a:t># </a:t>
            </a:r>
            <a:r>
              <a:rPr lang="zh-CN" altLang="en-US" dirty="0"/>
              <a:t>号。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p2 = </a:t>
            </a:r>
            <a:r>
              <a:rPr lang="en-US" altLang="zh-CN" dirty="0" err="1"/>
              <a:t>body.select</a:t>
            </a:r>
            <a:r>
              <a:rPr lang="en-US" altLang="zh-CN" dirty="0"/>
              <a:t>("#</a:t>
            </a:r>
            <a:r>
              <a:rPr lang="en-US" altLang="zh-CN" dirty="0" err="1"/>
              <a:t>myid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p2.style("</a:t>
            </a:r>
            <a:r>
              <a:rPr lang="en-US" altLang="zh-CN" b="1" dirty="0" err="1">
                <a:solidFill>
                  <a:srgbClr val="FF0000"/>
                </a:solidFill>
              </a:rPr>
              <a:t>color","red</a:t>
            </a:r>
            <a:r>
              <a:rPr lang="en-US" altLang="zh-CN" b="1" dirty="0" smtClean="0">
                <a:solidFill>
                  <a:srgbClr val="FF0000"/>
                </a:solidFill>
              </a:rPr>
              <a:t>")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6150" name="Picture 6" descr="n2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72" y="4221088"/>
            <a:ext cx="1210824" cy="173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b="1" dirty="0"/>
              <a:t>1.4 </a:t>
            </a:r>
            <a:r>
              <a:rPr lang="zh-CN" altLang="en-US" b="1" dirty="0"/>
              <a:t>选择后两个 </a:t>
            </a:r>
            <a:r>
              <a:rPr lang="en-US" altLang="zh-CN" b="1" dirty="0"/>
              <a:t>p </a:t>
            </a:r>
            <a:r>
              <a:rPr lang="zh-CN" altLang="en-US" b="1" dirty="0"/>
              <a:t>元素</a:t>
            </a:r>
          </a:p>
          <a:p>
            <a:pPr marL="0" indent="0" fontAlgn="base">
              <a:buNone/>
            </a:pPr>
            <a:r>
              <a:rPr lang="zh-CN" altLang="en-US" dirty="0"/>
              <a:t>给后两个元素添加 </a:t>
            </a:r>
            <a:r>
              <a:rPr lang="en-US" altLang="zh-CN" dirty="0"/>
              <a:t>class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&lt;p class="</a:t>
            </a:r>
            <a:r>
              <a:rPr lang="en-US" altLang="zh-CN" dirty="0" err="1"/>
              <a:t>myclass</a:t>
            </a:r>
            <a:r>
              <a:rPr lang="en-US" altLang="zh-CN" dirty="0"/>
              <a:t>"&gt;Pear&lt;/p&gt;</a:t>
            </a:r>
          </a:p>
          <a:p>
            <a:r>
              <a:rPr lang="en-US" altLang="zh-CN" dirty="0"/>
              <a:t>&lt;p class="</a:t>
            </a:r>
            <a:r>
              <a:rPr lang="en-US" altLang="zh-CN" dirty="0" err="1"/>
              <a:t>myclass</a:t>
            </a:r>
            <a:r>
              <a:rPr lang="en-US" altLang="zh-CN" dirty="0"/>
              <a:t>"&gt;Banana&lt;/p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zh-CN" altLang="en-US" dirty="0"/>
              <a:t>由于需要选择多个元素，要用 </a:t>
            </a:r>
            <a:r>
              <a:rPr lang="en-US" altLang="zh-CN" dirty="0" err="1"/>
              <a:t>selectAll</a:t>
            </a:r>
            <a:r>
              <a:rPr lang="zh-CN" altLang="en-US" dirty="0"/>
              <a:t>。注意参数，</a:t>
            </a:r>
            <a:r>
              <a:rPr lang="en-US" altLang="zh-CN" b="1" dirty="0">
                <a:solidFill>
                  <a:srgbClr val="FF0000"/>
                </a:solidFill>
              </a:rPr>
              <a:t>class </a:t>
            </a:r>
            <a:r>
              <a:rPr lang="zh-CN" altLang="en-US" b="1" dirty="0">
                <a:solidFill>
                  <a:srgbClr val="FF0000"/>
                </a:solidFill>
              </a:rPr>
              <a:t>名称前要加一个点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body.selectAll</a:t>
            </a:r>
            <a:r>
              <a:rPr lang="en-US" altLang="zh-CN" dirty="0"/>
              <a:t>(".</a:t>
            </a:r>
            <a:r>
              <a:rPr lang="en-US" altLang="zh-CN" dirty="0" err="1"/>
              <a:t>myclass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p.style</a:t>
            </a:r>
            <a:r>
              <a:rPr lang="en-US" altLang="zh-CN" dirty="0"/>
              <a:t>("</a:t>
            </a:r>
            <a:r>
              <a:rPr lang="en-US" altLang="zh-CN" dirty="0" err="1"/>
              <a:t>color","red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 descr="n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87761"/>
            <a:ext cx="1152128" cy="17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23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选择元素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关于 </a:t>
            </a:r>
            <a:r>
              <a:rPr lang="en-US" altLang="zh-CN" dirty="0"/>
              <a:t>select </a:t>
            </a:r>
            <a:r>
              <a:rPr lang="zh-CN" altLang="en-US" dirty="0"/>
              <a:t>和 </a:t>
            </a:r>
            <a:r>
              <a:rPr lang="en-US" altLang="zh-CN" dirty="0" err="1"/>
              <a:t>selectAll</a:t>
            </a:r>
            <a:r>
              <a:rPr lang="en-US" altLang="zh-CN" dirty="0"/>
              <a:t> </a:t>
            </a:r>
            <a:r>
              <a:rPr lang="zh-CN" altLang="en-US" dirty="0"/>
              <a:t>的参数，其实是符合 </a:t>
            </a:r>
            <a:r>
              <a:rPr lang="en-US" altLang="zh-CN" dirty="0"/>
              <a:t>CSS </a:t>
            </a:r>
            <a:r>
              <a:rPr lang="zh-CN" altLang="en-US" dirty="0"/>
              <a:t>选择器的条件的，即用“</a:t>
            </a:r>
            <a:r>
              <a:rPr lang="zh-CN" altLang="en-US" b="1" dirty="0">
                <a:solidFill>
                  <a:srgbClr val="FF0000"/>
                </a:solidFill>
              </a:rPr>
              <a:t>井号（</a:t>
            </a:r>
            <a:r>
              <a:rPr lang="en-US" altLang="zh-CN" b="1" dirty="0">
                <a:solidFill>
                  <a:srgbClr val="FF0000"/>
                </a:solidFill>
              </a:rPr>
              <a:t>#</a:t>
            </a:r>
            <a:r>
              <a:rPr lang="zh-CN" altLang="en-US" b="1" dirty="0">
                <a:solidFill>
                  <a:srgbClr val="FF0000"/>
                </a:solidFill>
              </a:rPr>
              <a:t>）”表示 </a:t>
            </a:r>
            <a:r>
              <a:rPr lang="en-US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，用“点（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>
                <a:solidFill>
                  <a:srgbClr val="FF0000"/>
                </a:solidFill>
              </a:rPr>
              <a:t>）”表示 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</a:p>
          <a:p>
            <a:pPr fontAlgn="base"/>
            <a:r>
              <a:rPr lang="zh-CN" altLang="en-US" dirty="0"/>
              <a:t>此外，对于已经绑定了数据的选择集，还有一种选择元素的方法，那就是灵活运用 </a:t>
            </a:r>
            <a:r>
              <a:rPr lang="en-US" altLang="zh-CN" dirty="0"/>
              <a:t>function(d, i)</a:t>
            </a:r>
            <a:r>
              <a:rPr lang="zh-CN" altLang="en-US" dirty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我们已经知道参数 </a:t>
            </a:r>
            <a:r>
              <a:rPr lang="en-US" altLang="zh-CN" b="1" dirty="0">
                <a:solidFill>
                  <a:srgbClr val="FF0000"/>
                </a:solidFill>
              </a:rPr>
              <a:t>i </a:t>
            </a:r>
            <a:r>
              <a:rPr lang="zh-CN" altLang="en-US" b="1" dirty="0">
                <a:solidFill>
                  <a:srgbClr val="FF0000"/>
                </a:solidFill>
              </a:rPr>
              <a:t>是代表索引号的，于是便可以用条件判定语句来指定执行的元素。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10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插入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插入元素涉及的函数有两个：</a:t>
            </a:r>
          </a:p>
          <a:p>
            <a:pPr fontAlgn="base"/>
            <a:r>
              <a:rPr lang="en-US" altLang="zh-CN" dirty="0"/>
              <a:t>append()</a:t>
            </a:r>
            <a:r>
              <a:rPr lang="zh-CN" altLang="en-US" dirty="0"/>
              <a:t>：在选择集末尾插入元素</a:t>
            </a:r>
          </a:p>
          <a:p>
            <a:pPr fontAlgn="base"/>
            <a:r>
              <a:rPr lang="en-US" altLang="zh-CN" dirty="0"/>
              <a:t>insert()</a:t>
            </a:r>
            <a:r>
              <a:rPr lang="zh-CN" altLang="en-US" dirty="0"/>
              <a:t>：在选择集前面插入元素</a:t>
            </a:r>
          </a:p>
          <a:p>
            <a:pPr marL="0" indent="0" fontAlgn="base">
              <a:buNone/>
            </a:pPr>
            <a:r>
              <a:rPr lang="zh-CN" altLang="en-US" dirty="0"/>
              <a:t>假设有三个段落元素，与上文相同。</a:t>
            </a:r>
          </a:p>
          <a:p>
            <a:pPr marL="0" indent="0">
              <a:buNone/>
            </a:pPr>
            <a:r>
              <a:rPr lang="en-US" altLang="zh-CN" b="1" dirty="0"/>
              <a:t>2.1 append()</a:t>
            </a:r>
          </a:p>
          <a:p>
            <a:r>
              <a:rPr lang="en-US" altLang="zh-CN" dirty="0" err="1"/>
              <a:t>body.append</a:t>
            </a:r>
            <a:r>
              <a:rPr lang="en-US" altLang="zh-CN" dirty="0"/>
              <a:t>("p")</a:t>
            </a:r>
          </a:p>
          <a:p>
            <a:r>
              <a:rPr lang="en-US" altLang="zh-CN" dirty="0"/>
              <a:t>    .text</a:t>
            </a:r>
            <a:r>
              <a:rPr lang="en-US" altLang="zh-CN" dirty="0" smtClean="0"/>
              <a:t>(“hello");</a:t>
            </a:r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的末尾添加一个 </a:t>
            </a:r>
            <a:r>
              <a:rPr lang="en-US" altLang="zh-CN" dirty="0"/>
              <a:t>p </a:t>
            </a:r>
            <a:r>
              <a:rPr lang="zh-CN" altLang="en-US" dirty="0"/>
              <a:t>元素，结果为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3888" y="5085184"/>
            <a:ext cx="4572000" cy="1323439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zh-CN" sz="2000" dirty="0"/>
              <a:t>Apple</a:t>
            </a:r>
          </a:p>
          <a:p>
            <a:r>
              <a:rPr lang="en-US" altLang="zh-CN" sz="2000" dirty="0"/>
              <a:t>Pear</a:t>
            </a:r>
          </a:p>
          <a:p>
            <a:r>
              <a:rPr lang="en-US" altLang="zh-CN" sz="2000" dirty="0"/>
              <a:t>Banana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hello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0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插入元素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2.2 insert()</a:t>
            </a:r>
          </a:p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中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 err="1"/>
              <a:t>myid</a:t>
            </a:r>
            <a:r>
              <a:rPr lang="en-US" altLang="zh-CN" dirty="0"/>
              <a:t> </a:t>
            </a:r>
            <a:r>
              <a:rPr lang="zh-CN" altLang="en-US" dirty="0"/>
              <a:t>的元素前添加一个段落元素。</a:t>
            </a:r>
          </a:p>
          <a:p>
            <a:pPr marL="0" indent="0">
              <a:buNone/>
            </a:pPr>
            <a:r>
              <a:rPr lang="en-US" altLang="zh-CN" dirty="0" err="1"/>
              <a:t>body.insert</a:t>
            </a:r>
            <a:r>
              <a:rPr lang="en-US" altLang="zh-CN" dirty="0"/>
              <a:t>("p","#</a:t>
            </a:r>
            <a:r>
              <a:rPr lang="en-US" altLang="zh-CN" dirty="0" err="1"/>
              <a:t>myid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/>
              <a:t>.text</a:t>
            </a:r>
            <a:r>
              <a:rPr lang="en-US" altLang="zh-CN" dirty="0" smtClean="0"/>
              <a:t>(“insert </a:t>
            </a:r>
            <a:r>
              <a:rPr lang="en-US" altLang="zh-CN" dirty="0"/>
              <a:t>p </a:t>
            </a:r>
            <a:r>
              <a:rPr lang="en-US" altLang="zh-CN" dirty="0" smtClean="0"/>
              <a:t>element”);  //</a:t>
            </a:r>
            <a:r>
              <a:rPr lang="zh-CN" altLang="en-US" dirty="0" smtClean="0"/>
              <a:t>“链式语法”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已经指定了 </a:t>
            </a:r>
            <a:r>
              <a:rPr lang="en-US" altLang="zh-CN" dirty="0"/>
              <a:t>Pear </a:t>
            </a:r>
            <a:r>
              <a:rPr lang="zh-CN" altLang="en-US" dirty="0"/>
              <a:t>段落的 </a:t>
            </a:r>
            <a:r>
              <a:rPr lang="en-US" altLang="zh-CN" dirty="0"/>
              <a:t>id </a:t>
            </a:r>
            <a:r>
              <a:rPr lang="zh-CN" altLang="en-US" dirty="0"/>
              <a:t>为 </a:t>
            </a:r>
            <a:r>
              <a:rPr lang="en-US" altLang="zh-CN" dirty="0" err="1"/>
              <a:t>myid</a:t>
            </a:r>
            <a:r>
              <a:rPr lang="zh-CN" altLang="en-US" dirty="0"/>
              <a:t>，因此结果如下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627784" y="4208779"/>
            <a:ext cx="4572000" cy="156966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zh-CN" sz="2400" dirty="0"/>
              <a:t>Apple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insert p element</a:t>
            </a:r>
          </a:p>
          <a:p>
            <a:r>
              <a:rPr lang="en-US" altLang="zh-CN" sz="2400" dirty="0"/>
              <a:t>Pear</a:t>
            </a:r>
          </a:p>
          <a:p>
            <a:r>
              <a:rPr lang="en-US" altLang="zh-CN" sz="2400" dirty="0"/>
              <a:t>Banana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70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1.D3 </a:t>
            </a:r>
            <a:r>
              <a:rPr lang="zh-CN" altLang="en-US" b="1" dirty="0"/>
              <a:t>是</a:t>
            </a:r>
            <a:r>
              <a:rPr lang="zh-CN" altLang="en-US" b="1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近年来，可视化越来越流行，许多报刊杂志、门户网站、新闻、媒体都大量使用可视化技术，使得复杂的数据和文字变得十分容易理解，有一句谚语“一张图片价值于一千个字”，的确是名副其实。各种数据可视化工具也如井喷式地发展，</a:t>
            </a:r>
            <a:r>
              <a:rPr lang="en-US" altLang="zh-CN" dirty="0"/>
              <a:t>D3 </a:t>
            </a:r>
            <a:r>
              <a:rPr lang="zh-CN" altLang="en-US" dirty="0"/>
              <a:t>正是其中的佼佼者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fontAlgn="base"/>
            <a:r>
              <a:rPr lang="en-US" altLang="zh-CN" b="1" dirty="0"/>
              <a:t>D3 </a:t>
            </a:r>
            <a:r>
              <a:rPr lang="zh-CN" altLang="en-US" b="1" dirty="0"/>
              <a:t>是什么</a:t>
            </a:r>
          </a:p>
          <a:p>
            <a:pPr fontAlgn="base"/>
            <a:r>
              <a:rPr lang="en-US" altLang="zh-CN" dirty="0"/>
              <a:t>D3 </a:t>
            </a:r>
            <a:r>
              <a:rPr lang="zh-CN" altLang="en-US" dirty="0"/>
              <a:t>的全称是（</a:t>
            </a:r>
            <a:r>
              <a:rPr lang="en-US" altLang="zh-CN" dirty="0"/>
              <a:t>Data-Driven Documents</a:t>
            </a:r>
            <a:r>
              <a:rPr lang="zh-CN" altLang="en-US" dirty="0"/>
              <a:t>），顾名思义可以知道是一个被</a:t>
            </a:r>
            <a:r>
              <a:rPr lang="zh-CN" altLang="en-US" dirty="0">
                <a:solidFill>
                  <a:srgbClr val="FF0000"/>
                </a:solidFill>
              </a:rPr>
              <a:t>数据驱动</a:t>
            </a:r>
            <a:r>
              <a:rPr lang="zh-CN" altLang="en-US" dirty="0"/>
              <a:t>的文档。听名字有点抽象，说简单一点，其实就是一个 </a:t>
            </a:r>
            <a:r>
              <a:rPr lang="en-US" altLang="zh-CN" dirty="0"/>
              <a:t>JavaScript </a:t>
            </a:r>
            <a:r>
              <a:rPr lang="zh-CN" altLang="en-US" dirty="0"/>
              <a:t>的函数库，使用它主要是用来做数据可视化的。如果你不知道什么是 </a:t>
            </a:r>
            <a:r>
              <a:rPr lang="en-US" altLang="zh-CN" dirty="0"/>
              <a:t>JavaScript </a:t>
            </a:r>
            <a:r>
              <a:rPr lang="zh-CN" altLang="en-US" dirty="0"/>
              <a:t>，请先学习 </a:t>
            </a:r>
            <a:r>
              <a:rPr lang="en-US" altLang="zh-CN" dirty="0"/>
              <a:t>JavaScript </a:t>
            </a:r>
            <a:r>
              <a:rPr lang="zh-CN" altLang="en-US" dirty="0"/>
              <a:t>的相关知识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r>
              <a:rPr lang="zh-CN" altLang="en-US" dirty="0"/>
              <a:t>学习 </a:t>
            </a:r>
            <a:r>
              <a:rPr lang="en-US" altLang="zh-CN" dirty="0"/>
              <a:t>D3 </a:t>
            </a:r>
            <a:r>
              <a:rPr lang="zh-CN" altLang="en-US" dirty="0"/>
              <a:t>最好的地方是： </a:t>
            </a:r>
            <a:r>
              <a:rPr lang="en-US" altLang="zh-CN" dirty="0">
                <a:hlinkClick r:id="rId2"/>
              </a:rPr>
              <a:t>http://d3js.org/</a:t>
            </a:r>
            <a:r>
              <a:rPr lang="zh-CN" altLang="en-US" dirty="0"/>
              <a:t>  ，当然里面都是英文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2339752" y="3016789"/>
            <a:ext cx="3168352" cy="505266"/>
          </a:xfrm>
          <a:prstGeom prst="wedgeRoundRectCallout">
            <a:avLst>
              <a:gd name="adj1" fmla="val -53800"/>
              <a:gd name="adj2" fmla="val 175262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根据数据添加元素、数据改变修改元素等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6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删除</a:t>
            </a:r>
            <a:r>
              <a:rPr lang="zh-CN" altLang="en-US" b="1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 smtClean="0"/>
              <a:t>删除</a:t>
            </a:r>
            <a:r>
              <a:rPr lang="zh-CN" altLang="en-US" dirty="0"/>
              <a:t>一个元素时，对于选择的元素，使用 </a:t>
            </a:r>
            <a:r>
              <a:rPr lang="en-US" altLang="zh-CN" dirty="0"/>
              <a:t>remove </a:t>
            </a:r>
            <a:r>
              <a:rPr lang="zh-CN" altLang="en-US" dirty="0"/>
              <a:t>即可，例如：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</a:t>
            </a:r>
            <a:r>
              <a:rPr lang="en-US" altLang="zh-CN" dirty="0"/>
              <a:t>("#</a:t>
            </a:r>
            <a:r>
              <a:rPr lang="en-US" altLang="zh-CN" dirty="0" err="1"/>
              <a:t>myid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p.remove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zh-CN" altLang="en-US" dirty="0"/>
              <a:t>如此即可删除指定 </a:t>
            </a:r>
            <a:r>
              <a:rPr lang="en-US" altLang="zh-CN" dirty="0"/>
              <a:t>id </a:t>
            </a:r>
            <a:r>
              <a:rPr lang="zh-CN" altLang="en-US" dirty="0"/>
              <a:t>的段落元素。</a:t>
            </a:r>
          </a:p>
        </p:txBody>
      </p:sp>
    </p:spTree>
    <p:extLst>
      <p:ext uri="{BB962C8B-B14F-4D97-AF65-F5344CB8AC3E}">
        <p14:creationId xmlns:p14="http://schemas.microsoft.com/office/powerpoint/2010/main" val="37040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做</a:t>
            </a:r>
            <a:r>
              <a:rPr lang="zh-CN" altLang="en-US" b="1" dirty="0"/>
              <a:t>一个简单的图表</a:t>
            </a:r>
            <a:r>
              <a:rPr lang="zh-CN" altLang="en-US" b="1" dirty="0" smtClean="0"/>
              <a:t>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柱形图是一种最简单的可视化图标，主要有矩形、文字标签、坐标轴组成。本文为简单起见，只绘制矩形的部分，用以讲解如何使用 </a:t>
            </a:r>
            <a:r>
              <a:rPr lang="en-US" altLang="zh-CN" dirty="0"/>
              <a:t>D3 </a:t>
            </a: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画布中绘图。</a:t>
            </a:r>
          </a:p>
        </p:txBody>
      </p:sp>
      <p:pic>
        <p:nvPicPr>
          <p:cNvPr id="8194" name="Picture 2" descr="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508637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3.1  SVG </a:t>
            </a:r>
            <a:r>
              <a:rPr lang="zh-CN" altLang="en-US" b="1" dirty="0"/>
              <a:t>是</a:t>
            </a:r>
            <a:r>
              <a:rPr lang="zh-CN" altLang="en-US" b="1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画布是什么</a:t>
            </a:r>
          </a:p>
          <a:p>
            <a:pPr marL="0" indent="0" fontAlgn="base">
              <a:buNone/>
            </a:pPr>
            <a:r>
              <a:rPr lang="zh-CN" altLang="en-US" dirty="0"/>
              <a:t>前几章的处理对象都是 </a:t>
            </a:r>
            <a:r>
              <a:rPr lang="en-US" altLang="zh-CN" dirty="0"/>
              <a:t>HTML </a:t>
            </a:r>
            <a:r>
              <a:rPr lang="zh-CN" altLang="en-US" dirty="0"/>
              <a:t>的文字，没有涉及图形的制作。</a:t>
            </a:r>
          </a:p>
          <a:p>
            <a:pPr marL="0" indent="0" fontAlgn="base">
              <a:buNone/>
            </a:pPr>
            <a:r>
              <a:rPr lang="zh-CN" altLang="en-US" dirty="0"/>
              <a:t>要绘图，首要需要的是一块绘图的“画布”。</a:t>
            </a:r>
          </a:p>
          <a:p>
            <a:pPr marL="0" indent="0" fontAlgn="base">
              <a:buNone/>
            </a:pPr>
            <a:r>
              <a:rPr lang="en-US" altLang="zh-CN" dirty="0"/>
              <a:t>HTML 5 </a:t>
            </a:r>
            <a:r>
              <a:rPr lang="zh-CN" altLang="en-US" dirty="0"/>
              <a:t>提供两种强有力的“画布”：</a:t>
            </a:r>
            <a:r>
              <a:rPr lang="en-US" altLang="zh-CN" dirty="0"/>
              <a:t>SVG</a:t>
            </a:r>
            <a:r>
              <a:rPr lang="zh-CN" altLang="en-US" dirty="0"/>
              <a:t> 和 </a:t>
            </a:r>
            <a:r>
              <a:rPr lang="en-US" altLang="zh-CN" dirty="0"/>
              <a:t>Canvas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，指可缩放矢量图形（</a:t>
            </a:r>
            <a:r>
              <a:rPr lang="en-US" altLang="zh-CN" dirty="0">
                <a:solidFill>
                  <a:srgbClr val="FF0000"/>
                </a:solidFill>
              </a:rPr>
              <a:t>Scalable Vector Graphics</a:t>
            </a:r>
            <a:r>
              <a:rPr lang="zh-CN" altLang="en-US" dirty="0">
                <a:solidFill>
                  <a:srgbClr val="FF0000"/>
                </a:solidFill>
              </a:rPr>
              <a:t>），是用于描述二维矢量图形的一种图形格式，是由万维网联盟制定的开放标准。</a:t>
            </a:r>
            <a:r>
              <a:rPr lang="en-US" altLang="zh-CN" dirty="0">
                <a:solidFill>
                  <a:srgbClr val="FF0000"/>
                </a:solidFill>
              </a:rPr>
              <a:t>SVG </a:t>
            </a:r>
            <a:r>
              <a:rPr lang="zh-CN" altLang="en-US" b="1" dirty="0">
                <a:solidFill>
                  <a:srgbClr val="00B050"/>
                </a:solidFill>
              </a:rPr>
              <a:t>使用 </a:t>
            </a:r>
            <a:r>
              <a:rPr lang="en-US" altLang="zh-CN" b="1" dirty="0">
                <a:solidFill>
                  <a:srgbClr val="00B050"/>
                </a:solidFill>
              </a:rPr>
              <a:t>XML </a:t>
            </a:r>
            <a:r>
              <a:rPr lang="zh-CN" altLang="en-US" b="1" dirty="0">
                <a:solidFill>
                  <a:srgbClr val="00B050"/>
                </a:solidFill>
              </a:rPr>
              <a:t>格式来定义图形</a:t>
            </a:r>
            <a:r>
              <a:rPr lang="zh-CN" altLang="en-US" dirty="0">
                <a:solidFill>
                  <a:srgbClr val="FF0000"/>
                </a:solidFill>
              </a:rPr>
              <a:t>，除了 </a:t>
            </a:r>
            <a:r>
              <a:rPr lang="en-US" altLang="zh-CN" dirty="0">
                <a:solidFill>
                  <a:srgbClr val="FF0000"/>
                </a:solidFill>
              </a:rPr>
              <a:t>IE8 </a:t>
            </a:r>
            <a:r>
              <a:rPr lang="zh-CN" altLang="en-US" dirty="0">
                <a:solidFill>
                  <a:srgbClr val="FF0000"/>
                </a:solidFill>
              </a:rPr>
              <a:t>之前的版本外，绝大部分浏览器都支持 </a:t>
            </a:r>
            <a:r>
              <a:rPr lang="en-US" altLang="zh-CN" dirty="0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，可将 </a:t>
            </a:r>
            <a:r>
              <a:rPr lang="en-US" altLang="zh-CN" dirty="0">
                <a:solidFill>
                  <a:srgbClr val="FF0000"/>
                </a:solidFill>
              </a:rPr>
              <a:t>SVG </a:t>
            </a:r>
            <a:r>
              <a:rPr lang="zh-CN" altLang="en-US" dirty="0">
                <a:solidFill>
                  <a:srgbClr val="FF0000"/>
                </a:solidFill>
              </a:rPr>
              <a:t>文本直接嵌入 </a:t>
            </a:r>
            <a:r>
              <a:rPr lang="en-US" altLang="zh-CN" dirty="0">
                <a:solidFill>
                  <a:srgbClr val="FF0000"/>
                </a:solidFill>
              </a:rPr>
              <a:t>HTML </a:t>
            </a:r>
            <a:r>
              <a:rPr lang="zh-CN" altLang="en-US" dirty="0">
                <a:solidFill>
                  <a:srgbClr val="FF0000"/>
                </a:solidFill>
              </a:rPr>
              <a:t>中显示。</a:t>
            </a:r>
          </a:p>
          <a:p>
            <a:pPr marL="0" indent="0" fontAlgn="base">
              <a:buNone/>
            </a:pPr>
            <a:r>
              <a:rPr lang="en-US" altLang="zh-CN" dirty="0"/>
              <a:t>SVG </a:t>
            </a:r>
            <a:r>
              <a:rPr lang="zh-CN" altLang="en-US" dirty="0"/>
              <a:t>有如下特点：</a:t>
            </a:r>
          </a:p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SVG </a:t>
            </a:r>
            <a:r>
              <a:rPr lang="zh-CN" altLang="en-US" dirty="0">
                <a:solidFill>
                  <a:srgbClr val="FF0000"/>
                </a:solidFill>
              </a:rPr>
              <a:t>绘制的是矢量图，因此对图像进行放大不会失真。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基于 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，可以为每个元素添加 </a:t>
            </a:r>
            <a:r>
              <a:rPr lang="en-US" altLang="zh-CN" dirty="0">
                <a:solidFill>
                  <a:srgbClr val="FF0000"/>
                </a:solidFill>
              </a:rPr>
              <a:t>JavaScript </a:t>
            </a:r>
            <a:r>
              <a:rPr lang="zh-CN" altLang="en-US" dirty="0">
                <a:solidFill>
                  <a:srgbClr val="FF0000"/>
                </a:solidFill>
              </a:rPr>
              <a:t>事件处理器。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每个图形均视为对象，更改对象的属性，图形也会改变。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不适合游戏应用。</a:t>
            </a:r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3.2   Canvas </a:t>
            </a:r>
            <a:r>
              <a:rPr lang="zh-CN" altLang="en-US" b="1" dirty="0"/>
              <a:t>是</a:t>
            </a:r>
            <a:r>
              <a:rPr lang="zh-CN" altLang="en-US" b="1" dirty="0" smtClean="0"/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 smtClean="0"/>
              <a:t>Canvas </a:t>
            </a:r>
            <a:r>
              <a:rPr lang="zh-CN" altLang="en-US" dirty="0"/>
              <a:t>是通过 </a:t>
            </a:r>
            <a:r>
              <a:rPr lang="en-US" altLang="zh-CN" dirty="0"/>
              <a:t>JavaScript </a:t>
            </a:r>
            <a:r>
              <a:rPr lang="zh-CN" altLang="en-US" dirty="0"/>
              <a:t>来绘制 </a:t>
            </a:r>
            <a:r>
              <a:rPr lang="en-US" altLang="zh-CN" dirty="0"/>
              <a:t>2D </a:t>
            </a:r>
            <a:r>
              <a:rPr lang="zh-CN" altLang="en-US" dirty="0"/>
              <a:t>图形，是 </a:t>
            </a:r>
            <a:r>
              <a:rPr lang="en-US" altLang="zh-CN" dirty="0"/>
              <a:t>HTML 5 </a:t>
            </a:r>
            <a:r>
              <a:rPr lang="zh-CN" altLang="en-US" dirty="0"/>
              <a:t>中新增的元素。</a:t>
            </a:r>
          </a:p>
          <a:p>
            <a:pPr fontAlgn="base"/>
            <a:r>
              <a:rPr lang="en-US" altLang="zh-CN" dirty="0"/>
              <a:t>Canvas </a:t>
            </a:r>
            <a:r>
              <a:rPr lang="zh-CN" altLang="en-US" dirty="0"/>
              <a:t>有如下特点：</a:t>
            </a:r>
          </a:p>
          <a:p>
            <a:pPr fontAlgn="base"/>
            <a:r>
              <a:rPr lang="zh-CN" altLang="en-US" dirty="0"/>
              <a:t>绘制的是位图，图像放大后会失真。</a:t>
            </a:r>
          </a:p>
          <a:p>
            <a:pPr fontAlgn="base"/>
            <a:r>
              <a:rPr lang="zh-CN" altLang="en-US" dirty="0"/>
              <a:t>不支持事件处理器。</a:t>
            </a:r>
          </a:p>
          <a:p>
            <a:pPr fontAlgn="base"/>
            <a:r>
              <a:rPr lang="zh-CN" altLang="en-US" dirty="0"/>
              <a:t>能够以 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.jpg </a:t>
            </a:r>
            <a:r>
              <a:rPr lang="zh-CN" altLang="en-US" dirty="0"/>
              <a:t>格式保存图像</a:t>
            </a:r>
          </a:p>
          <a:p>
            <a:pPr fontAlgn="base"/>
            <a:r>
              <a:rPr lang="zh-CN" altLang="en-US" dirty="0"/>
              <a:t>适合游戏应用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添加</a:t>
            </a:r>
            <a:r>
              <a:rPr lang="zh-CN" altLang="en-US" b="1" dirty="0" smtClean="0"/>
              <a:t>画布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dirty="0" smtClean="0"/>
              <a:t>D3 </a:t>
            </a:r>
            <a:r>
              <a:rPr lang="zh-CN" altLang="en-US" dirty="0"/>
              <a:t>虽然没有明文规定一定要在 </a:t>
            </a:r>
            <a:r>
              <a:rPr lang="en-US" altLang="zh-CN" dirty="0"/>
              <a:t>SVG </a:t>
            </a:r>
            <a:r>
              <a:rPr lang="zh-CN" altLang="en-US" dirty="0"/>
              <a:t>中绘图，但是 </a:t>
            </a:r>
            <a:r>
              <a:rPr lang="en-US" altLang="zh-CN" dirty="0"/>
              <a:t>D3 </a:t>
            </a:r>
            <a:r>
              <a:rPr lang="zh-CN" altLang="en-US" dirty="0"/>
              <a:t>提供了众多的 </a:t>
            </a:r>
            <a:r>
              <a:rPr lang="en-US" altLang="zh-CN" dirty="0"/>
              <a:t>SVG </a:t>
            </a:r>
            <a:r>
              <a:rPr lang="zh-CN" altLang="en-US" dirty="0"/>
              <a:t>图形的生成器，它们都是只支持 </a:t>
            </a:r>
            <a:r>
              <a:rPr lang="en-US" altLang="zh-CN" dirty="0"/>
              <a:t>SVG </a:t>
            </a:r>
            <a:r>
              <a:rPr lang="zh-CN" altLang="en-US" dirty="0"/>
              <a:t>的。因此，</a:t>
            </a:r>
            <a:r>
              <a:rPr lang="zh-CN" altLang="en-US" b="1" dirty="0"/>
              <a:t>建议使用 </a:t>
            </a:r>
            <a:r>
              <a:rPr lang="en-US" altLang="zh-CN" b="1" dirty="0"/>
              <a:t>SVG </a:t>
            </a:r>
            <a:r>
              <a:rPr lang="zh-CN" altLang="en-US" b="1" dirty="0"/>
              <a:t>画布</a:t>
            </a:r>
            <a:r>
              <a:rPr lang="zh-CN" altLang="en-US" dirty="0"/>
              <a:t>。</a:t>
            </a:r>
          </a:p>
          <a:p>
            <a:pPr marL="0" indent="0" fontAlgn="base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D3 </a:t>
            </a:r>
            <a:r>
              <a:rPr lang="zh-CN" altLang="en-US" dirty="0"/>
              <a:t>在 </a:t>
            </a:r>
            <a:r>
              <a:rPr lang="en-US" altLang="zh-CN" dirty="0"/>
              <a:t>body </a:t>
            </a:r>
            <a:r>
              <a:rPr lang="zh-CN" altLang="en-US" dirty="0"/>
              <a:t>元素中添加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的代码如下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width = 300;  //</a:t>
            </a:r>
            <a:r>
              <a:rPr lang="zh-CN" altLang="en-US" dirty="0"/>
              <a:t>画布的宽度</a:t>
            </a:r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height = 300;   //</a:t>
            </a:r>
            <a:r>
              <a:rPr lang="zh-CN" altLang="en-US" dirty="0"/>
              <a:t>画布的高度</a:t>
            </a:r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svg</a:t>
            </a:r>
            <a:r>
              <a:rPr lang="en-US" altLang="zh-CN" dirty="0"/>
              <a:t> = d3.select("body")     //</a:t>
            </a:r>
            <a:r>
              <a:rPr lang="zh-CN" altLang="en-US" dirty="0"/>
              <a:t>选择文档中的</a:t>
            </a:r>
            <a:r>
              <a:rPr lang="en-US" altLang="zh-CN" dirty="0"/>
              <a:t>body</a:t>
            </a:r>
            <a:r>
              <a:rPr lang="zh-CN" altLang="en-US" dirty="0"/>
              <a:t>元素</a:t>
            </a:r>
          </a:p>
          <a:p>
            <a:pPr marL="0" indent="0" fontAlgn="base">
              <a:buNone/>
            </a:pPr>
            <a:r>
              <a:rPr lang="zh-CN" altLang="en-US" dirty="0"/>
              <a:t>    </a:t>
            </a:r>
            <a:r>
              <a:rPr lang="en-US" altLang="zh-CN" dirty="0"/>
              <a:t>.append("</a:t>
            </a:r>
            <a:r>
              <a:rPr lang="en-US" altLang="zh-CN" dirty="0" err="1"/>
              <a:t>svg</a:t>
            </a:r>
            <a:r>
              <a:rPr lang="en-US" altLang="zh-CN" dirty="0"/>
              <a:t>")        </a:t>
            </a:r>
            <a:r>
              <a:rPr lang="en-US" altLang="zh-CN" dirty="0" smtClean="0"/>
              <a:t>       </a:t>
            </a:r>
            <a:r>
              <a:rPr lang="en-US" altLang="zh-CN" dirty="0"/>
              <a:t>//</a:t>
            </a:r>
            <a:r>
              <a:rPr lang="zh-CN" altLang="en-US" dirty="0"/>
              <a:t>添加一个</a:t>
            </a:r>
            <a:r>
              <a:rPr lang="en-US" altLang="zh-CN" dirty="0" err="1"/>
              <a:t>svg</a:t>
            </a:r>
            <a:r>
              <a:rPr lang="zh-CN" altLang="en-US" dirty="0"/>
              <a:t>元素</a:t>
            </a:r>
          </a:p>
          <a:p>
            <a:pPr marL="0" indent="0" fontAlgn="base">
              <a:buNone/>
            </a:pPr>
            <a:r>
              <a:rPr lang="zh-CN" altLang="en-US" dirty="0"/>
              <a:t>    </a:t>
            </a: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("width", width)       //</a:t>
            </a:r>
            <a:r>
              <a:rPr lang="zh-CN" altLang="en-US" dirty="0"/>
              <a:t>设定宽度</a:t>
            </a:r>
          </a:p>
          <a:p>
            <a:pPr marL="0" indent="0" fontAlgn="base">
              <a:buNone/>
            </a:pPr>
            <a:r>
              <a:rPr lang="zh-CN" altLang="en-US" dirty="0"/>
              <a:t>    </a:t>
            </a: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("height", height);    //</a:t>
            </a:r>
            <a:r>
              <a:rPr lang="zh-CN" altLang="en-US" dirty="0"/>
              <a:t>设定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有了画布，接下来就可以在画布上作图了。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60232" y="50851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“链式语法”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18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绘制</a:t>
            </a:r>
            <a:r>
              <a:rPr lang="zh-CN" altLang="en-US" b="1" dirty="0" smtClean="0"/>
              <a:t>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zh-CN" altLang="en-US" dirty="0" smtClean="0"/>
              <a:t>本文</a:t>
            </a:r>
            <a:r>
              <a:rPr lang="zh-CN" altLang="en-US" dirty="0"/>
              <a:t>绘制一个横向的柱形图。只绘制矩形，不绘制文字和坐标轴。</a:t>
            </a:r>
          </a:p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中，矩形的元素标签是 </a:t>
            </a:r>
            <a:r>
              <a:rPr lang="en-US" altLang="zh-CN" dirty="0" err="1"/>
              <a:t>rect</a:t>
            </a:r>
            <a:r>
              <a:rPr lang="zh-CN" altLang="en-US" dirty="0"/>
              <a:t>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</a:t>
            </a:r>
          </a:p>
          <a:p>
            <a:pPr marL="0" indent="0" fontAlgn="base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rect</a:t>
            </a:r>
            <a:r>
              <a:rPr lang="en-US" altLang="zh-CN" dirty="0"/>
              <a:t>&gt;&lt;/</a:t>
            </a:r>
            <a:r>
              <a:rPr lang="en-US" altLang="zh-CN" dirty="0" err="1"/>
              <a:t>rect</a:t>
            </a:r>
            <a:r>
              <a:rPr lang="en-US" altLang="zh-CN" dirty="0"/>
              <a:t>&gt;</a:t>
            </a:r>
          </a:p>
          <a:p>
            <a:pPr marL="0" indent="0" fontAlgn="base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rect</a:t>
            </a:r>
            <a:r>
              <a:rPr lang="en-US" altLang="zh-CN" dirty="0"/>
              <a:t>&gt;&lt;/</a:t>
            </a:r>
            <a:r>
              <a:rPr lang="en-US" altLang="zh-CN" dirty="0" err="1"/>
              <a:t>rect</a:t>
            </a:r>
            <a:r>
              <a:rPr lang="en-US" altLang="zh-CN" dirty="0"/>
              <a:t>&gt;</a:t>
            </a:r>
          </a:p>
          <a:p>
            <a:pPr marL="0" indent="0" fontAlgn="base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 smtClean="0"/>
              <a:t>&gt;</a:t>
            </a:r>
          </a:p>
          <a:p>
            <a:pPr fontAlgn="base"/>
            <a:r>
              <a:rPr lang="zh-CN" altLang="en-US" dirty="0"/>
              <a:t>上面的 </a:t>
            </a:r>
            <a:r>
              <a:rPr lang="en-US" altLang="zh-CN" dirty="0" err="1"/>
              <a:t>rect</a:t>
            </a:r>
            <a:r>
              <a:rPr lang="en-US" altLang="zh-CN" dirty="0"/>
              <a:t> </a:t>
            </a:r>
            <a:r>
              <a:rPr lang="zh-CN" altLang="en-US" dirty="0"/>
              <a:t>里没有矩形的属性。矩形的属性，常用的有四个：</a:t>
            </a:r>
          </a:p>
          <a:p>
            <a:pPr fontAlgn="base"/>
            <a:r>
              <a:rPr lang="en-US" altLang="zh-CN" dirty="0"/>
              <a:t>x</a:t>
            </a:r>
            <a:r>
              <a:rPr lang="zh-CN" altLang="en-US" dirty="0"/>
              <a:t>：矩形左上角的 </a:t>
            </a:r>
            <a:r>
              <a:rPr lang="en-US" altLang="zh-CN" dirty="0"/>
              <a:t>x </a:t>
            </a:r>
            <a:r>
              <a:rPr lang="zh-CN" altLang="en-US" dirty="0"/>
              <a:t>坐标</a:t>
            </a:r>
          </a:p>
          <a:p>
            <a:pPr fontAlgn="base"/>
            <a:r>
              <a:rPr lang="en-US" altLang="zh-CN" dirty="0"/>
              <a:t>y</a:t>
            </a:r>
            <a:r>
              <a:rPr lang="zh-CN" altLang="en-US" dirty="0"/>
              <a:t>：矩形左上角的 </a:t>
            </a:r>
            <a:r>
              <a:rPr lang="en-US" altLang="zh-CN" dirty="0"/>
              <a:t>y </a:t>
            </a:r>
            <a:r>
              <a:rPr lang="zh-CN" altLang="en-US" dirty="0"/>
              <a:t>坐标</a:t>
            </a:r>
          </a:p>
          <a:p>
            <a:pPr fontAlgn="base"/>
            <a:r>
              <a:rPr lang="en-US" altLang="zh-CN" dirty="0"/>
              <a:t>width</a:t>
            </a:r>
            <a:r>
              <a:rPr lang="zh-CN" altLang="en-US" dirty="0"/>
              <a:t>：矩形的宽度</a:t>
            </a:r>
          </a:p>
          <a:p>
            <a:pPr fontAlgn="base"/>
            <a:r>
              <a:rPr lang="en-US" altLang="zh-CN" dirty="0"/>
              <a:t>height</a:t>
            </a:r>
            <a:r>
              <a:rPr lang="zh-CN" altLang="en-US" dirty="0"/>
              <a:t>：矩形的</a:t>
            </a:r>
            <a:r>
              <a:rPr lang="zh-CN" altLang="en-US" dirty="0" smtClean="0"/>
              <a:t>高度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要注意，在 </a:t>
            </a:r>
            <a:r>
              <a:rPr lang="en-US" altLang="zh-CN" dirty="0"/>
              <a:t>SVG </a:t>
            </a:r>
            <a:r>
              <a:rPr lang="zh-CN" altLang="en-US" dirty="0"/>
              <a:t>中，</a:t>
            </a:r>
            <a:r>
              <a:rPr lang="en-US" altLang="zh-CN" dirty="0"/>
              <a:t>x </a:t>
            </a:r>
            <a:r>
              <a:rPr lang="zh-CN" altLang="en-US" dirty="0"/>
              <a:t>轴的正方向是水平向右，</a:t>
            </a:r>
            <a:r>
              <a:rPr lang="en-US" altLang="zh-CN" dirty="0"/>
              <a:t>y </a:t>
            </a:r>
            <a:r>
              <a:rPr lang="zh-CN" altLang="en-US" dirty="0"/>
              <a:t>轴的正方向是垂直向下的。</a:t>
            </a:r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1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绘制</a:t>
            </a:r>
            <a:r>
              <a:rPr lang="zh-CN" altLang="en-US" b="1" dirty="0" smtClean="0"/>
              <a:t>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zh-CN" altLang="en-US" dirty="0"/>
              <a:t>现在给出一组数据，要对此进行可视化。数据如下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b="1" dirty="0" err="1">
                <a:solidFill>
                  <a:srgbClr val="002060"/>
                </a:solidFill>
              </a:rPr>
              <a:t>var</a:t>
            </a:r>
            <a:r>
              <a:rPr lang="en-US" altLang="zh-CN" b="1" dirty="0">
                <a:solidFill>
                  <a:srgbClr val="002060"/>
                </a:solidFill>
              </a:rPr>
              <a:t> dataset = [ 250 , 210 , 170 , 130 , 90 ];  //</a:t>
            </a:r>
            <a:r>
              <a:rPr lang="zh-CN" altLang="en-US" b="1" dirty="0">
                <a:solidFill>
                  <a:srgbClr val="002060"/>
                </a:solidFill>
              </a:rPr>
              <a:t>数据（表示矩形的宽度</a:t>
            </a:r>
            <a:r>
              <a:rPr lang="zh-CN" altLang="en-US" b="1" dirty="0" smtClean="0">
                <a:solidFill>
                  <a:srgbClr val="002060"/>
                </a:solidFill>
              </a:rPr>
              <a:t>）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 err="1">
                <a:solidFill>
                  <a:srgbClr val="002060"/>
                </a:solidFill>
              </a:rPr>
              <a:t>var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</a:rPr>
              <a:t>rectHeight</a:t>
            </a:r>
            <a:r>
              <a:rPr lang="en-US" altLang="zh-CN" b="1" dirty="0">
                <a:solidFill>
                  <a:srgbClr val="002060"/>
                </a:solidFill>
              </a:rPr>
              <a:t> = 25;   //</a:t>
            </a:r>
            <a:r>
              <a:rPr lang="zh-CN" altLang="en-US" b="1" dirty="0">
                <a:solidFill>
                  <a:srgbClr val="002060"/>
                </a:solidFill>
              </a:rPr>
              <a:t>每个矩形所占的像素高度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包括空白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en-US" altLang="zh-CN" b="1" dirty="0" err="1">
                <a:solidFill>
                  <a:srgbClr val="002060"/>
                </a:solidFill>
              </a:rPr>
              <a:t>svg.selectAll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>
                <a:solidFill>
                  <a:srgbClr val="002060"/>
                </a:solidFill>
              </a:rPr>
              <a:t>rect</a:t>
            </a:r>
            <a:r>
              <a:rPr lang="en-US" altLang="zh-CN" b="1" dirty="0">
                <a:solidFill>
                  <a:srgbClr val="002060"/>
                </a:solidFill>
              </a:rPr>
              <a:t>")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.data(dataset)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.enter()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.append("</a:t>
            </a:r>
            <a:r>
              <a:rPr lang="en-US" altLang="zh-CN" b="1" dirty="0" err="1">
                <a:solidFill>
                  <a:srgbClr val="002060"/>
                </a:solidFill>
              </a:rPr>
              <a:t>rect</a:t>
            </a:r>
            <a:r>
              <a:rPr lang="en-US" altLang="zh-CN" b="1" dirty="0">
                <a:solidFill>
                  <a:srgbClr val="002060"/>
                </a:solidFill>
              </a:rPr>
              <a:t>")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("x",20)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>
                <a:solidFill>
                  <a:srgbClr val="002060"/>
                </a:solidFill>
              </a:rPr>
              <a:t>y",function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d,i</a:t>
            </a:r>
            <a:r>
              <a:rPr lang="en-US" altLang="zh-CN" b="1" dirty="0">
                <a:solidFill>
                  <a:srgbClr val="002060"/>
                </a:solidFill>
              </a:rPr>
              <a:t>){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     return i * </a:t>
            </a:r>
            <a:r>
              <a:rPr lang="en-US" altLang="zh-CN" b="1" dirty="0" err="1">
                <a:solidFill>
                  <a:srgbClr val="002060"/>
                </a:solidFill>
              </a:rPr>
              <a:t>rectHeight</a:t>
            </a:r>
            <a:r>
              <a:rPr lang="en-US" altLang="zh-CN" b="1" dirty="0">
                <a:solidFill>
                  <a:srgbClr val="002060"/>
                </a:solidFill>
              </a:rPr>
              <a:t>;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})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>
                <a:solidFill>
                  <a:srgbClr val="002060"/>
                </a:solidFill>
              </a:rPr>
              <a:t>width",function</a:t>
            </a:r>
            <a:r>
              <a:rPr lang="en-US" altLang="zh-CN" b="1" dirty="0">
                <a:solidFill>
                  <a:srgbClr val="002060"/>
                </a:solidFill>
              </a:rPr>
              <a:t>(d){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     return d;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})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("height",rectHeight-2)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002060"/>
                </a:solidFill>
              </a:rPr>
              <a:t>    .</a:t>
            </a:r>
            <a:r>
              <a:rPr lang="en-US" altLang="zh-CN" b="1" dirty="0" err="1">
                <a:solidFill>
                  <a:srgbClr val="002060"/>
                </a:solidFill>
              </a:rPr>
              <a:t>attr</a:t>
            </a:r>
            <a:r>
              <a:rPr lang="en-US" altLang="zh-CN" b="1" dirty="0">
                <a:solidFill>
                  <a:srgbClr val="002060"/>
                </a:solidFill>
              </a:rPr>
              <a:t>("fill","</a:t>
            </a:r>
            <a:r>
              <a:rPr lang="en-US" altLang="zh-CN" b="1" dirty="0" err="1">
                <a:solidFill>
                  <a:srgbClr val="002060"/>
                </a:solidFill>
              </a:rPr>
              <a:t>steelblue</a:t>
            </a:r>
            <a:r>
              <a:rPr lang="en-US" altLang="zh-CN" b="1" dirty="0">
                <a:solidFill>
                  <a:srgbClr val="002060"/>
                </a:solidFill>
              </a:rPr>
              <a:t>");</a:t>
            </a:r>
            <a:endParaRPr lang="zh-CN" altLang="en-US" b="1" dirty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3928" y="2852936"/>
            <a:ext cx="4716016" cy="163121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enter()</a:t>
            </a:r>
            <a:r>
              <a:rPr lang="zh-CN" altLang="en-US" sz="2000" dirty="0"/>
              <a:t>数的作用是返回一个新的</a:t>
            </a:r>
            <a:r>
              <a:rPr lang="en-US" altLang="zh-CN" sz="2000" dirty="0"/>
              <a:t>D3()</a:t>
            </a:r>
            <a:r>
              <a:rPr lang="zh-CN" altLang="en-US" sz="2000" dirty="0"/>
              <a:t>对象集合，这个集合包含了所有没有被</a:t>
            </a:r>
            <a:r>
              <a:rPr lang="zh-CN" altLang="en-US" sz="2000" dirty="0" smtClean="0"/>
              <a:t>可视化的</a:t>
            </a:r>
            <a:r>
              <a:rPr lang="zh-CN" altLang="en-US" sz="2000" dirty="0"/>
              <a:t>数据。这是</a:t>
            </a:r>
            <a:r>
              <a:rPr lang="en-US" altLang="zh-CN" sz="2000" dirty="0"/>
              <a:t>D3</a:t>
            </a:r>
            <a:r>
              <a:rPr lang="zh-CN" altLang="en-US" sz="2000" dirty="0"/>
              <a:t>将数据与图形的联系定义的一种模式（</a:t>
            </a:r>
            <a:r>
              <a:rPr lang="en-US" altLang="zh-CN" sz="2000" dirty="0"/>
              <a:t>enter-update-exit</a:t>
            </a:r>
            <a:r>
              <a:rPr lang="zh-CN" altLang="en-US" sz="2000" dirty="0"/>
              <a:t>）叫作</a:t>
            </a:r>
            <a:r>
              <a:rPr lang="en-US" altLang="zh-CN" sz="2000" dirty="0"/>
              <a:t>Enter Mode,</a:t>
            </a:r>
            <a:endParaRPr lang="zh-CN" altLang="en-US" sz="2000" dirty="0"/>
          </a:p>
        </p:txBody>
      </p:sp>
      <p:pic>
        <p:nvPicPr>
          <p:cNvPr id="5" name="Picture 2" descr="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98" y="4797152"/>
            <a:ext cx="2926139" cy="149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这段代码添加了与 </a:t>
            </a:r>
            <a:r>
              <a:rPr lang="en-US" altLang="zh-CN" dirty="0"/>
              <a:t>dataset </a:t>
            </a:r>
            <a:r>
              <a:rPr lang="zh-CN" altLang="en-US" dirty="0"/>
              <a:t>数组的长度相同数量的矩形，所使用的语句是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 smtClean="0"/>
              <a:t>svg.selectAll</a:t>
            </a:r>
            <a:r>
              <a:rPr lang="en-US" altLang="zh-CN" dirty="0"/>
              <a:t>("</a:t>
            </a:r>
            <a:r>
              <a:rPr lang="en-US" altLang="zh-CN" dirty="0" err="1"/>
              <a:t>rect</a:t>
            </a:r>
            <a:r>
              <a:rPr lang="en-US" altLang="zh-CN" dirty="0"/>
              <a:t>")   //</a:t>
            </a:r>
            <a:r>
              <a:rPr lang="zh-CN" altLang="en-US" dirty="0"/>
              <a:t>选择</a:t>
            </a:r>
            <a:r>
              <a:rPr lang="en-US" altLang="zh-CN" dirty="0" err="1"/>
              <a:t>svg</a:t>
            </a:r>
            <a:r>
              <a:rPr lang="zh-CN" altLang="en-US" dirty="0"/>
              <a:t>内所有的矩形</a:t>
            </a:r>
          </a:p>
          <a:p>
            <a:pPr marL="0" indent="0" fontAlgn="base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.data(dataset)  //</a:t>
            </a:r>
            <a:r>
              <a:rPr lang="zh-CN" altLang="en-US" dirty="0"/>
              <a:t>绑定数组</a:t>
            </a:r>
          </a:p>
          <a:p>
            <a:pPr marL="0" indent="0" fontAlgn="base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.enter()        //</a:t>
            </a:r>
            <a:r>
              <a:rPr lang="zh-CN" altLang="en-US" dirty="0"/>
              <a:t>指定选择集的</a:t>
            </a:r>
            <a:r>
              <a:rPr lang="en-US" altLang="zh-CN" dirty="0"/>
              <a:t>enter</a:t>
            </a:r>
            <a:r>
              <a:rPr lang="zh-CN" altLang="en-US" dirty="0"/>
              <a:t>部分</a:t>
            </a:r>
          </a:p>
          <a:p>
            <a:pPr marL="0" indent="0" fontAlgn="base">
              <a:buNone/>
            </a:pPr>
            <a:r>
              <a:rPr lang="zh-CN" altLang="en-US" dirty="0"/>
              <a:t>    </a:t>
            </a:r>
            <a:r>
              <a:rPr lang="en-US" altLang="zh-CN" dirty="0"/>
              <a:t>.append("</a:t>
            </a:r>
            <a:r>
              <a:rPr lang="en-US" altLang="zh-CN" dirty="0" err="1"/>
              <a:t>rect</a:t>
            </a:r>
            <a:r>
              <a:rPr lang="en-US" altLang="zh-CN" dirty="0"/>
              <a:t>") //</a:t>
            </a:r>
            <a:r>
              <a:rPr lang="zh-CN" altLang="en-US" dirty="0"/>
              <a:t>添加足够数量的矩形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 smtClean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添加了元素之后，就需要分别给各元素的属性赋值。在这里用到了 </a:t>
            </a:r>
            <a:r>
              <a:rPr lang="en-US" altLang="zh-CN" dirty="0"/>
              <a:t>function(d, i)</a:t>
            </a:r>
            <a:r>
              <a:rPr lang="zh-CN" altLang="en-US" dirty="0"/>
              <a:t>，前面已经讲过，</a:t>
            </a:r>
            <a:r>
              <a:rPr lang="en-US" altLang="zh-CN" dirty="0"/>
              <a:t>d </a:t>
            </a:r>
            <a:r>
              <a:rPr lang="zh-CN" altLang="en-US" dirty="0"/>
              <a:t>代表与当前元素绑定的数据，</a:t>
            </a:r>
            <a:r>
              <a:rPr lang="en-US" altLang="zh-CN" dirty="0"/>
              <a:t>i </a:t>
            </a:r>
            <a:r>
              <a:rPr lang="zh-CN" altLang="en-US" dirty="0"/>
              <a:t>代表索引号。给属性赋值的时候，是需要用到被绑定的数据，以及索引号的。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4061103"/>
            <a:ext cx="8316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有数据，而没有足够图形元素的时候，使用此方法可以添加足够的元素。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171400"/>
            <a:ext cx="6120680" cy="725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6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4.  </a:t>
            </a:r>
            <a:r>
              <a:rPr lang="zh-CN" altLang="en-US" b="1" dirty="0" smtClean="0"/>
              <a:t>比例尺</a:t>
            </a:r>
            <a:r>
              <a:rPr lang="zh-CN" altLang="en-US" b="1" dirty="0"/>
              <a:t>的</a:t>
            </a:r>
            <a:r>
              <a:rPr lang="zh-CN" altLang="en-US" b="1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比例尺是 </a:t>
            </a:r>
            <a:r>
              <a:rPr lang="en-US" altLang="zh-CN" dirty="0"/>
              <a:t>D3 </a:t>
            </a:r>
            <a:r>
              <a:rPr lang="zh-CN" altLang="en-US" dirty="0"/>
              <a:t>中很重要的一个概念，上一章里曾经提到过直接用数值的大小来代表像素不是一种好方法，本章正是要解决此问题。</a:t>
            </a:r>
          </a:p>
        </p:txBody>
      </p:sp>
      <p:pic>
        <p:nvPicPr>
          <p:cNvPr id="10242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140968"/>
            <a:ext cx="636893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b="1" dirty="0" smtClean="0"/>
              <a:t>输出 </a:t>
            </a:r>
            <a:r>
              <a:rPr lang="en-US" altLang="zh-CN" b="1" dirty="0" err="1"/>
              <a:t>HelloWorld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&lt;html&gt; </a:t>
            </a:r>
          </a:p>
          <a:p>
            <a:pPr marL="0" indent="0" fontAlgn="base">
              <a:buNone/>
            </a:pPr>
            <a:r>
              <a:rPr lang="en-US" altLang="zh-CN" dirty="0"/>
              <a:t>  &lt;head&gt; </a:t>
            </a:r>
          </a:p>
          <a:p>
            <a:pPr marL="0" indent="0" fontAlgn="base">
              <a:buNone/>
            </a:pPr>
            <a:r>
              <a:rPr lang="en-US" altLang="zh-CN" dirty="0"/>
              <a:t>        &lt;meta charset="utf-8"&gt; </a:t>
            </a:r>
          </a:p>
          <a:p>
            <a:pPr marL="0" indent="0" fontAlgn="base">
              <a:buNone/>
            </a:pPr>
            <a:r>
              <a:rPr lang="en-US" altLang="zh-CN" dirty="0"/>
              <a:t>        &lt;title&gt;</a:t>
            </a:r>
            <a:r>
              <a:rPr lang="en-US" altLang="zh-CN" dirty="0" err="1"/>
              <a:t>HelloWorld</a:t>
            </a:r>
            <a:r>
              <a:rPr lang="en-US" altLang="zh-CN" dirty="0"/>
              <a:t>&lt;/title&gt; </a:t>
            </a:r>
          </a:p>
          <a:p>
            <a:pPr marL="0" indent="0" fontAlgn="base">
              <a:buNone/>
            </a:pPr>
            <a:r>
              <a:rPr lang="en-US" altLang="zh-CN" dirty="0"/>
              <a:t>  &lt;/head&gt; </a:t>
            </a:r>
          </a:p>
          <a:p>
            <a:pPr marL="0" indent="0" fontAlgn="base">
              <a:buNone/>
            </a:pPr>
            <a:r>
              <a:rPr lang="en-US" altLang="zh-CN" dirty="0"/>
              <a:t>    &lt;body&gt; </a:t>
            </a:r>
          </a:p>
          <a:p>
            <a:pPr marL="0" indent="0" fontAlgn="base">
              <a:buNone/>
            </a:pPr>
            <a:r>
              <a:rPr lang="en-US" altLang="zh-CN" dirty="0"/>
              <a:t>        &lt;p&gt;Hello World 1&lt;/p&gt;</a:t>
            </a:r>
          </a:p>
          <a:p>
            <a:pPr marL="0" indent="0" fontAlgn="base">
              <a:buNone/>
            </a:pPr>
            <a:r>
              <a:rPr lang="en-US" altLang="zh-CN" dirty="0"/>
              <a:t>        &lt;p&gt;Hello World 2&lt;/p&gt;</a:t>
            </a:r>
          </a:p>
          <a:p>
            <a:pPr marL="0" indent="0" fontAlgn="base">
              <a:buNone/>
            </a:pPr>
            <a:r>
              <a:rPr lang="en-US" altLang="zh-CN" dirty="0"/>
              <a:t>    &lt;/body&gt; </a:t>
            </a:r>
          </a:p>
          <a:p>
            <a:pPr marL="0" indent="0" fontAlgn="base">
              <a:buNone/>
            </a:pPr>
            <a:r>
              <a:rPr lang="en-US" altLang="zh-CN" dirty="0"/>
              <a:t>&lt;/html&gt;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74" y="3284984"/>
            <a:ext cx="224253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为什么需要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zh-CN" altLang="en-US" dirty="0" smtClean="0"/>
              <a:t>上</a:t>
            </a:r>
            <a:r>
              <a:rPr lang="zh-CN" altLang="en-US" dirty="0"/>
              <a:t>一章制作了一个柱形图，当时有一个数组：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dataset = [ 250 , 210 , 170 , 130 , 90 </a:t>
            </a:r>
            <a:r>
              <a:rPr lang="en-US" altLang="zh-CN" dirty="0" smtClean="0"/>
              <a:t>];</a:t>
            </a:r>
          </a:p>
          <a:p>
            <a:pPr marL="0" indent="0" fontAlgn="base">
              <a:buNone/>
            </a:pPr>
            <a:r>
              <a:rPr lang="zh-CN" altLang="en-US" dirty="0"/>
              <a:t>绘图时，直接使用 </a:t>
            </a:r>
            <a:r>
              <a:rPr lang="en-US" altLang="zh-CN" dirty="0"/>
              <a:t>250 </a:t>
            </a:r>
            <a:r>
              <a:rPr lang="zh-CN" altLang="en-US" dirty="0"/>
              <a:t>给矩形的宽度赋值，即矩形的宽度就是 </a:t>
            </a:r>
            <a:r>
              <a:rPr lang="en-US" altLang="zh-CN" dirty="0"/>
              <a:t>250 </a:t>
            </a:r>
            <a:r>
              <a:rPr lang="zh-CN" altLang="en-US" dirty="0"/>
              <a:t>个像素。</a:t>
            </a:r>
          </a:p>
          <a:p>
            <a:pPr marL="0" indent="0" fontAlgn="base">
              <a:buNone/>
            </a:pPr>
            <a:r>
              <a:rPr lang="zh-CN" altLang="en-US" dirty="0"/>
              <a:t>此方式非常具有局限性，如果数值过大或过小，例如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dataset_1 = [ 2.5 , 2.1 , 1.7 , 1.3 , 0.9 ];</a:t>
            </a:r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dataset_2 = [ 2500, 2100, 1700, 1300, 900 </a:t>
            </a:r>
            <a:r>
              <a:rPr lang="en-US" altLang="zh-CN" dirty="0" smtClean="0"/>
              <a:t>];</a:t>
            </a:r>
          </a:p>
          <a:p>
            <a:pPr marL="0" indent="0" fontAlgn="base">
              <a:buNone/>
            </a:pPr>
            <a:r>
              <a:rPr lang="zh-CN" altLang="en-US" dirty="0"/>
              <a:t>对以上两个数组，绝不可能用 </a:t>
            </a:r>
            <a:r>
              <a:rPr lang="en-US" altLang="zh-CN" dirty="0"/>
              <a:t>2.5 </a:t>
            </a:r>
            <a:r>
              <a:rPr lang="zh-CN" altLang="en-US" dirty="0"/>
              <a:t>个像素来代表矩形的宽度，那样根本看不见；也不可能用 </a:t>
            </a:r>
            <a:r>
              <a:rPr lang="en-US" altLang="zh-CN" dirty="0"/>
              <a:t>2500 </a:t>
            </a:r>
            <a:r>
              <a:rPr lang="zh-CN" altLang="en-US" dirty="0"/>
              <a:t>个像素来代表矩形的宽度，因为画布没有那么长。</a:t>
            </a:r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于是，我们需要一种计算关系，能够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将某一区域的值映射到另一区域，其大小关系不变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这就是比例尺（</a:t>
            </a:r>
            <a:r>
              <a:rPr lang="en-US" altLang="zh-CN" dirty="0"/>
              <a:t>Scale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1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有哪些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 smtClean="0"/>
              <a:t>比例尺</a:t>
            </a:r>
            <a:r>
              <a:rPr lang="zh-CN" altLang="en-US" dirty="0"/>
              <a:t>，很像数学中的函数。例如，对于一个一元二次函数，有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两个未知数，当 </a:t>
            </a:r>
            <a:r>
              <a:rPr lang="en-US" altLang="zh-CN" dirty="0"/>
              <a:t>x </a:t>
            </a:r>
            <a:r>
              <a:rPr lang="zh-CN" altLang="en-US" dirty="0"/>
              <a:t>的值确定时，</a:t>
            </a:r>
            <a:r>
              <a:rPr lang="en-US" altLang="zh-CN" dirty="0"/>
              <a:t>y </a:t>
            </a:r>
            <a:r>
              <a:rPr lang="zh-CN" altLang="en-US" dirty="0"/>
              <a:t>的值也就确定了。</a:t>
            </a:r>
          </a:p>
          <a:p>
            <a:pPr fontAlgn="base"/>
            <a:r>
              <a:rPr lang="zh-CN" altLang="en-US" dirty="0"/>
              <a:t>在数学中，</a:t>
            </a:r>
            <a:r>
              <a:rPr lang="en-US" altLang="zh-CN" dirty="0"/>
              <a:t>x </a:t>
            </a:r>
            <a:r>
              <a:rPr lang="zh-CN" altLang="en-US" dirty="0"/>
              <a:t>的范围被称为</a:t>
            </a:r>
            <a:r>
              <a:rPr lang="zh-CN" altLang="en-US" b="1" dirty="0"/>
              <a:t>定义域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zh-CN" altLang="en-US" dirty="0"/>
              <a:t>的范围被称为</a:t>
            </a:r>
            <a:r>
              <a:rPr lang="zh-CN" altLang="en-US" b="1" dirty="0"/>
              <a:t>值域</a:t>
            </a:r>
            <a:r>
              <a:rPr lang="zh-CN" altLang="en-US" dirty="0"/>
              <a:t>。</a:t>
            </a:r>
          </a:p>
          <a:p>
            <a:pPr fontAlgn="base"/>
            <a:r>
              <a:rPr lang="en-US" altLang="zh-CN" dirty="0"/>
              <a:t>D3 </a:t>
            </a:r>
            <a:r>
              <a:rPr lang="zh-CN" altLang="en-US" dirty="0"/>
              <a:t>中的比例尺，也有定义域和值域，分别被称为 </a:t>
            </a:r>
            <a:r>
              <a:rPr lang="en-US" altLang="zh-CN" dirty="0"/>
              <a:t>domain </a:t>
            </a:r>
            <a:r>
              <a:rPr lang="zh-CN" altLang="en-US" dirty="0"/>
              <a:t>和 </a:t>
            </a:r>
            <a:r>
              <a:rPr lang="en-US" altLang="zh-CN" dirty="0"/>
              <a:t>range</a:t>
            </a:r>
            <a:r>
              <a:rPr lang="zh-CN" altLang="en-US" dirty="0"/>
              <a:t>。开发者需要指定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</a:t>
            </a:r>
            <a:r>
              <a:rPr lang="zh-CN" altLang="en-US" dirty="0"/>
              <a:t>的范围，如此即可得到一个计算关系。</a:t>
            </a:r>
          </a:p>
          <a:p>
            <a:pPr fontAlgn="base"/>
            <a:r>
              <a:rPr lang="en-US" altLang="zh-CN" dirty="0"/>
              <a:t>D3 </a:t>
            </a:r>
            <a:r>
              <a:rPr lang="zh-CN" altLang="en-US" dirty="0"/>
              <a:t>提供了多种比例尺，下面介绍最常用的两种。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线性比例尺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zh-CN" altLang="en-US" dirty="0"/>
              <a:t>线性比例尺，能将一个连续的区间，映射到另一区间。要解决柱形图宽度的问题，就需要线性比例尺。</a:t>
            </a:r>
          </a:p>
          <a:p>
            <a:pPr marL="0" indent="0" fontAlgn="base">
              <a:buNone/>
            </a:pPr>
            <a:r>
              <a:rPr lang="zh-CN" altLang="en-US" dirty="0"/>
              <a:t>假设有以下数组：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 = [1.2, 2.3, 0.9, 1.5, 3.3</a:t>
            </a:r>
            <a:r>
              <a:rPr lang="en-US" altLang="zh-CN" dirty="0" smtClean="0"/>
              <a:t>];</a:t>
            </a:r>
          </a:p>
          <a:p>
            <a:pPr marL="0" indent="0" fontAlgn="base">
              <a:buNone/>
            </a:pPr>
            <a:r>
              <a:rPr lang="zh-CN" altLang="en-US" dirty="0"/>
              <a:t>现有要求如下：</a:t>
            </a:r>
          </a:p>
          <a:p>
            <a:pPr marL="0" indent="0" fontAlgn="base">
              <a:buNone/>
            </a:pPr>
            <a:r>
              <a:rPr lang="zh-CN" altLang="en-US" b="1" dirty="0"/>
              <a:t>将 </a:t>
            </a:r>
            <a:r>
              <a:rPr lang="en-US" altLang="zh-CN" b="1" dirty="0"/>
              <a:t>dataset </a:t>
            </a:r>
            <a:r>
              <a:rPr lang="zh-CN" altLang="en-US" b="1" dirty="0"/>
              <a:t>中最小的值，映射成 </a:t>
            </a:r>
            <a:r>
              <a:rPr lang="en-US" altLang="zh-CN" b="1" dirty="0"/>
              <a:t>0</a:t>
            </a:r>
            <a:r>
              <a:rPr lang="zh-CN" altLang="en-US" b="1" dirty="0"/>
              <a:t>；将最大的值，映射成 </a:t>
            </a:r>
            <a:r>
              <a:rPr lang="en-US" altLang="zh-CN" b="1" dirty="0"/>
              <a:t>300</a:t>
            </a:r>
            <a:r>
              <a:rPr lang="zh-CN" altLang="en-US" b="1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min = d3.min(dataset);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max = d3.max(dataset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linear = d3.scale.linear()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.domain([min, max])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.range([0, 300</a:t>
            </a:r>
            <a:r>
              <a:rPr lang="en-US" altLang="zh-CN" dirty="0" smtClean="0">
                <a:solidFill>
                  <a:srgbClr val="FF0000"/>
                </a:solidFill>
              </a:rPr>
              <a:t>]);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linear(0.9);    //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linear(2.3);    //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>
                <a:solidFill>
                  <a:srgbClr val="FF0000"/>
                </a:solidFill>
              </a:rPr>
              <a:t>175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linear(3.3);    //</a:t>
            </a:r>
            <a:r>
              <a:rPr lang="zh-CN" altLang="en-US" dirty="0">
                <a:solidFill>
                  <a:srgbClr val="FF0000"/>
                </a:solidFill>
              </a:rPr>
              <a:t>返回 </a:t>
            </a:r>
            <a:r>
              <a:rPr lang="en-US" altLang="zh-CN" dirty="0">
                <a:solidFill>
                  <a:srgbClr val="FF0000"/>
                </a:solidFill>
              </a:rPr>
              <a:t>300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线性比例尺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其中，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d3.scale.linear()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zh-CN" altLang="en-US" dirty="0"/>
              <a:t>返回一个线性比例尺。</a:t>
            </a:r>
            <a:r>
              <a:rPr lang="en-US" altLang="zh-CN" dirty="0"/>
              <a:t>domain() </a:t>
            </a:r>
            <a:r>
              <a:rPr lang="zh-CN" altLang="en-US" dirty="0"/>
              <a:t>和 </a:t>
            </a:r>
            <a:r>
              <a:rPr lang="en-US" altLang="zh-CN" dirty="0"/>
              <a:t>range() </a:t>
            </a:r>
            <a:r>
              <a:rPr lang="zh-CN" altLang="en-US" dirty="0"/>
              <a:t>分别设定比例尺的定义域和值域。在这里还用到了两个函数，它们经常与比例尺一起出现：</a:t>
            </a:r>
          </a:p>
          <a:p>
            <a:pPr marL="0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d3.max()</a:t>
            </a:r>
          </a:p>
          <a:p>
            <a:pPr marL="0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d3.min()</a:t>
            </a:r>
          </a:p>
          <a:p>
            <a:pPr marL="0" indent="0" fontAlgn="base">
              <a:buNone/>
            </a:pPr>
            <a:r>
              <a:rPr lang="zh-CN" altLang="en-US" dirty="0"/>
              <a:t>这两个函数能够求数组的最大值和最小值，是 </a:t>
            </a:r>
            <a:r>
              <a:rPr lang="en-US" altLang="zh-CN" dirty="0"/>
              <a:t>D3 </a:t>
            </a:r>
            <a:r>
              <a:rPr lang="zh-CN" altLang="en-US" dirty="0"/>
              <a:t>提供的。按照以上代码，</a:t>
            </a:r>
          </a:p>
          <a:p>
            <a:pPr marL="0" indent="0" fontAlgn="base">
              <a:buNone/>
            </a:pPr>
            <a:r>
              <a:rPr lang="zh-CN" altLang="en-US" dirty="0"/>
              <a:t>比例尺的定义域 </a:t>
            </a:r>
            <a:r>
              <a:rPr lang="en-US" altLang="zh-CN" dirty="0"/>
              <a:t>domain </a:t>
            </a:r>
            <a:r>
              <a:rPr lang="zh-CN" altLang="en-US" dirty="0"/>
              <a:t>为：</a:t>
            </a:r>
            <a:r>
              <a:rPr lang="en-US" altLang="zh-CN" dirty="0"/>
              <a:t>[0.9, 3.3]</a:t>
            </a:r>
          </a:p>
          <a:p>
            <a:pPr marL="0" indent="0" fontAlgn="base">
              <a:buNone/>
            </a:pPr>
            <a:r>
              <a:rPr lang="zh-CN" altLang="en-US" dirty="0"/>
              <a:t>比例尺的值域 </a:t>
            </a:r>
            <a:r>
              <a:rPr lang="en-US" altLang="zh-CN" dirty="0"/>
              <a:t>range </a:t>
            </a:r>
            <a:r>
              <a:rPr lang="zh-CN" altLang="en-US" dirty="0"/>
              <a:t>为：</a:t>
            </a:r>
            <a:r>
              <a:rPr lang="en-US" altLang="zh-CN" dirty="0"/>
              <a:t>[0, 300]</a:t>
            </a:r>
          </a:p>
          <a:p>
            <a:pPr marL="0" indent="0" fontAlgn="base">
              <a:buNone/>
            </a:pPr>
            <a:r>
              <a:rPr lang="zh-CN" altLang="en-US" dirty="0"/>
              <a:t>因此，当输入 </a:t>
            </a:r>
            <a:r>
              <a:rPr lang="en-US" altLang="zh-CN" dirty="0"/>
              <a:t>0.9 </a:t>
            </a:r>
            <a:r>
              <a:rPr lang="zh-CN" altLang="en-US" dirty="0"/>
              <a:t>时，返回 </a:t>
            </a:r>
            <a:r>
              <a:rPr lang="en-US" altLang="zh-CN" dirty="0"/>
              <a:t>0</a:t>
            </a:r>
            <a:r>
              <a:rPr lang="zh-CN" altLang="en-US" dirty="0"/>
              <a:t>；当输入 </a:t>
            </a:r>
            <a:r>
              <a:rPr lang="en-US" altLang="zh-CN" dirty="0"/>
              <a:t>3.3 </a:t>
            </a:r>
            <a:r>
              <a:rPr lang="zh-CN" altLang="en-US" dirty="0"/>
              <a:t>时，返回 </a:t>
            </a:r>
            <a:r>
              <a:rPr lang="en-US" altLang="zh-CN" dirty="0"/>
              <a:t>300</a:t>
            </a:r>
            <a:r>
              <a:rPr lang="zh-CN" altLang="en-US" dirty="0"/>
              <a:t>。当输入 </a:t>
            </a:r>
            <a:r>
              <a:rPr lang="en-US" altLang="zh-CN" dirty="0"/>
              <a:t>2.3 </a:t>
            </a:r>
            <a:r>
              <a:rPr lang="zh-CN" altLang="en-US" dirty="0"/>
              <a:t>时呢？返回 </a:t>
            </a:r>
            <a:r>
              <a:rPr lang="en-US" altLang="zh-CN" dirty="0"/>
              <a:t>175</a:t>
            </a:r>
            <a:r>
              <a:rPr lang="zh-CN" altLang="en-US" dirty="0"/>
              <a:t>，这是按照线性函数的规则计算的。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2.2. </a:t>
            </a:r>
            <a:r>
              <a:rPr lang="zh-CN" altLang="en-US" b="1" dirty="0"/>
              <a:t>序数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zh-CN" altLang="en-US" dirty="0" smtClean="0"/>
              <a:t>有时候</a:t>
            </a:r>
            <a:r>
              <a:rPr lang="zh-CN" altLang="en-US" dirty="0"/>
              <a:t>，定义域和值域不一定是连续的。例如，有两个数组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index = [0, 1, 2, 3, 4];</a:t>
            </a: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color = ["red", "blue", "green", "yellow", "black</a:t>
            </a:r>
            <a:r>
              <a:rPr lang="en-US" altLang="zh-CN" dirty="0" smtClean="0">
                <a:solidFill>
                  <a:srgbClr val="FF0000"/>
                </a:solidFill>
              </a:rPr>
              <a:t>"];</a:t>
            </a:r>
          </a:p>
          <a:p>
            <a:pPr marL="0" indent="0" fontAlgn="base">
              <a:buNone/>
            </a:pPr>
            <a:r>
              <a:rPr lang="zh-CN" altLang="en-US" dirty="0"/>
              <a:t>我们希望 </a:t>
            </a:r>
            <a:r>
              <a:rPr lang="en-US" altLang="zh-CN" dirty="0"/>
              <a:t>0 </a:t>
            </a:r>
            <a:r>
              <a:rPr lang="zh-CN" altLang="en-US" dirty="0"/>
              <a:t>对应颜色 </a:t>
            </a:r>
            <a:r>
              <a:rPr lang="en-US" altLang="zh-CN" dirty="0"/>
              <a:t>red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对应 </a:t>
            </a:r>
            <a:r>
              <a:rPr lang="en-US" altLang="zh-CN" dirty="0"/>
              <a:t>blue</a:t>
            </a:r>
            <a:r>
              <a:rPr lang="zh-CN" altLang="en-US" dirty="0"/>
              <a:t>，依次类推。</a:t>
            </a:r>
          </a:p>
          <a:p>
            <a:pPr marL="0" indent="0" fontAlgn="base">
              <a:buNone/>
            </a:pPr>
            <a:r>
              <a:rPr lang="zh-CN" altLang="en-US" dirty="0"/>
              <a:t>但是，这些值都是离散的，线性比例尺不适合，需要用到序数比例尺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ordinal = </a:t>
            </a:r>
            <a:r>
              <a:rPr lang="en-US" altLang="zh-CN" b="1" u="sng" dirty="0">
                <a:solidFill>
                  <a:srgbClr val="FF0000"/>
                </a:solidFill>
              </a:rPr>
              <a:t>d3.scale.ordinal</a:t>
            </a:r>
            <a:r>
              <a:rPr lang="en-US" altLang="zh-CN" dirty="0"/>
              <a:t>()</a:t>
            </a:r>
          </a:p>
          <a:p>
            <a:pPr marL="0" indent="0" fontAlgn="base">
              <a:buNone/>
            </a:pPr>
            <a:r>
              <a:rPr lang="en-US" altLang="zh-CN" dirty="0"/>
              <a:t>        .domain(index)</a:t>
            </a:r>
          </a:p>
          <a:p>
            <a:pPr marL="0" indent="0" fontAlgn="base">
              <a:buNone/>
            </a:pPr>
            <a:r>
              <a:rPr lang="en-US" altLang="zh-CN" dirty="0"/>
              <a:t>        .range(color);</a:t>
            </a:r>
          </a:p>
          <a:p>
            <a:pPr marL="0" indent="0" fontAlgn="base">
              <a:buNone/>
            </a:pP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ordinal(0); //</a:t>
            </a:r>
            <a:r>
              <a:rPr lang="zh-CN" altLang="en-US" dirty="0"/>
              <a:t>返回 </a:t>
            </a:r>
            <a:r>
              <a:rPr lang="en-US" altLang="zh-CN" dirty="0"/>
              <a:t>red</a:t>
            </a:r>
          </a:p>
          <a:p>
            <a:pPr marL="0" indent="0" fontAlgn="base">
              <a:buNone/>
            </a:pPr>
            <a:r>
              <a:rPr lang="en-US" altLang="zh-CN" dirty="0"/>
              <a:t>ordinal(2); //</a:t>
            </a:r>
            <a:r>
              <a:rPr lang="zh-CN" altLang="en-US" dirty="0"/>
              <a:t>返回 </a:t>
            </a:r>
            <a:r>
              <a:rPr lang="en-US" altLang="zh-CN" dirty="0"/>
              <a:t>green</a:t>
            </a:r>
          </a:p>
          <a:p>
            <a:pPr marL="0" indent="0" fontAlgn="base">
              <a:buNone/>
            </a:pPr>
            <a:r>
              <a:rPr lang="en-US" altLang="zh-CN" dirty="0"/>
              <a:t>ordinal(4); //</a:t>
            </a:r>
            <a:r>
              <a:rPr lang="zh-CN" altLang="en-US" dirty="0"/>
              <a:t>返回 </a:t>
            </a:r>
            <a:r>
              <a:rPr lang="en-US" altLang="zh-CN" dirty="0"/>
              <a:t>black</a:t>
            </a:r>
            <a:endParaRPr lang="zh-CN" altLang="en-US" dirty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给柱形图添加</a:t>
            </a:r>
            <a:r>
              <a:rPr lang="zh-CN" altLang="en-US" b="1" dirty="0" smtClean="0"/>
              <a:t>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1411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var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dataset = [ 2.5 , 2.1 , 1.7 , 1.3 , 0.9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];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var</a:t>
            </a:r>
            <a:r>
              <a:rPr lang="en-US" altLang="zh-CN" sz="1800" b="1" dirty="0"/>
              <a:t> linear = d3.scale.linear()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    .domain([0, d3.max(dataset)])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    .range([0, 250</a:t>
            </a:r>
            <a:r>
              <a:rPr lang="en-US" altLang="zh-CN" sz="1800" b="1" dirty="0" smtClean="0"/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var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rectHeight</a:t>
            </a:r>
            <a:r>
              <a:rPr lang="en-US" altLang="zh-CN" sz="1800" b="1" dirty="0"/>
              <a:t> = 25;   //</a:t>
            </a:r>
            <a:r>
              <a:rPr lang="zh-CN" altLang="en-US" sz="1800" b="1" dirty="0"/>
              <a:t>每个矩形所占的像素高度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包括空白</a:t>
            </a:r>
            <a:r>
              <a:rPr lang="en-US" altLang="zh-CN" sz="1800" b="1" dirty="0" smtClean="0"/>
              <a:t>)</a:t>
            </a:r>
            <a:endParaRPr lang="en-US" altLang="zh-C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 err="1"/>
              <a:t>svg.selectAll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rect</a:t>
            </a:r>
            <a:r>
              <a:rPr lang="en-US" altLang="zh-CN" sz="1800" b="1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.data(dataset)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.enter()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.append("</a:t>
            </a:r>
            <a:r>
              <a:rPr lang="en-US" altLang="zh-CN" sz="1800" b="1" dirty="0" err="1"/>
              <a:t>rect</a:t>
            </a:r>
            <a:r>
              <a:rPr lang="en-US" altLang="zh-CN" sz="1800" b="1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("x",20)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y",function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d,i</a:t>
            </a:r>
            <a:r>
              <a:rPr lang="en-US" altLang="zh-CN" sz="1800" b="1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     return i * </a:t>
            </a:r>
            <a:r>
              <a:rPr lang="en-US" altLang="zh-CN" sz="1800" b="1" dirty="0" err="1"/>
              <a:t>rectHeight</a:t>
            </a:r>
            <a:r>
              <a:rPr lang="en-US" altLang="zh-CN" sz="18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width",function</a:t>
            </a:r>
            <a:r>
              <a:rPr lang="en-US" altLang="zh-CN" sz="1800" b="1" dirty="0"/>
              <a:t>(d){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return linear(d);   //</a:t>
            </a:r>
            <a:r>
              <a:rPr lang="zh-CN" altLang="en-US" sz="1800" b="1" dirty="0">
                <a:solidFill>
                  <a:srgbClr val="FF0000"/>
                </a:solidFill>
              </a:rPr>
              <a:t>在这里用比例尺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("height",rectHeight-2)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/>
              <a:t>    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("fill","</a:t>
            </a:r>
            <a:r>
              <a:rPr lang="en-US" altLang="zh-CN" sz="1800" b="1" dirty="0" err="1"/>
              <a:t>steelblue</a:t>
            </a:r>
            <a:r>
              <a:rPr lang="en-US" altLang="zh-CN" sz="1800" b="1" dirty="0"/>
              <a:t>");</a:t>
            </a:r>
            <a:endParaRPr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067944" y="3903785"/>
            <a:ext cx="4572000" cy="923330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r>
              <a:rPr lang="zh-CN" altLang="en-US" dirty="0"/>
              <a:t>如此一来，所有的数值，都按照同一个线性比例尺的关系来计算宽度，因此数值之间的大小关系不变。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5949280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var</a:t>
            </a:r>
            <a:r>
              <a:rPr lang="en-US" altLang="zh-CN" b="1" dirty="0"/>
              <a:t> dataset = [ 250 , 210 , 170 , 130 , 90 ];</a:t>
            </a:r>
          </a:p>
        </p:txBody>
      </p:sp>
    </p:spTree>
    <p:extLst>
      <p:ext uri="{BB962C8B-B14F-4D97-AF65-F5344CB8AC3E}">
        <p14:creationId xmlns:p14="http://schemas.microsoft.com/office/powerpoint/2010/main" val="27920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给柱形图添加比例尺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/>
              <a:t>var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dataset = [ 2.5 , 2.1 , 1.7 , 1.3 , 0.9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altLang="zh-CN" sz="2400" b="1" dirty="0" err="1"/>
              <a:t>var</a:t>
            </a:r>
            <a:r>
              <a:rPr lang="en-US" altLang="zh-CN" sz="2400" b="1" dirty="0"/>
              <a:t> dataset = [ 250 , 210 , 170 , 130 , 90 </a:t>
            </a:r>
            <a:r>
              <a:rPr lang="en-US" altLang="zh-CN" sz="2400" b="1" dirty="0" smtClean="0"/>
              <a:t>];</a:t>
            </a:r>
          </a:p>
          <a:p>
            <a:r>
              <a:rPr lang="zh-CN" altLang="en-US" sz="2400" b="1" dirty="0" smtClean="0"/>
              <a:t>效果相同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4320480" cy="217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1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第 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讲  坐标轴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坐标轴，是可视化图表中经常出现的一种图形，由一些列线段和刻度组成。坐标轴在 </a:t>
            </a:r>
            <a:r>
              <a:rPr lang="en-US" altLang="zh-CN" dirty="0"/>
              <a:t>SVG </a:t>
            </a:r>
            <a:r>
              <a:rPr lang="zh-CN" altLang="en-US" dirty="0"/>
              <a:t>中是没有现成的图形元素的，需要用其他的元素组合构成。</a:t>
            </a:r>
            <a:r>
              <a:rPr lang="en-US" altLang="zh-CN" dirty="0"/>
              <a:t>D3 </a:t>
            </a:r>
            <a:r>
              <a:rPr lang="zh-CN" altLang="en-US" dirty="0"/>
              <a:t>提供了坐标轴的组件，如此在 </a:t>
            </a:r>
            <a:r>
              <a:rPr lang="en-US" altLang="zh-CN" dirty="0"/>
              <a:t>SVG </a:t>
            </a:r>
            <a:r>
              <a:rPr lang="zh-CN" altLang="en-US" dirty="0"/>
              <a:t>画布中绘制坐标轴变得像添加一个普通元素一样简单。</a:t>
            </a:r>
          </a:p>
        </p:txBody>
      </p:sp>
      <p:pic>
        <p:nvPicPr>
          <p:cNvPr id="3074" name="Picture 2" descr="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46175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02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基本</a:t>
            </a:r>
            <a:r>
              <a:rPr lang="zh-CN" altLang="en-US" dirty="0"/>
              <a:t>图形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SVG </a:t>
            </a:r>
            <a:r>
              <a:rPr lang="zh-CN" altLang="en-US" dirty="0"/>
              <a:t>画布的预定义元素里，有六种基本图形：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矩形 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rect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圆形 </a:t>
            </a:r>
            <a:r>
              <a:rPr lang="en-US" altLang="zh-CN" dirty="0">
                <a:solidFill>
                  <a:srgbClr val="FF0000"/>
                </a:solidFill>
              </a:rPr>
              <a:t>&lt;circle&gt;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椭圆 </a:t>
            </a:r>
            <a:r>
              <a:rPr lang="en-US" altLang="zh-CN" dirty="0">
                <a:solidFill>
                  <a:srgbClr val="FF0000"/>
                </a:solidFill>
              </a:rPr>
              <a:t>&lt;ellipse&gt;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线段 </a:t>
            </a:r>
            <a:r>
              <a:rPr lang="en-US" altLang="zh-CN" dirty="0">
                <a:solidFill>
                  <a:srgbClr val="FF0000"/>
                </a:solidFill>
              </a:rPr>
              <a:t>&lt;line&gt;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折线 </a:t>
            </a:r>
            <a:r>
              <a:rPr lang="en-US" altLang="zh-CN" dirty="0">
                <a:solidFill>
                  <a:srgbClr val="FF0000"/>
                </a:solidFill>
              </a:rPr>
              <a:t>&lt;polyline&gt;</a:t>
            </a:r>
          </a:p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多边形 </a:t>
            </a:r>
            <a:r>
              <a:rPr lang="en-US" altLang="zh-CN" dirty="0">
                <a:solidFill>
                  <a:srgbClr val="FF0000"/>
                </a:solidFill>
              </a:rPr>
              <a:t>&lt;polygon&gt;</a:t>
            </a:r>
          </a:p>
          <a:p>
            <a:pPr marL="0" indent="0" fontAlgn="base">
              <a:buNone/>
            </a:pPr>
            <a:r>
              <a:rPr lang="zh-CN" altLang="en-US" dirty="0"/>
              <a:t>另外，还有一种比较特殊，也是功能最强的元素：</a:t>
            </a:r>
          </a:p>
          <a:p>
            <a:pPr fontAlgn="base"/>
            <a:r>
              <a:rPr lang="zh-CN" altLang="en-US" dirty="0"/>
              <a:t>路径 </a:t>
            </a:r>
            <a:r>
              <a:rPr lang="en-US" altLang="zh-CN" dirty="0"/>
              <a:t>&lt;path&gt;</a:t>
            </a:r>
          </a:p>
          <a:p>
            <a:pPr marL="0" indent="0" fontAlgn="base">
              <a:buNone/>
            </a:pPr>
            <a:r>
              <a:rPr lang="zh-CN" altLang="en-US" dirty="0"/>
              <a:t>画布中的所有图形，都是由以上七种元素组成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因此，我们需要用其他元素来组合成坐标轴。为此，</a:t>
            </a:r>
            <a:r>
              <a:rPr lang="en-US" altLang="zh-CN" dirty="0"/>
              <a:t>D3 </a:t>
            </a:r>
            <a:r>
              <a:rPr lang="zh-CN" altLang="en-US" dirty="0"/>
              <a:t>提供了一个组件：</a:t>
            </a:r>
            <a:r>
              <a:rPr lang="en-US" altLang="zh-CN" dirty="0"/>
              <a:t>d3.svg.axis()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974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定义</a:t>
            </a:r>
            <a:r>
              <a:rPr lang="zh-CN" altLang="en-US" b="1" dirty="0" smtClean="0"/>
              <a:t>坐标轴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zh-CN" b="1" dirty="0"/>
              <a:t>2. </a:t>
            </a:r>
            <a:r>
              <a:rPr lang="zh-CN" altLang="en-US" b="1" dirty="0"/>
              <a:t>定义坐标轴</a:t>
            </a:r>
          </a:p>
          <a:p>
            <a:pPr marL="0" indent="0" fontAlgn="base">
              <a:buNone/>
            </a:pPr>
            <a:r>
              <a:rPr lang="zh-CN" altLang="en-US" dirty="0"/>
              <a:t>上一章提到了比例尺的概念，要生成坐标轴，需要用到比例尺，它们二者经常是一起使用的。下面，在上一章的数据和比例尺的基础上，添加一个坐标轴的组件。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数据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 = [ 2.5 , 2.1 , 1.7 , 1.3 , 0.9 ];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定义比例尺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linear = d3.scale.linear()</a:t>
            </a:r>
          </a:p>
          <a:p>
            <a:pPr marL="0" indent="0">
              <a:buNone/>
            </a:pPr>
            <a:r>
              <a:rPr lang="en-US" altLang="zh-CN" dirty="0"/>
              <a:t>      .domain([0, d3.max(dataset)])</a:t>
            </a:r>
          </a:p>
          <a:p>
            <a:pPr marL="0" indent="0">
              <a:buNone/>
            </a:pPr>
            <a:r>
              <a:rPr lang="en-US" altLang="zh-CN" dirty="0"/>
              <a:t>      .range([0, 250]);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axis = d3.svg.axis()</a:t>
            </a:r>
          </a:p>
          <a:p>
            <a:pPr marL="0" indent="0">
              <a:buNone/>
            </a:pPr>
            <a:r>
              <a:rPr lang="en-US" altLang="zh-CN" dirty="0"/>
              <a:t>     .scale(linear)      //</a:t>
            </a:r>
            <a:r>
              <a:rPr lang="zh-CN" altLang="en-US" dirty="0"/>
              <a:t>指定比例尺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.orient("bottom")   //</a:t>
            </a:r>
            <a:r>
              <a:rPr lang="zh-CN" altLang="en-US" dirty="0"/>
              <a:t>指定刻度的方向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.ticks(7);          //</a:t>
            </a:r>
            <a:r>
              <a:rPr lang="zh-CN" altLang="en-US" dirty="0"/>
              <a:t>指定刻度的数量</a:t>
            </a:r>
          </a:p>
        </p:txBody>
      </p:sp>
    </p:spTree>
    <p:extLst>
      <p:ext uri="{BB962C8B-B14F-4D97-AF65-F5344CB8AC3E}">
        <p14:creationId xmlns:p14="http://schemas.microsoft.com/office/powerpoint/2010/main" val="183868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/>
              <a:t>html&gt;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&lt;head&gt;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&lt;meta charset="utf-8"&gt;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&lt;title&gt;</a:t>
            </a:r>
            <a:r>
              <a:rPr lang="en-US" altLang="zh-CN" sz="2000" dirty="0" err="1"/>
              <a:t>HelloWorld</a:t>
            </a:r>
            <a:r>
              <a:rPr lang="en-US" altLang="zh-CN" sz="2000" dirty="0"/>
              <a:t>&lt;/title&gt;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&lt;body&gt;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</a:t>
            </a:r>
            <a:r>
              <a:rPr lang="en-US" altLang="zh-CN" sz="1800" dirty="0"/>
              <a:t>p&gt;Hello</a:t>
            </a:r>
            <a:r>
              <a:rPr lang="en-US" altLang="zh-CN" sz="2000" dirty="0"/>
              <a:t> World 1&lt;/p&gt;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&lt;p&gt;Hello World 2&lt;/p&gt;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var</a:t>
            </a:r>
            <a:r>
              <a:rPr lang="en-US" altLang="zh-CN" sz="2000" b="1" dirty="0">
                <a:solidFill>
                  <a:srgbClr val="FF0000"/>
                </a:solidFill>
              </a:rPr>
              <a:t> paragraphs = </a:t>
            </a:r>
            <a:r>
              <a:rPr lang="en-US" altLang="zh-CN" sz="2000" b="1" dirty="0" err="1">
                <a:solidFill>
                  <a:srgbClr val="FF0000"/>
                </a:solidFill>
              </a:rPr>
              <a:t>document.getElementsByTagName</a:t>
            </a:r>
            <a:r>
              <a:rPr lang="en-US" altLang="zh-CN" sz="2000" b="1" dirty="0">
                <a:solidFill>
                  <a:srgbClr val="FF0000"/>
                </a:solidFill>
              </a:rPr>
              <a:t>("</a:t>
            </a:r>
            <a:r>
              <a:rPr lang="en-US" altLang="zh-CN" sz="2000" b="1" dirty="0">
                <a:solidFill>
                  <a:srgbClr val="0070C0"/>
                </a:solidFill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for (</a:t>
            </a:r>
            <a:r>
              <a:rPr lang="en-US" altLang="zh-CN" sz="2000" b="1" dirty="0" err="1">
                <a:solidFill>
                  <a:srgbClr val="FF0000"/>
                </a:solidFill>
              </a:rPr>
              <a:t>var</a:t>
            </a:r>
            <a:r>
              <a:rPr lang="en-US" altLang="zh-CN" sz="2000" b="1" dirty="0">
                <a:solidFill>
                  <a:srgbClr val="FF0000"/>
                </a:solidFill>
              </a:rPr>
              <a:t> i = 0; i &lt;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paragraphs.length</a:t>
            </a:r>
            <a:r>
              <a:rPr lang="en-US" altLang="zh-CN" sz="2000" b="1" dirty="0">
                <a:solidFill>
                  <a:srgbClr val="FF0000"/>
                </a:solidFill>
              </a:rPr>
              <a:t>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paragraph =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paragraphs.item</a:t>
            </a:r>
            <a:r>
              <a:rPr lang="en-US" altLang="zh-CN" sz="2000" b="1" dirty="0">
                <a:solidFill>
                  <a:srgbClr val="FF0000"/>
                </a:solidFill>
              </a:rPr>
              <a:t>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paragraph.innerHTML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= "I like dog.";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}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&lt;/script&gt;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&lt;/body&gt;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  <p:pic>
        <p:nvPicPr>
          <p:cNvPr id="2050" name="Picture 2" descr="http://www.ourd3js.com/wordpress/wp-content/uploads/2014/06/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1872208" cy="15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第 </a:t>
            </a:r>
            <a:r>
              <a:rPr lang="en-US" altLang="zh-CN" dirty="0"/>
              <a:t>1 – 2 </a:t>
            </a:r>
            <a:r>
              <a:rPr lang="zh-CN" altLang="en-US" dirty="0"/>
              <a:t>行：定义数组。</a:t>
            </a:r>
          </a:p>
          <a:p>
            <a:pPr fontAlgn="base"/>
            <a:r>
              <a:rPr lang="zh-CN" altLang="en-US" dirty="0"/>
              <a:t>第 </a:t>
            </a:r>
            <a:r>
              <a:rPr lang="en-US" altLang="zh-CN" dirty="0"/>
              <a:t>4 – 7 </a:t>
            </a:r>
            <a:r>
              <a:rPr lang="zh-CN" altLang="en-US" dirty="0"/>
              <a:t>行：定义比例尺，其中使用了数组 </a:t>
            </a:r>
            <a:r>
              <a:rPr lang="en-US" altLang="zh-CN" dirty="0"/>
              <a:t>dataset</a:t>
            </a:r>
            <a:r>
              <a:rPr lang="zh-CN" altLang="en-US" dirty="0"/>
              <a:t>。</a:t>
            </a:r>
          </a:p>
          <a:p>
            <a:pPr fontAlgn="base"/>
            <a:r>
              <a:rPr lang="zh-CN" altLang="en-US" dirty="0"/>
              <a:t>第 </a:t>
            </a:r>
            <a:r>
              <a:rPr lang="en-US" altLang="zh-CN" dirty="0"/>
              <a:t>9 – 12 </a:t>
            </a:r>
            <a:r>
              <a:rPr lang="zh-CN" altLang="en-US" dirty="0"/>
              <a:t>行：定义坐标轴，其中使用了线性比例尺 </a:t>
            </a:r>
            <a:r>
              <a:rPr lang="en-US" altLang="zh-CN" dirty="0"/>
              <a:t>linear</a:t>
            </a:r>
            <a:r>
              <a:rPr lang="zh-CN" altLang="en-US" dirty="0"/>
              <a:t>。其中：</a:t>
            </a:r>
          </a:p>
          <a:p>
            <a:pPr fontAlgn="base"/>
            <a:r>
              <a:rPr lang="en-US" altLang="zh-CN" dirty="0"/>
              <a:t>d3.svg.axis()</a:t>
            </a:r>
            <a:r>
              <a:rPr lang="zh-CN" altLang="en-US" dirty="0"/>
              <a:t>：</a:t>
            </a:r>
            <a:r>
              <a:rPr lang="en-US" altLang="zh-CN" dirty="0"/>
              <a:t>D3 </a:t>
            </a:r>
            <a:r>
              <a:rPr lang="zh-CN" altLang="en-US" dirty="0"/>
              <a:t>中坐标轴的组件，能够在 </a:t>
            </a:r>
            <a:r>
              <a:rPr lang="en-US" altLang="zh-CN" dirty="0"/>
              <a:t>SVG </a:t>
            </a:r>
            <a:r>
              <a:rPr lang="zh-CN" altLang="en-US" dirty="0"/>
              <a:t>中生成组成坐标轴的元素。</a:t>
            </a:r>
          </a:p>
          <a:p>
            <a:pPr fontAlgn="base"/>
            <a:r>
              <a:rPr lang="en-US" altLang="zh-CN" dirty="0"/>
              <a:t>scale()</a:t>
            </a:r>
            <a:r>
              <a:rPr lang="zh-CN" altLang="en-US" dirty="0"/>
              <a:t>：指定比例尺。</a:t>
            </a:r>
          </a:p>
          <a:p>
            <a:pPr fontAlgn="base"/>
            <a:r>
              <a:rPr lang="en-US" altLang="zh-CN" dirty="0"/>
              <a:t>orient()</a:t>
            </a:r>
            <a:r>
              <a:rPr lang="zh-CN" altLang="en-US" dirty="0"/>
              <a:t>：指定刻度的朝向，</a:t>
            </a:r>
            <a:r>
              <a:rPr lang="en-US" altLang="zh-CN" dirty="0"/>
              <a:t>bottom </a:t>
            </a:r>
            <a:r>
              <a:rPr lang="zh-CN" altLang="en-US" dirty="0"/>
              <a:t>表示在坐标轴的下方显示。</a:t>
            </a:r>
          </a:p>
          <a:p>
            <a:pPr fontAlgn="base"/>
            <a:r>
              <a:rPr lang="en-US" altLang="zh-CN" dirty="0"/>
              <a:t>ticks()</a:t>
            </a:r>
            <a:r>
              <a:rPr lang="zh-CN" altLang="en-US" dirty="0"/>
              <a:t>：指定刻度的数量。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05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在 </a:t>
            </a:r>
            <a:r>
              <a:rPr lang="en-US" altLang="zh-CN" b="1" dirty="0"/>
              <a:t>SVG </a:t>
            </a:r>
            <a:r>
              <a:rPr lang="zh-CN" altLang="en-US" b="1" dirty="0"/>
              <a:t>中添加</a:t>
            </a:r>
            <a:r>
              <a:rPr lang="zh-CN" altLang="en-US" b="1" dirty="0" smtClean="0"/>
              <a:t>坐标轴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了坐标轴之后，只需要在 </a:t>
            </a:r>
            <a:r>
              <a:rPr lang="en-US" altLang="zh-CN" dirty="0"/>
              <a:t>SVG </a:t>
            </a:r>
            <a:r>
              <a:rPr lang="zh-CN" altLang="en-US" dirty="0"/>
              <a:t>中添加一个分组元素 </a:t>
            </a:r>
            <a:r>
              <a:rPr lang="en-US" altLang="zh-CN" dirty="0"/>
              <a:t>&lt;g&gt;</a:t>
            </a:r>
            <a:r>
              <a:rPr lang="zh-CN" altLang="en-US" dirty="0"/>
              <a:t>，再将坐标轴的其他元素添加到这个 </a:t>
            </a:r>
            <a:r>
              <a:rPr lang="en-US" altLang="zh-CN" dirty="0"/>
              <a:t>&lt;g&gt; </a:t>
            </a:r>
            <a:r>
              <a:rPr lang="zh-CN" altLang="en-US" dirty="0"/>
              <a:t>里即可。代码如下：</a:t>
            </a:r>
          </a:p>
          <a:p>
            <a:pPr marL="0" indent="0">
              <a:buNone/>
            </a:pPr>
            <a:r>
              <a:rPr lang="en-US" altLang="zh-CN" dirty="0" err="1"/>
              <a:t>svg.append</a:t>
            </a:r>
            <a:r>
              <a:rPr lang="en-US" altLang="zh-CN" dirty="0"/>
              <a:t>("g")</a:t>
            </a:r>
          </a:p>
          <a:p>
            <a:pPr marL="0" indent="0">
              <a:buNone/>
            </a:pPr>
            <a:r>
              <a:rPr lang="en-US" altLang="zh-CN" dirty="0"/>
              <a:t>   .call(axis);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594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设定坐标轴的样式和</a:t>
            </a:r>
            <a:r>
              <a:rPr lang="zh-CN" altLang="en-US" b="1" dirty="0" smtClean="0"/>
              <a:t>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zh-CN" altLang="en-US" dirty="0" smtClean="0"/>
              <a:t>默认</a:t>
            </a:r>
            <a:r>
              <a:rPr lang="zh-CN" altLang="en-US" dirty="0"/>
              <a:t>的坐标轴样式不太美观，下面提供一个常见的样式：</a:t>
            </a:r>
          </a:p>
          <a:p>
            <a:pPr marL="0" indent="0">
              <a:buNone/>
            </a:pPr>
            <a:r>
              <a:rPr lang="en-US" altLang="zh-CN" dirty="0"/>
              <a:t>&lt;style&gt;</a:t>
            </a:r>
          </a:p>
          <a:p>
            <a:pPr marL="0" indent="0">
              <a:buNone/>
            </a:pPr>
            <a:r>
              <a:rPr lang="en-US" altLang="zh-CN" dirty="0"/>
              <a:t>.axis path,</a:t>
            </a:r>
          </a:p>
          <a:p>
            <a:pPr marL="0" indent="0">
              <a:buNone/>
            </a:pPr>
            <a:r>
              <a:rPr lang="en-US" altLang="zh-CN" dirty="0"/>
              <a:t>.axis line{</a:t>
            </a:r>
          </a:p>
          <a:p>
            <a:pPr marL="0" indent="0">
              <a:buNone/>
            </a:pPr>
            <a:r>
              <a:rPr lang="en-US" altLang="zh-CN" dirty="0"/>
              <a:t>    fill: none;</a:t>
            </a:r>
          </a:p>
          <a:p>
            <a:pPr marL="0" indent="0">
              <a:buNone/>
            </a:pPr>
            <a:r>
              <a:rPr lang="en-US" altLang="zh-CN" dirty="0"/>
              <a:t>    stroke: black;</a:t>
            </a:r>
          </a:p>
          <a:p>
            <a:pPr marL="0" indent="0">
              <a:buNone/>
            </a:pPr>
            <a:r>
              <a:rPr lang="en-US" altLang="zh-CN" dirty="0"/>
              <a:t>    shape-rendering: </a:t>
            </a:r>
            <a:r>
              <a:rPr lang="en-US" altLang="zh-CN" dirty="0" err="1"/>
              <a:t>crispEdges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.axis text {</a:t>
            </a:r>
          </a:p>
          <a:p>
            <a:pPr marL="0" indent="0">
              <a:buNone/>
            </a:pPr>
            <a:r>
              <a:rPr lang="en-US" altLang="zh-CN" dirty="0"/>
              <a:t>    font-family: sans-serif;</a:t>
            </a:r>
          </a:p>
          <a:p>
            <a:pPr marL="0" indent="0">
              <a:buNone/>
            </a:pPr>
            <a:r>
              <a:rPr lang="en-US" altLang="zh-CN" dirty="0"/>
              <a:t>    font-size: 11px;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&lt;/style&gt;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27984" y="1708234"/>
            <a:ext cx="46085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zh-CN" altLang="en-US" dirty="0"/>
              <a:t>分别定义了类 </a:t>
            </a:r>
            <a:r>
              <a:rPr lang="en-US" altLang="zh-CN" dirty="0"/>
              <a:t>axis </a:t>
            </a:r>
            <a:r>
              <a:rPr lang="zh-CN" altLang="en-US" dirty="0"/>
              <a:t>下的 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text </a:t>
            </a:r>
            <a:r>
              <a:rPr lang="zh-CN" altLang="en-US" dirty="0"/>
              <a:t>元素的样式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 smtClean="0"/>
              <a:t>接下来</a:t>
            </a:r>
            <a:r>
              <a:rPr lang="zh-CN" altLang="en-US" dirty="0"/>
              <a:t>，只需要将坐标轴的类设定为 </a:t>
            </a:r>
            <a:r>
              <a:rPr lang="en-US" altLang="zh-CN" dirty="0"/>
              <a:t>axis </a:t>
            </a:r>
            <a:r>
              <a:rPr lang="zh-CN" altLang="en-US" dirty="0"/>
              <a:t>即可。</a:t>
            </a:r>
          </a:p>
          <a:p>
            <a:pPr marL="0" indent="0" fontAlgn="base">
              <a:buNone/>
            </a:pPr>
            <a:r>
              <a:rPr lang="zh-CN" altLang="en-US" dirty="0"/>
              <a:t>坐标轴的位置，可以通过 </a:t>
            </a:r>
            <a:r>
              <a:rPr lang="en-US" altLang="zh-CN" dirty="0"/>
              <a:t>transform </a:t>
            </a:r>
            <a:r>
              <a:rPr lang="zh-CN" altLang="en-US" dirty="0"/>
              <a:t>属性来设定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svg.append</a:t>
            </a:r>
            <a:r>
              <a:rPr lang="en-US" altLang="zh-CN" dirty="0"/>
              <a:t>("g")</a:t>
            </a:r>
          </a:p>
          <a:p>
            <a:pPr marL="0" indent="0" fontAlgn="base">
              <a:buNone/>
            </a:pPr>
            <a:r>
              <a:rPr lang="en-US" altLang="zh-CN" dirty="0"/>
              <a:t>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class","axis</a:t>
            </a:r>
            <a:r>
              <a:rPr lang="en-US" altLang="zh-CN" dirty="0"/>
              <a:t>")</a:t>
            </a:r>
          </a:p>
          <a:p>
            <a:pPr marL="0" indent="0" fontAlgn="base">
              <a:buNone/>
            </a:pPr>
            <a:r>
              <a:rPr lang="en-US" altLang="zh-CN" dirty="0"/>
              <a:t>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transform","translate</a:t>
            </a:r>
            <a:r>
              <a:rPr lang="en-US" altLang="zh-CN" dirty="0"/>
              <a:t>(20,130)")</a:t>
            </a:r>
          </a:p>
          <a:p>
            <a:pPr marL="0" indent="0" fontAlgn="base">
              <a:buNone/>
            </a:pPr>
            <a:r>
              <a:rPr lang="en-US" altLang="zh-CN" dirty="0"/>
              <a:t>  .call(axis);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038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支持制作动态的图表。有时候，图表的变化需要缓慢的发生，以便于让用户看清楚变化的过程，也能给用户不小的友好感。</a:t>
            </a:r>
            <a:endParaRPr lang="en-US" altLang="zh-CN" b="1" dirty="0" smtClean="0"/>
          </a:p>
          <a:p>
            <a:pPr marL="0" indent="0" fontAlgn="base">
              <a:buNone/>
            </a:pPr>
            <a:r>
              <a:rPr lang="en-US" altLang="zh-CN" b="1" dirty="0" smtClean="0"/>
              <a:t>1</a:t>
            </a:r>
            <a:r>
              <a:rPr lang="en-US" altLang="zh-CN" b="1" dirty="0"/>
              <a:t>. </a:t>
            </a:r>
            <a:r>
              <a:rPr lang="zh-CN" altLang="en-US" b="1" dirty="0"/>
              <a:t>什么是动态效果</a:t>
            </a:r>
          </a:p>
          <a:p>
            <a:pPr marL="0" indent="0" fontAlgn="base">
              <a:buNone/>
            </a:pPr>
            <a:r>
              <a:rPr lang="zh-CN" altLang="en-US" dirty="0"/>
              <a:t>前面几章制作的图表是一蹴而就地出现，然后绘制完成后不再发生变化的，这是</a:t>
            </a:r>
            <a:r>
              <a:rPr lang="zh-CN" altLang="en-US" b="1" dirty="0"/>
              <a:t>静态</a:t>
            </a:r>
            <a:r>
              <a:rPr lang="zh-CN" altLang="en-US" dirty="0"/>
              <a:t>的图表。</a:t>
            </a:r>
          </a:p>
          <a:p>
            <a:pPr marL="0" indent="0" fontAlgn="base">
              <a:buNone/>
            </a:pPr>
            <a:r>
              <a:rPr lang="zh-CN" altLang="en-US" b="1" dirty="0"/>
              <a:t>动态</a:t>
            </a:r>
            <a:r>
              <a:rPr lang="zh-CN" altLang="en-US" dirty="0"/>
              <a:t>的图表，是指图表在某一时间段会发生某种变化，可能是形状、颜色、位置等，而且用户是可以看到变化的过程的。</a:t>
            </a:r>
          </a:p>
          <a:p>
            <a:pPr marL="0" indent="0" fontAlgn="base">
              <a:buNone/>
            </a:pPr>
            <a:r>
              <a:rPr lang="zh-CN" altLang="en-US" dirty="0"/>
              <a:t>例如，有一个圆，圆心为 </a:t>
            </a:r>
            <a:r>
              <a:rPr lang="en-US" altLang="zh-CN" dirty="0"/>
              <a:t>(100, 100)</a:t>
            </a:r>
            <a:r>
              <a:rPr lang="zh-CN" altLang="en-US" dirty="0"/>
              <a:t>。现在我们希望圆的 </a:t>
            </a:r>
            <a:r>
              <a:rPr lang="en-US" altLang="zh-CN" dirty="0"/>
              <a:t>x </a:t>
            </a:r>
            <a:r>
              <a:rPr lang="zh-CN" altLang="en-US" dirty="0"/>
              <a:t>坐标</a:t>
            </a:r>
            <a:r>
              <a:rPr lang="zh-CN" altLang="en-US" b="1" dirty="0"/>
              <a:t>从 </a:t>
            </a:r>
            <a:r>
              <a:rPr lang="en-US" altLang="zh-CN" b="1" dirty="0"/>
              <a:t>100 </a:t>
            </a:r>
            <a:r>
              <a:rPr lang="zh-CN" altLang="en-US" b="1" dirty="0"/>
              <a:t>移到 </a:t>
            </a:r>
            <a:r>
              <a:rPr lang="en-US" altLang="zh-CN" b="1" dirty="0"/>
              <a:t>300</a:t>
            </a:r>
            <a:r>
              <a:rPr lang="zh-CN" altLang="en-US" dirty="0"/>
              <a:t>，并且移动过程在 </a:t>
            </a:r>
            <a:r>
              <a:rPr lang="en-US" altLang="zh-CN" b="1" dirty="0"/>
              <a:t>2 </a:t>
            </a:r>
            <a:r>
              <a:rPr lang="zh-CN" altLang="en-US" b="1" dirty="0"/>
              <a:t>秒</a:t>
            </a:r>
            <a:r>
              <a:rPr lang="zh-CN" altLang="en-US" dirty="0"/>
              <a:t>的时间内发生。</a:t>
            </a:r>
          </a:p>
          <a:p>
            <a:pPr marL="0" indent="0" fontAlgn="base">
              <a:buNone/>
            </a:pPr>
            <a:r>
              <a:rPr lang="zh-CN" altLang="en-US" dirty="0"/>
              <a:t>这种时候就需要用到动态效果，在 </a:t>
            </a:r>
            <a:r>
              <a:rPr lang="en-US" altLang="zh-CN" dirty="0"/>
              <a:t>D3 </a:t>
            </a:r>
            <a:r>
              <a:rPr lang="zh-CN" altLang="en-US" dirty="0"/>
              <a:t>里我们称之为</a:t>
            </a:r>
            <a:r>
              <a:rPr lang="zh-CN" altLang="en-US" b="1" dirty="0"/>
              <a:t>过渡（</a:t>
            </a:r>
            <a:r>
              <a:rPr lang="en-US" altLang="zh-CN" b="1" dirty="0"/>
              <a:t>transition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101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实现动态的方法</a:t>
            </a:r>
          </a:p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提供了 </a:t>
            </a:r>
            <a:r>
              <a:rPr lang="en-US" altLang="zh-CN" dirty="0"/>
              <a:t>4 </a:t>
            </a:r>
            <a:r>
              <a:rPr lang="zh-CN" altLang="en-US" dirty="0"/>
              <a:t>个方法用于实现图形的过渡：从</a:t>
            </a:r>
            <a:r>
              <a:rPr lang="zh-CN" altLang="en-US" b="1" dirty="0"/>
              <a:t>状态 </a:t>
            </a:r>
            <a:r>
              <a:rPr lang="en-US" altLang="zh-CN" b="1" dirty="0"/>
              <a:t>A</a:t>
            </a:r>
            <a:r>
              <a:rPr lang="zh-CN" altLang="en-US" dirty="0"/>
              <a:t> 变为</a:t>
            </a:r>
            <a:r>
              <a:rPr lang="zh-CN" altLang="en-US" b="1" dirty="0"/>
              <a:t>状态 </a:t>
            </a:r>
            <a:r>
              <a:rPr lang="en-US" altLang="zh-CN" b="1" dirty="0"/>
              <a:t>B</a:t>
            </a:r>
            <a:r>
              <a:rPr lang="zh-CN" altLang="en-US" dirty="0"/>
              <a:t>。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transition()</a:t>
            </a:r>
          </a:p>
          <a:p>
            <a:pPr marL="0" indent="0" fontAlgn="base">
              <a:buNone/>
            </a:pPr>
            <a:r>
              <a:rPr lang="zh-CN" altLang="en-US" dirty="0"/>
              <a:t>启动过渡效果</a:t>
            </a:r>
            <a:r>
              <a:rPr lang="zh-CN" altLang="en-US" dirty="0" smtClean="0"/>
              <a:t>。其</a:t>
            </a:r>
            <a:r>
              <a:rPr lang="zh-CN" altLang="en-US" dirty="0"/>
              <a:t>前后是图形变化前后的状态（形状、位置、颜色等等），例如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fill","red</a:t>
            </a:r>
            <a:r>
              <a:rPr lang="en-US" altLang="zh-CN" dirty="0"/>
              <a:t>")         //</a:t>
            </a:r>
            <a:r>
              <a:rPr lang="zh-CN" altLang="en-US" dirty="0"/>
              <a:t>初始颜色为红色</a:t>
            </a:r>
          </a:p>
          <a:p>
            <a:pPr marL="0" indent="0" fontAlgn="base">
              <a:buNone/>
            </a:pPr>
            <a:r>
              <a:rPr lang="en-US" altLang="zh-CN" dirty="0"/>
              <a:t>.transition()               //</a:t>
            </a:r>
            <a:r>
              <a:rPr lang="zh-CN" altLang="en-US" dirty="0"/>
              <a:t>启动过渡</a:t>
            </a:r>
          </a:p>
          <a:p>
            <a:pPr marL="0" indent="0" fontAlgn="base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steelblue</a:t>
            </a:r>
            <a:r>
              <a:rPr lang="en-US" altLang="zh-CN" dirty="0"/>
              <a:t>")   //</a:t>
            </a:r>
            <a:r>
              <a:rPr lang="zh-CN" altLang="en-US" dirty="0"/>
              <a:t>终止颜色为铁</a:t>
            </a:r>
            <a:r>
              <a:rPr lang="zh-CN" altLang="en-US" dirty="0" smtClean="0"/>
              <a:t>蓝色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会自动对两种颜色（红色和铁蓝色）之间的颜色值（</a:t>
            </a:r>
            <a:r>
              <a:rPr lang="en-US" altLang="zh-CN" dirty="0"/>
              <a:t>RGB</a:t>
            </a:r>
            <a:r>
              <a:rPr lang="zh-CN" altLang="en-US" dirty="0"/>
              <a:t>值）进行插值计算，得到过渡用的颜色值。我们无需知道中间是怎么计算的，只需要享受结果即可。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614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duration()</a:t>
            </a:r>
          </a:p>
          <a:p>
            <a:pPr fontAlgn="base"/>
            <a:r>
              <a:rPr lang="zh-CN" altLang="en-US" dirty="0"/>
              <a:t>指定过渡的持续时间，单位为毫秒。</a:t>
            </a:r>
          </a:p>
          <a:p>
            <a:pPr fontAlgn="base"/>
            <a:r>
              <a:rPr lang="zh-CN" altLang="en-US" dirty="0"/>
              <a:t>如 </a:t>
            </a:r>
            <a:r>
              <a:rPr lang="en-US" altLang="zh-CN" dirty="0"/>
              <a:t>duration(2000) </a:t>
            </a:r>
            <a:r>
              <a:rPr lang="zh-CN" altLang="en-US" dirty="0"/>
              <a:t>，指持续 </a:t>
            </a:r>
            <a:r>
              <a:rPr lang="en-US" altLang="zh-CN" dirty="0"/>
              <a:t>2000 </a:t>
            </a:r>
            <a:r>
              <a:rPr lang="zh-CN" altLang="en-US" dirty="0"/>
              <a:t>毫秒，即 </a:t>
            </a:r>
            <a:r>
              <a:rPr lang="en-US" altLang="zh-CN" dirty="0"/>
              <a:t>2 </a:t>
            </a:r>
            <a:r>
              <a:rPr lang="zh-CN" altLang="en-US" dirty="0"/>
              <a:t>秒。</a:t>
            </a:r>
          </a:p>
          <a:p>
            <a:pPr marL="0" indent="0" fontAlgn="base">
              <a:buNone/>
            </a:pPr>
            <a:r>
              <a:rPr lang="en-US" altLang="zh-CN" b="1" dirty="0"/>
              <a:t>ease()</a:t>
            </a:r>
          </a:p>
          <a:p>
            <a:pPr fontAlgn="base"/>
            <a:r>
              <a:rPr lang="zh-CN" altLang="en-US" dirty="0"/>
              <a:t>指定过渡的方式，常用的有：</a:t>
            </a:r>
          </a:p>
          <a:p>
            <a:pPr fontAlgn="base"/>
            <a:r>
              <a:rPr lang="en-US" altLang="zh-CN" dirty="0"/>
              <a:t>linear</a:t>
            </a:r>
            <a:r>
              <a:rPr lang="zh-CN" altLang="en-US" dirty="0"/>
              <a:t>：普通的线性变化</a:t>
            </a:r>
          </a:p>
          <a:p>
            <a:pPr fontAlgn="base"/>
            <a:r>
              <a:rPr lang="en-US" altLang="zh-CN" dirty="0"/>
              <a:t>circle</a:t>
            </a:r>
            <a:r>
              <a:rPr lang="zh-CN" altLang="en-US" dirty="0"/>
              <a:t>：慢慢地到达变换的最终状态</a:t>
            </a:r>
          </a:p>
          <a:p>
            <a:pPr fontAlgn="base"/>
            <a:r>
              <a:rPr lang="en-US" altLang="zh-CN" dirty="0"/>
              <a:t>elastic</a:t>
            </a:r>
            <a:r>
              <a:rPr lang="zh-CN" altLang="en-US" dirty="0"/>
              <a:t>：带有弹跳的到达最终状态</a:t>
            </a:r>
          </a:p>
          <a:p>
            <a:pPr fontAlgn="base"/>
            <a:r>
              <a:rPr lang="en-US" altLang="zh-CN" dirty="0"/>
              <a:t>bounce</a:t>
            </a:r>
            <a:r>
              <a:rPr lang="zh-CN" altLang="en-US" dirty="0"/>
              <a:t>：在最终状态处弹跳几次</a:t>
            </a:r>
          </a:p>
          <a:p>
            <a:pPr fontAlgn="base"/>
            <a:r>
              <a:rPr lang="zh-CN" altLang="en-US" dirty="0"/>
              <a:t>调用时，格式形如： </a:t>
            </a:r>
            <a:r>
              <a:rPr lang="en-US" altLang="zh-CN" dirty="0"/>
              <a:t>ease(“bounce”)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529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6 </a:t>
            </a:r>
            <a:r>
              <a:rPr lang="zh-CN" altLang="en-US" b="1" dirty="0" smtClean="0">
                <a:solidFill>
                  <a:srgbClr val="FF0000"/>
                </a:solidFill>
              </a:rPr>
              <a:t>讲 让</a:t>
            </a:r>
            <a:r>
              <a:rPr lang="zh-CN" altLang="en-US" b="1" dirty="0">
                <a:solidFill>
                  <a:srgbClr val="FF0000"/>
                </a:solidFill>
              </a:rPr>
              <a:t>图表动</a:t>
            </a:r>
            <a:r>
              <a:rPr lang="zh-CN" altLang="en-US" b="1" dirty="0" smtClean="0">
                <a:solidFill>
                  <a:srgbClr val="FF0000"/>
                </a:solidFill>
              </a:rPr>
              <a:t>起来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b="1" dirty="0"/>
              <a:t>delay()</a:t>
            </a:r>
          </a:p>
          <a:p>
            <a:pPr marL="0" indent="0" fontAlgn="base">
              <a:buNone/>
            </a:pPr>
            <a:r>
              <a:rPr lang="zh-CN" altLang="en-US" dirty="0"/>
              <a:t>指定延迟的时间，表示一定时间后才开始转变，单位同样为毫秒。此函数可以对整体指定延迟，也可以对个别指定延迟。</a:t>
            </a:r>
          </a:p>
          <a:p>
            <a:pPr fontAlgn="base"/>
            <a:r>
              <a:rPr lang="zh-CN" altLang="en-US" dirty="0"/>
              <a:t>例如，对整体指定时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fontAlgn="base"/>
            <a:r>
              <a:rPr lang="en-US" altLang="zh-CN" dirty="0"/>
              <a:t>.transition()</a:t>
            </a:r>
          </a:p>
          <a:p>
            <a:pPr fontAlgn="base"/>
            <a:r>
              <a:rPr lang="en-US" altLang="zh-CN" dirty="0"/>
              <a:t>.duration(1000)</a:t>
            </a:r>
          </a:p>
          <a:p>
            <a:pPr fontAlgn="base"/>
            <a:r>
              <a:rPr lang="en-US" altLang="zh-CN" dirty="0"/>
              <a:t>.delay(500</a:t>
            </a:r>
            <a:r>
              <a:rPr lang="en-US" altLang="zh-CN" dirty="0" smtClean="0"/>
              <a:t>)</a:t>
            </a:r>
          </a:p>
          <a:p>
            <a:pPr marL="0" indent="0" fontAlgn="base">
              <a:buNone/>
            </a:pPr>
            <a:r>
              <a:rPr lang="zh-CN" altLang="en-US" dirty="0"/>
              <a:t>如此，</a:t>
            </a:r>
            <a:r>
              <a:rPr lang="zh-CN" altLang="en-US" b="1" dirty="0"/>
              <a:t>图形整体</a:t>
            </a:r>
            <a:r>
              <a:rPr lang="zh-CN" altLang="en-US" dirty="0"/>
              <a:t>在延迟 </a:t>
            </a:r>
            <a:r>
              <a:rPr lang="en-US" altLang="zh-CN" dirty="0"/>
              <a:t>500 </a:t>
            </a:r>
            <a:r>
              <a:rPr lang="zh-CN" altLang="en-US" dirty="0"/>
              <a:t>毫秒后发生变化，变化的时长为 </a:t>
            </a:r>
            <a:r>
              <a:rPr lang="en-US" altLang="zh-CN" dirty="0"/>
              <a:t>1000 </a:t>
            </a:r>
            <a:r>
              <a:rPr lang="zh-CN" altLang="en-US" dirty="0"/>
              <a:t>毫秒。因此，过渡的总时长为</a:t>
            </a:r>
            <a:r>
              <a:rPr lang="en-US" altLang="zh-CN" dirty="0"/>
              <a:t>1500</a:t>
            </a:r>
            <a:r>
              <a:rPr lang="zh-CN" altLang="en-US" dirty="0"/>
              <a:t>毫秒。</a:t>
            </a:r>
          </a:p>
          <a:p>
            <a:pPr marL="0" indent="0" fontAlgn="base">
              <a:buNone/>
            </a:pPr>
            <a:r>
              <a:rPr lang="zh-CN" altLang="en-US" dirty="0"/>
              <a:t>又如，对一个一个的图形（图形上绑定了数据）进行指定时：</a:t>
            </a:r>
          </a:p>
          <a:p>
            <a:pPr fontAlgn="base"/>
            <a:r>
              <a:rPr lang="en-US" altLang="zh-CN" dirty="0"/>
              <a:t>.transition()</a:t>
            </a:r>
          </a:p>
          <a:p>
            <a:pPr fontAlgn="base"/>
            <a:r>
              <a:rPr lang="en-US" altLang="zh-CN" dirty="0"/>
              <a:t>.duration(1000)</a:t>
            </a:r>
          </a:p>
          <a:p>
            <a:pPr fontAlgn="base"/>
            <a:r>
              <a:rPr lang="en-US" altLang="zh-CN" dirty="0"/>
              <a:t>.delay(</a:t>
            </a:r>
            <a:r>
              <a:rPr lang="en-US" altLang="zh-CN" dirty="0" err="1"/>
              <a:t>funtion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</a:p>
          <a:p>
            <a:pPr fontAlgn="base"/>
            <a:r>
              <a:rPr lang="en-US" altLang="zh-CN" dirty="0"/>
              <a:t>    return 200*i;</a:t>
            </a:r>
          </a:p>
          <a:p>
            <a:pPr fontAlgn="base"/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95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实现简单的动态</a:t>
            </a:r>
            <a:r>
              <a:rPr lang="zh-CN" altLang="en-US" b="1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fontAlgn="base"/>
            <a:r>
              <a:rPr lang="zh-CN" altLang="en-US" dirty="0" smtClean="0"/>
              <a:t>下面</a:t>
            </a:r>
            <a:r>
              <a:rPr lang="zh-CN" altLang="en-US" dirty="0"/>
              <a:t>将在 </a:t>
            </a:r>
            <a:r>
              <a:rPr lang="en-US" altLang="zh-CN" dirty="0"/>
              <a:t>SVG </a:t>
            </a:r>
            <a:r>
              <a:rPr lang="zh-CN" altLang="en-US" dirty="0"/>
              <a:t>画布里添加三个圆，圆出现之后，立即启动过渡效果。</a:t>
            </a:r>
          </a:p>
          <a:p>
            <a:pPr fontAlgn="base"/>
            <a:r>
              <a:rPr lang="zh-CN" altLang="en-US" dirty="0"/>
              <a:t>第一个圆，要求移动 </a:t>
            </a:r>
            <a:r>
              <a:rPr lang="en-US" altLang="zh-CN" dirty="0"/>
              <a:t>x </a:t>
            </a:r>
            <a:r>
              <a:rPr lang="zh-CN" altLang="en-US" dirty="0"/>
              <a:t>坐标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/>
              <a:t>第二个圆，要求既移动 </a:t>
            </a:r>
            <a:r>
              <a:rPr lang="en-US" altLang="zh-CN" dirty="0"/>
              <a:t>x </a:t>
            </a:r>
            <a:r>
              <a:rPr lang="zh-CN" altLang="en-US" dirty="0"/>
              <a:t>坐标，又改变颜色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en-US" dirty="0"/>
              <a:t>第三个圆，要求既移动 </a:t>
            </a:r>
            <a:r>
              <a:rPr lang="en-US" altLang="zh-CN" dirty="0"/>
              <a:t>x </a:t>
            </a:r>
            <a:r>
              <a:rPr lang="zh-CN" altLang="en-US" dirty="0"/>
              <a:t>坐标，又改变颜色，还改变半径。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762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给柱形图加上动态</a:t>
            </a:r>
            <a:r>
              <a:rPr lang="zh-CN" altLang="en-US" b="1" dirty="0" smtClean="0"/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 smtClean="0"/>
              <a:t>在</a:t>
            </a:r>
            <a:r>
              <a:rPr lang="zh-CN" altLang="en-US" dirty="0"/>
              <a:t>上一章完整柱形图的基础上稍作修改，即可做成一个带动态效果的、有意思的柱形图。</a:t>
            </a:r>
          </a:p>
          <a:p>
            <a:pPr fontAlgn="base"/>
            <a:r>
              <a:rPr lang="zh-CN" altLang="en-US" dirty="0"/>
              <a:t>在添加文字元素和矩形元素的时候，启动过渡效果，让各柱形和文字缓慢升至目标高度，并且在目标处跳动几次。</a:t>
            </a:r>
          </a:p>
          <a:p>
            <a:pPr fontAlgn="base"/>
            <a:r>
              <a:rPr lang="zh-CN" altLang="en-US" dirty="0"/>
              <a:t>对于文字元素，代码如下：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1960" y="3068960"/>
            <a:ext cx="3960440" cy="369331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attr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("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y",function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(d){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var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min = 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yScale.domain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()[0];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return 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yScale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(min);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})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.transition()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.delay(function(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d,i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){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return i * 200;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})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.duration(2000)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.ease("bounce")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attr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("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y",function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(d){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    return 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yScale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(d);</a:t>
            </a: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});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00611"/>
            <a:ext cx="2952328" cy="294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549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7 </a:t>
            </a:r>
            <a:r>
              <a:rPr lang="zh-CN" altLang="en-US" b="1" dirty="0" smtClean="0">
                <a:solidFill>
                  <a:srgbClr val="FF0000"/>
                </a:solidFill>
              </a:rPr>
              <a:t>讲 </a:t>
            </a:r>
            <a:r>
              <a:rPr lang="zh-CN" altLang="en-US" dirty="0" smtClean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Enter</a:t>
            </a:r>
            <a:r>
              <a:rPr lang="zh-CN" altLang="en-US" dirty="0"/>
              <a:t>、</a:t>
            </a:r>
            <a:r>
              <a:rPr lang="en-US" altLang="zh-CN" dirty="0"/>
              <a:t>Exit </a:t>
            </a:r>
            <a:r>
              <a:rPr lang="zh-CN" altLang="en-US" dirty="0"/>
              <a:t>是 </a:t>
            </a:r>
            <a:r>
              <a:rPr lang="en-US" altLang="zh-CN" dirty="0"/>
              <a:t>D3 </a:t>
            </a:r>
            <a:r>
              <a:rPr lang="zh-CN" altLang="en-US" dirty="0"/>
              <a:t>中三个非常重要的概念，它处理的是当选择集和数据的数量关系不确定的情况。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38766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01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选择</a:t>
            </a:r>
            <a:r>
              <a:rPr lang="zh-CN" altLang="en-US" b="1" dirty="0"/>
              <a:t>元素和绑定</a:t>
            </a:r>
            <a:r>
              <a:rPr lang="zh-CN" altLang="en-US" b="1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如何选择元素</a:t>
            </a:r>
          </a:p>
          <a:p>
            <a:pPr fontAlgn="base"/>
            <a:r>
              <a:rPr lang="zh-CN" altLang="en-US" dirty="0"/>
              <a:t>在 </a:t>
            </a:r>
            <a:r>
              <a:rPr lang="en-US" altLang="zh-CN" dirty="0"/>
              <a:t>D3 </a:t>
            </a:r>
            <a:r>
              <a:rPr lang="zh-CN" altLang="en-US" dirty="0"/>
              <a:t>中，用于选择元素的函数有两个：</a:t>
            </a:r>
          </a:p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d3.select()</a:t>
            </a:r>
            <a:r>
              <a:rPr lang="zh-CN" altLang="en-US" dirty="0"/>
              <a:t>：是选择所有指定元素的第一个</a:t>
            </a:r>
          </a:p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d3.selectAll</a:t>
            </a:r>
            <a:r>
              <a:rPr lang="en-US" altLang="zh-CN" dirty="0"/>
              <a:t>()</a:t>
            </a:r>
            <a:r>
              <a:rPr lang="zh-CN" altLang="en-US" dirty="0"/>
              <a:t>：是选择指定元素的全部</a:t>
            </a:r>
          </a:p>
          <a:p>
            <a:pPr marL="0" indent="0" fontAlgn="base">
              <a:buNone/>
            </a:pPr>
            <a:r>
              <a:rPr lang="zh-CN" altLang="en-US" dirty="0"/>
              <a:t>这两个函数返回的结果称为</a:t>
            </a:r>
            <a:r>
              <a:rPr lang="zh-CN" altLang="en-US" b="1" dirty="0">
                <a:solidFill>
                  <a:srgbClr val="0070C0"/>
                </a:solidFill>
              </a:rPr>
              <a:t>选择集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body = d3.select("body"); //</a:t>
            </a:r>
            <a:r>
              <a:rPr lang="zh-CN" altLang="en-US" dirty="0">
                <a:solidFill>
                  <a:srgbClr val="FF0000"/>
                </a:solidFill>
              </a:rPr>
              <a:t>选择文档中的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p1 = </a:t>
            </a:r>
            <a:r>
              <a:rPr lang="en-US" altLang="zh-CN" dirty="0" err="1">
                <a:solidFill>
                  <a:srgbClr val="FF0000"/>
                </a:solidFill>
              </a:rPr>
              <a:t>body.select</a:t>
            </a:r>
            <a:r>
              <a:rPr lang="en-US" altLang="zh-CN" dirty="0">
                <a:solidFill>
                  <a:srgbClr val="FF0000"/>
                </a:solidFill>
              </a:rPr>
              <a:t>("p");    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中的第一个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 = </a:t>
            </a:r>
            <a:r>
              <a:rPr lang="en-US" altLang="zh-CN" dirty="0" err="1">
                <a:solidFill>
                  <a:srgbClr val="FF0000"/>
                </a:solidFill>
              </a:rPr>
              <a:t>body.selectAll</a:t>
            </a:r>
            <a:r>
              <a:rPr lang="en-US" altLang="zh-CN" dirty="0">
                <a:solidFill>
                  <a:srgbClr val="FF0000"/>
                </a:solidFill>
              </a:rPr>
              <a:t>("p");  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中的所有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body.select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en-US" altLang="zh-CN" dirty="0">
                <a:solidFill>
                  <a:srgbClr val="FF0000"/>
                </a:solidFill>
              </a:rPr>
              <a:t>"); 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rects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svg.selectAll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rect</a:t>
            </a:r>
            <a:r>
              <a:rPr lang="en-US" altLang="zh-CN" dirty="0">
                <a:solidFill>
                  <a:srgbClr val="FF0000"/>
                </a:solidFill>
              </a:rPr>
              <a:t>");  //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zh-CN" altLang="en-US" dirty="0">
                <a:solidFill>
                  <a:srgbClr val="FF0000"/>
                </a:solidFill>
              </a:rPr>
              <a:t>中所有的</a:t>
            </a:r>
            <a:r>
              <a:rPr lang="en-US" altLang="zh-CN" dirty="0" err="1">
                <a:solidFill>
                  <a:srgbClr val="FF0000"/>
                </a:solidFill>
              </a:rPr>
              <a:t>svg</a:t>
            </a:r>
            <a:r>
              <a:rPr lang="zh-CN" altLang="en-US" dirty="0" smtClean="0">
                <a:solidFill>
                  <a:srgbClr val="FF0000"/>
                </a:solidFill>
              </a:rPr>
              <a:t>元素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zh-CN" altLang="en-US" dirty="0"/>
              <a:t>选择集和绑定数据通常是一起使用的。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9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什么是 </a:t>
            </a:r>
            <a:r>
              <a:rPr lang="en-US" altLang="zh-CN" b="1" dirty="0"/>
              <a:t>Update</a:t>
            </a:r>
            <a:r>
              <a:rPr lang="zh-CN" altLang="en-US" b="1" dirty="0"/>
              <a:t>、</a:t>
            </a:r>
            <a:r>
              <a:rPr lang="en-US" altLang="zh-CN" b="1" dirty="0"/>
              <a:t>Enter</a:t>
            </a:r>
            <a:r>
              <a:rPr lang="zh-CN" altLang="en-US" b="1" dirty="0"/>
              <a:t>、</a:t>
            </a:r>
            <a:r>
              <a:rPr lang="en-US" altLang="zh-CN" b="1" dirty="0"/>
              <a:t>Exit</a:t>
            </a:r>
          </a:p>
          <a:p>
            <a:endParaRPr lang="zh-CN" altLang="en-US" dirty="0"/>
          </a:p>
        </p:txBody>
      </p:sp>
      <p:pic>
        <p:nvPicPr>
          <p:cNvPr id="2050" name="Picture 2" descr="4-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56292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04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什么是 </a:t>
            </a:r>
            <a:r>
              <a:rPr lang="en-US" altLang="zh-CN" b="1" dirty="0"/>
              <a:t>Update</a:t>
            </a:r>
            <a:r>
              <a:rPr lang="zh-CN" altLang="en-US" b="1" dirty="0"/>
              <a:t>、</a:t>
            </a:r>
            <a:r>
              <a:rPr lang="en-US" altLang="zh-CN" b="1" dirty="0"/>
              <a:t>Enter</a:t>
            </a:r>
            <a:r>
              <a:rPr lang="zh-CN" altLang="en-US" b="1" dirty="0"/>
              <a:t>、</a:t>
            </a:r>
            <a:r>
              <a:rPr lang="en-US" altLang="zh-CN" b="1" dirty="0" smtClean="0"/>
              <a:t>Exit</a:t>
            </a:r>
            <a:endParaRPr lang="en-US" altLang="zh-CN" b="1" dirty="0"/>
          </a:p>
          <a:p>
            <a:pPr fontAlgn="base"/>
            <a:r>
              <a:rPr lang="zh-CN" altLang="en-US" dirty="0"/>
              <a:t>假设，在 </a:t>
            </a:r>
            <a:r>
              <a:rPr lang="en-US" altLang="zh-CN" dirty="0"/>
              <a:t>body </a:t>
            </a:r>
            <a:r>
              <a:rPr lang="zh-CN" altLang="en-US" dirty="0"/>
              <a:t>中有三个 </a:t>
            </a:r>
            <a:r>
              <a:rPr lang="en-US" altLang="zh-CN" dirty="0"/>
              <a:t>p </a:t>
            </a:r>
            <a:r>
              <a:rPr lang="zh-CN" altLang="en-US" dirty="0"/>
              <a:t>元素，有一数组 </a:t>
            </a:r>
            <a:r>
              <a:rPr lang="en-US" altLang="zh-CN" dirty="0"/>
              <a:t>[3, 6, 9]</a:t>
            </a:r>
            <a:r>
              <a:rPr lang="zh-CN" altLang="en-US" dirty="0"/>
              <a:t>，则可以将数组中的每一项分别与一个 </a:t>
            </a:r>
            <a:r>
              <a:rPr lang="en-US" altLang="zh-CN" dirty="0"/>
              <a:t>p </a:t>
            </a:r>
            <a:r>
              <a:rPr lang="zh-CN" altLang="en-US" dirty="0"/>
              <a:t>元素绑定在一起。但是，有一个问题：</a:t>
            </a:r>
            <a:r>
              <a:rPr lang="zh-CN" altLang="en-US" b="1" dirty="0"/>
              <a:t>当数组的长度与元素数量不一致（数组长度 </a:t>
            </a:r>
            <a:r>
              <a:rPr lang="en-US" altLang="zh-CN" b="1" dirty="0"/>
              <a:t>&gt; </a:t>
            </a:r>
            <a:r>
              <a:rPr lang="zh-CN" altLang="en-US" b="1" dirty="0"/>
              <a:t>元素数量 </a:t>
            </a:r>
            <a:r>
              <a:rPr lang="en-US" altLang="zh-CN" b="1" dirty="0"/>
              <a:t>or </a:t>
            </a:r>
            <a:r>
              <a:rPr lang="zh-CN" altLang="en-US" b="1" dirty="0"/>
              <a:t>数组长度 </a:t>
            </a:r>
            <a:r>
              <a:rPr lang="en-US" altLang="zh-CN" b="1" dirty="0"/>
              <a:t>&lt; </a:t>
            </a:r>
            <a:r>
              <a:rPr lang="zh-CN" altLang="en-US" b="1" dirty="0"/>
              <a:t>元素数量）时呢</a:t>
            </a:r>
            <a:r>
              <a:rPr lang="zh-CN" altLang="en-US" dirty="0"/>
              <a:t>？这时候就需要理解 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Enter</a:t>
            </a:r>
            <a:r>
              <a:rPr lang="zh-CN" altLang="en-US" dirty="0"/>
              <a:t>、</a:t>
            </a:r>
            <a:r>
              <a:rPr lang="en-US" altLang="zh-CN" dirty="0"/>
              <a:t>Exit </a:t>
            </a:r>
            <a:r>
              <a:rPr lang="zh-CN" altLang="en-US" dirty="0"/>
              <a:t>的概念。</a:t>
            </a:r>
          </a:p>
          <a:p>
            <a:pPr fontAlgn="base"/>
            <a:r>
              <a:rPr lang="zh-CN" altLang="en-US" dirty="0"/>
              <a:t>如果数组为 </a:t>
            </a:r>
            <a:r>
              <a:rPr lang="en-US" altLang="zh-CN" dirty="0"/>
              <a:t>[3, 6, 9, 12, 15]</a:t>
            </a:r>
            <a:r>
              <a:rPr lang="zh-CN" altLang="en-US" dirty="0"/>
              <a:t>，将此数组绑定到三个 </a:t>
            </a:r>
            <a:r>
              <a:rPr lang="en-US" altLang="zh-CN" dirty="0"/>
              <a:t>p </a:t>
            </a:r>
            <a:r>
              <a:rPr lang="zh-CN" altLang="en-US" dirty="0"/>
              <a:t>元素的选择集上。可以想象，会有两个数据没有元素与之对应，这时候 </a:t>
            </a:r>
            <a:r>
              <a:rPr lang="en-US" altLang="zh-CN" dirty="0"/>
              <a:t>D3 </a:t>
            </a:r>
            <a:r>
              <a:rPr lang="zh-CN" altLang="en-US" dirty="0"/>
              <a:t>会建立两个空的元素与数据对应，这一部分就称为</a:t>
            </a:r>
            <a:r>
              <a:rPr lang="en-US" altLang="zh-CN" b="1" dirty="0"/>
              <a:t>Enter</a:t>
            </a:r>
            <a:r>
              <a:rPr lang="zh-CN" altLang="en-US" dirty="0"/>
              <a:t>。而有元素与数据对应的部分称为 </a:t>
            </a:r>
            <a:r>
              <a:rPr lang="en-US" altLang="zh-CN" b="1" dirty="0"/>
              <a:t>Update</a:t>
            </a:r>
            <a:r>
              <a:rPr lang="zh-CN" altLang="en-US" dirty="0"/>
              <a:t>。如果数组为 </a:t>
            </a:r>
            <a:r>
              <a:rPr lang="en-US" altLang="zh-CN" dirty="0"/>
              <a:t>[3]</a:t>
            </a:r>
            <a:r>
              <a:rPr lang="zh-CN" altLang="en-US" dirty="0"/>
              <a:t>，则会有两个元素没有数据绑定，那么没有数据绑定的部分被称为 </a:t>
            </a:r>
            <a:r>
              <a:rPr lang="en-US" altLang="zh-CN" b="1" dirty="0"/>
              <a:t>Exit</a:t>
            </a:r>
            <a:r>
              <a:rPr lang="zh-CN" altLang="en-US" dirty="0"/>
              <a:t>。示意图</a:t>
            </a:r>
            <a:r>
              <a:rPr lang="zh-CN" altLang="en-US" dirty="0" smtClean="0"/>
              <a:t>如上所</a:t>
            </a:r>
            <a:r>
              <a:rPr lang="zh-CN" altLang="en-US" dirty="0"/>
              <a:t>示。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1600" b="1" dirty="0"/>
              <a:t>2. Update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Enter </a:t>
            </a:r>
            <a:r>
              <a:rPr lang="zh-CN" altLang="en-US" sz="1600" b="1" dirty="0"/>
              <a:t>的使用</a:t>
            </a:r>
          </a:p>
          <a:p>
            <a:pPr marL="0" indent="0" fontAlgn="base">
              <a:buNone/>
            </a:pPr>
            <a:r>
              <a:rPr lang="zh-CN" altLang="en-US" sz="1600" dirty="0"/>
              <a:t>当对应的元素不足时 （ 绑定数据数量 </a:t>
            </a:r>
            <a:r>
              <a:rPr lang="en-US" altLang="zh-CN" sz="1600" dirty="0"/>
              <a:t>&gt; </a:t>
            </a:r>
            <a:r>
              <a:rPr lang="zh-CN" altLang="en-US" sz="1600" dirty="0"/>
              <a:t>对应元素 ），需要添加元素（</a:t>
            </a:r>
            <a:r>
              <a:rPr lang="en-US" altLang="zh-CN" sz="1600" dirty="0"/>
              <a:t>append</a:t>
            </a:r>
            <a:r>
              <a:rPr lang="zh-CN" altLang="en-US" sz="1600" dirty="0"/>
              <a:t>）。</a:t>
            </a:r>
          </a:p>
          <a:p>
            <a:pPr marL="0" indent="0" fontAlgn="base">
              <a:buNone/>
            </a:pPr>
            <a:r>
              <a:rPr lang="zh-CN" altLang="en-US" sz="1600" dirty="0"/>
              <a:t>现在 </a:t>
            </a:r>
            <a:r>
              <a:rPr lang="en-US" altLang="zh-CN" sz="1600" dirty="0"/>
              <a:t>body </a:t>
            </a:r>
            <a:r>
              <a:rPr lang="zh-CN" altLang="en-US" sz="1600" dirty="0"/>
              <a:t>中有三个 </a:t>
            </a:r>
            <a:r>
              <a:rPr lang="en-US" altLang="zh-CN" sz="1600" dirty="0"/>
              <a:t>p </a:t>
            </a:r>
            <a:r>
              <a:rPr lang="zh-CN" altLang="en-US" sz="1600" dirty="0"/>
              <a:t>元素，要绑定一个长度大于 </a:t>
            </a:r>
            <a:r>
              <a:rPr lang="en-US" altLang="zh-CN" sz="1600" dirty="0"/>
              <a:t>3 </a:t>
            </a:r>
            <a:r>
              <a:rPr lang="zh-CN" altLang="en-US" sz="1600" dirty="0"/>
              <a:t>的数组到 </a:t>
            </a:r>
            <a:r>
              <a:rPr lang="en-US" altLang="zh-CN" sz="1600" dirty="0"/>
              <a:t>p </a:t>
            </a:r>
            <a:r>
              <a:rPr lang="zh-CN" altLang="en-US" sz="1600" dirty="0"/>
              <a:t>的选择集上，然后分别处理 </a:t>
            </a:r>
            <a:r>
              <a:rPr lang="en-US" altLang="zh-CN" sz="1600" dirty="0"/>
              <a:t>update </a:t>
            </a:r>
            <a:r>
              <a:rPr lang="zh-CN" altLang="en-US" sz="1600" dirty="0"/>
              <a:t>和 </a:t>
            </a:r>
            <a:r>
              <a:rPr lang="en-US" altLang="zh-CN" sz="1600" dirty="0"/>
              <a:t>enter </a:t>
            </a:r>
            <a:r>
              <a:rPr lang="zh-CN" altLang="en-US" sz="1600" dirty="0"/>
              <a:t>两部分。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dataset = [ 3 , 6 , 9 , 12 , 15 </a:t>
            </a:r>
            <a:r>
              <a:rPr lang="en-US" altLang="zh-CN" sz="1600" dirty="0" smtClean="0"/>
              <a:t>];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选择</a:t>
            </a:r>
            <a:r>
              <a:rPr lang="en-US" altLang="zh-CN" sz="1600" dirty="0"/>
              <a:t>body</a:t>
            </a:r>
            <a:r>
              <a:rPr lang="zh-CN" altLang="en-US" sz="1600" dirty="0"/>
              <a:t>中的</a:t>
            </a:r>
            <a:r>
              <a:rPr lang="en-US" altLang="zh-CN" sz="1600" dirty="0"/>
              <a:t>p</a:t>
            </a:r>
            <a:r>
              <a:rPr lang="zh-CN" altLang="en-US" sz="1600" dirty="0"/>
              <a:t>元素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p = d3.select("body").</a:t>
            </a:r>
            <a:r>
              <a:rPr lang="en-US" altLang="zh-CN" sz="1600" dirty="0" err="1"/>
              <a:t>selectAll</a:t>
            </a:r>
            <a:r>
              <a:rPr lang="en-US" altLang="zh-CN" sz="1600" dirty="0"/>
              <a:t>("p</a:t>
            </a:r>
            <a:r>
              <a:rPr lang="en-US" altLang="zh-CN" sz="1600" dirty="0" smtClean="0"/>
              <a:t>");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update</a:t>
            </a:r>
            <a:r>
              <a:rPr lang="zh-CN" altLang="en-US" sz="1600" dirty="0"/>
              <a:t>部分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update = </a:t>
            </a:r>
            <a:r>
              <a:rPr lang="en-US" altLang="zh-CN" sz="1600" dirty="0" err="1"/>
              <a:t>p.data</a:t>
            </a:r>
            <a:r>
              <a:rPr lang="en-US" altLang="zh-CN" sz="1600" dirty="0"/>
              <a:t>(dataset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enter</a:t>
            </a:r>
            <a:r>
              <a:rPr lang="zh-CN" altLang="en-US" sz="1600" dirty="0"/>
              <a:t>部分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enter = </a:t>
            </a:r>
            <a:r>
              <a:rPr lang="en-US" altLang="zh-CN" sz="1600" dirty="0" err="1"/>
              <a:t>update.enter</a:t>
            </a:r>
            <a:r>
              <a:rPr lang="en-US" altLang="zh-CN" sz="1600" dirty="0" smtClean="0"/>
              <a:t>();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//update</a:t>
            </a:r>
            <a:r>
              <a:rPr lang="zh-CN" altLang="en-US" sz="1600" dirty="0"/>
              <a:t>部分的处理：更新属性值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update.text</a:t>
            </a:r>
            <a:r>
              <a:rPr lang="en-US" altLang="zh-CN" sz="1600" dirty="0"/>
              <a:t>(function(d){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return "update " +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/>
              <a:t>});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//enter</a:t>
            </a:r>
            <a:r>
              <a:rPr lang="zh-CN" altLang="en-US" sz="1600" dirty="0"/>
              <a:t>部分的处理：添加元素后赋予属性值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/>
              <a:t>enter.append</a:t>
            </a:r>
            <a:r>
              <a:rPr lang="en-US" altLang="zh-CN" sz="1600" dirty="0"/>
              <a:t>("p")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.text(function(d</a:t>
            </a:r>
            <a:r>
              <a:rPr lang="en-US" altLang="zh-CN" sz="1600" dirty="0" smtClean="0"/>
              <a:t>){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    return "enter " + 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    });</a:t>
            </a:r>
            <a:endParaRPr lang="zh-CN" altLang="en-US" sz="1600" dirty="0"/>
          </a:p>
        </p:txBody>
      </p:sp>
      <p:pic>
        <p:nvPicPr>
          <p:cNvPr id="3074" name="Picture 2" descr="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068959"/>
            <a:ext cx="1132553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10136" y="5834267"/>
            <a:ext cx="529208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zh-CN" altLang="en-US" sz="1600" dirty="0"/>
              <a:t>请大家记住：</a:t>
            </a:r>
          </a:p>
          <a:p>
            <a:pPr fontAlgn="base"/>
            <a:r>
              <a:rPr lang="en-US" altLang="zh-CN" sz="1600" dirty="0"/>
              <a:t>update </a:t>
            </a:r>
            <a:r>
              <a:rPr lang="zh-CN" altLang="en-US" sz="1600" dirty="0"/>
              <a:t>部分的处理办法一般是：更新属性值</a:t>
            </a:r>
          </a:p>
          <a:p>
            <a:pPr fontAlgn="base"/>
            <a:r>
              <a:rPr lang="en-US" altLang="zh-CN" sz="1600" dirty="0"/>
              <a:t>enter </a:t>
            </a:r>
            <a:r>
              <a:rPr lang="zh-CN" altLang="en-US" sz="1600" dirty="0"/>
              <a:t>部分的处理办法一般是：添加元素后，赋予属性值</a:t>
            </a:r>
          </a:p>
        </p:txBody>
      </p:sp>
    </p:spTree>
    <p:extLst>
      <p:ext uri="{BB962C8B-B14F-4D97-AF65-F5344CB8AC3E}">
        <p14:creationId xmlns:p14="http://schemas.microsoft.com/office/powerpoint/2010/main" val="28829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7 </a:t>
            </a:r>
            <a:r>
              <a:rPr lang="zh-CN" altLang="en-US" b="1" dirty="0">
                <a:solidFill>
                  <a:srgbClr val="FF0000"/>
                </a:solidFill>
              </a:rPr>
              <a:t>讲 </a:t>
            </a:r>
            <a:r>
              <a:rPr lang="zh-CN" altLang="en-US" dirty="0">
                <a:solidFill>
                  <a:srgbClr val="FF0000"/>
                </a:solidFill>
              </a:rPr>
              <a:t>理解 </a:t>
            </a:r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Enter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Exit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b="1" dirty="0"/>
              <a:t>3. Update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Exit </a:t>
            </a:r>
            <a:r>
              <a:rPr lang="zh-CN" altLang="en-US" sz="1600" b="1" dirty="0"/>
              <a:t>的使用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dirty="0"/>
              <a:t>当对应的元素过多时 （ 绑定数据数量 </a:t>
            </a:r>
            <a:r>
              <a:rPr lang="en-US" altLang="zh-CN" sz="1600" dirty="0"/>
              <a:t>&lt; </a:t>
            </a:r>
            <a:r>
              <a:rPr lang="zh-CN" altLang="en-US" sz="1600" dirty="0"/>
              <a:t>对应元素 ），需要删掉多余的元素。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600" dirty="0"/>
              <a:t>现在 </a:t>
            </a:r>
            <a:r>
              <a:rPr lang="en-US" altLang="zh-CN" sz="1600" dirty="0"/>
              <a:t>body </a:t>
            </a:r>
            <a:r>
              <a:rPr lang="zh-CN" altLang="en-US" sz="1600" dirty="0"/>
              <a:t>中有三个 </a:t>
            </a:r>
            <a:r>
              <a:rPr lang="en-US" altLang="zh-CN" sz="1600" dirty="0"/>
              <a:t>p </a:t>
            </a:r>
            <a:r>
              <a:rPr lang="zh-CN" altLang="en-US" sz="1600" dirty="0"/>
              <a:t>元素，要绑定一个长度小于 </a:t>
            </a:r>
            <a:r>
              <a:rPr lang="en-US" altLang="zh-CN" sz="1600" dirty="0"/>
              <a:t>3 </a:t>
            </a:r>
            <a:r>
              <a:rPr lang="zh-CN" altLang="en-US" sz="1600" dirty="0"/>
              <a:t>的数组到 </a:t>
            </a:r>
            <a:r>
              <a:rPr lang="en-US" altLang="zh-CN" sz="1600" dirty="0"/>
              <a:t>p </a:t>
            </a:r>
            <a:r>
              <a:rPr lang="zh-CN" altLang="en-US" sz="1600" dirty="0"/>
              <a:t>的选择集上，然后分别处理 </a:t>
            </a:r>
            <a:r>
              <a:rPr lang="en-US" altLang="zh-CN" sz="1600" dirty="0"/>
              <a:t>update </a:t>
            </a:r>
            <a:r>
              <a:rPr lang="zh-CN" altLang="en-US" sz="1600" dirty="0"/>
              <a:t>和 </a:t>
            </a:r>
            <a:r>
              <a:rPr lang="en-US" altLang="zh-CN" sz="1600" dirty="0"/>
              <a:t>exit </a:t>
            </a:r>
            <a:r>
              <a:rPr lang="zh-CN" altLang="en-US" sz="1600" dirty="0"/>
              <a:t>两部分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dataset = [ 3 </a:t>
            </a:r>
            <a:r>
              <a:rPr lang="en-US" altLang="zh-CN" sz="1600" dirty="0" smtClean="0"/>
              <a:t>];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选择</a:t>
            </a:r>
            <a:r>
              <a:rPr lang="en-US" altLang="zh-CN" sz="1600" dirty="0"/>
              <a:t>body</a:t>
            </a:r>
            <a:r>
              <a:rPr lang="zh-CN" altLang="en-US" sz="1600" dirty="0"/>
              <a:t>中的</a:t>
            </a:r>
            <a:r>
              <a:rPr lang="en-US" altLang="zh-CN" sz="1600" dirty="0"/>
              <a:t>p</a:t>
            </a:r>
            <a:r>
              <a:rPr lang="zh-CN" altLang="en-US" sz="1600" dirty="0"/>
              <a:t>元素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p = d3.select("body").</a:t>
            </a:r>
            <a:r>
              <a:rPr lang="en-US" altLang="zh-CN" sz="1600" dirty="0" err="1"/>
              <a:t>selectAll</a:t>
            </a:r>
            <a:r>
              <a:rPr lang="en-US" altLang="zh-CN" sz="1600" dirty="0"/>
              <a:t>("p</a:t>
            </a:r>
            <a:r>
              <a:rPr lang="en-US" altLang="zh-CN" sz="1600" dirty="0" smtClean="0"/>
              <a:t>");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update</a:t>
            </a:r>
            <a:r>
              <a:rPr lang="zh-CN" altLang="en-US" sz="1600" dirty="0"/>
              <a:t>部分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update = </a:t>
            </a:r>
            <a:r>
              <a:rPr lang="en-US" altLang="zh-CN" sz="1600" dirty="0" err="1"/>
              <a:t>p.data</a:t>
            </a:r>
            <a:r>
              <a:rPr lang="en-US" altLang="zh-CN" sz="1600" dirty="0"/>
              <a:t>(dataset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获取</a:t>
            </a:r>
            <a:r>
              <a:rPr lang="en-US" altLang="zh-CN" sz="1600" dirty="0"/>
              <a:t>exit</a:t>
            </a:r>
            <a:r>
              <a:rPr lang="zh-CN" altLang="en-US" sz="1600" dirty="0"/>
              <a:t>部分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exit = </a:t>
            </a:r>
            <a:r>
              <a:rPr lang="en-US" altLang="zh-CN" sz="1600" dirty="0" err="1"/>
              <a:t>update.exit</a:t>
            </a:r>
            <a:r>
              <a:rPr lang="en-US" altLang="zh-CN" sz="1600" dirty="0" smtClean="0"/>
              <a:t>();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//update</a:t>
            </a:r>
            <a:r>
              <a:rPr lang="zh-CN" altLang="en-US" sz="1600" dirty="0"/>
              <a:t>部分的处理：更新属性值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update.text</a:t>
            </a:r>
            <a:r>
              <a:rPr lang="en-US" altLang="zh-CN" sz="1600" dirty="0"/>
              <a:t>(function(d){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    return "update " + d;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smtClean="0"/>
              <a:t>});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//exit</a:t>
            </a:r>
            <a:r>
              <a:rPr lang="zh-CN" altLang="en-US" sz="1600" dirty="0"/>
              <a:t>部分的处理：修改</a:t>
            </a:r>
            <a:r>
              <a:rPr lang="en-US" altLang="zh-CN" sz="1600" dirty="0"/>
              <a:t>p</a:t>
            </a:r>
            <a:r>
              <a:rPr lang="zh-CN" altLang="en-US" sz="1600" dirty="0"/>
              <a:t>元素的属性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 err="1"/>
              <a:t>exit.text</a:t>
            </a:r>
            <a:r>
              <a:rPr lang="en-US" altLang="zh-CN" sz="1600" dirty="0"/>
              <a:t>(function(d){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        return "exit";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});</a:t>
            </a:r>
            <a:endParaRPr lang="en-US" altLang="zh-CN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//exit</a:t>
            </a:r>
            <a:r>
              <a:rPr lang="zh-CN" altLang="en-US" sz="1600" dirty="0"/>
              <a:t>部分的处理通常是删除元素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altLang="zh-CN" sz="1600" dirty="0"/>
              <a:t>// </a:t>
            </a:r>
            <a:r>
              <a:rPr lang="en-US" altLang="zh-CN" sz="1600" dirty="0" err="1"/>
              <a:t>exit.remove</a:t>
            </a:r>
            <a:r>
              <a:rPr lang="en-US" altLang="zh-CN" sz="1600" dirty="0"/>
              <a:t>();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3859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8 </a:t>
            </a:r>
            <a:r>
              <a:rPr lang="zh-CN" altLang="en-US" b="1" dirty="0" smtClean="0">
                <a:solidFill>
                  <a:srgbClr val="FF0000"/>
                </a:solidFill>
              </a:rPr>
              <a:t>讲  交互式操作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与图表的交互，指在图形元素上设置一个或多个监听器，当事件发生时，做出相应的反应。</a:t>
            </a:r>
          </a:p>
        </p:txBody>
      </p:sp>
      <p:pic>
        <p:nvPicPr>
          <p:cNvPr id="5122" name="Picture 2" descr="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3619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什么是交互</a:t>
            </a:r>
          </a:p>
          <a:p>
            <a:pPr marL="0" indent="0" fontAlgn="base">
              <a:buNone/>
            </a:pPr>
            <a:r>
              <a:rPr lang="zh-CN" altLang="en-US" dirty="0"/>
              <a:t>交互，指的是用户输入了某种指令，程序接受到指令之后必须做出某种响应。对可视化图表来说，交互能使图表更加生动，能表现更多内容。例如，拖动图表中某些图形、鼠标滑到图形上出现</a:t>
            </a:r>
            <a:r>
              <a:rPr lang="zh-CN" altLang="en-US" dirty="0">
                <a:solidFill>
                  <a:srgbClr val="FF0000"/>
                </a:solidFill>
              </a:rPr>
              <a:t>提示框、用触屏放大或缩小图形</a:t>
            </a:r>
            <a:r>
              <a:rPr lang="zh-CN" altLang="en-US" dirty="0"/>
              <a:t>等等。</a:t>
            </a:r>
          </a:p>
          <a:p>
            <a:pPr marL="0" indent="0" fontAlgn="base">
              <a:buNone/>
            </a:pPr>
            <a:r>
              <a:rPr lang="zh-CN" altLang="en-US" dirty="0"/>
              <a:t>用户用于交互的工具一般有三种：鼠标、键盘、触屏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如何添加交互</a:t>
            </a:r>
          </a:p>
          <a:p>
            <a:pPr marL="0" indent="0" fontAlgn="base">
              <a:buNone/>
            </a:pPr>
            <a:r>
              <a:rPr lang="zh-CN" altLang="en-US" dirty="0"/>
              <a:t>对某一元素添加交互操作十分简单，代码如下：</a:t>
            </a:r>
          </a:p>
          <a:p>
            <a:pPr marL="0" indent="0" fontAlgn="base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circle = </a:t>
            </a:r>
            <a:r>
              <a:rPr lang="en-US" altLang="zh-CN" dirty="0" err="1"/>
              <a:t>svg.append</a:t>
            </a:r>
            <a:r>
              <a:rPr lang="en-US" altLang="zh-CN" dirty="0"/>
              <a:t>("circle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 err="1"/>
              <a:t>circle.on</a:t>
            </a:r>
            <a:r>
              <a:rPr lang="en-US" altLang="zh-CN" dirty="0"/>
              <a:t>("click", function(){</a:t>
            </a:r>
          </a:p>
          <a:p>
            <a:pPr marL="0" indent="0" fontAlgn="base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在这里添加交互内容</a:t>
            </a:r>
          </a:p>
          <a:p>
            <a:pPr marL="0" indent="0" fontAlgn="base">
              <a:buNone/>
            </a:pPr>
            <a:r>
              <a:rPr lang="en-US" altLang="zh-CN" dirty="0" smtClean="0"/>
              <a:t>});</a:t>
            </a:r>
          </a:p>
          <a:p>
            <a:pPr marL="0" indent="0" fontAlgn="base">
              <a:buNone/>
            </a:pPr>
            <a:r>
              <a:rPr lang="zh-CN" altLang="en-US" dirty="0"/>
              <a:t>在 </a:t>
            </a:r>
            <a:r>
              <a:rPr lang="en-US" altLang="zh-CN" dirty="0"/>
              <a:t>D3 </a:t>
            </a:r>
            <a:r>
              <a:rPr lang="zh-CN" altLang="en-US" dirty="0"/>
              <a:t>中，每一个选择集都有 </a:t>
            </a:r>
            <a:r>
              <a:rPr lang="en-US" altLang="zh-CN" dirty="0"/>
              <a:t>on() </a:t>
            </a:r>
            <a:r>
              <a:rPr lang="zh-CN" altLang="en-US" dirty="0"/>
              <a:t>函数，用于添加事件监听器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on() </a:t>
            </a:r>
            <a:r>
              <a:rPr lang="zh-CN" altLang="en-US" dirty="0"/>
              <a:t>的第一个参数是监听的事件，第二个参数是监听到事件后响应的内容，第二个参数是一个函数。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919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鼠标常用的事件有：</a:t>
            </a:r>
          </a:p>
          <a:p>
            <a:pPr fontAlgn="base"/>
            <a:r>
              <a:rPr lang="en-US" altLang="zh-CN" dirty="0"/>
              <a:t>click</a:t>
            </a:r>
            <a:r>
              <a:rPr lang="zh-CN" altLang="en-US" dirty="0"/>
              <a:t>：鼠标单击某元素时，相当于 </a:t>
            </a:r>
            <a:r>
              <a:rPr lang="en-US" altLang="zh-CN" dirty="0" err="1"/>
              <a:t>mousedown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mouseup</a:t>
            </a:r>
            <a:r>
              <a:rPr lang="en-US" altLang="zh-CN" dirty="0"/>
              <a:t> </a:t>
            </a:r>
            <a:r>
              <a:rPr lang="zh-CN" altLang="en-US" dirty="0"/>
              <a:t>组合在一起。</a:t>
            </a:r>
          </a:p>
          <a:p>
            <a:pPr fontAlgn="base"/>
            <a:r>
              <a:rPr lang="en-US" altLang="zh-CN" dirty="0" err="1"/>
              <a:t>mouseover</a:t>
            </a:r>
            <a:r>
              <a:rPr lang="zh-CN" altLang="en-US" dirty="0"/>
              <a:t>：光标放在某元素上。</a:t>
            </a:r>
          </a:p>
          <a:p>
            <a:pPr fontAlgn="base"/>
            <a:r>
              <a:rPr lang="en-US" altLang="zh-CN" dirty="0" err="1"/>
              <a:t>mouseout</a:t>
            </a:r>
            <a:r>
              <a:rPr lang="zh-CN" altLang="en-US" dirty="0"/>
              <a:t>：光标从某元素上移出来时。</a:t>
            </a:r>
          </a:p>
          <a:p>
            <a:pPr fontAlgn="base"/>
            <a:r>
              <a:rPr lang="en-US" altLang="zh-CN" dirty="0" err="1"/>
              <a:t>mousemove</a:t>
            </a:r>
            <a:r>
              <a:rPr lang="zh-CN" altLang="en-US" dirty="0"/>
              <a:t>：鼠标被移动的时候。</a:t>
            </a:r>
          </a:p>
          <a:p>
            <a:pPr fontAlgn="base"/>
            <a:r>
              <a:rPr lang="en-US" altLang="zh-CN" dirty="0" err="1"/>
              <a:t>mousedown</a:t>
            </a:r>
            <a:r>
              <a:rPr lang="zh-CN" altLang="en-US" dirty="0"/>
              <a:t>：鼠标按钮被按下。</a:t>
            </a:r>
          </a:p>
          <a:p>
            <a:pPr fontAlgn="base"/>
            <a:r>
              <a:rPr lang="en-US" altLang="zh-CN" dirty="0" err="1"/>
              <a:t>mouseup</a:t>
            </a:r>
            <a:r>
              <a:rPr lang="zh-CN" altLang="en-US" dirty="0"/>
              <a:t>：鼠标按钮被松开。</a:t>
            </a:r>
          </a:p>
          <a:p>
            <a:pPr fontAlgn="base"/>
            <a:r>
              <a:rPr lang="en-US" altLang="zh-CN" dirty="0" err="1"/>
              <a:t>dblclick</a:t>
            </a:r>
            <a:r>
              <a:rPr lang="zh-CN" altLang="en-US" dirty="0"/>
              <a:t>：鼠标双击。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03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键盘常用的事件有三个：</a:t>
            </a:r>
          </a:p>
          <a:p>
            <a:pPr fontAlgn="base"/>
            <a:r>
              <a:rPr lang="en-US" altLang="zh-CN" dirty="0" err="1"/>
              <a:t>keydown</a:t>
            </a:r>
            <a:r>
              <a:rPr lang="zh-CN" altLang="en-US" dirty="0"/>
              <a:t>：当用户按下任意键时触发，按住不放会重复触发此事件。该事件不会区分字母的大小写，例如“</a:t>
            </a:r>
            <a:r>
              <a:rPr lang="en-US" altLang="zh-CN" dirty="0"/>
              <a:t>A”</a:t>
            </a:r>
            <a:r>
              <a:rPr lang="zh-CN" altLang="en-US" dirty="0"/>
              <a:t>和“</a:t>
            </a:r>
            <a:r>
              <a:rPr lang="en-US" altLang="zh-CN" dirty="0"/>
              <a:t>a”</a:t>
            </a:r>
            <a:r>
              <a:rPr lang="zh-CN" altLang="en-US" dirty="0"/>
              <a:t>被视为一致。</a:t>
            </a:r>
          </a:p>
          <a:p>
            <a:pPr fontAlgn="base"/>
            <a:r>
              <a:rPr lang="en-US" altLang="zh-CN" dirty="0" err="1"/>
              <a:t>keypress</a:t>
            </a:r>
            <a:r>
              <a:rPr lang="zh-CN" altLang="en-US" dirty="0"/>
              <a:t>：当用户按下字符键（大小写字母、数字、加号、等号、回车等）时触发，按住不放会重复触发此事件。该事件区分字母的大小写。</a:t>
            </a:r>
          </a:p>
          <a:p>
            <a:pPr fontAlgn="base"/>
            <a:r>
              <a:rPr lang="en-US" altLang="zh-CN" dirty="0" err="1"/>
              <a:t>keyup</a:t>
            </a:r>
            <a:r>
              <a:rPr lang="zh-CN" altLang="en-US" dirty="0"/>
              <a:t>：当用户释放键时触发，不区分字母的大小写。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04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8 </a:t>
            </a:r>
            <a:r>
              <a:rPr lang="zh-CN" altLang="en-US" b="1" dirty="0">
                <a:solidFill>
                  <a:srgbClr val="FF0000"/>
                </a:solidFill>
              </a:rPr>
              <a:t>讲  交互式操作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触屏常用的事件有三个：</a:t>
            </a:r>
          </a:p>
          <a:p>
            <a:pPr fontAlgn="base"/>
            <a:r>
              <a:rPr lang="en-US" altLang="zh-CN" dirty="0" err="1"/>
              <a:t>touchstart</a:t>
            </a:r>
            <a:r>
              <a:rPr lang="zh-CN" altLang="en-US" dirty="0"/>
              <a:t>：当触摸点被放在触摸屏上时。</a:t>
            </a:r>
          </a:p>
          <a:p>
            <a:pPr fontAlgn="base"/>
            <a:r>
              <a:rPr lang="en-US" altLang="zh-CN" dirty="0" err="1"/>
              <a:t>touchmove</a:t>
            </a:r>
            <a:r>
              <a:rPr lang="zh-CN" altLang="en-US" dirty="0"/>
              <a:t>：当触摸点在触摸屏上移动时。</a:t>
            </a:r>
          </a:p>
          <a:p>
            <a:pPr fontAlgn="base"/>
            <a:r>
              <a:rPr lang="en-US" altLang="zh-CN" dirty="0" err="1"/>
              <a:t>touchend</a:t>
            </a:r>
            <a:r>
              <a:rPr lang="zh-CN" altLang="en-US" dirty="0"/>
              <a:t>：当触摸点从触摸屏上拿开时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当某个事件被监听到时，</a:t>
            </a:r>
            <a:r>
              <a:rPr lang="en-US" altLang="zh-CN" dirty="0"/>
              <a:t>D3 </a:t>
            </a:r>
            <a:r>
              <a:rPr lang="zh-CN" altLang="en-US" dirty="0"/>
              <a:t>会把当前的事件存到 </a:t>
            </a:r>
            <a:r>
              <a:rPr lang="en-US" altLang="zh-CN" dirty="0"/>
              <a:t>d3.event</a:t>
            </a:r>
            <a:r>
              <a:rPr lang="zh-CN" altLang="en-US" dirty="0"/>
              <a:t> 对象，里面保存了当前事件的各种参数，请大家好好参详。如果需要监听到事件后立刻输出该事件，可以添加一行代码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err="1"/>
              <a:t>circle.on</a:t>
            </a:r>
            <a:r>
              <a:rPr lang="en-US" altLang="zh-CN" dirty="0"/>
              <a:t>("click", function(){</a:t>
            </a:r>
          </a:p>
          <a:p>
            <a:pPr marL="0" indent="0" fontAlgn="base">
              <a:buNone/>
            </a:pPr>
            <a:r>
              <a:rPr lang="en-US" altLang="zh-CN" dirty="0"/>
              <a:t>    console.log(d3.event);</a:t>
            </a:r>
          </a:p>
          <a:p>
            <a:pPr marL="0" indent="0" fontAlgn="base">
              <a:buNone/>
            </a:pPr>
            <a:r>
              <a:rPr lang="en-US" altLang="zh-CN" dirty="0"/>
              <a:t>});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513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带有交互的柱形图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rects</a:t>
            </a:r>
            <a:r>
              <a:rPr lang="en-US" altLang="zh-CN" dirty="0"/>
              <a:t> = </a:t>
            </a:r>
            <a:r>
              <a:rPr lang="en-US" altLang="zh-CN" dirty="0" err="1"/>
              <a:t>svg.selectAll</a:t>
            </a:r>
            <a:r>
              <a:rPr lang="en-US" altLang="zh-CN" dirty="0"/>
              <a:t>(".</a:t>
            </a:r>
            <a:r>
              <a:rPr lang="en-US" altLang="zh-CN" dirty="0" err="1"/>
              <a:t>MyRect</a:t>
            </a:r>
            <a:r>
              <a:rPr lang="en-US" altLang="zh-CN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.data(dataset)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.enter()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.append("</a:t>
            </a:r>
            <a:r>
              <a:rPr lang="en-US" altLang="zh-CN" dirty="0" err="1"/>
              <a:t>rect</a:t>
            </a:r>
            <a:r>
              <a:rPr lang="en-US" altLang="zh-CN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("class","</a:t>
            </a:r>
            <a:r>
              <a:rPr lang="en-US" altLang="zh-CN" dirty="0" err="1"/>
              <a:t>MyRect</a:t>
            </a:r>
            <a:r>
              <a:rPr lang="en-US" altLang="zh-CN" dirty="0"/>
              <a:t>")   //</a:t>
            </a:r>
            <a:r>
              <a:rPr lang="zh-CN" altLang="en-US" dirty="0"/>
              <a:t>把类里的 </a:t>
            </a:r>
            <a:r>
              <a:rPr lang="en-US" altLang="zh-CN" dirty="0"/>
              <a:t>fill </a:t>
            </a:r>
            <a:r>
              <a:rPr lang="zh-CN" altLang="en-US" dirty="0"/>
              <a:t>属性清空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transform","translate</a:t>
            </a:r>
            <a:r>
              <a:rPr lang="en-US" altLang="zh-CN" dirty="0"/>
              <a:t>(" + </a:t>
            </a:r>
            <a:r>
              <a:rPr lang="en-US" altLang="zh-CN" dirty="0" err="1"/>
              <a:t>padding.left</a:t>
            </a:r>
            <a:r>
              <a:rPr lang="en-US" altLang="zh-CN" dirty="0"/>
              <a:t> + "," + </a:t>
            </a:r>
            <a:r>
              <a:rPr lang="en-US" altLang="zh-CN" dirty="0" err="1"/>
              <a:t>padding.top</a:t>
            </a:r>
            <a:r>
              <a:rPr lang="en-US" altLang="zh-CN" dirty="0"/>
              <a:t> + ")")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("x", function(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return </a:t>
            </a:r>
            <a:r>
              <a:rPr lang="en-US" altLang="zh-CN" dirty="0" err="1"/>
              <a:t>xScale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+ </a:t>
            </a:r>
            <a:r>
              <a:rPr lang="en-US" altLang="zh-CN" dirty="0" err="1"/>
              <a:t>rectPadding</a:t>
            </a:r>
            <a:r>
              <a:rPr lang="en-US" altLang="zh-CN" dirty="0"/>
              <a:t>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y",function</a:t>
            </a:r>
            <a:r>
              <a:rPr lang="en-US" altLang="zh-CN" dirty="0"/>
              <a:t>(d){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return </a:t>
            </a:r>
            <a:r>
              <a:rPr lang="en-US" altLang="zh-CN" dirty="0" err="1"/>
              <a:t>yScale</a:t>
            </a:r>
            <a:r>
              <a:rPr lang="en-US" altLang="zh-CN" dirty="0"/>
              <a:t>(d);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("width", </a:t>
            </a:r>
            <a:r>
              <a:rPr lang="en-US" altLang="zh-CN" dirty="0" err="1"/>
              <a:t>xScale.rangeBand</a:t>
            </a:r>
            <a:r>
              <a:rPr lang="en-US" altLang="zh-CN" dirty="0"/>
              <a:t>() - </a:t>
            </a:r>
            <a:r>
              <a:rPr lang="en-US" altLang="zh-CN" dirty="0" err="1"/>
              <a:t>rectPadding</a:t>
            </a:r>
            <a:r>
              <a:rPr lang="en-US" altLang="zh-CN" dirty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("height", function(d){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return height - </a:t>
            </a:r>
            <a:r>
              <a:rPr lang="en-US" altLang="zh-CN" dirty="0" err="1"/>
              <a:t>padding.top</a:t>
            </a:r>
            <a:r>
              <a:rPr lang="en-US" altLang="zh-CN" dirty="0"/>
              <a:t> - </a:t>
            </a:r>
            <a:r>
              <a:rPr lang="en-US" altLang="zh-CN" dirty="0" err="1"/>
              <a:t>padding.bottom</a:t>
            </a:r>
            <a:r>
              <a:rPr lang="en-US" altLang="zh-CN" dirty="0"/>
              <a:t> - </a:t>
            </a:r>
            <a:r>
              <a:rPr lang="en-US" altLang="zh-CN" dirty="0" err="1"/>
              <a:t>yScale</a:t>
            </a:r>
            <a:r>
              <a:rPr lang="en-US" altLang="zh-CN" dirty="0"/>
              <a:t>(d);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steelblue</a:t>
            </a:r>
            <a:r>
              <a:rPr lang="en-US" altLang="zh-CN" dirty="0"/>
              <a:t>")       //</a:t>
            </a:r>
            <a:r>
              <a:rPr lang="zh-CN" altLang="en-US" dirty="0"/>
              <a:t>填充颜色不要写在</a:t>
            </a:r>
            <a:r>
              <a:rPr lang="en-US" altLang="zh-CN" dirty="0"/>
              <a:t>CSS</a:t>
            </a:r>
            <a:r>
              <a:rPr lang="zh-CN" altLang="en-US" dirty="0"/>
              <a:t>里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.on("</a:t>
            </a:r>
            <a:r>
              <a:rPr lang="en-US" altLang="zh-CN" dirty="0" err="1"/>
              <a:t>mouseover</a:t>
            </a:r>
            <a:r>
              <a:rPr lang="en-US" altLang="zh-CN" dirty="0"/>
              <a:t>",function(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d3.select(this)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fill","yellow</a:t>
            </a:r>
            <a:r>
              <a:rPr lang="en-US" altLang="zh-CN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.on("</a:t>
            </a:r>
            <a:r>
              <a:rPr lang="en-US" altLang="zh-CN" dirty="0" err="1"/>
              <a:t>mouseout</a:t>
            </a:r>
            <a:r>
              <a:rPr lang="en-US" altLang="zh-CN" dirty="0"/>
              <a:t>",function(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d3.select(this)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.transition()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.duration(500)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steelblue</a:t>
            </a:r>
            <a:r>
              <a:rPr lang="en-US" altLang="zh-CN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绑定数据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如何绑定数据</a:t>
            </a:r>
          </a:p>
          <a:p>
            <a:pPr marL="0" indent="0">
              <a:buNone/>
            </a:pPr>
            <a:r>
              <a:rPr lang="en-US" altLang="zh-CN" dirty="0"/>
              <a:t>D3 </a:t>
            </a:r>
            <a:r>
              <a:rPr lang="zh-CN" altLang="en-US" dirty="0"/>
              <a:t>有一个很独特的功能：能将数据绑定到 </a:t>
            </a:r>
            <a:r>
              <a:rPr lang="en-US" altLang="zh-CN" dirty="0"/>
              <a:t>DOM </a:t>
            </a:r>
            <a:r>
              <a:rPr lang="zh-CN" altLang="en-US" dirty="0"/>
              <a:t>上，也就是绑定到文档上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/>
              <a:t>D3 </a:t>
            </a:r>
            <a:r>
              <a:rPr lang="zh-CN" altLang="en-US" dirty="0"/>
              <a:t>中是通过以下两个函数来绑定数据的：</a:t>
            </a:r>
          </a:p>
          <a:p>
            <a:pPr fontAlgn="base"/>
            <a:r>
              <a:rPr lang="en-US" altLang="zh-CN" dirty="0"/>
              <a:t>datum()</a:t>
            </a:r>
            <a:r>
              <a:rPr lang="zh-CN" altLang="en-US" dirty="0"/>
              <a:t>：绑定一个数据到选择集上</a:t>
            </a:r>
          </a:p>
          <a:p>
            <a:pPr fontAlgn="base"/>
            <a:r>
              <a:rPr lang="en-US" altLang="zh-CN" dirty="0"/>
              <a:t>data()</a:t>
            </a:r>
            <a:r>
              <a:rPr lang="zh-CN" altLang="en-US" dirty="0"/>
              <a:t>：绑定一个数组到选择集上，数组的各项值分别与选择集的各元素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zh-CN" altLang="en-US" dirty="0"/>
              <a:t>相对而言，</a:t>
            </a:r>
            <a:r>
              <a:rPr lang="en-US" altLang="zh-CN" dirty="0"/>
              <a:t>data() </a:t>
            </a:r>
            <a:r>
              <a:rPr lang="zh-CN" altLang="en-US" dirty="0"/>
              <a:t>比较常用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假设现在有三个段落元素如下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&lt;p&gt;Apple&lt;/p&gt;</a:t>
            </a:r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&lt;p&gt;Pear&lt;/p&gt;</a:t>
            </a:r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&lt;p&gt;Banana&lt;/p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400050" lvl="1" indent="0" fontAlgn="base">
              <a:buNone/>
            </a:pPr>
            <a:r>
              <a:rPr lang="zh-CN" altLang="en-US" dirty="0"/>
              <a:t>接下来分别使用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datum()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data()</a:t>
            </a:r>
            <a:r>
              <a:rPr lang="zh-CN" altLang="en-US" dirty="0"/>
              <a:t>，将数据绑定到上面三个段落元素上。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/>
              <a:t>这段代码添加了鼠标移入（</a:t>
            </a:r>
            <a:r>
              <a:rPr lang="en-US" altLang="zh-CN" dirty="0" err="1"/>
              <a:t>mouseover</a:t>
            </a:r>
            <a:r>
              <a:rPr lang="zh-CN" altLang="en-US" dirty="0"/>
              <a:t>），鼠标移出（</a:t>
            </a:r>
            <a:r>
              <a:rPr lang="en-US" altLang="zh-CN" dirty="0" err="1"/>
              <a:t>mouseout</a:t>
            </a:r>
            <a:r>
              <a:rPr lang="zh-CN" altLang="en-US" dirty="0"/>
              <a:t>）两个事件的监听器。监听器函数中都使用了 </a:t>
            </a:r>
            <a:r>
              <a:rPr lang="en-US" altLang="zh-CN" dirty="0"/>
              <a:t>d3.select(this)</a:t>
            </a:r>
            <a:r>
              <a:rPr lang="zh-CN" altLang="en-US" dirty="0"/>
              <a:t>，表示选择当前的元素，</a:t>
            </a:r>
            <a:r>
              <a:rPr lang="en-US" altLang="zh-CN" dirty="0"/>
              <a:t>this </a:t>
            </a:r>
            <a:r>
              <a:rPr lang="zh-CN" altLang="en-US" dirty="0"/>
              <a:t>是当前的元素，要改变响应事件的元素时这么写就好。</a:t>
            </a:r>
          </a:p>
          <a:p>
            <a:pPr fontAlgn="base"/>
            <a:r>
              <a:rPr lang="en-US" altLang="zh-CN" dirty="0" err="1"/>
              <a:t>mouseover</a:t>
            </a:r>
            <a:r>
              <a:rPr lang="en-US" altLang="zh-CN" dirty="0"/>
              <a:t> </a:t>
            </a:r>
            <a:r>
              <a:rPr lang="zh-CN" altLang="en-US" dirty="0"/>
              <a:t>监听器函数的内容为：将当前元素变为黄色</a:t>
            </a:r>
          </a:p>
          <a:p>
            <a:pPr fontAlgn="base"/>
            <a:r>
              <a:rPr lang="en-US" altLang="zh-CN" dirty="0" err="1"/>
              <a:t>mouseout</a:t>
            </a:r>
            <a:r>
              <a:rPr lang="en-US" altLang="zh-CN" dirty="0"/>
              <a:t> </a:t>
            </a:r>
            <a:r>
              <a:rPr lang="zh-CN" altLang="en-US" dirty="0"/>
              <a:t>监听器函数的内容为：缓慢地将元素变为原来的颜色（蓝色）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20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讲  布局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布局，可以理解成 “制作常见图形的函数”，有了它制作各种相对复杂的图表就方便多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08920"/>
            <a:ext cx="5544616" cy="346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饼状图的制作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39" y="1600200"/>
            <a:ext cx="45631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6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var</a:t>
            </a:r>
            <a:r>
              <a:rPr lang="en-US" altLang="zh-CN" dirty="0"/>
              <a:t> dataset = [ 30 , 10 , 43 , 55 , 13 ]; </a:t>
            </a:r>
            <a:endParaRPr lang="en-US" altLang="zh-CN" dirty="0" smtClean="0"/>
          </a:p>
          <a:p>
            <a:r>
              <a:rPr lang="zh-CN" altLang="en-US" dirty="0"/>
              <a:t>  这个数据要不能直接用于画饼状图，我们必须通过计算将它转换成角度。这个计算不需要我们手动计算，因为 </a:t>
            </a:r>
            <a:r>
              <a:rPr lang="en-US" altLang="zh-CN" dirty="0"/>
              <a:t>D3 </a:t>
            </a:r>
            <a:r>
              <a:rPr lang="zh-CN" altLang="en-US" dirty="0"/>
              <a:t>中提供了 </a:t>
            </a:r>
            <a:r>
              <a:rPr lang="en-US" altLang="zh-CN" dirty="0"/>
              <a:t>d3.layout.pie() </a:t>
            </a:r>
            <a:r>
              <a:rPr lang="zh-CN" altLang="en-US" dirty="0"/>
              <a:t>函数，这个 </a:t>
            </a:r>
            <a:r>
              <a:rPr lang="en-US" altLang="zh-CN" dirty="0"/>
              <a:t>Layout </a:t>
            </a:r>
            <a:r>
              <a:rPr lang="zh-CN" altLang="en-US" dirty="0"/>
              <a:t>就是用于将上面这样的数据转换成饼状图需要的角度。下面定义一个这样的函数。 </a:t>
            </a:r>
            <a:endParaRPr lang="en-US" altLang="zh-CN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pie = d3.layout.pie(); </a:t>
            </a:r>
            <a:endParaRPr lang="en-US" altLang="zh-CN" dirty="0" smtClean="0"/>
          </a:p>
          <a:p>
            <a:r>
              <a:rPr lang="zh-CN" altLang="en-US" dirty="0"/>
              <a:t>一定要记住，这是一个函数，使用它的时候，要 </a:t>
            </a:r>
            <a:r>
              <a:rPr lang="en-US" altLang="zh-CN" dirty="0"/>
              <a:t>pie( dataset ) </a:t>
            </a:r>
            <a:r>
              <a:rPr lang="zh-CN" altLang="en-US" dirty="0"/>
              <a:t>这样才转换数据。我们可以先看看转换后输出什么样的数据。 </a:t>
            </a:r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2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zh-CN" altLang="en-US" dirty="0"/>
              <a:t>我们可以先看看转换后输出什么样的数据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如上图所示，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个整数被转换成了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个 </a:t>
            </a:r>
            <a:r>
              <a:rPr lang="en-US" altLang="zh-CN" dirty="0">
                <a:solidFill>
                  <a:srgbClr val="FF0000"/>
                </a:solidFill>
              </a:rPr>
              <a:t>Object </a:t>
            </a:r>
            <a:r>
              <a:rPr lang="zh-CN" altLang="en-US" dirty="0"/>
              <a:t>，每个里面存有起始角度和结束角度，以及原整数。这样的数据适合做饼状图，这就是 </a:t>
            </a:r>
            <a:r>
              <a:rPr lang="en-US" altLang="zh-CN" dirty="0"/>
              <a:t>Layout </a:t>
            </a:r>
            <a:r>
              <a:rPr lang="zh-CN" altLang="en-US" dirty="0"/>
              <a:t>的作用。但是要注意，实际作图时，还是需要别的作图方法的。</a:t>
            </a:r>
          </a:p>
        </p:txBody>
      </p:sp>
      <p:pic>
        <p:nvPicPr>
          <p:cNvPr id="12290" name="Picture 2" descr="http://img.blog.csdn.net/20140722102744556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08720"/>
            <a:ext cx="3248025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 接下来可以作图了，和前几节一样，都是在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框内作图。上面的有</a:t>
            </a:r>
            <a:r>
              <a:rPr lang="en-US" altLang="zh-CN" dirty="0"/>
              <a:t>5</a:t>
            </a:r>
            <a:r>
              <a:rPr lang="zh-CN" altLang="en-US" dirty="0"/>
              <a:t>个整数，也就是有</a:t>
            </a:r>
            <a:r>
              <a:rPr lang="en-US" altLang="zh-CN" dirty="0"/>
              <a:t>5</a:t>
            </a:r>
            <a:r>
              <a:rPr lang="zh-CN" altLang="en-US" dirty="0"/>
              <a:t>段弧线。我们先在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里添加</a:t>
            </a:r>
            <a:r>
              <a:rPr lang="en-US" altLang="zh-CN" dirty="0"/>
              <a:t>5</a:t>
            </a:r>
            <a:r>
              <a:rPr lang="zh-CN" altLang="en-US" dirty="0"/>
              <a:t>个分组（ 也就是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中的元素 </a:t>
            </a:r>
            <a:r>
              <a:rPr lang="en-US" altLang="zh-CN" dirty="0"/>
              <a:t>g </a:t>
            </a:r>
            <a:r>
              <a:rPr lang="zh-CN" altLang="en-US" dirty="0"/>
              <a:t>）。每一个分组就是一段弧线。代码如下</a:t>
            </a:r>
            <a:r>
              <a:rPr lang="zh-CN" altLang="en-US" dirty="0" smtClean="0"/>
              <a:t>：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err="1" smtClean="0"/>
              <a:t>var</a:t>
            </a:r>
            <a:r>
              <a:rPr lang="en-US" altLang="zh-CN" dirty="0"/>
              <a:t> arcs = </a:t>
            </a:r>
            <a:r>
              <a:rPr lang="en-US" altLang="zh-CN" dirty="0" err="1"/>
              <a:t>svg.selectAll</a:t>
            </a:r>
            <a:r>
              <a:rPr lang="en-US" altLang="zh-CN" dirty="0"/>
              <a:t>("g")  </a:t>
            </a:r>
          </a:p>
          <a:p>
            <a:r>
              <a:rPr lang="en-US" altLang="zh-CN" dirty="0"/>
              <a:t>              .data(pie(dataset))  </a:t>
            </a:r>
          </a:p>
          <a:p>
            <a:r>
              <a:rPr lang="en-US" altLang="zh-CN" dirty="0"/>
              <a:t>              .enter()  </a:t>
            </a:r>
          </a:p>
          <a:p>
            <a:r>
              <a:rPr lang="en-US" altLang="zh-CN" dirty="0"/>
              <a:t>              .append("g")  </a:t>
            </a:r>
          </a:p>
          <a:p>
            <a:r>
              <a:rPr lang="en-US" altLang="zh-CN" dirty="0"/>
              <a:t>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transform","translate</a:t>
            </a:r>
            <a:r>
              <a:rPr lang="en-US" altLang="zh-CN" dirty="0"/>
              <a:t>("+</a:t>
            </a:r>
            <a:r>
              <a:rPr lang="en-US" altLang="zh-CN" dirty="0" err="1"/>
              <a:t>outerRadius</a:t>
            </a:r>
            <a:r>
              <a:rPr lang="en-US" altLang="zh-CN" dirty="0"/>
              <a:t>+","+</a:t>
            </a:r>
            <a:r>
              <a:rPr lang="en-US" altLang="zh-CN" dirty="0" err="1"/>
              <a:t>outerRadius</a:t>
            </a:r>
            <a:r>
              <a:rPr lang="en-US" altLang="zh-CN" dirty="0" smtClean="0"/>
              <a:t>+")");</a:t>
            </a:r>
          </a:p>
          <a:p>
            <a:r>
              <a:rPr lang="zh-CN" altLang="en-US" dirty="0"/>
              <a:t>上面的代码中，我们绑定了转换后的数据 </a:t>
            </a:r>
            <a:r>
              <a:rPr lang="en-US" altLang="zh-CN" dirty="0"/>
              <a:t>pie(dataset) </a:t>
            </a:r>
            <a:r>
              <a:rPr lang="zh-CN" altLang="en-US" dirty="0"/>
              <a:t>，有</a:t>
            </a:r>
            <a:r>
              <a:rPr lang="en-US" altLang="zh-CN" dirty="0"/>
              <a:t>5</a:t>
            </a:r>
            <a:r>
              <a:rPr lang="zh-CN" altLang="en-US" dirty="0"/>
              <a:t>个数据，所以会添加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元素，最后一行代码是移动元素的位置，默认的起始位置是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绘制框的 </a:t>
            </a:r>
            <a:r>
              <a:rPr lang="en-US" altLang="zh-CN" dirty="0"/>
              <a:t>(0,0) </a:t>
            </a:r>
            <a:r>
              <a:rPr lang="zh-CN" altLang="en-US" dirty="0"/>
              <a:t>坐标，也就是左上角。要注意，这个时候上面代码返回的是同时选择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元素的选择。</a:t>
            </a:r>
          </a:p>
          <a:p>
            <a:r>
              <a:rPr lang="zh-CN" altLang="en-US" dirty="0"/>
              <a:t>   接下来对每个</a:t>
            </a:r>
            <a:r>
              <a:rPr lang="en-US" altLang="zh-CN" dirty="0"/>
              <a:t>g</a:t>
            </a:r>
            <a:r>
              <a:rPr lang="zh-CN" altLang="en-US" dirty="0"/>
              <a:t>元素，添加 </a:t>
            </a:r>
            <a:r>
              <a:rPr lang="en-US" altLang="zh-CN" dirty="0"/>
              <a:t>path </a:t>
            </a:r>
            <a:r>
              <a:rPr lang="zh-CN" altLang="en-US" dirty="0" smtClean="0"/>
              <a:t>。</a:t>
            </a:r>
            <a:r>
              <a:rPr lang="en-US" altLang="zh-CN" dirty="0"/>
              <a:t>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5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arcs.append</a:t>
            </a:r>
            <a:r>
              <a:rPr lang="en-US" altLang="zh-CN" dirty="0" smtClean="0"/>
              <a:t>("path")  </a:t>
            </a:r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fill",function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){  </a:t>
            </a:r>
          </a:p>
          <a:p>
            <a:pPr marL="0" indent="0">
              <a:buNone/>
            </a:pPr>
            <a:r>
              <a:rPr lang="en-US" altLang="zh-CN" dirty="0" smtClean="0"/>
              <a:t>        return color(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 </a:t>
            </a:r>
          </a:p>
          <a:p>
            <a:pPr marL="0" indent="0">
              <a:buNone/>
            </a:pPr>
            <a:r>
              <a:rPr lang="en-US" altLang="zh-CN" dirty="0" smtClean="0"/>
              <a:t>    })  </a:t>
            </a:r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d",function</a:t>
            </a:r>
            <a:r>
              <a:rPr lang="en-US" altLang="zh-CN" dirty="0" smtClean="0"/>
              <a:t>(d){  </a:t>
            </a:r>
          </a:p>
          <a:p>
            <a:pPr marL="0" indent="0">
              <a:buNone/>
            </a:pPr>
            <a:r>
              <a:rPr lang="en-US" altLang="zh-CN" dirty="0" smtClean="0"/>
              <a:t>        return arc(d);  </a:t>
            </a:r>
          </a:p>
          <a:p>
            <a:pPr marL="0" indent="0">
              <a:buNone/>
            </a:pPr>
            <a:r>
              <a:rPr lang="en-US" altLang="zh-CN" dirty="0" smtClean="0"/>
              <a:t>    }); </a:t>
            </a:r>
          </a:p>
          <a:p>
            <a:pPr marL="0" indent="0">
              <a:buNone/>
            </a:pPr>
            <a:r>
              <a:rPr lang="zh-CN" altLang="en-US" dirty="0"/>
              <a:t>因为 </a:t>
            </a:r>
            <a:r>
              <a:rPr lang="en-US" altLang="zh-CN" dirty="0"/>
              <a:t>arcs </a:t>
            </a:r>
            <a:r>
              <a:rPr lang="zh-CN" altLang="en-US" dirty="0"/>
              <a:t>是同时选择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元素的，所以 </a:t>
            </a:r>
            <a:r>
              <a:rPr lang="en-US" altLang="zh-CN" dirty="0"/>
              <a:t>append("</a:t>
            </a:r>
            <a:r>
              <a:rPr lang="en-US" altLang="zh-CN" dirty="0" err="1"/>
              <a:t>pah</a:t>
            </a:r>
            <a:r>
              <a:rPr lang="en-US" altLang="zh-CN" dirty="0"/>
              <a:t>") </a:t>
            </a:r>
            <a:r>
              <a:rPr lang="zh-CN" altLang="en-US" dirty="0"/>
              <a:t>后，是每一个 </a:t>
            </a:r>
            <a:r>
              <a:rPr lang="en-US" altLang="zh-CN" dirty="0"/>
              <a:t>g </a:t>
            </a:r>
            <a:r>
              <a:rPr lang="zh-CN" altLang="en-US" dirty="0"/>
              <a:t>中都有 </a:t>
            </a:r>
            <a:r>
              <a:rPr lang="en-US" altLang="zh-CN" dirty="0"/>
              <a:t>path </a:t>
            </a:r>
            <a:r>
              <a:rPr lang="zh-CN" altLang="en-US" dirty="0"/>
              <a:t>，然后再添加颜色属性，和路径属性。颜色属性的 </a:t>
            </a:r>
            <a:r>
              <a:rPr lang="en-US" altLang="zh-CN" dirty="0"/>
              <a:t>color(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是定义的一个函数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 color = d3.scale.category10();  </a:t>
            </a:r>
          </a:p>
          <a:p>
            <a:pPr marL="0" indent="0">
              <a:buNone/>
            </a:pPr>
            <a:r>
              <a:rPr lang="en-US" altLang="zh-CN" dirty="0"/>
              <a:t>    SVG </a:t>
            </a:r>
            <a:r>
              <a:rPr lang="zh-CN" altLang="en-US" dirty="0"/>
              <a:t>中的路径属性是 </a:t>
            </a:r>
            <a:r>
              <a:rPr lang="en-US" altLang="zh-CN" dirty="0"/>
              <a:t>d</a:t>
            </a:r>
            <a:r>
              <a:rPr lang="zh-CN" altLang="en-US" dirty="0"/>
              <a:t>， 它的值是 </a:t>
            </a:r>
            <a:r>
              <a:rPr lang="en-US" altLang="zh-CN" dirty="0"/>
              <a:t>arc(d) </a:t>
            </a:r>
            <a:r>
              <a:rPr lang="zh-CN" altLang="en-US" dirty="0"/>
              <a:t>，也就是将绑定的数据作为上面定义的函数 </a:t>
            </a:r>
            <a:r>
              <a:rPr lang="en-US" altLang="zh-CN" dirty="0"/>
              <a:t>arc </a:t>
            </a:r>
            <a:r>
              <a:rPr lang="zh-CN" altLang="en-US" dirty="0"/>
              <a:t>的参数算出的值。</a:t>
            </a: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en-US" altLang="zh-CN" dirty="0"/>
              <a:t>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5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3"/>
              </a:rPr>
              <a:t>饼状图的制作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  接下来在每一个弧线中心添加文本。</a:t>
            </a:r>
          </a:p>
          <a:p>
            <a:pPr marL="0" indent="0">
              <a:buNone/>
            </a:pPr>
            <a:r>
              <a:rPr lang="en-US" altLang="zh-CN" dirty="0" err="1" smtClean="0"/>
              <a:t>arcs.append</a:t>
            </a:r>
            <a:r>
              <a:rPr lang="en-US" altLang="zh-CN" dirty="0" smtClean="0"/>
              <a:t>("text")  </a:t>
            </a:r>
          </a:p>
          <a:p>
            <a:pPr marL="0" indent="0">
              <a:buNone/>
            </a:pPr>
            <a:r>
              <a:rPr lang="en-US" altLang="zh-CN" dirty="0" smtClean="0"/>
              <a:t>    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transform",</a:t>
            </a:r>
            <a:r>
              <a:rPr lang="en-US" altLang="zh-CN" b="1" dirty="0" err="1" smtClean="0"/>
              <a:t>function</a:t>
            </a:r>
            <a:r>
              <a:rPr lang="en-US" altLang="zh-CN" dirty="0" smtClean="0"/>
              <a:t>(d){  </a:t>
            </a:r>
          </a:p>
          <a:p>
            <a:pPr marL="0" indent="0">
              <a:buNone/>
            </a:pPr>
            <a:r>
              <a:rPr lang="en-US" altLang="zh-CN" dirty="0" smtClean="0"/>
              <a:t>        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 "translate(" + </a:t>
            </a:r>
            <a:r>
              <a:rPr lang="en-US" altLang="zh-CN" dirty="0" err="1" smtClean="0"/>
              <a:t>arc.centroid</a:t>
            </a:r>
            <a:r>
              <a:rPr lang="en-US" altLang="zh-CN" dirty="0" smtClean="0"/>
              <a:t>(d) + ")";  </a:t>
            </a:r>
          </a:p>
          <a:p>
            <a:pPr marL="0" indent="0">
              <a:buNone/>
            </a:pPr>
            <a:r>
              <a:rPr lang="en-US" altLang="zh-CN" dirty="0" smtClean="0"/>
              <a:t>    })  </a:t>
            </a:r>
          </a:p>
          <a:p>
            <a:pPr marL="0" indent="0">
              <a:buNone/>
            </a:pPr>
            <a:r>
              <a:rPr lang="en-US" altLang="zh-CN" dirty="0" smtClean="0"/>
              <a:t>    .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("text-</a:t>
            </a:r>
            <a:r>
              <a:rPr lang="en-US" altLang="zh-CN" dirty="0" err="1" smtClean="0"/>
              <a:t>anchor","middle</a:t>
            </a:r>
            <a:r>
              <a:rPr lang="en-US" altLang="zh-CN" dirty="0" smtClean="0"/>
              <a:t>")  </a:t>
            </a:r>
          </a:p>
          <a:p>
            <a:pPr marL="0" indent="0">
              <a:buNone/>
            </a:pPr>
            <a:r>
              <a:rPr lang="en-US" altLang="zh-CN" dirty="0" smtClean="0"/>
              <a:t>    .text(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(d){  </a:t>
            </a:r>
          </a:p>
          <a:p>
            <a:pPr marL="0" indent="0">
              <a:buNone/>
            </a:pPr>
            <a:r>
              <a:rPr lang="en-US" altLang="zh-CN" dirty="0" smtClean="0"/>
              <a:t>        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d.value</a:t>
            </a:r>
            <a:r>
              <a:rPr lang="en-US" altLang="zh-CN" dirty="0" smtClean="0"/>
              <a:t>;  </a:t>
            </a:r>
          </a:p>
          <a:p>
            <a:pPr marL="0" indent="0">
              <a:buNone/>
            </a:pPr>
            <a:r>
              <a:rPr lang="en-US" altLang="zh-CN" dirty="0" smtClean="0"/>
              <a:t>    });</a:t>
            </a:r>
          </a:p>
          <a:p>
            <a:pPr marL="0" indent="0">
              <a:buNone/>
            </a:pPr>
            <a:r>
              <a:rPr lang="en-US" altLang="zh-CN" dirty="0" err="1" smtClean="0"/>
              <a:t>arc.centroid</a:t>
            </a:r>
            <a:r>
              <a:rPr lang="en-US" altLang="zh-CN" dirty="0" smtClean="0"/>
              <a:t>(d</a:t>
            </a:r>
            <a:r>
              <a:rPr lang="en-US" altLang="zh-CN" dirty="0"/>
              <a:t>) </a:t>
            </a:r>
            <a:r>
              <a:rPr lang="zh-CN" altLang="en-US" dirty="0"/>
              <a:t>能算出弧线的中心，要注意一句代码，返回的是 </a:t>
            </a:r>
            <a:r>
              <a:rPr lang="en-US" altLang="zh-CN" dirty="0" err="1"/>
              <a:t>d.value</a:t>
            </a:r>
            <a:r>
              <a:rPr lang="en-US" altLang="zh-CN" dirty="0"/>
              <a:t> </a:t>
            </a:r>
            <a:r>
              <a:rPr lang="zh-CN" altLang="en-US" dirty="0"/>
              <a:t>，而不是 </a:t>
            </a:r>
            <a:r>
              <a:rPr lang="en-US" altLang="zh-CN" dirty="0"/>
              <a:t>d</a:t>
            </a:r>
            <a:r>
              <a:rPr lang="zh-CN" altLang="en-US" dirty="0"/>
              <a:t>，因为当前绑定的数据是 </a:t>
            </a:r>
            <a:r>
              <a:rPr lang="en-US" altLang="zh-CN" dirty="0"/>
              <a:t>Object</a:t>
            </a:r>
            <a:r>
              <a:rPr lang="zh-CN" altLang="en-US" dirty="0"/>
              <a:t>，里面有起始角度等值，</a:t>
            </a:r>
            <a:r>
              <a:rPr lang="en-US" altLang="zh-CN" dirty="0" err="1"/>
              <a:t>d.value</a:t>
            </a:r>
            <a:r>
              <a:rPr lang="en-US" altLang="zh-CN" dirty="0"/>
              <a:t> </a:t>
            </a:r>
            <a:r>
              <a:rPr lang="zh-CN" altLang="en-US" dirty="0"/>
              <a:t>是元整数的值，可见上面的截图。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314" name="Picture 2" descr="http://img.blog.csdn.net/20140722105253453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0"/>
            <a:ext cx="2565232" cy="25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力学图（ </a:t>
            </a:r>
            <a:r>
              <a:rPr lang="en-US" altLang="zh-CN" dirty="0"/>
              <a:t>Force </a:t>
            </a:r>
            <a:r>
              <a:rPr lang="zh-CN" altLang="en-US" dirty="0"/>
              <a:t>），也有被翻译做力导向图等。这种图很有意思，先从初始数据开始，看下面代码：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28003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52206"/>
            <a:ext cx="2667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3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 err="1"/>
              <a:t>var</a:t>
            </a:r>
            <a:r>
              <a:rPr lang="en-US" altLang="zh-CN" sz="1400" b="1" dirty="0"/>
              <a:t> nodes = [ { name: "</a:t>
            </a:r>
            <a:r>
              <a:rPr lang="en-US" altLang="zh-CN" sz="1400" b="1" dirty="0" err="1"/>
              <a:t>GuiLin</a:t>
            </a:r>
            <a:r>
              <a:rPr lang="en-US" altLang="zh-CN" sz="1400" b="1" dirty="0"/>
              <a:t>"    }, 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GuangZhou</a:t>
            </a:r>
            <a:r>
              <a:rPr lang="en-US" altLang="zh-CN" sz="1400" b="1" dirty="0"/>
              <a:t>"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XiaMen</a:t>
            </a:r>
            <a:r>
              <a:rPr lang="en-US" altLang="zh-CN" sz="1400" b="1" dirty="0"/>
              <a:t>" 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HangZhou</a:t>
            </a:r>
            <a:r>
              <a:rPr lang="en-US" altLang="zh-CN" sz="1400" b="1" dirty="0"/>
              <a:t>"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ShangHai</a:t>
            </a:r>
            <a:r>
              <a:rPr lang="en-US" altLang="zh-CN" sz="1400" b="1" dirty="0"/>
              <a:t>"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QingDao</a:t>
            </a:r>
            <a:r>
              <a:rPr lang="en-US" altLang="zh-CN" sz="1400" b="1" dirty="0"/>
              <a:t>" 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TianJin</a:t>
            </a:r>
            <a:r>
              <a:rPr lang="en-US" altLang="zh-CN" sz="1400" b="1" dirty="0"/>
              <a:t>" 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BeiJing</a:t>
            </a:r>
            <a:r>
              <a:rPr lang="en-US" altLang="zh-CN" sz="1400" b="1" dirty="0"/>
              <a:t>" 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ChangChun</a:t>
            </a:r>
            <a:r>
              <a:rPr lang="en-US" altLang="zh-CN" sz="1400" b="1" dirty="0"/>
              <a:t>"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XiAn</a:t>
            </a:r>
            <a:r>
              <a:rPr lang="en-US" altLang="zh-CN" sz="1400" b="1" dirty="0"/>
              <a:t>"    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WuluMuQi</a:t>
            </a:r>
            <a:r>
              <a:rPr lang="en-US" altLang="zh-CN" sz="1400" b="1" dirty="0"/>
              <a:t>"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LaSa</a:t>
            </a:r>
            <a:r>
              <a:rPr lang="en-US" altLang="zh-CN" sz="1400" b="1" dirty="0"/>
              <a:t>"       },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{ name: "</a:t>
            </a:r>
            <a:r>
              <a:rPr lang="en-US" altLang="zh-CN" sz="1400" b="1" dirty="0" err="1"/>
              <a:t>ChengDu</a:t>
            </a:r>
            <a:r>
              <a:rPr lang="en-US" altLang="zh-CN" sz="1400" b="1" dirty="0"/>
              <a:t>"    } ];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</a:t>
            </a:r>
          </a:p>
          <a:p>
            <a:pPr marL="0" indent="0">
              <a:buNone/>
            </a:pPr>
            <a:r>
              <a:rPr lang="en-US" altLang="zh-CN" sz="1400" b="1" dirty="0" err="1"/>
              <a:t>var</a:t>
            </a:r>
            <a:r>
              <a:rPr lang="en-US" altLang="zh-CN" sz="1400" b="1" dirty="0"/>
              <a:t> edges = [  { source : 0  , target: 1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  , target: 2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2  , target: 3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3  , target: 4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4  , target: 5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5  , target: 6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6  , target: 7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7  , target: 8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8  , target: 9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9  , target: 10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10 , target: 11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11 , target: 12 } ,  </a:t>
            </a:r>
          </a:p>
          <a:p>
            <a:pPr marL="0" indent="0">
              <a:buNone/>
            </a:pPr>
            <a:r>
              <a:rPr lang="en-US" altLang="zh-CN" sz="1400" b="1" dirty="0"/>
              <a:t>               { source : 12 , target: 0 } ];    </a:t>
            </a:r>
          </a:p>
          <a:p>
            <a:pPr marL="0" indent="0">
              <a:buNone/>
            </a:pP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13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b="1" dirty="0"/>
              <a:t>2.1 datum()</a:t>
            </a:r>
          </a:p>
          <a:p>
            <a:pPr marL="0" indent="0" fontAlgn="base">
              <a:buNone/>
            </a:pPr>
            <a:r>
              <a:rPr lang="zh-CN" altLang="en-US" dirty="0"/>
              <a:t>假设有一字符串 </a:t>
            </a:r>
            <a:r>
              <a:rPr lang="en-US" altLang="zh-CN" dirty="0"/>
              <a:t>China</a:t>
            </a:r>
            <a:r>
              <a:rPr lang="zh-CN" altLang="en-US" dirty="0"/>
              <a:t>，要将此</a:t>
            </a:r>
            <a:r>
              <a:rPr lang="zh-CN" altLang="en-US" dirty="0">
                <a:solidFill>
                  <a:srgbClr val="FF0000"/>
                </a:solidFill>
              </a:rPr>
              <a:t>字符串分别与三个段落元素绑定</a:t>
            </a:r>
            <a:r>
              <a:rPr lang="zh-CN" altLang="en-US" dirty="0"/>
              <a:t>，代码如下：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= "China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body = d3.select("body");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p = </a:t>
            </a:r>
            <a:r>
              <a:rPr lang="en-US" altLang="zh-CN" dirty="0" err="1"/>
              <a:t>body.selectAll</a:t>
            </a:r>
            <a:r>
              <a:rPr lang="en-US" altLang="zh-CN" dirty="0"/>
              <a:t>("p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p.datum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 smtClean="0"/>
              <a:t>);//</a:t>
            </a:r>
            <a:r>
              <a:rPr lang="zh-CN" altLang="en-US" dirty="0"/>
              <a:t>绑定数据</a:t>
            </a:r>
            <a:r>
              <a:rPr lang="zh-CN" altLang="en-US" dirty="0" smtClean="0"/>
              <a:t>后使用</a:t>
            </a:r>
            <a:r>
              <a:rPr lang="zh-CN" altLang="en-US" dirty="0"/>
              <a:t>此数据来修改三个段落元素的内容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p.text</a:t>
            </a:r>
            <a:r>
              <a:rPr lang="en-US" altLang="zh-CN" dirty="0"/>
              <a:t>(function(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, i){</a:t>
            </a:r>
          </a:p>
          <a:p>
            <a:pPr marL="0" indent="0">
              <a:buNone/>
            </a:pPr>
            <a:r>
              <a:rPr lang="en-US" altLang="zh-CN" dirty="0"/>
              <a:t>    return "</a:t>
            </a:r>
            <a:r>
              <a:rPr lang="zh-CN" altLang="en-US" dirty="0"/>
              <a:t>第 </a:t>
            </a:r>
            <a:r>
              <a:rPr lang="en-US" altLang="zh-CN" dirty="0"/>
              <a:t>"+ i + " </a:t>
            </a:r>
            <a:r>
              <a:rPr lang="zh-CN" altLang="en-US" dirty="0"/>
              <a:t>个元素绑定的数据是 </a:t>
            </a:r>
            <a:r>
              <a:rPr lang="en-US" altLang="zh-CN" dirty="0"/>
              <a:t>" +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1840" y="5157192"/>
            <a:ext cx="4572000" cy="1477328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0 </a:t>
            </a:r>
            <a:r>
              <a:rPr lang="zh-CN" altLang="en-US" dirty="0"/>
              <a:t>个元素绑定的数据是 </a:t>
            </a:r>
            <a:r>
              <a:rPr lang="en-US" altLang="zh-CN" dirty="0"/>
              <a:t>China</a:t>
            </a:r>
          </a:p>
          <a:p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个元素绑定的数据是 </a:t>
            </a:r>
            <a:r>
              <a:rPr lang="en-US" altLang="zh-CN" dirty="0"/>
              <a:t>China</a:t>
            </a:r>
          </a:p>
          <a:p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个元素绑定的数据是 </a:t>
            </a:r>
            <a:r>
              <a:rPr lang="en-US" altLang="zh-CN" dirty="0"/>
              <a:t>China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1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 这里有顶点（ </a:t>
            </a:r>
            <a:r>
              <a:rPr lang="en-US" altLang="zh-CN" dirty="0"/>
              <a:t>nodes </a:t>
            </a:r>
            <a:r>
              <a:rPr lang="zh-CN" altLang="en-US" dirty="0"/>
              <a:t>）和边（ </a:t>
            </a:r>
            <a:r>
              <a:rPr lang="en-US" altLang="zh-CN" dirty="0"/>
              <a:t>edges </a:t>
            </a:r>
            <a:r>
              <a:rPr lang="zh-CN" altLang="en-US" dirty="0"/>
              <a:t>），这里的顶点是一些城市名称，边是两个顶点之间的连线。我们现在要用这些数据来做力学图。但是这样的数据不适合做力学图，比如不知道每一个顶点画在哪个坐标等。所以需要先用 </a:t>
            </a:r>
            <a:r>
              <a:rPr lang="en-US" altLang="zh-CN" dirty="0"/>
              <a:t>Layout </a:t>
            </a:r>
            <a:r>
              <a:rPr lang="zh-CN" altLang="en-US" dirty="0"/>
              <a:t>来转换数据，我们说过， </a:t>
            </a:r>
            <a:r>
              <a:rPr lang="en-US" altLang="zh-CN" dirty="0"/>
              <a:t>D3 </a:t>
            </a:r>
            <a:r>
              <a:rPr lang="zh-CN" altLang="en-US" dirty="0"/>
              <a:t>中的 </a:t>
            </a:r>
            <a:r>
              <a:rPr lang="en-US" altLang="zh-CN" dirty="0"/>
              <a:t>Layout </a:t>
            </a:r>
            <a:r>
              <a:rPr lang="zh-CN" altLang="en-US" dirty="0"/>
              <a:t>就是用来转换数据的。 </a:t>
            </a:r>
            <a:r>
              <a:rPr lang="en-US" altLang="zh-CN" dirty="0"/>
              <a:t>force </a:t>
            </a:r>
            <a:r>
              <a:rPr lang="zh-CN" altLang="en-US" dirty="0"/>
              <a:t>的 </a:t>
            </a:r>
            <a:r>
              <a:rPr lang="en-US" altLang="zh-CN" dirty="0"/>
              <a:t>layout 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 force = d3.layout.force()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.nodes(nodes)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.links(edges)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.size([</a:t>
            </a:r>
            <a:r>
              <a:rPr lang="en-US" altLang="zh-CN" dirty="0" err="1"/>
              <a:t>width,height</a:t>
            </a:r>
            <a:r>
              <a:rPr lang="en-US" altLang="zh-CN" dirty="0"/>
              <a:t>])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</a:t>
            </a:r>
            <a:r>
              <a:rPr lang="en-US" altLang="zh-CN" dirty="0" err="1"/>
              <a:t>linkDistance</a:t>
            </a:r>
            <a:r>
              <a:rPr lang="en-US" altLang="zh-CN" dirty="0"/>
              <a:t>(200)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.charge([-100])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.start();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在上面的代码中：</a:t>
            </a:r>
          </a:p>
          <a:p>
            <a:r>
              <a:rPr lang="en-US" altLang="zh-CN" dirty="0"/>
              <a:t>d3.layout.force() </a:t>
            </a:r>
            <a:r>
              <a:rPr lang="zh-CN" altLang="en-US" dirty="0"/>
              <a:t>是力学图 </a:t>
            </a:r>
            <a:r>
              <a:rPr lang="en-US" altLang="zh-CN" dirty="0"/>
              <a:t>Layout </a:t>
            </a:r>
            <a:r>
              <a:rPr lang="zh-CN" altLang="en-US" dirty="0"/>
              <a:t>的函数</a:t>
            </a:r>
          </a:p>
          <a:p>
            <a:r>
              <a:rPr lang="en-US" altLang="zh-CN" dirty="0"/>
              <a:t>nodes() </a:t>
            </a:r>
            <a:r>
              <a:rPr lang="zh-CN" altLang="en-US" dirty="0"/>
              <a:t>里传入顶点的数组</a:t>
            </a:r>
          </a:p>
          <a:p>
            <a:r>
              <a:rPr lang="en-US" altLang="zh-CN" dirty="0"/>
              <a:t>links() </a:t>
            </a:r>
            <a:r>
              <a:rPr lang="zh-CN" altLang="en-US" dirty="0"/>
              <a:t>里放入边的数组</a:t>
            </a:r>
          </a:p>
          <a:p>
            <a:r>
              <a:rPr lang="en-US" altLang="zh-CN" dirty="0"/>
              <a:t>size() </a:t>
            </a:r>
            <a:r>
              <a:rPr lang="zh-CN" altLang="en-US" dirty="0"/>
              <a:t>是作用域的大小</a:t>
            </a:r>
          </a:p>
          <a:p>
            <a:r>
              <a:rPr lang="en-US" altLang="zh-CN" dirty="0" err="1"/>
              <a:t>linkDistance</a:t>
            </a:r>
            <a:r>
              <a:rPr lang="en-US" altLang="zh-CN" dirty="0"/>
              <a:t>() </a:t>
            </a:r>
            <a:r>
              <a:rPr lang="zh-CN" altLang="en-US" dirty="0"/>
              <a:t>用于设定两个顶点之间的长度</a:t>
            </a:r>
          </a:p>
          <a:p>
            <a:r>
              <a:rPr lang="en-US" altLang="zh-CN" dirty="0"/>
              <a:t>charge() </a:t>
            </a:r>
            <a:r>
              <a:rPr lang="zh-CN" altLang="en-US" dirty="0"/>
              <a:t>是设定弹力的大小。</a:t>
            </a:r>
          </a:p>
          <a:p>
            <a:r>
              <a:rPr lang="en-US" altLang="zh-CN" dirty="0"/>
              <a:t>start() </a:t>
            </a:r>
            <a:r>
              <a:rPr lang="zh-CN" altLang="en-US" dirty="0"/>
              <a:t>表示开始转换</a:t>
            </a:r>
          </a:p>
          <a:p>
            <a:r>
              <a:rPr lang="zh-CN" altLang="en-US" dirty="0"/>
              <a:t>    调用这个函数后，数据就已经被转换了，我们看看数据从什么转换成什么了：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5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力学图的制作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600400" cy="398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34317"/>
            <a:ext cx="4381500" cy="39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 好了，有了这些数据，我们就可以作图了。我们用 </a:t>
            </a:r>
            <a:r>
              <a:rPr lang="en-US" altLang="zh-CN" dirty="0"/>
              <a:t>SVG </a:t>
            </a:r>
            <a:r>
              <a:rPr lang="zh-CN" altLang="en-US" dirty="0"/>
              <a:t>中的 </a:t>
            </a:r>
            <a:r>
              <a:rPr lang="en-US" altLang="zh-CN" dirty="0"/>
              <a:t>line </a:t>
            </a:r>
            <a:r>
              <a:rPr lang="zh-CN" altLang="en-US" dirty="0"/>
              <a:t>画边，用 </a:t>
            </a:r>
            <a:r>
              <a:rPr lang="en-US" altLang="zh-CN" dirty="0"/>
              <a:t>SVG </a:t>
            </a:r>
            <a:r>
              <a:rPr lang="zh-CN" altLang="en-US" dirty="0"/>
              <a:t>中的 </a:t>
            </a:r>
            <a:r>
              <a:rPr lang="en-US" altLang="zh-CN" dirty="0"/>
              <a:t>circle </a:t>
            </a:r>
            <a:r>
              <a:rPr lang="zh-CN" altLang="en-US" dirty="0"/>
              <a:t>画顶点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svg_edges</a:t>
            </a:r>
            <a:r>
              <a:rPr lang="en-US" altLang="zh-CN" dirty="0"/>
              <a:t> = </a:t>
            </a:r>
            <a:r>
              <a:rPr lang="en-US" altLang="zh-CN" dirty="0" err="1"/>
              <a:t>svg.selectAll</a:t>
            </a:r>
            <a:r>
              <a:rPr lang="en-US" altLang="zh-CN" dirty="0"/>
              <a:t>("line")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.data(edges)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.enter()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.append("line")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.style("</a:t>
            </a:r>
            <a:r>
              <a:rPr lang="en-US" altLang="zh-CN" dirty="0" err="1"/>
              <a:t>stroke","#ccc</a:t>
            </a:r>
            <a:r>
              <a:rPr lang="en-US" altLang="zh-CN" dirty="0"/>
              <a:t>")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.style("stroke-width",1);  </a:t>
            </a:r>
          </a:p>
          <a:p>
            <a:pPr marL="0" indent="0">
              <a:buNone/>
            </a:pPr>
            <a:r>
              <a:rPr lang="en-US" altLang="zh-CN" dirty="0"/>
              <a:t>          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color = d3.scale.category20();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  </a:t>
            </a:r>
          </a:p>
          <a:p>
            <a:pPr marL="0" indent="0">
              <a:buNone/>
            </a:pPr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</a:t>
            </a:r>
            <a:r>
              <a:rPr lang="en-US" altLang="zh-CN" dirty="0" err="1"/>
              <a:t>svg_nodes</a:t>
            </a:r>
            <a:r>
              <a:rPr lang="en-US" altLang="zh-CN" dirty="0"/>
              <a:t> = </a:t>
            </a:r>
            <a:r>
              <a:rPr lang="en-US" altLang="zh-CN" dirty="0" err="1"/>
              <a:t>svg.selectAll</a:t>
            </a:r>
            <a:r>
              <a:rPr lang="en-US" altLang="zh-CN" dirty="0"/>
              <a:t>("circle")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.data(nodes)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.enter()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.append("circle")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("r",10)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.style("</a:t>
            </a:r>
            <a:r>
              <a:rPr lang="en-US" altLang="zh-CN" dirty="0" err="1"/>
              <a:t>fill",</a:t>
            </a:r>
            <a:r>
              <a:rPr lang="en-US" altLang="zh-CN" b="1" dirty="0" err="1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color(</a:t>
            </a:r>
            <a:r>
              <a:rPr lang="en-US" altLang="zh-CN" dirty="0" err="1"/>
              <a:t>i</a:t>
            </a:r>
            <a:r>
              <a:rPr lang="en-US" altLang="zh-CN" dirty="0"/>
              <a:t>);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})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        .call(</a:t>
            </a:r>
            <a:r>
              <a:rPr lang="en-US" altLang="zh-CN" dirty="0" err="1"/>
              <a:t>force.drag</a:t>
            </a:r>
            <a:r>
              <a:rPr lang="en-US" altLang="zh-CN" dirty="0"/>
              <a:t>);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最后一句</a:t>
            </a:r>
            <a:r>
              <a:rPr lang="zh-CN" altLang="en-US" dirty="0" smtClean="0"/>
              <a:t>代码 </a:t>
            </a:r>
            <a:r>
              <a:rPr lang="en-US" altLang="zh-CN" dirty="0"/>
              <a:t>call( </a:t>
            </a:r>
            <a:r>
              <a:rPr lang="en-US" altLang="zh-CN" dirty="0" err="1"/>
              <a:t>force.drag</a:t>
            </a:r>
            <a:r>
              <a:rPr lang="en-US" altLang="zh-CN" dirty="0"/>
              <a:t> ) </a:t>
            </a:r>
            <a:r>
              <a:rPr lang="zh-CN" altLang="en-US" dirty="0"/>
              <a:t>是设定我们可以拖动顶点。这个 </a:t>
            </a:r>
            <a:r>
              <a:rPr lang="en-US" altLang="zh-CN" dirty="0"/>
              <a:t>call </a:t>
            </a:r>
            <a:r>
              <a:rPr lang="zh-CN" altLang="en-US" dirty="0"/>
              <a:t>函数我们前面说过，这个 </a:t>
            </a:r>
            <a:r>
              <a:rPr lang="en-US" altLang="zh-CN" dirty="0"/>
              <a:t>call </a:t>
            </a:r>
            <a:r>
              <a:rPr lang="zh-CN" altLang="en-US" dirty="0"/>
              <a:t>是用于将当前选择的元素传到 </a:t>
            </a:r>
            <a:r>
              <a:rPr lang="en-US" altLang="zh-CN" dirty="0" err="1"/>
              <a:t>force.drag</a:t>
            </a:r>
            <a:r>
              <a:rPr lang="en-US" altLang="zh-CN" dirty="0"/>
              <a:t> </a:t>
            </a:r>
            <a:r>
              <a:rPr lang="zh-CN" altLang="en-US" dirty="0"/>
              <a:t>函数中。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力学图的制作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最后，我们还需要一段代码，如下：</a:t>
            </a:r>
            <a:endParaRPr lang="en-US" altLang="zh-CN" dirty="0" smtClean="0"/>
          </a:p>
          <a:p>
            <a:r>
              <a:rPr lang="en-US" altLang="zh-CN" dirty="0" err="1" smtClean="0"/>
              <a:t>force.on</a:t>
            </a:r>
            <a:r>
              <a:rPr lang="en-US" altLang="zh-CN" dirty="0"/>
              <a:t>("tick", </a:t>
            </a:r>
            <a:r>
              <a:rPr lang="en-US" altLang="zh-CN" b="1" dirty="0"/>
              <a:t>function</a:t>
            </a:r>
            <a:r>
              <a:rPr lang="en-US" altLang="zh-CN" dirty="0"/>
              <a:t>(){    </a:t>
            </a:r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("x1",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d.source.x</a:t>
            </a:r>
            <a:r>
              <a:rPr lang="en-US" altLang="zh-CN" dirty="0"/>
              <a:t>; });  </a:t>
            </a:r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("y1",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d.source.y</a:t>
            </a:r>
            <a:r>
              <a:rPr lang="en-US" altLang="zh-CN" dirty="0"/>
              <a:t>; });  </a:t>
            </a:r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("x2",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d.target.x</a:t>
            </a:r>
            <a:r>
              <a:rPr lang="en-US" altLang="zh-CN" dirty="0"/>
              <a:t>; });  </a:t>
            </a:r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svg_edges.attr</a:t>
            </a:r>
            <a:r>
              <a:rPr lang="en-US" altLang="zh-CN" dirty="0"/>
              <a:t>("y2",</a:t>
            </a:r>
            <a:r>
              <a:rPr lang="en-US" altLang="zh-CN" b="1" dirty="0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d.target.y</a:t>
            </a:r>
            <a:r>
              <a:rPr lang="en-US" altLang="zh-CN" dirty="0"/>
              <a:t>; });  </a:t>
            </a:r>
          </a:p>
          <a:p>
            <a:r>
              <a:rPr lang="en-US" altLang="zh-CN" dirty="0"/>
              <a:t>       </a:t>
            </a:r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svg_nodes.attr</a:t>
            </a:r>
            <a:r>
              <a:rPr lang="en-US" altLang="zh-CN" dirty="0"/>
              <a:t>("</a:t>
            </a:r>
            <a:r>
              <a:rPr lang="en-US" altLang="zh-CN" dirty="0" err="1"/>
              <a:t>cx",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d.x</a:t>
            </a:r>
            <a:r>
              <a:rPr lang="en-US" altLang="zh-CN" dirty="0"/>
              <a:t>; });  </a:t>
            </a:r>
          </a:p>
          <a:p>
            <a:r>
              <a:rPr lang="en-US" altLang="zh-CN" dirty="0"/>
              <a:t>     </a:t>
            </a:r>
            <a:r>
              <a:rPr lang="en-US" altLang="zh-CN" dirty="0" err="1"/>
              <a:t>svg_nodes.attr</a:t>
            </a:r>
            <a:r>
              <a:rPr lang="en-US" altLang="zh-CN" dirty="0"/>
              <a:t>("</a:t>
            </a:r>
            <a:r>
              <a:rPr lang="en-US" altLang="zh-CN" dirty="0" err="1"/>
              <a:t>cy",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d.y</a:t>
            </a:r>
            <a:r>
              <a:rPr lang="en-US" altLang="zh-CN" dirty="0"/>
              <a:t>; });  </a:t>
            </a:r>
          </a:p>
          <a:p>
            <a:r>
              <a:rPr lang="en-US" altLang="zh-CN" dirty="0"/>
              <a:t>});  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tick </a:t>
            </a:r>
            <a:r>
              <a:rPr lang="zh-CN" altLang="en-US" dirty="0"/>
              <a:t>指的是时间间隔，也就是每一个时间间隔之后就刷新一遍画面，刷新的内容写在后面的无名函数 </a:t>
            </a:r>
            <a:r>
              <a:rPr lang="en-US" altLang="zh-CN" dirty="0"/>
              <a:t>function </a:t>
            </a:r>
            <a:r>
              <a:rPr lang="zh-CN" altLang="en-US" dirty="0"/>
              <a:t>中， </a:t>
            </a:r>
            <a:r>
              <a:rPr lang="en-US" altLang="zh-CN" dirty="0"/>
              <a:t>function </a:t>
            </a:r>
            <a:r>
              <a:rPr lang="zh-CN" altLang="en-US" dirty="0"/>
              <a:t>函数中写上作图的内容</a:t>
            </a:r>
            <a:r>
              <a:rPr lang="zh-CN" altLang="en-US" dirty="0" smtClean="0"/>
              <a:t>。</a:t>
            </a:r>
            <a:r>
              <a:rPr lang="zh-CN" altLang="en-US" dirty="0"/>
              <a:t>  我们来看看最终效果</a:t>
            </a:r>
            <a:r>
              <a:rPr lang="zh-CN" altLang="en-US" dirty="0" smtClean="0"/>
              <a:t>图。</a:t>
            </a:r>
            <a:endParaRPr lang="zh-CN" altLang="en-US" dirty="0"/>
          </a:p>
        </p:txBody>
      </p:sp>
      <p:pic>
        <p:nvPicPr>
          <p:cNvPr id="16386" name="Picture 2" descr="http://img.blog.csdn.net/20140723124758621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98" y="404664"/>
            <a:ext cx="1937177" cy="18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 弦图的</a:t>
            </a:r>
            <a:r>
              <a:rPr lang="zh-CN" altLang="en-US" b="1" dirty="0" smtClean="0">
                <a:hlinkClick r:id="rId2"/>
              </a:rPr>
              <a:t>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弦图（ </a:t>
            </a:r>
            <a:r>
              <a:rPr lang="en-US" altLang="zh-CN" dirty="0"/>
              <a:t>Chord </a:t>
            </a:r>
            <a:r>
              <a:rPr lang="zh-CN" altLang="en-US" dirty="0"/>
              <a:t>），主要用于表示两个节点之间的联系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3750785" cy="353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img.blog.csdn.net/20140730143114255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3937927" cy="36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http://img.blog.csdn.net/20140730145906609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70261"/>
            <a:ext cx="48482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 集群图的制作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50" y="1600200"/>
            <a:ext cx="399989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4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通常用于表示包含与被包含关系。</a:t>
            </a:r>
          </a:p>
          <a:p>
            <a:r>
              <a:rPr lang="zh-CN" altLang="en-US" dirty="0" smtClean="0"/>
              <a:t>    现在我们给出数据，并将其可视化。数据的内容为：中国里包含的部分省份，省份里包含的部分城市。我们将数据文件写在一个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文件中，再用 </a:t>
            </a:r>
            <a:r>
              <a:rPr lang="en-US" altLang="zh-CN" dirty="0" smtClean="0"/>
              <a:t>D3 </a:t>
            </a:r>
            <a:r>
              <a:rPr lang="zh-CN" altLang="en-US" dirty="0" smtClean="0"/>
              <a:t>来读取。 </a:t>
            </a:r>
            <a:r>
              <a:rPr lang="en-US" altLang="zh-CN" dirty="0" smtClean="0"/>
              <a:t>JSON(JavaScript Object Notation) </a:t>
            </a:r>
            <a:r>
              <a:rPr lang="zh-CN" altLang="en-US" dirty="0" smtClean="0"/>
              <a:t>是一种轻量级的数据交换格式。关于它的语法规则，请各位自行查询百度百科等。数据如下：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4474840" cy="5937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 b="1" dirty="0" smtClean="0"/>
              <a:t>{</a:t>
            </a:r>
          </a:p>
          <a:p>
            <a:pPr marL="0" indent="0">
              <a:buNone/>
            </a:pPr>
            <a:r>
              <a:rPr lang="en-US" altLang="zh-CN" sz="1000" b="1" dirty="0" smtClean="0"/>
              <a:t>"name":"</a:t>
            </a:r>
            <a:r>
              <a:rPr lang="zh-CN" altLang="en-US" sz="1000" b="1" dirty="0" smtClean="0"/>
              <a:t>中国</a:t>
            </a:r>
            <a:r>
              <a:rPr lang="en-US" altLang="zh-CN" sz="1000" b="1" dirty="0" smtClean="0"/>
              <a:t>",</a:t>
            </a:r>
          </a:p>
          <a:p>
            <a:pPr marL="0" indent="0">
              <a:buNone/>
            </a:pPr>
            <a:r>
              <a:rPr lang="en-US" altLang="zh-CN" sz="1000" b="1" dirty="0" smtClean="0"/>
              <a:t>"children":[</a:t>
            </a:r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</a:p>
          <a:p>
            <a:pPr marL="0" indent="0">
              <a:buNone/>
            </a:pPr>
            <a:r>
              <a:rPr lang="en-US" altLang="zh-CN" sz="1000" b="1" dirty="0" smtClean="0"/>
              <a:t>	                          "name":"</a:t>
            </a:r>
            <a:r>
              <a:rPr lang="zh-CN" altLang="en-US" sz="1000" b="1" dirty="0" smtClean="0"/>
              <a:t>浙江</a:t>
            </a:r>
            <a:r>
              <a:rPr lang="en-US" altLang="zh-CN" sz="1000" b="1" dirty="0" smtClean="0"/>
              <a:t>" , </a:t>
            </a:r>
          </a:p>
          <a:p>
            <a:pPr marL="0" indent="0">
              <a:buNone/>
            </a:pPr>
            <a:r>
              <a:rPr lang="en-US" altLang="zh-CN" sz="1000" b="1" dirty="0" smtClean="0"/>
              <a:t>  	                         "children":</a:t>
            </a:r>
          </a:p>
          <a:p>
            <a:pPr marL="0" indent="0">
              <a:buNone/>
            </a:pPr>
            <a:r>
              <a:rPr lang="en-US" altLang="zh-CN" sz="1000" b="1" dirty="0" smtClean="0"/>
              <a:t>  	                         [</a:t>
            </a:r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杭州</a:t>
            </a:r>
            <a:r>
              <a:rPr lang="en-US" altLang="zh-CN" sz="1000" b="1" dirty="0" smtClean="0"/>
              <a:t>" },</a:t>
            </a:r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宁波</a:t>
            </a:r>
            <a:r>
              <a:rPr lang="en-US" altLang="zh-CN" sz="1000" b="1" dirty="0" smtClean="0"/>
              <a:t>" },</a:t>
            </a:r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温州</a:t>
            </a:r>
            <a:r>
              <a:rPr lang="en-US" altLang="zh-CN" sz="1000" b="1" dirty="0" smtClean="0"/>
              <a:t>" },</a:t>
            </a:r>
          </a:p>
          <a:p>
            <a:pPr marL="0" indent="0">
              <a:buNone/>
            </a:pPr>
            <a:r>
              <a:rPr lang="en-US" altLang="zh-CN" sz="1000" b="1" dirty="0" smtClean="0"/>
              <a:t>	  	  	{"name":"</a:t>
            </a:r>
            <a:r>
              <a:rPr lang="zh-CN" altLang="en-US" sz="1000" b="1" dirty="0" smtClean="0"/>
              <a:t>绍兴</a:t>
            </a:r>
            <a:r>
              <a:rPr lang="en-US" altLang="zh-CN" sz="1000" b="1" dirty="0" smtClean="0"/>
              <a:t>" }</a:t>
            </a:r>
          </a:p>
          <a:p>
            <a:pPr marL="0" indent="0">
              <a:buNone/>
            </a:pPr>
            <a:r>
              <a:rPr lang="en-US" altLang="zh-CN" sz="1000" b="1" dirty="0" smtClean="0"/>
              <a:t>  	                            ] </a:t>
            </a:r>
          </a:p>
          <a:p>
            <a:pPr marL="0" indent="0">
              <a:buNone/>
            </a:pPr>
            <a:r>
              <a:rPr lang="en-US" altLang="zh-CN" sz="1000" b="1" dirty="0" smtClean="0"/>
              <a:t>  	},  	</a:t>
            </a:r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</a:p>
          <a:p>
            <a:pPr marL="0" indent="0">
              <a:buNone/>
            </a:pPr>
            <a:r>
              <a:rPr lang="en-US" altLang="zh-CN" sz="1000" b="1" dirty="0" smtClean="0"/>
              <a:t>		"name":"</a:t>
            </a:r>
            <a:r>
              <a:rPr lang="zh-CN" altLang="en-US" sz="1000" b="1" dirty="0" smtClean="0"/>
              <a:t>广西</a:t>
            </a:r>
            <a:r>
              <a:rPr lang="en-US" altLang="zh-CN" sz="1000" b="1" dirty="0" smtClean="0"/>
              <a:t>" , </a:t>
            </a:r>
          </a:p>
          <a:p>
            <a:pPr marL="0" indent="0">
              <a:buNone/>
            </a:pPr>
            <a:r>
              <a:rPr lang="en-US" altLang="zh-CN" sz="1000" b="1" dirty="0" smtClean="0"/>
              <a:t>		"children":</a:t>
            </a:r>
          </a:p>
          <a:p>
            <a:pPr marL="0" indent="0">
              <a:buNone/>
            </a:pPr>
            <a:r>
              <a:rPr lang="en-US" altLang="zh-CN" sz="1000" b="1" dirty="0" smtClean="0"/>
              <a:t>		[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桂林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南宁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柳州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防城港</a:t>
            </a:r>
            <a:r>
              <a:rPr lang="en-US" altLang="zh-CN" sz="1000" b="1" dirty="0" smtClean="0"/>
              <a:t>"}</a:t>
            </a:r>
          </a:p>
          <a:p>
            <a:pPr marL="0" indent="0">
              <a:buNone/>
            </a:pPr>
            <a:r>
              <a:rPr lang="en-US" altLang="zh-CN" sz="1000" b="1" dirty="0" smtClean="0"/>
              <a:t>		] </a:t>
            </a:r>
          </a:p>
          <a:p>
            <a:pPr marL="0" indent="0">
              <a:buNone/>
            </a:pPr>
            <a:r>
              <a:rPr lang="en-US" altLang="zh-CN" sz="1000" b="1" dirty="0" smtClean="0"/>
              <a:t>	},	</a:t>
            </a:r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</a:p>
          <a:p>
            <a:pPr marL="0" indent="0">
              <a:buNone/>
            </a:pPr>
            <a:r>
              <a:rPr lang="en-US" altLang="zh-CN" sz="1000" b="1" dirty="0" smtClean="0"/>
              <a:t>		"name":"</a:t>
            </a:r>
            <a:r>
              <a:rPr lang="zh-CN" altLang="en-US" sz="1000" b="1" dirty="0" smtClean="0"/>
              <a:t>黑龙江</a:t>
            </a:r>
            <a:r>
              <a:rPr lang="en-US" altLang="zh-CN" sz="1000" b="1" dirty="0" smtClean="0"/>
              <a:t>",</a:t>
            </a:r>
          </a:p>
          <a:p>
            <a:pPr marL="0" indent="0">
              <a:buNone/>
            </a:pPr>
            <a:r>
              <a:rPr lang="en-US" altLang="zh-CN" sz="1000" b="1" dirty="0" smtClean="0"/>
              <a:t>		"children":</a:t>
            </a:r>
          </a:p>
          <a:p>
            <a:pPr marL="0" indent="0">
              <a:buNone/>
            </a:pPr>
            <a:r>
              <a:rPr lang="en-US" altLang="zh-CN" sz="1000" b="1" dirty="0" smtClean="0"/>
              <a:t>		[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哈尔滨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齐齐哈尔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牡丹江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大庆</a:t>
            </a:r>
            <a:r>
              <a:rPr lang="en-US" altLang="zh-CN" sz="1000" b="1" dirty="0" smtClean="0"/>
              <a:t>"}</a:t>
            </a:r>
          </a:p>
          <a:p>
            <a:pPr marL="0" indent="0">
              <a:buNone/>
            </a:pPr>
            <a:r>
              <a:rPr lang="en-US" altLang="zh-CN" sz="1000" b="1" dirty="0" smtClean="0"/>
              <a:t>		] </a:t>
            </a:r>
          </a:p>
          <a:p>
            <a:pPr marL="0" indent="0">
              <a:buNone/>
            </a:pPr>
            <a:r>
              <a:rPr lang="en-US" altLang="zh-CN" sz="1000" b="1" dirty="0" smtClean="0"/>
              <a:t>	},	</a:t>
            </a:r>
          </a:p>
          <a:p>
            <a:pPr marL="0" indent="0">
              <a:buNone/>
            </a:pPr>
            <a:r>
              <a:rPr lang="en-US" altLang="zh-CN" sz="1000" b="1" dirty="0" smtClean="0"/>
              <a:t>	{ </a:t>
            </a:r>
          </a:p>
          <a:p>
            <a:pPr marL="0" indent="0">
              <a:buNone/>
            </a:pPr>
            <a:r>
              <a:rPr lang="en-US" altLang="zh-CN" sz="1000" b="1" dirty="0" smtClean="0"/>
              <a:t>		"name":"</a:t>
            </a:r>
            <a:r>
              <a:rPr lang="zh-CN" altLang="en-US" sz="1000" b="1" dirty="0" smtClean="0"/>
              <a:t>新疆</a:t>
            </a:r>
            <a:r>
              <a:rPr lang="en-US" altLang="zh-CN" sz="1000" b="1" dirty="0" smtClean="0"/>
              <a:t>" , </a:t>
            </a:r>
          </a:p>
          <a:p>
            <a:pPr marL="0" indent="0">
              <a:buNone/>
            </a:pPr>
            <a:r>
              <a:rPr lang="en-US" altLang="zh-CN" sz="1000" b="1" dirty="0" smtClean="0"/>
              <a:t>		"children":</a:t>
            </a:r>
          </a:p>
          <a:p>
            <a:pPr marL="0" indent="0">
              <a:buNone/>
            </a:pPr>
            <a:r>
              <a:rPr lang="en-US" altLang="zh-CN" sz="1000" b="1" dirty="0" smtClean="0"/>
              <a:t>		[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乌鲁木齐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克拉玛依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吐鲁番</a:t>
            </a:r>
            <a:r>
              <a:rPr lang="en-US" altLang="zh-CN" sz="1000" b="1" dirty="0" smtClean="0"/>
              <a:t>"},</a:t>
            </a:r>
          </a:p>
          <a:p>
            <a:pPr marL="0" indent="0">
              <a:buNone/>
            </a:pPr>
            <a:r>
              <a:rPr lang="en-US" altLang="zh-CN" sz="1000" b="1" dirty="0" smtClean="0"/>
              <a:t>			{"name":"</a:t>
            </a:r>
            <a:r>
              <a:rPr lang="zh-CN" altLang="en-US" sz="1000" b="1" dirty="0" smtClean="0"/>
              <a:t>哈密</a:t>
            </a:r>
            <a:r>
              <a:rPr lang="en-US" altLang="zh-CN" sz="1000" b="1" dirty="0" smtClean="0"/>
              <a:t>"}</a:t>
            </a:r>
          </a:p>
          <a:p>
            <a:pPr marL="0" indent="0">
              <a:buNone/>
            </a:pPr>
            <a:r>
              <a:rPr lang="en-US" altLang="zh-CN" sz="1000" b="1" dirty="0" smtClean="0"/>
              <a:t>		]</a:t>
            </a:r>
          </a:p>
          <a:p>
            <a:pPr marL="0" indent="0">
              <a:buNone/>
            </a:pPr>
            <a:r>
              <a:rPr lang="en-US" altLang="zh-CN" sz="1000" b="1" dirty="0" smtClean="0"/>
              <a:t>	}</a:t>
            </a:r>
          </a:p>
          <a:p>
            <a:pPr marL="0" indent="0">
              <a:buNone/>
            </a:pPr>
            <a:r>
              <a:rPr lang="en-US" altLang="zh-CN" sz="1000" b="1" dirty="0" smtClean="0"/>
              <a:t>                       ]</a:t>
            </a:r>
          </a:p>
          <a:p>
            <a:pPr marL="0" indent="0">
              <a:buNone/>
            </a:pPr>
            <a:r>
              <a:rPr lang="en-US" altLang="zh-CN" sz="1000" b="1" dirty="0" smtClean="0"/>
              <a:t>}</a:t>
            </a:r>
            <a:endParaRPr lang="zh-CN" altLang="en-US" sz="1000" b="1" dirty="0"/>
          </a:p>
        </p:txBody>
      </p:sp>
      <p:sp>
        <p:nvSpPr>
          <p:cNvPr id="4" name="右弧形箭头 3"/>
          <p:cNvSpPr/>
          <p:nvPr/>
        </p:nvSpPr>
        <p:spPr>
          <a:xfrm>
            <a:off x="6588224" y="5229200"/>
            <a:ext cx="1008112" cy="1440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42210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源码见备注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在上面的代码中，用到了一个无名函数 </a:t>
            </a:r>
            <a:r>
              <a:rPr lang="en-US" altLang="zh-CN" b="1" dirty="0"/>
              <a:t>function(d, i)</a:t>
            </a:r>
            <a:r>
              <a:rPr lang="zh-CN" altLang="en-US" dirty="0"/>
              <a:t>。当选择集需要使用被绑定的数据时，常需要这么使用。其包含两个参数，其中：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d </a:t>
            </a:r>
            <a:r>
              <a:rPr lang="zh-CN" altLang="en-US" b="1" dirty="0">
                <a:solidFill>
                  <a:srgbClr val="FF0000"/>
                </a:solidFill>
              </a:rPr>
              <a:t>代表数据，也就是与某元素绑定的数据。</a:t>
            </a:r>
          </a:p>
          <a:p>
            <a:pPr marL="0" indent="0" fontAlgn="base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i </a:t>
            </a:r>
            <a:r>
              <a:rPr lang="zh-CN" altLang="en-US" b="1" dirty="0">
                <a:solidFill>
                  <a:srgbClr val="FF0000"/>
                </a:solidFill>
              </a:rPr>
              <a:t>代表索引，代表数据的索引号，从 </a:t>
            </a:r>
            <a:r>
              <a:rPr lang="en-US" altLang="zh-CN" b="1" dirty="0">
                <a:solidFill>
                  <a:srgbClr val="FF0000"/>
                </a:solidFill>
              </a:rPr>
              <a:t>0 </a:t>
            </a:r>
            <a:r>
              <a:rPr lang="zh-CN" altLang="en-US" b="1" dirty="0">
                <a:solidFill>
                  <a:srgbClr val="FF0000"/>
                </a:solidFill>
              </a:rPr>
              <a:t>开始。</a:t>
            </a:r>
          </a:p>
          <a:p>
            <a:pPr marL="0" indent="0" fontAlgn="base">
              <a:buNone/>
            </a:pPr>
            <a:r>
              <a:rPr lang="zh-CN" altLang="en-US" dirty="0"/>
              <a:t>例如，上述例子中：第 </a:t>
            </a:r>
            <a:r>
              <a:rPr lang="en-US" altLang="zh-CN" dirty="0"/>
              <a:t>0 </a:t>
            </a:r>
            <a:r>
              <a:rPr lang="zh-CN" altLang="en-US" dirty="0"/>
              <a:t>个元素 </a:t>
            </a:r>
            <a:r>
              <a:rPr lang="en-US" altLang="zh-CN" dirty="0"/>
              <a:t>apple </a:t>
            </a:r>
            <a:r>
              <a:rPr lang="zh-CN" altLang="en-US" dirty="0"/>
              <a:t>绑定的数据是 </a:t>
            </a:r>
            <a:r>
              <a:rPr lang="en-US" altLang="zh-CN" dirty="0"/>
              <a:t>China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3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先要用 </a:t>
            </a:r>
            <a:r>
              <a:rPr lang="en-US" altLang="zh-CN" dirty="0"/>
              <a:t>Layout </a:t>
            </a:r>
            <a:r>
              <a:rPr lang="zh-CN" altLang="en-US" dirty="0"/>
              <a:t>转换数据。</a:t>
            </a: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cluster = d3.layout.cluster()  </a:t>
            </a:r>
          </a:p>
          <a:p>
            <a:pPr marL="0" indent="0">
              <a:buNone/>
            </a:pPr>
            <a:r>
              <a:rPr lang="en-US" altLang="zh-CN" sz="2000" dirty="0"/>
              <a:t>    .size([height, width - 200]); </a:t>
            </a:r>
          </a:p>
          <a:p>
            <a:pPr marL="0" indent="0">
              <a:buNone/>
            </a:pPr>
            <a:r>
              <a:rPr lang="zh-CN" altLang="en-US" dirty="0"/>
              <a:t>接下来要用这个函数来转换数据：</a:t>
            </a:r>
          </a:p>
          <a:p>
            <a:pPr marL="0" lvl="0" indent="0">
              <a:buNone/>
            </a:pPr>
            <a:r>
              <a:rPr lang="en-US" altLang="zh-CN" sz="2000" dirty="0"/>
              <a:t>d3.json("</a:t>
            </a:r>
            <a:r>
              <a:rPr lang="en-US" altLang="zh-CN" sz="2000" dirty="0" err="1"/>
              <a:t>city.json</a:t>
            </a:r>
            <a:r>
              <a:rPr lang="en-US" altLang="zh-CN" sz="2000" dirty="0"/>
              <a:t>", </a:t>
            </a:r>
            <a:r>
              <a:rPr lang="en-US" altLang="zh-CN" sz="2000" b="1" dirty="0"/>
              <a:t>function</a:t>
            </a:r>
            <a:r>
              <a:rPr lang="en-US" altLang="zh-CN" sz="2000" dirty="0"/>
              <a:t>(error, root) {  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 nodes = </a:t>
            </a:r>
            <a:r>
              <a:rPr lang="en-US" altLang="zh-CN" sz="2000" dirty="0" err="1"/>
              <a:t>cluster.nodes</a:t>
            </a:r>
            <a:r>
              <a:rPr lang="en-US" altLang="zh-CN" sz="2000" dirty="0"/>
              <a:t>(root);  </a:t>
            </a:r>
          </a:p>
          <a:p>
            <a:pPr marL="0" lv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 links = </a:t>
            </a:r>
            <a:r>
              <a:rPr lang="en-US" altLang="zh-CN" sz="2000" dirty="0" err="1"/>
              <a:t>cluster.links</a:t>
            </a:r>
            <a:r>
              <a:rPr lang="en-US" altLang="zh-CN" sz="2000" dirty="0"/>
              <a:t>(nodes);  </a:t>
            </a:r>
            <a:r>
              <a:rPr lang="en-US" altLang="zh-CN" sz="2000" dirty="0" smtClean="0"/>
              <a:t>    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2000" dirty="0"/>
              <a:t>  console.log(nodes);  </a:t>
            </a:r>
          </a:p>
          <a:p>
            <a:pPr marL="0" lvl="0" indent="0">
              <a:buNone/>
            </a:pPr>
            <a:r>
              <a:rPr lang="en-US" altLang="zh-CN" sz="2000" dirty="0"/>
              <a:t>  console.log(links);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d3.json </a:t>
            </a:r>
            <a:r>
              <a:rPr lang="zh-CN" altLang="en-US" sz="2000" dirty="0"/>
              <a:t>用于读取 </a:t>
            </a:r>
            <a:r>
              <a:rPr lang="en-US" altLang="zh-CN" sz="2000" dirty="0"/>
              <a:t>JSON </a:t>
            </a:r>
            <a:r>
              <a:rPr lang="zh-CN" altLang="en-US" sz="2000" dirty="0"/>
              <a:t>文件。要注意，</a:t>
            </a:r>
            <a:r>
              <a:rPr lang="en-US" altLang="zh-CN" sz="2000" dirty="0"/>
              <a:t>d3.json </a:t>
            </a:r>
            <a:r>
              <a:rPr lang="zh-CN" altLang="en-US" sz="2000" dirty="0"/>
              <a:t>只能用于网络</a:t>
            </a:r>
            <a:r>
              <a:rPr lang="zh-CN" altLang="en-US" sz="2000" dirty="0" smtClean="0"/>
              <a:t>读取。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json</a:t>
            </a:r>
            <a:r>
              <a:rPr lang="en-US" altLang="zh-CN" sz="2000" dirty="0"/>
              <a:t> </a:t>
            </a:r>
            <a:r>
              <a:rPr lang="zh-CN" altLang="en-US" sz="2000" dirty="0"/>
              <a:t>函数后面跟一个无名函数 </a:t>
            </a:r>
            <a:r>
              <a:rPr lang="en-US" altLang="zh-CN" sz="2000" dirty="0"/>
              <a:t>function </a:t>
            </a:r>
            <a:r>
              <a:rPr lang="zh-CN" altLang="en-US" sz="2000" dirty="0"/>
              <a:t>，里面的参数 </a:t>
            </a:r>
            <a:r>
              <a:rPr lang="en-US" altLang="zh-CN" sz="2000" dirty="0"/>
              <a:t>root </a:t>
            </a:r>
            <a:r>
              <a:rPr lang="zh-CN" altLang="en-US" sz="2000" dirty="0"/>
              <a:t>用于读取数据的内容，后面两行代码调用 </a:t>
            </a:r>
            <a:r>
              <a:rPr lang="en-US" altLang="zh-CN" sz="2000" dirty="0"/>
              <a:t>cluster </a:t>
            </a:r>
            <a:r>
              <a:rPr lang="zh-CN" altLang="en-US" sz="2000" dirty="0"/>
              <a:t>分别转换数据，并保存到 </a:t>
            </a:r>
            <a:r>
              <a:rPr lang="en-US" altLang="zh-CN" sz="2000" dirty="0"/>
              <a:t>nodes </a:t>
            </a:r>
            <a:r>
              <a:rPr lang="zh-CN" altLang="en-US" sz="2000" dirty="0"/>
              <a:t>和 </a:t>
            </a:r>
            <a:r>
              <a:rPr lang="en-US" altLang="zh-CN" sz="2000" dirty="0"/>
              <a:t>links 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。</a:t>
            </a:r>
            <a:r>
              <a:rPr lang="zh-CN" altLang="en-US" sz="1800" dirty="0"/>
              <a:t>再后面两行用于输出转换后的数据</a:t>
            </a:r>
            <a:r>
              <a:rPr lang="zh-CN" altLang="en-US" sz="1800" dirty="0" smtClean="0"/>
              <a:t>文件。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r>
              <a:rPr lang="en-US" altLang="zh-CN" sz="2000" dirty="0" smtClean="0"/>
              <a:t> 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3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28219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51920" y="23488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nodes </a:t>
            </a:r>
            <a:r>
              <a:rPr lang="zh-CN" altLang="en-US" dirty="0">
                <a:solidFill>
                  <a:srgbClr val="FF0000"/>
                </a:solidFill>
              </a:rPr>
              <a:t>中有各个节点的</a:t>
            </a:r>
            <a:r>
              <a:rPr lang="zh-CN" altLang="en-US" dirty="0">
                <a:solidFill>
                  <a:srgbClr val="00B050"/>
                </a:solidFill>
              </a:rPr>
              <a:t>子节点、深度、名称、位置（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）信息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links </a:t>
            </a:r>
            <a:r>
              <a:rPr lang="zh-CN" altLang="en-US" dirty="0">
                <a:solidFill>
                  <a:srgbClr val="FF0000"/>
                </a:solidFill>
              </a:rPr>
              <a:t>中有连线两端（ </a:t>
            </a:r>
            <a:r>
              <a:rPr lang="en-US" altLang="zh-CN" dirty="0">
                <a:solidFill>
                  <a:srgbClr val="00B050"/>
                </a:solidFill>
              </a:rPr>
              <a:t>source , target </a:t>
            </a:r>
            <a:r>
              <a:rPr lang="zh-CN" altLang="en-US" dirty="0">
                <a:solidFill>
                  <a:srgbClr val="FF0000"/>
                </a:solidFill>
              </a:rPr>
              <a:t>）的节点信息。</a:t>
            </a:r>
          </a:p>
        </p:txBody>
      </p:sp>
    </p:spTree>
    <p:extLst>
      <p:ext uri="{BB962C8B-B14F-4D97-AF65-F5344CB8AC3E}">
        <p14:creationId xmlns:p14="http://schemas.microsoft.com/office/powerpoint/2010/main" val="22080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集群图（ </a:t>
            </a:r>
            <a:r>
              <a:rPr lang="en-US" altLang="zh-CN" b="1" dirty="0" smtClean="0">
                <a:solidFill>
                  <a:srgbClr val="FF0000"/>
                </a:solidFill>
              </a:rPr>
              <a:t>Cluster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有了</a:t>
            </a:r>
            <a:r>
              <a:rPr lang="zh-CN" altLang="en-US" dirty="0"/>
              <a:t>转换后的数据，就可以绘制了。其实 </a:t>
            </a:r>
            <a:r>
              <a:rPr lang="en-US" altLang="zh-CN" dirty="0"/>
              <a:t>D3 </a:t>
            </a:r>
            <a:r>
              <a:rPr lang="zh-CN" altLang="en-US" dirty="0"/>
              <a:t>已经基本上为我们准备好了绘制的函数，我们要学习的仅仅是查询并使用它们。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en-US" b="1" dirty="0">
                <a:solidFill>
                  <a:srgbClr val="00B050"/>
                </a:solidFill>
              </a:rPr>
              <a:t>绘制线条</a:t>
            </a:r>
            <a:r>
              <a:rPr lang="zh-CN" altLang="en-US" dirty="0"/>
              <a:t>，我们可以使用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lv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diagonal = d3.svg.diagonal()  </a:t>
            </a:r>
          </a:p>
          <a:p>
            <a:pPr marL="0" lvl="0" indent="0">
              <a:buNone/>
            </a:pPr>
            <a:r>
              <a:rPr lang="en-US" altLang="zh-CN" dirty="0"/>
              <a:t>    .projection(</a:t>
            </a:r>
            <a:r>
              <a:rPr lang="en-US" altLang="zh-CN" b="1" dirty="0"/>
              <a:t>function</a:t>
            </a:r>
            <a:r>
              <a:rPr lang="en-US" altLang="zh-CN" dirty="0"/>
              <a:t>(d) { </a:t>
            </a:r>
            <a:r>
              <a:rPr lang="en-US" altLang="zh-CN" b="1" dirty="0"/>
              <a:t>return</a:t>
            </a:r>
            <a:r>
              <a:rPr lang="en-US" altLang="zh-CN" dirty="0"/>
              <a:t> [</a:t>
            </a:r>
            <a:r>
              <a:rPr lang="en-US" altLang="zh-CN" dirty="0" err="1"/>
              <a:t>d.y</a:t>
            </a:r>
            <a:r>
              <a:rPr lang="en-US" altLang="zh-CN" dirty="0"/>
              <a:t>, </a:t>
            </a:r>
            <a:r>
              <a:rPr lang="en-US" altLang="zh-CN" dirty="0" err="1"/>
              <a:t>d.x</a:t>
            </a:r>
            <a:r>
              <a:rPr lang="en-US" altLang="zh-CN" dirty="0"/>
              <a:t>]; });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这是用于</a:t>
            </a:r>
            <a:r>
              <a:rPr lang="zh-CN" altLang="en-US" b="1" dirty="0">
                <a:solidFill>
                  <a:srgbClr val="00B050"/>
                </a:solidFill>
              </a:rPr>
              <a:t>绘制对掉线</a:t>
            </a:r>
            <a:r>
              <a:rPr lang="zh-CN" altLang="en-US" dirty="0"/>
              <a:t>的函数， </a:t>
            </a:r>
            <a:r>
              <a:rPr lang="en-US" altLang="zh-CN" dirty="0"/>
              <a:t>.projection </a:t>
            </a:r>
            <a:r>
              <a:rPr lang="zh-CN" altLang="en-US" dirty="0"/>
              <a:t>用于设定它的投影。绘制的时候，我们这样使用</a:t>
            </a:r>
            <a:r>
              <a:rPr lang="zh-CN" altLang="en-US" dirty="0" smtClean="0"/>
              <a:t>它。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b="1" dirty="0" err="1"/>
              <a:t>var</a:t>
            </a:r>
            <a:r>
              <a:rPr lang="en-US" altLang="zh-CN" dirty="0"/>
              <a:t> link = </a:t>
            </a:r>
            <a:r>
              <a:rPr lang="en-US" altLang="zh-CN" dirty="0" err="1"/>
              <a:t>svg.selectAll</a:t>
            </a:r>
            <a:r>
              <a:rPr lang="en-US" altLang="zh-CN" dirty="0"/>
              <a:t>(".link")  </a:t>
            </a:r>
          </a:p>
          <a:p>
            <a:pPr marL="0" lvl="0" indent="0">
              <a:buNone/>
            </a:pPr>
            <a:r>
              <a:rPr lang="en-US" altLang="zh-CN" dirty="0"/>
              <a:t>      .data(links)  </a:t>
            </a:r>
          </a:p>
          <a:p>
            <a:pPr marL="0" lvl="0" indent="0">
              <a:buNone/>
            </a:pPr>
            <a:r>
              <a:rPr lang="en-US" altLang="zh-CN" dirty="0"/>
              <a:t>      .enter()  </a:t>
            </a:r>
          </a:p>
          <a:p>
            <a:pPr marL="0" lvl="0" indent="0">
              <a:buNone/>
            </a:pPr>
            <a:r>
              <a:rPr lang="en-US" altLang="zh-CN" dirty="0"/>
              <a:t>      .append("path")  </a:t>
            </a:r>
          </a:p>
          <a:p>
            <a:pPr marL="0" lvl="0" indent="0"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attr</a:t>
            </a:r>
            <a:r>
              <a:rPr lang="en-US" altLang="zh-CN" dirty="0"/>
              <a:t>("class", "link")  </a:t>
            </a:r>
          </a:p>
          <a:p>
            <a:pPr marL="0" lvl="0" indent="0">
              <a:buNone/>
            </a:pPr>
            <a:r>
              <a:rPr lang="en-US" altLang="zh-CN" dirty="0"/>
              <a:t>      .</a:t>
            </a:r>
            <a:r>
              <a:rPr lang="en-US" altLang="zh-CN" dirty="0" err="1"/>
              <a:t>attr</a:t>
            </a:r>
            <a:r>
              <a:rPr lang="en-US" altLang="zh-CN" dirty="0"/>
              <a:t>("d", diagonal);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这样就绘制了所有</a:t>
            </a:r>
            <a:r>
              <a:rPr lang="zh-CN" altLang="en-US" b="1" dirty="0">
                <a:solidFill>
                  <a:srgbClr val="00B050"/>
                </a:solidFill>
              </a:rPr>
              <a:t>节点之间的连线</a:t>
            </a:r>
            <a:r>
              <a:rPr lang="zh-CN" altLang="en-US" dirty="0"/>
              <a:t>。接下来我们再绘制节点。节点还是使用 </a:t>
            </a:r>
            <a:r>
              <a:rPr lang="en-US" altLang="zh-CN" dirty="0" err="1"/>
              <a:t>svg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circle </a:t>
            </a:r>
            <a:r>
              <a:rPr lang="zh-CN" altLang="en-US" dirty="0"/>
              <a:t>来</a:t>
            </a:r>
            <a:r>
              <a:rPr lang="zh-CN" altLang="en-US" dirty="0" smtClean="0"/>
              <a:t>绘制。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0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 树状图的制作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树状图（ </a:t>
            </a:r>
            <a:r>
              <a:rPr lang="en-US" altLang="zh-CN" dirty="0"/>
              <a:t>Tree </a:t>
            </a:r>
            <a:r>
              <a:rPr lang="zh-CN" altLang="en-US" dirty="0"/>
              <a:t>）通常用于表示层级、上下级、包含与被包含关系。树状图的制作和 </a:t>
            </a:r>
            <a:r>
              <a:rPr lang="zh-CN" altLang="en-US" dirty="0" smtClean="0">
                <a:hlinkClick r:id="rId3"/>
              </a:rPr>
              <a:t>集群</a:t>
            </a:r>
            <a:r>
              <a:rPr lang="zh-CN" altLang="en-US" dirty="0">
                <a:hlinkClick r:id="rId3"/>
              </a:rPr>
              <a:t>图的制作</a:t>
            </a:r>
            <a:r>
              <a:rPr lang="zh-CN" altLang="en-US" dirty="0"/>
              <a:t> 的代码几乎完全一样。不错，你没看错，几乎完全一样。那么为什么要把这两种图分开，它们有什么不同呢？先来看看对于同一组数据，它们的结果有什么不同。数据为：</a:t>
            </a:r>
          </a:p>
        </p:txBody>
      </p:sp>
    </p:spTree>
    <p:extLst>
      <p:ext uri="{BB962C8B-B14F-4D97-AF65-F5344CB8AC3E}">
        <p14:creationId xmlns:p14="http://schemas.microsoft.com/office/powerpoint/2010/main" val="694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中国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"children":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[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                                    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浙江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,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                                      "children":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                                        [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杭州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宁波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温州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  	  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绍兴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}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  ]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  	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广西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,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"children":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[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桂林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"children":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[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秀峰区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叠彩区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象山区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七星区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]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南宁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柳州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FF000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防城港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]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黑龙江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"children":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[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哈尔滨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齐齐哈尔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牡丹江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大庆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]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{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新疆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 , 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"children":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[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乌鲁木齐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克拉玛依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吐鲁番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"},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	{"name":"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哈密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	]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900" b="1" dirty="0" smtClean="0">
                <a:solidFill>
                  <a:srgbClr val="002060"/>
                </a:solidFill>
              </a:rPr>
              <a:t>}</a:t>
            </a:r>
            <a:endParaRPr lang="zh-CN" altLang="en-US" sz="9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集群图的</a:t>
            </a:r>
            <a:r>
              <a:rPr lang="zh-CN" altLang="en-US" sz="2800" dirty="0" smtClean="0">
                <a:solidFill>
                  <a:srgbClr val="FF0000"/>
                </a:solidFill>
              </a:rPr>
              <a:t>结果左   树状</a:t>
            </a:r>
            <a:r>
              <a:rPr lang="zh-CN" altLang="en-US" sz="2800" dirty="0">
                <a:solidFill>
                  <a:srgbClr val="FF0000"/>
                </a:solidFill>
              </a:rPr>
              <a:t>图的结果</a:t>
            </a:r>
            <a:r>
              <a:rPr lang="zh-CN" altLang="en-US" sz="2800" dirty="0" smtClean="0">
                <a:solidFill>
                  <a:srgbClr val="FF0000"/>
                </a:solidFill>
              </a:rPr>
              <a:t>为右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http://img.blog.csdn.net/20140814174540047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8" y="980728"/>
            <a:ext cx="3933825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blog.csdn.net/20140814174357656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810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弧形箭头 5"/>
          <p:cNvSpPr/>
          <p:nvPr/>
        </p:nvSpPr>
        <p:spPr>
          <a:xfrm>
            <a:off x="6575623" y="5877272"/>
            <a:ext cx="1008112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60526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源码见备注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6106046" cy="601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>
                <a:hlinkClick r:id="rId3"/>
              </a:rPr>
              <a:t> 打包图的制作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2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3"/>
              </a:rPr>
              <a:t> 打包图的制作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打包图（ </a:t>
            </a:r>
            <a:r>
              <a:rPr lang="en-US" altLang="zh-CN" dirty="0"/>
              <a:t>Pack </a:t>
            </a:r>
            <a:r>
              <a:rPr lang="zh-CN" altLang="en-US" dirty="0"/>
              <a:t>），用于包含与被包含的关系，也表示各个对象的权重，通常用一圆套一圆来表示前者，用圆的大小来表示后者。</a:t>
            </a:r>
          </a:p>
          <a:p>
            <a:r>
              <a:rPr lang="zh-CN" altLang="en-US" dirty="0"/>
              <a:t> </a:t>
            </a:r>
            <a:r>
              <a:rPr lang="zh-CN" altLang="en-US" dirty="0" smtClean="0"/>
              <a:t>先</a:t>
            </a:r>
            <a:r>
              <a:rPr lang="zh-CN" altLang="en-US" dirty="0"/>
              <a:t>看本节所使用的</a:t>
            </a:r>
            <a:r>
              <a:rPr lang="zh-CN" altLang="en-US" dirty="0" smtClean="0"/>
              <a:t>数据  </a:t>
            </a:r>
            <a:r>
              <a:rPr lang="en-US" altLang="zh-CN" dirty="0"/>
              <a:t> </a:t>
            </a:r>
            <a:r>
              <a:rPr lang="en-US" altLang="zh-CN" dirty="0">
                <a:hlinkClick r:id="rId4"/>
              </a:rPr>
              <a:t>city2.json</a:t>
            </a:r>
            <a:endParaRPr lang="zh-CN" altLang="en-US" dirty="0"/>
          </a:p>
          <a:p>
            <a:r>
              <a:rPr lang="zh-CN" altLang="en-US" dirty="0"/>
              <a:t>这是各城市所属关系的数据。我们现在要用 </a:t>
            </a:r>
            <a:r>
              <a:rPr lang="en-US" altLang="zh-CN" dirty="0"/>
              <a:t>D3 </a:t>
            </a:r>
            <a:r>
              <a:rPr lang="zh-CN" altLang="en-US" dirty="0"/>
              <a:t>的 </a:t>
            </a:r>
            <a:r>
              <a:rPr lang="en-US" altLang="zh-CN" dirty="0"/>
              <a:t>layout </a:t>
            </a:r>
            <a:r>
              <a:rPr lang="zh-CN" altLang="en-US" dirty="0"/>
              <a:t>来转换数据，使其容易进行可视化处理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pack = d3.layout.pack()  </a:t>
            </a:r>
          </a:p>
          <a:p>
            <a:r>
              <a:rPr lang="en-US" altLang="zh-CN" dirty="0"/>
              <a:t>                    .size([ width, height ])  </a:t>
            </a:r>
          </a:p>
          <a:p>
            <a:r>
              <a:rPr lang="en-US" altLang="zh-CN" dirty="0"/>
              <a:t>                    .radius(20);  </a:t>
            </a:r>
          </a:p>
          <a:p>
            <a:r>
              <a:rPr lang="zh-CN" altLang="en-US" dirty="0"/>
              <a:t>上面定义了 </a:t>
            </a:r>
            <a:r>
              <a:rPr lang="en-US" altLang="zh-CN" dirty="0"/>
              <a:t>pack </a:t>
            </a:r>
            <a:r>
              <a:rPr lang="zh-CN" altLang="en-US" dirty="0"/>
              <a:t>函数，</a:t>
            </a:r>
            <a:r>
              <a:rPr lang="en-US" altLang="zh-CN" dirty="0"/>
              <a:t>size() </a:t>
            </a:r>
            <a:r>
              <a:rPr lang="zh-CN" altLang="en-US" dirty="0"/>
              <a:t>是转换后数据的尺寸，即转换后顶点的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，都会在这个 </a:t>
            </a:r>
            <a:r>
              <a:rPr lang="en-US" altLang="zh-CN" dirty="0"/>
              <a:t>size </a:t>
            </a:r>
            <a:r>
              <a:rPr lang="zh-CN" altLang="en-US" dirty="0"/>
              <a:t>范围内。</a:t>
            </a:r>
            <a:r>
              <a:rPr lang="en-US" altLang="zh-CN" dirty="0"/>
              <a:t>radius </a:t>
            </a:r>
            <a:r>
              <a:rPr lang="zh-CN" altLang="en-US" dirty="0"/>
              <a:t>是用于设定转换后最小的圆的半径。接下来要读取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文件，并将文件内容提供给 </a:t>
            </a:r>
            <a:r>
              <a:rPr lang="en-US" altLang="zh-CN" dirty="0"/>
              <a:t>pack </a:t>
            </a:r>
            <a:r>
              <a:rPr lang="zh-CN" altLang="en-US" dirty="0"/>
              <a:t>函数，用于转换数据。</a:t>
            </a:r>
          </a:p>
        </p:txBody>
      </p:sp>
    </p:spTree>
    <p:extLst>
      <p:ext uri="{BB962C8B-B14F-4D97-AF65-F5344CB8AC3E}">
        <p14:creationId xmlns:p14="http://schemas.microsoft.com/office/powerpoint/2010/main" val="17823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打包图的制作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d3.json("city2.json", </a:t>
            </a:r>
            <a:r>
              <a:rPr lang="en-US" altLang="zh-CN" b="1" dirty="0"/>
              <a:t>function</a:t>
            </a:r>
            <a:r>
              <a:rPr lang="en-US" altLang="zh-CN" dirty="0"/>
              <a:t>(error, root) {  </a:t>
            </a:r>
          </a:p>
          <a:p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nodes = </a:t>
            </a:r>
            <a:r>
              <a:rPr lang="en-US" altLang="zh-CN" dirty="0" err="1"/>
              <a:t>pack.nodes</a:t>
            </a:r>
            <a:r>
              <a:rPr lang="en-US" altLang="zh-CN" dirty="0"/>
              <a:t>(root);  </a:t>
            </a:r>
          </a:p>
          <a:p>
            <a:r>
              <a:rPr lang="en-US" altLang="zh-CN" dirty="0"/>
              <a:t>        </a:t>
            </a:r>
            <a:r>
              <a:rPr lang="en-US" altLang="zh-CN" b="1" dirty="0" err="1"/>
              <a:t>var</a:t>
            </a:r>
            <a:r>
              <a:rPr lang="en-US" altLang="zh-CN" dirty="0"/>
              <a:t> links = </a:t>
            </a:r>
            <a:r>
              <a:rPr lang="en-US" altLang="zh-CN" dirty="0" err="1"/>
              <a:t>pack.links</a:t>
            </a:r>
            <a:r>
              <a:rPr lang="en-US" altLang="zh-CN" dirty="0"/>
              <a:t>(nodes);  </a:t>
            </a:r>
          </a:p>
          <a:p>
            <a:r>
              <a:rPr lang="en-US" altLang="zh-CN" dirty="0"/>
              <a:t>          </a:t>
            </a:r>
          </a:p>
          <a:p>
            <a:r>
              <a:rPr lang="en-US" altLang="zh-CN" dirty="0"/>
              <a:t>        console.log(nodes);  </a:t>
            </a:r>
          </a:p>
          <a:p>
            <a:r>
              <a:rPr lang="en-US" altLang="zh-CN" dirty="0"/>
              <a:t>        console.log(links);  </a:t>
            </a:r>
          </a:p>
          <a:p>
            <a:r>
              <a:rPr lang="en-US" altLang="zh-CN" dirty="0"/>
              <a:t>} </a:t>
            </a:r>
          </a:p>
          <a:p>
            <a:r>
              <a:rPr lang="zh-CN" altLang="en-US" dirty="0"/>
              <a:t>上面用 </a:t>
            </a:r>
            <a:r>
              <a:rPr lang="en-US" altLang="zh-CN" dirty="0"/>
              <a:t>pack </a:t>
            </a:r>
            <a:r>
              <a:rPr lang="zh-CN" altLang="en-US" dirty="0"/>
              <a:t>分别将数据转换成了顶点 </a:t>
            </a:r>
            <a:r>
              <a:rPr lang="en-US" altLang="zh-CN" dirty="0"/>
              <a:t>nodes </a:t>
            </a:r>
            <a:r>
              <a:rPr lang="zh-CN" altLang="en-US" dirty="0"/>
              <a:t>和 连线 </a:t>
            </a:r>
            <a:r>
              <a:rPr lang="en-US" altLang="zh-CN" dirty="0"/>
              <a:t>links</a:t>
            </a:r>
            <a:r>
              <a:rPr lang="zh-CN" altLang="en-US" dirty="0"/>
              <a:t>，后面两句话的 </a:t>
            </a:r>
            <a:r>
              <a:rPr lang="en-US" altLang="zh-CN" dirty="0"/>
              <a:t>console.log </a:t>
            </a:r>
            <a:r>
              <a:rPr lang="zh-CN" altLang="en-US" dirty="0"/>
              <a:t>用于输出转换后的数据</a:t>
            </a:r>
            <a:r>
              <a:rPr lang="zh-CN" altLang="en-US" dirty="0" smtClean="0"/>
              <a:t>。我们来看看数据被转换成了什么样。</a:t>
            </a:r>
            <a:r>
              <a:rPr lang="zh-CN" altLang="en-US" dirty="0"/>
              <a:t>我们可以看到，数据被转换后，多了深度信息</a:t>
            </a:r>
            <a:r>
              <a:rPr lang="en-US" altLang="zh-CN" dirty="0"/>
              <a:t>(depth)</a:t>
            </a:r>
            <a:r>
              <a:rPr lang="zh-CN" altLang="en-US" dirty="0"/>
              <a:t>，半径大小</a:t>
            </a:r>
            <a:r>
              <a:rPr lang="en-US" altLang="zh-CN" dirty="0"/>
              <a:t>(r)</a:t>
            </a:r>
            <a:r>
              <a:rPr lang="zh-CN" altLang="en-US" dirty="0"/>
              <a:t>，坐标位置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等。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557756" cy="500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我们要绘制的内容有圆和文字，都在 </a:t>
            </a:r>
            <a:r>
              <a:rPr lang="en-US" altLang="zh-CN" dirty="0" smtClean="0"/>
              <a:t>SVG </a:t>
            </a:r>
            <a:r>
              <a:rPr lang="zh-CN" altLang="en-US" dirty="0" smtClean="0"/>
              <a:t>中绘制。代码如下：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svg.selectAll</a:t>
            </a:r>
            <a:r>
              <a:rPr lang="en-US" altLang="zh-CN" dirty="0"/>
              <a:t>("circle")  </a:t>
            </a:r>
          </a:p>
          <a:p>
            <a:pPr marL="0" indent="0">
              <a:buNone/>
            </a:pPr>
            <a:r>
              <a:rPr lang="en-US" altLang="zh-CN" dirty="0"/>
              <a:t>            .data(nodes)  </a:t>
            </a:r>
          </a:p>
          <a:p>
            <a:pPr marL="0" indent="0">
              <a:buNone/>
            </a:pPr>
            <a:r>
              <a:rPr lang="en-US" altLang="zh-CN" dirty="0"/>
              <a:t>            .enter()  </a:t>
            </a:r>
          </a:p>
          <a:p>
            <a:pPr marL="0" indent="0">
              <a:buNone/>
            </a:pPr>
            <a:r>
              <a:rPr lang="en-US" altLang="zh-CN" dirty="0"/>
              <a:t>            .append("circle")  </a:t>
            </a:r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rgb</a:t>
            </a:r>
            <a:r>
              <a:rPr lang="en-US" altLang="zh-CN" dirty="0"/>
              <a:t>(31, 119, 180)")  </a:t>
            </a:r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("fill-opacity","0.4")  </a:t>
            </a:r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cx",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d.x</a:t>
            </a:r>
            <a:r>
              <a:rPr lang="en-US" altLang="zh-CN" dirty="0"/>
              <a:t>;  </a:t>
            </a:r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cy",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d.y</a:t>
            </a:r>
            <a:r>
              <a:rPr lang="en-US" altLang="zh-CN" dirty="0"/>
              <a:t>;  </a:t>
            </a:r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</a:p>
          <a:p>
            <a:pPr marL="0" indent="0">
              <a:buNone/>
            </a:pPr>
            <a:r>
              <a:rPr lang="en-US" altLang="zh-CN" dirty="0"/>
              <a:t>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r",</a:t>
            </a:r>
            <a:r>
              <a:rPr lang="en-US" altLang="zh-CN" b="1" dirty="0" err="1"/>
              <a:t>function</a:t>
            </a:r>
            <a:r>
              <a:rPr lang="en-US" altLang="zh-CN" dirty="0"/>
              <a:t>(d){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dirty="0" err="1"/>
              <a:t>d.r</a:t>
            </a:r>
            <a:r>
              <a:rPr lang="en-US" altLang="zh-CN" dirty="0"/>
              <a:t>;  </a:t>
            </a:r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</a:p>
          <a:p>
            <a:pPr marL="0" indent="0">
              <a:buNone/>
            </a:pPr>
            <a:r>
              <a:rPr lang="en-US" altLang="zh-CN" dirty="0"/>
              <a:t>            .on("</a:t>
            </a:r>
            <a:r>
              <a:rPr lang="en-US" altLang="zh-CN" dirty="0" err="1"/>
              <a:t>mouseover</a:t>
            </a:r>
            <a:r>
              <a:rPr lang="en-US" altLang="zh-CN" dirty="0"/>
              <a:t>",</a:t>
            </a:r>
            <a:r>
              <a:rPr lang="en-US" altLang="zh-CN" b="1" dirty="0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d3.select(</a:t>
            </a:r>
            <a:r>
              <a:rPr lang="en-US" altLang="zh-CN" b="1" dirty="0"/>
              <a:t>this</a:t>
            </a:r>
            <a:r>
              <a:rPr lang="en-US" altLang="zh-CN" dirty="0"/>
              <a:t>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fill","yellow</a:t>
            </a:r>
            <a:r>
              <a:rPr lang="en-US" altLang="zh-CN" dirty="0"/>
              <a:t>");  </a:t>
            </a:r>
          </a:p>
          <a:p>
            <a:pPr marL="0" indent="0">
              <a:buNone/>
            </a:pPr>
            <a:r>
              <a:rPr lang="en-US" altLang="zh-CN" dirty="0"/>
              <a:t>            })  </a:t>
            </a:r>
          </a:p>
          <a:p>
            <a:pPr marL="0" indent="0">
              <a:buNone/>
            </a:pPr>
            <a:r>
              <a:rPr lang="en-US" altLang="zh-CN" dirty="0"/>
              <a:t>            .on("</a:t>
            </a:r>
            <a:r>
              <a:rPr lang="en-US" altLang="zh-CN" dirty="0" err="1"/>
              <a:t>mouseout</a:t>
            </a:r>
            <a:r>
              <a:rPr lang="en-US" altLang="zh-CN" dirty="0"/>
              <a:t>",</a:t>
            </a:r>
            <a:r>
              <a:rPr lang="en-US" altLang="zh-CN" b="1" dirty="0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d3.select(</a:t>
            </a:r>
            <a:r>
              <a:rPr lang="en-US" altLang="zh-CN" b="1" dirty="0"/>
              <a:t>this</a:t>
            </a:r>
            <a:r>
              <a:rPr lang="en-US" altLang="zh-CN" dirty="0"/>
              <a:t>)  </a:t>
            </a:r>
          </a:p>
          <a:p>
            <a:pPr marL="0" indent="0">
              <a:buNone/>
            </a:pPr>
            <a:r>
              <a:rPr lang="en-US" altLang="zh-CN" dirty="0"/>
              <a:t>                    .</a:t>
            </a:r>
            <a:r>
              <a:rPr lang="en-US" altLang="zh-CN" dirty="0" err="1"/>
              <a:t>attr</a:t>
            </a:r>
            <a:r>
              <a:rPr lang="en-US" altLang="zh-CN" dirty="0"/>
              <a:t>("fill","</a:t>
            </a:r>
            <a:r>
              <a:rPr lang="en-US" altLang="zh-CN" dirty="0" err="1"/>
              <a:t>rgb</a:t>
            </a:r>
            <a:r>
              <a:rPr lang="en-US" altLang="zh-CN" dirty="0"/>
              <a:t>(31, 119, 180)");  </a:t>
            </a:r>
          </a:p>
          <a:p>
            <a:pPr marL="0" indent="0">
              <a:buNone/>
            </a:pPr>
            <a:r>
              <a:rPr lang="en-US" altLang="zh-CN" dirty="0"/>
              <a:t>            }); 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zh-CN" b="1" dirty="0"/>
              <a:t>2.2 data()</a:t>
            </a:r>
          </a:p>
          <a:p>
            <a:pPr marL="0" indent="0" fontAlgn="base">
              <a:buNone/>
            </a:pPr>
            <a:r>
              <a:rPr lang="zh-CN" altLang="en-US" dirty="0"/>
              <a:t>有一个数组，接下来要分别将数组的各元素绑定到三个段落元素上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 = ["I like </a:t>
            </a:r>
            <a:r>
              <a:rPr lang="en-US" altLang="zh-CN" dirty="0" err="1">
                <a:solidFill>
                  <a:srgbClr val="FF0000"/>
                </a:solidFill>
              </a:rPr>
              <a:t>dogs","I</a:t>
            </a:r>
            <a:r>
              <a:rPr lang="en-US" altLang="zh-CN" dirty="0">
                <a:solidFill>
                  <a:srgbClr val="FF0000"/>
                </a:solidFill>
              </a:rPr>
              <a:t> like </a:t>
            </a:r>
            <a:r>
              <a:rPr lang="en-US" altLang="zh-CN" dirty="0" err="1">
                <a:solidFill>
                  <a:srgbClr val="FF0000"/>
                </a:solidFill>
              </a:rPr>
              <a:t>cats","I</a:t>
            </a:r>
            <a:r>
              <a:rPr lang="en-US" altLang="zh-CN" dirty="0">
                <a:solidFill>
                  <a:srgbClr val="FF0000"/>
                </a:solidFill>
              </a:rPr>
              <a:t> like snakes"];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zh-CN" altLang="en-US" dirty="0"/>
              <a:t>绑定之后，其对应关系的要求为：</a:t>
            </a:r>
          </a:p>
          <a:p>
            <a:pPr fontAlgn="base"/>
            <a:r>
              <a:rPr lang="en-US" altLang="zh-CN" b="1" dirty="0"/>
              <a:t>Apple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b="1" dirty="0"/>
              <a:t>I like dogs</a:t>
            </a:r>
            <a:r>
              <a:rPr lang="en-US" altLang="zh-CN" dirty="0"/>
              <a:t> </a:t>
            </a:r>
            <a:r>
              <a:rPr lang="zh-CN" altLang="en-US" dirty="0"/>
              <a:t>绑定</a:t>
            </a:r>
          </a:p>
          <a:p>
            <a:pPr fontAlgn="base"/>
            <a:r>
              <a:rPr lang="en-US" altLang="zh-CN" b="1" dirty="0"/>
              <a:t>Pear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b="1" dirty="0"/>
              <a:t>I like cats</a:t>
            </a:r>
            <a:r>
              <a:rPr lang="en-US" altLang="zh-CN" dirty="0"/>
              <a:t> </a:t>
            </a:r>
            <a:r>
              <a:rPr lang="zh-CN" altLang="en-US" dirty="0"/>
              <a:t>绑定</a:t>
            </a:r>
          </a:p>
          <a:p>
            <a:pPr fontAlgn="base"/>
            <a:r>
              <a:rPr lang="en-US" altLang="zh-CN" b="1" dirty="0"/>
              <a:t>Banana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b="1" dirty="0"/>
              <a:t>I like snakes</a:t>
            </a:r>
            <a:r>
              <a:rPr lang="en-US" altLang="zh-CN" dirty="0"/>
              <a:t> </a:t>
            </a:r>
            <a:r>
              <a:rPr lang="zh-CN" altLang="en-US" dirty="0" smtClean="0"/>
              <a:t>绑定</a:t>
            </a: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调用 </a:t>
            </a:r>
            <a:r>
              <a:rPr lang="en-US" altLang="zh-CN" dirty="0"/>
              <a:t>data() </a:t>
            </a:r>
            <a:r>
              <a:rPr lang="zh-CN" altLang="en-US" dirty="0"/>
              <a:t>绑定数据，并替换三个段落元素的字符串为被绑定的</a:t>
            </a:r>
            <a:r>
              <a:rPr lang="zh-CN" altLang="en-US" dirty="0" smtClean="0"/>
              <a:t>字符串：</a:t>
            </a:r>
            <a:endParaRPr lang="en-US" altLang="zh-CN" dirty="0" smtClean="0"/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body = d3.select("body");</a:t>
            </a: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 = </a:t>
            </a:r>
            <a:r>
              <a:rPr lang="en-US" altLang="zh-CN" dirty="0" err="1">
                <a:solidFill>
                  <a:srgbClr val="FF0000"/>
                </a:solidFill>
              </a:rPr>
              <a:t>body.selectAll</a:t>
            </a:r>
            <a:r>
              <a:rPr lang="en-US" altLang="zh-CN" dirty="0">
                <a:solidFill>
                  <a:srgbClr val="FF0000"/>
                </a:solidFill>
              </a:rPr>
              <a:t>("p</a:t>
            </a:r>
            <a:r>
              <a:rPr lang="en-US" altLang="zh-CN" dirty="0" smtClean="0">
                <a:solidFill>
                  <a:srgbClr val="FF0000"/>
                </a:solidFill>
              </a:rPr>
              <a:t>");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 fontAlgn="base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p.data</a:t>
            </a:r>
            <a:r>
              <a:rPr lang="en-US" altLang="zh-CN" dirty="0">
                <a:solidFill>
                  <a:srgbClr val="FF0000"/>
                </a:solidFill>
              </a:rPr>
              <a:t>(dataset)</a:t>
            </a:r>
          </a:p>
          <a:p>
            <a:pPr marL="400050" lvl="1" indent="0" fontAlgn="base">
              <a:buNone/>
            </a:pPr>
            <a:r>
              <a:rPr lang="en-US" altLang="zh-CN" dirty="0">
                <a:solidFill>
                  <a:srgbClr val="FF0000"/>
                </a:solidFill>
              </a:rPr>
              <a:t>  .text(function(d, i</a:t>
            </a:r>
            <a:r>
              <a:rPr lang="en-US" altLang="zh-CN" dirty="0" smtClean="0">
                <a:solidFill>
                  <a:srgbClr val="FF0000"/>
                </a:solidFill>
              </a:rPr>
              <a:t>){</a:t>
            </a:r>
          </a:p>
          <a:p>
            <a:pPr marL="400050" lvl="1" indent="0" fontAlgn="base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return d;</a:t>
            </a:r>
          </a:p>
          <a:p>
            <a:pPr marL="400050" lvl="1" indent="0" fontAlgn="base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});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088" y="4581128"/>
            <a:ext cx="2520280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I like </a:t>
            </a:r>
            <a:r>
              <a:rPr lang="en-US" altLang="zh-CN" sz="2000" dirty="0" smtClean="0"/>
              <a:t>dogs</a:t>
            </a:r>
            <a:endParaRPr lang="en-US" altLang="zh-CN" sz="2000" dirty="0"/>
          </a:p>
          <a:p>
            <a:r>
              <a:rPr lang="en-US" altLang="zh-CN" sz="2000" dirty="0"/>
              <a:t>I like </a:t>
            </a:r>
            <a:r>
              <a:rPr lang="en-US" altLang="zh-CN" sz="2000" dirty="0" smtClean="0"/>
              <a:t>cats</a:t>
            </a:r>
            <a:endParaRPr lang="en-US" altLang="zh-CN" sz="2000" dirty="0"/>
          </a:p>
          <a:p>
            <a:r>
              <a:rPr lang="en-US" altLang="zh-CN" sz="2000" dirty="0"/>
              <a:t>I like snakes</a:t>
            </a:r>
          </a:p>
        </p:txBody>
      </p:sp>
    </p:spTree>
    <p:extLst>
      <p:ext uri="{BB962C8B-B14F-4D97-AF65-F5344CB8AC3E}">
        <p14:creationId xmlns:p14="http://schemas.microsoft.com/office/powerpoint/2010/main" val="317234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地图的绘制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293000" cy="527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7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地图的绘制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地图的制作在 </a:t>
            </a:r>
            <a:r>
              <a:rPr lang="en-US" altLang="zh-CN" dirty="0"/>
              <a:t>D3 </a:t>
            </a:r>
            <a:r>
              <a:rPr lang="zh-CN" altLang="en-US" dirty="0"/>
              <a:t>中可以说是最重要的一环。因为在进行数据可视化时，很多情况都会和地图联系在一起，如中国各省的人口多少，</a:t>
            </a:r>
            <a:r>
              <a:rPr lang="en-US" altLang="zh-CN" dirty="0"/>
              <a:t>GDP</a:t>
            </a:r>
            <a:r>
              <a:rPr lang="zh-CN" altLang="en-US" dirty="0"/>
              <a:t>多少等，都可以和地图联系在一起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 D3 </a:t>
            </a:r>
            <a:r>
              <a:rPr lang="zh-CN" altLang="en-US" dirty="0"/>
              <a:t>中制作地图所需要的文件问 </a:t>
            </a:r>
            <a:r>
              <a:rPr lang="en-US" altLang="zh-CN" dirty="0"/>
              <a:t>JSON </a:t>
            </a:r>
            <a:r>
              <a:rPr lang="zh-CN" altLang="en-US" dirty="0"/>
              <a:t>文件。</a:t>
            </a:r>
            <a:r>
              <a:rPr lang="en-US" altLang="zh-CN" dirty="0"/>
              <a:t>JSON(</a:t>
            </a:r>
            <a:r>
              <a:rPr lang="en-US" altLang="zh-CN" b="1" dirty="0">
                <a:hlinkClick r:id="rId3" tooltip="JavaScript知识库"/>
              </a:rPr>
              <a:t>JavaScript</a:t>
            </a:r>
            <a:r>
              <a:rPr lang="en-US" altLang="zh-CN" dirty="0"/>
              <a:t> Object Notation) </a:t>
            </a:r>
            <a:r>
              <a:rPr lang="zh-CN" altLang="en-US" dirty="0"/>
              <a:t>是一种轻量级的数据交换格式。关于 </a:t>
            </a:r>
            <a:r>
              <a:rPr lang="en-US" altLang="zh-CN" dirty="0"/>
              <a:t>JSON </a:t>
            </a:r>
            <a:r>
              <a:rPr lang="zh-CN" altLang="en-US" dirty="0"/>
              <a:t>的语法格式，可以在： </a:t>
            </a:r>
          </a:p>
          <a:p>
            <a:r>
              <a:rPr lang="zh-CN" altLang="en-US" dirty="0"/>
              <a:t>   </a:t>
            </a:r>
            <a:r>
              <a:rPr lang="zh-CN" altLang="en-US" dirty="0">
                <a:hlinkClick r:id="rId4"/>
              </a:rPr>
              <a:t> </a:t>
            </a:r>
            <a:r>
              <a:rPr lang="en-US" altLang="zh-CN" dirty="0">
                <a:hlinkClick r:id="rId4"/>
              </a:rPr>
              <a:t>http://www.w3school.com.cn/json/ 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JSON </a:t>
            </a:r>
            <a:r>
              <a:rPr lang="zh-CN" altLang="en-US" dirty="0"/>
              <a:t>的格式应用于地理上的文件，叫做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文件。本节就是用这种文件绘制地图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中国地图的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文件： </a:t>
            </a:r>
            <a:r>
              <a:rPr lang="en-US" altLang="zh-CN" dirty="0" err="1" smtClean="0">
                <a:hlinkClick r:id="rId5"/>
              </a:rPr>
              <a:t>china.json</a:t>
            </a:r>
            <a:endParaRPr lang="en-US" altLang="zh-CN" dirty="0" smtClean="0"/>
          </a:p>
          <a:p>
            <a:r>
              <a:rPr lang="zh-CN" altLang="en-US" dirty="0"/>
              <a:t>这个文件是用 </a:t>
            </a:r>
            <a:r>
              <a:rPr lang="en-US" altLang="zh-CN" dirty="0">
                <a:hlinkClick r:id="rId6"/>
              </a:rPr>
              <a:t>Natural Earth</a:t>
            </a:r>
            <a:r>
              <a:rPr lang="zh-CN" altLang="en-US" dirty="0"/>
              <a:t> 上的数据，经过提取后制作而成，我还去掉了很多无用的信息，只保留的中国的各省份的名字和 </a:t>
            </a:r>
            <a:r>
              <a:rPr lang="en-US" altLang="zh-CN" dirty="0"/>
              <a:t>id </a:t>
            </a:r>
            <a:r>
              <a:rPr lang="zh-CN" altLang="en-US" dirty="0"/>
              <a:t>号，在这里先感谢 </a:t>
            </a:r>
            <a:r>
              <a:rPr lang="en-US" altLang="zh-CN" dirty="0"/>
              <a:t>Natural Earth </a:t>
            </a:r>
            <a:r>
              <a:rPr lang="zh-CN" altLang="en-US" dirty="0"/>
              <a:t>提供的数据。接下来我还会提取其他各个国家的数据，放到个人博客中供大家分享，希望能省去大家的时间，因为这个部分真的很麻烦。</a:t>
            </a:r>
          </a:p>
        </p:txBody>
      </p:sp>
    </p:spTree>
    <p:extLst>
      <p:ext uri="{BB962C8B-B14F-4D97-AF65-F5344CB8AC3E}">
        <p14:creationId xmlns:p14="http://schemas.microsoft.com/office/powerpoint/2010/main" val="3927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地图的绘制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开始用 </a:t>
            </a:r>
            <a:r>
              <a:rPr lang="en-US" altLang="zh-CN" dirty="0"/>
              <a:t>D3 </a:t>
            </a:r>
            <a:r>
              <a:rPr lang="zh-CN" altLang="en-US" dirty="0" smtClean="0"/>
              <a:t>来绘制</a:t>
            </a:r>
            <a:r>
              <a:rPr lang="zh-CN" altLang="en-US" dirty="0"/>
              <a:t>地图吧。绘制分为三步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设定投影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projection = d3.geo.mercator()  </a:t>
            </a:r>
          </a:p>
          <a:p>
            <a:r>
              <a:rPr lang="en-US" altLang="zh-CN" dirty="0"/>
              <a:t>                        .center([107, 31])  </a:t>
            </a:r>
          </a:p>
          <a:p>
            <a:r>
              <a:rPr lang="en-US" altLang="zh-CN" dirty="0"/>
              <a:t>                        .scale(850)  </a:t>
            </a:r>
          </a:p>
          <a:p>
            <a:r>
              <a:rPr lang="en-US" altLang="zh-CN" dirty="0"/>
              <a:t>                        .translate([width/2, height/2]);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由于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文件中的地图数据，都是经度和纬度的信息，它们都是三维的。要在网页上显示的是二维的，所以要设定一个投影函数来转换经度纬度。如上所示，我们用 </a:t>
            </a:r>
            <a:r>
              <a:rPr lang="en-US" altLang="zh-CN" dirty="0"/>
              <a:t>d3.geo.mercator() </a:t>
            </a:r>
            <a:r>
              <a:rPr lang="zh-CN" altLang="en-US" dirty="0"/>
              <a:t>的投影方式。关于各种投影方式的函数，可以参考： </a:t>
            </a:r>
            <a:r>
              <a:rPr lang="en-US" altLang="zh-CN" dirty="0">
                <a:hlinkClick r:id="rId3"/>
              </a:rPr>
              <a:t>https://github.com/mbostock/d3/wiki/Geo-Projections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   </a:t>
            </a:r>
            <a:r>
              <a:rPr lang="en-US" altLang="zh-CN" dirty="0"/>
              <a:t>center() </a:t>
            </a:r>
            <a:r>
              <a:rPr lang="zh-CN" altLang="en-US" dirty="0"/>
              <a:t>函数是用于设定地图的中心位置，</a:t>
            </a:r>
            <a:r>
              <a:rPr lang="en-US" altLang="zh-CN" dirty="0"/>
              <a:t>[107,31] </a:t>
            </a:r>
            <a:r>
              <a:rPr lang="zh-CN" altLang="en-US" dirty="0"/>
              <a:t>指的是经度和纬度。</a:t>
            </a:r>
          </a:p>
          <a:p>
            <a:pPr marL="0" indent="0">
              <a:buNone/>
            </a:pPr>
            <a:r>
              <a:rPr lang="zh-CN" altLang="en-US" dirty="0"/>
              <a:t>    </a:t>
            </a:r>
            <a:r>
              <a:rPr lang="en-US" altLang="zh-CN" dirty="0"/>
              <a:t>scale() </a:t>
            </a:r>
            <a:r>
              <a:rPr lang="zh-CN" altLang="en-US" dirty="0"/>
              <a:t>函数用于设定放大的比例。</a:t>
            </a:r>
          </a:p>
          <a:p>
            <a:pPr marL="0" indent="0">
              <a:buNone/>
            </a:pPr>
            <a:r>
              <a:rPr lang="zh-CN" altLang="en-US" dirty="0"/>
              <a:t>    </a:t>
            </a:r>
            <a:r>
              <a:rPr lang="en-US" altLang="zh-CN" dirty="0"/>
              <a:t>translate() </a:t>
            </a:r>
            <a:r>
              <a:rPr lang="zh-CN" altLang="en-US" dirty="0"/>
              <a:t>函数用于设定平移</a:t>
            </a:r>
            <a:r>
              <a:rPr lang="zh-CN" altLang="en-US" dirty="0" smtClean="0"/>
              <a:t>。</a:t>
            </a:r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0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设定 </a:t>
            </a:r>
            <a:r>
              <a:rPr lang="en-US" altLang="zh-CN" b="1" dirty="0"/>
              <a:t>path 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en-US" altLang="zh-CN" b="1" dirty="0" err="1"/>
              <a:t>var</a:t>
            </a:r>
            <a:r>
              <a:rPr lang="en-US" altLang="zh-CN" dirty="0"/>
              <a:t> path = d3.geo.path()  </a:t>
            </a:r>
          </a:p>
          <a:p>
            <a:r>
              <a:rPr lang="en-US" altLang="zh-CN" dirty="0"/>
              <a:t>                .projection(projection); </a:t>
            </a:r>
          </a:p>
          <a:p>
            <a:pPr marL="0" indent="0">
              <a:buNone/>
            </a:pPr>
            <a:r>
              <a:rPr lang="zh-CN" altLang="en-US" dirty="0"/>
              <a:t>将上面的投影函数，作为参数，放入 </a:t>
            </a:r>
            <a:r>
              <a:rPr lang="en-US" altLang="zh-CN" dirty="0"/>
              <a:t>path </a:t>
            </a:r>
            <a:r>
              <a:rPr lang="zh-CN" altLang="en-US" dirty="0"/>
              <a:t>中。这个 </a:t>
            </a:r>
            <a:r>
              <a:rPr lang="en-US" altLang="zh-CN" dirty="0"/>
              <a:t>path </a:t>
            </a:r>
            <a:r>
              <a:rPr lang="zh-CN" altLang="en-US" dirty="0"/>
              <a:t>函数后面在绘制的时候就会用于转换经度纬度为平面信息，用于绘制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读取文件并绘制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0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dirty="0" smtClean="0"/>
              <a:t>3</a:t>
            </a:r>
            <a:r>
              <a:rPr lang="en-US" altLang="zh-CN" sz="1400" b="1" dirty="0"/>
              <a:t>. </a:t>
            </a:r>
            <a:r>
              <a:rPr lang="zh-CN" altLang="en-US" sz="1400" b="1" dirty="0"/>
              <a:t>读取文件并</a:t>
            </a:r>
            <a:r>
              <a:rPr lang="zh-CN" altLang="en-US" sz="1400" b="1" dirty="0" smtClean="0"/>
              <a:t>绘制</a:t>
            </a: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/>
              <a:t>d3.json("</a:t>
            </a:r>
            <a:r>
              <a:rPr lang="en-US" altLang="zh-CN" sz="1400" dirty="0" err="1"/>
              <a:t>china.json</a:t>
            </a:r>
            <a:r>
              <a:rPr lang="en-US" altLang="zh-CN" sz="1400" dirty="0"/>
              <a:t>", 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(error, root) 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 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        </a:t>
            </a:r>
            <a:r>
              <a:rPr lang="en-US" altLang="zh-CN" sz="1400" b="1" dirty="0"/>
              <a:t>if</a:t>
            </a:r>
            <a:r>
              <a:rPr lang="en-US" altLang="zh-CN" sz="1400" dirty="0"/>
              <a:t> (error) 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</a:t>
            </a:r>
            <a:r>
              <a:rPr lang="en-US" altLang="zh-CN" sz="1400" b="1" dirty="0"/>
              <a:t>return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console.error</a:t>
            </a:r>
            <a:r>
              <a:rPr lang="en-US" altLang="zh-CN" sz="1400" dirty="0"/>
              <a:t>(error);  </a:t>
            </a:r>
          </a:p>
          <a:p>
            <a:pPr marL="0" indent="0">
              <a:buNone/>
            </a:pPr>
            <a:r>
              <a:rPr lang="en-US" altLang="zh-CN" sz="1400" dirty="0"/>
              <a:t>        console.log(</a:t>
            </a:r>
            <a:r>
              <a:rPr lang="en-US" altLang="zh-CN" sz="1400" dirty="0" err="1"/>
              <a:t>root.features</a:t>
            </a:r>
            <a:r>
              <a:rPr lang="en-US" altLang="zh-CN" sz="1400" dirty="0"/>
              <a:t>);  </a:t>
            </a:r>
          </a:p>
          <a:p>
            <a:pPr marL="0" indent="0">
              <a:buNone/>
            </a:pPr>
            <a:r>
              <a:rPr lang="en-US" altLang="zh-CN" sz="1400" dirty="0"/>
              <a:t>          </a:t>
            </a:r>
          </a:p>
          <a:p>
            <a:pPr marL="0" indent="0">
              <a:buNone/>
            </a:pPr>
            <a:r>
              <a:rPr lang="en-US" altLang="zh-CN" sz="1400" dirty="0"/>
              <a:t>        </a:t>
            </a:r>
            <a:r>
              <a:rPr lang="en-US" altLang="zh-CN" sz="1400" dirty="0" err="1"/>
              <a:t>svg.selectAll</a:t>
            </a:r>
            <a:r>
              <a:rPr lang="en-US" altLang="zh-CN" sz="1400" dirty="0"/>
              <a:t>("path")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.data( </a:t>
            </a:r>
            <a:r>
              <a:rPr lang="en-US" altLang="zh-CN" sz="1400" dirty="0" err="1"/>
              <a:t>root.features</a:t>
            </a:r>
            <a:r>
              <a:rPr lang="en-US" altLang="zh-CN" sz="1400" dirty="0"/>
              <a:t> 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.enter()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.append("path")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("stroke","#000")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("stroke-width",1)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("fill", 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d,i</a:t>
            </a:r>
            <a:r>
              <a:rPr lang="en-US" altLang="zh-CN" sz="1400" dirty="0"/>
              <a:t>){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return</a:t>
            </a:r>
            <a:r>
              <a:rPr lang="en-US" altLang="zh-CN" sz="1400" dirty="0"/>
              <a:t> color(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);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})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("d", path 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.on("</a:t>
            </a:r>
            <a:r>
              <a:rPr lang="en-US" altLang="zh-CN" sz="1400" dirty="0" err="1"/>
              <a:t>mouseover</a:t>
            </a:r>
            <a:r>
              <a:rPr lang="en-US" altLang="zh-CN" sz="1400" dirty="0"/>
              <a:t>",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d,i</a:t>
            </a:r>
            <a:r>
              <a:rPr lang="en-US" altLang="zh-CN" sz="1400" dirty="0"/>
              <a:t>){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    d3.select(</a:t>
            </a:r>
            <a:r>
              <a:rPr lang="en-US" altLang="zh-CN" sz="1400" b="1" dirty="0"/>
              <a:t>this</a:t>
            </a:r>
            <a:r>
              <a:rPr lang="en-US" altLang="zh-CN" sz="1400" dirty="0"/>
              <a:t>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fill","yellow</a:t>
            </a:r>
            <a:r>
              <a:rPr lang="en-US" altLang="zh-CN" sz="1400" dirty="0"/>
              <a:t>");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})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.on("</a:t>
            </a:r>
            <a:r>
              <a:rPr lang="en-US" altLang="zh-CN" sz="1400" dirty="0" err="1"/>
              <a:t>mouseout</a:t>
            </a:r>
            <a:r>
              <a:rPr lang="en-US" altLang="zh-CN" sz="1400" dirty="0"/>
              <a:t>",</a:t>
            </a:r>
            <a:r>
              <a:rPr lang="en-US" altLang="zh-CN" sz="1400" b="1" dirty="0"/>
              <a:t>function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d,i</a:t>
            </a:r>
            <a:r>
              <a:rPr lang="en-US" altLang="zh-CN" sz="1400" dirty="0"/>
              <a:t>){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    d3.select(</a:t>
            </a:r>
            <a:r>
              <a:rPr lang="en-US" altLang="zh-CN" sz="1400" b="1" dirty="0"/>
              <a:t>this</a:t>
            </a:r>
            <a:r>
              <a:rPr lang="en-US" altLang="zh-CN" sz="1400" dirty="0"/>
              <a:t>)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        .</a:t>
            </a:r>
            <a:r>
              <a:rPr lang="en-US" altLang="zh-CN" sz="1400" dirty="0" err="1"/>
              <a:t>attr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fill",color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));  </a:t>
            </a:r>
          </a:p>
          <a:p>
            <a:pPr marL="0" indent="0">
              <a:buNone/>
            </a:pPr>
            <a:r>
              <a:rPr lang="en-US" altLang="zh-CN" sz="1400" dirty="0"/>
              <a:t>            });            </a:t>
            </a:r>
          </a:p>
          <a:p>
            <a:pPr marL="0" indent="0">
              <a:buNone/>
            </a:pPr>
            <a:r>
              <a:rPr lang="en-US" altLang="zh-CN" sz="1400" dirty="0"/>
              <a:t>    });  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283968" y="1340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我们的国家就被绘制出来了。要看完整代码和试试互操作的朋友，请点击下面链接查看，把鼠标放上去会有变色效果</a:t>
            </a:r>
          </a:p>
        </p:txBody>
      </p:sp>
      <p:pic>
        <p:nvPicPr>
          <p:cNvPr id="7170" name="Picture 2" descr="http://img.blog.csdn.net/20140821202615109?watermark/2/text/aHR0cDovL2Jsb2cuY3Nkbi5uZXQvbHpobHp6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97" y="3140968"/>
            <a:ext cx="4371974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 可拖动的地图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数据用的是 </a:t>
            </a:r>
            <a:r>
              <a:rPr lang="en-US" altLang="zh-CN" dirty="0" smtClean="0"/>
              <a:t>10.1</a:t>
            </a:r>
            <a:r>
              <a:rPr lang="zh-CN" altLang="en-US" dirty="0" smtClean="0"/>
              <a:t>节 中简化的中国地图文件： </a:t>
            </a:r>
            <a:r>
              <a:rPr lang="en-US" altLang="zh-CN" dirty="0" err="1" smtClean="0"/>
              <a:t>china_simplify.json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96624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0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6027</Words>
  <Application>Microsoft Office PowerPoint</Application>
  <PresentationFormat>全屏显示(4:3)</PresentationFormat>
  <Paragraphs>1802</Paragraphs>
  <Slides>95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6" baseType="lpstr">
      <vt:lpstr>Office 主题​​</vt:lpstr>
      <vt:lpstr>D3学习快速入门</vt:lpstr>
      <vt:lpstr>1.D3 是什么</vt:lpstr>
      <vt:lpstr>Html输出 HelloWorld </vt:lpstr>
      <vt:lpstr>JavaScript</vt:lpstr>
      <vt:lpstr>2 选择元素和绑定数据</vt:lpstr>
      <vt:lpstr>绑定数据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 选择、插入、删除元素</vt:lpstr>
      <vt:lpstr>1. 选择元素</vt:lpstr>
      <vt:lpstr>PowerPoint 演示文稿</vt:lpstr>
      <vt:lpstr>1. 选择元素</vt:lpstr>
      <vt:lpstr>1. 选择元素</vt:lpstr>
      <vt:lpstr>1. 选择元素</vt:lpstr>
      <vt:lpstr>2. 插入元素</vt:lpstr>
      <vt:lpstr>2. 插入元素</vt:lpstr>
      <vt:lpstr>3. 删除元素</vt:lpstr>
      <vt:lpstr>3.做一个简单的图表！</vt:lpstr>
      <vt:lpstr>3.1  SVG 是什么</vt:lpstr>
      <vt:lpstr>3.2   Canvas 是什么</vt:lpstr>
      <vt:lpstr>2. 添加画布</vt:lpstr>
      <vt:lpstr>3. 绘制矩形</vt:lpstr>
      <vt:lpstr>3. 绘制矩形</vt:lpstr>
      <vt:lpstr>PowerPoint 演示文稿</vt:lpstr>
      <vt:lpstr>PowerPoint 演示文稿</vt:lpstr>
      <vt:lpstr>4.  比例尺的使用</vt:lpstr>
      <vt:lpstr>1. 为什么需要比例尺</vt:lpstr>
      <vt:lpstr>2. 有哪些比例尺</vt:lpstr>
      <vt:lpstr>2.1 线性比例尺</vt:lpstr>
      <vt:lpstr>线性比例尺</vt:lpstr>
      <vt:lpstr>2.2. 序数比例尺</vt:lpstr>
      <vt:lpstr>3. 给柱形图添加比例尺</vt:lpstr>
      <vt:lpstr>3. 给柱形图添加比例尺</vt:lpstr>
      <vt:lpstr>第 5讲  坐标轴</vt:lpstr>
      <vt:lpstr>预定义元素-----基本图形</vt:lpstr>
      <vt:lpstr>2. 定义坐标轴</vt:lpstr>
      <vt:lpstr>PowerPoint 演示文稿</vt:lpstr>
      <vt:lpstr>3. 在 SVG 中添加坐标轴</vt:lpstr>
      <vt:lpstr>4. 设定坐标轴的样式和位置</vt:lpstr>
      <vt:lpstr>第6 讲 让图表动起来</vt:lpstr>
      <vt:lpstr>第6 讲 让图表动起来</vt:lpstr>
      <vt:lpstr>第6 讲 让图表动起来</vt:lpstr>
      <vt:lpstr>第6 讲 让图表动起来</vt:lpstr>
      <vt:lpstr>3. 实现简单的动态效果</vt:lpstr>
      <vt:lpstr>4. 给柱形图加上动态效果</vt:lpstr>
      <vt:lpstr>第7 讲 理解 Update、Enter、Exit</vt:lpstr>
      <vt:lpstr>第7 讲 理解 Update、Enter、Exit</vt:lpstr>
      <vt:lpstr>第7 讲 理解 Update、Enter、Exit</vt:lpstr>
      <vt:lpstr>第7 讲 理解 Update、Enter、Exit</vt:lpstr>
      <vt:lpstr>第7 讲 理解 Update、Enter、Exit</vt:lpstr>
      <vt:lpstr>第8 讲  交互式操作</vt:lpstr>
      <vt:lpstr>第8 讲  交互式操作</vt:lpstr>
      <vt:lpstr>第8 讲  交互式操作</vt:lpstr>
      <vt:lpstr>第8 讲  交互式操作</vt:lpstr>
      <vt:lpstr>第8 讲  交互式操作</vt:lpstr>
      <vt:lpstr>PowerPoint 演示文稿</vt:lpstr>
      <vt:lpstr>PowerPoint 演示文稿</vt:lpstr>
      <vt:lpstr>第9讲  布局</vt:lpstr>
      <vt:lpstr>饼状图的制作</vt:lpstr>
      <vt:lpstr>饼状图的制作</vt:lpstr>
      <vt:lpstr>PowerPoint 演示文稿</vt:lpstr>
      <vt:lpstr>饼状图的制作</vt:lpstr>
      <vt:lpstr>饼状图的制作</vt:lpstr>
      <vt:lpstr>饼状图的制作</vt:lpstr>
      <vt:lpstr>力学图的制作</vt:lpstr>
      <vt:lpstr>力学图的制作</vt:lpstr>
      <vt:lpstr>力学图的制作</vt:lpstr>
      <vt:lpstr>力学图的制作</vt:lpstr>
      <vt:lpstr>力学图的制作</vt:lpstr>
      <vt:lpstr>力学图的制作</vt:lpstr>
      <vt:lpstr>力学图的制作</vt:lpstr>
      <vt:lpstr> 弦图的制作</vt:lpstr>
      <vt:lpstr>PowerPoint 演示文稿</vt:lpstr>
      <vt:lpstr> 集群图的制作</vt:lpstr>
      <vt:lpstr>集群图（ Cluster ）</vt:lpstr>
      <vt:lpstr>PowerPoint 演示文稿</vt:lpstr>
      <vt:lpstr>集群图（ Cluster ）</vt:lpstr>
      <vt:lpstr>集群图（ Cluster ）</vt:lpstr>
      <vt:lpstr>集群图（ Cluster ）</vt:lpstr>
      <vt:lpstr> 树状图的制作</vt:lpstr>
      <vt:lpstr>PowerPoint 演示文稿</vt:lpstr>
      <vt:lpstr>集群图的结果左   树状图的结果为右 </vt:lpstr>
      <vt:lpstr> 打包图的制作</vt:lpstr>
      <vt:lpstr> 打包图的制作</vt:lpstr>
      <vt:lpstr>打包图的制作</vt:lpstr>
      <vt:lpstr>PowerPoint 演示文稿</vt:lpstr>
      <vt:lpstr>地图的绘制</vt:lpstr>
      <vt:lpstr>地图的绘制</vt:lpstr>
      <vt:lpstr>地图的绘制</vt:lpstr>
      <vt:lpstr>PowerPoint 演示文稿</vt:lpstr>
      <vt:lpstr>PowerPoint 演示文稿</vt:lpstr>
      <vt:lpstr> 可拖动的地图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D3学习快速入门</dc:title>
  <dc:creator>xmj</dc:creator>
  <cp:lastModifiedBy>admin</cp:lastModifiedBy>
  <cp:revision>48</cp:revision>
  <dcterms:created xsi:type="dcterms:W3CDTF">2017-07-25T00:33:50Z</dcterms:created>
  <dcterms:modified xsi:type="dcterms:W3CDTF">2017-08-12T02:16:05Z</dcterms:modified>
</cp:coreProperties>
</file>