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25FADB-ED28-4D55-AF6E-D0C69232FCC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9A6ED1-CC84-4EF3-B20C-C604C11B2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848600" cy="1927225"/>
          </a:xfrm>
        </p:spPr>
        <p:txBody>
          <a:bodyPr/>
          <a:lstStyle/>
          <a:p>
            <a:r>
              <a:rPr lang="en-US" sz="4400" dirty="0" smtClean="0"/>
              <a:t>Memetic Artificial Bee Colony algorithm “Meme bees”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 collaborative effort between </a:t>
            </a:r>
            <a:r>
              <a:rPr lang="en-US" dirty="0" err="1" smtClean="0"/>
              <a:t>Parsa</a:t>
            </a:r>
            <a:r>
              <a:rPr lang="en-US" dirty="0" smtClean="0"/>
              <a:t> </a:t>
            </a:r>
            <a:r>
              <a:rPr lang="en-US" dirty="0" err="1" smtClean="0"/>
              <a:t>Behestri</a:t>
            </a:r>
            <a:r>
              <a:rPr lang="en-US" dirty="0" smtClean="0"/>
              <a:t> and Muhammad Asif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three processes that improve the set of candidate solutions(population)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Long Range Stochastic Exploration</a:t>
            </a:r>
            <a:r>
              <a:rPr lang="en-US" dirty="0" smtClean="0"/>
              <a:t>- </a:t>
            </a:r>
            <a:r>
              <a:rPr lang="en-US" dirty="0" err="1" smtClean="0"/>
              <a:t>sendEmployedBees</a:t>
            </a:r>
            <a:r>
              <a:rPr lang="en-US" dirty="0" smtClean="0"/>
              <a:t>(): all of the population undergoes mutation, crossover and selection.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Medium Range Stochastic Exploration </a:t>
            </a:r>
            <a:r>
              <a:rPr lang="en-US" dirty="0" err="1" smtClean="0"/>
              <a:t>sendOnlookerBees</a:t>
            </a:r>
            <a:r>
              <a:rPr lang="en-US" dirty="0" smtClean="0"/>
              <a:t>(): Fraction of the population undergoes mutation, crossover, and selection based on fitness criteria and some randomness.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Long range exploration</a:t>
            </a:r>
            <a:r>
              <a:rPr lang="en-US" dirty="0" smtClean="0"/>
              <a:t>: </a:t>
            </a:r>
            <a:r>
              <a:rPr lang="en-US" dirty="0" err="1" smtClean="0"/>
              <a:t>sendScouts</a:t>
            </a:r>
            <a:r>
              <a:rPr lang="en-US" dirty="0" smtClean="0"/>
              <a:t>(): Replaces “obsolete” members of the population completely randomly, encourages diversity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524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sendEmployedBees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sendOnlookerBees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sendScouts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Solution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Walk with Direction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optimize a </a:t>
            </a:r>
            <a:r>
              <a:rPr lang="en-US" b="1" dirty="0" smtClean="0"/>
              <a:t>multi-input, single output,  non-linear,  black box, </a:t>
            </a:r>
            <a:r>
              <a:rPr lang="en-US" dirty="0" smtClean="0"/>
              <a:t>objective function </a:t>
            </a:r>
          </a:p>
          <a:p>
            <a:endParaRPr lang="en-US" b="1" dirty="0"/>
          </a:p>
          <a:p>
            <a:r>
              <a:rPr lang="en-US" b="1" dirty="0" smtClean="0"/>
              <a:t>Requirements:</a:t>
            </a:r>
          </a:p>
          <a:p>
            <a:r>
              <a:rPr lang="en-US" dirty="0" smtClean="0"/>
              <a:t>Computationally feasible, does not take an intractable duration of time</a:t>
            </a:r>
          </a:p>
          <a:p>
            <a:r>
              <a:rPr lang="en-US" dirty="0" smtClean="0"/>
              <a:t>Sufficiently accurate</a:t>
            </a:r>
          </a:p>
          <a:p>
            <a:r>
              <a:rPr lang="en-US" dirty="0" smtClean="0"/>
              <a:t>Algorithm must be able to optimize without gradient information</a:t>
            </a:r>
          </a:p>
          <a:p>
            <a:r>
              <a:rPr lang="en-US" dirty="0" smtClean="0"/>
              <a:t>Algorithm must not many make assumptions about the function’s behavior</a:t>
            </a:r>
          </a:p>
          <a:p>
            <a:r>
              <a:rPr lang="en-US" dirty="0" smtClean="0"/>
              <a:t>Must Scale well for function with hundreds of variables</a:t>
            </a:r>
          </a:p>
        </p:txBody>
      </p:sp>
    </p:spTree>
    <p:extLst>
      <p:ext uri="{BB962C8B-B14F-4D97-AF65-F5344CB8AC3E}">
        <p14:creationId xmlns:p14="http://schemas.microsoft.com/office/powerpoint/2010/main" val="31519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be controlled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Meme Bees!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it?</a:t>
            </a:r>
          </a:p>
          <a:p>
            <a:r>
              <a:rPr lang="en-US" dirty="0" smtClean="0"/>
              <a:t>A</a:t>
            </a:r>
            <a:r>
              <a:rPr lang="en-US" i="1" dirty="0" smtClean="0"/>
              <a:t> Meta-Heuristic</a:t>
            </a:r>
            <a:r>
              <a:rPr lang="en-US" dirty="0" smtClean="0"/>
              <a:t>  Algorithm</a:t>
            </a:r>
          </a:p>
          <a:p>
            <a:r>
              <a:rPr lang="en-US" dirty="0" smtClean="0"/>
              <a:t>Hybridization of an </a:t>
            </a:r>
            <a:r>
              <a:rPr lang="en-US" b="1" dirty="0" smtClean="0"/>
              <a:t>evolutionary/swarm intelligence global optimization component </a:t>
            </a:r>
            <a:r>
              <a:rPr lang="en-US" dirty="0" smtClean="0"/>
              <a:t>with a </a:t>
            </a:r>
            <a:r>
              <a:rPr lang="en-US" b="1" dirty="0" smtClean="0"/>
              <a:t>heuristic direct search local optimization component </a:t>
            </a:r>
          </a:p>
          <a:p>
            <a:r>
              <a:rPr lang="en-US" dirty="0" smtClean="0"/>
              <a:t>Best of both worlds, has a population of solutions that are continually improved, but also a best solution which is optimized</a:t>
            </a:r>
          </a:p>
          <a:p>
            <a:r>
              <a:rPr lang="en-US" dirty="0"/>
              <a:t> </a:t>
            </a:r>
            <a:r>
              <a:rPr lang="en-US" dirty="0" smtClean="0"/>
              <a:t>Ideal for tackling black-box, large-dimension problems    with hundreds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level procedure that can tackle a variety of functions, without making many assumptions about the function</a:t>
            </a:r>
          </a:p>
          <a:p>
            <a:r>
              <a:rPr lang="en-US" dirty="0" smtClean="0"/>
              <a:t>Can often provide a sufficiently good solution without knowing much about the function at hand, in our case, only requires the objective value of the function</a:t>
            </a:r>
          </a:p>
          <a:p>
            <a:endParaRPr lang="en-US" dirty="0"/>
          </a:p>
          <a:p>
            <a:r>
              <a:rPr lang="en-US" dirty="0" smtClean="0"/>
              <a:t>However, does not guarantee an optimal solution</a:t>
            </a:r>
          </a:p>
          <a:p>
            <a:r>
              <a:rPr lang="en-US" dirty="0" smtClean="0"/>
              <a:t>Many parameters need to be tuned to improve convergence to a global optimum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2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Repeatedly improving a </a:t>
            </a:r>
            <a:r>
              <a:rPr lang="en-US" i="1" dirty="0" smtClean="0"/>
              <a:t>population</a:t>
            </a:r>
            <a:r>
              <a:rPr lang="en-US" dirty="0" smtClean="0"/>
              <a:t> of solutions through a process inspired by Evolution by Natural Selection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Three General Principles underlying Evolutionary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Mutation</a:t>
            </a:r>
            <a:r>
              <a:rPr lang="en-US" dirty="0" smtClean="0"/>
              <a:t>: Candidate Solutions are slightly modified with a degree of randomness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Crossover</a:t>
            </a:r>
            <a:r>
              <a:rPr lang="en-US" dirty="0" smtClean="0"/>
              <a:t>:  Solutions are influenced by other to create new candidate solutions(often called “Trial” Solutions)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Selection</a:t>
            </a:r>
            <a:r>
              <a:rPr lang="en-US" dirty="0" smtClean="0"/>
              <a:t>: The best solutions out of the current and trial solutions are kept, while the rest are discarded. “Survival of the Fittest”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 decision-making by individual actors  that results in a much greater intelligence exhibited as a collective</a:t>
            </a:r>
          </a:p>
          <a:p>
            <a:r>
              <a:rPr lang="en-US" dirty="0" smtClean="0"/>
              <a:t>“Ants are not smart, ant colonies are”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what does this mean in terms of an optimization algorithm?</a:t>
            </a:r>
          </a:p>
          <a:p>
            <a:r>
              <a:rPr lang="en-US" dirty="0" smtClean="0"/>
              <a:t>Candidate solutions consider not only own history but also that of the swarm when trying to optimize itself</a:t>
            </a:r>
          </a:p>
          <a:p>
            <a:r>
              <a:rPr lang="en-US" dirty="0" smtClean="0"/>
              <a:t>Results in positive feedback which contributes to convergence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Optimizes a single solution at a time</a:t>
            </a:r>
          </a:p>
          <a:p>
            <a:r>
              <a:rPr lang="en-US" dirty="0" smtClean="0"/>
              <a:t>Generates new solutions stochastically</a:t>
            </a:r>
          </a:p>
          <a:p>
            <a:r>
              <a:rPr lang="en-US" dirty="0" smtClean="0"/>
              <a:t>If new solution is “better”, replace the current solution with the new solution, or replace it anyway with a low chance based on a probability function(Simulated Annealing)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two local search methods used in Meme Bees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Simulated Annealing</a:t>
            </a:r>
            <a:r>
              <a:rPr lang="en-US" dirty="0" smtClean="0"/>
              <a:t>(Explorative)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Random Walk with Directed Exploitation </a:t>
            </a:r>
            <a:r>
              <a:rPr lang="en-US" dirty="0" smtClean="0"/>
              <a:t>(Exploitative)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119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[Add System Diagram]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</TotalTime>
  <Words>534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Memetic Artificial Bee Colony algorithm “Meme bees”</vt:lpstr>
      <vt:lpstr>Objective</vt:lpstr>
      <vt:lpstr>Proposed Solution</vt:lpstr>
      <vt:lpstr>Meta-Heuristic</vt:lpstr>
      <vt:lpstr>Evolutionary Algorithms</vt:lpstr>
      <vt:lpstr>Swarm Intelligence</vt:lpstr>
      <vt:lpstr>Direct Search</vt:lpstr>
      <vt:lpstr>The Big Picture</vt:lpstr>
      <vt:lpstr>Hybridization Scheme</vt:lpstr>
      <vt:lpstr>Global Optimization</vt:lpstr>
      <vt:lpstr>sendEmployedBees()</vt:lpstr>
      <vt:lpstr>sendOnlookerBees()</vt:lpstr>
      <vt:lpstr>sendScouts()</vt:lpstr>
      <vt:lpstr>Local Optimization</vt:lpstr>
      <vt:lpstr>Tracking Solution Diversity</vt:lpstr>
      <vt:lpstr>Simulated Annealing</vt:lpstr>
      <vt:lpstr>PowerPoint Presentation</vt:lpstr>
      <vt:lpstr>Random Walk with Direction Exploitation</vt:lpstr>
      <vt:lpstr>How it all fits</vt:lpstr>
      <vt:lpstr>Parameters to be controlled</vt:lpstr>
      <vt:lpstr>Testing Procedure </vt:lpstr>
      <vt:lpstr>Sample Functions</vt:lpstr>
    </vt:vector>
  </TitlesOfParts>
  <Company>McMaster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Memetic Artificial Bee Colony algorithm “Meme bees”</dc:title>
  <dc:creator>Muhammad Asif</dc:creator>
  <cp:lastModifiedBy>Muhammad Asif</cp:lastModifiedBy>
  <cp:revision>7</cp:revision>
  <dcterms:created xsi:type="dcterms:W3CDTF">2017-05-19T14:46:15Z</dcterms:created>
  <dcterms:modified xsi:type="dcterms:W3CDTF">2017-05-19T15:56:36Z</dcterms:modified>
</cp:coreProperties>
</file>