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9" r:id="rId2"/>
  </p:sldMasterIdLst>
  <p:notesMasterIdLst>
    <p:notesMasterId r:id="rId17"/>
  </p:notesMasterIdLst>
  <p:sldIdLst>
    <p:sldId id="256" r:id="rId3"/>
    <p:sldId id="278" r:id="rId4"/>
    <p:sldId id="269" r:id="rId5"/>
    <p:sldId id="261" r:id="rId6"/>
    <p:sldId id="276" r:id="rId7"/>
    <p:sldId id="277" r:id="rId8"/>
    <p:sldId id="272" r:id="rId9"/>
    <p:sldId id="271" r:id="rId10"/>
    <p:sldId id="273" r:id="rId11"/>
    <p:sldId id="268" r:id="rId12"/>
    <p:sldId id="279" r:id="rId13"/>
    <p:sldId id="281" r:id="rId14"/>
    <p:sldId id="282" r:id="rId15"/>
    <p:sldId id="28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135A152-0711-4116-B4F0-65F8CFEDA85E}">
          <p14:sldIdLst>
            <p14:sldId id="256"/>
            <p14:sldId id="278"/>
            <p14:sldId id="269"/>
            <p14:sldId id="261"/>
            <p14:sldId id="276"/>
            <p14:sldId id="277"/>
          </p14:sldIdLst>
        </p14:section>
        <p14:section name="Abschnitt ohne Titel" id="{3DFFE7D4-7E18-4711-B31D-41BFFFC59A8C}">
          <p14:sldIdLst>
            <p14:sldId id="272"/>
            <p14:sldId id="271"/>
            <p14:sldId id="273"/>
            <p14:sldId id="268"/>
            <p14:sldId id="279"/>
            <p14:sldId id="281"/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433" autoAdjust="0"/>
  </p:normalViewPr>
  <p:slideViewPr>
    <p:cSldViewPr snapToGrid="0">
      <p:cViewPr varScale="1">
        <p:scale>
          <a:sx n="96" d="100"/>
          <a:sy n="96" d="100"/>
        </p:scale>
        <p:origin x="61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79DA3-0AA3-4449-B961-BDF7184C9B82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8B08-EAF3-4262-87F7-B5CA32CC13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4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190626" y="2751941"/>
            <a:ext cx="6603582" cy="23217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328" b="1" cap="all" baseline="0">
                <a:solidFill>
                  <a:srgbClr val="273845"/>
                </a:solidFill>
                <a:latin typeface="HelveticaNeueLT Pro 65 Md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dirty="0"/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37145" y="3536156"/>
            <a:ext cx="3471313" cy="2377177"/>
          </a:xfrm>
          <a:prstGeom prst="rect">
            <a:avLst/>
          </a:prstGeom>
        </p:spPr>
        <p:txBody>
          <a:bodyPr anchor="t"/>
          <a:lstStyle>
            <a:lvl1pPr marL="0" indent="0" algn="l">
              <a:spcBef>
                <a:spcPts val="0"/>
              </a:spcBef>
              <a:buSzTx/>
              <a:buFont typeface="Arial" panose="020B0604020202020204" pitchFamily="34" charset="0"/>
              <a:buNone/>
              <a:defRPr sz="2250" cap="small" baseline="0">
                <a:solidFill>
                  <a:schemeClr val="bg1"/>
                </a:solidFill>
                <a:latin typeface="HelveticaNeueLT Pro 45 Lt" panose="020B0403020202020204" pitchFamily="34" charset="0"/>
              </a:defRPr>
            </a:lvl1pPr>
            <a:lvl2pPr marL="0" indent="0" algn="l">
              <a:spcBef>
                <a:spcPts val="0"/>
              </a:spcBef>
              <a:buSzTx/>
              <a:buFont typeface="Arial" panose="020B0604020202020204" pitchFamily="34" charset="0"/>
              <a:buNone/>
              <a:defRPr sz="2250" cap="small" baseline="0">
                <a:solidFill>
                  <a:schemeClr val="bg1"/>
                </a:solidFill>
                <a:latin typeface="HelveticaNeueLT Pro 45 Lt" panose="020B0403020202020204" pitchFamily="34" charset="0"/>
              </a:defRPr>
            </a:lvl2pPr>
            <a:lvl3pPr marL="0" indent="0" algn="l">
              <a:spcBef>
                <a:spcPts val="0"/>
              </a:spcBef>
              <a:buSzTx/>
              <a:buFont typeface="Arial" panose="020B0604020202020204" pitchFamily="34" charset="0"/>
              <a:buNone/>
              <a:defRPr sz="2250" cap="small" baseline="0">
                <a:solidFill>
                  <a:schemeClr val="bg1"/>
                </a:solidFill>
                <a:latin typeface="HelveticaNeueLT Pro 45 Lt" panose="020B0403020202020204" pitchFamily="34" charset="0"/>
              </a:defRPr>
            </a:lvl3pPr>
            <a:lvl4pPr marL="0" indent="0" algn="l">
              <a:spcBef>
                <a:spcPts val="0"/>
              </a:spcBef>
              <a:buSzTx/>
              <a:buFont typeface="Arial" panose="020B0604020202020204" pitchFamily="34" charset="0"/>
              <a:buNone/>
              <a:defRPr sz="2250" cap="small" baseline="0">
                <a:solidFill>
                  <a:schemeClr val="bg1"/>
                </a:solidFill>
                <a:latin typeface="HelveticaNeueLT Pro 45 Lt" panose="020B0403020202020204" pitchFamily="34" charset="0"/>
              </a:defRPr>
            </a:lvl4pPr>
            <a:lvl5pPr marL="0" indent="0" algn="l">
              <a:spcBef>
                <a:spcPts val="0"/>
              </a:spcBef>
              <a:buSzTx/>
              <a:buFont typeface="Arial" panose="020B0604020202020204" pitchFamily="34" charset="0"/>
              <a:buNone/>
              <a:defRPr sz="2250" cap="small" baseline="0">
                <a:solidFill>
                  <a:schemeClr val="bg1"/>
                </a:solidFill>
                <a:latin typeface="HelveticaNeueLT Pro 45 Lt" panose="020B0403020202020204" pitchFamily="34" charset="0"/>
              </a:defRPr>
            </a:lvl5pPr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3390704" y="5359552"/>
            <a:ext cx="3117629" cy="418384"/>
          </a:xfrm>
          <a:prstGeom prst="rect">
            <a:avLst/>
          </a:prstGeom>
        </p:spPr>
        <p:txBody>
          <a:bodyPr/>
          <a:lstStyle>
            <a:lvl1pPr>
              <a:defRPr sz="2250" cap="small" baseline="0">
                <a:latin typeface="HelveticaNeueLT Pro 45 Lt" panose="020B0403020202020204" pitchFamily="34" charset="0"/>
              </a:defRPr>
            </a:lvl1pPr>
          </a:lstStyle>
          <a:p>
            <a:fld id="{2F409A4A-3EAD-49DF-8AE6-0D7DCFE7506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074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630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10038"/>
            <a:ext cx="9144000" cy="13124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8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Benedikt Ehinger</a:t>
            </a:r>
          </a:p>
          <a:p>
            <a:r>
              <a:rPr lang="de-DE" dirty="0"/>
              <a:t>Institute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Science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668000" y="631076"/>
            <a:ext cx="1450206" cy="365125"/>
          </a:xfrm>
        </p:spPr>
        <p:txBody>
          <a:bodyPr/>
          <a:lstStyle/>
          <a:p>
            <a:fld id="{F16B0610-2A41-4147-9028-430DB42FBA95}" type="datetimeFigureOut">
              <a:rPr lang="de-DE" smtClean="0"/>
              <a:t>20.06.2019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2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57197"/>
            <a:ext cx="10515600" cy="64268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27452"/>
            <a:ext cx="10515600" cy="4351338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610-2A41-4147-9028-430DB42FBA95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3CFA-973D-4835-A822-D5B1023423F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664468" y="819438"/>
            <a:ext cx="9077325" cy="465138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8617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148086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0610-2A41-4147-9028-430DB42FBA95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3CFA-973D-4835-A822-D5B102342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9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0082" y="60452"/>
            <a:ext cx="11054408" cy="379453"/>
          </a:xfrm>
          <a:prstGeom prst="rect">
            <a:avLst/>
          </a:prstGeom>
        </p:spPr>
        <p:txBody>
          <a:bodyPr/>
          <a:lstStyle>
            <a:lvl1pPr>
              <a:defRPr cap="small" baseline="0">
                <a:latin typeface="HelveticaNeueLT Pro 45 Lt" panose="020B04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02A-399B-40FD-8FBB-DA2BAEF1DC6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39614" y="6448351"/>
            <a:ext cx="10035480" cy="36500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5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0083" y="60452"/>
            <a:ext cx="10516195" cy="379453"/>
          </a:xfrm>
          <a:prstGeom prst="rect">
            <a:avLst/>
          </a:prstGeom>
        </p:spPr>
        <p:txBody>
          <a:bodyPr/>
          <a:lstStyle>
            <a:lvl1pPr>
              <a:defRPr cap="small" baseline="0">
                <a:latin typeface="Myriad Pro" panose="020B0503030403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863" y="702156"/>
            <a:ext cx="11324723" cy="547495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02A-399B-40FD-8FBB-DA2BAEF1DC6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39614" y="6448351"/>
            <a:ext cx="10035480" cy="36500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HelveticaNeueLT Pro 45 Lt" panose="020B0403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11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0082" y="60452"/>
            <a:ext cx="11054408" cy="379453"/>
          </a:xfrm>
          <a:prstGeom prst="rect">
            <a:avLst/>
          </a:prstGeom>
        </p:spPr>
        <p:txBody>
          <a:bodyPr/>
          <a:lstStyle>
            <a:lvl1pPr>
              <a:defRPr cap="small" baseline="0">
                <a:latin typeface="HelveticaNeueLT Pro 45 Lt" panose="020B0403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102A-399B-40FD-8FBB-DA2BAEF1DC6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39614" y="6448351"/>
            <a:ext cx="10035480" cy="36500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460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81699"/>
            <a:ext cx="10515600" cy="6426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27452"/>
            <a:ext cx="10515600" cy="4351338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741796" y="899884"/>
            <a:ext cx="1450207" cy="365125"/>
          </a:xfrm>
          <a:prstGeom prst="rect">
            <a:avLst/>
          </a:prstGeom>
        </p:spPr>
        <p:txBody>
          <a:bodyPr/>
          <a:lstStyle/>
          <a:p>
            <a:fld id="{F16B0610-2A41-4147-9028-430DB42FBA95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3CFA-973D-4835-A822-D5B1023423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4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7985961" y="-275771"/>
            <a:ext cx="4206039" cy="9000000"/>
          </a:xfrm>
          <a:prstGeom prst="rect">
            <a:avLst/>
          </a:prstGeom>
          <a:solidFill>
            <a:srgbClr val="27384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87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365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xStyles>
    <p:titleStyle>
      <a:lvl1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528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5056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584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112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640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68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696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224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2752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0" y="6385814"/>
            <a:ext cx="12192000" cy="490663"/>
          </a:xfrm>
          <a:prstGeom prst="rect">
            <a:avLst/>
          </a:prstGeom>
          <a:solidFill>
            <a:srgbClr val="273845"/>
          </a:solidFill>
          <a:ln>
            <a:solidFill>
              <a:srgbClr val="2738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66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7903" y="182612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88516" y="6448645"/>
            <a:ext cx="1585959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fld id="{67EF6F4E-9BE2-432C-88B0-17DF33FA899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0" y="0"/>
            <a:ext cx="12192000" cy="490663"/>
          </a:xfrm>
          <a:prstGeom prst="rect">
            <a:avLst/>
          </a:prstGeom>
          <a:solidFill>
            <a:srgbClr val="273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66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0084" y="55605"/>
            <a:ext cx="10516195" cy="379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6456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l" defTabSz="642915" rtl="0" eaLnBrk="1" latinLnBrk="0" hangingPunct="1">
        <a:lnSpc>
          <a:spcPct val="90000"/>
        </a:lnSpc>
        <a:spcBef>
          <a:spcPct val="0"/>
        </a:spcBef>
        <a:buNone/>
        <a:defRPr sz="3094" kern="1200">
          <a:solidFill>
            <a:schemeClr val="bg1"/>
          </a:solidFill>
          <a:latin typeface="HelveticaNeueLT Pro 45 Lt" panose="020B0403020202020204" pitchFamily="34" charset="0"/>
          <a:ea typeface="+mj-ea"/>
          <a:cs typeface="+mj-cs"/>
        </a:defRPr>
      </a:lvl1pPr>
    </p:titleStyle>
    <p:bodyStyle>
      <a:lvl1pPr marL="160729" indent="-160729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HelveticaNeueLT Pro 45 Lt" panose="020B0403020202020204" pitchFamily="34" charset="0"/>
          <a:ea typeface="+mn-ea"/>
          <a:cs typeface="+mn-cs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HelveticaNeueLT Pro 45 Lt" panose="020B0403020202020204" pitchFamily="34" charset="0"/>
          <a:ea typeface="+mn-ea"/>
          <a:cs typeface="+mn-cs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HelveticaNeueLT Pro 45 Lt" panose="020B0403020202020204" pitchFamily="34" charset="0"/>
          <a:ea typeface="+mn-ea"/>
          <a:cs typeface="+mn-cs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HelveticaNeueLT Pro 45 Lt" panose="020B0403020202020204" pitchFamily="34" charset="0"/>
          <a:ea typeface="+mn-ea"/>
          <a:cs typeface="+mn-cs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HelveticaNeueLT Pro 45 Lt" panose="020B0403020202020204" pitchFamily="34" charset="0"/>
          <a:ea typeface="+mn-ea"/>
          <a:cs typeface="+mn-c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53830" y="2718086"/>
            <a:ext cx="4172856" cy="2387600"/>
          </a:xfrm>
        </p:spPr>
        <p:txBody>
          <a:bodyPr>
            <a:noAutofit/>
          </a:bodyPr>
          <a:lstStyle/>
          <a:p>
            <a:r>
              <a:rPr lang="en-US" sz="3600" cap="small" dirty="0">
                <a:solidFill>
                  <a:schemeClr val="bg1"/>
                </a:solidFill>
                <a:latin typeface="+mj-lt"/>
              </a:rPr>
              <a:t>Layer resolved </a:t>
            </a:r>
            <a:br>
              <a:rPr lang="en-US" sz="3600" cap="small" dirty="0">
                <a:solidFill>
                  <a:schemeClr val="bg1"/>
                </a:solidFill>
                <a:latin typeface="+mj-lt"/>
              </a:rPr>
            </a:br>
            <a:r>
              <a:rPr lang="en-US" sz="3600" cap="small" dirty="0">
                <a:solidFill>
                  <a:schemeClr val="bg1"/>
                </a:solidFill>
                <a:latin typeface="+mj-lt"/>
              </a:rPr>
              <a:t>Sustained activity</a:t>
            </a:r>
            <a:endParaRPr lang="de-DE" sz="3600" cap="sm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89433" y="5587243"/>
            <a:ext cx="9144000" cy="1312487"/>
          </a:xfrm>
        </p:spPr>
        <p:txBody>
          <a:bodyPr/>
          <a:lstStyle/>
          <a:p>
            <a:r>
              <a:rPr lang="de-DE" sz="2800" dirty="0">
                <a:solidFill>
                  <a:schemeClr val="bg1"/>
                </a:solidFill>
                <a:latin typeface="+mn-lt"/>
              </a:rPr>
              <a:t>Ehinger &amp; de Lange</a:t>
            </a:r>
          </a:p>
        </p:txBody>
      </p:sp>
    </p:spTree>
    <p:extLst>
      <p:ext uri="{BB962C8B-B14F-4D97-AF65-F5344CB8AC3E}">
        <p14:creationId xmlns:p14="http://schemas.microsoft.com/office/powerpoint/2010/main" val="4701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28D1B-EF06-41AF-8C57-B5A1FE09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Stimulus </a:t>
            </a:r>
            <a:r>
              <a:rPr lang="de-DE" dirty="0" err="1"/>
              <a:t>Balancing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1B1AA-6AAE-40DE-9339-FEB33A630E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B701300-D63A-42D7-A6D6-1860C976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07" y="1085853"/>
            <a:ext cx="11092750" cy="363937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2F94F62-80E9-472C-9BA5-BE0C7B3732FD}"/>
              </a:ext>
            </a:extLst>
          </p:cNvPr>
          <p:cNvSpPr txBox="1"/>
          <p:nvPr/>
        </p:nvSpPr>
        <p:spPr>
          <a:xfrm>
            <a:off x="443606" y="4857747"/>
            <a:ext cx="8998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change after every stimulus/mask change =&gt; No afterimage</a:t>
            </a:r>
          </a:p>
          <a:p>
            <a:endParaRPr lang="en-US" dirty="0"/>
          </a:p>
          <a:p>
            <a:r>
              <a:rPr lang="en-US" dirty="0"/>
              <a:t>Catch-Stimulus onset only during stimulus/mask-change =&gt; no catch-stimulus </a:t>
            </a:r>
            <a:r>
              <a:rPr lang="en-US" dirty="0" err="1"/>
              <a:t>popout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146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03DEB-69FE-43A6-8F3C-C4E98543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DCE23B-6AB7-4C8B-AF28-DCD041501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AF83AEB-977B-4764-B6D6-8B029B6AB547}"/>
              </a:ext>
            </a:extLst>
          </p:cNvPr>
          <p:cNvSpPr txBox="1"/>
          <p:nvPr/>
        </p:nvSpPr>
        <p:spPr>
          <a:xfrm>
            <a:off x="1915427" y="2184935"/>
            <a:ext cx="10674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Layer </a:t>
            </a:r>
            <a:r>
              <a:rPr lang="de-DE" sz="2800" dirty="0" err="1"/>
              <a:t>profile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sustained</a:t>
            </a:r>
            <a:r>
              <a:rPr lang="de-DE" sz="2800" dirty="0"/>
              <a:t> / transient </a:t>
            </a:r>
            <a:r>
              <a:rPr lang="de-DE" sz="2800" dirty="0" err="1"/>
              <a:t>activity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/>
              <a:t>Translation </a:t>
            </a:r>
            <a:r>
              <a:rPr lang="de-DE" sz="2800" dirty="0" err="1"/>
              <a:t>of</a:t>
            </a:r>
            <a:r>
              <a:rPr lang="de-DE" sz="2800" dirty="0"/>
              <a:t> invasive </a:t>
            </a:r>
            <a:r>
              <a:rPr lang="de-DE" sz="2800" dirty="0" err="1"/>
              <a:t>findings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human</a:t>
            </a:r>
          </a:p>
          <a:p>
            <a:endParaRPr lang="de-DE" sz="2800" dirty="0"/>
          </a:p>
          <a:p>
            <a:r>
              <a:rPr lang="de-DE" sz="2800" dirty="0"/>
              <a:t>A </a:t>
            </a:r>
            <a:r>
              <a:rPr lang="de-DE" sz="2800" dirty="0" err="1"/>
              <a:t>new</a:t>
            </a:r>
            <a:r>
              <a:rPr lang="de-DE" sz="2800" dirty="0"/>
              <a:t> </a:t>
            </a:r>
            <a:r>
              <a:rPr lang="de-DE" sz="2800" dirty="0" err="1"/>
              <a:t>avenue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investigate</a:t>
            </a:r>
            <a:r>
              <a:rPr lang="de-DE" sz="2800" dirty="0"/>
              <a:t> </a:t>
            </a:r>
            <a:r>
              <a:rPr lang="de-DE" sz="2800" dirty="0" err="1"/>
              <a:t>interactions</a:t>
            </a:r>
            <a:r>
              <a:rPr lang="de-DE" sz="2800" dirty="0"/>
              <a:t> </a:t>
            </a:r>
            <a:r>
              <a:rPr lang="de-DE" sz="2800" dirty="0" err="1"/>
              <a:t>within</a:t>
            </a:r>
            <a:r>
              <a:rPr lang="de-DE" sz="2800" dirty="0"/>
              <a:t> </a:t>
            </a:r>
            <a:r>
              <a:rPr lang="de-DE" sz="2800" dirty="0" err="1"/>
              <a:t>layers</a:t>
            </a:r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5405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0F335-323C-4927-87EC-6C51B8A4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 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977DBE-2A30-4DB6-AD65-EC3E0C583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GLM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badly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Exp</a:t>
            </a:r>
            <a:r>
              <a:rPr lang="de-DE" dirty="0"/>
              <a:t> 2 (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stim</a:t>
            </a:r>
            <a:r>
              <a:rPr lang="de-DE" dirty="0"/>
              <a:t>. </a:t>
            </a:r>
            <a:r>
              <a:rPr lang="de-DE" dirty="0" err="1"/>
              <a:t>dur</a:t>
            </a:r>
            <a:r>
              <a:rPr lang="de-DE" dirty="0"/>
              <a:t>.)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9993D7-9512-4C84-8C05-BB51B8B9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976" y="850236"/>
            <a:ext cx="6166976" cy="224204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254F3C2-49CF-426B-8AB4-6ED375FC4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12" y="512163"/>
            <a:ext cx="9160030" cy="8777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72EA5D2-7BE8-4B46-97EB-DDF726E46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37" y="3631760"/>
            <a:ext cx="1444266" cy="260878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B6B1C9C-E673-4FC7-9AA9-B07B173A1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040" y="3429000"/>
            <a:ext cx="5170598" cy="27681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65573F-F7E3-4F64-AD9C-47AFA9BB1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252" y="1292501"/>
            <a:ext cx="3883671" cy="490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BCBDE-F41F-467D-91C8-7CA0A6A4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552378-DDF1-40AC-8739-284614EE9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DA733CD-64C0-4BA1-A83D-FBF682D1E40E}"/>
              </a:ext>
            </a:extLst>
          </p:cNvPr>
          <p:cNvSpPr txBox="1"/>
          <p:nvPr/>
        </p:nvSpPr>
        <p:spPr>
          <a:xfrm>
            <a:off x="3819217" y="2520798"/>
            <a:ext cx="3670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M-</a:t>
            </a:r>
            <a:r>
              <a:rPr lang="de-DE" dirty="0" err="1"/>
              <a:t>Pathway</a:t>
            </a:r>
            <a:r>
              <a:rPr lang="de-DE" dirty="0"/>
              <a:t>  (transient) 4</a:t>
            </a:r>
            <a:r>
              <a:rPr lang="el-GR" dirty="0"/>
              <a:t>α</a:t>
            </a:r>
            <a:r>
              <a:rPr lang="de-DE" dirty="0"/>
              <a:t>C, </a:t>
            </a:r>
          </a:p>
          <a:p>
            <a:pPr algn="ctr"/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4B</a:t>
            </a:r>
          </a:p>
          <a:p>
            <a:pPr algn="ctr"/>
            <a:r>
              <a:rPr lang="de-DE" dirty="0"/>
              <a:t>vs. </a:t>
            </a:r>
          </a:p>
          <a:p>
            <a:pPr algn="ctr"/>
            <a:r>
              <a:rPr lang="de-DE" dirty="0"/>
              <a:t>P-</a:t>
            </a:r>
            <a:r>
              <a:rPr lang="de-DE" dirty="0" err="1"/>
              <a:t>Pathway</a:t>
            </a:r>
            <a:r>
              <a:rPr lang="de-DE" dirty="0"/>
              <a:t> (</a:t>
            </a:r>
            <a:r>
              <a:rPr lang="de-DE" dirty="0" err="1"/>
              <a:t>sustained</a:t>
            </a:r>
            <a:r>
              <a:rPr lang="de-DE" dirty="0"/>
              <a:t>) 4</a:t>
            </a:r>
            <a:r>
              <a:rPr lang="el-GR" dirty="0"/>
              <a:t>β</a:t>
            </a:r>
            <a:r>
              <a:rPr lang="de-DE" dirty="0"/>
              <a:t>C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48D24C-52A9-43AF-A53C-F31A89F0BD2D}"/>
              </a:ext>
            </a:extLst>
          </p:cNvPr>
          <p:cNvSpPr txBox="1"/>
          <p:nvPr/>
        </p:nvSpPr>
        <p:spPr>
          <a:xfrm>
            <a:off x="0" y="5933662"/>
            <a:ext cx="844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http://fourier.eng.hmc.edu/e180/lectures/v1/node9.html</a:t>
            </a:r>
          </a:p>
        </p:txBody>
      </p:sp>
    </p:spTree>
    <p:extLst>
      <p:ext uri="{BB962C8B-B14F-4D97-AF65-F5344CB8AC3E}">
        <p14:creationId xmlns:p14="http://schemas.microsoft.com/office/powerpoint/2010/main" val="192625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ED63B-112F-41BB-9DC9-E92A23BC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Open </a:t>
            </a:r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A9461-F8D1-4FC0-A9AB-9D2F2FB5B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1C12C1D-1E2A-4174-A4B1-91295BBE8A57}"/>
              </a:ext>
            </a:extLst>
          </p:cNvPr>
          <p:cNvSpPr txBox="1"/>
          <p:nvPr/>
        </p:nvSpPr>
        <p:spPr>
          <a:xfrm>
            <a:off x="1429813" y="2189745"/>
            <a:ext cx="107621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Power -  Will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effect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large </a:t>
            </a:r>
            <a:r>
              <a:rPr lang="de-DE" sz="2800" dirty="0" err="1"/>
              <a:t>enough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see</a:t>
            </a:r>
            <a:r>
              <a:rPr lang="de-DE" sz="28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More </a:t>
            </a:r>
            <a:r>
              <a:rPr lang="de-DE" sz="2800" dirty="0" err="1"/>
              <a:t>stimulus</a:t>
            </a:r>
            <a:r>
              <a:rPr lang="de-DE" sz="2800" dirty="0"/>
              <a:t> </a:t>
            </a:r>
            <a:r>
              <a:rPr lang="de-DE" sz="2800" dirty="0" err="1"/>
              <a:t>switches</a:t>
            </a:r>
            <a:r>
              <a:rPr lang="de-DE" sz="2800" dirty="0"/>
              <a:t>/</a:t>
            </a:r>
            <a:r>
              <a:rPr lang="de-DE" sz="2800" dirty="0" err="1"/>
              <a:t>transients</a:t>
            </a:r>
            <a:r>
              <a:rPr lang="de-DE" sz="2800" dirty="0"/>
              <a:t> in fast vs. slow </a:t>
            </a:r>
            <a:r>
              <a:rPr lang="de-DE" sz="2800" dirty="0" err="1"/>
              <a:t>condition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Localizer</a:t>
            </a:r>
            <a:r>
              <a:rPr lang="de-DE" sz="2800" dirty="0"/>
              <a:t> – </a:t>
            </a:r>
            <a:r>
              <a:rPr lang="de-DE" sz="2800" dirty="0" err="1"/>
              <a:t>Localizer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design-</a:t>
            </a:r>
            <a:r>
              <a:rPr lang="de-DE" sz="2800" dirty="0" err="1"/>
              <a:t>wise</a:t>
            </a:r>
            <a:r>
              <a:rPr lang="de-DE" sz="2800" dirty="0"/>
              <a:t> </a:t>
            </a:r>
            <a:r>
              <a:rPr lang="de-DE" sz="2800" dirty="0" err="1"/>
              <a:t>closer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conditions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9526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26272C2-1008-4E5A-9C34-FE418F74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20C95EC-B71F-4B06-9671-8994695D41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D2DC36-96F6-493F-8321-041AE0187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95" y="856047"/>
            <a:ext cx="4676775" cy="49149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8710A89-FC0D-4B6E-97EE-143B3135226B}"/>
              </a:ext>
            </a:extLst>
          </p:cNvPr>
          <p:cNvSpPr txBox="1"/>
          <p:nvPr/>
        </p:nvSpPr>
        <p:spPr>
          <a:xfrm>
            <a:off x="6511135" y="2942206"/>
            <a:ext cx="5353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Cortical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dynamical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but so </a:t>
            </a:r>
            <a:r>
              <a:rPr lang="de-DE" dirty="0" err="1"/>
              <a:t>far</a:t>
            </a:r>
            <a:r>
              <a:rPr lang="de-DE" dirty="0"/>
              <a:t> in laminar fMRI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investigating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dynamics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31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0B28A5E-6550-46F1-8541-5C080225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FA93FEF-20D1-4484-A90A-66492873A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3E83A53-CCAB-453A-B3DF-56E8DCB9C4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F) </a:t>
            </a:r>
            <a:r>
              <a:rPr lang="de-DE" dirty="0" err="1"/>
              <a:t>Ongoing</a:t>
            </a:r>
            <a:r>
              <a:rPr lang="de-DE" dirty="0"/>
              <a:t> </a:t>
            </a:r>
            <a:r>
              <a:rPr lang="de-DE" dirty="0" err="1"/>
              <a:t>layer-specific</a:t>
            </a:r>
            <a:r>
              <a:rPr lang="de-DE" dirty="0"/>
              <a:t> </a:t>
            </a:r>
            <a:r>
              <a:rPr lang="de-DE" dirty="0" err="1"/>
              <a:t>sustained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1ED305-45E7-4ACB-9509-4F4A0B4A5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79"/>
          <a:stretch/>
        </p:blipFill>
        <p:spPr>
          <a:xfrm>
            <a:off x="348414" y="3061461"/>
            <a:ext cx="4581108" cy="309438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0EBD98D-C94D-4BB8-8AE6-80B00A9DCA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91" b="66360"/>
          <a:stretch/>
        </p:blipFill>
        <p:spPr>
          <a:xfrm>
            <a:off x="518863" y="833437"/>
            <a:ext cx="1987550" cy="15668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7533737-F119-4808-9458-B4C0234814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90"/>
          <a:stretch/>
        </p:blipFill>
        <p:spPr>
          <a:xfrm>
            <a:off x="5337826" y="956819"/>
            <a:ext cx="6097455" cy="50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7515D-89C8-455B-A1AC-C3547127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 </a:t>
            </a:r>
            <a:r>
              <a:rPr lang="de-DE" dirty="0" err="1"/>
              <a:t>phasic</a:t>
            </a:r>
            <a:r>
              <a:rPr lang="de-DE" dirty="0"/>
              <a:t> </a:t>
            </a:r>
            <a:r>
              <a:rPr lang="de-DE" b="1" dirty="0" err="1"/>
              <a:t>layer</a:t>
            </a:r>
            <a:r>
              <a:rPr lang="de-DE" dirty="0" err="1"/>
              <a:t>-effect</a:t>
            </a:r>
            <a:r>
              <a:rPr lang="de-DE" dirty="0"/>
              <a:t> </a:t>
            </a:r>
            <a:r>
              <a:rPr lang="de-DE" dirty="0" err="1"/>
              <a:t>exists</a:t>
            </a:r>
            <a:r>
              <a:rPr lang="de-DE" dirty="0"/>
              <a:t> in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recordings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7B40D-8EC0-46A5-8C93-A160E896C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Top Down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– but still </a:t>
            </a:r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a </a:t>
            </a:r>
            <a:r>
              <a:rPr lang="de-DE" dirty="0" err="1"/>
              <a:t>stimulus</a:t>
            </a:r>
            <a:r>
              <a:rPr lang="de-DE" dirty="0"/>
              <a:t>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177920-3893-466B-82F0-06728371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2071"/>
            <a:ext cx="3268981" cy="35216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C14FA2E-4DA4-4EA1-AF1F-C3B625C4E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07" y="704503"/>
            <a:ext cx="2176672" cy="216331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E0355B3-E0B0-4682-8753-02D60FE95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642" y="919002"/>
            <a:ext cx="2674805" cy="51525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237BB41-6E74-4166-A077-2B6AB9F3B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958" y="4194629"/>
            <a:ext cx="2177306" cy="16360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33E52A2-6330-4962-8473-F5C49F369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977" y="4164710"/>
            <a:ext cx="2044003" cy="16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1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8A995-ABA0-4C23-ACDC-0D9BF77B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973A38-A00C-4949-99D5-F783D81BF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747881-B413-4F94-81B3-E983C668D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74" y="817244"/>
            <a:ext cx="5189702" cy="52235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AFCB18-C7BB-45BD-9057-6E0887A9C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997" b="36982"/>
          <a:stretch/>
        </p:blipFill>
        <p:spPr>
          <a:xfrm>
            <a:off x="6096000" y="1508936"/>
            <a:ext cx="5920885" cy="4201509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8EAE3E4-7090-4EBF-9BA3-71E2E03A65C0}"/>
              </a:ext>
            </a:extLst>
          </p:cNvPr>
          <p:cNvCxnSpPr/>
          <p:nvPr/>
        </p:nvCxnSpPr>
        <p:spPr>
          <a:xfrm>
            <a:off x="5101389" y="3609690"/>
            <a:ext cx="1973179" cy="19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A2EEBB9-B3BC-4011-A09D-02EE3B74130E}"/>
              </a:ext>
            </a:extLst>
          </p:cNvPr>
          <p:cNvCxnSpPr/>
          <p:nvPr/>
        </p:nvCxnSpPr>
        <p:spPr>
          <a:xfrm flipV="1">
            <a:off x="5257354" y="3166712"/>
            <a:ext cx="1884591" cy="129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85FA1B0-549E-49CC-860B-77464574EB5A}"/>
              </a:ext>
            </a:extLst>
          </p:cNvPr>
          <p:cNvCxnSpPr/>
          <p:nvPr/>
        </p:nvCxnSpPr>
        <p:spPr>
          <a:xfrm flipV="1">
            <a:off x="5101389" y="2887579"/>
            <a:ext cx="1771049" cy="236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8F33DA8-3725-44CE-8915-DF6A8B76F5BB}"/>
              </a:ext>
            </a:extLst>
          </p:cNvPr>
          <p:cNvSpPr txBox="1"/>
          <p:nvPr/>
        </p:nvSpPr>
        <p:spPr>
          <a:xfrm>
            <a:off x="7391445" y="5933374"/>
            <a:ext cx="491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draining</a:t>
            </a:r>
            <a:r>
              <a:rPr lang="de-DE" dirty="0"/>
              <a:t> </a:t>
            </a:r>
            <a:r>
              <a:rPr lang="de-DE" dirty="0" err="1"/>
              <a:t>vein</a:t>
            </a:r>
            <a:r>
              <a:rPr lang="de-DE" dirty="0"/>
              <a:t> </a:t>
            </a:r>
            <a:r>
              <a:rPr lang="de-DE" dirty="0" err="1"/>
              <a:t>artefact</a:t>
            </a:r>
            <a:r>
              <a:rPr lang="de-DE" dirty="0"/>
              <a:t> </a:t>
            </a:r>
            <a:r>
              <a:rPr lang="de-DE" dirty="0" err="1"/>
              <a:t>ignored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905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EB8AA-1D09-4D0E-9980-A415FE40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7B7CB-C8F8-4F07-B200-85F529D9E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811DDE-2F30-4343-BADD-480046C0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96" y="1085018"/>
            <a:ext cx="5654579" cy="44881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EE007B9-A0B8-4C66-8BC7-1D5D3668D2D9}"/>
              </a:ext>
            </a:extLst>
          </p:cNvPr>
          <p:cNvSpPr txBox="1"/>
          <p:nvPr/>
        </p:nvSpPr>
        <p:spPr>
          <a:xfrm>
            <a:off x="168442" y="5722218"/>
            <a:ext cx="264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Koopmanns 2010, </a:t>
            </a:r>
            <a:r>
              <a:rPr lang="de-DE" dirty="0" err="1"/>
              <a:t>Checkerboard</a:t>
            </a:r>
            <a:r>
              <a:rPr lang="de-DE" dirty="0"/>
              <a:t> 7.5Hz</a:t>
            </a:r>
          </a:p>
        </p:txBody>
      </p:sp>
    </p:spTree>
    <p:extLst>
      <p:ext uri="{BB962C8B-B14F-4D97-AF65-F5344CB8AC3E}">
        <p14:creationId xmlns:p14="http://schemas.microsoft.com/office/powerpoint/2010/main" val="78580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22826-1627-439E-A963-193F7AA8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3x2(x2) Block Design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D172F-3DDD-4F4F-B84A-AA862A5D50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5203A7-B878-4222-8140-614B9BE5E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752" y="4075848"/>
            <a:ext cx="1267778" cy="126777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1E4774B-32BF-4CC1-845D-D0533D80F216}"/>
              </a:ext>
            </a:extLst>
          </p:cNvPr>
          <p:cNvSpPr txBox="1"/>
          <p:nvPr/>
        </p:nvSpPr>
        <p:spPr>
          <a:xfrm>
            <a:off x="1553205" y="209858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‘’On’’  (stimulus task)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CA3003C-6730-4A24-8804-F1B7E2807835}"/>
              </a:ext>
            </a:extLst>
          </p:cNvPr>
          <p:cNvSpPr txBox="1"/>
          <p:nvPr/>
        </p:nvSpPr>
        <p:spPr>
          <a:xfrm>
            <a:off x="1391183" y="4525071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‘’Off’’ (fixation dot task)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E223943-3A7B-4C7C-A524-F6AE983B0C05}"/>
              </a:ext>
            </a:extLst>
          </p:cNvPr>
          <p:cNvSpPr txBox="1"/>
          <p:nvPr/>
        </p:nvSpPr>
        <p:spPr>
          <a:xfrm rot="16200000">
            <a:off x="-616270" y="2524265"/>
            <a:ext cx="32454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Attention</a:t>
            </a:r>
            <a:endParaRPr lang="de-DE" sz="4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7C19393-4254-44F3-A802-8281824B29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443" y="1682974"/>
            <a:ext cx="2116714" cy="185010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5D2F89D-80C4-42A2-833D-DC0BE86D43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63" y="1682973"/>
            <a:ext cx="2116714" cy="185010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F0E76FB-0E27-471B-AC6D-88C69172FE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284" y="1682974"/>
            <a:ext cx="2116714" cy="185010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217B832-301F-4CEF-A12E-7A446D03D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4075848"/>
            <a:ext cx="1267778" cy="126777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D521B88-13D5-4309-9247-245666BEB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10" y="4080594"/>
            <a:ext cx="1267778" cy="126777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FFAD1077-F3DB-4763-B6F3-5286C4BD3F1C}"/>
              </a:ext>
            </a:extLst>
          </p:cNvPr>
          <p:cNvSpPr txBox="1"/>
          <p:nvPr/>
        </p:nvSpPr>
        <p:spPr>
          <a:xfrm>
            <a:off x="6872514" y="12862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4Hz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F0EFB7D-4FC7-4D88-B7B2-AFF1D1F6BEEA}"/>
              </a:ext>
            </a:extLst>
          </p:cNvPr>
          <p:cNvSpPr txBox="1"/>
          <p:nvPr/>
        </p:nvSpPr>
        <p:spPr>
          <a:xfrm>
            <a:off x="4798246" y="12862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1Hz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519B455-896D-41FE-81CD-BADFC5D0D639}"/>
              </a:ext>
            </a:extLst>
          </p:cNvPr>
          <p:cNvSpPr txBox="1"/>
          <p:nvPr/>
        </p:nvSpPr>
        <p:spPr>
          <a:xfrm>
            <a:off x="9119709" y="12862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12Hz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E47ED23-2F3C-497A-AF33-F00BE3264BEF}"/>
              </a:ext>
            </a:extLst>
          </p:cNvPr>
          <p:cNvSpPr txBox="1"/>
          <p:nvPr/>
        </p:nvSpPr>
        <p:spPr>
          <a:xfrm>
            <a:off x="4697644" y="478358"/>
            <a:ext cx="5506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% Sustained Response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2754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AA113-3804-47D9-84E5-20F1DA7E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Catch-Stimuli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C76B61-550C-40EB-83E0-0951D2B8DE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Stimulus-Catch trials have higher spatial frequency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9D71E9-E38D-46B3-AF0C-9D92D3D5D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64" y="1027835"/>
            <a:ext cx="2631775" cy="240368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EF3D41B-932C-41E2-AF7D-A2C1442C06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58" y="1025314"/>
            <a:ext cx="2631775" cy="240368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FFA5498-CDDB-4909-8144-F49E070F362B}"/>
              </a:ext>
            </a:extLst>
          </p:cNvPr>
          <p:cNvSpPr txBox="1"/>
          <p:nvPr/>
        </p:nvSpPr>
        <p:spPr>
          <a:xfrm>
            <a:off x="7288694" y="658503"/>
            <a:ext cx="206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Stimuli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C36E720-A2C1-4525-B1FF-56FD8DB6D626}"/>
              </a:ext>
            </a:extLst>
          </p:cNvPr>
          <p:cNvSpPr txBox="1"/>
          <p:nvPr/>
        </p:nvSpPr>
        <p:spPr>
          <a:xfrm>
            <a:off x="4406346" y="658503"/>
            <a:ext cx="206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Stimuli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F1D6338-EE1B-48A6-87AA-D1FF81059F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63" y="3531956"/>
            <a:ext cx="2631775" cy="240368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EE53D28-553E-4ACE-8D55-EA2E91A094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58" y="3531956"/>
            <a:ext cx="2631775" cy="24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5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93D9-A498-4C22-B978-00D855D2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2x3(x2) Last Factor is Orientation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860215-8A5C-46AC-8536-194D1764A6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613" y="6448351"/>
            <a:ext cx="11743839" cy="379453"/>
          </a:xfrm>
        </p:spPr>
        <p:txBody>
          <a:bodyPr>
            <a:normAutofit/>
          </a:bodyPr>
          <a:lstStyle/>
          <a:p>
            <a:r>
              <a:rPr lang="en-US" dirty="0"/>
              <a:t>I want to use standard orientation localizer with 4Hz flicker – very similar to one condition – problematic?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3371A3-22D6-4EDB-A03F-F8BE18C8B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284" y="1682974"/>
            <a:ext cx="2116714" cy="185010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10BBA0-FF90-4BC2-8A8F-DDC078CF1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73133" y="1682973"/>
            <a:ext cx="2116714" cy="185010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8193CA1-CA0A-4AAA-939E-EACE4880AD47}"/>
              </a:ext>
            </a:extLst>
          </p:cNvPr>
          <p:cNvSpPr txBox="1"/>
          <p:nvPr/>
        </p:nvSpPr>
        <p:spPr>
          <a:xfrm>
            <a:off x="1203159" y="4776146"/>
            <a:ext cx="1025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“orientation’’ in order to subtract </a:t>
            </a:r>
            <a:r>
              <a:rPr lang="en-US" b="1" dirty="0"/>
              <a:t>non-</a:t>
            </a:r>
            <a:r>
              <a:rPr lang="en-US" dirty="0"/>
              <a:t>orientation-selective voxel activity from selective ones </a:t>
            </a:r>
          </a:p>
        </p:txBody>
      </p:sp>
    </p:spTree>
    <p:extLst>
      <p:ext uri="{BB962C8B-B14F-4D97-AF65-F5344CB8AC3E}">
        <p14:creationId xmlns:p14="http://schemas.microsoft.com/office/powerpoint/2010/main" val="426679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itl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294</Words>
  <Application>Microsoft Office PowerPoint</Application>
  <PresentationFormat>Breitbild</PresentationFormat>
  <Paragraphs>49</Paragraphs>
  <Slides>14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Franklin Gothic Book</vt:lpstr>
      <vt:lpstr>Helvetica Light</vt:lpstr>
      <vt:lpstr>HelveticaNeueLT Pro 45 Lt</vt:lpstr>
      <vt:lpstr>HelveticaNeueLT Pro 65 Md</vt:lpstr>
      <vt:lpstr>Myriad Pro</vt:lpstr>
      <vt:lpstr>Title</vt:lpstr>
      <vt:lpstr>Content</vt:lpstr>
      <vt:lpstr>Layer resolved  Sustained activity</vt:lpstr>
      <vt:lpstr>PowerPoint-Präsentation</vt:lpstr>
      <vt:lpstr>PowerPoint-Präsentation</vt:lpstr>
      <vt:lpstr>A phasic layer-effect exists in single cell recordings</vt:lpstr>
      <vt:lpstr>PowerPoint-Präsentation</vt:lpstr>
      <vt:lpstr>PowerPoint-Präsentation</vt:lpstr>
      <vt:lpstr>3x2(x2) Block Design</vt:lpstr>
      <vt:lpstr>Catch-Stimuli</vt:lpstr>
      <vt:lpstr>2x3(x2) Last Factor is Orientation</vt:lpstr>
      <vt:lpstr>Stimulus Balancing</vt:lpstr>
      <vt:lpstr>So what would we learn?</vt:lpstr>
      <vt:lpstr>  </vt:lpstr>
      <vt:lpstr>PowerPoint-Präsentation</vt:lpstr>
      <vt:lpstr>Open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developments  in science</dc:title>
  <dc:creator>Benedikt Ehinger</dc:creator>
  <cp:lastModifiedBy>Benedikt V Ehinger</cp:lastModifiedBy>
  <cp:revision>139</cp:revision>
  <dcterms:created xsi:type="dcterms:W3CDTF">2017-12-03T11:32:11Z</dcterms:created>
  <dcterms:modified xsi:type="dcterms:W3CDTF">2019-06-20T20:07:32Z</dcterms:modified>
</cp:coreProperties>
</file>