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9" r:id="rId3"/>
    <p:sldId id="262" r:id="rId4"/>
    <p:sldId id="261" r:id="rId5"/>
    <p:sldId id="282" r:id="rId6"/>
    <p:sldId id="283" r:id="rId7"/>
    <p:sldId id="286" r:id="rId8"/>
    <p:sldId id="287" r:id="rId9"/>
    <p:sldId id="288" r:id="rId10"/>
    <p:sldId id="289" r:id="rId11"/>
    <p:sldId id="290" r:id="rId12"/>
    <p:sldId id="291" r:id="rId13"/>
    <p:sldId id="284" r:id="rId14"/>
    <p:sldId id="285" r:id="rId15"/>
    <p:sldId id="264" r:id="rId16"/>
    <p:sldId id="277" r:id="rId17"/>
    <p:sldId id="265" r:id="rId18"/>
    <p:sldId id="266" r:id="rId19"/>
    <p:sldId id="267" r:id="rId20"/>
    <p:sldId id="268" r:id="rId21"/>
    <p:sldId id="279" r:id="rId22"/>
    <p:sldId id="272" r:id="rId23"/>
    <p:sldId id="274" r:id="rId24"/>
    <p:sldId id="280" r:id="rId25"/>
    <p:sldId id="275" r:id="rId26"/>
    <p:sldId id="273" r:id="rId27"/>
    <p:sldId id="276" r:id="rId28"/>
    <p:sldId id="281" r:id="rId29"/>
    <p:sldId id="292" r:id="rId30"/>
    <p:sldId id="294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A1"/>
    <a:srgbClr val="EF79B4"/>
    <a:srgbClr val="F9BDDB"/>
    <a:srgbClr val="A52B59"/>
    <a:srgbClr val="FCCEE8"/>
    <a:srgbClr val="BE3266"/>
    <a:srgbClr val="F15D9C"/>
    <a:srgbClr val="C63E78"/>
    <a:srgbClr val="F6589C"/>
    <a:srgbClr val="F13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FEB60-1252-44B5-8276-2825B6B6320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2095-B827-423C-B4D5-1AA59874E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EDE8-7E44-4011-A196-A11416D1C129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726-7DA4-4977-A096-A818CCA1151A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E175-304D-40E8-B420-99EC230DBA0C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7C53-0820-419C-A9CF-29261806D75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9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A19E-D3EE-4931-9FDD-DF916E34B2E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33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AE5-DF92-420E-9A03-77865E8E360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5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0CA6-78C6-4CFC-B842-EAAC4B8E2544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64CE-D992-4EE4-8122-A96E8E44B43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CB6-9B61-430E-B970-48D57D34A45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39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186-2C80-4D41-9EFD-71B1F928074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68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008-2559-4423-BC7F-3CFC980BAF7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6A1D-E962-4232-AAFB-DFDC1D890E61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6B35-EA12-44AA-9443-BAA1EDE6C9F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3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D48-2DAE-4A5D-9954-480BAB08703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74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70C-E411-4A86-A4D0-369629116E5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29BD-0A9E-45E7-A64B-4D4539F98B1B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DA9D-C93B-42B8-AFB8-339C4B052301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65B-064E-4633-91C1-F935E193DD3A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342-E887-4EE5-8638-CAF844A0349B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F94C-623D-4226-80F5-20C47EAF9FA9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901-B5CA-477B-B4F3-51FA121C4E5B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B63B-5D4E-4D92-9313-D8C0B4274A46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B5CA-C54D-4DE7-8C47-53B359157FE9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9011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bg1">
                    <a:lumMod val="50000"/>
                  </a:schemeClr>
                </a:solidFill>
              </a:rPr>
              <a:t>SlideHunter.com</a:t>
            </a: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4331-5B44-42AF-B49F-9ECAEEF90D1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6/1/2022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1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957969" y="1498615"/>
            <a:ext cx="2346583" cy="3585178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BF434C4-ACF4-41B4-BC7F-E4EA288B0A06}"/>
              </a:ext>
            </a:extLst>
          </p:cNvPr>
          <p:cNvSpPr/>
          <p:nvPr/>
        </p:nvSpPr>
        <p:spPr>
          <a:xfrm>
            <a:off x="2973669" y="1981667"/>
            <a:ext cx="6271933" cy="135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Machine Learning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NS Sanz Black" panose="00000A00000000000000" pitchFamily="50" charset="0"/>
                <a:cs typeface="Arial" pitchFamily="34" charset="0"/>
              </a:rPr>
              <a:t>For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NS Sanz Black" panose="00000A00000000000000" pitchFamily="50" charset="0"/>
                <a:cs typeface="Arial" pitchFamily="34" charset="0"/>
              </a:rPr>
              <a:t>Breast Cancer Detection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RNS Sanz Black" panose="00000A00000000000000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8980" y="4135884"/>
            <a:ext cx="4701309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NS Sanz SemiBold" panose="00000700000000000000" pitchFamily="50" charset="0"/>
                <a:cs typeface="Arial" panose="020B0604020202020204" pitchFamily="34" charset="0"/>
              </a:rPr>
              <a:t>Behjat Saeidian</a:t>
            </a:r>
            <a:endParaRPr lang="en-US" sz="2400" dirty="0" smtClean="0">
              <a:solidFill>
                <a:schemeClr val="tx1"/>
              </a:solidFill>
              <a:latin typeface="RNS Sanz SemiBold" panose="00000700000000000000" pitchFamily="50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RNS Sanz SemiBold" panose="00000700000000000000" pitchFamily="50" charset="0"/>
                <a:cs typeface="Arial" panose="020B0604020202020204" pitchFamily="34" charset="0"/>
              </a:rPr>
              <a:t>Python </a:t>
            </a:r>
            <a:endParaRPr lang="en-US" sz="2400" dirty="0" smtClean="0">
              <a:solidFill>
                <a:schemeClr val="tx1"/>
              </a:solidFill>
              <a:latin typeface="RNS Sanz SemiBold" panose="00000700000000000000" pitchFamily="50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RNS Sanz SemiBold" panose="00000700000000000000" pitchFamily="50" charset="0"/>
                <a:cs typeface="Arial" panose="020B0604020202020204" pitchFamily="34" charset="0"/>
              </a:rPr>
              <a:t>Professor</a:t>
            </a:r>
            <a:r>
              <a:rPr lang="en-US" sz="2400" dirty="0" smtClean="0">
                <a:solidFill>
                  <a:schemeClr val="tx1"/>
                </a:solidFill>
                <a:latin typeface="RNS Sanz SemiBold" panose="00000700000000000000" pitchFamily="50" charset="0"/>
                <a:cs typeface="Arial" panose="020B0604020202020204" pitchFamily="34" charset="0"/>
              </a:rPr>
              <a:t>: Mr. Doozandeh</a:t>
            </a:r>
            <a:endParaRPr lang="en-US" sz="2400" dirty="0" smtClean="0">
              <a:solidFill>
                <a:schemeClr val="tx1"/>
              </a:solidFill>
              <a:latin typeface="RNS Sanz SemiBold" panose="00000700000000000000" pitchFamily="50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RNS Sanz SemiBold" panose="000007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4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40509" y="2641601"/>
            <a:ext cx="731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Evaluation Metrics</a:t>
            </a:r>
            <a:endParaRPr lang="en-US" sz="4400" dirty="0">
              <a:latin typeface="RNS Sanz Black" panose="00000A00000000000000" pitchFamily="5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5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35200" y="371220"/>
            <a:ext cx="397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Evaluation Metrics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0518" y="1838037"/>
                <a:ext cx="8258450" cy="637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Accuracy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Recall 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TP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Precision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TP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 Score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recision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Recall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8" y="1838037"/>
                <a:ext cx="8258450" cy="6374566"/>
              </a:xfrm>
              <a:prstGeom prst="rect">
                <a:avLst/>
              </a:prstGeo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66692" y="3417454"/>
            <a:ext cx="280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TP : True positive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TN : True negative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FP : False Positive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FN : 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1022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50638" y="2225965"/>
            <a:ext cx="6114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RNS Sanz Black" panose="00000A00000000000000" pitchFamily="50" charset="0"/>
              </a:rPr>
              <a:t>K-Nearest Neighbors</a:t>
            </a:r>
          </a:p>
          <a:p>
            <a:pPr algn="ctr"/>
            <a:r>
              <a:rPr lang="en-US" sz="4400" dirty="0" smtClean="0">
                <a:latin typeface="RNS Sanz Black" panose="00000A00000000000000" pitchFamily="50" charset="0"/>
              </a:rPr>
              <a:t>(KNN)</a:t>
            </a:r>
            <a:endParaRPr lang="en-US" sz="4400" dirty="0">
              <a:latin typeface="RNS Sanz Black" panose="00000A00000000000000" pitchFamily="5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89382" y="371220"/>
            <a:ext cx="341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What is KNN?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distance to other data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/>
              <a:t>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clidean distance , Manhattan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distance, Hamming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en-US" dirty="0" smtClean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label for data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: mode of K labels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: mean of K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23015" y="37122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 KNN Classification 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" y="1337274"/>
            <a:ext cx="3927573" cy="3528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0761" y="2808281"/>
            <a:ext cx="4958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Blue circle is test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 triangle means malignant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Pink square means benign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88" y="5300994"/>
            <a:ext cx="8377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k , Different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algorithm many times with different k to find optimal 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23015" y="37122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 KNN Results  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328262"/>
            <a:ext cx="5274606" cy="2818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28" y="4386260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 95.9%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= 98.27%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= 90.47%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Score = 94.20%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39802" y="2586183"/>
            <a:ext cx="611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Random Forest</a:t>
            </a:r>
            <a:endParaRPr lang="en-US" sz="4400" dirty="0">
              <a:latin typeface="RNS Sanz Black" panose="00000A00000000000000" pitchFamily="50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9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6218" y="371220"/>
            <a:ext cx="567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What is Random Forest?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arge number of individual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Majority – Voting or averaging on decision trees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for Classification and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7812" y="447543"/>
            <a:ext cx="29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Decision Tree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0362" y="5742927"/>
            <a:ext cx="412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Benign or malignan?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6" y="1616363"/>
            <a:ext cx="5069885" cy="390489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9003" y="37122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Random Forest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17" y="1838037"/>
            <a:ext cx="5884245" cy="3986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82784" y="2041237"/>
            <a:ext cx="67328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Breast Cancer</a:t>
            </a:r>
          </a:p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And</a:t>
            </a:r>
          </a:p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Machine Learning?</a:t>
            </a:r>
            <a:endParaRPr lang="en-US" sz="4400" dirty="0">
              <a:latin typeface="RNS Sanz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3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1507" y="371220"/>
            <a:ext cx="559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 Random Forest Results  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328" y="4386260"/>
            <a:ext cx="378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 94.74%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= 92.18%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= 93.65%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Score = 92.90%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1" y="1534982"/>
            <a:ext cx="5368302" cy="272298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67512" y="2687783"/>
            <a:ext cx="6114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NS Sanz Black" panose="00000A00000000000000" pitchFamily="50" charset="0"/>
              </a:rPr>
              <a:t>Naive </a:t>
            </a:r>
            <a:r>
              <a:rPr lang="en-US" sz="4800" dirty="0">
                <a:latin typeface="RNS Sanz Black" panose="00000A00000000000000" pitchFamily="50" charset="0"/>
              </a:rPr>
              <a:t>Bayes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87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6218" y="371220"/>
            <a:ext cx="567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What is Naive Bayes?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0518" y="1838037"/>
                <a:ext cx="8258450" cy="488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Probabilistic supervised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achine learning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 for classification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Based on Bayes theorem</a:t>
                </a: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P(y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.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, 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,…,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Types of naive Bayes Classifier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Multinomial,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Bernoulli,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Gaussian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8" y="1838037"/>
                <a:ext cx="8258450" cy="4882555"/>
              </a:xfrm>
              <a:prstGeom prst="rect">
                <a:avLst/>
              </a:prstGeom>
              <a:blipFill>
                <a:blip r:embed="rId2"/>
                <a:stretch>
                  <a:fillRect l="-95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1507" y="371220"/>
            <a:ext cx="559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 Naive Bayes Results  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28" y="4627491"/>
            <a:ext cx="4402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 94.47%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= 88.52%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= 85.71%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Score = 87.09%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01" y="1258782"/>
            <a:ext cx="5874483" cy="31274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3379" y="2355274"/>
            <a:ext cx="722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NS Sanz Black" panose="00000A00000000000000" pitchFamily="50" charset="0"/>
              </a:rPr>
              <a:t>Support Vector Machine</a:t>
            </a:r>
          </a:p>
          <a:p>
            <a:pPr algn="ctr"/>
            <a:r>
              <a:rPr lang="en-US" sz="4800" dirty="0" smtClean="0">
                <a:latin typeface="RNS Sanz Black" panose="00000A00000000000000" pitchFamily="50" charset="0"/>
              </a:rPr>
              <a:t>(SVM)</a:t>
            </a:r>
            <a:endParaRPr lang="en-US" sz="4800" dirty="0">
              <a:latin typeface="RNS Sanz Black" panose="00000A00000000000000" pitchFamily="50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9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9003" y="37122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What is SVM?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machine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for Classification and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hyperplane for separate classes</a:t>
            </a: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label for data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9003" y="37122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SVM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44" y="1838037"/>
            <a:ext cx="6786590" cy="3485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379" y="5671128"/>
            <a:ext cx="424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Hyperplane has maximum margin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9003" y="37122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SVM Results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12" y="1330037"/>
            <a:ext cx="4779662" cy="35418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246" y="5018125"/>
            <a:ext cx="358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= 97.0%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= 96.55%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96.85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F1 Score = 96.69%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9003" y="37122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Summary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690" y="1653309"/>
            <a:ext cx="82584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Early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detection of breast cancer can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lot of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lifes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four supervised machine learning algorithm on Wisconsin dataset for Breast Cancer detection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KNN, Random Forest, Naive Bayes on same condition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KNN has best accuracy(95.90) , precision(98.27) , F1 Score(94.2)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Forest(93.65) has best recall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SVM has 97% accuracy , 96.55% precision , 96.85% recall and 96.69% F1 Score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9003" y="371220"/>
            <a:ext cx="347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References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690" y="1653309"/>
            <a:ext cx="8440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[1] 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Shubham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Sharma,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Archit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Aggarwal,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Tanupriya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Choudhury, “Breast 	Cancer Detection Using Machine Learning Algorithms”,2018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[2]	Dana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Bazazeh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Shubairm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“Comparative Study of Machine 	Learning Algorithms for Breast Cancer Detection and Diagnosis”,2016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[3]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Yue,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Zidong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Hongwei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Chen, Annette Payne,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Xiaohui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Liu,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“Machine Learning with Applications in Breast Cancer Diagnosis and 	Prognosis”,2018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89382" y="371220"/>
            <a:ext cx="341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RNS Sanz Black" panose="00000A00000000000000" pitchFamily="50" charset="0"/>
                <a:cs typeface="Arial" panose="020B0604020202020204" pitchFamily="34" charset="0"/>
              </a:rPr>
              <a:t>O</a:t>
            </a:r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utline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329" y="1180691"/>
            <a:ext cx="82584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breast cancer?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K-Nearest Neighbors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Naive Bayes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3379" y="2355274"/>
            <a:ext cx="7221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NS Sanz Black" panose="00000A00000000000000" pitchFamily="50" charset="0"/>
              </a:rPr>
              <a:t>Thank You </a:t>
            </a:r>
            <a:r>
              <a:rPr lang="en-US" sz="4800" dirty="0" smtClean="0">
                <a:latin typeface="RNS Sanz Black" panose="00000A00000000000000" pitchFamily="50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2400" dirty="0" smtClean="0">
              <a:latin typeface="RNS Sanz Black" panose="00000A00000000000000" pitchFamily="50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>
                <a:latin typeface="RNS Sanz Black" panose="00000A00000000000000" pitchFamily="50" charset="0"/>
                <a:sym typeface="Wingdings" panose="05000000000000000000" pitchFamily="2" charset="2"/>
              </a:rPr>
              <a:t>Questions?</a:t>
            </a:r>
          </a:p>
          <a:p>
            <a:pPr algn="ctr"/>
            <a:endParaRPr lang="en-US" sz="2400" dirty="0">
              <a:latin typeface="RNS Sanz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85983" y="2641601"/>
            <a:ext cx="611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What is Breast Cancer?</a:t>
            </a:r>
            <a:endParaRPr lang="en-US" sz="4400" dirty="0">
              <a:latin typeface="RNS Sanz Black" panose="00000A00000000000000" pitchFamily="50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89382" y="371220"/>
            <a:ext cx="341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Breast Cancer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cells in the breast grow out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frequently occurring cancer among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Early detection increase chances of survival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Mammogram is a medical Technique for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40509" y="2641601"/>
            <a:ext cx="731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What is Machine Learning?</a:t>
            </a:r>
            <a:endParaRPr lang="en-US" sz="4400" dirty="0">
              <a:latin typeface="RNS Sanz Black" panose="00000A00000000000000" pitchFamily="5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3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35200" y="371220"/>
            <a:ext cx="397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Machine Learning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18" y="1838037"/>
            <a:ext cx="82584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Branch of Artificial Intelligence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Inculcates the ability of learning into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>
              <a:noFill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40509" y="2641601"/>
            <a:ext cx="731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RNS Sanz Black" panose="00000A00000000000000" pitchFamily="50" charset="0"/>
              </a:rPr>
              <a:t>Wisconsin Dataset</a:t>
            </a:r>
            <a:endParaRPr lang="en-US" sz="4400" dirty="0">
              <a:latin typeface="RNS Sanz Black" panose="00000A00000000000000" pitchFamily="5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7F3-9351-4C6A-815B-321F9EB8A18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4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5936-2D3F-40F2-A0AD-02E9BB3B14BC}"/>
              </a:ext>
            </a:extLst>
          </p:cNvPr>
          <p:cNvGrpSpPr/>
          <p:nvPr/>
        </p:nvGrpSpPr>
        <p:grpSpPr>
          <a:xfrm>
            <a:off x="8154637" y="208082"/>
            <a:ext cx="619482" cy="946463"/>
            <a:chOff x="1429523" y="1246314"/>
            <a:chExt cx="2840274" cy="433945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5B2DA6EF-73B2-4127-A603-57EA8C84F6C9}"/>
                </a:ext>
              </a:extLst>
            </p:cNvPr>
            <p:cNvSpPr/>
            <p:nvPr/>
          </p:nvSpPr>
          <p:spPr>
            <a:xfrm>
              <a:off x="2496323" y="1246314"/>
              <a:ext cx="695325" cy="504056"/>
            </a:xfrm>
            <a:custGeom>
              <a:avLst/>
              <a:gdLst>
                <a:gd name="connsiteX0" fmla="*/ 31750 w 695325"/>
                <a:gd name="connsiteY0" fmla="*/ 0 h 368300"/>
                <a:gd name="connsiteX1" fmla="*/ 676275 w 695325"/>
                <a:gd name="connsiteY1" fmla="*/ 0 h 368300"/>
                <a:gd name="connsiteX2" fmla="*/ 695325 w 695325"/>
                <a:gd name="connsiteY2" fmla="*/ 368300 h 368300"/>
                <a:gd name="connsiteX3" fmla="*/ 0 w 695325"/>
                <a:gd name="connsiteY3" fmla="*/ 346075 h 368300"/>
                <a:gd name="connsiteX4" fmla="*/ 31750 w 695325"/>
                <a:gd name="connsiteY4" fmla="*/ 0 h 368300"/>
                <a:gd name="connsiteX0" fmla="*/ 31750 w 695325"/>
                <a:gd name="connsiteY0" fmla="*/ 97366 h 465666"/>
                <a:gd name="connsiteX1" fmla="*/ 676275 w 695325"/>
                <a:gd name="connsiteY1" fmla="*/ 97366 h 465666"/>
                <a:gd name="connsiteX2" fmla="*/ 695325 w 695325"/>
                <a:gd name="connsiteY2" fmla="*/ 465666 h 465666"/>
                <a:gd name="connsiteX3" fmla="*/ 0 w 695325"/>
                <a:gd name="connsiteY3" fmla="*/ 443441 h 465666"/>
                <a:gd name="connsiteX4" fmla="*/ 31750 w 695325"/>
                <a:gd name="connsiteY4" fmla="*/ 97366 h 465666"/>
                <a:gd name="connsiteX0" fmla="*/ 31750 w 695325"/>
                <a:gd name="connsiteY0" fmla="*/ 152631 h 520931"/>
                <a:gd name="connsiteX1" fmla="*/ 676275 w 695325"/>
                <a:gd name="connsiteY1" fmla="*/ 152631 h 520931"/>
                <a:gd name="connsiteX2" fmla="*/ 695325 w 695325"/>
                <a:gd name="connsiteY2" fmla="*/ 520931 h 520931"/>
                <a:gd name="connsiteX3" fmla="*/ 0 w 695325"/>
                <a:gd name="connsiteY3" fmla="*/ 498706 h 520931"/>
                <a:gd name="connsiteX4" fmla="*/ 31750 w 695325"/>
                <a:gd name="connsiteY4" fmla="*/ 152631 h 520931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50358 h 518658"/>
                <a:gd name="connsiteX1" fmla="*/ 676275 w 695325"/>
                <a:gd name="connsiteY1" fmla="*/ 150358 h 518658"/>
                <a:gd name="connsiteX2" fmla="*/ 695325 w 695325"/>
                <a:gd name="connsiteY2" fmla="*/ 518658 h 518658"/>
                <a:gd name="connsiteX3" fmla="*/ 0 w 695325"/>
                <a:gd name="connsiteY3" fmla="*/ 496433 h 518658"/>
                <a:gd name="connsiteX4" fmla="*/ 31750 w 695325"/>
                <a:gd name="connsiteY4" fmla="*/ 150358 h 518658"/>
                <a:gd name="connsiteX0" fmla="*/ 31750 w 695325"/>
                <a:gd name="connsiteY0" fmla="*/ 142965 h 511265"/>
                <a:gd name="connsiteX1" fmla="*/ 676275 w 695325"/>
                <a:gd name="connsiteY1" fmla="*/ 142965 h 511265"/>
                <a:gd name="connsiteX2" fmla="*/ 695325 w 695325"/>
                <a:gd name="connsiteY2" fmla="*/ 511265 h 511265"/>
                <a:gd name="connsiteX3" fmla="*/ 0 w 695325"/>
                <a:gd name="connsiteY3" fmla="*/ 489040 h 511265"/>
                <a:gd name="connsiteX4" fmla="*/ 31750 w 695325"/>
                <a:gd name="connsiteY4" fmla="*/ 142965 h 511265"/>
                <a:gd name="connsiteX0" fmla="*/ 31750 w 695325"/>
                <a:gd name="connsiteY0" fmla="*/ 141231 h 509531"/>
                <a:gd name="connsiteX1" fmla="*/ 676275 w 695325"/>
                <a:gd name="connsiteY1" fmla="*/ 141231 h 509531"/>
                <a:gd name="connsiteX2" fmla="*/ 695325 w 695325"/>
                <a:gd name="connsiteY2" fmla="*/ 509531 h 509531"/>
                <a:gd name="connsiteX3" fmla="*/ 0 w 695325"/>
                <a:gd name="connsiteY3" fmla="*/ 487306 h 509531"/>
                <a:gd name="connsiteX4" fmla="*/ 31750 w 695325"/>
                <a:gd name="connsiteY4" fmla="*/ 141231 h 509531"/>
                <a:gd name="connsiteX0" fmla="*/ 31750 w 695325"/>
                <a:gd name="connsiteY0" fmla="*/ 135756 h 504056"/>
                <a:gd name="connsiteX1" fmla="*/ 676275 w 695325"/>
                <a:gd name="connsiteY1" fmla="*/ 135756 h 504056"/>
                <a:gd name="connsiteX2" fmla="*/ 695325 w 695325"/>
                <a:gd name="connsiteY2" fmla="*/ 504056 h 504056"/>
                <a:gd name="connsiteX3" fmla="*/ 0 w 695325"/>
                <a:gd name="connsiteY3" fmla="*/ 481831 h 504056"/>
                <a:gd name="connsiteX4" fmla="*/ 31750 w 695325"/>
                <a:gd name="connsiteY4" fmla="*/ 1357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04056">
                  <a:moveTo>
                    <a:pt x="31750" y="135756"/>
                  </a:moveTo>
                  <a:cubicBezTo>
                    <a:pt x="203729" y="-40457"/>
                    <a:pt x="496358" y="-49982"/>
                    <a:pt x="676275" y="135756"/>
                  </a:cubicBezTo>
                  <a:lnTo>
                    <a:pt x="695325" y="504056"/>
                  </a:lnTo>
                  <a:cubicBezTo>
                    <a:pt x="495300" y="471248"/>
                    <a:pt x="238125" y="467014"/>
                    <a:pt x="0" y="481831"/>
                  </a:cubicBezTo>
                  <a:lnTo>
                    <a:pt x="31750" y="1357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53163"/>
                </a:gs>
                <a:gs pos="100000">
                  <a:srgbClr val="E7669E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147E90C-550A-4034-8EBE-23239757D64E}"/>
                </a:ext>
              </a:extLst>
            </p:cNvPr>
            <p:cNvSpPr/>
            <p:nvPr/>
          </p:nvSpPr>
          <p:spPr>
            <a:xfrm flipH="1">
              <a:off x="2020074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7980D88-4781-4FA0-A9C9-117120383235}"/>
                </a:ext>
              </a:extLst>
            </p:cNvPr>
            <p:cNvSpPr/>
            <p:nvPr/>
          </p:nvSpPr>
          <p:spPr>
            <a:xfrm>
              <a:off x="1429523" y="1366193"/>
              <a:ext cx="2249723" cy="4219575"/>
            </a:xfrm>
            <a:custGeom>
              <a:avLst/>
              <a:gdLst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28850"/>
                <a:gd name="connsiteY0" fmla="*/ 3352800 h 4219575"/>
                <a:gd name="connsiteX1" fmla="*/ 1724025 w 2228850"/>
                <a:gd name="connsiteY1" fmla="*/ 0 h 4219575"/>
                <a:gd name="connsiteX2" fmla="*/ 2228850 w 2228850"/>
                <a:gd name="connsiteY2" fmla="*/ 733425 h 4219575"/>
                <a:gd name="connsiteX3" fmla="*/ 1809750 w 2228850"/>
                <a:gd name="connsiteY3" fmla="*/ 2085975 h 4219575"/>
                <a:gd name="connsiteX4" fmla="*/ 28575 w 2228850"/>
                <a:gd name="connsiteY4" fmla="*/ 4219575 h 4219575"/>
                <a:gd name="connsiteX5" fmla="*/ 0 w 2228850"/>
                <a:gd name="connsiteY5" fmla="*/ 3352800 h 4219575"/>
                <a:gd name="connsiteX0" fmla="*/ 0 w 2247598"/>
                <a:gd name="connsiteY0" fmla="*/ 3352800 h 4219575"/>
                <a:gd name="connsiteX1" fmla="*/ 1724025 w 2247598"/>
                <a:gd name="connsiteY1" fmla="*/ 0 h 4219575"/>
                <a:gd name="connsiteX2" fmla="*/ 2228850 w 2247598"/>
                <a:gd name="connsiteY2" fmla="*/ 733425 h 4219575"/>
                <a:gd name="connsiteX3" fmla="*/ 1809750 w 2247598"/>
                <a:gd name="connsiteY3" fmla="*/ 2085975 h 4219575"/>
                <a:gd name="connsiteX4" fmla="*/ 28575 w 2247598"/>
                <a:gd name="connsiteY4" fmla="*/ 4219575 h 4219575"/>
                <a:gd name="connsiteX5" fmla="*/ 0 w 2247598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528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528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  <a:gd name="connsiteX0" fmla="*/ 0 w 2249723"/>
                <a:gd name="connsiteY0" fmla="*/ 3390900 h 4219575"/>
                <a:gd name="connsiteX1" fmla="*/ 1724025 w 2249723"/>
                <a:gd name="connsiteY1" fmla="*/ 0 h 4219575"/>
                <a:gd name="connsiteX2" fmla="*/ 2228850 w 2249723"/>
                <a:gd name="connsiteY2" fmla="*/ 733425 h 4219575"/>
                <a:gd name="connsiteX3" fmla="*/ 1809750 w 2249723"/>
                <a:gd name="connsiteY3" fmla="*/ 2085975 h 4219575"/>
                <a:gd name="connsiteX4" fmla="*/ 28575 w 2249723"/>
                <a:gd name="connsiteY4" fmla="*/ 4219575 h 4219575"/>
                <a:gd name="connsiteX5" fmla="*/ 0 w 2249723"/>
                <a:gd name="connsiteY5" fmla="*/ 339090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9723" h="4219575">
                  <a:moveTo>
                    <a:pt x="0" y="3390900"/>
                  </a:moveTo>
                  <a:cubicBezTo>
                    <a:pt x="765175" y="2419350"/>
                    <a:pt x="1905000" y="1143000"/>
                    <a:pt x="1724025" y="0"/>
                  </a:cubicBezTo>
                  <a:cubicBezTo>
                    <a:pt x="1879600" y="98425"/>
                    <a:pt x="2130425" y="469900"/>
                    <a:pt x="2228850" y="733425"/>
                  </a:cubicBezTo>
                  <a:cubicBezTo>
                    <a:pt x="2336800" y="1069975"/>
                    <a:pt x="2000250" y="1762125"/>
                    <a:pt x="1809750" y="2085975"/>
                  </a:cubicBezTo>
                  <a:cubicBezTo>
                    <a:pt x="1323975" y="2835275"/>
                    <a:pt x="762000" y="3552825"/>
                    <a:pt x="28575" y="4219575"/>
                  </a:cubicBezTo>
                  <a:lnTo>
                    <a:pt x="0" y="3390900"/>
                  </a:lnTo>
                  <a:close/>
                </a:path>
              </a:pathLst>
            </a:custGeom>
            <a:gradFill>
              <a:gsLst>
                <a:gs pos="6000">
                  <a:srgbClr val="A53163"/>
                </a:gs>
                <a:gs pos="100000">
                  <a:srgbClr val="F6589C"/>
                </a:gs>
                <a:gs pos="21000">
                  <a:srgbClr val="F6589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114300" dist="12700" dir="12600000" sx="98000" sy="98000" algn="ctr" rotWithShape="0">
                <a:prstClr val="black">
                  <a:alpha val="7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35200" y="371220"/>
            <a:ext cx="397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NS Sanz Black" panose="00000A00000000000000" pitchFamily="50" charset="0"/>
                <a:cs typeface="Arial" panose="020B0604020202020204" pitchFamily="34" charset="0"/>
              </a:rPr>
              <a:t>Wisconsin Dataset</a:t>
            </a:r>
            <a:endParaRPr lang="en-US" sz="3600" b="1" dirty="0">
              <a:latin typeface="RNS Sanz Black" panose="00000A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7" y="1961974"/>
            <a:ext cx="7152529" cy="2724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18" y="4950691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357 benign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212 malignant instance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3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_radial_light_grey.potx" id="{2A83B379-4327-4BEB-B5E8-FC4F914EC5FD}" vid="{D720B738-E81E-4D75-BF71-EDF8E7BEAF89}"/>
    </a:ext>
  </a:extLst>
</a:theme>
</file>

<file path=ppt/theme/theme2.xml><?xml version="1.0" encoding="utf-8"?>
<a:theme xmlns:a="http://schemas.openxmlformats.org/drawingml/2006/main" name="1_Office Theme">
  <a:themeElements>
    <a:clrScheme name="New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_radial_light_grey.potx" id="{2A83B379-4327-4BEB-B5E8-FC4F914EC5FD}" vid="{BEEFE5A8-2DF0-43EE-A6DF-C0898F8645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0</TotalTime>
  <Words>451</Words>
  <Application>Microsoft Office PowerPoint</Application>
  <PresentationFormat>On-screen Show (4:3)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RNS Sanz Black</vt:lpstr>
      <vt:lpstr>RNS Sanz SemiBold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2022-01-15T19:07:07Z</dcterms:created>
  <dcterms:modified xsi:type="dcterms:W3CDTF">2022-06-01T17:07:41Z</dcterms:modified>
</cp:coreProperties>
</file>