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67" r:id="rId2"/>
    <p:sldId id="268" r:id="rId3"/>
    <p:sldId id="271" r:id="rId4"/>
    <p:sldId id="269" r:id="rId5"/>
    <p:sldId id="259" r:id="rId6"/>
    <p:sldId id="260" r:id="rId7"/>
    <p:sldId id="265" r:id="rId8"/>
    <p:sldId id="261" r:id="rId9"/>
    <p:sldId id="262" r:id="rId10"/>
    <p:sldId id="263" r:id="rId11"/>
    <p:sldId id="266" r:id="rId12"/>
    <p:sldId id="26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088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6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475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08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12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5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5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3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1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3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1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29F-FE9C-48A3-B123-22C59C3EFF8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ED29F-FE9C-48A3-B123-22C59C3EFF85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68818B-7EAA-415E-8E91-A64B23CF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9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2DA7528-29E0-4C04-B5E9-BDFCF032BF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533401"/>
            <a:ext cx="9144000" cy="1470025"/>
          </a:xfrm>
        </p:spPr>
        <p:txBody>
          <a:bodyPr anchor="ctr">
            <a:normAutofit/>
          </a:bodyPr>
          <a:lstStyle/>
          <a:p>
            <a:r>
              <a:rPr lang="en-US" altLang="en-US" sz="6600" b="1">
                <a:effectLst>
                  <a:outerShdw blurRad="38100" dist="38100" dir="2700000" algn="tl">
                    <a:srgbClr val="C0C0C0"/>
                  </a:outerShdw>
                </a:effectLst>
                <a:latin typeface="High Tower Text" panose="02040502050506030303" pitchFamily="18" charset="0"/>
              </a:rPr>
              <a:t>S</a:t>
            </a:r>
            <a:r>
              <a:rPr lang="en-US" altLang="en-US" sz="6600">
                <a:latin typeface="High Tower Text" panose="02040502050506030303" pitchFamily="18" charset="0"/>
              </a:rPr>
              <a:t>entiment </a:t>
            </a:r>
            <a:r>
              <a:rPr lang="en-US" altLang="en-US" sz="6600" b="1">
                <a:effectLst>
                  <a:outerShdw blurRad="38100" dist="38100" dir="2700000" algn="tl">
                    <a:srgbClr val="C0C0C0"/>
                  </a:outerShdw>
                </a:effectLst>
                <a:latin typeface="High Tower Text" panose="02040502050506030303" pitchFamily="18" charset="0"/>
              </a:rPr>
              <a:t>A</a:t>
            </a:r>
            <a:r>
              <a:rPr lang="en-US" altLang="en-US" sz="6600">
                <a:latin typeface="High Tower Text" panose="02040502050506030303" pitchFamily="18" charset="0"/>
              </a:rPr>
              <a:t>nalysis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6D959D8-1B4B-4751-AA77-8F7401BE47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3399373"/>
            <a:ext cx="9144000" cy="2353727"/>
          </a:xfrm>
        </p:spPr>
        <p:txBody>
          <a:bodyPr>
            <a:normAutofit/>
          </a:bodyPr>
          <a:lstStyle/>
          <a:p>
            <a:r>
              <a:rPr lang="en-US" altLang="en-US" b="1" dirty="0"/>
              <a:t>Presented by</a:t>
            </a:r>
          </a:p>
          <a:p>
            <a:r>
              <a:rPr lang="en-US" altLang="en-US" dirty="0">
                <a:solidFill>
                  <a:srgbClr val="008080"/>
                </a:solidFill>
              </a:rPr>
              <a:t>Prakhar Sharma 2815062</a:t>
            </a:r>
          </a:p>
          <a:p>
            <a:r>
              <a:rPr lang="en-US" altLang="en-US" dirty="0">
                <a:solidFill>
                  <a:srgbClr val="008080"/>
                </a:solidFill>
              </a:rPr>
              <a:t>Ayush Khanna 2815070</a:t>
            </a:r>
          </a:p>
          <a:p>
            <a:r>
              <a:rPr lang="en-US" altLang="en-US" dirty="0">
                <a:solidFill>
                  <a:srgbClr val="008080"/>
                </a:solidFill>
              </a:rPr>
              <a:t>Vaibhav Behl 2815091</a:t>
            </a:r>
          </a:p>
          <a:p>
            <a:endParaRPr lang="en-US" altLang="en-US" dirty="0">
              <a:solidFill>
                <a:srgbClr val="008080"/>
              </a:solidFill>
            </a:endParaRPr>
          </a:p>
          <a:p>
            <a:endParaRPr lang="en-US" altLang="en-US" dirty="0">
              <a:solidFill>
                <a:srgbClr val="008080"/>
              </a:solidFill>
            </a:endParaRPr>
          </a:p>
        </p:txBody>
      </p:sp>
      <p:sp>
        <p:nvSpPr>
          <p:cNvPr id="2053" name="AutoShape 5">
            <a:extLst>
              <a:ext uri="{FF2B5EF4-FFF2-40B4-BE49-F238E27FC236}">
                <a16:creationId xmlns:a16="http://schemas.microsoft.com/office/drawing/2014/main" id="{18503DC1-6E17-4CF8-AF3C-DB6366D4C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133600"/>
            <a:ext cx="533400" cy="533400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AutoShape 6">
            <a:extLst>
              <a:ext uri="{FF2B5EF4-FFF2-40B4-BE49-F238E27FC236}">
                <a16:creationId xmlns:a16="http://schemas.microsoft.com/office/drawing/2014/main" id="{E37B6D6D-0261-4CD8-8E6E-961E6C2E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133600"/>
            <a:ext cx="533400" cy="533400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7">
            <a:extLst>
              <a:ext uri="{FF2B5EF4-FFF2-40B4-BE49-F238E27FC236}">
                <a16:creationId xmlns:a16="http://schemas.microsoft.com/office/drawing/2014/main" id="{BF97B0A9-0930-41F7-ACC3-940A88696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133600"/>
            <a:ext cx="533400" cy="533400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Line 15">
            <a:extLst>
              <a:ext uri="{FF2B5EF4-FFF2-40B4-BE49-F238E27FC236}">
                <a16:creationId xmlns:a16="http://schemas.microsoft.com/office/drawing/2014/main" id="{C2630541-CEC6-443D-9A45-43B77A8623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87000" y="6019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Line 17">
            <a:extLst>
              <a:ext uri="{FF2B5EF4-FFF2-40B4-BE49-F238E27FC236}">
                <a16:creationId xmlns:a16="http://schemas.microsoft.com/office/drawing/2014/main" id="{0BA9549F-E473-493D-9EAA-14D7C1D055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65532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" name="Line 18">
            <a:extLst>
              <a:ext uri="{FF2B5EF4-FFF2-40B4-BE49-F238E27FC236}">
                <a16:creationId xmlns:a16="http://schemas.microsoft.com/office/drawing/2014/main" id="{3030F705-C404-42B6-BAD6-67AA3D7E65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04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Line 19">
            <a:extLst>
              <a:ext uri="{FF2B5EF4-FFF2-40B4-BE49-F238E27FC236}">
                <a16:creationId xmlns:a16="http://schemas.microsoft.com/office/drawing/2014/main" id="{F40C8517-B1AF-45FF-94F4-4EC54119EA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048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8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7EA6-A345-4B7E-B1E4-F1A14262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62F6-27EE-4DAA-9E0D-FDA62CD84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confusion matrix is a summary of prediction results on a classification problem.</a:t>
            </a:r>
            <a:br>
              <a:rPr lang="en-US" dirty="0"/>
            </a:br>
            <a:r>
              <a:rPr lang="en-US" dirty="0"/>
              <a:t>The number of correct and incorrect predictions are summarized with count values and broken down by each class. This is the key to the confusion matrix.</a:t>
            </a:r>
            <a:br>
              <a:rPr lang="en-US" dirty="0"/>
            </a:br>
            <a:r>
              <a:rPr lang="en-US" dirty="0"/>
              <a:t>The confusion matrix shows the ways in which your classification model is confused when it makes predictions.</a:t>
            </a:r>
            <a:br>
              <a:rPr lang="en-US" dirty="0"/>
            </a:br>
            <a:r>
              <a:rPr lang="en-US" dirty="0"/>
              <a:t>It gives us insight not only into the errors being made by a classifier but more importantly the types of errors that are being made.</a:t>
            </a:r>
          </a:p>
        </p:txBody>
      </p:sp>
    </p:spTree>
    <p:extLst>
      <p:ext uri="{BB962C8B-B14F-4D97-AF65-F5344CB8AC3E}">
        <p14:creationId xmlns:p14="http://schemas.microsoft.com/office/powerpoint/2010/main" val="67728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6799C7-6BE5-45EE-AA4B-39C5C2AF6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065" y="262849"/>
            <a:ext cx="2790825" cy="126223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3764938-D2FB-4EF3-B4B8-C2BA2CDDD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808" y="1976713"/>
            <a:ext cx="7319824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Class 1 : Positive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Class 2 : Negative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the Terms: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Positive (P) : Observation is positive (for example: is an apple).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Negative (N) : Observation is not positive (for example: is not an apple).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True Positive (TP) : Observation is positive, and is predicted to be positive.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False Negative (FN) : Observation is positive, but is predicted negative.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True Negative (TN) : Observation is negative, and is predicted to be negative.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False Positive (FP) : Observation is negative, but is predicted positive.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Rate/Accuracy: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Rate or Accuracy is given by the relation: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026" name="Picture 2" descr="https://cdncontribute.geeksforgeeks.org/wp-content/uploads/Confusion_Matrix2_2.png">
            <a:extLst>
              <a:ext uri="{FF2B5EF4-FFF2-40B4-BE49-F238E27FC236}">
                <a16:creationId xmlns:a16="http://schemas.microsoft.com/office/drawing/2014/main" id="{BDFB7C79-49CC-44D4-ABB9-46CD10578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70" y="5577699"/>
            <a:ext cx="3257550" cy="10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0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E836-DB4B-4F42-9BFA-6263E9D4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891" y="401327"/>
            <a:ext cx="9603275" cy="1049235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81500-7E02-4CD5-B659-FDC94D59D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07" y="2040079"/>
            <a:ext cx="5496692" cy="1752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4B9A0-D969-4F11-BA3A-4173660B7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07" y="4454240"/>
            <a:ext cx="5277587" cy="20386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B3F295-25D0-4BD4-9FB6-A1CEA0D8EB1E}"/>
              </a:ext>
            </a:extLst>
          </p:cNvPr>
          <p:cNvSpPr/>
          <p:nvPr/>
        </p:nvSpPr>
        <p:spPr>
          <a:xfrm>
            <a:off x="1261707" y="1506022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Without sampling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D121A-8864-413B-820D-B3115EF916FA}"/>
              </a:ext>
            </a:extLst>
          </p:cNvPr>
          <p:cNvSpPr/>
          <p:nvPr/>
        </p:nvSpPr>
        <p:spPr>
          <a:xfrm>
            <a:off x="1261707" y="3957649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 sampling</a:t>
            </a:r>
          </a:p>
        </p:txBody>
      </p:sp>
    </p:spTree>
    <p:extLst>
      <p:ext uri="{BB962C8B-B14F-4D97-AF65-F5344CB8AC3E}">
        <p14:creationId xmlns:p14="http://schemas.microsoft.com/office/powerpoint/2010/main" val="109137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2A25-E1AE-4064-A102-864129017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363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843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6ADB49-DEAB-4A9F-8862-90D4AD9E7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What is SA 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D0ADAD8-2D57-480F-BC72-9596172A7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3483" y="1531434"/>
            <a:ext cx="9012969" cy="5410200"/>
          </a:xfrm>
        </p:spPr>
        <p:txBody>
          <a:bodyPr/>
          <a:lstStyle/>
          <a:p>
            <a:r>
              <a:rPr lang="en-US" altLang="en-US" dirty="0"/>
              <a:t>Identify the orientation of opinion in a piece of text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Can be generalized to a wider set of emotions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9232" name="AutoShape 16">
            <a:extLst>
              <a:ext uri="{FF2B5EF4-FFF2-40B4-BE49-F238E27FC236}">
                <a16:creationId xmlns:a16="http://schemas.microsoft.com/office/drawing/2014/main" id="{5F5A2B16-4F16-4446-946E-2C583D23E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005361"/>
            <a:ext cx="2057400" cy="2209800"/>
          </a:xfrm>
          <a:prstGeom prst="foldedCorner">
            <a:avLst>
              <a:gd name="adj" fmla="val 125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The movie </a:t>
            </a:r>
          </a:p>
          <a:p>
            <a:pPr algn="ctr"/>
            <a:r>
              <a:rPr lang="en-US" altLang="en-US" sz="2000"/>
              <a:t>was fabulous!</a:t>
            </a:r>
          </a:p>
        </p:txBody>
      </p:sp>
      <p:sp>
        <p:nvSpPr>
          <p:cNvPr id="9233" name="AutoShape 17">
            <a:extLst>
              <a:ext uri="{FF2B5EF4-FFF2-40B4-BE49-F238E27FC236}">
                <a16:creationId xmlns:a16="http://schemas.microsoft.com/office/drawing/2014/main" id="{2792B412-F4D1-4C58-974B-E06B2053E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2005361"/>
            <a:ext cx="2057400" cy="2209800"/>
          </a:xfrm>
          <a:prstGeom prst="foldedCorner">
            <a:avLst>
              <a:gd name="adj" fmla="val 125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The movie </a:t>
            </a:r>
          </a:p>
          <a:p>
            <a:pPr algn="ctr"/>
            <a:r>
              <a:rPr lang="en-US" altLang="en-US" sz="2000"/>
              <a:t>stars Mr. X</a:t>
            </a:r>
          </a:p>
        </p:txBody>
      </p:sp>
      <p:sp>
        <p:nvSpPr>
          <p:cNvPr id="9234" name="AutoShape 18">
            <a:extLst>
              <a:ext uri="{FF2B5EF4-FFF2-40B4-BE49-F238E27FC236}">
                <a16:creationId xmlns:a16="http://schemas.microsoft.com/office/drawing/2014/main" id="{271AACB7-B830-49CF-A6EE-48683908C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2026734"/>
            <a:ext cx="2057400" cy="2209800"/>
          </a:xfrm>
          <a:prstGeom prst="foldedCorner">
            <a:avLst>
              <a:gd name="adj" fmla="val 12500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dirty="0"/>
              <a:t>The movie </a:t>
            </a:r>
          </a:p>
          <a:p>
            <a:pPr algn="ctr"/>
            <a:r>
              <a:rPr lang="en-US" altLang="en-US" sz="2000" dirty="0"/>
              <a:t>was horrible!</a:t>
            </a:r>
          </a:p>
        </p:txBody>
      </p:sp>
      <p:sp>
        <p:nvSpPr>
          <p:cNvPr id="9229" name="AutoShape 13">
            <a:extLst>
              <a:ext uri="{FF2B5EF4-FFF2-40B4-BE49-F238E27FC236}">
                <a16:creationId xmlns:a16="http://schemas.microsoft.com/office/drawing/2014/main" id="{1E5BE501-8D35-4710-ABCF-CF4DB3CFD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974" y="3429000"/>
            <a:ext cx="533400" cy="533400"/>
          </a:xfrm>
          <a:prstGeom prst="smileyFace">
            <a:avLst>
              <a:gd name="adj" fmla="val -4653"/>
            </a:avLst>
          </a:prstGeom>
          <a:solidFill>
            <a:srgbClr val="FF33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AutoShape 14">
            <a:extLst>
              <a:ext uri="{FF2B5EF4-FFF2-40B4-BE49-F238E27FC236}">
                <a16:creationId xmlns:a16="http://schemas.microsoft.com/office/drawing/2014/main" id="{CBDC0AF2-91BA-452E-AE1D-C6F28E9CC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3429000"/>
            <a:ext cx="533400" cy="533400"/>
          </a:xfrm>
          <a:prstGeom prst="smileyFace">
            <a:avLst>
              <a:gd name="adj" fmla="val 921"/>
            </a:avLst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AutoShape 9">
            <a:extLst>
              <a:ext uri="{FF2B5EF4-FFF2-40B4-BE49-F238E27FC236}">
                <a16:creationId xmlns:a16="http://schemas.microsoft.com/office/drawing/2014/main" id="{07075C11-7ED9-4F3A-BAED-95DF5E749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692" y="3429000"/>
            <a:ext cx="533400" cy="533400"/>
          </a:xfrm>
          <a:prstGeom prst="smileyFace">
            <a:avLst>
              <a:gd name="adj" fmla="val 4653"/>
            </a:avLst>
          </a:prstGeom>
          <a:solidFill>
            <a:srgbClr val="339933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9232" grpId="0" animBg="1"/>
      <p:bldP spid="9233" grpId="0" animBg="1"/>
      <p:bldP spid="92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78595DF-5FBB-4955-9D0A-C7833644B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Tripod of Sentiment Analysis</a:t>
            </a:r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299212DD-0AFE-4736-AF97-50A9AC5C7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3399" y="2133600"/>
            <a:ext cx="1952625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FF2E9CE6-5D47-4AB6-BDA5-897E4F44B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1374" y="5257800"/>
            <a:ext cx="411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63D55A70-DEDF-4C53-A6B8-5372943770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1374" y="2133600"/>
            <a:ext cx="2232025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32EB77B9-FE69-4889-A461-9E2FF79ED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295400"/>
            <a:ext cx="2971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Cognitive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Science</a:t>
            </a:r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66D55946-D71B-47D0-B6C3-305939D50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57800"/>
            <a:ext cx="2971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Natural Language Processing</a:t>
            </a:r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C609D17A-5EE2-46D3-8C54-CFD641820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257800"/>
            <a:ext cx="2971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</a:rPr>
              <a:t>Machine Learning</a:t>
            </a:r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F24E2E36-A671-40DB-A105-051BD2849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10000"/>
            <a:ext cx="2971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solidFill>
                  <a:srgbClr val="FF3300"/>
                </a:solidFill>
                <a:latin typeface="Arial" panose="020B0604020202020204" pitchFamily="34" charset="0"/>
              </a:rPr>
              <a:t>Sentiment Analysis</a:t>
            </a:r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A587A8AD-CD85-4B5D-9FE0-C8D83A3CC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57800"/>
            <a:ext cx="2971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FF3300"/>
                </a:solidFill>
                <a:latin typeface="Arial" panose="020B0604020202020204" pitchFamily="34" charset="0"/>
              </a:rPr>
              <a:t>Natural Language Processing</a:t>
            </a:r>
          </a:p>
        </p:txBody>
      </p:sp>
      <p:sp>
        <p:nvSpPr>
          <p:cNvPr id="12308" name="Text Box 20">
            <a:extLst>
              <a:ext uri="{FF2B5EF4-FFF2-40B4-BE49-F238E27FC236}">
                <a16:creationId xmlns:a16="http://schemas.microsoft.com/office/drawing/2014/main" id="{0BA3CA7C-D5D4-4A4D-B441-070248E92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257800"/>
            <a:ext cx="2971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FF3300"/>
                </a:solidFill>
                <a:latin typeface="Arial" panose="020B0604020202020204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121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/>
      <p:bldP spid="12301" grpId="0"/>
      <p:bldP spid="12302" grpId="0"/>
      <p:bldP spid="12307" grpId="0"/>
      <p:bldP spid="123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E0CD3D2-B6E5-4BA0-84F6-DE9D21875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Motivation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15B877E-1763-4F12-B8A7-4010A2A3E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421200"/>
            <a:ext cx="8229600" cy="5410200"/>
          </a:xfrm>
        </p:spPr>
        <p:txBody>
          <a:bodyPr/>
          <a:lstStyle/>
          <a:p>
            <a:r>
              <a:rPr lang="en-US" altLang="en-US" dirty="0"/>
              <a:t>Knowing sentiment is a very natural ability of a human being.</a:t>
            </a:r>
          </a:p>
          <a:p>
            <a:pPr algn="ctr">
              <a:buFontTx/>
              <a:buNone/>
            </a:pPr>
            <a:r>
              <a:rPr lang="en-US" altLang="en-US" sz="2400" dirty="0"/>
              <a:t>Can a machine be trained to do it?</a:t>
            </a:r>
          </a:p>
          <a:p>
            <a:endParaRPr lang="en-US" altLang="en-US" sz="2400" dirty="0"/>
          </a:p>
          <a:p>
            <a:r>
              <a:rPr lang="en-US" altLang="en-US" dirty="0"/>
              <a:t>SA aims at getting sentiment-related knowledge especially from the huge amount of information on the internet</a:t>
            </a:r>
          </a:p>
          <a:p>
            <a:endParaRPr lang="en-US" altLang="en-US" dirty="0"/>
          </a:p>
          <a:p>
            <a:r>
              <a:rPr lang="en-US" altLang="en-US" dirty="0"/>
              <a:t>Can be generally used to understand opinion in a set of documents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713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3244-9C1D-4427-B6D5-1B39B306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Artificial neural networks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2F270-0639-4676-BCC6-CAFFDE5FC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216" y="2160588"/>
            <a:ext cx="560360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4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4265-EB94-4936-8ABC-212C935A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8478"/>
            <a:ext cx="8596668" cy="1320800"/>
          </a:xfrm>
        </p:spPr>
        <p:txBody>
          <a:bodyPr/>
          <a:lstStyle/>
          <a:p>
            <a:r>
              <a:rPr lang="en-US" dirty="0"/>
              <a:t>Classification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5E1C-BD6F-4CA3-85B1-A711E5790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Precision Score</a:t>
            </a:r>
          </a:p>
          <a:p>
            <a:r>
              <a:rPr lang="en-US" dirty="0"/>
              <a:t>TP – True Positives</a:t>
            </a:r>
            <a:br>
              <a:rPr lang="en-US" dirty="0"/>
            </a:br>
            <a:r>
              <a:rPr lang="en-US" dirty="0"/>
              <a:t>FP – False Positives</a:t>
            </a:r>
          </a:p>
          <a:p>
            <a:r>
              <a:rPr lang="en-US" dirty="0"/>
              <a:t>Precision – Accuracy of positive predictions.</a:t>
            </a:r>
            <a:br>
              <a:rPr lang="en-US" dirty="0"/>
            </a:br>
            <a:r>
              <a:rPr lang="en-US" dirty="0"/>
              <a:t>Precision = TP/(TP + FP)</a:t>
            </a:r>
          </a:p>
          <a:p>
            <a:r>
              <a:rPr lang="en-US" sz="2400" b="1" dirty="0"/>
              <a:t>Recall Score</a:t>
            </a:r>
          </a:p>
          <a:p>
            <a:r>
              <a:rPr lang="en-US" dirty="0"/>
              <a:t>FN – False Negatives</a:t>
            </a:r>
          </a:p>
          <a:p>
            <a:r>
              <a:rPr lang="en-US" dirty="0"/>
              <a:t>Recall (aka sensitivity or true positive rate): Fraction of positives That were correctly identified.</a:t>
            </a:r>
            <a:br>
              <a:rPr lang="en-US" dirty="0"/>
            </a:br>
            <a:r>
              <a:rPr lang="en-US" dirty="0"/>
              <a:t>Recall = TP/(TP+FN)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2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5E1C-BD6F-4CA3-85B1-A711E5790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F1 Score</a:t>
            </a:r>
          </a:p>
          <a:p>
            <a:r>
              <a:rPr lang="en-US" dirty="0"/>
              <a:t>F1 Score (aka F-Score or F-Measure) – A helpful metric for comparing two classifiers. F1 Score takes into account precision and the recall. It is created by finding the </a:t>
            </a:r>
            <a:r>
              <a:rPr lang="en-US" dirty="0" err="1"/>
              <a:t>the</a:t>
            </a:r>
            <a:r>
              <a:rPr lang="en-US" dirty="0"/>
              <a:t> harmonic mean of precision and recall.</a:t>
            </a:r>
          </a:p>
          <a:p>
            <a:r>
              <a:rPr lang="en-US" dirty="0"/>
              <a:t>F1 = 2 x (precision x recall)/(precision + recall)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2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30AD-37ED-40F3-BB2A-344FBE67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 test data)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9219C-49DF-4F9C-B04E-E67748043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69" y="1965034"/>
            <a:ext cx="4477375" cy="16861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39B08-4038-4571-9028-69CEF250A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52" y="4599416"/>
            <a:ext cx="4496427" cy="1629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3CD95C-30C1-4716-AEC6-01F6FEFF8EE9}"/>
              </a:ext>
            </a:extLst>
          </p:cNvPr>
          <p:cNvSpPr/>
          <p:nvPr/>
        </p:nvSpPr>
        <p:spPr>
          <a:xfrm>
            <a:off x="1132075" y="3967687"/>
            <a:ext cx="1800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With sampling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650EE-89F2-4D0D-866D-B79DC674FC08}"/>
              </a:ext>
            </a:extLst>
          </p:cNvPr>
          <p:cNvSpPr/>
          <p:nvPr/>
        </p:nvSpPr>
        <p:spPr>
          <a:xfrm>
            <a:off x="1132075" y="1463875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Without sampling</a:t>
            </a:r>
          </a:p>
        </p:txBody>
      </p:sp>
    </p:spTree>
    <p:extLst>
      <p:ext uri="{BB962C8B-B14F-4D97-AF65-F5344CB8AC3E}">
        <p14:creationId xmlns:p14="http://schemas.microsoft.com/office/powerpoint/2010/main" val="422757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A316-42F9-4ECA-B5CC-F8497E36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(train data)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9F739-8FFB-4867-8E02-20E534A84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23" y="2383696"/>
            <a:ext cx="4572638" cy="14670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020A13-A325-4137-8C6F-B4CBD128F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9" y="4559463"/>
            <a:ext cx="4525006" cy="1552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9104EA-9B50-496C-968B-DEF4C5C6C38D}"/>
              </a:ext>
            </a:extLst>
          </p:cNvPr>
          <p:cNvSpPr/>
          <p:nvPr/>
        </p:nvSpPr>
        <p:spPr>
          <a:xfrm>
            <a:off x="1275124" y="1714026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Without sampling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D49CD7-BA33-4C97-8479-BBA72CA2BB93}"/>
              </a:ext>
            </a:extLst>
          </p:cNvPr>
          <p:cNvSpPr/>
          <p:nvPr/>
        </p:nvSpPr>
        <p:spPr>
          <a:xfrm>
            <a:off x="1275123" y="4151089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 sampling</a:t>
            </a:r>
          </a:p>
        </p:txBody>
      </p:sp>
    </p:spTree>
    <p:extLst>
      <p:ext uri="{BB962C8B-B14F-4D97-AF65-F5344CB8AC3E}">
        <p14:creationId xmlns:p14="http://schemas.microsoft.com/office/powerpoint/2010/main" val="317284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230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High Tower Text</vt:lpstr>
      <vt:lpstr>Times New Roman</vt:lpstr>
      <vt:lpstr>Trebuchet MS</vt:lpstr>
      <vt:lpstr>Wingdings 3</vt:lpstr>
      <vt:lpstr>Facet</vt:lpstr>
      <vt:lpstr>Sentiment Analysis</vt:lpstr>
      <vt:lpstr>What is SA ?</vt:lpstr>
      <vt:lpstr>Tripod of Sentiment Analysis</vt:lpstr>
      <vt:lpstr>Motivation</vt:lpstr>
      <vt:lpstr>Artificial neural networks</vt:lpstr>
      <vt:lpstr>Classification report</vt:lpstr>
      <vt:lpstr>PowerPoint Presentation</vt:lpstr>
      <vt:lpstr>Output ( test data)</vt:lpstr>
      <vt:lpstr>Output (train data) </vt:lpstr>
      <vt:lpstr>Confusion matrix</vt:lpstr>
      <vt:lpstr>PowerPoint Presentation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hiii</dc:creator>
  <cp:lastModifiedBy>VAIBHAV BEHL</cp:lastModifiedBy>
  <cp:revision>14</cp:revision>
  <dcterms:created xsi:type="dcterms:W3CDTF">2018-10-01T18:34:30Z</dcterms:created>
  <dcterms:modified xsi:type="dcterms:W3CDTF">2018-10-03T07:46:39Z</dcterms:modified>
</cp:coreProperties>
</file>