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2"/>
  </p:notesMasterIdLst>
  <p:handoutMasterIdLst>
    <p:handoutMasterId r:id="rId93"/>
  </p:handoutMasterIdLst>
  <p:sldIdLst>
    <p:sldId id="329" r:id="rId2"/>
    <p:sldId id="560" r:id="rId3"/>
    <p:sldId id="502" r:id="rId4"/>
    <p:sldId id="503" r:id="rId5"/>
    <p:sldId id="504" r:id="rId6"/>
    <p:sldId id="505" r:id="rId7"/>
    <p:sldId id="506" r:id="rId8"/>
    <p:sldId id="507" r:id="rId9"/>
    <p:sldId id="508" r:id="rId10"/>
    <p:sldId id="509" r:id="rId11"/>
    <p:sldId id="511" r:id="rId12"/>
    <p:sldId id="513" r:id="rId13"/>
    <p:sldId id="512" r:id="rId14"/>
    <p:sldId id="514" r:id="rId15"/>
    <p:sldId id="515" r:id="rId16"/>
    <p:sldId id="516" r:id="rId17"/>
    <p:sldId id="517" r:id="rId18"/>
    <p:sldId id="518" r:id="rId19"/>
    <p:sldId id="519" r:id="rId20"/>
    <p:sldId id="520" r:id="rId21"/>
    <p:sldId id="521" r:id="rId22"/>
    <p:sldId id="522" r:id="rId23"/>
    <p:sldId id="523" r:id="rId24"/>
    <p:sldId id="524" r:id="rId25"/>
    <p:sldId id="525" r:id="rId26"/>
    <p:sldId id="526" r:id="rId27"/>
    <p:sldId id="585" r:id="rId28"/>
    <p:sldId id="527" r:id="rId29"/>
    <p:sldId id="528" r:id="rId30"/>
    <p:sldId id="530" r:id="rId31"/>
    <p:sldId id="531" r:id="rId32"/>
    <p:sldId id="529" r:id="rId33"/>
    <p:sldId id="533" r:id="rId34"/>
    <p:sldId id="534" r:id="rId35"/>
    <p:sldId id="532" r:id="rId36"/>
    <p:sldId id="535" r:id="rId37"/>
    <p:sldId id="536" r:id="rId38"/>
    <p:sldId id="537" r:id="rId39"/>
    <p:sldId id="538" r:id="rId40"/>
    <p:sldId id="539" r:id="rId41"/>
    <p:sldId id="540" r:id="rId42"/>
    <p:sldId id="541" r:id="rId43"/>
    <p:sldId id="542" r:id="rId44"/>
    <p:sldId id="584" r:id="rId45"/>
    <p:sldId id="587" r:id="rId46"/>
    <p:sldId id="543" r:id="rId47"/>
    <p:sldId id="544" r:id="rId48"/>
    <p:sldId id="545" r:id="rId49"/>
    <p:sldId id="586" r:id="rId50"/>
    <p:sldId id="546" r:id="rId51"/>
    <p:sldId id="547" r:id="rId52"/>
    <p:sldId id="548" r:id="rId53"/>
    <p:sldId id="549" r:id="rId54"/>
    <p:sldId id="550" r:id="rId55"/>
    <p:sldId id="551" r:id="rId56"/>
    <p:sldId id="552" r:id="rId57"/>
    <p:sldId id="553" r:id="rId58"/>
    <p:sldId id="554" r:id="rId59"/>
    <p:sldId id="555" r:id="rId60"/>
    <p:sldId id="556" r:id="rId61"/>
    <p:sldId id="557" r:id="rId62"/>
    <p:sldId id="588" r:id="rId63"/>
    <p:sldId id="558" r:id="rId64"/>
    <p:sldId id="559" r:id="rId65"/>
    <p:sldId id="561" r:id="rId66"/>
    <p:sldId id="562" r:id="rId67"/>
    <p:sldId id="563" r:id="rId68"/>
    <p:sldId id="564" r:id="rId69"/>
    <p:sldId id="565" r:id="rId70"/>
    <p:sldId id="566" r:id="rId71"/>
    <p:sldId id="567" r:id="rId72"/>
    <p:sldId id="568" r:id="rId73"/>
    <p:sldId id="569" r:id="rId74"/>
    <p:sldId id="570" r:id="rId75"/>
    <p:sldId id="571" r:id="rId76"/>
    <p:sldId id="572" r:id="rId77"/>
    <p:sldId id="573" r:id="rId78"/>
    <p:sldId id="574" r:id="rId79"/>
    <p:sldId id="575" r:id="rId80"/>
    <p:sldId id="576" r:id="rId81"/>
    <p:sldId id="577" r:id="rId82"/>
    <p:sldId id="578" r:id="rId83"/>
    <p:sldId id="590" r:id="rId84"/>
    <p:sldId id="591" r:id="rId85"/>
    <p:sldId id="579" r:id="rId86"/>
    <p:sldId id="580" r:id="rId87"/>
    <p:sldId id="581" r:id="rId88"/>
    <p:sldId id="582" r:id="rId89"/>
    <p:sldId id="583" r:id="rId90"/>
    <p:sldId id="397" r:id="rId9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ED7F743-C056-4DE6-A688-1CB7057D3044}">
          <p14:sldIdLst>
            <p14:sldId id="329"/>
            <p14:sldId id="560"/>
            <p14:sldId id="502"/>
            <p14:sldId id="503"/>
            <p14:sldId id="504"/>
            <p14:sldId id="505"/>
            <p14:sldId id="506"/>
            <p14:sldId id="507"/>
            <p14:sldId id="508"/>
            <p14:sldId id="509"/>
            <p14:sldId id="511"/>
            <p14:sldId id="513"/>
            <p14:sldId id="512"/>
            <p14:sldId id="514"/>
            <p14:sldId id="515"/>
            <p14:sldId id="516"/>
            <p14:sldId id="517"/>
            <p14:sldId id="518"/>
            <p14:sldId id="519"/>
            <p14:sldId id="520"/>
            <p14:sldId id="521"/>
            <p14:sldId id="522"/>
            <p14:sldId id="523"/>
            <p14:sldId id="524"/>
            <p14:sldId id="525"/>
            <p14:sldId id="526"/>
            <p14:sldId id="585"/>
            <p14:sldId id="527"/>
            <p14:sldId id="528"/>
            <p14:sldId id="530"/>
            <p14:sldId id="531"/>
            <p14:sldId id="529"/>
            <p14:sldId id="533"/>
            <p14:sldId id="534"/>
            <p14:sldId id="532"/>
            <p14:sldId id="535"/>
            <p14:sldId id="536"/>
            <p14:sldId id="537"/>
            <p14:sldId id="538"/>
            <p14:sldId id="539"/>
            <p14:sldId id="540"/>
            <p14:sldId id="541"/>
            <p14:sldId id="542"/>
            <p14:sldId id="584"/>
            <p14:sldId id="587"/>
            <p14:sldId id="543"/>
            <p14:sldId id="544"/>
            <p14:sldId id="545"/>
            <p14:sldId id="586"/>
            <p14:sldId id="546"/>
            <p14:sldId id="547"/>
            <p14:sldId id="548"/>
            <p14:sldId id="549"/>
            <p14:sldId id="550"/>
            <p14:sldId id="551"/>
            <p14:sldId id="552"/>
            <p14:sldId id="553"/>
            <p14:sldId id="554"/>
            <p14:sldId id="555"/>
            <p14:sldId id="556"/>
            <p14:sldId id="557"/>
            <p14:sldId id="588"/>
            <p14:sldId id="558"/>
            <p14:sldId id="559"/>
            <p14:sldId id="561"/>
            <p14:sldId id="562"/>
            <p14:sldId id="563"/>
            <p14:sldId id="564"/>
            <p14:sldId id="565"/>
            <p14:sldId id="566"/>
            <p14:sldId id="567"/>
            <p14:sldId id="568"/>
            <p14:sldId id="569"/>
            <p14:sldId id="570"/>
            <p14:sldId id="571"/>
            <p14:sldId id="572"/>
            <p14:sldId id="573"/>
            <p14:sldId id="574"/>
            <p14:sldId id="575"/>
            <p14:sldId id="576"/>
            <p14:sldId id="577"/>
            <p14:sldId id="578"/>
            <p14:sldId id="590"/>
            <p14:sldId id="591"/>
            <p14:sldId id="579"/>
            <p14:sldId id="580"/>
            <p14:sldId id="581"/>
            <p14:sldId id="582"/>
            <p14:sldId id="583"/>
            <p14:sldId id="39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19AF"/>
    <a:srgbClr val="FFD5D5"/>
    <a:srgbClr val="D4ECBA"/>
    <a:srgbClr val="FFFFC5"/>
    <a:srgbClr val="DCDCDC"/>
    <a:srgbClr val="E1E1E1"/>
    <a:srgbClr val="E6E6E6"/>
    <a:srgbClr val="EBEBEB"/>
    <a:srgbClr val="F0F0F0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82" autoAdjust="0"/>
    <p:restoredTop sz="97336" autoAdjust="0"/>
  </p:normalViewPr>
  <p:slideViewPr>
    <p:cSldViewPr>
      <p:cViewPr varScale="1">
        <p:scale>
          <a:sx n="72" d="100"/>
          <a:sy n="72" d="100"/>
        </p:scale>
        <p:origin x="132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23052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36" d="100"/>
          <a:sy n="36" d="100"/>
        </p:scale>
        <p:origin x="-2190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viewProps" Target="view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33F30F-E9F8-45D6-BB14-8527587F5A91}" type="datetimeFigureOut">
              <a:rPr lang="en-US" smtClean="0"/>
              <a:t>5/26/2014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5EF40D-4902-4552-A95B-37DCC799A16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6945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814DED-B015-448B-BFB6-648737B9ACCE}" type="datetimeFigureOut">
              <a:rPr lang="en-US" smtClean="0"/>
              <a:t>5/26/2014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E39505-A93C-4E34-994A-920784054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6451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CBFC9-6092-459D-8404-0CAF56B82DA5}" type="datetimeFigureOut">
              <a:rPr lang="en-US" smtClean="0"/>
              <a:t>5/26/2014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B1C02-361C-4FDA-B146-B0F3F3B715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802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447800" y="228600"/>
            <a:ext cx="7162800" cy="533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 rtl="1">
              <a:buFont typeface="Arial" pitchFamily="34" charset="0"/>
              <a:buNone/>
              <a:defRPr sz="2300" b="1" i="0" u="none">
                <a:effectLst/>
                <a:latin typeface="Times New Roman" pitchFamily="18" charset="0"/>
                <a:cs typeface="B Titr" pitchFamily="2" charset="-78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25779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r" rtl="1"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q"/>
              <a:defRPr sz="2000" b="0" baseline="0">
                <a:latin typeface="Times New Roman" pitchFamily="18" charset="0"/>
                <a:cs typeface="B Nazanin" pitchFamily="2" charset="-78"/>
              </a:defRPr>
            </a:lvl1pPr>
            <a:lvl2pPr marL="742950" indent="-285750" algn="r" rtl="1">
              <a:lnSpc>
                <a:spcPct val="150000"/>
              </a:lnSpc>
              <a:buClr>
                <a:schemeClr val="accent6">
                  <a:lumMod val="75000"/>
                </a:schemeClr>
              </a:buClr>
              <a:buFont typeface="Wingdings" pitchFamily="2" charset="2"/>
              <a:buChar char="q"/>
              <a:defRPr sz="2000" b="0" baseline="0">
                <a:latin typeface="Times New Roman" pitchFamily="18" charset="0"/>
                <a:cs typeface="B Nazanin" pitchFamily="2" charset="-78"/>
              </a:defRPr>
            </a:lvl2pPr>
            <a:lvl3pPr marL="1143000" indent="-228600" algn="r" rtl="1"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  <a:defRPr sz="1800" b="0" baseline="0">
                <a:latin typeface="Times New Roman" pitchFamily="18" charset="0"/>
                <a:cs typeface="B Nazanin" pitchFamily="2" charset="-78"/>
              </a:defRPr>
            </a:lvl3pPr>
            <a:lvl4pPr marL="1600200" indent="-228600" algn="r" rtl="1">
              <a:lnSpc>
                <a:spcPct val="150000"/>
              </a:lnSpc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 sz="1600" b="0" baseline="0">
                <a:latin typeface="Times New Roman" pitchFamily="18" charset="0"/>
                <a:cs typeface="B Nazanin" pitchFamily="2" charset="-78"/>
              </a:defRPr>
            </a:lvl4pPr>
            <a:lvl5pPr algn="r" rtl="1">
              <a:lnSpc>
                <a:spcPct val="150000"/>
              </a:lnSpc>
              <a:defRPr sz="1600" b="0" baseline="0">
                <a:latin typeface="Times New Roman" pitchFamily="18" charset="0"/>
                <a:cs typeface="B Nazanin" pitchFamily="2" charset="-78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8651801" y="776372"/>
            <a:ext cx="471054" cy="4572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64B3FF4-0EB9-4636-AB67-FED7FF6706CF}" type="slidenum">
              <a:rPr lang="fa-IR" sz="1800" b="1" smtClean="0">
                <a:cs typeface="B Nazanin" pitchFamily="2" charset="-78"/>
              </a:rPr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600" b="1" dirty="0" smtClean="0">
              <a:cs typeface="B Nazanin" pitchFamily="2" charset="-78"/>
            </a:endParaRPr>
          </a:p>
        </p:txBody>
      </p:sp>
      <p:pic>
        <p:nvPicPr>
          <p:cNvPr id="2050" name="Picture 2" descr="\\VBOXSVR\mahmoud\Documents\EDU\Sharif\DB\TA\slides\db-mark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33891"/>
            <a:ext cx="1153824" cy="1153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 userDrawn="1"/>
        </p:nvSpPr>
        <p:spPr>
          <a:xfrm>
            <a:off x="1149715" y="776372"/>
            <a:ext cx="7460883" cy="457200"/>
          </a:xfrm>
          <a:prstGeom prst="rect">
            <a:avLst/>
          </a:prstGeom>
          <a:solidFill>
            <a:srgbClr val="14B1C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 userDrawn="1"/>
        </p:nvSpPr>
        <p:spPr>
          <a:xfrm>
            <a:off x="1104900" y="838200"/>
            <a:ext cx="3467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a-IR" sz="1600" b="1" dirty="0" smtClean="0">
                <a:solidFill>
                  <a:schemeClr val="bg1"/>
                </a:solidFill>
                <a:cs typeface="B Nazanin" pitchFamily="2" charset="-78"/>
              </a:rPr>
              <a:t>بخش</a:t>
            </a:r>
            <a:r>
              <a:rPr lang="fa-IR" sz="1600" b="1" baseline="0" dirty="0" smtClean="0">
                <a:solidFill>
                  <a:schemeClr val="bg1"/>
                </a:solidFill>
                <a:cs typeface="B Nazanin" pitchFamily="2" charset="-78"/>
              </a:rPr>
              <a:t> هفتم: طراحی پایگاه داده رابطه‏ای</a:t>
            </a:r>
            <a:endParaRPr lang="en-US" sz="1600" b="1" dirty="0" smtClean="0">
              <a:solidFill>
                <a:schemeClr val="bg1"/>
              </a:solidFill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328808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DCBFC9-6092-459D-8404-0CAF56B82DA5}" type="datetimeFigureOut">
              <a:rPr lang="en-US" smtClean="0"/>
              <a:t>5/26/2014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0B1C02-361C-4FDA-B146-B0F3F3B715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305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5" r:id="rId2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3.png"/><Relationship Id="rId7" Type="http://schemas.openxmlformats.org/officeDocument/2006/relationships/image" Target="../media/image7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45.png"/><Relationship Id="rId10" Type="http://schemas.openxmlformats.org/officeDocument/2006/relationships/image" Target="../media/image10.png"/><Relationship Id="rId4" Type="http://schemas.openxmlformats.org/officeDocument/2006/relationships/image" Target="../media/image44.png"/><Relationship Id="rId9" Type="http://schemas.openxmlformats.org/officeDocument/2006/relationships/image" Target="../media/image9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58775"/>
            <a:ext cx="7772400" cy="1470025"/>
          </a:xfrm>
        </p:spPr>
        <p:txBody>
          <a:bodyPr/>
          <a:lstStyle/>
          <a:p>
            <a:r>
              <a:rPr lang="fa-IR" dirty="0" smtClean="0">
                <a:latin typeface="IranNastaliq" pitchFamily="18" charset="0"/>
                <a:cs typeface="IranNastaliq" pitchFamily="18" charset="0"/>
              </a:rPr>
              <a:t>به نام آنکه جان را فکرت آموخت</a:t>
            </a:r>
            <a:endParaRPr lang="en-US" dirty="0">
              <a:latin typeface="IranNastaliq" pitchFamily="18" charset="0"/>
              <a:cs typeface="IranNastaliq" pitchFamily="18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90500" y="76200"/>
            <a:ext cx="8763000" cy="6629400"/>
          </a:xfrm>
          <a:prstGeom prst="roundRect">
            <a:avLst>
              <a:gd name="adj" fmla="val 637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838200" y="1828800"/>
            <a:ext cx="7162800" cy="22098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r" rtl="1"/>
            <a:r>
              <a:rPr lang="fa-IR" sz="4400" dirty="0" smtClean="0">
                <a:cs typeface="+mj-cs"/>
              </a:rPr>
              <a:t>بخش هفتم:</a:t>
            </a:r>
          </a:p>
          <a:p>
            <a:pPr algn="r" rtl="1"/>
            <a:r>
              <a:rPr lang="fa-IR" sz="3600" dirty="0" smtClean="0">
                <a:cs typeface="+mj-cs"/>
              </a:rPr>
              <a:t>طراحی پایگاه داده رابطه‏ای</a:t>
            </a:r>
            <a:endParaRPr lang="en-US" sz="3600" dirty="0">
              <a:cs typeface="+mj-cs"/>
            </a:endParaRPr>
          </a:p>
        </p:txBody>
      </p:sp>
      <p:pic>
        <p:nvPicPr>
          <p:cNvPr id="4" name="Picture 2" descr="\\VBOXSVR\mahmoud\Documents\EDU\Sharif\DB\TA\DB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969780"/>
            <a:ext cx="1631816" cy="1927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685800" y="4648200"/>
            <a:ext cx="7772400" cy="2057400"/>
          </a:xfrm>
        </p:spPr>
        <p:txBody>
          <a:bodyPr>
            <a:normAutofit fontScale="92500" lnSpcReduction="20000"/>
          </a:bodyPr>
          <a:lstStyle/>
          <a:p>
            <a:pPr rtl="1"/>
            <a:r>
              <a:rPr lang="fa-IR" b="1" dirty="0">
                <a:cs typeface="B Nazanin" pitchFamily="2" charset="-78"/>
              </a:rPr>
              <a:t>مرتضی امینی</a:t>
            </a:r>
          </a:p>
          <a:p>
            <a:pPr rtl="1"/>
            <a:endParaRPr lang="fa-IR" dirty="0">
              <a:cs typeface="B Nazanin" pitchFamily="2" charset="-78"/>
            </a:endParaRPr>
          </a:p>
          <a:p>
            <a:pPr rtl="1"/>
            <a:r>
              <a:rPr lang="fa-IR" dirty="0">
                <a:cs typeface="B Nazanin" pitchFamily="2" charset="-78"/>
              </a:rPr>
              <a:t>نیمسال </a:t>
            </a:r>
            <a:r>
              <a:rPr lang="fa-IR" dirty="0" smtClean="0">
                <a:cs typeface="B Nazanin" pitchFamily="2" charset="-78"/>
              </a:rPr>
              <a:t>اول 92-93</a:t>
            </a:r>
          </a:p>
          <a:p>
            <a:pPr rtl="1"/>
            <a:endParaRPr lang="fa-IR" sz="1900" dirty="0" smtClean="0">
              <a:cs typeface="B Nazanin" pitchFamily="2" charset="-78"/>
            </a:endParaRPr>
          </a:p>
          <a:p>
            <a:pPr rtl="1"/>
            <a:r>
              <a:rPr lang="fa-IR" sz="2100" b="1" dirty="0" smtClean="0">
                <a:solidFill>
                  <a:schemeClr val="tx2"/>
                </a:solidFill>
                <a:cs typeface="B Nazanin" pitchFamily="2" charset="-78"/>
              </a:rPr>
              <a:t>(محتویات اسلایدها برگرفته از یادداشت‏های کلاسی </a:t>
            </a:r>
            <a:r>
              <a:rPr lang="fa-IR" sz="2100" b="1" dirty="0" smtClean="0">
                <a:solidFill>
                  <a:srgbClr val="C00000"/>
                </a:solidFill>
                <a:cs typeface="B Nazanin" pitchFamily="2" charset="-78"/>
              </a:rPr>
              <a:t>استاد محمدتقی روحانی رانکوهی</a:t>
            </a:r>
            <a:r>
              <a:rPr lang="fa-IR" sz="2100" b="1" dirty="0" smtClean="0">
                <a:solidFill>
                  <a:schemeClr val="tx2"/>
                </a:solidFill>
                <a:cs typeface="B Nazanin" pitchFamily="2" charset="-78"/>
              </a:rPr>
              <a:t> است.)</a:t>
            </a:r>
            <a:endParaRPr lang="en-US" sz="2100" b="1" dirty="0">
              <a:solidFill>
                <a:schemeClr val="tx2"/>
              </a:solidFill>
              <a:cs typeface="B Nazanin" pitchFamily="2" charset="-78"/>
            </a:endParaRPr>
          </a:p>
          <a:p>
            <a:endParaRPr lang="en-US" dirty="0"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922237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حالت 2: طراحی ارتباط یک به </a:t>
            </a:r>
            <a:r>
              <a:rPr lang="fa-IR" dirty="0" smtClean="0"/>
              <a:t>چند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fa-IR" b="1" dirty="0" smtClean="0"/>
              <a:t>در چه وضعی طراحی این حالت با سه رابطه قابل توجیه است؟</a:t>
            </a:r>
          </a:p>
          <a:p>
            <a:pPr marL="457200" lvl="1" indent="0">
              <a:lnSpc>
                <a:spcPct val="200000"/>
              </a:lnSpc>
              <a:buNone/>
            </a:pPr>
            <a:r>
              <a:rPr lang="fa-IR" dirty="0" smtClean="0"/>
              <a:t>1- وقتی که مشارکت سمت </a:t>
            </a:r>
            <a:r>
              <a:rPr lang="en-US" sz="1800" dirty="0" smtClean="0"/>
              <a:t>N</a:t>
            </a:r>
            <a:r>
              <a:rPr lang="fa-IR" dirty="0" smtClean="0"/>
              <a:t> در ارتباط غیرالزامی باشد (درصد مشارکت کمتر از 30 درصد) و تعداد استاد زیاد باشد، برای کاهش مقدار </a:t>
            </a:r>
            <a:r>
              <a:rPr lang="en-US" sz="1800" dirty="0" smtClean="0"/>
              <a:t>Null</a:t>
            </a:r>
            <a:r>
              <a:rPr lang="fa-IR" dirty="0" smtClean="0"/>
              <a:t>، رابطه نمایشگر ارتباط را جدا می‏کنیم.</a:t>
            </a:r>
          </a:p>
          <a:p>
            <a:pPr marL="457200" lvl="1" indent="0">
              <a:lnSpc>
                <a:spcPct val="200000"/>
              </a:lnSpc>
              <a:buNone/>
            </a:pPr>
            <a:r>
              <a:rPr lang="fa-IR" dirty="0" smtClean="0"/>
              <a:t>2- فرکانس ارجاع به خودِ ارتباط بالا باشد و به صفات دیگر با فرکانس پایین‏تری احتیاج باشد.</a:t>
            </a:r>
          </a:p>
          <a:p>
            <a:pPr marL="457200" lvl="1" indent="0">
              <a:lnSpc>
                <a:spcPct val="200000"/>
              </a:lnSpc>
              <a:buNone/>
            </a:pPr>
            <a:r>
              <a:rPr lang="fa-IR" dirty="0" smtClean="0"/>
              <a:t>3- تعداد صفات خودِ ارتباط زیاد باشد و باعث زیاد شدن درجه ارتباط </a:t>
            </a:r>
            <a:r>
              <a:rPr lang="en-US" sz="1800" dirty="0" smtClean="0"/>
              <a:t>PROF</a:t>
            </a:r>
            <a:r>
              <a:rPr lang="fa-IR" sz="1800" dirty="0" smtClean="0"/>
              <a:t> </a:t>
            </a:r>
            <a:r>
              <a:rPr lang="fa-IR" dirty="0" smtClean="0"/>
              <a:t>شود.</a:t>
            </a:r>
          </a:p>
          <a:p>
            <a:pPr>
              <a:lnSpc>
                <a:spcPct val="200000"/>
              </a:lnSpc>
            </a:pPr>
            <a:endParaRPr lang="fa-IR" sz="1100" dirty="0" smtClean="0"/>
          </a:p>
          <a:p>
            <a:pPr>
              <a:lnSpc>
                <a:spcPct val="200000"/>
              </a:lnSpc>
            </a:pPr>
            <a:r>
              <a:rPr lang="fa-IR" dirty="0" smtClean="0"/>
              <a:t>اگر مشارکت سمت </a:t>
            </a:r>
            <a:r>
              <a:rPr lang="en-US" sz="1800" dirty="0" smtClean="0"/>
              <a:t>N</a:t>
            </a:r>
            <a:r>
              <a:rPr lang="fa-IR" dirty="0" smtClean="0"/>
              <a:t> الزامی باشد، باید این محدودیت معنایی را از طریق هیچمقدارناپذیر بودن صفت کلید خارجی (با استفاده از </a:t>
            </a:r>
            <a:r>
              <a:rPr lang="en-US" sz="1800" dirty="0" smtClean="0"/>
              <a:t>NOT </a:t>
            </a:r>
            <a:r>
              <a:rPr lang="en-US" sz="1800" dirty="0"/>
              <a:t>NULL</a:t>
            </a:r>
            <a:r>
              <a:rPr lang="fa-IR" dirty="0"/>
              <a:t>)</a:t>
            </a:r>
            <a:r>
              <a:rPr lang="fa-IR" dirty="0" smtClean="0"/>
              <a:t> در رابطه نمایانگر نوع موجودیت سمت </a:t>
            </a:r>
            <a:r>
              <a:rPr lang="en-US" sz="1800" dirty="0" smtClean="0"/>
              <a:t>N</a:t>
            </a:r>
            <a:r>
              <a:rPr lang="fa-IR" dirty="0" smtClean="0"/>
              <a:t>، اعلام کرد.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216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حالت 3: طراحی ارتباط یک به یک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a-IR" dirty="0" smtClean="0"/>
          </a:p>
          <a:p>
            <a:pPr lvl="1"/>
            <a:r>
              <a:rPr lang="fa-IR" dirty="0" smtClean="0"/>
              <a:t>درجه ارتباط: </a:t>
            </a:r>
            <a:r>
              <a:rPr lang="en-US" sz="1800" dirty="0" smtClean="0"/>
              <a:t>n=2</a:t>
            </a:r>
            <a:endParaRPr lang="fa-IR" sz="1800" dirty="0" smtClean="0"/>
          </a:p>
          <a:p>
            <a:pPr lvl="1"/>
            <a:r>
              <a:rPr lang="fa-IR" dirty="0" smtClean="0"/>
              <a:t>چندی ارتباط:  </a:t>
            </a:r>
            <a:r>
              <a:rPr lang="en-US" sz="1800" dirty="0" smtClean="0"/>
              <a:t>1:1</a:t>
            </a:r>
            <a:endParaRPr lang="fa-IR" sz="1800" dirty="0" smtClean="0"/>
          </a:p>
          <a:p>
            <a:pPr marL="457200" lvl="1" indent="0">
              <a:buNone/>
            </a:pPr>
            <a:r>
              <a:rPr lang="fa-IR" dirty="0" smtClean="0"/>
              <a:t>با دو / یا سه/ یا یک رابطه طراحی می‏کنیم.</a:t>
            </a:r>
          </a:p>
          <a:p>
            <a:pPr marL="457200" lvl="1" indent="0">
              <a:buNone/>
            </a:pPr>
            <a:endParaRPr lang="fa-IR" dirty="0"/>
          </a:p>
          <a:p>
            <a:pPr marL="457200" lvl="1" indent="0">
              <a:buNone/>
            </a:pPr>
            <a:endParaRPr lang="fa-IR" dirty="0" smtClean="0"/>
          </a:p>
          <a:p>
            <a:pPr marL="457200" lvl="1" indent="0">
              <a:buNone/>
            </a:pPr>
            <a:endParaRPr lang="fa-IR" dirty="0"/>
          </a:p>
          <a:p>
            <a:pPr lvl="1"/>
            <a:r>
              <a:rPr lang="fa-IR" dirty="0" smtClean="0"/>
              <a:t>در صورت طراحی با </a:t>
            </a:r>
            <a:r>
              <a:rPr lang="fa-IR" b="1" dirty="0" smtClean="0">
                <a:solidFill>
                  <a:srgbClr val="C00000"/>
                </a:solidFill>
              </a:rPr>
              <a:t>دو</a:t>
            </a:r>
            <a:r>
              <a:rPr lang="fa-IR" dirty="0" smtClean="0">
                <a:solidFill>
                  <a:srgbClr val="C00000"/>
                </a:solidFill>
              </a:rPr>
              <a:t> </a:t>
            </a:r>
            <a:r>
              <a:rPr lang="fa-IR" dirty="0" smtClean="0"/>
              <a:t>رابطه، رابطه مربوط به نوع موجودیت با مشارکت الزامی، </a:t>
            </a:r>
            <a:r>
              <a:rPr lang="en-US" sz="1800" dirty="0" smtClean="0"/>
              <a:t>FK</a:t>
            </a:r>
            <a:r>
              <a:rPr lang="fa-IR" sz="1800" dirty="0" smtClean="0"/>
              <a:t> </a:t>
            </a:r>
            <a:r>
              <a:rPr lang="fa-IR" dirty="0" smtClean="0"/>
              <a:t>می‏گیرد.</a:t>
            </a:r>
          </a:p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7467600" y="1479331"/>
            <a:ext cx="1295400" cy="457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b="1" dirty="0" smtClean="0">
                <a:cs typeface="B Nazanin" pitchFamily="2" charset="-78"/>
              </a:rPr>
              <a:t>حالت 3</a:t>
            </a:r>
            <a:endParaRPr lang="en-US" sz="2000" b="1" dirty="0">
              <a:cs typeface="B Nazanin" pitchFamily="2" charset="-78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600200" y="3886200"/>
            <a:ext cx="6249192" cy="762000"/>
            <a:chOff x="1447007" y="2768600"/>
            <a:chExt cx="6249192" cy="762000"/>
          </a:xfrm>
        </p:grpSpPr>
        <p:grpSp>
          <p:nvGrpSpPr>
            <p:cNvPr id="6" name="Group 5"/>
            <p:cNvGrpSpPr/>
            <p:nvPr/>
          </p:nvGrpSpPr>
          <p:grpSpPr>
            <a:xfrm>
              <a:off x="1447007" y="2768600"/>
              <a:ext cx="6249192" cy="762000"/>
              <a:chOff x="1447007" y="2768600"/>
              <a:chExt cx="6249192" cy="762000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3572550" y="2797792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cs typeface="B Nazanin" pitchFamily="2" charset="-78"/>
                  </a:rPr>
                  <a:t>1</a:t>
                </a:r>
                <a:endParaRPr lang="en-US" dirty="0">
                  <a:cs typeface="B Nazanin" pitchFamily="2" charset="-78"/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5160050" y="2797792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cs typeface="B Nazanin" pitchFamily="2" charset="-78"/>
                  </a:rPr>
                  <a:t>1</a:t>
                </a:r>
              </a:p>
            </p:txBody>
          </p:sp>
          <p:grpSp>
            <p:nvGrpSpPr>
              <p:cNvPr id="12" name="Group 11"/>
              <p:cNvGrpSpPr/>
              <p:nvPr/>
            </p:nvGrpSpPr>
            <p:grpSpPr>
              <a:xfrm>
                <a:off x="1447007" y="2768600"/>
                <a:ext cx="6249192" cy="762000"/>
                <a:chOff x="1408907" y="5562600"/>
                <a:chExt cx="6249192" cy="762000"/>
              </a:xfrm>
            </p:grpSpPr>
            <p:grpSp>
              <p:nvGrpSpPr>
                <p:cNvPr id="28" name="Group 27"/>
                <p:cNvGrpSpPr/>
                <p:nvPr/>
              </p:nvGrpSpPr>
              <p:grpSpPr>
                <a:xfrm>
                  <a:off x="2551907" y="5562600"/>
                  <a:ext cx="4001293" cy="685800"/>
                  <a:chOff x="265907" y="4953000"/>
                  <a:chExt cx="4001293" cy="685800"/>
                </a:xfrm>
              </p:grpSpPr>
              <p:sp>
                <p:nvSpPr>
                  <p:cNvPr id="33" name="Rounded Rectangle 32"/>
                  <p:cNvSpPr/>
                  <p:nvPr/>
                </p:nvSpPr>
                <p:spPr>
                  <a:xfrm>
                    <a:off x="265907" y="5067837"/>
                    <a:ext cx="953293" cy="457200"/>
                  </a:xfrm>
                  <a:prstGeom prst="round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1"/>
                    <a:r>
                      <a:rPr lang="fa-IR" sz="1600" b="1" dirty="0" smtClean="0">
                        <a:solidFill>
                          <a:sysClr val="windowText" lastClr="000000"/>
                        </a:solidFill>
                        <a:cs typeface="B Nazanin" pitchFamily="2" charset="-78"/>
                      </a:rPr>
                      <a:t>درس</a:t>
                    </a:r>
                    <a:endParaRPr lang="en-US" sz="1600" b="1" dirty="0">
                      <a:solidFill>
                        <a:sysClr val="windowText" lastClr="000000"/>
                      </a:solidFill>
                      <a:cs typeface="B Nazanin" pitchFamily="2" charset="-78"/>
                    </a:endParaRPr>
                  </a:p>
                </p:txBody>
              </p:sp>
              <p:sp>
                <p:nvSpPr>
                  <p:cNvPr id="34" name="Rounded Rectangle 33"/>
                  <p:cNvSpPr/>
                  <p:nvPr/>
                </p:nvSpPr>
                <p:spPr>
                  <a:xfrm>
                    <a:off x="3276600" y="5067837"/>
                    <a:ext cx="990600" cy="457200"/>
                  </a:xfrm>
                  <a:prstGeom prst="round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1"/>
                    <a:r>
                      <a:rPr lang="fa-IR" sz="1600" b="1" dirty="0" smtClean="0">
                        <a:solidFill>
                          <a:sysClr val="windowText" lastClr="000000"/>
                        </a:solidFill>
                        <a:cs typeface="B Nazanin" pitchFamily="2" charset="-78"/>
                      </a:rPr>
                      <a:t>کتاب</a:t>
                    </a:r>
                    <a:endParaRPr lang="en-US" sz="1600" b="1" dirty="0">
                      <a:solidFill>
                        <a:sysClr val="windowText" lastClr="000000"/>
                      </a:solidFill>
                      <a:cs typeface="B Nazanin" pitchFamily="2" charset="-78"/>
                    </a:endParaRPr>
                  </a:p>
                </p:txBody>
              </p:sp>
              <p:sp>
                <p:nvSpPr>
                  <p:cNvPr id="35" name="Flowchart: Decision 34"/>
                  <p:cNvSpPr/>
                  <p:nvPr/>
                </p:nvSpPr>
                <p:spPr>
                  <a:xfrm>
                    <a:off x="1600200" y="4953000"/>
                    <a:ext cx="1219200" cy="685800"/>
                  </a:xfrm>
                  <a:prstGeom prst="flowChartDecision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1"/>
                    <a:r>
                      <a:rPr lang="fa-IR" sz="1400" b="1" dirty="0" smtClean="0">
                        <a:solidFill>
                          <a:schemeClr val="tx1"/>
                        </a:solidFill>
                        <a:cs typeface="B Nazanin" pitchFamily="2" charset="-78"/>
                      </a:rPr>
                      <a:t>منبع اصلی</a:t>
                    </a:r>
                    <a:endParaRPr lang="en-US" sz="1200" b="1" dirty="0">
                      <a:solidFill>
                        <a:schemeClr val="tx1"/>
                      </a:solidFill>
                      <a:cs typeface="B Nazanin" pitchFamily="2" charset="-78"/>
                    </a:endParaRPr>
                  </a:p>
                </p:txBody>
              </p:sp>
              <p:cxnSp>
                <p:nvCxnSpPr>
                  <p:cNvPr id="36" name="Straight Connector 35"/>
                  <p:cNvCxnSpPr>
                    <a:stCxn id="35" idx="1"/>
                    <a:endCxn id="33" idx="3"/>
                  </p:cNvCxnSpPr>
                  <p:nvPr/>
                </p:nvCxnSpPr>
                <p:spPr>
                  <a:xfrm flipH="1">
                    <a:off x="1219200" y="5295900"/>
                    <a:ext cx="381000" cy="537"/>
                  </a:xfrm>
                  <a:prstGeom prst="line">
                    <a:avLst/>
                  </a:prstGeom>
                  <a:ln w="76200" cmpd="dbl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" name="Straight Connector 36"/>
                  <p:cNvCxnSpPr>
                    <a:stCxn id="34" idx="1"/>
                    <a:endCxn id="35" idx="3"/>
                  </p:cNvCxnSpPr>
                  <p:nvPr/>
                </p:nvCxnSpPr>
                <p:spPr>
                  <a:xfrm flipH="1" flipV="1">
                    <a:off x="2819400" y="5295900"/>
                    <a:ext cx="457200" cy="537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6" name="Group 15"/>
                <p:cNvGrpSpPr/>
                <p:nvPr/>
              </p:nvGrpSpPr>
              <p:grpSpPr>
                <a:xfrm>
                  <a:off x="1408907" y="5601820"/>
                  <a:ext cx="1143000" cy="722780"/>
                  <a:chOff x="1408907" y="5601820"/>
                  <a:chExt cx="1143000" cy="722780"/>
                </a:xfrm>
              </p:grpSpPr>
              <p:grpSp>
                <p:nvGrpSpPr>
                  <p:cNvPr id="22" name="Group 21"/>
                  <p:cNvGrpSpPr/>
                  <p:nvPr/>
                </p:nvGrpSpPr>
                <p:grpSpPr>
                  <a:xfrm>
                    <a:off x="1408907" y="5601820"/>
                    <a:ext cx="1143000" cy="357712"/>
                    <a:chOff x="-701724" y="2145521"/>
                    <a:chExt cx="1143000" cy="357712"/>
                  </a:xfrm>
                </p:grpSpPr>
                <p:sp>
                  <p:nvSpPr>
                    <p:cNvPr id="24" name="Oval 23"/>
                    <p:cNvSpPr/>
                    <p:nvPr/>
                  </p:nvSpPr>
                  <p:spPr>
                    <a:xfrm>
                      <a:off x="-701724" y="2145521"/>
                      <a:ext cx="894477" cy="357712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fa-IR" sz="1400" b="1" dirty="0" smtClean="0">
                          <a:solidFill>
                            <a:sysClr val="windowText" lastClr="000000"/>
                          </a:solidFill>
                          <a:cs typeface="B Nazanin" pitchFamily="2" charset="-78"/>
                        </a:rPr>
                        <a:t>شماره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  <a:cs typeface="B Nazanin" pitchFamily="2" charset="-78"/>
                      </a:endParaRPr>
                    </a:p>
                  </p:txBody>
                </p:sp>
                <p:cxnSp>
                  <p:nvCxnSpPr>
                    <p:cNvPr id="25" name="Straight Connector 24"/>
                    <p:cNvCxnSpPr>
                      <a:stCxn id="33" idx="1"/>
                      <a:endCxn id="24" idx="6"/>
                    </p:cNvCxnSpPr>
                    <p:nvPr/>
                  </p:nvCxnSpPr>
                  <p:spPr>
                    <a:xfrm flipH="1" flipV="1">
                      <a:off x="192753" y="2324377"/>
                      <a:ext cx="248523" cy="125361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3" name="TextBox 22"/>
                      <p:cNvSpPr txBox="1"/>
                      <p:nvPr/>
                    </p:nvSpPr>
                    <p:spPr>
                      <a:xfrm>
                        <a:off x="1727149" y="6047601"/>
                        <a:ext cx="271228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200" i="1" dirty="0" smtClean="0">
                                  <a:latin typeface="Cambria Math"/>
                                </a:rPr>
                                <m:t>⋮</m:t>
                              </m:r>
                            </m:oMath>
                          </m:oMathPara>
                        </a14:m>
                        <a:endParaRPr lang="en-US" sz="1200" dirty="0">
                          <a:cs typeface="B Nazanin" pitchFamily="2" charset="-78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4" name="TextBox 1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727149" y="6047601"/>
                        <a:ext cx="271228" cy="276999"/>
                      </a:xfrm>
                      <a:prstGeom prst="rect">
                        <a:avLst/>
                      </a:prstGeom>
                      <a:blipFill rotWithShape="1">
                        <a:blip r:embed="rId3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17" name="Group 16"/>
                <p:cNvGrpSpPr/>
                <p:nvPr/>
              </p:nvGrpSpPr>
              <p:grpSpPr>
                <a:xfrm>
                  <a:off x="6553200" y="5588000"/>
                  <a:ext cx="1104899" cy="722781"/>
                  <a:chOff x="6553200" y="5588000"/>
                  <a:chExt cx="1104899" cy="722781"/>
                </a:xfrm>
              </p:grpSpPr>
              <p:grpSp>
                <p:nvGrpSpPr>
                  <p:cNvPr id="18" name="Group 17"/>
                  <p:cNvGrpSpPr/>
                  <p:nvPr/>
                </p:nvGrpSpPr>
                <p:grpSpPr>
                  <a:xfrm flipH="1">
                    <a:off x="6553200" y="5588000"/>
                    <a:ext cx="1104899" cy="371531"/>
                    <a:chOff x="-700930" y="2145520"/>
                    <a:chExt cx="1104899" cy="371531"/>
                  </a:xfrm>
                </p:grpSpPr>
                <p:sp>
                  <p:nvSpPr>
                    <p:cNvPr id="20" name="Oval 19"/>
                    <p:cNvSpPr/>
                    <p:nvPr/>
                  </p:nvSpPr>
                  <p:spPr>
                    <a:xfrm>
                      <a:off x="-700930" y="2145520"/>
                      <a:ext cx="834869" cy="371531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fa-IR" sz="1400" b="1" dirty="0" smtClean="0">
                          <a:solidFill>
                            <a:sysClr val="windowText" lastClr="000000"/>
                          </a:solidFill>
                          <a:cs typeface="B Nazanin" pitchFamily="2" charset="-78"/>
                        </a:rPr>
                        <a:t>شماره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  <a:cs typeface="B Nazanin" pitchFamily="2" charset="-78"/>
                      </a:endParaRPr>
                    </a:p>
                  </p:txBody>
                </p:sp>
                <p:cxnSp>
                  <p:nvCxnSpPr>
                    <p:cNvPr id="21" name="Straight Connector 20"/>
                    <p:cNvCxnSpPr>
                      <a:stCxn id="34" idx="3"/>
                      <a:endCxn id="20" idx="6"/>
                    </p:cNvCxnSpPr>
                    <p:nvPr/>
                  </p:nvCxnSpPr>
                  <p:spPr>
                    <a:xfrm flipH="1" flipV="1">
                      <a:off x="133939" y="2331286"/>
                      <a:ext cx="270030" cy="132271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9" name="TextBox 18"/>
                      <p:cNvSpPr txBox="1"/>
                      <p:nvPr/>
                    </p:nvSpPr>
                    <p:spPr>
                      <a:xfrm flipH="1">
                        <a:off x="7086600" y="6033782"/>
                        <a:ext cx="271228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200" i="1" dirty="0" smtClean="0">
                                  <a:latin typeface="Cambria Math"/>
                                </a:rPr>
                                <m:t>⋮</m:t>
                              </m:r>
                            </m:oMath>
                          </m:oMathPara>
                        </a14:m>
                        <a:endParaRPr lang="en-US" sz="1200" dirty="0">
                          <a:cs typeface="B Nazanin" pitchFamily="2" charset="-78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0" name="TextBox 9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 flipH="1">
                        <a:off x="7086600" y="6033782"/>
                        <a:ext cx="271228" cy="276999"/>
                      </a:xfrm>
                      <a:prstGeom prst="rect">
                        <a:avLst/>
                      </a:prstGeom>
                      <a:blipFill rotWithShape="1">
                        <a:blip r:embed="rId4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</p:grpSp>
        <p:cxnSp>
          <p:nvCxnSpPr>
            <p:cNvPr id="7" name="Straight Connector 6"/>
            <p:cNvCxnSpPr/>
            <p:nvPr/>
          </p:nvCxnSpPr>
          <p:spPr>
            <a:xfrm>
              <a:off x="1736041" y="3108434"/>
              <a:ext cx="361660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7078800" y="3099148"/>
              <a:ext cx="361660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394985" y="5638800"/>
            <a:ext cx="5843698" cy="793532"/>
            <a:chOff x="394985" y="5715000"/>
            <a:chExt cx="5843698" cy="793532"/>
          </a:xfrm>
        </p:grpSpPr>
        <p:sp>
          <p:nvSpPr>
            <p:cNvPr id="38" name="Rounded Rectangle 37"/>
            <p:cNvSpPr/>
            <p:nvPr/>
          </p:nvSpPr>
          <p:spPr>
            <a:xfrm>
              <a:off x="394985" y="5715000"/>
              <a:ext cx="5843698" cy="793532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rtl="1">
                <a:lnSpc>
                  <a:spcPct val="150000"/>
                </a:lnSpc>
              </a:pPr>
              <a:r>
                <a:rPr lang="en-US" b="1" dirty="0" smtClean="0">
                  <a:solidFill>
                    <a:schemeClr val="tx1"/>
                  </a:solidFill>
                  <a:cs typeface="B Nazanin" pitchFamily="2" charset="-78"/>
                </a:rPr>
                <a:t>COUR </a:t>
              </a:r>
              <a:r>
                <a:rPr lang="en-US" dirty="0" smtClean="0">
                  <a:solidFill>
                    <a:schemeClr val="tx1"/>
                  </a:solidFill>
                  <a:cs typeface="B Nazanin" pitchFamily="2" charset="-78"/>
                </a:rPr>
                <a:t>(COID,  ..…,  BKID)</a:t>
              </a:r>
            </a:p>
            <a:p>
              <a:pPr rtl="1">
                <a:lnSpc>
                  <a:spcPct val="150000"/>
                </a:lnSpc>
              </a:pPr>
              <a:r>
                <a:rPr lang="en-US" b="1" dirty="0" smtClean="0">
                  <a:solidFill>
                    <a:schemeClr val="tx1"/>
                  </a:solidFill>
                  <a:cs typeface="B Nazanin" pitchFamily="2" charset="-78"/>
                </a:rPr>
                <a:t>BOOK </a:t>
              </a:r>
              <a:r>
                <a:rPr lang="en-US" dirty="0" smtClean="0">
                  <a:solidFill>
                    <a:schemeClr val="tx1"/>
                  </a:solidFill>
                  <a:cs typeface="B Nazanin" pitchFamily="2" charset="-78"/>
                </a:rPr>
                <a:t>(BKID,   .…., BKPRICE)</a:t>
              </a:r>
              <a:endParaRPr lang="fa-IR" dirty="0" smtClean="0">
                <a:solidFill>
                  <a:schemeClr val="tx1"/>
                </a:solidFill>
                <a:cs typeface="B Nazanin" pitchFamily="2" charset="-78"/>
              </a:endParaRPr>
            </a:p>
          </p:txBody>
        </p:sp>
        <p:cxnSp>
          <p:nvCxnSpPr>
            <p:cNvPr id="42" name="Straight Connector 41"/>
            <p:cNvCxnSpPr/>
            <p:nvPr/>
          </p:nvCxnSpPr>
          <p:spPr>
            <a:xfrm flipV="1">
              <a:off x="1389996" y="6051332"/>
              <a:ext cx="513270" cy="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V="1">
              <a:off x="1418898" y="6461234"/>
              <a:ext cx="513270" cy="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2611574" y="6048702"/>
              <a:ext cx="498932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9" name="Straight Connector 38"/>
          <p:cNvCxnSpPr/>
          <p:nvPr/>
        </p:nvCxnSpPr>
        <p:spPr>
          <a:xfrm flipV="1">
            <a:off x="2590800" y="6006538"/>
            <a:ext cx="513270" cy="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0987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حالت 3: طراحی ارتباط یک به </a:t>
            </a:r>
            <a:r>
              <a:rPr lang="fa-IR" dirty="0" smtClean="0"/>
              <a:t>یک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وقتی با </a:t>
            </a:r>
            <a:r>
              <a:rPr lang="fa-IR" b="1" dirty="0" smtClean="0">
                <a:solidFill>
                  <a:srgbClr val="C00000"/>
                </a:solidFill>
              </a:rPr>
              <a:t>سه</a:t>
            </a:r>
            <a:r>
              <a:rPr lang="fa-IR" dirty="0" smtClean="0">
                <a:solidFill>
                  <a:srgbClr val="C00000"/>
                </a:solidFill>
              </a:rPr>
              <a:t> </a:t>
            </a:r>
            <a:r>
              <a:rPr lang="fa-IR" dirty="0" smtClean="0"/>
              <a:t>رابطه توجیه دارد که مشارکت طرفین غیرالزامی باشد، تعداد شرکت‏کنندگان (نمونه‏ها) در ارتباط زیاد باشد، درصد مشارکت در رابطه ضعیف (کمتر از 30%) باشد و نیز ملاحظاتی در مورد فرکانس ارجاع.</a:t>
            </a:r>
          </a:p>
          <a:p>
            <a:endParaRPr lang="fa-IR" dirty="0"/>
          </a:p>
          <a:p>
            <a:r>
              <a:rPr lang="fa-IR" dirty="0" smtClean="0"/>
              <a:t>وقتی با </a:t>
            </a:r>
            <a:r>
              <a:rPr lang="fa-IR" b="1" dirty="0" smtClean="0">
                <a:solidFill>
                  <a:srgbClr val="C00000"/>
                </a:solidFill>
              </a:rPr>
              <a:t>یک</a:t>
            </a:r>
            <a:r>
              <a:rPr lang="fa-IR" dirty="0" smtClean="0">
                <a:solidFill>
                  <a:srgbClr val="C00000"/>
                </a:solidFill>
              </a:rPr>
              <a:t> </a:t>
            </a:r>
            <a:r>
              <a:rPr lang="fa-IR" dirty="0" smtClean="0"/>
              <a:t>رابطه توجیه دارد که تعداد صفات موجودیت‏ها کم باشد، مشارکت طرفین الزامی باشد و فرکانس ارجاع به ارتباط کم باشد.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745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حالت 4: طراحی ارتباط خود ارجاع چند به چند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a-IR" dirty="0" smtClean="0"/>
          </a:p>
          <a:p>
            <a:pPr lvl="1"/>
            <a:r>
              <a:rPr lang="fa-IR" dirty="0" smtClean="0"/>
              <a:t>حالت خاص حالت اول</a:t>
            </a:r>
          </a:p>
          <a:p>
            <a:pPr lvl="1"/>
            <a:r>
              <a:rPr lang="fa-IR" dirty="0" smtClean="0"/>
              <a:t>درجه ارتباط: </a:t>
            </a:r>
            <a:r>
              <a:rPr lang="en-US" sz="1800" dirty="0" smtClean="0"/>
              <a:t>n=1</a:t>
            </a:r>
            <a:endParaRPr lang="fa-IR" sz="1800" dirty="0" smtClean="0"/>
          </a:p>
          <a:p>
            <a:pPr lvl="1"/>
            <a:r>
              <a:rPr lang="fa-IR" dirty="0" smtClean="0"/>
              <a:t>چندی ارتباط:  </a:t>
            </a:r>
            <a:r>
              <a:rPr lang="en-US" sz="1800" dirty="0" smtClean="0"/>
              <a:t>M:N</a:t>
            </a:r>
            <a:endParaRPr lang="fa-IR" sz="1800" dirty="0" smtClean="0"/>
          </a:p>
          <a:p>
            <a:pPr marL="457200" lvl="1" indent="0">
              <a:buNone/>
            </a:pPr>
            <a:r>
              <a:rPr lang="fa-IR" dirty="0" smtClean="0"/>
              <a:t>دو رابطه لازم است. </a:t>
            </a:r>
          </a:p>
          <a:p>
            <a:pPr marL="457200" lvl="1" indent="0">
              <a:buNone/>
            </a:pPr>
            <a:endParaRPr lang="fa-IR" sz="2400" dirty="0"/>
          </a:p>
          <a:p>
            <a:pPr marL="457200" lvl="1" indent="0">
              <a:buNone/>
            </a:pPr>
            <a:endParaRPr lang="fa-IR" dirty="0"/>
          </a:p>
          <a:p>
            <a:r>
              <a:rPr lang="fa-IR" b="1" dirty="0">
                <a:solidFill>
                  <a:srgbClr val="C00000"/>
                </a:solidFill>
              </a:rPr>
              <a:t>گراف ارجاع:     </a:t>
            </a:r>
            <a:r>
              <a:rPr lang="en-US" sz="1800" dirty="0"/>
              <a:t>COPRECO</a:t>
            </a:r>
            <a:r>
              <a:rPr lang="fa-IR" dirty="0"/>
              <a:t>            </a:t>
            </a:r>
            <a:r>
              <a:rPr lang="en-US" sz="1800" dirty="0"/>
              <a:t>COUR</a:t>
            </a:r>
            <a:endParaRPr lang="fa-IR" sz="1800" dirty="0"/>
          </a:p>
          <a:p>
            <a:r>
              <a:rPr lang="fa-IR" b="1" dirty="0" smtClean="0">
                <a:solidFill>
                  <a:srgbClr val="C00000"/>
                </a:solidFill>
              </a:rPr>
              <a:t>نتیجه:</a:t>
            </a:r>
            <a:r>
              <a:rPr lang="fa-IR" dirty="0" smtClean="0"/>
              <a:t> </a:t>
            </a:r>
            <a:r>
              <a:rPr lang="fa-IR" dirty="0"/>
              <a:t>صرف وجود ارتباط با خود، چرخه ارجاع ایجاد نمی‏شود. باید به چندی ارتباط توجه کنیم.</a:t>
            </a:r>
            <a:endParaRPr lang="en-US" dirty="0"/>
          </a:p>
          <a:p>
            <a:pPr marL="457200" lvl="1" indent="0">
              <a:buNone/>
            </a:pPr>
            <a:endParaRPr lang="fa-IR" dirty="0" smtClean="0"/>
          </a:p>
        </p:txBody>
      </p:sp>
      <p:sp>
        <p:nvSpPr>
          <p:cNvPr id="4" name="Rounded Rectangle 3"/>
          <p:cNvSpPr/>
          <p:nvPr/>
        </p:nvSpPr>
        <p:spPr>
          <a:xfrm>
            <a:off x="7467600" y="1479331"/>
            <a:ext cx="1295400" cy="457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b="1" dirty="0" smtClean="0">
                <a:cs typeface="B Nazanin" pitchFamily="2" charset="-78"/>
              </a:rPr>
              <a:t>حالت 4</a:t>
            </a:r>
            <a:endParaRPr lang="en-US" sz="2000" b="1" dirty="0">
              <a:cs typeface="B Nazanin" pitchFamily="2" charset="-78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2047454" y="2181860"/>
            <a:ext cx="2273777" cy="1601470"/>
            <a:chOff x="1121528" y="3383301"/>
            <a:chExt cx="2273777" cy="1601470"/>
          </a:xfrm>
        </p:grpSpPr>
        <p:grpSp>
          <p:nvGrpSpPr>
            <p:cNvPr id="11" name="Group 10"/>
            <p:cNvGrpSpPr/>
            <p:nvPr/>
          </p:nvGrpSpPr>
          <p:grpSpPr>
            <a:xfrm>
              <a:off x="1121528" y="3383301"/>
              <a:ext cx="2273777" cy="1601470"/>
              <a:chOff x="3390050" y="3644363"/>
              <a:chExt cx="2273777" cy="1601470"/>
            </a:xfrm>
          </p:grpSpPr>
          <p:grpSp>
            <p:nvGrpSpPr>
              <p:cNvPr id="39" name="Group 38"/>
              <p:cNvGrpSpPr/>
              <p:nvPr/>
            </p:nvGrpSpPr>
            <p:grpSpPr>
              <a:xfrm>
                <a:off x="3390050" y="3962400"/>
                <a:ext cx="1859440" cy="1283433"/>
                <a:chOff x="5556004" y="2145567"/>
                <a:chExt cx="1859440" cy="1283433"/>
              </a:xfrm>
            </p:grpSpPr>
            <p:sp>
              <p:nvSpPr>
                <p:cNvPr id="40" name="Rounded Rectangle 39"/>
                <p:cNvSpPr/>
                <p:nvPr/>
              </p:nvSpPr>
              <p:spPr>
                <a:xfrm>
                  <a:off x="6079878" y="2145567"/>
                  <a:ext cx="762000" cy="342363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600" b="1" dirty="0" smtClean="0">
                      <a:solidFill>
                        <a:sysClr val="windowText" lastClr="000000"/>
                      </a:solidFill>
                      <a:cs typeface="B Nazanin" pitchFamily="2" charset="-78"/>
                    </a:rPr>
                    <a:t>درس</a:t>
                  </a:r>
                  <a:endParaRPr lang="en-US" sz="1400" b="1" dirty="0">
                    <a:solidFill>
                      <a:sysClr val="windowText" lastClr="000000"/>
                    </a:solidFill>
                    <a:cs typeface="B Nazanin" pitchFamily="2" charset="-78"/>
                  </a:endParaRPr>
                </a:p>
              </p:txBody>
            </p:sp>
            <p:sp>
              <p:nvSpPr>
                <p:cNvPr id="41" name="Flowchart: Decision 40"/>
                <p:cNvSpPr/>
                <p:nvPr/>
              </p:nvSpPr>
              <p:spPr>
                <a:xfrm>
                  <a:off x="5697608" y="2842260"/>
                  <a:ext cx="1560673" cy="586740"/>
                </a:xfrm>
                <a:prstGeom prst="flowChartDecision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400" b="1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پیشنیازی</a:t>
                  </a:r>
                  <a:endParaRPr lang="en-US" sz="1400" b="1" dirty="0">
                    <a:solidFill>
                      <a:schemeClr val="tx1"/>
                    </a:solidFill>
                    <a:cs typeface="B Nazanin" pitchFamily="2" charset="-78"/>
                  </a:endParaRPr>
                </a:p>
              </p:txBody>
            </p:sp>
            <p:cxnSp>
              <p:nvCxnSpPr>
                <p:cNvPr id="43" name="Straight Connector 42"/>
                <p:cNvCxnSpPr>
                  <a:stCxn id="41" idx="1"/>
                  <a:endCxn id="40" idx="1"/>
                </p:cNvCxnSpPr>
                <p:nvPr/>
              </p:nvCxnSpPr>
              <p:spPr>
                <a:xfrm flipV="1">
                  <a:off x="5697608" y="2316749"/>
                  <a:ext cx="382270" cy="818881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/>
                <p:cNvCxnSpPr>
                  <a:stCxn id="41" idx="3"/>
                  <a:endCxn id="40" idx="3"/>
                </p:cNvCxnSpPr>
                <p:nvPr/>
              </p:nvCxnSpPr>
              <p:spPr>
                <a:xfrm flipH="1" flipV="1">
                  <a:off x="6841878" y="2316749"/>
                  <a:ext cx="416403" cy="818881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5" name="TextBox 44"/>
                <p:cNvSpPr txBox="1"/>
                <p:nvPr/>
              </p:nvSpPr>
              <p:spPr>
                <a:xfrm>
                  <a:off x="5556004" y="2640330"/>
                  <a:ext cx="31451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/>
                    <a:t>N</a:t>
                  </a:r>
                  <a:endParaRPr lang="en-US" sz="1400" dirty="0"/>
                </a:p>
              </p:txBody>
            </p:sp>
            <p:sp>
              <p:nvSpPr>
                <p:cNvPr id="48" name="TextBox 47"/>
                <p:cNvSpPr txBox="1"/>
                <p:nvPr/>
              </p:nvSpPr>
              <p:spPr>
                <a:xfrm>
                  <a:off x="7070478" y="2640330"/>
                  <a:ext cx="34496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/>
                    <a:t>M</a:t>
                  </a:r>
                  <a:endParaRPr lang="en-US" sz="1400" dirty="0"/>
                </a:p>
              </p:txBody>
            </p:sp>
          </p:grpSp>
          <p:sp>
            <p:nvSpPr>
              <p:cNvPr id="49" name="Oval 48"/>
              <p:cNvSpPr/>
              <p:nvPr/>
            </p:nvSpPr>
            <p:spPr>
              <a:xfrm flipH="1">
                <a:off x="4828958" y="3644363"/>
                <a:ext cx="834869" cy="371531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a-IR" sz="1400" b="1" dirty="0" smtClean="0">
                    <a:solidFill>
                      <a:sysClr val="windowText" lastClr="000000"/>
                    </a:solidFill>
                    <a:cs typeface="B Nazanin" pitchFamily="2" charset="-78"/>
                  </a:rPr>
                  <a:t>شماره</a:t>
                </a:r>
                <a:endParaRPr lang="en-US" sz="1400" b="1" dirty="0">
                  <a:solidFill>
                    <a:sysClr val="windowText" lastClr="000000"/>
                  </a:solidFill>
                  <a:cs typeface="B Nazanin" pitchFamily="2" charset="-78"/>
                </a:endParaRPr>
              </a:p>
            </p:txBody>
          </p:sp>
          <p:cxnSp>
            <p:nvCxnSpPr>
              <p:cNvPr id="51" name="Straight Connector 50"/>
              <p:cNvCxnSpPr>
                <a:endCxn id="49" idx="6"/>
              </p:cNvCxnSpPr>
              <p:nvPr/>
            </p:nvCxnSpPr>
            <p:spPr>
              <a:xfrm flipV="1">
                <a:off x="4558928" y="3830129"/>
                <a:ext cx="270030" cy="132271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TextBox 51"/>
                  <p:cNvSpPr txBox="1"/>
                  <p:nvPr/>
                </p:nvSpPr>
                <p:spPr>
                  <a:xfrm flipH="1">
                    <a:off x="5163999" y="3950433"/>
                    <a:ext cx="271228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i="1" dirty="0" smtClean="0">
                              <a:latin typeface="Cambria Math"/>
                            </a:rPr>
                            <m:t>⋮</m:t>
                          </m:r>
                        </m:oMath>
                      </m:oMathPara>
                    </a14:m>
                    <a:endParaRPr lang="en-US" sz="1200" dirty="0">
                      <a:cs typeface="B Nazanin" pitchFamily="2" charset="-78"/>
                    </a:endParaRPr>
                  </a:p>
                </p:txBody>
              </p:sp>
            </mc:Choice>
            <mc:Fallback xmlns="">
              <p:sp>
                <p:nvSpPr>
                  <p:cNvPr id="52" name="TextBox 5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5163999" y="3950433"/>
                    <a:ext cx="271228" cy="276999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53" name="Straight Connector 52"/>
            <p:cNvCxnSpPr/>
            <p:nvPr/>
          </p:nvCxnSpPr>
          <p:spPr>
            <a:xfrm>
              <a:off x="2808040" y="3659297"/>
              <a:ext cx="361660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424013" y="4158342"/>
            <a:ext cx="7680722" cy="1245852"/>
            <a:chOff x="394985" y="4953000"/>
            <a:chExt cx="7680722" cy="1245852"/>
          </a:xfrm>
        </p:grpSpPr>
        <p:grpSp>
          <p:nvGrpSpPr>
            <p:cNvPr id="46" name="Group 45"/>
            <p:cNvGrpSpPr/>
            <p:nvPr/>
          </p:nvGrpSpPr>
          <p:grpSpPr>
            <a:xfrm>
              <a:off x="394985" y="4953000"/>
              <a:ext cx="5843698" cy="806668"/>
              <a:chOff x="394985" y="5715000"/>
              <a:chExt cx="5843698" cy="806668"/>
            </a:xfrm>
          </p:grpSpPr>
          <p:sp>
            <p:nvSpPr>
              <p:cNvPr id="38" name="Rounded Rectangle 37"/>
              <p:cNvSpPr/>
              <p:nvPr/>
            </p:nvSpPr>
            <p:spPr>
              <a:xfrm>
                <a:off x="394985" y="5715000"/>
                <a:ext cx="5843698" cy="793532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rtl="1">
                  <a:lnSpc>
                    <a:spcPct val="150000"/>
                  </a:lnSpc>
                </a:pPr>
                <a:r>
                  <a:rPr lang="en-US" b="1" dirty="0" smtClean="0">
                    <a:solidFill>
                      <a:schemeClr val="tx1"/>
                    </a:solidFill>
                    <a:cs typeface="B Nazanin" pitchFamily="2" charset="-78"/>
                  </a:rPr>
                  <a:t>COUR </a:t>
                </a:r>
                <a:r>
                  <a:rPr lang="en-US" dirty="0" smtClean="0">
                    <a:solidFill>
                      <a:schemeClr val="tx1"/>
                    </a:solidFill>
                    <a:cs typeface="B Nazanin" pitchFamily="2" charset="-78"/>
                  </a:rPr>
                  <a:t>(COID, .…)</a:t>
                </a:r>
              </a:p>
              <a:p>
                <a:pPr rtl="1">
                  <a:lnSpc>
                    <a:spcPct val="150000"/>
                  </a:lnSpc>
                </a:pPr>
                <a:r>
                  <a:rPr lang="en-US" b="1" dirty="0" smtClean="0">
                    <a:solidFill>
                      <a:schemeClr val="tx1"/>
                    </a:solidFill>
                    <a:cs typeface="B Nazanin" pitchFamily="2" charset="-78"/>
                  </a:rPr>
                  <a:t>COPRECO </a:t>
                </a:r>
                <a:r>
                  <a:rPr lang="en-US" dirty="0" smtClean="0">
                    <a:solidFill>
                      <a:schemeClr val="tx1"/>
                    </a:solidFill>
                    <a:cs typeface="B Nazanin" pitchFamily="2" charset="-78"/>
                  </a:rPr>
                  <a:t>(COID,  PRECOID)</a:t>
                </a:r>
                <a:endParaRPr lang="fa-IR" dirty="0" smtClean="0">
                  <a:solidFill>
                    <a:schemeClr val="tx1"/>
                  </a:solidFill>
                  <a:cs typeface="B Nazanin" pitchFamily="2" charset="-78"/>
                </a:endParaRPr>
              </a:p>
            </p:txBody>
          </p:sp>
          <p:cxnSp>
            <p:nvCxnSpPr>
              <p:cNvPr id="42" name="Straight Connector 41"/>
              <p:cNvCxnSpPr/>
              <p:nvPr/>
            </p:nvCxnSpPr>
            <p:spPr>
              <a:xfrm flipV="1">
                <a:off x="1423262" y="6067098"/>
                <a:ext cx="513270" cy="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>
                <a:off x="1909364" y="6521668"/>
                <a:ext cx="1612557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2625268" y="6461234"/>
                <a:ext cx="912419" cy="0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4" name="Straight Connector 53"/>
            <p:cNvCxnSpPr/>
            <p:nvPr/>
          </p:nvCxnSpPr>
          <p:spPr>
            <a:xfrm>
              <a:off x="1889234" y="5683708"/>
              <a:ext cx="498932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4590459" y="5257800"/>
              <a:ext cx="3485248" cy="473206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 algn="ctr" rtl="1">
                <a:lnSpc>
                  <a:spcPct val="150000"/>
                </a:lnSpc>
                <a:spcAft>
                  <a:spcPts val="300"/>
                </a:spcAft>
              </a:pPr>
              <a:r>
                <a:rPr lang="fa-IR" dirty="0" smtClean="0">
                  <a:cs typeface="B Nazanin" pitchFamily="2" charset="-78"/>
                </a:rPr>
                <a:t>بیش از یک صفت از رابطه، از یک دامنه هستند.</a:t>
              </a:r>
            </a:p>
          </p:txBody>
        </p:sp>
        <p:cxnSp>
          <p:nvCxnSpPr>
            <p:cNvPr id="56" name="Straight Arrow Connector 55"/>
            <p:cNvCxnSpPr/>
            <p:nvPr/>
          </p:nvCxnSpPr>
          <p:spPr>
            <a:xfrm flipV="1">
              <a:off x="3722789" y="5599505"/>
              <a:ext cx="836139" cy="1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 hidden="1"/>
            <p:cNvCxnSpPr/>
            <p:nvPr/>
          </p:nvCxnSpPr>
          <p:spPr>
            <a:xfrm flipH="1" flipV="1">
              <a:off x="5366862" y="6198850"/>
              <a:ext cx="609600" cy="2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" name="Straight Arrow Connector 27"/>
          <p:cNvCxnSpPr/>
          <p:nvPr/>
        </p:nvCxnSpPr>
        <p:spPr>
          <a:xfrm>
            <a:off x="5486400" y="5410200"/>
            <a:ext cx="533400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0819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حالت 5: طراحی ارتباط خود ارجاع یک به چند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228600" y="1371600"/>
            <a:ext cx="9144000" cy="525779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a-IR" dirty="0" smtClean="0"/>
          </a:p>
          <a:p>
            <a:pPr lvl="1"/>
            <a:r>
              <a:rPr lang="fa-IR" dirty="0" smtClean="0"/>
              <a:t>حالت خاص حالت دوم</a:t>
            </a:r>
          </a:p>
          <a:p>
            <a:pPr lvl="1"/>
            <a:r>
              <a:rPr lang="fa-IR" dirty="0" smtClean="0"/>
              <a:t>درجه ارتباط: </a:t>
            </a:r>
            <a:r>
              <a:rPr lang="en-US" sz="1800" dirty="0" smtClean="0"/>
              <a:t>n=1</a:t>
            </a:r>
            <a:endParaRPr lang="fa-IR" sz="1800" dirty="0" smtClean="0"/>
          </a:p>
          <a:p>
            <a:pPr lvl="1"/>
            <a:r>
              <a:rPr lang="fa-IR" dirty="0" smtClean="0"/>
              <a:t>چندی ارتباط:  </a:t>
            </a:r>
            <a:r>
              <a:rPr lang="en-US" sz="1800" dirty="0" smtClean="0"/>
              <a:t>1:N</a:t>
            </a:r>
            <a:endParaRPr lang="fa-IR" sz="1800" dirty="0" smtClean="0"/>
          </a:p>
          <a:p>
            <a:pPr marL="457200" lvl="1" indent="0">
              <a:buNone/>
            </a:pPr>
            <a:r>
              <a:rPr lang="fa-IR" dirty="0" smtClean="0"/>
              <a:t>یک رابطه لازم است. </a:t>
            </a:r>
          </a:p>
          <a:p>
            <a:pPr marL="457200" lvl="1" indent="0">
              <a:buNone/>
            </a:pPr>
            <a:endParaRPr lang="fa-IR" dirty="0" smtClean="0"/>
          </a:p>
          <a:p>
            <a:r>
              <a:rPr lang="fa-IR" dirty="0" smtClean="0"/>
              <a:t>در </a:t>
            </a:r>
            <a:r>
              <a:rPr lang="fa-IR" dirty="0"/>
              <a:t>این رابطه چه نکاتی وجود دارد</a:t>
            </a:r>
            <a:r>
              <a:rPr lang="fa-IR" dirty="0" smtClean="0"/>
              <a:t>؟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fa-IR" b="1" dirty="0" smtClean="0">
                <a:solidFill>
                  <a:srgbClr val="C00000"/>
                </a:solidFill>
              </a:rPr>
              <a:t>گراف </a:t>
            </a:r>
            <a:r>
              <a:rPr lang="fa-IR" b="1" dirty="0">
                <a:solidFill>
                  <a:srgbClr val="C00000"/>
                </a:solidFill>
              </a:rPr>
              <a:t>ارجاع:   </a:t>
            </a:r>
            <a:r>
              <a:rPr lang="fa-IR" b="1" dirty="0" smtClean="0">
                <a:solidFill>
                  <a:srgbClr val="C00000"/>
                </a:solidFill>
              </a:rPr>
              <a:t> </a:t>
            </a:r>
            <a:r>
              <a:rPr lang="en-US" sz="1800" dirty="0" smtClean="0"/>
              <a:t>EMPL</a:t>
            </a:r>
            <a:endParaRPr lang="fa-IR" sz="1800" dirty="0"/>
          </a:p>
          <a:p>
            <a:r>
              <a:rPr lang="fa-IR" dirty="0" smtClean="0"/>
              <a:t>برنامه‏ای در </a:t>
            </a:r>
            <a:r>
              <a:rPr lang="en-US" sz="1800" dirty="0" smtClean="0"/>
              <a:t>SQL</a:t>
            </a:r>
            <a:r>
              <a:rPr lang="fa-IR" sz="1800" dirty="0" smtClean="0"/>
              <a:t> </a:t>
            </a:r>
            <a:r>
              <a:rPr lang="fa-IR" dirty="0" smtClean="0"/>
              <a:t>بدهید که شماره تمام مدیران در سلسله مدیریت را بدهد (با استفاده از تکنیک </a:t>
            </a:r>
            <a:r>
              <a:rPr lang="en-US" sz="1800" dirty="0" smtClean="0"/>
              <a:t>Recursion</a:t>
            </a:r>
            <a:r>
              <a:rPr lang="fa-IR" dirty="0" smtClean="0"/>
              <a:t>)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7467600" y="1479331"/>
            <a:ext cx="1295400" cy="457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b="1" dirty="0" smtClean="0">
                <a:cs typeface="B Nazanin" pitchFamily="2" charset="-78"/>
              </a:rPr>
              <a:t>حالت 5</a:t>
            </a:r>
            <a:endParaRPr lang="en-US" sz="2000" b="1" dirty="0">
              <a:cs typeface="B Nazanin" pitchFamily="2" charset="-78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2057400" y="2362200"/>
            <a:ext cx="2209800" cy="1601470"/>
            <a:chOff x="1185505" y="3383301"/>
            <a:chExt cx="2209800" cy="1601470"/>
          </a:xfrm>
        </p:grpSpPr>
        <p:grpSp>
          <p:nvGrpSpPr>
            <p:cNvPr id="11" name="Group 10"/>
            <p:cNvGrpSpPr/>
            <p:nvPr/>
          </p:nvGrpSpPr>
          <p:grpSpPr>
            <a:xfrm>
              <a:off x="1185505" y="3383301"/>
              <a:ext cx="2209800" cy="1601470"/>
              <a:chOff x="3454027" y="3644363"/>
              <a:chExt cx="2209800" cy="1601470"/>
            </a:xfrm>
          </p:grpSpPr>
          <p:grpSp>
            <p:nvGrpSpPr>
              <p:cNvPr id="39" name="Group 38"/>
              <p:cNvGrpSpPr/>
              <p:nvPr/>
            </p:nvGrpSpPr>
            <p:grpSpPr>
              <a:xfrm>
                <a:off x="3454027" y="3962400"/>
                <a:ext cx="1765007" cy="1283433"/>
                <a:chOff x="5619981" y="2145567"/>
                <a:chExt cx="1765007" cy="1283433"/>
              </a:xfrm>
            </p:grpSpPr>
            <p:sp>
              <p:nvSpPr>
                <p:cNvPr id="40" name="Rounded Rectangle 39"/>
                <p:cNvSpPr/>
                <p:nvPr/>
              </p:nvSpPr>
              <p:spPr>
                <a:xfrm>
                  <a:off x="6079878" y="2145567"/>
                  <a:ext cx="762000" cy="342363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600" b="1" dirty="0" smtClean="0">
                      <a:solidFill>
                        <a:sysClr val="windowText" lastClr="000000"/>
                      </a:solidFill>
                      <a:cs typeface="B Nazanin" pitchFamily="2" charset="-78"/>
                    </a:rPr>
                    <a:t>کارمند</a:t>
                  </a:r>
                  <a:endParaRPr lang="en-US" sz="1600" b="1" dirty="0">
                    <a:solidFill>
                      <a:sysClr val="windowText" lastClr="000000"/>
                    </a:solidFill>
                    <a:cs typeface="B Nazanin" pitchFamily="2" charset="-78"/>
                  </a:endParaRPr>
                </a:p>
              </p:txBody>
            </p:sp>
            <p:sp>
              <p:nvSpPr>
                <p:cNvPr id="41" name="Flowchart: Decision 40"/>
                <p:cNvSpPr/>
                <p:nvPr/>
              </p:nvSpPr>
              <p:spPr>
                <a:xfrm>
                  <a:off x="5697608" y="2842260"/>
                  <a:ext cx="1560673" cy="586740"/>
                </a:xfrm>
                <a:prstGeom prst="flowChartDecision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600" b="1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مدیریت</a:t>
                  </a:r>
                  <a:endParaRPr lang="en-US" sz="1600" b="1" dirty="0">
                    <a:solidFill>
                      <a:schemeClr val="tx1"/>
                    </a:solidFill>
                    <a:cs typeface="B Nazanin" pitchFamily="2" charset="-78"/>
                  </a:endParaRPr>
                </a:p>
              </p:txBody>
            </p:sp>
            <p:cxnSp>
              <p:nvCxnSpPr>
                <p:cNvPr id="43" name="Straight Connector 42"/>
                <p:cNvCxnSpPr>
                  <a:stCxn id="41" idx="1"/>
                  <a:endCxn id="40" idx="1"/>
                </p:cNvCxnSpPr>
                <p:nvPr/>
              </p:nvCxnSpPr>
              <p:spPr>
                <a:xfrm flipV="1">
                  <a:off x="5697608" y="2316749"/>
                  <a:ext cx="382270" cy="818881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/>
                <p:cNvCxnSpPr>
                  <a:stCxn id="41" idx="3"/>
                  <a:endCxn id="40" idx="3"/>
                </p:cNvCxnSpPr>
                <p:nvPr/>
              </p:nvCxnSpPr>
              <p:spPr>
                <a:xfrm flipH="1" flipV="1">
                  <a:off x="6841878" y="2316749"/>
                  <a:ext cx="416403" cy="818881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5" name="TextBox 44"/>
                <p:cNvSpPr txBox="1"/>
                <p:nvPr/>
              </p:nvSpPr>
              <p:spPr>
                <a:xfrm>
                  <a:off x="5619981" y="2590800"/>
                  <a:ext cx="27443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/>
                    <a:t>1</a:t>
                  </a:r>
                  <a:endParaRPr lang="en-US" sz="1400" dirty="0"/>
                </a:p>
              </p:txBody>
            </p:sp>
            <p:sp>
              <p:nvSpPr>
                <p:cNvPr id="48" name="TextBox 47"/>
                <p:cNvSpPr txBox="1"/>
                <p:nvPr/>
              </p:nvSpPr>
              <p:spPr>
                <a:xfrm>
                  <a:off x="7070478" y="2640330"/>
                  <a:ext cx="31451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/>
                    <a:t>N</a:t>
                  </a:r>
                  <a:endParaRPr lang="en-US" sz="1200" dirty="0"/>
                </a:p>
              </p:txBody>
            </p:sp>
          </p:grpSp>
          <p:sp>
            <p:nvSpPr>
              <p:cNvPr id="49" name="Oval 48"/>
              <p:cNvSpPr/>
              <p:nvPr/>
            </p:nvSpPr>
            <p:spPr>
              <a:xfrm flipH="1">
                <a:off x="4828958" y="3644363"/>
                <a:ext cx="834869" cy="371531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a-IR" sz="1400" b="1" dirty="0" smtClean="0">
                    <a:solidFill>
                      <a:sysClr val="windowText" lastClr="000000"/>
                    </a:solidFill>
                    <a:cs typeface="B Nazanin" pitchFamily="2" charset="-78"/>
                  </a:rPr>
                  <a:t>شماره</a:t>
                </a:r>
                <a:endParaRPr lang="en-US" sz="1400" b="1" dirty="0">
                  <a:solidFill>
                    <a:sysClr val="windowText" lastClr="000000"/>
                  </a:solidFill>
                  <a:cs typeface="B Nazanin" pitchFamily="2" charset="-78"/>
                </a:endParaRPr>
              </a:p>
            </p:txBody>
          </p:sp>
          <p:cxnSp>
            <p:nvCxnSpPr>
              <p:cNvPr id="51" name="Straight Connector 50"/>
              <p:cNvCxnSpPr>
                <a:endCxn id="49" idx="6"/>
              </p:cNvCxnSpPr>
              <p:nvPr/>
            </p:nvCxnSpPr>
            <p:spPr>
              <a:xfrm flipV="1">
                <a:off x="4558928" y="3830129"/>
                <a:ext cx="270030" cy="132271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TextBox 51"/>
                  <p:cNvSpPr txBox="1"/>
                  <p:nvPr/>
                </p:nvSpPr>
                <p:spPr>
                  <a:xfrm flipH="1">
                    <a:off x="5092328" y="4090145"/>
                    <a:ext cx="271228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i="1" dirty="0" smtClean="0">
                              <a:latin typeface="Cambria Math"/>
                            </a:rPr>
                            <m:t>⋮</m:t>
                          </m:r>
                        </m:oMath>
                      </m:oMathPara>
                    </a14:m>
                    <a:endParaRPr lang="en-US" sz="1200" dirty="0">
                      <a:cs typeface="B Nazanin" pitchFamily="2" charset="-78"/>
                    </a:endParaRPr>
                  </a:p>
                </p:txBody>
              </p:sp>
            </mc:Choice>
            <mc:Fallback xmlns="">
              <p:sp>
                <p:nvSpPr>
                  <p:cNvPr id="52" name="TextBox 5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5092328" y="4090145"/>
                    <a:ext cx="271228" cy="276999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53" name="Straight Connector 52"/>
            <p:cNvCxnSpPr/>
            <p:nvPr/>
          </p:nvCxnSpPr>
          <p:spPr>
            <a:xfrm>
              <a:off x="2808040" y="3659297"/>
              <a:ext cx="361660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394985" y="4769068"/>
            <a:ext cx="5843698" cy="793532"/>
            <a:chOff x="394985" y="5715000"/>
            <a:chExt cx="5843698" cy="793532"/>
          </a:xfrm>
        </p:grpSpPr>
        <p:sp>
          <p:nvSpPr>
            <p:cNvPr id="38" name="Rounded Rectangle 37"/>
            <p:cNvSpPr/>
            <p:nvPr/>
          </p:nvSpPr>
          <p:spPr>
            <a:xfrm>
              <a:off x="394985" y="5715000"/>
              <a:ext cx="5843698" cy="793532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rtl="1">
                <a:lnSpc>
                  <a:spcPct val="150000"/>
                </a:lnSpc>
              </a:pPr>
              <a:r>
                <a:rPr lang="en-US" b="1" dirty="0" smtClean="0">
                  <a:solidFill>
                    <a:schemeClr val="tx1"/>
                  </a:solidFill>
                  <a:cs typeface="B Nazanin" pitchFamily="2" charset="-78"/>
                </a:rPr>
                <a:t>EMPL </a:t>
              </a:r>
              <a:r>
                <a:rPr lang="en-US" dirty="0" smtClean="0">
                  <a:solidFill>
                    <a:schemeClr val="tx1"/>
                  </a:solidFill>
                  <a:cs typeface="B Nazanin" pitchFamily="2" charset="-78"/>
                </a:rPr>
                <a:t>(EMID,  ENAME,  ….,  EPHONE,  EMGRID)</a:t>
              </a:r>
            </a:p>
          </p:txBody>
        </p:sp>
        <p:cxnSp>
          <p:nvCxnSpPr>
            <p:cNvPr id="42" name="Straight Connector 41"/>
            <p:cNvCxnSpPr/>
            <p:nvPr/>
          </p:nvCxnSpPr>
          <p:spPr>
            <a:xfrm flipV="1">
              <a:off x="1391730" y="6264166"/>
              <a:ext cx="513270" cy="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4624220" y="6264166"/>
              <a:ext cx="912419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6629400" y="5257800"/>
            <a:ext cx="381000" cy="425668"/>
            <a:chOff x="6629400" y="5257800"/>
            <a:chExt cx="381000" cy="425668"/>
          </a:xfrm>
        </p:grpSpPr>
        <p:cxnSp>
          <p:nvCxnSpPr>
            <p:cNvPr id="57" name="Straight Arrow Connector 56"/>
            <p:cNvCxnSpPr/>
            <p:nvPr/>
          </p:nvCxnSpPr>
          <p:spPr>
            <a:xfrm>
              <a:off x="7010400" y="5257800"/>
              <a:ext cx="0" cy="425668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6629400" y="5257800"/>
              <a:ext cx="0" cy="425668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>
              <a:off x="6629400" y="5273566"/>
              <a:ext cx="381000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08170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حالت 6: طراحی ارتباط خود ارجاع یک به یک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228600" y="1371600"/>
            <a:ext cx="9144000" cy="54102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a-IR" dirty="0" smtClean="0"/>
          </a:p>
          <a:p>
            <a:pPr lvl="1"/>
            <a:r>
              <a:rPr lang="fa-IR" dirty="0" smtClean="0"/>
              <a:t>حالت خاص حالت سوم</a:t>
            </a:r>
          </a:p>
          <a:p>
            <a:pPr lvl="1"/>
            <a:r>
              <a:rPr lang="fa-IR" dirty="0" smtClean="0"/>
              <a:t>درجه ارتباط: </a:t>
            </a:r>
            <a:r>
              <a:rPr lang="en-US" sz="1800" dirty="0" smtClean="0"/>
              <a:t>n=1</a:t>
            </a:r>
            <a:endParaRPr lang="fa-IR" sz="1800" dirty="0" smtClean="0"/>
          </a:p>
          <a:p>
            <a:pPr lvl="1"/>
            <a:r>
              <a:rPr lang="fa-IR" dirty="0" smtClean="0"/>
              <a:t>چندی ارتباط:  </a:t>
            </a:r>
            <a:r>
              <a:rPr lang="en-US" sz="1800" dirty="0" smtClean="0"/>
              <a:t>1:1</a:t>
            </a:r>
            <a:endParaRPr lang="fa-IR" sz="1800" dirty="0" smtClean="0"/>
          </a:p>
          <a:p>
            <a:pPr marL="457200" lvl="1" indent="0">
              <a:buNone/>
            </a:pPr>
            <a:r>
              <a:rPr lang="fa-IR" dirty="0" smtClean="0"/>
              <a:t>با یک یا دو رابطه طراحی می‏کنیم. </a:t>
            </a:r>
          </a:p>
          <a:p>
            <a:r>
              <a:rPr lang="fa-IR" dirty="0" smtClean="0"/>
              <a:t>اگر مشارکت در هم‏پروژگی زیاد نباشد، از مدل </a:t>
            </a:r>
            <a:r>
              <a:rPr lang="en-US" sz="1800" dirty="0" smtClean="0"/>
              <a:t>II</a:t>
            </a:r>
            <a:r>
              <a:rPr lang="fa-IR" dirty="0" smtClean="0"/>
              <a:t> استفاده می‏کنیم.</a:t>
            </a:r>
          </a:p>
          <a:p>
            <a:endParaRPr lang="fa-IR" sz="3200" dirty="0" smtClean="0"/>
          </a:p>
          <a:p>
            <a:r>
              <a:rPr lang="fa-IR" dirty="0" smtClean="0"/>
              <a:t>در </a:t>
            </a:r>
            <a:r>
              <a:rPr lang="en-US" sz="1800" dirty="0" smtClean="0"/>
              <a:t>STJST</a:t>
            </a:r>
            <a:r>
              <a:rPr lang="fa-IR" sz="1800" dirty="0" smtClean="0"/>
              <a:t> </a:t>
            </a:r>
            <a:r>
              <a:rPr lang="fa-IR" dirty="0" smtClean="0"/>
              <a:t>هر یک از صفات می‏توانند کلید اصلی باشند.</a:t>
            </a:r>
          </a:p>
          <a:p>
            <a:r>
              <a:rPr lang="fa-IR" dirty="0" smtClean="0"/>
              <a:t>آیا طرز دیگری هم برای طراحی وجود دارد؟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7467600" y="1447799"/>
            <a:ext cx="1295400" cy="457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b="1" dirty="0" smtClean="0">
                <a:cs typeface="B Nazanin" pitchFamily="2" charset="-78"/>
              </a:rPr>
              <a:t>حالت 6</a:t>
            </a:r>
            <a:endParaRPr lang="en-US" sz="2000" b="1" dirty="0">
              <a:cs typeface="B Nazanin" pitchFamily="2" charset="-78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1740749" y="2327549"/>
            <a:ext cx="2362200" cy="1601470"/>
            <a:chOff x="1033105" y="3383301"/>
            <a:chExt cx="2362200" cy="1601470"/>
          </a:xfrm>
        </p:grpSpPr>
        <p:grpSp>
          <p:nvGrpSpPr>
            <p:cNvPr id="11" name="Group 10"/>
            <p:cNvGrpSpPr/>
            <p:nvPr/>
          </p:nvGrpSpPr>
          <p:grpSpPr>
            <a:xfrm>
              <a:off x="1033105" y="3383301"/>
              <a:ext cx="2362200" cy="1601470"/>
              <a:chOff x="3301627" y="3644363"/>
              <a:chExt cx="2362200" cy="1601470"/>
            </a:xfrm>
          </p:grpSpPr>
          <p:grpSp>
            <p:nvGrpSpPr>
              <p:cNvPr id="39" name="Group 38"/>
              <p:cNvGrpSpPr/>
              <p:nvPr/>
            </p:nvGrpSpPr>
            <p:grpSpPr>
              <a:xfrm>
                <a:off x="3301627" y="3962400"/>
                <a:ext cx="1877331" cy="1283433"/>
                <a:chOff x="5467581" y="2145567"/>
                <a:chExt cx="1877331" cy="1283433"/>
              </a:xfrm>
            </p:grpSpPr>
            <p:sp>
              <p:nvSpPr>
                <p:cNvPr id="40" name="Rounded Rectangle 39"/>
                <p:cNvSpPr/>
                <p:nvPr/>
              </p:nvSpPr>
              <p:spPr>
                <a:xfrm>
                  <a:off x="6000981" y="2145567"/>
                  <a:ext cx="762000" cy="342363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600" b="1" dirty="0" smtClean="0">
                      <a:solidFill>
                        <a:sysClr val="windowText" lastClr="000000"/>
                      </a:solidFill>
                      <a:cs typeface="B Nazanin" pitchFamily="2" charset="-78"/>
                    </a:rPr>
                    <a:t>دانشجو</a:t>
                  </a:r>
                  <a:endParaRPr lang="en-US" sz="1600" b="1" dirty="0">
                    <a:solidFill>
                      <a:sysClr val="windowText" lastClr="000000"/>
                    </a:solidFill>
                    <a:cs typeface="B Nazanin" pitchFamily="2" charset="-78"/>
                  </a:endParaRPr>
                </a:p>
              </p:txBody>
            </p:sp>
            <p:sp>
              <p:nvSpPr>
                <p:cNvPr id="41" name="Flowchart: Decision 40"/>
                <p:cNvSpPr/>
                <p:nvPr/>
              </p:nvSpPr>
              <p:spPr>
                <a:xfrm>
                  <a:off x="5467581" y="2842260"/>
                  <a:ext cx="1790701" cy="586740"/>
                </a:xfrm>
                <a:prstGeom prst="flowChartDecision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600" b="1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هم‏گروهی</a:t>
                  </a:r>
                  <a:endParaRPr lang="en-US" sz="1600" b="1" dirty="0">
                    <a:solidFill>
                      <a:schemeClr val="tx1"/>
                    </a:solidFill>
                    <a:cs typeface="B Nazanin" pitchFamily="2" charset="-78"/>
                  </a:endParaRPr>
                </a:p>
              </p:txBody>
            </p:sp>
            <p:cxnSp>
              <p:nvCxnSpPr>
                <p:cNvPr id="43" name="Straight Connector 42"/>
                <p:cNvCxnSpPr>
                  <a:stCxn id="41" idx="1"/>
                  <a:endCxn id="40" idx="1"/>
                </p:cNvCxnSpPr>
                <p:nvPr/>
              </p:nvCxnSpPr>
              <p:spPr>
                <a:xfrm flipV="1">
                  <a:off x="5467581" y="2316749"/>
                  <a:ext cx="533400" cy="818881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/>
                <p:cNvCxnSpPr>
                  <a:stCxn id="41" idx="3"/>
                  <a:endCxn id="40" idx="3"/>
                </p:cNvCxnSpPr>
                <p:nvPr/>
              </p:nvCxnSpPr>
              <p:spPr>
                <a:xfrm flipH="1" flipV="1">
                  <a:off x="6762981" y="2316749"/>
                  <a:ext cx="495301" cy="818881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5" name="TextBox 44"/>
                <p:cNvSpPr txBox="1"/>
                <p:nvPr/>
              </p:nvSpPr>
              <p:spPr>
                <a:xfrm>
                  <a:off x="5497947" y="2511623"/>
                  <a:ext cx="27443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/>
                    <a:t>1</a:t>
                  </a:r>
                  <a:endParaRPr lang="en-US" sz="1400" dirty="0"/>
                </a:p>
              </p:txBody>
            </p:sp>
            <p:sp>
              <p:nvSpPr>
                <p:cNvPr id="48" name="TextBox 47"/>
                <p:cNvSpPr txBox="1"/>
                <p:nvPr/>
              </p:nvSpPr>
              <p:spPr>
                <a:xfrm>
                  <a:off x="7070478" y="2640330"/>
                  <a:ext cx="27443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/>
                    <a:t>1</a:t>
                  </a:r>
                  <a:endParaRPr lang="en-US" sz="1200" dirty="0"/>
                </a:p>
              </p:txBody>
            </p:sp>
          </p:grpSp>
          <p:sp>
            <p:nvSpPr>
              <p:cNvPr id="49" name="Oval 48"/>
              <p:cNvSpPr/>
              <p:nvPr/>
            </p:nvSpPr>
            <p:spPr>
              <a:xfrm flipH="1">
                <a:off x="4828958" y="3644363"/>
                <a:ext cx="834869" cy="371531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a-IR" sz="1400" b="1" dirty="0" smtClean="0">
                    <a:solidFill>
                      <a:sysClr val="windowText" lastClr="000000"/>
                    </a:solidFill>
                    <a:cs typeface="B Nazanin" pitchFamily="2" charset="-78"/>
                  </a:rPr>
                  <a:t>شماره</a:t>
                </a:r>
                <a:endParaRPr lang="en-US" sz="1400" b="1" dirty="0">
                  <a:solidFill>
                    <a:sysClr val="windowText" lastClr="000000"/>
                  </a:solidFill>
                  <a:cs typeface="B Nazanin" pitchFamily="2" charset="-78"/>
                </a:endParaRPr>
              </a:p>
            </p:txBody>
          </p:sp>
          <p:cxnSp>
            <p:nvCxnSpPr>
              <p:cNvPr id="51" name="Straight Connector 50"/>
              <p:cNvCxnSpPr>
                <a:endCxn id="49" idx="6"/>
              </p:cNvCxnSpPr>
              <p:nvPr/>
            </p:nvCxnSpPr>
            <p:spPr>
              <a:xfrm flipV="1">
                <a:off x="4558928" y="3830129"/>
                <a:ext cx="270030" cy="132271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TextBox 51"/>
                  <p:cNvSpPr txBox="1"/>
                  <p:nvPr/>
                </p:nvSpPr>
                <p:spPr>
                  <a:xfrm flipH="1">
                    <a:off x="5092328" y="4090145"/>
                    <a:ext cx="271228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i="1" dirty="0" smtClean="0">
                              <a:latin typeface="Cambria Math"/>
                            </a:rPr>
                            <m:t>⋮</m:t>
                          </m:r>
                        </m:oMath>
                      </m:oMathPara>
                    </a14:m>
                    <a:endParaRPr lang="en-US" sz="1200" dirty="0">
                      <a:cs typeface="B Nazanin" pitchFamily="2" charset="-78"/>
                    </a:endParaRPr>
                  </a:p>
                </p:txBody>
              </p:sp>
            </mc:Choice>
            <mc:Fallback xmlns="">
              <p:sp>
                <p:nvSpPr>
                  <p:cNvPr id="52" name="TextBox 5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5092328" y="4090145"/>
                    <a:ext cx="271228" cy="276999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53" name="Straight Connector 52"/>
            <p:cNvCxnSpPr/>
            <p:nvPr/>
          </p:nvCxnSpPr>
          <p:spPr>
            <a:xfrm>
              <a:off x="2808040" y="3659297"/>
              <a:ext cx="361660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0" y="4572000"/>
            <a:ext cx="5843698" cy="1326932"/>
            <a:chOff x="228600" y="4845268"/>
            <a:chExt cx="5843698" cy="1326932"/>
          </a:xfrm>
        </p:grpSpPr>
        <p:grpSp>
          <p:nvGrpSpPr>
            <p:cNvPr id="17" name="Group 16"/>
            <p:cNvGrpSpPr/>
            <p:nvPr/>
          </p:nvGrpSpPr>
          <p:grpSpPr>
            <a:xfrm>
              <a:off x="228600" y="4845268"/>
              <a:ext cx="5843698" cy="1326932"/>
              <a:chOff x="394985" y="4769068"/>
              <a:chExt cx="5843698" cy="1326932"/>
            </a:xfrm>
          </p:grpSpPr>
          <p:grpSp>
            <p:nvGrpSpPr>
              <p:cNvPr id="46" name="Group 45"/>
              <p:cNvGrpSpPr/>
              <p:nvPr/>
            </p:nvGrpSpPr>
            <p:grpSpPr>
              <a:xfrm>
                <a:off x="394985" y="4769068"/>
                <a:ext cx="5843698" cy="1326932"/>
                <a:chOff x="394985" y="5715000"/>
                <a:chExt cx="5843698" cy="793532"/>
              </a:xfrm>
            </p:grpSpPr>
            <p:sp>
              <p:nvSpPr>
                <p:cNvPr id="38" name="Rounded Rectangle 37"/>
                <p:cNvSpPr/>
                <p:nvPr/>
              </p:nvSpPr>
              <p:spPr>
                <a:xfrm>
                  <a:off x="394985" y="5715000"/>
                  <a:ext cx="5843698" cy="793532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rtl="1">
                    <a:lnSpc>
                      <a:spcPct val="150000"/>
                    </a:lnSpc>
                  </a:pPr>
                  <a:r>
                    <a:rPr lang="en-US" b="1" dirty="0" smtClean="0">
                      <a:solidFill>
                        <a:srgbClr val="C00000"/>
                      </a:solidFill>
                      <a:cs typeface="B Nazanin" pitchFamily="2" charset="-78"/>
                    </a:rPr>
                    <a:t>(I)</a:t>
                  </a:r>
                  <a:r>
                    <a:rPr lang="en-US" b="1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     STPROJST </a:t>
                  </a:r>
                  <a:r>
                    <a:rPr lang="en-US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(STID, STNAME, ….,  JSTID )</a:t>
                  </a:r>
                </a:p>
                <a:p>
                  <a:pPr rtl="1">
                    <a:lnSpc>
                      <a:spcPct val="150000"/>
                    </a:lnSpc>
                  </a:pPr>
                  <a:r>
                    <a:rPr lang="en-US" b="1" dirty="0" smtClean="0">
                      <a:solidFill>
                        <a:srgbClr val="C00000"/>
                      </a:solidFill>
                      <a:cs typeface="B Nazanin" pitchFamily="2" charset="-78"/>
                    </a:rPr>
                    <a:t>(II)   </a:t>
                  </a:r>
                  <a:r>
                    <a:rPr lang="en-US" b="1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STUD</a:t>
                  </a:r>
                  <a:r>
                    <a:rPr lang="en-US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 (STID,  STNAME, .…)</a:t>
                  </a:r>
                </a:p>
                <a:p>
                  <a:pPr rtl="1">
                    <a:lnSpc>
                      <a:spcPct val="150000"/>
                    </a:lnSpc>
                  </a:pPr>
                  <a:r>
                    <a:rPr lang="en-US" b="1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         STJST</a:t>
                  </a:r>
                  <a:r>
                    <a:rPr lang="en-US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 (STID,   JSTID)</a:t>
                  </a:r>
                </a:p>
              </p:txBody>
            </p:sp>
            <p:cxnSp>
              <p:nvCxnSpPr>
                <p:cNvPr id="42" name="Straight Connector 41"/>
                <p:cNvCxnSpPr/>
                <p:nvPr/>
              </p:nvCxnSpPr>
              <p:spPr>
                <a:xfrm flipV="1">
                  <a:off x="2383456" y="5942844"/>
                  <a:ext cx="498967" cy="2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" name="Group 15"/>
              <p:cNvGrpSpPr/>
              <p:nvPr/>
            </p:nvGrpSpPr>
            <p:grpSpPr>
              <a:xfrm>
                <a:off x="1828800" y="5214258"/>
                <a:ext cx="3321268" cy="805542"/>
                <a:chOff x="1828800" y="5214258"/>
                <a:chExt cx="3321268" cy="805542"/>
              </a:xfrm>
            </p:grpSpPr>
            <p:cxnSp>
              <p:nvCxnSpPr>
                <p:cNvPr id="31" name="Straight Connector 30"/>
                <p:cNvCxnSpPr/>
                <p:nvPr/>
              </p:nvCxnSpPr>
              <p:spPr>
                <a:xfrm>
                  <a:off x="4530038" y="5214258"/>
                  <a:ext cx="62003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>
                <a:xfrm flipV="1">
                  <a:off x="1905000" y="6019797"/>
                  <a:ext cx="513270" cy="3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>
                <a:xfrm flipV="1">
                  <a:off x="1828800" y="5562600"/>
                  <a:ext cx="513270" cy="3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>
                <a:xfrm>
                  <a:off x="2615951" y="6019800"/>
                  <a:ext cx="62003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27" name="Straight Connector 26"/>
            <p:cNvCxnSpPr/>
            <p:nvPr/>
          </p:nvCxnSpPr>
          <p:spPr>
            <a:xfrm>
              <a:off x="4386942" y="5257800"/>
              <a:ext cx="614129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1738615" y="6052458"/>
              <a:ext cx="437070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2452516" y="6045201"/>
              <a:ext cx="614129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Rounded Rectangle 46"/>
          <p:cNvSpPr/>
          <p:nvPr/>
        </p:nvSpPr>
        <p:spPr>
          <a:xfrm>
            <a:off x="2006092" y="4893818"/>
            <a:ext cx="555680" cy="28246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1">
              <a:lnSpc>
                <a:spcPct val="150000"/>
              </a:lnSpc>
            </a:pPr>
            <a:r>
              <a:rPr lang="en-US" sz="1050" b="1" dirty="0" smtClean="0">
                <a:solidFill>
                  <a:srgbClr val="0919AF"/>
                </a:solidFill>
                <a:cs typeface="B Nazanin" pitchFamily="2" charset="-78"/>
              </a:rPr>
              <a:t>P.K</a:t>
            </a:r>
            <a:r>
              <a:rPr lang="en-US" sz="1100" b="1" dirty="0" smtClean="0">
                <a:solidFill>
                  <a:srgbClr val="0919AF"/>
                </a:solidFill>
                <a:cs typeface="B Nazanin" pitchFamily="2" charset="-78"/>
              </a:rPr>
              <a:t>.</a:t>
            </a:r>
          </a:p>
        </p:txBody>
      </p:sp>
      <p:sp>
        <p:nvSpPr>
          <p:cNvPr id="50" name="Rounded Rectangle 49"/>
          <p:cNvSpPr/>
          <p:nvPr/>
        </p:nvSpPr>
        <p:spPr>
          <a:xfrm>
            <a:off x="4181742" y="4977275"/>
            <a:ext cx="555680" cy="28246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1">
              <a:lnSpc>
                <a:spcPct val="150000"/>
              </a:lnSpc>
            </a:pPr>
            <a:r>
              <a:rPr lang="en-US" sz="1050" b="1" dirty="0" smtClean="0">
                <a:solidFill>
                  <a:srgbClr val="0919AF"/>
                </a:solidFill>
                <a:cs typeface="B Nazanin" pitchFamily="2" charset="-78"/>
              </a:rPr>
              <a:t>C.K</a:t>
            </a:r>
            <a:r>
              <a:rPr lang="en-US" sz="1100" b="1" dirty="0" smtClean="0">
                <a:solidFill>
                  <a:srgbClr val="0919AF"/>
                </a:solidFill>
                <a:cs typeface="B Nazanin" pitchFamily="2" charset="-78"/>
              </a:rPr>
              <a:t>.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2238626" y="5757697"/>
            <a:ext cx="555680" cy="28246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1">
              <a:lnSpc>
                <a:spcPct val="150000"/>
              </a:lnSpc>
            </a:pPr>
            <a:r>
              <a:rPr lang="en-US" sz="1050" b="1" dirty="0" smtClean="0">
                <a:solidFill>
                  <a:srgbClr val="0919AF"/>
                </a:solidFill>
                <a:cs typeface="B Nazanin" pitchFamily="2" charset="-78"/>
              </a:rPr>
              <a:t>C.K</a:t>
            </a:r>
            <a:r>
              <a:rPr lang="en-US" sz="1100" b="1" dirty="0" smtClean="0">
                <a:solidFill>
                  <a:srgbClr val="0919AF"/>
                </a:solidFill>
                <a:cs typeface="B Nazanin" pitchFamily="2" charset="-78"/>
              </a:rPr>
              <a:t>.</a:t>
            </a:r>
          </a:p>
        </p:txBody>
      </p:sp>
      <p:sp>
        <p:nvSpPr>
          <p:cNvPr id="57" name="Rounded Rectangle 56"/>
          <p:cNvSpPr/>
          <p:nvPr/>
        </p:nvSpPr>
        <p:spPr>
          <a:xfrm>
            <a:off x="1493954" y="5756294"/>
            <a:ext cx="555680" cy="28246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1">
              <a:lnSpc>
                <a:spcPct val="150000"/>
              </a:lnSpc>
            </a:pPr>
            <a:r>
              <a:rPr lang="en-US" sz="1050" b="1" dirty="0" smtClean="0">
                <a:solidFill>
                  <a:srgbClr val="0919AF"/>
                </a:solidFill>
                <a:cs typeface="B Nazanin" pitchFamily="2" charset="-78"/>
              </a:rPr>
              <a:t>C.K</a:t>
            </a:r>
            <a:r>
              <a:rPr lang="en-US" sz="1100" b="1" dirty="0" smtClean="0">
                <a:solidFill>
                  <a:srgbClr val="0919AF"/>
                </a:solidFill>
                <a:cs typeface="B Nazanin" pitchFamily="2" charset="-78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20234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47" grpId="0"/>
      <p:bldP spid="50" grpId="0"/>
      <p:bldP spid="56" grpId="0"/>
      <p:bldP spid="5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حالت 7: طراحی موجودیت ضعیف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228600" y="1371600"/>
            <a:ext cx="9144000" cy="525779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a-IR" dirty="0" smtClean="0"/>
          </a:p>
          <a:p>
            <a:pPr lvl="1"/>
            <a:r>
              <a:rPr lang="fa-IR" dirty="0" smtClean="0"/>
              <a:t>موجودیت ضعیف داریم.</a:t>
            </a:r>
          </a:p>
          <a:p>
            <a:pPr marL="457200" lvl="1" indent="0">
              <a:buNone/>
            </a:pPr>
            <a:r>
              <a:rPr lang="fa-IR" dirty="0" smtClean="0"/>
              <a:t>دو رابطه لازم است؛ یکی برای نوع موجودیت قوی، یکی برای نوع موجودیت ضعیف و ارتباط شناسا.</a:t>
            </a:r>
          </a:p>
          <a:p>
            <a:pPr marL="457200" lvl="1" indent="0">
              <a:buNone/>
            </a:pPr>
            <a:r>
              <a:rPr lang="fa-IR" dirty="0" smtClean="0"/>
              <a:t>رابطه نمایشگر موجودیت ضعیف از موجودیت قوی </a:t>
            </a:r>
            <a:r>
              <a:rPr lang="en-US" sz="1800" dirty="0" smtClean="0"/>
              <a:t>FK</a:t>
            </a:r>
            <a:r>
              <a:rPr lang="fa-IR" sz="1800" dirty="0" smtClean="0"/>
              <a:t> </a:t>
            </a:r>
            <a:r>
              <a:rPr lang="fa-IR" dirty="0" smtClean="0"/>
              <a:t>می‏گیرد که در ترکیب با صفت ممیزه می‏شود </a:t>
            </a:r>
            <a:r>
              <a:rPr lang="en-US" sz="1800" dirty="0" smtClean="0"/>
              <a:t>PK</a:t>
            </a:r>
            <a:r>
              <a:rPr lang="fa-IR" dirty="0" smtClean="0"/>
              <a:t>. </a:t>
            </a:r>
          </a:p>
          <a:p>
            <a:pPr marL="457200" lvl="1" indent="0">
              <a:buNone/>
            </a:pPr>
            <a:endParaRPr lang="fa-IR" dirty="0" smtClean="0"/>
          </a:p>
        </p:txBody>
      </p:sp>
      <p:sp>
        <p:nvSpPr>
          <p:cNvPr id="4" name="Rounded Rectangle 3"/>
          <p:cNvSpPr/>
          <p:nvPr/>
        </p:nvSpPr>
        <p:spPr>
          <a:xfrm>
            <a:off x="7467600" y="1479331"/>
            <a:ext cx="1295400" cy="457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b="1" dirty="0" smtClean="0">
                <a:cs typeface="B Nazanin" pitchFamily="2" charset="-78"/>
              </a:rPr>
              <a:t>حالت 7</a:t>
            </a:r>
            <a:endParaRPr lang="en-US" sz="2000" b="1" dirty="0">
              <a:cs typeface="B Nazanin" pitchFamily="2" charset="-78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394985" y="5281446"/>
            <a:ext cx="5843698" cy="814554"/>
            <a:chOff x="394985" y="5715000"/>
            <a:chExt cx="5843698" cy="814554"/>
          </a:xfrm>
        </p:grpSpPr>
        <p:sp>
          <p:nvSpPr>
            <p:cNvPr id="38" name="Rounded Rectangle 37"/>
            <p:cNvSpPr/>
            <p:nvPr/>
          </p:nvSpPr>
          <p:spPr>
            <a:xfrm>
              <a:off x="394985" y="5715000"/>
              <a:ext cx="5843698" cy="793532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rtl="1">
                <a:lnSpc>
                  <a:spcPct val="150000"/>
                </a:lnSpc>
              </a:pPr>
              <a:r>
                <a:rPr lang="en-US" b="1" dirty="0" smtClean="0">
                  <a:solidFill>
                    <a:schemeClr val="tx1"/>
                  </a:solidFill>
                  <a:cs typeface="B Nazanin" pitchFamily="2" charset="-78"/>
                </a:rPr>
                <a:t>PROF </a:t>
              </a:r>
              <a:r>
                <a:rPr lang="en-US" dirty="0" smtClean="0">
                  <a:solidFill>
                    <a:schemeClr val="tx1"/>
                  </a:solidFill>
                  <a:cs typeface="B Nazanin" pitchFamily="2" charset="-78"/>
                </a:rPr>
                <a:t>(PRID,  PRNAME,  ….)</a:t>
              </a:r>
            </a:p>
            <a:p>
              <a:pPr rtl="1">
                <a:lnSpc>
                  <a:spcPct val="150000"/>
                </a:lnSpc>
              </a:pPr>
              <a:r>
                <a:rPr lang="en-US" b="1" dirty="0" smtClean="0">
                  <a:solidFill>
                    <a:schemeClr val="tx1"/>
                  </a:solidFill>
                  <a:cs typeface="B Nazanin" pitchFamily="2" charset="-78"/>
                </a:rPr>
                <a:t>PRPUB</a:t>
              </a:r>
              <a:r>
                <a:rPr lang="en-US" dirty="0" smtClean="0">
                  <a:solidFill>
                    <a:schemeClr val="tx1"/>
                  </a:solidFill>
                  <a:cs typeface="B Nazanin" pitchFamily="2" charset="-78"/>
                </a:rPr>
                <a:t> (PRID, PTITLE,  PTYPE, ….)</a:t>
              </a:r>
            </a:p>
          </p:txBody>
        </p:sp>
        <p:cxnSp>
          <p:nvCxnSpPr>
            <p:cNvPr id="42" name="Straight Connector 41"/>
            <p:cNvCxnSpPr/>
            <p:nvPr/>
          </p:nvCxnSpPr>
          <p:spPr>
            <a:xfrm>
              <a:off x="1447800" y="6529554"/>
              <a:ext cx="140967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1508234" y="6477000"/>
              <a:ext cx="456209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704956" y="3806101"/>
            <a:ext cx="4958837" cy="1146899"/>
            <a:chOff x="704956" y="3667069"/>
            <a:chExt cx="4958837" cy="1146899"/>
          </a:xfrm>
        </p:grpSpPr>
        <p:grpSp>
          <p:nvGrpSpPr>
            <p:cNvPr id="26" name="Group 25"/>
            <p:cNvGrpSpPr/>
            <p:nvPr/>
          </p:nvGrpSpPr>
          <p:grpSpPr>
            <a:xfrm>
              <a:off x="704956" y="3731017"/>
              <a:ext cx="4958837" cy="1082951"/>
              <a:chOff x="1876392" y="3412849"/>
              <a:chExt cx="4958837" cy="1082951"/>
            </a:xfrm>
          </p:grpSpPr>
          <p:sp>
            <p:nvSpPr>
              <p:cNvPr id="27" name="Rounded Rectangle 26"/>
              <p:cNvSpPr/>
              <p:nvPr/>
            </p:nvSpPr>
            <p:spPr>
              <a:xfrm>
                <a:off x="1876392" y="3999612"/>
                <a:ext cx="943409" cy="422386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600" b="1" dirty="0" smtClean="0">
                    <a:solidFill>
                      <a:sysClr val="windowText" lastClr="000000"/>
                    </a:solidFill>
                    <a:cs typeface="B Nazanin" pitchFamily="2" charset="-78"/>
                  </a:rPr>
                  <a:t>استاد</a:t>
                </a:r>
                <a:endParaRPr lang="en-US" sz="1600" b="1" dirty="0">
                  <a:solidFill>
                    <a:sysClr val="windowText" lastClr="000000"/>
                  </a:solidFill>
                  <a:cs typeface="B Nazanin" pitchFamily="2" charset="-78"/>
                </a:endParaRPr>
              </a:p>
            </p:txBody>
          </p:sp>
          <p:sp>
            <p:nvSpPr>
              <p:cNvPr id="28" name="Flowchart: Decision 27"/>
              <p:cNvSpPr/>
              <p:nvPr/>
            </p:nvSpPr>
            <p:spPr>
              <a:xfrm>
                <a:off x="3364325" y="3909060"/>
                <a:ext cx="900545" cy="586740"/>
              </a:xfrm>
              <a:prstGeom prst="flowChartDecision">
                <a:avLst/>
              </a:prstGeom>
              <a:noFill/>
              <a:ln w="101600" cmpd="dbl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dirty="0" smtClean="0">
                    <a:solidFill>
                      <a:schemeClr val="tx1"/>
                    </a:solidFill>
                    <a:cs typeface="B Nazanin" pitchFamily="2" charset="-78"/>
                  </a:rPr>
                  <a:t>دارد</a:t>
                </a:r>
                <a:endParaRPr lang="en-US" sz="1400" b="1" dirty="0">
                  <a:solidFill>
                    <a:schemeClr val="tx1"/>
                  </a:solidFill>
                  <a:cs typeface="B Nazanin" pitchFamily="2" charset="-78"/>
                </a:endParaRPr>
              </a:p>
            </p:txBody>
          </p:sp>
          <p:cxnSp>
            <p:nvCxnSpPr>
              <p:cNvPr id="29" name="Straight Connector 28"/>
              <p:cNvCxnSpPr>
                <a:stCxn id="27" idx="3"/>
                <a:endCxn id="28" idx="1"/>
              </p:cNvCxnSpPr>
              <p:nvPr/>
            </p:nvCxnSpPr>
            <p:spPr>
              <a:xfrm flipV="1">
                <a:off x="2819801" y="4202430"/>
                <a:ext cx="544524" cy="8375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>
                <a:stCxn id="28" idx="3"/>
                <a:endCxn id="32" idx="1"/>
              </p:cNvCxnSpPr>
              <p:nvPr/>
            </p:nvCxnSpPr>
            <p:spPr>
              <a:xfrm>
                <a:off x="4264870" y="4202430"/>
                <a:ext cx="640366" cy="0"/>
              </a:xfrm>
              <a:prstGeom prst="line">
                <a:avLst/>
              </a:prstGeom>
              <a:ln w="101600" cmpd="dbl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Rounded Rectangle 31"/>
              <p:cNvSpPr/>
              <p:nvPr/>
            </p:nvSpPr>
            <p:spPr>
              <a:xfrm>
                <a:off x="4905236" y="3932444"/>
                <a:ext cx="791568" cy="539972"/>
              </a:xfrm>
              <a:prstGeom prst="roundRect">
                <a:avLst/>
              </a:prstGeom>
              <a:noFill/>
              <a:ln w="101600" cmpd="dbl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600" b="1" dirty="0" smtClean="0">
                    <a:solidFill>
                      <a:sysClr val="windowText" lastClr="000000"/>
                    </a:solidFill>
                    <a:cs typeface="B Nazanin" pitchFamily="2" charset="-78"/>
                  </a:rPr>
                  <a:t>اثر منتشره</a:t>
                </a:r>
                <a:endParaRPr lang="en-US" sz="1600" b="1" dirty="0">
                  <a:solidFill>
                    <a:sysClr val="windowText" lastClr="000000"/>
                  </a:solidFill>
                  <a:cs typeface="B Nazanin" pitchFamily="2" charset="-78"/>
                </a:endParaRPr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5972036" y="3412849"/>
                <a:ext cx="805195" cy="44955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a-IR" sz="1400" b="1" dirty="0" smtClean="0">
                    <a:solidFill>
                      <a:sysClr val="windowText" lastClr="000000"/>
                    </a:solidFill>
                    <a:cs typeface="B Nazanin" pitchFamily="2" charset="-78"/>
                  </a:rPr>
                  <a:t>عنوان</a:t>
                </a:r>
                <a:endParaRPr lang="en-US" sz="1400" b="1" dirty="0">
                  <a:solidFill>
                    <a:sysClr val="windowText" lastClr="000000"/>
                  </a:solidFill>
                  <a:cs typeface="B Nazanin" pitchFamily="2" charset="-78"/>
                </a:endParaRPr>
              </a:p>
            </p:txBody>
          </p:sp>
          <p:cxnSp>
            <p:nvCxnSpPr>
              <p:cNvPr id="34" name="Straight Connector 33"/>
              <p:cNvCxnSpPr>
                <a:stCxn id="32" idx="3"/>
                <a:endCxn id="33" idx="2"/>
              </p:cNvCxnSpPr>
              <p:nvPr/>
            </p:nvCxnSpPr>
            <p:spPr>
              <a:xfrm flipV="1">
                <a:off x="5696804" y="3637625"/>
                <a:ext cx="275232" cy="564805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Oval 36"/>
              <p:cNvSpPr/>
              <p:nvPr/>
            </p:nvSpPr>
            <p:spPr>
              <a:xfrm>
                <a:off x="6048236" y="3996690"/>
                <a:ext cx="786993" cy="371531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a-IR" sz="1400" b="1" dirty="0" smtClean="0">
                    <a:solidFill>
                      <a:sysClr val="windowText" lastClr="000000"/>
                    </a:solidFill>
                    <a:cs typeface="B Nazanin" pitchFamily="2" charset="-78"/>
                  </a:rPr>
                  <a:t>تاریخ</a:t>
                </a:r>
                <a:endParaRPr lang="en-US" sz="1400" b="1" dirty="0">
                  <a:solidFill>
                    <a:sysClr val="windowText" lastClr="000000"/>
                  </a:solidFill>
                  <a:cs typeface="B Nazanin" pitchFamily="2" charset="-78"/>
                </a:endParaRPr>
              </a:p>
            </p:txBody>
          </p:sp>
          <p:cxnSp>
            <p:nvCxnSpPr>
              <p:cNvPr id="47" name="Straight Connector 46"/>
              <p:cNvCxnSpPr>
                <a:stCxn id="32" idx="3"/>
                <a:endCxn id="37" idx="2"/>
              </p:cNvCxnSpPr>
              <p:nvPr/>
            </p:nvCxnSpPr>
            <p:spPr>
              <a:xfrm flipV="1">
                <a:off x="5696804" y="4182456"/>
                <a:ext cx="351432" cy="19974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4" name="Oval 53"/>
            <p:cNvSpPr/>
            <p:nvPr/>
          </p:nvSpPr>
          <p:spPr>
            <a:xfrm>
              <a:off x="762000" y="3667069"/>
              <a:ext cx="786993" cy="37153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1400" b="1" dirty="0" smtClean="0">
                  <a:solidFill>
                    <a:sysClr val="windowText" lastClr="000000"/>
                  </a:solidFill>
                  <a:cs typeface="B Nazanin" pitchFamily="2" charset="-78"/>
                </a:rPr>
                <a:t>شماره</a:t>
              </a:r>
              <a:endParaRPr lang="en-US" sz="1400" b="1" dirty="0">
                <a:solidFill>
                  <a:sysClr val="windowText" lastClr="000000"/>
                </a:solidFill>
                <a:cs typeface="B Nazanin" pitchFamily="2" charset="-78"/>
              </a:endParaRPr>
            </a:p>
          </p:txBody>
        </p:sp>
        <p:cxnSp>
          <p:nvCxnSpPr>
            <p:cNvPr id="55" name="Straight Connector 54"/>
            <p:cNvCxnSpPr>
              <a:stCxn id="27" idx="0"/>
              <a:endCxn id="54" idx="4"/>
            </p:cNvCxnSpPr>
            <p:nvPr/>
          </p:nvCxnSpPr>
          <p:spPr>
            <a:xfrm flipH="1" flipV="1">
              <a:off x="1155497" y="4038600"/>
              <a:ext cx="21164" cy="279180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958900" y="3949368"/>
              <a:ext cx="361660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5022367" y="4088736"/>
              <a:ext cx="361660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9" name="Straight Connector 58"/>
          <p:cNvCxnSpPr/>
          <p:nvPr/>
        </p:nvCxnSpPr>
        <p:spPr>
          <a:xfrm>
            <a:off x="1294409" y="5609898"/>
            <a:ext cx="52991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9335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حالت 7: طراحی موجودیت </a:t>
            </a:r>
            <a:r>
              <a:rPr lang="fa-IR" dirty="0" smtClean="0"/>
              <a:t>ضعیف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a-IR" b="1" dirty="0" smtClean="0">
                <a:solidFill>
                  <a:srgbClr val="C00000"/>
                </a:solidFill>
              </a:rPr>
              <a:t>تمرین: </a:t>
            </a:r>
            <a:r>
              <a:rPr lang="fa-IR" dirty="0" smtClean="0"/>
              <a:t>رابطه‏های لازم برای مدل‏های داده‏ای زیر طراحی شود.</a:t>
            </a:r>
          </a:p>
          <a:p>
            <a:endParaRPr lang="fa-IR" dirty="0"/>
          </a:p>
          <a:p>
            <a:endParaRPr lang="fa-IR" dirty="0" smtClean="0"/>
          </a:p>
          <a:p>
            <a:endParaRPr lang="fa-IR" dirty="0"/>
          </a:p>
          <a:p>
            <a:endParaRPr lang="fa-IR" dirty="0" smtClean="0"/>
          </a:p>
          <a:p>
            <a:endParaRPr lang="fa-IR" dirty="0" smtClean="0"/>
          </a:p>
          <a:p>
            <a:endParaRPr lang="fa-IR" dirty="0"/>
          </a:p>
          <a:p>
            <a:pPr marL="0" indent="0">
              <a:buNone/>
            </a:pPr>
            <a:r>
              <a:rPr lang="fa-IR" dirty="0" smtClean="0"/>
              <a:t>      در این حالت ممکن است نسبت به یک موجودیت قوی، </a:t>
            </a:r>
            <a:br>
              <a:rPr lang="fa-IR" dirty="0" smtClean="0"/>
            </a:br>
            <a:r>
              <a:rPr lang="fa-IR" dirty="0" smtClean="0"/>
              <a:t>      یک صفت ممیزه داشته باشد و نسبت به موجودیت قوی </a:t>
            </a:r>
            <a:br>
              <a:rPr lang="fa-IR" dirty="0" smtClean="0"/>
            </a:br>
            <a:r>
              <a:rPr lang="fa-IR" dirty="0" smtClean="0"/>
              <a:t>      دیگر، صفت ممیزه دیگری داشته باشد.</a:t>
            </a:r>
            <a:endParaRPr lang="en-US" dirty="0"/>
          </a:p>
        </p:txBody>
      </p:sp>
      <p:grpSp>
        <p:nvGrpSpPr>
          <p:cNvPr id="42" name="Group 41"/>
          <p:cNvGrpSpPr/>
          <p:nvPr/>
        </p:nvGrpSpPr>
        <p:grpSpPr>
          <a:xfrm>
            <a:off x="1037791" y="2209800"/>
            <a:ext cx="2344018" cy="2383220"/>
            <a:chOff x="1037791" y="2819400"/>
            <a:chExt cx="2344018" cy="2383220"/>
          </a:xfrm>
        </p:grpSpPr>
        <p:sp>
          <p:nvSpPr>
            <p:cNvPr id="4" name="Rounded Rectangle 3"/>
            <p:cNvSpPr/>
            <p:nvPr/>
          </p:nvSpPr>
          <p:spPr>
            <a:xfrm>
              <a:off x="2438400" y="3739712"/>
              <a:ext cx="943409" cy="42238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en-US" sz="1600" b="1" dirty="0" smtClean="0">
                  <a:solidFill>
                    <a:sysClr val="windowText" lastClr="000000"/>
                  </a:solidFill>
                  <a:cs typeface="B Nazanin" pitchFamily="2" charset="-78"/>
                </a:rPr>
                <a:t>F</a:t>
              </a:r>
              <a:endParaRPr lang="en-US" sz="1600" b="1" dirty="0">
                <a:solidFill>
                  <a:sysClr val="windowText" lastClr="000000"/>
                </a:solidFill>
                <a:cs typeface="B Nazanin" pitchFamily="2" charset="-78"/>
              </a:endParaRPr>
            </a:p>
          </p:txBody>
        </p:sp>
        <p:sp>
          <p:nvSpPr>
            <p:cNvPr id="5" name="Flowchart: Decision 4"/>
            <p:cNvSpPr/>
            <p:nvPr/>
          </p:nvSpPr>
          <p:spPr>
            <a:xfrm>
              <a:off x="1066800" y="3657600"/>
              <a:ext cx="900545" cy="586740"/>
            </a:xfrm>
            <a:prstGeom prst="flowChartDecision">
              <a:avLst/>
            </a:prstGeom>
            <a:noFill/>
            <a:ln w="101600"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en-US" sz="1400" b="1" dirty="0" smtClean="0">
                  <a:solidFill>
                    <a:schemeClr val="tx1"/>
                  </a:solidFill>
                  <a:cs typeface="B Nazanin" pitchFamily="2" charset="-78"/>
                </a:rPr>
                <a:t>R</a:t>
              </a:r>
              <a:endParaRPr lang="en-US" sz="1400" b="1" dirty="0">
                <a:solidFill>
                  <a:schemeClr val="tx1"/>
                </a:solidFill>
                <a:cs typeface="B Nazanin" pitchFamily="2" charset="-78"/>
              </a:endParaRPr>
            </a:p>
          </p:txBody>
        </p:sp>
        <p:cxnSp>
          <p:nvCxnSpPr>
            <p:cNvPr id="6" name="Straight Connector 5"/>
            <p:cNvCxnSpPr>
              <a:stCxn id="4" idx="1"/>
              <a:endCxn id="5" idx="3"/>
            </p:cNvCxnSpPr>
            <p:nvPr/>
          </p:nvCxnSpPr>
          <p:spPr>
            <a:xfrm flipH="1">
              <a:off x="1967345" y="3950905"/>
              <a:ext cx="471055" cy="65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>
              <a:stCxn id="5" idx="2"/>
              <a:endCxn id="8" idx="0"/>
            </p:cNvCxnSpPr>
            <p:nvPr/>
          </p:nvCxnSpPr>
          <p:spPr>
            <a:xfrm>
              <a:off x="1517073" y="4244340"/>
              <a:ext cx="4299" cy="480059"/>
            </a:xfrm>
            <a:prstGeom prst="line">
              <a:avLst/>
            </a:prstGeom>
            <a:ln w="101600" cmpd="dbl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ounded Rectangle 7"/>
            <p:cNvSpPr/>
            <p:nvPr/>
          </p:nvSpPr>
          <p:spPr>
            <a:xfrm>
              <a:off x="1112902" y="4724399"/>
              <a:ext cx="816940" cy="478221"/>
            </a:xfrm>
            <a:prstGeom prst="roundRect">
              <a:avLst/>
            </a:prstGeom>
            <a:noFill/>
            <a:ln w="101600"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en-US" sz="1600" b="1" dirty="0" smtClean="0">
                  <a:solidFill>
                    <a:sysClr val="windowText" lastClr="000000"/>
                  </a:solidFill>
                  <a:cs typeface="B Nazanin" pitchFamily="2" charset="-78"/>
                </a:rPr>
                <a:t>G</a:t>
              </a:r>
              <a:endParaRPr lang="en-US" sz="1600" b="1" dirty="0">
                <a:solidFill>
                  <a:sysClr val="windowText" lastClr="000000"/>
                </a:solidFill>
                <a:cs typeface="B Nazanin" pitchFamily="2" charset="-78"/>
              </a:endParaRP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1037791" y="2819400"/>
              <a:ext cx="943409" cy="42238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en-US" sz="1600" b="1" dirty="0" smtClean="0">
                  <a:solidFill>
                    <a:sysClr val="windowText" lastClr="000000"/>
                  </a:solidFill>
                  <a:cs typeface="B Nazanin" pitchFamily="2" charset="-78"/>
                </a:rPr>
                <a:t>E</a:t>
              </a:r>
              <a:endParaRPr lang="en-US" sz="1600" b="1" dirty="0">
                <a:solidFill>
                  <a:sysClr val="windowText" lastClr="000000"/>
                </a:solidFill>
                <a:cs typeface="B Nazanin" pitchFamily="2" charset="-78"/>
              </a:endParaRPr>
            </a:p>
          </p:txBody>
        </p:sp>
        <p:cxnSp>
          <p:nvCxnSpPr>
            <p:cNvPr id="17" name="Straight Connector 16"/>
            <p:cNvCxnSpPr>
              <a:stCxn id="16" idx="2"/>
              <a:endCxn id="5" idx="0"/>
            </p:cNvCxnSpPr>
            <p:nvPr/>
          </p:nvCxnSpPr>
          <p:spPr>
            <a:xfrm>
              <a:off x="1509496" y="3241786"/>
              <a:ext cx="7577" cy="415814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/>
          <p:cNvGrpSpPr/>
          <p:nvPr/>
        </p:nvGrpSpPr>
        <p:grpSpPr>
          <a:xfrm>
            <a:off x="5017867" y="2286000"/>
            <a:ext cx="2126673" cy="2388476"/>
            <a:chOff x="4321318" y="2966544"/>
            <a:chExt cx="2126673" cy="2388476"/>
          </a:xfrm>
        </p:grpSpPr>
        <p:grpSp>
          <p:nvGrpSpPr>
            <p:cNvPr id="43" name="Group 42"/>
            <p:cNvGrpSpPr/>
            <p:nvPr/>
          </p:nvGrpSpPr>
          <p:grpSpPr>
            <a:xfrm>
              <a:off x="4993847" y="2971800"/>
              <a:ext cx="1454144" cy="2383220"/>
              <a:chOff x="527056" y="2819400"/>
              <a:chExt cx="1454144" cy="2383220"/>
            </a:xfrm>
          </p:grpSpPr>
          <p:sp>
            <p:nvSpPr>
              <p:cNvPr id="45" name="Flowchart: Decision 44"/>
              <p:cNvSpPr/>
              <p:nvPr/>
            </p:nvSpPr>
            <p:spPr>
              <a:xfrm>
                <a:off x="1066800" y="3657600"/>
                <a:ext cx="900545" cy="586740"/>
              </a:xfrm>
              <a:prstGeom prst="flowChartDecision">
                <a:avLst/>
              </a:prstGeom>
              <a:noFill/>
              <a:ln w="101600" cmpd="dbl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en-US" sz="1400" b="1" dirty="0" smtClean="0">
                    <a:solidFill>
                      <a:schemeClr val="tx1"/>
                    </a:solidFill>
                    <a:cs typeface="B Nazanin" pitchFamily="2" charset="-78"/>
                  </a:rPr>
                  <a:t>R2</a:t>
                </a:r>
                <a:endParaRPr lang="en-US" sz="1400" b="1" dirty="0">
                  <a:solidFill>
                    <a:schemeClr val="tx1"/>
                  </a:solidFill>
                  <a:cs typeface="B Nazanin" pitchFamily="2" charset="-78"/>
                </a:endParaRPr>
              </a:p>
            </p:txBody>
          </p:sp>
          <p:cxnSp>
            <p:nvCxnSpPr>
              <p:cNvPr id="47" name="Straight Connector 46"/>
              <p:cNvCxnSpPr>
                <a:stCxn id="45" idx="2"/>
                <a:endCxn id="48" idx="0"/>
              </p:cNvCxnSpPr>
              <p:nvPr/>
            </p:nvCxnSpPr>
            <p:spPr>
              <a:xfrm flipH="1">
                <a:off x="935526" y="4244340"/>
                <a:ext cx="581547" cy="480059"/>
              </a:xfrm>
              <a:prstGeom prst="line">
                <a:avLst/>
              </a:prstGeom>
              <a:ln w="101600" cmpd="dbl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Rounded Rectangle 47"/>
              <p:cNvSpPr/>
              <p:nvPr/>
            </p:nvSpPr>
            <p:spPr>
              <a:xfrm>
                <a:off x="527056" y="4724399"/>
                <a:ext cx="816940" cy="478221"/>
              </a:xfrm>
              <a:prstGeom prst="roundRect">
                <a:avLst/>
              </a:prstGeom>
              <a:noFill/>
              <a:ln w="101600" cmpd="dbl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en-US" sz="1600" b="1" dirty="0" smtClean="0">
                    <a:solidFill>
                      <a:sysClr val="windowText" lastClr="000000"/>
                    </a:solidFill>
                    <a:cs typeface="B Nazanin" pitchFamily="2" charset="-78"/>
                  </a:rPr>
                  <a:t>G</a:t>
                </a:r>
                <a:endParaRPr lang="en-US" sz="1600" b="1" dirty="0">
                  <a:solidFill>
                    <a:sysClr val="windowText" lastClr="000000"/>
                  </a:solidFill>
                  <a:cs typeface="B Nazanin" pitchFamily="2" charset="-78"/>
                </a:endParaRPr>
              </a:p>
            </p:txBody>
          </p:sp>
          <p:sp>
            <p:nvSpPr>
              <p:cNvPr id="49" name="Rounded Rectangle 48"/>
              <p:cNvSpPr/>
              <p:nvPr/>
            </p:nvSpPr>
            <p:spPr>
              <a:xfrm>
                <a:off x="1037791" y="2819400"/>
                <a:ext cx="943409" cy="422386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en-US" sz="1600" b="1" dirty="0" smtClean="0">
                    <a:solidFill>
                      <a:sysClr val="windowText" lastClr="000000"/>
                    </a:solidFill>
                    <a:cs typeface="B Nazanin" pitchFamily="2" charset="-78"/>
                  </a:rPr>
                  <a:t>F</a:t>
                </a:r>
                <a:endParaRPr lang="en-US" sz="1600" b="1" dirty="0">
                  <a:solidFill>
                    <a:sysClr val="windowText" lastClr="000000"/>
                  </a:solidFill>
                  <a:cs typeface="B Nazanin" pitchFamily="2" charset="-78"/>
                </a:endParaRPr>
              </a:p>
            </p:txBody>
          </p:sp>
          <p:cxnSp>
            <p:nvCxnSpPr>
              <p:cNvPr id="50" name="Straight Connector 49"/>
              <p:cNvCxnSpPr>
                <a:stCxn id="49" idx="2"/>
                <a:endCxn id="45" idx="0"/>
              </p:cNvCxnSpPr>
              <p:nvPr/>
            </p:nvCxnSpPr>
            <p:spPr>
              <a:xfrm>
                <a:off x="1509496" y="3241786"/>
                <a:ext cx="7577" cy="415814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1" name="Flowchart: Decision 50"/>
            <p:cNvSpPr/>
            <p:nvPr/>
          </p:nvSpPr>
          <p:spPr>
            <a:xfrm>
              <a:off x="4350327" y="3804744"/>
              <a:ext cx="900545" cy="586740"/>
            </a:xfrm>
            <a:prstGeom prst="flowChartDecision">
              <a:avLst/>
            </a:prstGeom>
            <a:noFill/>
            <a:ln w="101600"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en-US" sz="1400" b="1" dirty="0" smtClean="0">
                  <a:solidFill>
                    <a:schemeClr val="tx1"/>
                  </a:solidFill>
                  <a:cs typeface="B Nazanin" pitchFamily="2" charset="-78"/>
                </a:rPr>
                <a:t>R1</a:t>
              </a:r>
              <a:endParaRPr lang="en-US" sz="1400" b="1" dirty="0">
                <a:solidFill>
                  <a:schemeClr val="tx1"/>
                </a:solidFill>
                <a:cs typeface="B Nazanin" pitchFamily="2" charset="-78"/>
              </a:endParaRPr>
            </a:p>
          </p:txBody>
        </p:sp>
        <p:cxnSp>
          <p:nvCxnSpPr>
            <p:cNvPr id="52" name="Straight Connector 51"/>
            <p:cNvCxnSpPr>
              <a:stCxn id="51" idx="2"/>
              <a:endCxn id="48" idx="0"/>
            </p:cNvCxnSpPr>
            <p:nvPr/>
          </p:nvCxnSpPr>
          <p:spPr>
            <a:xfrm>
              <a:off x="4800600" y="4391484"/>
              <a:ext cx="601717" cy="485315"/>
            </a:xfrm>
            <a:prstGeom prst="line">
              <a:avLst/>
            </a:prstGeom>
            <a:ln w="101600" cmpd="dbl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Rounded Rectangle 52"/>
            <p:cNvSpPr/>
            <p:nvPr/>
          </p:nvSpPr>
          <p:spPr>
            <a:xfrm>
              <a:off x="4321318" y="2966544"/>
              <a:ext cx="943409" cy="42238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en-US" sz="1600" b="1" dirty="0" smtClean="0">
                  <a:solidFill>
                    <a:sysClr val="windowText" lastClr="000000"/>
                  </a:solidFill>
                  <a:cs typeface="B Nazanin" pitchFamily="2" charset="-78"/>
                </a:rPr>
                <a:t>E</a:t>
              </a:r>
              <a:endParaRPr lang="en-US" sz="1600" b="1" dirty="0">
                <a:solidFill>
                  <a:sysClr val="windowText" lastClr="000000"/>
                </a:solidFill>
                <a:cs typeface="B Nazanin" pitchFamily="2" charset="-78"/>
              </a:endParaRPr>
            </a:p>
          </p:txBody>
        </p:sp>
        <p:cxnSp>
          <p:nvCxnSpPr>
            <p:cNvPr id="54" name="Straight Connector 53"/>
            <p:cNvCxnSpPr>
              <a:stCxn id="53" idx="2"/>
              <a:endCxn id="51" idx="0"/>
            </p:cNvCxnSpPr>
            <p:nvPr/>
          </p:nvCxnSpPr>
          <p:spPr>
            <a:xfrm>
              <a:off x="4793023" y="3388930"/>
              <a:ext cx="7577" cy="415814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8172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حالت 8: طراحی صفت چندمقداری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228600" y="1371600"/>
            <a:ext cx="9144000" cy="525779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a-IR" dirty="0" smtClean="0"/>
          </a:p>
          <a:p>
            <a:pPr lvl="1"/>
            <a:r>
              <a:rPr lang="fa-IR" dirty="0" smtClean="0"/>
              <a:t>وجود یک صفت چندمقداری برای یک نوع موجودیت.</a:t>
            </a:r>
          </a:p>
          <a:p>
            <a:pPr lvl="1"/>
            <a:r>
              <a:rPr lang="fa-IR" dirty="0" smtClean="0"/>
              <a:t>سه تکنیک دارد:</a:t>
            </a:r>
          </a:p>
          <a:p>
            <a:pPr marL="457200" lvl="1" indent="0">
              <a:buNone/>
            </a:pPr>
            <a:r>
              <a:rPr lang="fa-IR" b="1" dirty="0" smtClean="0">
                <a:solidFill>
                  <a:srgbClr val="C00000"/>
                </a:solidFill>
              </a:rPr>
              <a:t>1- </a:t>
            </a:r>
            <a:r>
              <a:rPr lang="fa-IR" dirty="0" smtClean="0">
                <a:solidFill>
                  <a:srgbClr val="C00000"/>
                </a:solidFill>
              </a:rPr>
              <a:t>[تکنیک عمومی]</a:t>
            </a:r>
            <a:r>
              <a:rPr lang="fa-IR" dirty="0" smtClean="0"/>
              <a:t> یک رابطه برای خود نوع موجودیت و یک رابطه برای هر صفت چندمقداری.</a:t>
            </a:r>
          </a:p>
          <a:p>
            <a:pPr marL="457200" lvl="1" indent="0">
              <a:buNone/>
            </a:pPr>
            <a:r>
              <a:rPr lang="fa-IR" dirty="0" smtClean="0"/>
              <a:t>(بنابراین اگر نوع موجودیت </a:t>
            </a:r>
            <a:r>
              <a:rPr lang="en-US" sz="1800" dirty="0" smtClean="0"/>
              <a:t>E</a:t>
            </a:r>
            <a:r>
              <a:rPr lang="fa-IR" dirty="0" smtClean="0"/>
              <a:t>، </a:t>
            </a:r>
            <a:r>
              <a:rPr lang="en-US" sz="1800" dirty="0" smtClean="0"/>
              <a:t>m</a:t>
            </a:r>
            <a:r>
              <a:rPr lang="fa-IR" sz="1800" dirty="0" smtClean="0"/>
              <a:t> </a:t>
            </a:r>
            <a:r>
              <a:rPr lang="fa-IR" dirty="0" smtClean="0"/>
              <a:t>صفت چندمقداری داشته باشد، </a:t>
            </a:r>
            <a:r>
              <a:rPr lang="en-US" sz="1800" dirty="0" smtClean="0"/>
              <a:t>m+1</a:t>
            </a:r>
            <a:r>
              <a:rPr lang="fa-IR" sz="1800" dirty="0" smtClean="0"/>
              <a:t> </a:t>
            </a:r>
            <a:r>
              <a:rPr lang="fa-IR" dirty="0" smtClean="0"/>
              <a:t>رابطه داریم.</a:t>
            </a:r>
          </a:p>
          <a:p>
            <a:pPr marL="457200" lvl="1" indent="0">
              <a:buNone/>
            </a:pPr>
            <a:endParaRPr lang="fa-IR" dirty="0" smtClean="0"/>
          </a:p>
          <a:p>
            <a:pPr marL="457200" lvl="1" indent="0">
              <a:buNone/>
            </a:pPr>
            <a:endParaRPr lang="fa-IR" dirty="0"/>
          </a:p>
          <a:p>
            <a:pPr marL="457200" lvl="1" indent="0">
              <a:buNone/>
            </a:pPr>
            <a:endParaRPr lang="fa-IR" dirty="0"/>
          </a:p>
          <a:p>
            <a:pPr lvl="1">
              <a:buFont typeface="Wingdings" pitchFamily="2" charset="2"/>
              <a:buChar char="ü"/>
            </a:pPr>
            <a:r>
              <a:rPr lang="fa-IR" dirty="0" smtClean="0"/>
              <a:t>رابطه نمایشگر صفت چندمقداری از نوع </a:t>
            </a:r>
            <a:br>
              <a:rPr lang="fa-IR" dirty="0" smtClean="0"/>
            </a:br>
            <a:r>
              <a:rPr lang="fa-IR" dirty="0" smtClean="0"/>
              <a:t>موجودیت اصلی </a:t>
            </a:r>
            <a:r>
              <a:rPr lang="en-US" sz="1800" dirty="0" smtClean="0"/>
              <a:t>FK</a:t>
            </a:r>
            <a:r>
              <a:rPr lang="fa-IR" sz="1800" dirty="0" smtClean="0"/>
              <a:t> </a:t>
            </a:r>
            <a:r>
              <a:rPr lang="fa-IR" dirty="0" smtClean="0"/>
              <a:t>می‏گیرد </a:t>
            </a:r>
            <a:r>
              <a:rPr lang="fa-IR" u="sng" dirty="0" smtClean="0"/>
              <a:t>داخل کلید</a:t>
            </a:r>
            <a:r>
              <a:rPr lang="fa-IR" dirty="0" smtClean="0"/>
              <a:t>.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7467600" y="1479331"/>
            <a:ext cx="1295400" cy="457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b="1" dirty="0" smtClean="0">
                <a:cs typeface="B Nazanin" pitchFamily="2" charset="-78"/>
              </a:rPr>
              <a:t>حالت 8</a:t>
            </a:r>
            <a:endParaRPr lang="en-US" sz="2000" b="1" dirty="0">
              <a:cs typeface="B Nazanin" pitchFamily="2" charset="-78"/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457200" y="3962400"/>
            <a:ext cx="5198710" cy="1708659"/>
            <a:chOff x="-525517" y="3891770"/>
            <a:chExt cx="5198710" cy="1708659"/>
          </a:xfrm>
        </p:grpSpPr>
        <p:grpSp>
          <p:nvGrpSpPr>
            <p:cNvPr id="16" name="Group 15"/>
            <p:cNvGrpSpPr/>
            <p:nvPr/>
          </p:nvGrpSpPr>
          <p:grpSpPr>
            <a:xfrm>
              <a:off x="704956" y="3891770"/>
              <a:ext cx="3181244" cy="987428"/>
              <a:chOff x="704956" y="3752738"/>
              <a:chExt cx="3181244" cy="987428"/>
            </a:xfrm>
          </p:grpSpPr>
          <p:grpSp>
            <p:nvGrpSpPr>
              <p:cNvPr id="26" name="Group 25"/>
              <p:cNvGrpSpPr/>
              <p:nvPr/>
            </p:nvGrpSpPr>
            <p:grpSpPr>
              <a:xfrm>
                <a:off x="704956" y="4288216"/>
                <a:ext cx="3181244" cy="451950"/>
                <a:chOff x="1876392" y="3970048"/>
                <a:chExt cx="3181244" cy="451950"/>
              </a:xfrm>
            </p:grpSpPr>
            <p:sp>
              <p:nvSpPr>
                <p:cNvPr id="27" name="Rounded Rectangle 26"/>
                <p:cNvSpPr/>
                <p:nvPr/>
              </p:nvSpPr>
              <p:spPr>
                <a:xfrm>
                  <a:off x="1876392" y="3999612"/>
                  <a:ext cx="943409" cy="422386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600" b="1" dirty="0" smtClean="0">
                      <a:solidFill>
                        <a:sysClr val="windowText" lastClr="000000"/>
                      </a:solidFill>
                      <a:cs typeface="B Nazanin" pitchFamily="2" charset="-78"/>
                    </a:rPr>
                    <a:t>استاد</a:t>
                  </a:r>
                  <a:endParaRPr lang="en-US" sz="1600" b="1" dirty="0">
                    <a:solidFill>
                      <a:sysClr val="windowText" lastClr="000000"/>
                    </a:solidFill>
                    <a:cs typeface="B Nazanin" pitchFamily="2" charset="-78"/>
                  </a:endParaRPr>
                </a:p>
              </p:txBody>
            </p:sp>
            <p:sp>
              <p:nvSpPr>
                <p:cNvPr id="33" name="Oval 32"/>
                <p:cNvSpPr/>
                <p:nvPr/>
              </p:nvSpPr>
              <p:spPr>
                <a:xfrm>
                  <a:off x="3490441" y="3970048"/>
                  <a:ext cx="1567195" cy="449552"/>
                </a:xfrm>
                <a:prstGeom prst="ellipse">
                  <a:avLst/>
                </a:prstGeom>
                <a:noFill/>
                <a:ln w="76200" cmpd="dbl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a-IR" sz="1400" b="1" dirty="0" smtClean="0">
                      <a:solidFill>
                        <a:sysClr val="windowText" lastClr="000000"/>
                      </a:solidFill>
                      <a:cs typeface="B Nazanin" pitchFamily="2" charset="-78"/>
                    </a:rPr>
                    <a:t>سابقه تحصیلی</a:t>
                  </a:r>
                  <a:endParaRPr lang="en-US" sz="1400" b="1" dirty="0">
                    <a:solidFill>
                      <a:sysClr val="windowText" lastClr="000000"/>
                    </a:solidFill>
                    <a:cs typeface="B Nazanin" pitchFamily="2" charset="-78"/>
                  </a:endParaRPr>
                </a:p>
              </p:txBody>
            </p:sp>
            <p:cxnSp>
              <p:nvCxnSpPr>
                <p:cNvPr id="34" name="Straight Connector 33"/>
                <p:cNvCxnSpPr>
                  <a:stCxn id="27" idx="3"/>
                  <a:endCxn id="33" idx="2"/>
                </p:cNvCxnSpPr>
                <p:nvPr/>
              </p:nvCxnSpPr>
              <p:spPr>
                <a:xfrm flipV="1">
                  <a:off x="2819801" y="4194824"/>
                  <a:ext cx="670640" cy="15981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4" name="Oval 53"/>
              <p:cNvSpPr/>
              <p:nvPr/>
            </p:nvSpPr>
            <p:spPr>
              <a:xfrm>
                <a:off x="777766" y="3752738"/>
                <a:ext cx="786993" cy="371531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a-IR" sz="1400" b="1" dirty="0" smtClean="0">
                    <a:solidFill>
                      <a:sysClr val="windowText" lastClr="000000"/>
                    </a:solidFill>
                    <a:cs typeface="B Nazanin" pitchFamily="2" charset="-78"/>
                  </a:rPr>
                  <a:t>شماره</a:t>
                </a:r>
                <a:endParaRPr lang="en-US" sz="1400" b="1" dirty="0">
                  <a:solidFill>
                    <a:sysClr val="windowText" lastClr="000000"/>
                  </a:solidFill>
                  <a:cs typeface="B Nazanin" pitchFamily="2" charset="-78"/>
                </a:endParaRPr>
              </a:p>
            </p:txBody>
          </p:sp>
          <p:cxnSp>
            <p:nvCxnSpPr>
              <p:cNvPr id="55" name="Straight Connector 54"/>
              <p:cNvCxnSpPr>
                <a:stCxn id="27" idx="0"/>
                <a:endCxn id="54" idx="4"/>
              </p:cNvCxnSpPr>
              <p:nvPr/>
            </p:nvCxnSpPr>
            <p:spPr>
              <a:xfrm flipH="1" flipV="1">
                <a:off x="1171263" y="4124269"/>
                <a:ext cx="5398" cy="193511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>
                <a:off x="958900" y="4048069"/>
                <a:ext cx="361660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Oval 29"/>
            <p:cNvSpPr/>
            <p:nvPr/>
          </p:nvSpPr>
          <p:spPr>
            <a:xfrm>
              <a:off x="3404007" y="5228898"/>
              <a:ext cx="786993" cy="37153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1400" b="1" dirty="0" smtClean="0">
                  <a:solidFill>
                    <a:sysClr val="windowText" lastClr="000000"/>
                  </a:solidFill>
                  <a:cs typeface="B Nazanin" pitchFamily="2" charset="-78"/>
                </a:rPr>
                <a:t>از</a:t>
              </a:r>
              <a:endParaRPr lang="en-US" sz="1400" b="1" dirty="0">
                <a:solidFill>
                  <a:sysClr val="windowText" lastClr="000000"/>
                </a:solidFill>
                <a:cs typeface="B Nazanin" pitchFamily="2" charset="-78"/>
              </a:endParaRPr>
            </a:p>
          </p:txBody>
        </p:sp>
        <p:sp>
          <p:nvSpPr>
            <p:cNvPr id="35" name="Oval 34"/>
            <p:cNvSpPr/>
            <p:nvPr/>
          </p:nvSpPr>
          <p:spPr>
            <a:xfrm>
              <a:off x="2559268" y="5204205"/>
              <a:ext cx="786993" cy="37153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1400" b="1" dirty="0" smtClean="0">
                  <a:solidFill>
                    <a:sysClr val="windowText" lastClr="000000"/>
                  </a:solidFill>
                  <a:cs typeface="B Nazanin" pitchFamily="2" charset="-78"/>
                </a:rPr>
                <a:t>تا</a:t>
              </a:r>
              <a:endParaRPr lang="en-US" sz="1400" b="1" dirty="0">
                <a:solidFill>
                  <a:sysClr val="windowText" lastClr="000000"/>
                </a:solidFill>
                <a:cs typeface="B Nazanin" pitchFamily="2" charset="-78"/>
              </a:endParaRPr>
            </a:p>
          </p:txBody>
        </p:sp>
        <p:sp>
          <p:nvSpPr>
            <p:cNvPr id="36" name="Oval 35"/>
            <p:cNvSpPr/>
            <p:nvPr/>
          </p:nvSpPr>
          <p:spPr>
            <a:xfrm>
              <a:off x="1676400" y="4953000"/>
              <a:ext cx="949967" cy="37153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1400" b="1" dirty="0" smtClean="0">
                  <a:solidFill>
                    <a:sysClr val="windowText" lastClr="000000"/>
                  </a:solidFill>
                  <a:cs typeface="B Nazanin" pitchFamily="2" charset="-78"/>
                </a:rPr>
                <a:t>موسسه</a:t>
              </a:r>
              <a:endParaRPr lang="en-US" sz="1400" b="1" dirty="0">
                <a:solidFill>
                  <a:sysClr val="windowText" lastClr="000000"/>
                </a:solidFill>
                <a:cs typeface="B Nazanin" pitchFamily="2" charset="-78"/>
              </a:endParaRPr>
            </a:p>
          </p:txBody>
        </p:sp>
        <p:sp>
          <p:nvSpPr>
            <p:cNvPr id="39" name="Oval 38"/>
            <p:cNvSpPr/>
            <p:nvPr/>
          </p:nvSpPr>
          <p:spPr>
            <a:xfrm>
              <a:off x="3886200" y="4732847"/>
              <a:ext cx="786993" cy="52495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1400" b="1" dirty="0" smtClean="0">
                  <a:solidFill>
                    <a:sysClr val="windowText" lastClr="000000"/>
                  </a:solidFill>
                  <a:cs typeface="B Nazanin" pitchFamily="2" charset="-78"/>
                </a:rPr>
                <a:t>عنوان دوره</a:t>
              </a:r>
              <a:endParaRPr lang="en-US" sz="1400" b="1" dirty="0">
                <a:solidFill>
                  <a:sysClr val="windowText" lastClr="000000"/>
                </a:solidFill>
                <a:cs typeface="B Nazanin" pitchFamily="2" charset="-78"/>
              </a:endParaRPr>
            </a:p>
          </p:txBody>
        </p:sp>
        <p:cxnSp>
          <p:nvCxnSpPr>
            <p:cNvPr id="40" name="Straight Connector 39"/>
            <p:cNvCxnSpPr>
              <a:stCxn id="36" idx="7"/>
              <a:endCxn id="33" idx="4"/>
            </p:cNvCxnSpPr>
            <p:nvPr/>
          </p:nvCxnSpPr>
          <p:spPr>
            <a:xfrm flipV="1">
              <a:off x="2487248" y="4876800"/>
              <a:ext cx="615355" cy="130609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35" idx="0"/>
              <a:endCxn id="33" idx="4"/>
            </p:cNvCxnSpPr>
            <p:nvPr/>
          </p:nvCxnSpPr>
          <p:spPr>
            <a:xfrm flipV="1">
              <a:off x="2952765" y="4876800"/>
              <a:ext cx="149838" cy="327405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stCxn id="30" idx="0"/>
              <a:endCxn id="33" idx="4"/>
            </p:cNvCxnSpPr>
            <p:nvPr/>
          </p:nvCxnSpPr>
          <p:spPr>
            <a:xfrm flipH="1" flipV="1">
              <a:off x="3102603" y="4876800"/>
              <a:ext cx="694901" cy="352098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39" idx="2"/>
              <a:endCxn id="33" idx="4"/>
            </p:cNvCxnSpPr>
            <p:nvPr/>
          </p:nvCxnSpPr>
          <p:spPr>
            <a:xfrm flipH="1" flipV="1">
              <a:off x="3102603" y="4876800"/>
              <a:ext cx="783597" cy="118524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Oval 50"/>
            <p:cNvSpPr/>
            <p:nvPr/>
          </p:nvSpPr>
          <p:spPr>
            <a:xfrm>
              <a:off x="-525517" y="4440384"/>
              <a:ext cx="928385" cy="449552"/>
            </a:xfrm>
            <a:prstGeom prst="ellipse">
              <a:avLst/>
            </a:prstGeom>
            <a:noFill/>
            <a:ln w="76200"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1400" b="1" dirty="0" smtClean="0">
                  <a:solidFill>
                    <a:sysClr val="windowText" lastClr="000000"/>
                  </a:solidFill>
                  <a:cs typeface="B Nazanin" pitchFamily="2" charset="-78"/>
                </a:rPr>
                <a:t>تلفن</a:t>
              </a:r>
              <a:endParaRPr lang="en-US" sz="1400" b="1" dirty="0">
                <a:solidFill>
                  <a:sysClr val="windowText" lastClr="000000"/>
                </a:solidFill>
                <a:cs typeface="B Nazanin" pitchFamily="2" charset="-78"/>
              </a:endParaRPr>
            </a:p>
          </p:txBody>
        </p:sp>
        <p:cxnSp>
          <p:nvCxnSpPr>
            <p:cNvPr id="52" name="Straight Connector 51"/>
            <p:cNvCxnSpPr>
              <a:stCxn id="27" idx="1"/>
              <a:endCxn id="51" idx="6"/>
            </p:cNvCxnSpPr>
            <p:nvPr/>
          </p:nvCxnSpPr>
          <p:spPr>
            <a:xfrm flipH="1" flipV="1">
              <a:off x="402868" y="4665160"/>
              <a:ext cx="302088" cy="2845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394985" y="5715000"/>
            <a:ext cx="5843698" cy="814554"/>
            <a:chOff x="394985" y="5715000"/>
            <a:chExt cx="5843698" cy="814554"/>
          </a:xfrm>
        </p:grpSpPr>
        <p:grpSp>
          <p:nvGrpSpPr>
            <p:cNvPr id="46" name="Group 45"/>
            <p:cNvGrpSpPr/>
            <p:nvPr/>
          </p:nvGrpSpPr>
          <p:grpSpPr>
            <a:xfrm>
              <a:off x="394985" y="5715000"/>
              <a:ext cx="5843698" cy="814554"/>
              <a:chOff x="394985" y="5715000"/>
              <a:chExt cx="5843698" cy="814554"/>
            </a:xfrm>
          </p:grpSpPr>
          <p:sp>
            <p:nvSpPr>
              <p:cNvPr id="38" name="Rounded Rectangle 37"/>
              <p:cNvSpPr/>
              <p:nvPr/>
            </p:nvSpPr>
            <p:spPr>
              <a:xfrm>
                <a:off x="394985" y="5715000"/>
                <a:ext cx="5843698" cy="793532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rtl="1">
                  <a:lnSpc>
                    <a:spcPct val="150000"/>
                  </a:lnSpc>
                </a:pPr>
                <a:r>
                  <a:rPr lang="en-US" b="1" dirty="0" smtClean="0">
                    <a:solidFill>
                      <a:schemeClr val="tx1"/>
                    </a:solidFill>
                    <a:cs typeface="B Nazanin" pitchFamily="2" charset="-78"/>
                  </a:rPr>
                  <a:t>PROF </a:t>
                </a:r>
                <a:r>
                  <a:rPr lang="en-US" dirty="0" smtClean="0">
                    <a:solidFill>
                      <a:schemeClr val="tx1"/>
                    </a:solidFill>
                    <a:cs typeface="B Nazanin" pitchFamily="2" charset="-78"/>
                  </a:rPr>
                  <a:t>(PRID,  PRNAME,  ….)</a:t>
                </a:r>
              </a:p>
              <a:p>
                <a:pPr rtl="1">
                  <a:lnSpc>
                    <a:spcPct val="150000"/>
                  </a:lnSpc>
                </a:pPr>
                <a:r>
                  <a:rPr lang="en-US" b="1" dirty="0" smtClean="0">
                    <a:solidFill>
                      <a:schemeClr val="tx1"/>
                    </a:solidFill>
                    <a:cs typeface="B Nazanin" pitchFamily="2" charset="-78"/>
                  </a:rPr>
                  <a:t>PRTEL</a:t>
                </a:r>
                <a:r>
                  <a:rPr lang="en-US" dirty="0" smtClean="0">
                    <a:solidFill>
                      <a:schemeClr val="tx1"/>
                    </a:solidFill>
                    <a:cs typeface="B Nazanin" pitchFamily="2" charset="-78"/>
                  </a:rPr>
                  <a:t> (PRID,  PHONE)</a:t>
                </a:r>
              </a:p>
            </p:txBody>
          </p:sp>
          <p:cxnSp>
            <p:nvCxnSpPr>
              <p:cNvPr id="42" name="Straight Connector 41"/>
              <p:cNvCxnSpPr/>
              <p:nvPr/>
            </p:nvCxnSpPr>
            <p:spPr>
              <a:xfrm>
                <a:off x="1463566" y="6529554"/>
                <a:ext cx="1409671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1508234" y="6477000"/>
                <a:ext cx="456209" cy="0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7" name="Straight Connector 56"/>
            <p:cNvCxnSpPr/>
            <p:nvPr/>
          </p:nvCxnSpPr>
          <p:spPr>
            <a:xfrm>
              <a:off x="1294409" y="6034314"/>
              <a:ext cx="52991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40670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حالت 8: طراحی صفت </a:t>
            </a:r>
            <a:r>
              <a:rPr lang="fa-IR" dirty="0" smtClean="0"/>
              <a:t>چندمقداری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fa-IR" dirty="0" smtClean="0"/>
              <a:t>در مدلسازی، موجودیت ضعیف به صفت چندمقداری ارجحیت دارد ولی تکنیک عمومی طراحی آنها مثل هم است.</a:t>
            </a:r>
          </a:p>
          <a:p>
            <a:pPr marL="457200" lvl="1" indent="0">
              <a:buNone/>
            </a:pPr>
            <a:endParaRPr lang="en-US" sz="3200" dirty="0"/>
          </a:p>
          <a:p>
            <a:pPr marL="457200" lvl="1" indent="0">
              <a:buNone/>
            </a:pPr>
            <a:endParaRPr lang="fa-IR" sz="1000" dirty="0" smtClean="0"/>
          </a:p>
          <a:p>
            <a:pPr lvl="1"/>
            <a:r>
              <a:rPr lang="fa-IR" u="sng" dirty="0" smtClean="0">
                <a:solidFill>
                  <a:srgbClr val="C00000"/>
                </a:solidFill>
              </a:rPr>
              <a:t>اشکال تکنیک عمومی: </a:t>
            </a:r>
            <a:r>
              <a:rPr lang="fa-IR" dirty="0" smtClean="0"/>
              <a:t>اگر برای نوع موجودیت اصلی اطلاعات کامل بخواهیم، باید عمل </a:t>
            </a:r>
            <a:r>
              <a:rPr lang="en-US" sz="1800" dirty="0" smtClean="0"/>
              <a:t>JOIN</a:t>
            </a:r>
            <a:r>
              <a:rPr lang="fa-IR" sz="1800" dirty="0" smtClean="0"/>
              <a:t> </a:t>
            </a:r>
            <a:r>
              <a:rPr lang="fa-IR" dirty="0" smtClean="0"/>
              <a:t>انجام دهیم که می‏تواند زمانگیر باشد.</a:t>
            </a:r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533400" y="2178268"/>
            <a:ext cx="5843698" cy="793532"/>
            <a:chOff x="533400" y="2209800"/>
            <a:chExt cx="5843698" cy="793532"/>
          </a:xfrm>
        </p:grpSpPr>
        <p:grpSp>
          <p:nvGrpSpPr>
            <p:cNvPr id="10" name="Group 9"/>
            <p:cNvGrpSpPr/>
            <p:nvPr/>
          </p:nvGrpSpPr>
          <p:grpSpPr>
            <a:xfrm>
              <a:off x="533400" y="2209800"/>
              <a:ext cx="5843698" cy="793532"/>
              <a:chOff x="394985" y="5715000"/>
              <a:chExt cx="5843698" cy="793532"/>
            </a:xfrm>
          </p:grpSpPr>
          <p:sp>
            <p:nvSpPr>
              <p:cNvPr id="12" name="Rounded Rectangle 11"/>
              <p:cNvSpPr/>
              <p:nvPr/>
            </p:nvSpPr>
            <p:spPr>
              <a:xfrm>
                <a:off x="394985" y="5715000"/>
                <a:ext cx="5843698" cy="793532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rtl="1">
                  <a:lnSpc>
                    <a:spcPct val="150000"/>
                  </a:lnSpc>
                </a:pPr>
                <a:r>
                  <a:rPr lang="en-US" b="1" dirty="0" smtClean="0">
                    <a:solidFill>
                      <a:schemeClr val="tx1"/>
                    </a:solidFill>
                    <a:cs typeface="B Nazanin" pitchFamily="2" charset="-78"/>
                  </a:rPr>
                  <a:t>PRHIS </a:t>
                </a:r>
                <a:r>
                  <a:rPr lang="en-US" dirty="0" smtClean="0">
                    <a:solidFill>
                      <a:schemeClr val="tx1"/>
                    </a:solidFill>
                    <a:cs typeface="B Nazanin" pitchFamily="2" charset="-78"/>
                  </a:rPr>
                  <a:t>(PRID,  TTL, FROM, TO,  INSTNAME,  ….)</a:t>
                </a:r>
              </a:p>
            </p:txBody>
          </p:sp>
          <p:cxnSp>
            <p:nvCxnSpPr>
              <p:cNvPr id="13" name="Straight Connector 12"/>
              <p:cNvCxnSpPr/>
              <p:nvPr/>
            </p:nvCxnSpPr>
            <p:spPr>
              <a:xfrm>
                <a:off x="1385585" y="6324600"/>
                <a:ext cx="18288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1395976" y="6279573"/>
                <a:ext cx="456209" cy="0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" name="Straight Connector 15"/>
            <p:cNvCxnSpPr/>
            <p:nvPr/>
          </p:nvCxnSpPr>
          <p:spPr>
            <a:xfrm>
              <a:off x="3352800" y="2819400"/>
              <a:ext cx="456209" cy="0"/>
            </a:xfrm>
            <a:prstGeom prst="line">
              <a:avLst/>
            </a:prstGeom>
            <a:ln w="1905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91880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طراحی پایگاه داده رابطه‏ای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fa-IR" dirty="0" smtClean="0"/>
              <a:t>در </a:t>
            </a:r>
            <a:r>
              <a:rPr lang="fa-IR" b="1" dirty="0" smtClean="0">
                <a:solidFill>
                  <a:srgbClr val="0919AF"/>
                </a:solidFill>
              </a:rPr>
              <a:t>طراحی پایگاه داده‏های </a:t>
            </a:r>
            <a:r>
              <a:rPr lang="fa-IR" b="1" dirty="0">
                <a:solidFill>
                  <a:srgbClr val="0919AF"/>
                </a:solidFill>
              </a:rPr>
              <a:t>رابطه‏ای </a:t>
            </a:r>
            <a:r>
              <a:rPr lang="fa-IR" dirty="0" smtClean="0"/>
              <a:t>باید موارد زیر را مشخص نمود:</a:t>
            </a:r>
          </a:p>
          <a:p>
            <a:pPr lvl="1"/>
            <a:r>
              <a:rPr lang="fa-IR" dirty="0" smtClean="0"/>
              <a:t>مجموعه‏ای از رابطه‏ها</a:t>
            </a:r>
          </a:p>
          <a:p>
            <a:pPr lvl="1"/>
            <a:r>
              <a:rPr lang="fa-IR" dirty="0" smtClean="0"/>
              <a:t>کلید(های) کاندید هر رابطه</a:t>
            </a:r>
          </a:p>
          <a:p>
            <a:pPr lvl="1"/>
            <a:r>
              <a:rPr lang="fa-IR" dirty="0" smtClean="0"/>
              <a:t>کلید اصلی هر رابطه</a:t>
            </a:r>
          </a:p>
          <a:p>
            <a:pPr lvl="1"/>
            <a:r>
              <a:rPr lang="fa-IR" dirty="0" smtClean="0"/>
              <a:t>کلیدهای خارجی هر رابطه (در صورت وجود)</a:t>
            </a:r>
          </a:p>
          <a:p>
            <a:pPr lvl="1"/>
            <a:r>
              <a:rPr lang="fa-IR" dirty="0" smtClean="0"/>
              <a:t>محدودیت‏های جامعیتی ناظر بر هر رابطه</a:t>
            </a:r>
          </a:p>
          <a:p>
            <a:pPr lvl="1"/>
            <a:endParaRPr lang="fa-IR" dirty="0" smtClean="0"/>
          </a:p>
          <a:p>
            <a:pPr marL="457200" lvl="1" indent="0">
              <a:buNone/>
            </a:pPr>
            <a:r>
              <a:rPr lang="fa-IR" dirty="0"/>
              <a:t>			طراحی با روش بالا به پایین (</a:t>
            </a:r>
            <a:r>
              <a:rPr lang="en-US" sz="1800" dirty="0"/>
              <a:t>Top-Down</a:t>
            </a:r>
            <a:r>
              <a:rPr lang="fa-IR" dirty="0" smtClean="0"/>
              <a:t>)</a:t>
            </a:r>
          </a:p>
          <a:p>
            <a:pPr>
              <a:lnSpc>
                <a:spcPct val="100000"/>
              </a:lnSpc>
            </a:pPr>
            <a:r>
              <a:rPr lang="fa-IR" b="1" dirty="0">
                <a:solidFill>
                  <a:srgbClr val="0919AF"/>
                </a:solidFill>
              </a:rPr>
              <a:t>روشهای طراحی </a:t>
            </a:r>
            <a:r>
              <a:rPr lang="en-US" sz="1800" b="1" dirty="0">
                <a:solidFill>
                  <a:srgbClr val="0919AF"/>
                </a:solidFill>
              </a:rPr>
              <a:t>RDB</a:t>
            </a:r>
            <a:r>
              <a:rPr lang="fa-IR" b="1" dirty="0">
                <a:solidFill>
                  <a:srgbClr val="0919AF"/>
                </a:solidFill>
              </a:rPr>
              <a:t>: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fa-IR" dirty="0"/>
              <a:t>			طراحی با روش سنتز [نرمال‏ترسازی رابطه‏ها]</a:t>
            </a:r>
          </a:p>
          <a:p>
            <a:pPr marL="457200" lvl="1" indent="0">
              <a:buNone/>
            </a:pPr>
            <a:endParaRPr lang="fa-IR" dirty="0" smtClean="0"/>
          </a:p>
        </p:txBody>
      </p:sp>
      <p:sp>
        <p:nvSpPr>
          <p:cNvPr id="4" name="Right Brace 3"/>
          <p:cNvSpPr/>
          <p:nvPr/>
        </p:nvSpPr>
        <p:spPr>
          <a:xfrm>
            <a:off x="6096000" y="5437976"/>
            <a:ext cx="166698" cy="853966"/>
          </a:xfrm>
          <a:prstGeom prst="rightBrace">
            <a:avLst/>
          </a:prstGeom>
          <a:ln>
            <a:solidFill>
              <a:srgbClr val="0919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fa-IR" sz="2000"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562314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حالت 8: طراحی صفت چندمقداری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0050" lvl="1" indent="0">
              <a:buNone/>
            </a:pPr>
            <a:r>
              <a:rPr lang="fa-IR" b="1" dirty="0" smtClean="0">
                <a:solidFill>
                  <a:srgbClr val="C00000"/>
                </a:solidFill>
              </a:rPr>
              <a:t>2- </a:t>
            </a:r>
            <a:r>
              <a:rPr lang="fa-IR" dirty="0">
                <a:solidFill>
                  <a:srgbClr val="C00000"/>
                </a:solidFill>
              </a:rPr>
              <a:t>[در شرایط خاص] </a:t>
            </a:r>
            <a:r>
              <a:rPr lang="fa-IR" dirty="0" smtClean="0"/>
              <a:t>طراحی با یک رابطه (فرض: یک صفت چندمقداری): یک رابطه برای خود نوع موجودیت و صفت چندمقداری.</a:t>
            </a:r>
          </a:p>
          <a:p>
            <a:pPr lvl="1"/>
            <a:r>
              <a:rPr lang="fa-IR" dirty="0" smtClean="0"/>
              <a:t>با فرض مشخص بودن </a:t>
            </a:r>
            <a:r>
              <a:rPr lang="fa-IR" u="sng" dirty="0" smtClean="0"/>
              <a:t>حداکثر</a:t>
            </a:r>
            <a:r>
              <a:rPr lang="fa-IR" dirty="0" smtClean="0"/>
              <a:t> تعداد مقداری که صفت چندمقداری می‏گیرد، به همان تعداد صفت در رابطه در نظر می‏گیریم.</a:t>
            </a:r>
            <a:endParaRPr lang="en-US" dirty="0" smtClean="0"/>
          </a:p>
          <a:p>
            <a:pPr lvl="1"/>
            <a:endParaRPr lang="fa-IR" dirty="0" smtClean="0"/>
          </a:p>
          <a:p>
            <a:pPr marL="457200" lvl="1" indent="0">
              <a:buNone/>
            </a:pPr>
            <a:r>
              <a:rPr lang="fa-IR" dirty="0" smtClean="0"/>
              <a:t>       فرض: هر استاد حداکثر سه شماره تلفن دارد.</a:t>
            </a:r>
          </a:p>
          <a:p>
            <a:pPr lvl="1"/>
            <a:endParaRPr lang="fa-IR" dirty="0"/>
          </a:p>
          <a:p>
            <a:pPr lvl="1"/>
            <a:r>
              <a:rPr lang="fa-IR" u="sng" dirty="0">
                <a:solidFill>
                  <a:srgbClr val="C00000"/>
                </a:solidFill>
              </a:rPr>
              <a:t>مزیت این تکنیک: </a:t>
            </a:r>
            <a:r>
              <a:rPr lang="en-US" sz="1800" dirty="0" smtClean="0"/>
              <a:t>JOIN</a:t>
            </a:r>
            <a:r>
              <a:rPr lang="fa-IR" sz="1800" dirty="0" smtClean="0"/>
              <a:t> </a:t>
            </a:r>
            <a:r>
              <a:rPr lang="fa-IR" dirty="0" smtClean="0"/>
              <a:t>لازم ندارد و لزومی ندارد که هر استاد حتما یک شماره تلفن داشته باشد.</a:t>
            </a:r>
          </a:p>
          <a:p>
            <a:pPr lvl="1"/>
            <a:r>
              <a:rPr lang="fa-IR" u="sng" dirty="0" smtClean="0">
                <a:solidFill>
                  <a:srgbClr val="C00000"/>
                </a:solidFill>
              </a:rPr>
              <a:t>عیب </a:t>
            </a:r>
            <a:r>
              <a:rPr lang="fa-IR" u="sng" dirty="0">
                <a:solidFill>
                  <a:srgbClr val="C00000"/>
                </a:solidFill>
              </a:rPr>
              <a:t>این تکنیک: </a:t>
            </a:r>
            <a:r>
              <a:rPr lang="fa-IR" dirty="0" smtClean="0"/>
              <a:t>هیچمقدار (</a:t>
            </a:r>
            <a:r>
              <a:rPr lang="en-US" sz="1800" dirty="0" smtClean="0"/>
              <a:t>Null</a:t>
            </a:r>
            <a:r>
              <a:rPr lang="fa-IR" dirty="0" smtClean="0"/>
              <a:t>) در آن زیاد است، اگر تعداد کمی از استادان، سه شماره تلفن داشته باشند.</a:t>
            </a:r>
          </a:p>
          <a:p>
            <a:pPr lvl="1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24682" y="4235668"/>
            <a:ext cx="7600117" cy="793532"/>
            <a:chOff x="394985" y="5486400"/>
            <a:chExt cx="5843698" cy="793532"/>
          </a:xfrm>
        </p:grpSpPr>
        <p:sp>
          <p:nvSpPr>
            <p:cNvPr id="5" name="Rounded Rectangle 4"/>
            <p:cNvSpPr/>
            <p:nvPr/>
          </p:nvSpPr>
          <p:spPr>
            <a:xfrm>
              <a:off x="394985" y="5486400"/>
              <a:ext cx="5843698" cy="793532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rtl="1">
                <a:lnSpc>
                  <a:spcPct val="150000"/>
                </a:lnSpc>
              </a:pPr>
              <a:r>
                <a:rPr lang="en-US" b="1" dirty="0" smtClean="0">
                  <a:solidFill>
                    <a:schemeClr val="tx1"/>
                  </a:solidFill>
                  <a:cs typeface="B Nazanin" pitchFamily="2" charset="-78"/>
                </a:rPr>
                <a:t>PRTELTEL </a:t>
              </a:r>
              <a:r>
                <a:rPr lang="en-US" dirty="0" smtClean="0">
                  <a:solidFill>
                    <a:schemeClr val="tx1"/>
                  </a:solidFill>
                  <a:cs typeface="B Nazanin" pitchFamily="2" charset="-78"/>
                </a:rPr>
                <a:t>(PRID,  PRNAME,  PRRANK,  PHONE1,  PHONE2, PHONE3)</a:t>
              </a:r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1535108" y="6032936"/>
              <a:ext cx="416416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Picture 9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0050" y="3892870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5064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حالت 8: طراحی صفت چندمقداری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fa-IR" b="1" dirty="0" smtClean="0">
                <a:solidFill>
                  <a:srgbClr val="C00000"/>
                </a:solidFill>
              </a:rPr>
              <a:t>3-</a:t>
            </a:r>
            <a:r>
              <a:rPr lang="fa-IR" dirty="0" smtClean="0"/>
              <a:t> </a:t>
            </a:r>
            <a:r>
              <a:rPr lang="fa-IR" dirty="0" smtClean="0">
                <a:solidFill>
                  <a:srgbClr val="C00000"/>
                </a:solidFill>
              </a:rPr>
              <a:t>[در شرایط خاص] </a:t>
            </a:r>
            <a:r>
              <a:rPr lang="fa-IR" dirty="0" smtClean="0"/>
              <a:t>طراحی با یک رابطه (یک رابطه برای خود نوع موجودیت و یک صفت چندمقداری) شامل تمام صفات نوع موجودیت و صفت چندمقداری.</a:t>
            </a:r>
          </a:p>
          <a:p>
            <a:pPr marL="457200" lvl="1" indent="0">
              <a:buNone/>
            </a:pPr>
            <a:endParaRPr lang="fa-IR" dirty="0" smtClean="0"/>
          </a:p>
          <a:p>
            <a:pPr marL="457200" lvl="1" indent="0">
              <a:buNone/>
            </a:pPr>
            <a:endParaRPr lang="fa-IR" sz="2800" dirty="0" smtClean="0"/>
          </a:p>
          <a:p>
            <a:pPr lvl="1">
              <a:lnSpc>
                <a:spcPct val="200000"/>
              </a:lnSpc>
            </a:pPr>
            <a:r>
              <a:rPr lang="fa-IR" dirty="0" smtClean="0"/>
              <a:t>شرط اصلی استفاده: هر استاد حداقل یک تلفن داشته باشد.</a:t>
            </a:r>
          </a:p>
          <a:p>
            <a:pPr lvl="1"/>
            <a:r>
              <a:rPr lang="fa-IR" dirty="0" smtClean="0"/>
              <a:t>شرایط دیگری که بهتر است برقرار باشد: تعداد کمی از استادها بیش از یک تلفن داشته باشند (به دلیل افزونگی) و حتی‏الامکان تعداد صفات خود نوع موجودیت کم باشد (به دلیل افزونگی).</a:t>
            </a:r>
          </a:p>
          <a:p>
            <a:pPr lvl="1"/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457200" y="2483068"/>
            <a:ext cx="7600117" cy="1098332"/>
            <a:chOff x="324682" y="2209800"/>
            <a:chExt cx="7600117" cy="1098332"/>
          </a:xfrm>
        </p:grpSpPr>
        <p:grpSp>
          <p:nvGrpSpPr>
            <p:cNvPr id="4" name="Group 3"/>
            <p:cNvGrpSpPr/>
            <p:nvPr/>
          </p:nvGrpSpPr>
          <p:grpSpPr>
            <a:xfrm>
              <a:off x="324682" y="2514600"/>
              <a:ext cx="7600117" cy="793532"/>
              <a:chOff x="394985" y="5486400"/>
              <a:chExt cx="5843698" cy="793532"/>
            </a:xfrm>
          </p:grpSpPr>
          <p:sp>
            <p:nvSpPr>
              <p:cNvPr id="5" name="Rounded Rectangle 4"/>
              <p:cNvSpPr/>
              <p:nvPr/>
            </p:nvSpPr>
            <p:spPr>
              <a:xfrm>
                <a:off x="394985" y="5486400"/>
                <a:ext cx="5843698" cy="793532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rtl="1">
                  <a:lnSpc>
                    <a:spcPct val="150000"/>
                  </a:lnSpc>
                </a:pPr>
                <a:r>
                  <a:rPr lang="en-US" b="1" dirty="0" smtClean="0">
                    <a:solidFill>
                      <a:schemeClr val="tx1"/>
                    </a:solidFill>
                    <a:cs typeface="B Nazanin" pitchFamily="2" charset="-78"/>
                  </a:rPr>
                  <a:t>PRTELTEL </a:t>
                </a:r>
                <a:r>
                  <a:rPr lang="en-US" dirty="0" smtClean="0">
                    <a:solidFill>
                      <a:schemeClr val="tx1"/>
                    </a:solidFill>
                    <a:cs typeface="B Nazanin" pitchFamily="2" charset="-78"/>
                  </a:rPr>
                  <a:t>(PRID, PHONE, PRNAME</a:t>
                </a:r>
                <a:r>
                  <a:rPr lang="en-US" dirty="0">
                    <a:solidFill>
                      <a:schemeClr val="tx1"/>
                    </a:solidFill>
                    <a:cs typeface="B Nazanin" pitchFamily="2" charset="-78"/>
                  </a:rPr>
                  <a:t>, </a:t>
                </a:r>
                <a:r>
                  <a:rPr lang="en-US" dirty="0" smtClean="0">
                    <a:solidFill>
                      <a:schemeClr val="tx1"/>
                    </a:solidFill>
                    <a:cs typeface="B Nazanin" pitchFamily="2" charset="-78"/>
                  </a:rPr>
                  <a:t>PRNAK, …)</a:t>
                </a:r>
              </a:p>
            </p:txBody>
          </p:sp>
          <p:cxnSp>
            <p:nvCxnSpPr>
              <p:cNvPr id="6" name="Straight Connector 5"/>
              <p:cNvCxnSpPr/>
              <p:nvPr/>
            </p:nvCxnSpPr>
            <p:spPr>
              <a:xfrm>
                <a:off x="1512790" y="6032936"/>
                <a:ext cx="1071004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9"/>
            <p:cNvGrpSpPr/>
            <p:nvPr/>
          </p:nvGrpSpPr>
          <p:grpSpPr>
            <a:xfrm>
              <a:off x="3138714" y="2209800"/>
              <a:ext cx="3124200" cy="562427"/>
              <a:chOff x="3138714" y="2209800"/>
              <a:chExt cx="3124200" cy="562427"/>
            </a:xfrm>
          </p:grpSpPr>
          <p:sp>
            <p:nvSpPr>
              <p:cNvPr id="8" name="Right Brace 7"/>
              <p:cNvSpPr/>
              <p:nvPr/>
            </p:nvSpPr>
            <p:spPr>
              <a:xfrm rot="16200000">
                <a:off x="4245537" y="1607564"/>
                <a:ext cx="166699" cy="2162627"/>
              </a:xfrm>
              <a:prstGeom prst="rightBrace">
                <a:avLst/>
              </a:prstGeom>
              <a:ln>
                <a:solidFill>
                  <a:srgbClr val="0919A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1" anchor="ctr"/>
              <a:lstStyle/>
              <a:p>
                <a:pPr algn="ctr"/>
                <a:endParaRPr lang="fa-IR" sz="2000">
                  <a:cs typeface="B Nazanin" pitchFamily="2" charset="-78"/>
                </a:endParaRPr>
              </a:p>
            </p:txBody>
          </p:sp>
          <p:sp>
            <p:nvSpPr>
              <p:cNvPr id="9" name="Rounded Rectangle 8"/>
              <p:cNvSpPr/>
              <p:nvPr/>
            </p:nvSpPr>
            <p:spPr>
              <a:xfrm>
                <a:off x="3138714" y="2209800"/>
                <a:ext cx="3124200" cy="396766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rtl="1">
                  <a:lnSpc>
                    <a:spcPct val="150000"/>
                  </a:lnSpc>
                </a:pPr>
                <a:r>
                  <a:rPr lang="fa-IR" dirty="0" smtClean="0">
                    <a:solidFill>
                      <a:srgbClr val="0919AF"/>
                    </a:solidFill>
                    <a:cs typeface="B Nazanin" pitchFamily="2" charset="-78"/>
                  </a:rPr>
                  <a:t>دیگر صفات خود نوع موجودیت</a:t>
                </a:r>
                <a:endParaRPr lang="en-US" dirty="0" smtClean="0">
                  <a:solidFill>
                    <a:srgbClr val="0919AF"/>
                  </a:solidFill>
                  <a:cs typeface="B Nazanin" pitchFamily="2" charset="-78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18516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حالت 9: طراحی ارتباط </a:t>
            </a:r>
            <a:r>
              <a:rPr lang="en-US" dirty="0" smtClean="0"/>
              <a:t>IS-A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228600" y="1371600"/>
            <a:ext cx="9144000" cy="525779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a-IR" dirty="0" smtClean="0"/>
          </a:p>
          <a:p>
            <a:pPr lvl="1"/>
            <a:r>
              <a:rPr lang="fa-IR" dirty="0" smtClean="0"/>
              <a:t>وجود ارتباط </a:t>
            </a:r>
            <a:r>
              <a:rPr lang="en-US" sz="1800" dirty="0" smtClean="0"/>
              <a:t>IS-A</a:t>
            </a:r>
            <a:r>
              <a:rPr lang="fa-IR" sz="1800" dirty="0" smtClean="0"/>
              <a:t> </a:t>
            </a:r>
            <a:r>
              <a:rPr lang="fa-IR" dirty="0" smtClean="0"/>
              <a:t>بین دو نوع موجودیت.</a:t>
            </a:r>
          </a:p>
          <a:p>
            <a:pPr lvl="1"/>
            <a:r>
              <a:rPr lang="fa-IR" dirty="0" smtClean="0"/>
              <a:t>چهار تکنیک دارد:</a:t>
            </a:r>
          </a:p>
          <a:p>
            <a:pPr marL="457200" lvl="1" indent="0">
              <a:buNone/>
            </a:pPr>
            <a:r>
              <a:rPr lang="fa-IR" b="1" dirty="0" smtClean="0">
                <a:solidFill>
                  <a:srgbClr val="C00000"/>
                </a:solidFill>
              </a:rPr>
              <a:t>1-</a:t>
            </a:r>
            <a:r>
              <a:rPr lang="fa-IR" dirty="0" smtClean="0"/>
              <a:t> </a:t>
            </a:r>
            <a:r>
              <a:rPr lang="fa-IR" u="sng" dirty="0" smtClean="0"/>
              <a:t>فرض: </a:t>
            </a:r>
            <a:r>
              <a:rPr lang="fa-IR" dirty="0" smtClean="0"/>
              <a:t>نوع موجودیت </a:t>
            </a:r>
            <a:r>
              <a:rPr lang="en-US" sz="1800" dirty="0" smtClean="0"/>
              <a:t>E</a:t>
            </a:r>
            <a:r>
              <a:rPr lang="fa-IR" dirty="0" smtClean="0"/>
              <a:t>، </a:t>
            </a:r>
            <a:r>
              <a:rPr lang="en-US" sz="1800" dirty="0" smtClean="0"/>
              <a:t>n</a:t>
            </a:r>
            <a:r>
              <a:rPr lang="fa-IR" sz="1800" dirty="0" smtClean="0"/>
              <a:t> </a:t>
            </a:r>
            <a:r>
              <a:rPr lang="fa-IR" dirty="0" smtClean="0"/>
              <a:t>زیرنوع دارد.</a:t>
            </a:r>
          </a:p>
          <a:p>
            <a:pPr marL="457200" lvl="1" indent="0">
              <a:buNone/>
            </a:pPr>
            <a:r>
              <a:rPr lang="en-US" sz="1800" dirty="0" smtClean="0"/>
              <a:t>n+1</a:t>
            </a:r>
            <a:r>
              <a:rPr lang="fa-IR" dirty="0" smtClean="0"/>
              <a:t> رابطه طراحی می‏کنیم. یک رابطه برای زبرنوع و یک رابطه برای هر یک از زیرنوع‏ها.</a:t>
            </a:r>
          </a:p>
          <a:p>
            <a:pPr marL="457200" lvl="1" indent="0">
              <a:buNone/>
            </a:pPr>
            <a:endParaRPr lang="fa-IR" dirty="0"/>
          </a:p>
        </p:txBody>
      </p:sp>
      <p:sp>
        <p:nvSpPr>
          <p:cNvPr id="4" name="Rounded Rectangle 3"/>
          <p:cNvSpPr/>
          <p:nvPr/>
        </p:nvSpPr>
        <p:spPr>
          <a:xfrm>
            <a:off x="7467600" y="1479331"/>
            <a:ext cx="1295400" cy="457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b="1" dirty="0" smtClean="0">
                <a:cs typeface="B Nazanin" pitchFamily="2" charset="-78"/>
              </a:rPr>
              <a:t>حالت 9</a:t>
            </a:r>
            <a:endParaRPr lang="en-US" sz="2000" b="1" dirty="0">
              <a:cs typeface="B Nazanin" pitchFamily="2" charset="-78"/>
            </a:endParaRPr>
          </a:p>
        </p:txBody>
      </p:sp>
      <p:grpSp>
        <p:nvGrpSpPr>
          <p:cNvPr id="112" name="Group 111"/>
          <p:cNvGrpSpPr/>
          <p:nvPr/>
        </p:nvGrpSpPr>
        <p:grpSpPr>
          <a:xfrm>
            <a:off x="4084992" y="4348690"/>
            <a:ext cx="3458808" cy="2357413"/>
            <a:chOff x="1798992" y="3655005"/>
            <a:chExt cx="3458808" cy="2357413"/>
          </a:xfrm>
        </p:grpSpPr>
        <p:grpSp>
          <p:nvGrpSpPr>
            <p:cNvPr id="29" name="Group 28"/>
            <p:cNvGrpSpPr/>
            <p:nvPr/>
          </p:nvGrpSpPr>
          <p:grpSpPr>
            <a:xfrm>
              <a:off x="1798992" y="3655005"/>
              <a:ext cx="1560202" cy="2180864"/>
              <a:chOff x="2597992" y="1495669"/>
              <a:chExt cx="1592581" cy="2205459"/>
            </a:xfrm>
          </p:grpSpPr>
          <p:grpSp>
            <p:nvGrpSpPr>
              <p:cNvPr id="31" name="Group 30"/>
              <p:cNvGrpSpPr/>
              <p:nvPr/>
            </p:nvGrpSpPr>
            <p:grpSpPr>
              <a:xfrm>
                <a:off x="2857969" y="1905000"/>
                <a:ext cx="1332604" cy="1381069"/>
                <a:chOff x="1938610" y="3930287"/>
                <a:chExt cx="1332604" cy="1381069"/>
              </a:xfrm>
            </p:grpSpPr>
            <p:sp>
              <p:nvSpPr>
                <p:cNvPr id="65" name="Rounded Rectangle 64"/>
                <p:cNvSpPr/>
                <p:nvPr/>
              </p:nvSpPr>
              <p:spPr>
                <a:xfrm>
                  <a:off x="2604022" y="3930287"/>
                  <a:ext cx="667192" cy="446258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en-US" sz="1400" b="1" dirty="0" smtClean="0">
                      <a:solidFill>
                        <a:sysClr val="windowText" lastClr="000000"/>
                      </a:solidFill>
                    </a:rPr>
                    <a:t>E</a:t>
                  </a:r>
                  <a:endParaRPr lang="en-US" sz="1400" b="1" dirty="0">
                    <a:solidFill>
                      <a:sysClr val="windowText" lastClr="000000"/>
                    </a:solidFill>
                  </a:endParaRPr>
                </a:p>
              </p:txBody>
            </p:sp>
            <p:grpSp>
              <p:nvGrpSpPr>
                <p:cNvPr id="66" name="Group 65"/>
                <p:cNvGrpSpPr/>
                <p:nvPr/>
              </p:nvGrpSpPr>
              <p:grpSpPr>
                <a:xfrm>
                  <a:off x="1938610" y="4376545"/>
                  <a:ext cx="999009" cy="934811"/>
                  <a:chOff x="1938610" y="4376545"/>
                  <a:chExt cx="999009" cy="934811"/>
                </a:xfrm>
              </p:grpSpPr>
              <p:sp>
                <p:nvSpPr>
                  <p:cNvPr id="67" name="Rounded Rectangle 66"/>
                  <p:cNvSpPr/>
                  <p:nvPr/>
                </p:nvSpPr>
                <p:spPr>
                  <a:xfrm>
                    <a:off x="1938610" y="4865098"/>
                    <a:ext cx="665413" cy="446258"/>
                  </a:xfrm>
                  <a:prstGeom prst="round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1"/>
                    <a:r>
                      <a:rPr lang="en-US" sz="1400" b="1" dirty="0" smtClean="0">
                        <a:solidFill>
                          <a:sysClr val="windowText" lastClr="000000"/>
                        </a:solidFill>
                      </a:rPr>
                      <a:t>E</a:t>
                    </a:r>
                    <a:r>
                      <a:rPr lang="en-US" sz="1400" b="1" baseline="-25000" dirty="0" smtClean="0">
                        <a:solidFill>
                          <a:sysClr val="windowText" lastClr="000000"/>
                        </a:solidFill>
                      </a:rPr>
                      <a:t>1</a:t>
                    </a:r>
                    <a:endParaRPr lang="en-US" sz="1400" b="1" baseline="-25000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grpSp>
                <p:nvGrpSpPr>
                  <p:cNvPr id="68" name="Group 67"/>
                  <p:cNvGrpSpPr/>
                  <p:nvPr/>
                </p:nvGrpSpPr>
                <p:grpSpPr>
                  <a:xfrm>
                    <a:off x="2271316" y="4376545"/>
                    <a:ext cx="666303" cy="488553"/>
                    <a:chOff x="2271316" y="4376545"/>
                    <a:chExt cx="666303" cy="488553"/>
                  </a:xfrm>
                </p:grpSpPr>
                <p:cxnSp>
                  <p:nvCxnSpPr>
                    <p:cNvPr id="69" name="Straight Connector 68"/>
                    <p:cNvCxnSpPr>
                      <a:stCxn id="65" idx="2"/>
                      <a:endCxn id="67" idx="0"/>
                    </p:cNvCxnSpPr>
                    <p:nvPr/>
                  </p:nvCxnSpPr>
                  <p:spPr>
                    <a:xfrm flipH="1">
                      <a:off x="2271316" y="4376545"/>
                      <a:ext cx="666303" cy="488553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70" name="Arc 69"/>
                    <p:cNvSpPr/>
                    <p:nvPr/>
                  </p:nvSpPr>
                  <p:spPr>
                    <a:xfrm rot="9000000">
                      <a:off x="2517860" y="4491341"/>
                      <a:ext cx="239678" cy="186425"/>
                    </a:xfrm>
                    <a:prstGeom prst="arc">
                      <a:avLst>
                        <a:gd name="adj1" fmla="val 16200000"/>
                        <a:gd name="adj2" fmla="val 5561501"/>
                      </a:avLst>
                    </a:prstGeom>
                    <a:ln w="28575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  <p:grpSp>
            <p:nvGrpSpPr>
              <p:cNvPr id="37" name="Group 36"/>
              <p:cNvGrpSpPr/>
              <p:nvPr/>
            </p:nvGrpSpPr>
            <p:grpSpPr>
              <a:xfrm>
                <a:off x="2857968" y="1495669"/>
                <a:ext cx="999010" cy="409331"/>
                <a:chOff x="-757023" y="2268350"/>
                <a:chExt cx="999010" cy="409331"/>
              </a:xfrm>
            </p:grpSpPr>
            <p:sp>
              <p:nvSpPr>
                <p:cNvPr id="61" name="Oval 60"/>
                <p:cNvSpPr/>
                <p:nvPr/>
              </p:nvSpPr>
              <p:spPr>
                <a:xfrm>
                  <a:off x="-757023" y="2268350"/>
                  <a:ext cx="807597" cy="297548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en-US" sz="1400" u="sng" dirty="0" smtClean="0">
                      <a:solidFill>
                        <a:sysClr val="windowText" lastClr="000000"/>
                      </a:solidFill>
                    </a:rPr>
                    <a:t>EID</a:t>
                  </a:r>
                  <a:endParaRPr lang="en-US" sz="1400" u="sng" dirty="0">
                    <a:solidFill>
                      <a:sysClr val="windowText" lastClr="000000"/>
                    </a:solidFill>
                  </a:endParaRPr>
                </a:p>
              </p:txBody>
            </p:sp>
            <p:cxnSp>
              <p:nvCxnSpPr>
                <p:cNvPr id="62" name="Straight Connector 61"/>
                <p:cNvCxnSpPr>
                  <a:stCxn id="65" idx="0"/>
                  <a:endCxn id="61" idx="6"/>
                </p:cNvCxnSpPr>
                <p:nvPr/>
              </p:nvCxnSpPr>
              <p:spPr>
                <a:xfrm flipH="1" flipV="1">
                  <a:off x="50575" y="2417124"/>
                  <a:ext cx="191412" cy="260557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5" name="Group 44"/>
              <p:cNvGrpSpPr/>
              <p:nvPr/>
            </p:nvGrpSpPr>
            <p:grpSpPr>
              <a:xfrm>
                <a:off x="3190675" y="3286069"/>
                <a:ext cx="522394" cy="415059"/>
                <a:chOff x="-136619" y="1554858"/>
                <a:chExt cx="522394" cy="415059"/>
              </a:xfrm>
            </p:grpSpPr>
            <p:sp>
              <p:nvSpPr>
                <p:cNvPr id="59" name="Oval 58"/>
                <p:cNvSpPr/>
                <p:nvPr/>
              </p:nvSpPr>
              <p:spPr>
                <a:xfrm>
                  <a:off x="-122220" y="1667444"/>
                  <a:ext cx="507995" cy="302473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en-US" sz="1400" dirty="0" smtClean="0">
                      <a:solidFill>
                        <a:sysClr val="windowText" lastClr="000000"/>
                      </a:solidFill>
                    </a:rPr>
                    <a:t>D</a:t>
                  </a:r>
                  <a:endParaRPr lang="en-US" sz="1400" dirty="0">
                    <a:solidFill>
                      <a:sysClr val="windowText" lastClr="000000"/>
                    </a:solidFill>
                  </a:endParaRPr>
                </a:p>
              </p:txBody>
            </p:sp>
            <p:cxnSp>
              <p:nvCxnSpPr>
                <p:cNvPr id="60" name="Straight Connector 59"/>
                <p:cNvCxnSpPr>
                  <a:stCxn id="67" idx="2"/>
                  <a:endCxn id="59" idx="0"/>
                </p:cNvCxnSpPr>
                <p:nvPr/>
              </p:nvCxnSpPr>
              <p:spPr>
                <a:xfrm>
                  <a:off x="-136619" y="1554858"/>
                  <a:ext cx="268397" cy="112586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7" name="Group 46"/>
              <p:cNvGrpSpPr/>
              <p:nvPr/>
            </p:nvGrpSpPr>
            <p:grpSpPr>
              <a:xfrm>
                <a:off x="2597992" y="3286069"/>
                <a:ext cx="592683" cy="356979"/>
                <a:chOff x="-57961" y="1566986"/>
                <a:chExt cx="592683" cy="356979"/>
              </a:xfrm>
            </p:grpSpPr>
            <p:sp>
              <p:nvSpPr>
                <p:cNvPr id="53" name="Oval 52"/>
                <p:cNvSpPr/>
                <p:nvPr/>
              </p:nvSpPr>
              <p:spPr>
                <a:xfrm>
                  <a:off x="-57961" y="1628634"/>
                  <a:ext cx="490704" cy="295331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en-US" sz="1400" dirty="0" smtClean="0">
                      <a:solidFill>
                        <a:sysClr val="windowText" lastClr="000000"/>
                      </a:solidFill>
                    </a:rPr>
                    <a:t>C</a:t>
                  </a:r>
                  <a:endParaRPr lang="en-US" sz="1400" dirty="0">
                    <a:solidFill>
                      <a:sysClr val="windowText" lastClr="000000"/>
                    </a:solidFill>
                  </a:endParaRPr>
                </a:p>
              </p:txBody>
            </p:sp>
            <p:cxnSp>
              <p:nvCxnSpPr>
                <p:cNvPr id="58" name="Straight Connector 57"/>
                <p:cNvCxnSpPr>
                  <a:stCxn id="67" idx="2"/>
                  <a:endCxn id="53" idx="7"/>
                </p:cNvCxnSpPr>
                <p:nvPr/>
              </p:nvCxnSpPr>
              <p:spPr>
                <a:xfrm flipH="1">
                  <a:off x="360881" y="1566986"/>
                  <a:ext cx="173841" cy="104899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72" name="Straight Connector 71"/>
            <p:cNvCxnSpPr>
              <a:stCxn id="65" idx="2"/>
              <a:endCxn id="76" idx="0"/>
            </p:cNvCxnSpPr>
            <p:nvPr/>
          </p:nvCxnSpPr>
          <p:spPr>
            <a:xfrm>
              <a:off x="3032383" y="4501053"/>
              <a:ext cx="142939" cy="478641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Rounded Rectangle 75"/>
            <p:cNvSpPr/>
            <p:nvPr/>
          </p:nvSpPr>
          <p:spPr>
            <a:xfrm>
              <a:off x="2849380" y="4979694"/>
              <a:ext cx="651884" cy="441281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en-US" sz="1400" b="1" dirty="0" smtClean="0">
                  <a:solidFill>
                    <a:sysClr val="windowText" lastClr="000000"/>
                  </a:solidFill>
                </a:rPr>
                <a:t>E</a:t>
              </a:r>
              <a:r>
                <a:rPr lang="en-US" sz="1400" b="1" baseline="-25000" dirty="0" smtClean="0">
                  <a:solidFill>
                    <a:sysClr val="windowText" lastClr="000000"/>
                  </a:solidFill>
                </a:rPr>
                <a:t>2</a:t>
              </a:r>
              <a:endParaRPr lang="en-US" sz="1400" b="1" baseline="-25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7" name="Rounded Rectangle 76"/>
            <p:cNvSpPr/>
            <p:nvPr/>
          </p:nvSpPr>
          <p:spPr>
            <a:xfrm>
              <a:off x="4172607" y="4998474"/>
              <a:ext cx="651884" cy="441281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en-US" sz="1400" b="1" dirty="0" smtClean="0">
                  <a:solidFill>
                    <a:sysClr val="windowText" lastClr="000000"/>
                  </a:solidFill>
                </a:rPr>
                <a:t>E</a:t>
              </a:r>
              <a:r>
                <a:rPr lang="en-US" sz="1400" b="1" baseline="-25000" dirty="0" smtClean="0">
                  <a:solidFill>
                    <a:sysClr val="windowText" lastClr="000000"/>
                  </a:solidFill>
                </a:rPr>
                <a:t>n</a:t>
              </a:r>
              <a:endParaRPr lang="en-US" sz="1400" b="1" baseline="-25000" dirty="0">
                <a:solidFill>
                  <a:sysClr val="windowText" lastClr="00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/>
                <p:cNvSpPr txBox="1"/>
                <p:nvPr/>
              </p:nvSpPr>
              <p:spPr>
                <a:xfrm>
                  <a:off x="3657600" y="5051726"/>
                  <a:ext cx="381924" cy="334779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dirty="0" smtClean="0">
                            <a:latin typeface="Cambria Math"/>
                          </a:rPr>
                          <m:t>…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78" name="TextBox 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57600" y="5051726"/>
                  <a:ext cx="381924" cy="334779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9" name="Straight Connector 78"/>
            <p:cNvCxnSpPr>
              <a:stCxn id="65" idx="2"/>
              <a:endCxn id="77" idx="0"/>
            </p:cNvCxnSpPr>
            <p:nvPr/>
          </p:nvCxnSpPr>
          <p:spPr>
            <a:xfrm>
              <a:off x="3032383" y="4501053"/>
              <a:ext cx="1466166" cy="497421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Arc 82"/>
            <p:cNvSpPr/>
            <p:nvPr/>
          </p:nvSpPr>
          <p:spPr>
            <a:xfrm rot="1800000">
              <a:off x="3500303" y="4582278"/>
              <a:ext cx="234805" cy="184346"/>
            </a:xfrm>
            <a:prstGeom prst="arc">
              <a:avLst>
                <a:gd name="adj1" fmla="val 16200000"/>
                <a:gd name="adj2" fmla="val 5561501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Arc 83"/>
            <p:cNvSpPr/>
            <p:nvPr/>
          </p:nvSpPr>
          <p:spPr>
            <a:xfrm rot="4200000">
              <a:off x="2986392" y="4646101"/>
              <a:ext cx="234805" cy="184346"/>
            </a:xfrm>
            <a:prstGeom prst="arc">
              <a:avLst>
                <a:gd name="adj1" fmla="val 16200000"/>
                <a:gd name="adj2" fmla="val 5561501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/>
            <p:cNvSpPr/>
            <p:nvPr/>
          </p:nvSpPr>
          <p:spPr>
            <a:xfrm>
              <a:off x="3048000" y="5562600"/>
              <a:ext cx="480727" cy="29203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en-US" sz="1400" dirty="0" smtClean="0">
                  <a:solidFill>
                    <a:sysClr val="windowText" lastClr="000000"/>
                  </a:solidFill>
                </a:rPr>
                <a:t>F</a:t>
              </a:r>
              <a:endParaRPr lang="en-US" sz="14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91" name="Straight Connector 90"/>
            <p:cNvCxnSpPr>
              <a:stCxn id="76" idx="2"/>
              <a:endCxn id="90" idx="0"/>
            </p:cNvCxnSpPr>
            <p:nvPr/>
          </p:nvCxnSpPr>
          <p:spPr>
            <a:xfrm>
              <a:off x="3175322" y="5420975"/>
              <a:ext cx="113042" cy="141625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Oval 93"/>
            <p:cNvSpPr/>
            <p:nvPr/>
          </p:nvSpPr>
          <p:spPr>
            <a:xfrm>
              <a:off x="4285703" y="5720381"/>
              <a:ext cx="480727" cy="29203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en-US" sz="1400" dirty="0" smtClean="0">
                  <a:solidFill>
                    <a:sysClr val="windowText" lastClr="000000"/>
                  </a:solidFill>
                </a:rPr>
                <a:t>M</a:t>
              </a:r>
              <a:endParaRPr lang="en-US" sz="14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95" name="Straight Connector 94"/>
            <p:cNvCxnSpPr>
              <a:stCxn id="77" idx="2"/>
              <a:endCxn id="94" idx="0"/>
            </p:cNvCxnSpPr>
            <p:nvPr/>
          </p:nvCxnSpPr>
          <p:spPr>
            <a:xfrm>
              <a:off x="4498549" y="5439755"/>
              <a:ext cx="27518" cy="280626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Oval 98"/>
            <p:cNvSpPr/>
            <p:nvPr/>
          </p:nvSpPr>
          <p:spPr>
            <a:xfrm>
              <a:off x="4762683" y="5562599"/>
              <a:ext cx="480727" cy="29203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en-US" sz="1400" dirty="0" smtClean="0">
                  <a:solidFill>
                    <a:sysClr val="windowText" lastClr="000000"/>
                  </a:solidFill>
                </a:rPr>
                <a:t>N</a:t>
              </a:r>
              <a:endParaRPr lang="en-US" sz="14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00" name="Straight Connector 99"/>
            <p:cNvCxnSpPr>
              <a:stCxn id="77" idx="2"/>
              <a:endCxn id="99" idx="0"/>
            </p:cNvCxnSpPr>
            <p:nvPr/>
          </p:nvCxnSpPr>
          <p:spPr>
            <a:xfrm>
              <a:off x="4498549" y="5439755"/>
              <a:ext cx="504498" cy="122844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Oval 100"/>
            <p:cNvSpPr/>
            <p:nvPr/>
          </p:nvSpPr>
          <p:spPr>
            <a:xfrm>
              <a:off x="3807750" y="5585293"/>
              <a:ext cx="480727" cy="29203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en-US" sz="1400" dirty="0">
                  <a:solidFill>
                    <a:sysClr val="windowText" lastClr="000000"/>
                  </a:solidFill>
                </a:rPr>
                <a:t>L</a:t>
              </a:r>
            </a:p>
          </p:txBody>
        </p:sp>
        <p:cxnSp>
          <p:nvCxnSpPr>
            <p:cNvPr id="102" name="Straight Connector 101"/>
            <p:cNvCxnSpPr>
              <a:stCxn id="77" idx="2"/>
              <a:endCxn id="101" idx="0"/>
            </p:cNvCxnSpPr>
            <p:nvPr/>
          </p:nvCxnSpPr>
          <p:spPr>
            <a:xfrm flipH="1">
              <a:off x="4048114" y="5439755"/>
              <a:ext cx="450435" cy="145538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Rounded Rectangle 106"/>
            <p:cNvSpPr/>
            <p:nvPr/>
          </p:nvSpPr>
          <p:spPr>
            <a:xfrm>
              <a:off x="2850932" y="3657600"/>
              <a:ext cx="894415" cy="39676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rtl="1">
                <a:lnSpc>
                  <a:spcPct val="150000"/>
                </a:lnSpc>
              </a:pPr>
              <a:r>
                <a:rPr lang="fa-IR" dirty="0" smtClean="0">
                  <a:solidFill>
                    <a:srgbClr val="C00000"/>
                  </a:solidFill>
                  <a:cs typeface="B Nazanin" pitchFamily="2" charset="-78"/>
                </a:rPr>
                <a:t>کارمند</a:t>
              </a:r>
              <a:endParaRPr lang="en-US" dirty="0" smtClean="0">
                <a:solidFill>
                  <a:srgbClr val="C00000"/>
                </a:solidFill>
                <a:cs typeface="B Nazanin" pitchFamily="2" charset="-78"/>
              </a:endParaRPr>
            </a:p>
          </p:txBody>
        </p:sp>
        <p:sp>
          <p:nvSpPr>
            <p:cNvPr id="108" name="Rounded Rectangle 107"/>
            <p:cNvSpPr/>
            <p:nvPr/>
          </p:nvSpPr>
          <p:spPr>
            <a:xfrm>
              <a:off x="1924985" y="4572000"/>
              <a:ext cx="894415" cy="39676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rtl="1">
                <a:lnSpc>
                  <a:spcPct val="150000"/>
                </a:lnSpc>
              </a:pPr>
              <a:r>
                <a:rPr lang="fa-IR" dirty="0" smtClean="0">
                  <a:solidFill>
                    <a:srgbClr val="C00000"/>
                  </a:solidFill>
                  <a:cs typeface="B Nazanin" pitchFamily="2" charset="-78"/>
                </a:rPr>
                <a:t>مدیر</a:t>
              </a:r>
              <a:endParaRPr lang="en-US" dirty="0" smtClean="0">
                <a:solidFill>
                  <a:srgbClr val="C00000"/>
                </a:solidFill>
                <a:cs typeface="B Nazanin" pitchFamily="2" charset="-78"/>
              </a:endParaRPr>
            </a:p>
          </p:txBody>
        </p:sp>
        <p:sp>
          <p:nvSpPr>
            <p:cNvPr id="109" name="Rounded Rectangle 108"/>
            <p:cNvSpPr/>
            <p:nvPr/>
          </p:nvSpPr>
          <p:spPr>
            <a:xfrm>
              <a:off x="3079532" y="4572000"/>
              <a:ext cx="894415" cy="39676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rtl="1">
                <a:lnSpc>
                  <a:spcPct val="150000"/>
                </a:lnSpc>
              </a:pPr>
              <a:r>
                <a:rPr lang="fa-IR" dirty="0" smtClean="0">
                  <a:solidFill>
                    <a:srgbClr val="C00000"/>
                  </a:solidFill>
                  <a:cs typeface="B Nazanin" pitchFamily="2" charset="-78"/>
                </a:rPr>
                <a:t>منشی</a:t>
              </a:r>
              <a:endParaRPr lang="en-US" dirty="0" smtClean="0">
                <a:solidFill>
                  <a:srgbClr val="C00000"/>
                </a:solidFill>
                <a:cs typeface="B Nazanin" pitchFamily="2" charset="-78"/>
              </a:endParaRPr>
            </a:p>
          </p:txBody>
        </p:sp>
        <p:sp>
          <p:nvSpPr>
            <p:cNvPr id="110" name="Rounded Rectangle 109"/>
            <p:cNvSpPr/>
            <p:nvPr/>
          </p:nvSpPr>
          <p:spPr>
            <a:xfrm>
              <a:off x="4363385" y="4572000"/>
              <a:ext cx="894415" cy="39676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rtl="1">
                <a:lnSpc>
                  <a:spcPct val="150000"/>
                </a:lnSpc>
              </a:pPr>
              <a:r>
                <a:rPr lang="fa-IR" dirty="0" smtClean="0">
                  <a:solidFill>
                    <a:srgbClr val="C00000"/>
                  </a:solidFill>
                  <a:cs typeface="B Nazanin" pitchFamily="2" charset="-78"/>
                </a:rPr>
                <a:t>مشاور</a:t>
              </a:r>
              <a:endParaRPr lang="en-US" dirty="0" smtClean="0">
                <a:solidFill>
                  <a:srgbClr val="C00000"/>
                </a:solidFill>
                <a:cs typeface="B Nazanin" pitchFamily="2" charset="-78"/>
              </a:endParaRPr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299117" y="4495805"/>
            <a:ext cx="3129883" cy="1844561"/>
            <a:chOff x="70517" y="4495805"/>
            <a:chExt cx="3129883" cy="1844561"/>
          </a:xfrm>
        </p:grpSpPr>
        <p:sp>
          <p:nvSpPr>
            <p:cNvPr id="38" name="Rounded Rectangle 37"/>
            <p:cNvSpPr/>
            <p:nvPr/>
          </p:nvSpPr>
          <p:spPr>
            <a:xfrm>
              <a:off x="70517" y="4495805"/>
              <a:ext cx="3129883" cy="1777947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rtl="1">
                <a:lnSpc>
                  <a:spcPct val="150000"/>
                </a:lnSpc>
              </a:pPr>
              <a:r>
                <a:rPr lang="en-US" b="1" dirty="0" smtClean="0">
                  <a:solidFill>
                    <a:schemeClr val="tx1"/>
                  </a:solidFill>
                  <a:cs typeface="B Nazanin" pitchFamily="2" charset="-78"/>
                </a:rPr>
                <a:t>E </a:t>
              </a:r>
              <a:r>
                <a:rPr lang="en-US" dirty="0" smtClean="0">
                  <a:solidFill>
                    <a:schemeClr val="tx1"/>
                  </a:solidFill>
                  <a:cs typeface="B Nazanin" pitchFamily="2" charset="-78"/>
                </a:rPr>
                <a:t>(EID,  X,  Y)</a:t>
              </a:r>
            </a:p>
            <a:p>
              <a:pPr rtl="1">
                <a:lnSpc>
                  <a:spcPct val="150000"/>
                </a:lnSpc>
              </a:pPr>
              <a:r>
                <a:rPr lang="en-US" b="1" dirty="0" smtClean="0">
                  <a:solidFill>
                    <a:schemeClr val="tx1"/>
                  </a:solidFill>
                  <a:cs typeface="B Nazanin" pitchFamily="2" charset="-78"/>
                </a:rPr>
                <a:t>E1</a:t>
              </a:r>
              <a:r>
                <a:rPr lang="en-US" dirty="0" smtClean="0">
                  <a:solidFill>
                    <a:schemeClr val="tx1"/>
                  </a:solidFill>
                  <a:cs typeface="B Nazanin" pitchFamily="2" charset="-78"/>
                </a:rPr>
                <a:t> (EID,  A,  B)</a:t>
              </a:r>
            </a:p>
            <a:p>
              <a:pPr rtl="1">
                <a:lnSpc>
                  <a:spcPct val="150000"/>
                </a:lnSpc>
              </a:pPr>
              <a:r>
                <a:rPr lang="en-US" b="1" dirty="0" smtClean="0">
                  <a:solidFill>
                    <a:schemeClr val="tx1"/>
                  </a:solidFill>
                  <a:cs typeface="B Nazanin" pitchFamily="2" charset="-78"/>
                </a:rPr>
                <a:t>E2</a:t>
              </a:r>
              <a:r>
                <a:rPr lang="en-US" dirty="0" smtClean="0">
                  <a:solidFill>
                    <a:schemeClr val="tx1"/>
                  </a:solidFill>
                  <a:cs typeface="B Nazanin" pitchFamily="2" charset="-78"/>
                </a:rPr>
                <a:t> </a:t>
              </a:r>
              <a:r>
                <a:rPr lang="en-US" dirty="0">
                  <a:solidFill>
                    <a:schemeClr val="tx1"/>
                  </a:solidFill>
                  <a:cs typeface="B Nazanin" pitchFamily="2" charset="-78"/>
                </a:rPr>
                <a:t>(EID,  </a:t>
              </a:r>
              <a:r>
                <a:rPr lang="en-US" dirty="0" smtClean="0">
                  <a:solidFill>
                    <a:schemeClr val="tx1"/>
                  </a:solidFill>
                  <a:cs typeface="B Nazanin" pitchFamily="2" charset="-78"/>
                </a:rPr>
                <a:t>F)</a:t>
              </a:r>
              <a:endParaRPr lang="en-US" dirty="0">
                <a:solidFill>
                  <a:schemeClr val="tx1"/>
                </a:solidFill>
                <a:cs typeface="B Nazanin" pitchFamily="2" charset="-78"/>
              </a:endParaRPr>
            </a:p>
            <a:p>
              <a:pPr rtl="1">
                <a:lnSpc>
                  <a:spcPct val="150000"/>
                </a:lnSpc>
              </a:pPr>
              <a:r>
                <a:rPr lang="en-US" dirty="0" smtClean="0">
                  <a:solidFill>
                    <a:schemeClr val="tx1"/>
                  </a:solidFill>
                  <a:cs typeface="B Nazanin" pitchFamily="2" charset="-78"/>
                </a:rPr>
                <a:t>…</a:t>
              </a:r>
            </a:p>
            <a:p>
              <a:pPr rtl="1">
                <a:lnSpc>
                  <a:spcPct val="150000"/>
                </a:lnSpc>
              </a:pPr>
              <a:r>
                <a:rPr lang="en-US" b="1" dirty="0" smtClean="0">
                  <a:solidFill>
                    <a:schemeClr val="tx1"/>
                  </a:solidFill>
                  <a:cs typeface="B Nazanin" pitchFamily="2" charset="-78"/>
                </a:rPr>
                <a:t>En</a:t>
              </a:r>
              <a:r>
                <a:rPr lang="en-US" dirty="0" smtClean="0">
                  <a:solidFill>
                    <a:schemeClr val="tx1"/>
                  </a:solidFill>
                  <a:cs typeface="B Nazanin" pitchFamily="2" charset="-78"/>
                </a:rPr>
                <a:t> </a:t>
              </a:r>
              <a:r>
                <a:rPr lang="en-US" dirty="0">
                  <a:solidFill>
                    <a:schemeClr val="tx1"/>
                  </a:solidFill>
                  <a:cs typeface="B Nazanin" pitchFamily="2" charset="-78"/>
                </a:rPr>
                <a:t>(EID,  </a:t>
              </a:r>
              <a:r>
                <a:rPr lang="en-US" dirty="0" smtClean="0">
                  <a:solidFill>
                    <a:schemeClr val="tx1"/>
                  </a:solidFill>
                  <a:cs typeface="B Nazanin" pitchFamily="2" charset="-78"/>
                </a:rPr>
                <a:t>L,  M,  N)</a:t>
              </a:r>
              <a:endParaRPr lang="en-US" dirty="0">
                <a:solidFill>
                  <a:schemeClr val="tx1"/>
                </a:solidFill>
                <a:cs typeface="B Nazanin" pitchFamily="2" charset="-78"/>
              </a:endParaRPr>
            </a:p>
          </p:txBody>
        </p:sp>
        <p:cxnSp>
          <p:nvCxnSpPr>
            <p:cNvPr id="113" name="Straight Connector 112"/>
            <p:cNvCxnSpPr/>
            <p:nvPr/>
          </p:nvCxnSpPr>
          <p:spPr>
            <a:xfrm>
              <a:off x="504498" y="4712737"/>
              <a:ext cx="455512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>
              <a:off x="652054" y="5105400"/>
              <a:ext cx="455512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641132" y="5523186"/>
              <a:ext cx="455512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>
              <a:off x="670976" y="6340366"/>
              <a:ext cx="455512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1" name="Oval 120"/>
          <p:cNvSpPr/>
          <p:nvPr/>
        </p:nvSpPr>
        <p:spPr>
          <a:xfrm>
            <a:off x="3970621" y="4572000"/>
            <a:ext cx="480727" cy="29203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en-US" sz="1400" dirty="0">
                <a:solidFill>
                  <a:sysClr val="windowText" lastClr="000000"/>
                </a:solidFill>
              </a:rPr>
              <a:t>X</a:t>
            </a:r>
          </a:p>
        </p:txBody>
      </p:sp>
      <p:cxnSp>
        <p:nvCxnSpPr>
          <p:cNvPr id="122" name="Straight Connector 121"/>
          <p:cNvCxnSpPr>
            <a:stCxn id="65" idx="1"/>
            <a:endCxn id="121" idx="6"/>
          </p:cNvCxnSpPr>
          <p:nvPr/>
        </p:nvCxnSpPr>
        <p:spPr>
          <a:xfrm flipH="1" flipV="1">
            <a:off x="4451348" y="4718019"/>
            <a:ext cx="540219" cy="256078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Oval 123"/>
          <p:cNvSpPr/>
          <p:nvPr/>
        </p:nvSpPr>
        <p:spPr>
          <a:xfrm>
            <a:off x="4243673" y="4876800"/>
            <a:ext cx="480727" cy="29203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en-US" sz="1400" dirty="0" smtClean="0">
                <a:solidFill>
                  <a:sysClr val="windowText" lastClr="000000"/>
                </a:solidFill>
              </a:rPr>
              <a:t>Y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cxnSp>
        <p:nvCxnSpPr>
          <p:cNvPr id="125" name="Straight Connector 124"/>
          <p:cNvCxnSpPr>
            <a:stCxn id="65" idx="1"/>
            <a:endCxn id="124" idx="6"/>
          </p:cNvCxnSpPr>
          <p:nvPr/>
        </p:nvCxnSpPr>
        <p:spPr>
          <a:xfrm flipH="1">
            <a:off x="4724400" y="4974097"/>
            <a:ext cx="267167" cy="48722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5146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121" grpId="0" animBg="1"/>
      <p:bldP spid="12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حالت 9: طراحی ارتباط </a:t>
            </a:r>
            <a:r>
              <a:rPr lang="en-US" dirty="0" smtClean="0"/>
              <a:t>IS-A</a:t>
            </a:r>
            <a:r>
              <a:rPr lang="fa-IR" dirty="0" smtClean="0"/>
              <a:t>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50000"/>
              </a:lnSpc>
            </a:pPr>
            <a:r>
              <a:rPr lang="fa-IR" u="sng" dirty="0">
                <a:solidFill>
                  <a:srgbClr val="C00000"/>
                </a:solidFill>
              </a:rPr>
              <a:t>مزیت این تکنیک: </a:t>
            </a:r>
            <a:r>
              <a:rPr lang="fa-IR" dirty="0" smtClean="0"/>
              <a:t>شرط خاصی از نظر نوع تخصیص ندارد (تکنیک‏های دیگری که مطرح می‏شود، همگی برای شرایط خاص هستند).</a:t>
            </a:r>
          </a:p>
          <a:p>
            <a:pPr>
              <a:lnSpc>
                <a:spcPct val="250000"/>
              </a:lnSpc>
            </a:pPr>
            <a:r>
              <a:rPr lang="fa-IR" u="sng" dirty="0" smtClean="0">
                <a:solidFill>
                  <a:srgbClr val="C00000"/>
                </a:solidFill>
              </a:rPr>
              <a:t>عیب این تکنیک: </a:t>
            </a:r>
            <a:r>
              <a:rPr lang="fa-IR" dirty="0" smtClean="0"/>
              <a:t>اگر بخواهیم در مورد یک زیرنوع،  اطلاعات کامل به دست آوریم، باید </a:t>
            </a:r>
            <a:r>
              <a:rPr lang="en-US" sz="1800" dirty="0" smtClean="0"/>
              <a:t>JOIN</a:t>
            </a:r>
            <a:r>
              <a:rPr lang="fa-IR" sz="1800" dirty="0" smtClean="0"/>
              <a:t> </a:t>
            </a:r>
            <a:r>
              <a:rPr lang="fa-IR" dirty="0" smtClean="0"/>
              <a:t>کنیم.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863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حالت 9: طراحی ارتباط </a:t>
            </a:r>
            <a:r>
              <a:rPr lang="en-US" dirty="0"/>
              <a:t>IS-A</a:t>
            </a:r>
            <a:r>
              <a:rPr lang="fa-IR" dirty="0"/>
              <a:t>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fa-IR" b="1" dirty="0" smtClean="0">
                <a:solidFill>
                  <a:srgbClr val="C00000"/>
                </a:solidFill>
              </a:rPr>
              <a:t>2- </a:t>
            </a:r>
            <a:r>
              <a:rPr lang="fa-IR" dirty="0" smtClean="0"/>
              <a:t>طراحی با </a:t>
            </a:r>
            <a:r>
              <a:rPr lang="en-US" sz="1800" dirty="0" smtClean="0"/>
              <a:t>n</a:t>
            </a:r>
            <a:r>
              <a:rPr lang="fa-IR" sz="1800" dirty="0" smtClean="0"/>
              <a:t> </a:t>
            </a:r>
            <a:r>
              <a:rPr lang="fa-IR" dirty="0" smtClean="0"/>
              <a:t>رابطه: برای </a:t>
            </a:r>
            <a:r>
              <a:rPr lang="fa-IR" b="1" dirty="0" smtClean="0"/>
              <a:t>زبرنوع</a:t>
            </a:r>
            <a:r>
              <a:rPr lang="fa-IR" dirty="0" smtClean="0"/>
              <a:t>، رابطه‏ای طراحی نمی‏کنیم. بنابراین صفات </a:t>
            </a:r>
            <a:r>
              <a:rPr lang="fa-IR" u="sng" dirty="0" smtClean="0"/>
              <a:t>مشترک</a:t>
            </a:r>
            <a:r>
              <a:rPr lang="fa-IR" dirty="0" smtClean="0"/>
              <a:t> باید در رابطه نمایشگر هر </a:t>
            </a:r>
            <a:r>
              <a:rPr lang="fa-IR" b="1" dirty="0" smtClean="0"/>
              <a:t>زیرنوع</a:t>
            </a:r>
            <a:r>
              <a:rPr lang="fa-IR" dirty="0" smtClean="0"/>
              <a:t> وجود داشته باشد.</a:t>
            </a:r>
          </a:p>
          <a:p>
            <a:pPr lvl="1"/>
            <a:r>
              <a:rPr lang="fa-IR" u="sng" dirty="0" smtClean="0">
                <a:solidFill>
                  <a:srgbClr val="C00000"/>
                </a:solidFill>
              </a:rPr>
              <a:t>شرط لازم:</a:t>
            </a:r>
            <a:r>
              <a:rPr lang="fa-IR" dirty="0" smtClean="0">
                <a:solidFill>
                  <a:srgbClr val="C00000"/>
                </a:solidFill>
              </a:rPr>
              <a:t> </a:t>
            </a:r>
            <a:r>
              <a:rPr lang="fa-IR" dirty="0" smtClean="0"/>
              <a:t>باید تخصیص کامل باشد. اگر نباشد، بخشی از داده‏های محیط قابل نمایش نیستند.</a:t>
            </a:r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 algn="r"/>
            <a:r>
              <a:rPr lang="fa-IR" u="sng" dirty="0" smtClean="0">
                <a:solidFill>
                  <a:srgbClr val="C00000"/>
                </a:solidFill>
              </a:rPr>
              <a:t>مزیت نسبت به تکنیک اول:</a:t>
            </a:r>
            <a:r>
              <a:rPr lang="fa-IR" dirty="0" smtClean="0">
                <a:solidFill>
                  <a:srgbClr val="C00000"/>
                </a:solidFill>
              </a:rPr>
              <a:t> </a:t>
            </a:r>
            <a:r>
              <a:rPr lang="fa-IR" dirty="0" smtClean="0"/>
              <a:t>برای به دست آوردن اطلاعات کامل زیرنوع‏ها نیازی به </a:t>
            </a:r>
            <a:r>
              <a:rPr lang="en-US" sz="1800" dirty="0" smtClean="0"/>
              <a:t>JOIN</a:t>
            </a:r>
            <a:r>
              <a:rPr lang="fa-IR" sz="1800" dirty="0" smtClean="0"/>
              <a:t> </a:t>
            </a:r>
            <a:r>
              <a:rPr lang="fa-IR" dirty="0" smtClean="0"/>
              <a:t>نیست.</a:t>
            </a:r>
          </a:p>
          <a:p>
            <a:pPr lvl="1" algn="r"/>
            <a:r>
              <a:rPr lang="fa-IR" dirty="0" smtClean="0"/>
              <a:t>نکته: در این تکنیک، لزوماً افزونگی پیش نمی‏آید. اگر تخصیص هم‏پوشا باشد میزانی افزونگی پیش می‏آید.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52400" y="3048000"/>
            <a:ext cx="3657600" cy="1777947"/>
            <a:chOff x="70517" y="4495805"/>
            <a:chExt cx="3129883" cy="1777947"/>
          </a:xfrm>
        </p:grpSpPr>
        <p:sp>
          <p:nvSpPr>
            <p:cNvPr id="5" name="Rounded Rectangle 4"/>
            <p:cNvSpPr/>
            <p:nvPr/>
          </p:nvSpPr>
          <p:spPr>
            <a:xfrm>
              <a:off x="70517" y="4495805"/>
              <a:ext cx="3129883" cy="1777947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rtl="1">
                <a:lnSpc>
                  <a:spcPct val="150000"/>
                </a:lnSpc>
              </a:pPr>
              <a:r>
                <a:rPr lang="en-US" b="1" dirty="0" smtClean="0">
                  <a:solidFill>
                    <a:schemeClr val="tx1"/>
                  </a:solidFill>
                  <a:cs typeface="B Nazanin" pitchFamily="2" charset="-78"/>
                </a:rPr>
                <a:t>E1</a:t>
              </a:r>
              <a:r>
                <a:rPr lang="en-US" dirty="0" smtClean="0">
                  <a:solidFill>
                    <a:schemeClr val="tx1"/>
                  </a:solidFill>
                  <a:cs typeface="B Nazanin" pitchFamily="2" charset="-78"/>
                </a:rPr>
                <a:t> (EID,  X,  Y,  A,  B)</a:t>
              </a:r>
            </a:p>
            <a:p>
              <a:pPr rtl="1">
                <a:lnSpc>
                  <a:spcPct val="150000"/>
                </a:lnSpc>
              </a:pPr>
              <a:r>
                <a:rPr lang="en-US" b="1" dirty="0" smtClean="0">
                  <a:solidFill>
                    <a:schemeClr val="tx1"/>
                  </a:solidFill>
                  <a:cs typeface="B Nazanin" pitchFamily="2" charset="-78"/>
                </a:rPr>
                <a:t>E2</a:t>
              </a:r>
              <a:r>
                <a:rPr lang="en-US" dirty="0" smtClean="0">
                  <a:solidFill>
                    <a:schemeClr val="tx1"/>
                  </a:solidFill>
                  <a:cs typeface="B Nazanin" pitchFamily="2" charset="-78"/>
                </a:rPr>
                <a:t> </a:t>
              </a:r>
              <a:r>
                <a:rPr lang="en-US" dirty="0">
                  <a:solidFill>
                    <a:schemeClr val="tx1"/>
                  </a:solidFill>
                  <a:cs typeface="B Nazanin" pitchFamily="2" charset="-78"/>
                </a:rPr>
                <a:t>(EID,  </a:t>
              </a:r>
              <a:r>
                <a:rPr lang="en-US" dirty="0" smtClean="0">
                  <a:solidFill>
                    <a:schemeClr val="tx1"/>
                  </a:solidFill>
                  <a:cs typeface="B Nazanin" pitchFamily="2" charset="-78"/>
                </a:rPr>
                <a:t>X,  Y, F)</a:t>
              </a:r>
              <a:endParaRPr lang="en-US" dirty="0">
                <a:solidFill>
                  <a:schemeClr val="tx1"/>
                </a:solidFill>
                <a:cs typeface="B Nazanin" pitchFamily="2" charset="-78"/>
              </a:endParaRPr>
            </a:p>
            <a:p>
              <a:pPr rtl="1">
                <a:lnSpc>
                  <a:spcPct val="150000"/>
                </a:lnSpc>
              </a:pPr>
              <a:r>
                <a:rPr lang="en-US" dirty="0" smtClean="0">
                  <a:solidFill>
                    <a:schemeClr val="tx1"/>
                  </a:solidFill>
                  <a:cs typeface="B Nazanin" pitchFamily="2" charset="-78"/>
                </a:rPr>
                <a:t>…</a:t>
              </a:r>
            </a:p>
            <a:p>
              <a:pPr rtl="1">
                <a:lnSpc>
                  <a:spcPct val="150000"/>
                </a:lnSpc>
              </a:pPr>
              <a:r>
                <a:rPr lang="en-US" b="1" dirty="0" smtClean="0">
                  <a:solidFill>
                    <a:schemeClr val="tx1"/>
                  </a:solidFill>
                  <a:cs typeface="B Nazanin" pitchFamily="2" charset="-78"/>
                </a:rPr>
                <a:t>En</a:t>
              </a:r>
              <a:r>
                <a:rPr lang="en-US" dirty="0" smtClean="0">
                  <a:solidFill>
                    <a:schemeClr val="tx1"/>
                  </a:solidFill>
                  <a:cs typeface="B Nazanin" pitchFamily="2" charset="-78"/>
                </a:rPr>
                <a:t> </a:t>
              </a:r>
              <a:r>
                <a:rPr lang="en-US" dirty="0">
                  <a:solidFill>
                    <a:schemeClr val="tx1"/>
                  </a:solidFill>
                  <a:cs typeface="B Nazanin" pitchFamily="2" charset="-78"/>
                </a:rPr>
                <a:t>(EID,  </a:t>
              </a:r>
              <a:r>
                <a:rPr lang="en-US" dirty="0" smtClean="0">
                  <a:solidFill>
                    <a:schemeClr val="tx1"/>
                  </a:solidFill>
                  <a:cs typeface="B Nazanin" pitchFamily="2" charset="-78"/>
                </a:rPr>
                <a:t>X,  Y,  L,  M,  N)</a:t>
              </a:r>
              <a:endParaRPr lang="en-US" dirty="0">
                <a:solidFill>
                  <a:schemeClr val="tx1"/>
                </a:solidFill>
                <a:cs typeface="B Nazanin" pitchFamily="2" charset="-78"/>
              </a:endParaRPr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526958" y="4917375"/>
              <a:ext cx="455512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538362" y="5334005"/>
              <a:ext cx="455512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526958" y="6143303"/>
              <a:ext cx="455512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83965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حالت 9: طراحی ارتباط </a:t>
            </a:r>
            <a:r>
              <a:rPr lang="en-US" dirty="0"/>
              <a:t>IS-A</a:t>
            </a:r>
            <a:r>
              <a:rPr lang="fa-IR" dirty="0"/>
              <a:t>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lnSpc>
                <a:spcPct val="200000"/>
              </a:lnSpc>
              <a:buNone/>
            </a:pPr>
            <a:r>
              <a:rPr lang="fa-IR" b="1" dirty="0" smtClean="0">
                <a:solidFill>
                  <a:srgbClr val="C00000"/>
                </a:solidFill>
              </a:rPr>
              <a:t>3-</a:t>
            </a:r>
            <a:r>
              <a:rPr lang="fa-IR" dirty="0" smtClean="0"/>
              <a:t> طراحی فقط با یک رابطه، با استفاده از صفت نمایشگر نوع </a:t>
            </a:r>
            <a:r>
              <a:rPr lang="fa-IR" b="1" dirty="0" smtClean="0"/>
              <a:t>زیرنوع‏ها</a:t>
            </a:r>
          </a:p>
          <a:p>
            <a:pPr lvl="1">
              <a:lnSpc>
                <a:spcPct val="200000"/>
              </a:lnSpc>
            </a:pPr>
            <a:r>
              <a:rPr lang="fa-IR" u="sng" dirty="0">
                <a:solidFill>
                  <a:srgbClr val="C00000"/>
                </a:solidFill>
              </a:rPr>
              <a:t>شرط استفاده از این </a:t>
            </a:r>
            <a:r>
              <a:rPr lang="fa-IR" u="sng" dirty="0" smtClean="0">
                <a:solidFill>
                  <a:srgbClr val="C00000"/>
                </a:solidFill>
              </a:rPr>
              <a:t>تکنیک: </a:t>
            </a:r>
            <a:r>
              <a:rPr lang="fa-IR" dirty="0" smtClean="0"/>
              <a:t>تخصیص مجزا باشد؛ یعنی یک نمونه کارمند، جزء نمونه‏های حداکثر یک </a:t>
            </a:r>
            <a:r>
              <a:rPr lang="fa-IR" b="1" dirty="0" smtClean="0"/>
              <a:t>زیرنوع</a:t>
            </a:r>
            <a:r>
              <a:rPr lang="fa-IR" dirty="0" smtClean="0"/>
              <a:t> باشد.</a:t>
            </a:r>
          </a:p>
          <a:p>
            <a:pPr lvl="1">
              <a:lnSpc>
                <a:spcPct val="200000"/>
              </a:lnSpc>
            </a:pPr>
            <a:endParaRPr lang="fa-IR" dirty="0"/>
          </a:p>
          <a:p>
            <a:pPr marL="457200" lvl="1" indent="0">
              <a:lnSpc>
                <a:spcPct val="200000"/>
              </a:lnSpc>
              <a:buNone/>
            </a:pPr>
            <a:endParaRPr lang="fa-IR" dirty="0" smtClean="0"/>
          </a:p>
          <a:p>
            <a:pPr lvl="1">
              <a:lnSpc>
                <a:spcPct val="200000"/>
              </a:lnSpc>
            </a:pPr>
            <a:r>
              <a:rPr lang="fa-IR" u="sng" dirty="0" smtClean="0">
                <a:solidFill>
                  <a:srgbClr val="C00000"/>
                </a:solidFill>
              </a:rPr>
              <a:t>مزیت این تکنیک: </a:t>
            </a:r>
            <a:r>
              <a:rPr lang="fa-IR" dirty="0"/>
              <a:t>برای به دست آوردن اطلاعات کامل زیرنوع‏ها نیازی به </a:t>
            </a:r>
            <a:r>
              <a:rPr lang="en-US" sz="1800" dirty="0"/>
              <a:t>JOIN</a:t>
            </a:r>
            <a:r>
              <a:rPr lang="fa-IR" sz="1800" dirty="0"/>
              <a:t> </a:t>
            </a:r>
            <a:r>
              <a:rPr lang="fa-IR" dirty="0"/>
              <a:t>نیست.</a:t>
            </a:r>
          </a:p>
          <a:p>
            <a:pPr lvl="1">
              <a:lnSpc>
                <a:spcPct val="200000"/>
              </a:lnSpc>
            </a:pPr>
            <a:r>
              <a:rPr lang="fa-IR" u="sng" dirty="0" smtClean="0">
                <a:solidFill>
                  <a:srgbClr val="C00000"/>
                </a:solidFill>
              </a:rPr>
              <a:t>عیب این تکنیک: </a:t>
            </a:r>
            <a:r>
              <a:rPr lang="fa-IR" dirty="0" smtClean="0"/>
              <a:t>هیچمقدار (</a:t>
            </a:r>
            <a:r>
              <a:rPr lang="en-US" sz="1800" dirty="0" smtClean="0"/>
              <a:t>Null</a:t>
            </a:r>
            <a:r>
              <a:rPr lang="fa-IR" dirty="0" smtClean="0"/>
              <a:t>) زیاد دارد و درجه رابطه زیاد است.</a:t>
            </a:r>
          </a:p>
          <a:p>
            <a:pPr lvl="1"/>
            <a:endParaRPr lang="fa-IR" dirty="0"/>
          </a:p>
          <a:p>
            <a:pPr marL="457200" lvl="1" indent="0">
              <a:buNone/>
            </a:pPr>
            <a:endParaRPr lang="fa-IR" dirty="0" smtClean="0"/>
          </a:p>
          <a:p>
            <a:pPr marL="457200" lvl="1" indent="0">
              <a:buNone/>
            </a:pPr>
            <a:endParaRPr lang="fa-IR" dirty="0"/>
          </a:p>
          <a:p>
            <a:pPr marL="457200" lvl="1" indent="0">
              <a:buNone/>
            </a:pPr>
            <a:endParaRPr lang="fa-IR" dirty="0" smtClean="0"/>
          </a:p>
          <a:p>
            <a:pPr lvl="1"/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228600" y="3247777"/>
            <a:ext cx="4800600" cy="1248023"/>
            <a:chOff x="228600" y="4419600"/>
            <a:chExt cx="4800600" cy="1248023"/>
          </a:xfrm>
        </p:grpSpPr>
        <p:grpSp>
          <p:nvGrpSpPr>
            <p:cNvPr id="4" name="Group 3"/>
            <p:cNvGrpSpPr/>
            <p:nvPr/>
          </p:nvGrpSpPr>
          <p:grpSpPr>
            <a:xfrm>
              <a:off x="228600" y="4419600"/>
              <a:ext cx="4800600" cy="1248023"/>
              <a:chOff x="70517" y="4495805"/>
              <a:chExt cx="4107971" cy="1777947"/>
            </a:xfrm>
          </p:grpSpPr>
          <p:sp>
            <p:nvSpPr>
              <p:cNvPr id="5" name="Rounded Rectangle 4"/>
              <p:cNvSpPr/>
              <p:nvPr/>
            </p:nvSpPr>
            <p:spPr>
              <a:xfrm>
                <a:off x="70517" y="4495805"/>
                <a:ext cx="4107971" cy="1777947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150000"/>
                  </a:lnSpc>
                </a:pPr>
                <a:r>
                  <a:rPr lang="en-US" b="1" dirty="0" smtClean="0">
                    <a:solidFill>
                      <a:schemeClr val="tx1"/>
                    </a:solidFill>
                    <a:cs typeface="B Nazanin" pitchFamily="2" charset="-78"/>
                  </a:rPr>
                  <a:t>E </a:t>
                </a:r>
                <a:r>
                  <a:rPr lang="en-US" dirty="0" smtClean="0">
                    <a:solidFill>
                      <a:schemeClr val="tx1"/>
                    </a:solidFill>
                    <a:cs typeface="B Nazanin" pitchFamily="2" charset="-78"/>
                  </a:rPr>
                  <a:t>(EID,  X,  Y,  A,  B,  F,  L,  M,  N,  TYPE)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>
                    <a:solidFill>
                      <a:schemeClr val="tx1"/>
                    </a:solidFill>
                    <a:cs typeface="B Nazanin" pitchFamily="2" charset="-78"/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  <a:cs typeface="B Nazanin" pitchFamily="2" charset="-78"/>
                  </a:rPr>
                  <a:t>    100   x1  y1  a1  b1  ?   ?    ?     ?      </a:t>
                </a:r>
                <a:r>
                  <a:rPr lang="fa-IR" dirty="0" smtClean="0">
                    <a:solidFill>
                      <a:schemeClr val="tx1"/>
                    </a:solidFill>
                    <a:cs typeface="B Nazanin" pitchFamily="2" charset="-78"/>
                  </a:rPr>
                  <a:t>مدیر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>
                    <a:solidFill>
                      <a:schemeClr val="tx1"/>
                    </a:solidFill>
                    <a:cs typeface="B Nazanin" pitchFamily="2" charset="-78"/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  <a:cs typeface="B Nazanin" pitchFamily="2" charset="-78"/>
                  </a:rPr>
                  <a:t>    200   x</a:t>
                </a:r>
                <a:r>
                  <a:rPr lang="en-US" dirty="0">
                    <a:solidFill>
                      <a:schemeClr val="tx1"/>
                    </a:solidFill>
                    <a:cs typeface="B Nazanin" pitchFamily="2" charset="-78"/>
                  </a:rPr>
                  <a:t>2</a:t>
                </a:r>
                <a:r>
                  <a:rPr lang="en-US" dirty="0" smtClean="0">
                    <a:solidFill>
                      <a:schemeClr val="tx1"/>
                    </a:solidFill>
                    <a:cs typeface="B Nazanin" pitchFamily="2" charset="-78"/>
                  </a:rPr>
                  <a:t>  y2  ?     ?    ?  l2   m2  n2    </a:t>
                </a:r>
                <a:r>
                  <a:rPr lang="fa-IR" dirty="0" smtClean="0">
                    <a:solidFill>
                      <a:schemeClr val="tx1"/>
                    </a:solidFill>
                    <a:cs typeface="B Nazanin" pitchFamily="2" charset="-78"/>
                  </a:rPr>
                  <a:t>مشاور</a:t>
                </a:r>
                <a:endParaRPr lang="en-US" dirty="0">
                  <a:solidFill>
                    <a:schemeClr val="tx1"/>
                  </a:solidFill>
                  <a:cs typeface="B Nazanin" pitchFamily="2" charset="-78"/>
                </a:endParaRPr>
              </a:p>
            </p:txBody>
          </p:sp>
          <p:cxnSp>
            <p:nvCxnSpPr>
              <p:cNvPr id="7" name="Straight Connector 6"/>
              <p:cNvCxnSpPr/>
              <p:nvPr/>
            </p:nvCxnSpPr>
            <p:spPr>
              <a:xfrm>
                <a:off x="396546" y="5019868"/>
                <a:ext cx="455512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" name="Straight Connector 11"/>
            <p:cNvCxnSpPr/>
            <p:nvPr/>
          </p:nvCxnSpPr>
          <p:spPr>
            <a:xfrm>
              <a:off x="609600" y="4876800"/>
              <a:ext cx="3886200" cy="0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19355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حالت 9: طراحی ارتباط </a:t>
            </a:r>
            <a:r>
              <a:rPr lang="en-US" dirty="0"/>
              <a:t>IS-A</a:t>
            </a:r>
            <a:r>
              <a:rPr lang="fa-IR" dirty="0"/>
              <a:t>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lnSpc>
                <a:spcPct val="200000"/>
              </a:lnSpc>
              <a:buNone/>
            </a:pPr>
            <a:r>
              <a:rPr lang="fa-IR" b="1" dirty="0" smtClean="0">
                <a:solidFill>
                  <a:srgbClr val="C00000"/>
                </a:solidFill>
              </a:rPr>
              <a:t>4-</a:t>
            </a:r>
            <a:r>
              <a:rPr lang="fa-IR" dirty="0" smtClean="0"/>
              <a:t> </a:t>
            </a:r>
            <a:r>
              <a:rPr lang="fa-IR" dirty="0"/>
              <a:t>طراحی فقط با یک رابطه، </a:t>
            </a:r>
            <a:r>
              <a:rPr lang="fa-IR" dirty="0" smtClean="0"/>
              <a:t>با استفاده از آرایه بیتی؛ هر بیت نمایشگر نوع یک </a:t>
            </a:r>
            <a:r>
              <a:rPr lang="fa-IR" b="1" dirty="0" smtClean="0"/>
              <a:t>زیرنوع</a:t>
            </a:r>
            <a:r>
              <a:rPr lang="fa-IR" dirty="0" smtClean="0"/>
              <a:t>. در واقع برای نمایش هر نمونه موجودیت، بسته به اینکه در مجموعه نمونه‏های کدام زیرنوع باشد، بیت مربوطه‏اش را 1</a:t>
            </a:r>
            <a:r>
              <a:rPr lang="fa-IR" dirty="0"/>
              <a:t> </a:t>
            </a:r>
            <a:r>
              <a:rPr lang="fa-IR" dirty="0" smtClean="0"/>
              <a:t>می‏کنیم.</a:t>
            </a:r>
          </a:p>
          <a:p>
            <a:pPr lvl="1">
              <a:lnSpc>
                <a:spcPct val="200000"/>
              </a:lnSpc>
            </a:pPr>
            <a:r>
              <a:rPr lang="fa-IR" u="sng" dirty="0" smtClean="0">
                <a:solidFill>
                  <a:srgbClr val="C00000"/>
                </a:solidFill>
              </a:rPr>
              <a:t>شرط استفاده از این تکنیک: </a:t>
            </a:r>
            <a:r>
              <a:rPr lang="fa-IR" dirty="0" smtClean="0"/>
              <a:t>وقتی تخصیص هم‏پوشا باشد (سایر شرایط همانها که در تکنیک 3 گفته شد).</a:t>
            </a:r>
          </a:p>
          <a:p>
            <a:pPr lvl="1"/>
            <a:endParaRPr lang="fa-IR" dirty="0" smtClean="0"/>
          </a:p>
          <a:p>
            <a:pPr lvl="1"/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381000" y="4054812"/>
            <a:ext cx="6019800" cy="2376054"/>
            <a:chOff x="228600" y="3491346"/>
            <a:chExt cx="6019800" cy="2376054"/>
          </a:xfrm>
        </p:grpSpPr>
        <p:grpSp>
          <p:nvGrpSpPr>
            <p:cNvPr id="10" name="Group 9"/>
            <p:cNvGrpSpPr/>
            <p:nvPr/>
          </p:nvGrpSpPr>
          <p:grpSpPr>
            <a:xfrm>
              <a:off x="228600" y="4009777"/>
              <a:ext cx="6019800" cy="1857623"/>
              <a:chOff x="228600" y="4009777"/>
              <a:chExt cx="6019800" cy="1857623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228600" y="4009777"/>
                <a:ext cx="6019800" cy="1857623"/>
                <a:chOff x="70517" y="4495805"/>
                <a:chExt cx="4107971" cy="1777947"/>
              </a:xfrm>
            </p:grpSpPr>
            <p:sp>
              <p:nvSpPr>
                <p:cNvPr id="5" name="Rounded Rectangle 4"/>
                <p:cNvSpPr/>
                <p:nvPr/>
              </p:nvSpPr>
              <p:spPr>
                <a:xfrm>
                  <a:off x="70517" y="4495805"/>
                  <a:ext cx="4107971" cy="1777947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50000"/>
                    </a:lnSpc>
                  </a:pPr>
                  <a:r>
                    <a:rPr lang="en-US" b="1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E </a:t>
                  </a:r>
                  <a:r>
                    <a:rPr lang="en-US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(EID,  X,  Y,  A,  B,  F,  L,  M,  N,  TB1, TB2, …,</a:t>
                  </a:r>
                  <a:r>
                    <a:rPr lang="en-US" dirty="0" err="1" smtClean="0">
                      <a:solidFill>
                        <a:schemeClr val="tx1"/>
                      </a:solidFill>
                      <a:cs typeface="B Nazanin" pitchFamily="2" charset="-78"/>
                    </a:rPr>
                    <a:t>TBn</a:t>
                  </a:r>
                  <a:r>
                    <a:rPr lang="en-US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)</a:t>
                  </a:r>
                </a:p>
                <a:p>
                  <a:pPr>
                    <a:lnSpc>
                      <a:spcPct val="150000"/>
                    </a:lnSpc>
                  </a:pPr>
                  <a:endParaRPr lang="fa-IR" dirty="0" smtClean="0">
                    <a:solidFill>
                      <a:schemeClr val="tx1"/>
                    </a:solidFill>
                    <a:cs typeface="B Nazanin" pitchFamily="2" charset="-78"/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en-US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      100   x1   y1 			1     0             0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en-US" dirty="0">
                      <a:solidFill>
                        <a:schemeClr val="tx1"/>
                      </a:solidFill>
                      <a:cs typeface="B Nazanin" pitchFamily="2" charset="-78"/>
                    </a:rPr>
                    <a:t> </a:t>
                  </a:r>
                  <a:r>
                    <a:rPr lang="en-US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     200   x2   y2			0     1             0                              </a:t>
                  </a:r>
                </a:p>
                <a:p>
                  <a:pPr rtl="1">
                    <a:lnSpc>
                      <a:spcPct val="150000"/>
                    </a:lnSpc>
                  </a:pPr>
                  <a:endParaRPr lang="en-US" dirty="0">
                    <a:solidFill>
                      <a:schemeClr val="tx1"/>
                    </a:solidFill>
                    <a:cs typeface="B Nazanin" pitchFamily="2" charset="-78"/>
                  </a:endParaRPr>
                </a:p>
              </p:txBody>
            </p:sp>
            <p:cxnSp>
              <p:nvCxnSpPr>
                <p:cNvPr id="6" name="Straight Connector 5"/>
                <p:cNvCxnSpPr/>
                <p:nvPr/>
              </p:nvCxnSpPr>
              <p:spPr>
                <a:xfrm>
                  <a:off x="382515" y="4742187"/>
                  <a:ext cx="311998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" name="Straight Connector 8"/>
              <p:cNvCxnSpPr/>
              <p:nvPr/>
            </p:nvCxnSpPr>
            <p:spPr>
              <a:xfrm>
                <a:off x="670034" y="4800600"/>
                <a:ext cx="4953000" cy="0"/>
              </a:xfrm>
              <a:prstGeom prst="line">
                <a:avLst/>
              </a:prstGeom>
              <a:ln w="254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Right Brace 10"/>
            <p:cNvSpPr/>
            <p:nvPr/>
          </p:nvSpPr>
          <p:spPr>
            <a:xfrm rot="16200000">
              <a:off x="4582168" y="3095162"/>
              <a:ext cx="166699" cy="1752600"/>
            </a:xfrm>
            <a:prstGeom prst="rightBrace">
              <a:avLst/>
            </a:prstGeom>
            <a:ln>
              <a:solidFill>
                <a:srgbClr val="0919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fa-IR" sz="2000">
                <a:cs typeface="B Nazanin" pitchFamily="2" charset="-78"/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4242517" y="3491346"/>
              <a:ext cx="1320083" cy="39676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rtl="1">
                <a:lnSpc>
                  <a:spcPct val="150000"/>
                </a:lnSpc>
              </a:pPr>
              <a:r>
                <a:rPr lang="fa-IR" dirty="0" smtClean="0">
                  <a:solidFill>
                    <a:srgbClr val="0919AF"/>
                  </a:solidFill>
                  <a:cs typeface="B Nazanin" pitchFamily="2" charset="-78"/>
                </a:rPr>
                <a:t>آرایه بیتی</a:t>
              </a:r>
              <a:endParaRPr lang="en-US" dirty="0" smtClean="0">
                <a:solidFill>
                  <a:srgbClr val="0919AF"/>
                </a:solidFill>
                <a:cs typeface="B Nazanin" pitchFamily="2" charset="-78"/>
              </a:endParaRP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3810000" y="4274266"/>
              <a:ext cx="1972760" cy="39676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rtl="1">
                <a:lnSpc>
                  <a:spcPct val="150000"/>
                </a:lnSpc>
              </a:pPr>
              <a:r>
                <a:rPr lang="fa-IR" sz="1400" dirty="0" smtClean="0">
                  <a:solidFill>
                    <a:srgbClr val="0919AF"/>
                  </a:solidFill>
                  <a:cs typeface="B Nazanin" pitchFamily="2" charset="-78"/>
                </a:rPr>
                <a:t>مشاور          منشی      مدیر</a:t>
              </a:r>
              <a:endParaRPr lang="en-US" sz="1400" dirty="0" smtClean="0">
                <a:solidFill>
                  <a:srgbClr val="0919AF"/>
                </a:solidFill>
                <a:cs typeface="B Nazanin" pitchFamily="2" charset="-78"/>
              </a:endParaRP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V="1">
              <a:off x="5354782" y="4243093"/>
              <a:ext cx="0" cy="198384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V="1">
              <a:off x="4572000" y="4253483"/>
              <a:ext cx="0" cy="198384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V="1">
              <a:off x="4038600" y="4238514"/>
              <a:ext cx="0" cy="198384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29742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حالت 10: طراحی ارث‏بری چندگانه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228600" y="1371600"/>
            <a:ext cx="9144000" cy="525779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a-IR" dirty="0" smtClean="0"/>
          </a:p>
          <a:p>
            <a:pPr lvl="1"/>
            <a:r>
              <a:rPr lang="fa-IR" dirty="0" smtClean="0"/>
              <a:t>وجود ارث‏بری چندگانه بین یک زیرنوع با چندزبرنوع</a:t>
            </a:r>
          </a:p>
          <a:p>
            <a:pPr lvl="1"/>
            <a:r>
              <a:rPr lang="fa-IR" dirty="0" smtClean="0"/>
              <a:t>اگر زیرنوع، </a:t>
            </a:r>
            <a:r>
              <a:rPr lang="en-US" dirty="0" smtClean="0"/>
              <a:t>n</a:t>
            </a:r>
            <a:r>
              <a:rPr lang="fa-IR" dirty="0" smtClean="0"/>
              <a:t> زبرنوع داشته باشد، رابطه نمایشگر زیر حداقل </a:t>
            </a:r>
            <a:r>
              <a:rPr lang="en-US" dirty="0" smtClean="0"/>
              <a:t>n</a:t>
            </a:r>
            <a:r>
              <a:rPr lang="fa-IR" dirty="0" smtClean="0"/>
              <a:t> کلید کاندید دارد.</a:t>
            </a:r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marL="0" indent="0">
              <a:buNone/>
            </a:pPr>
            <a:r>
              <a:rPr lang="fa-IR" dirty="0" smtClean="0"/>
              <a:t>        آیا ممکن است برای زیرنوع اصلاً رابطه طراحی نکنیم؟</a:t>
            </a:r>
          </a:p>
          <a:p>
            <a:pPr marL="457200" lvl="1" indent="0">
              <a:buNone/>
            </a:pPr>
            <a:endParaRPr lang="fa-IR" dirty="0"/>
          </a:p>
        </p:txBody>
      </p:sp>
      <p:sp>
        <p:nvSpPr>
          <p:cNvPr id="4" name="Rounded Rectangle 3"/>
          <p:cNvSpPr/>
          <p:nvPr/>
        </p:nvSpPr>
        <p:spPr>
          <a:xfrm>
            <a:off x="7467600" y="1479331"/>
            <a:ext cx="1295400" cy="457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b="1" dirty="0" smtClean="0">
                <a:cs typeface="B Nazanin" pitchFamily="2" charset="-78"/>
              </a:rPr>
              <a:t>حالت 10</a:t>
            </a:r>
            <a:endParaRPr lang="en-US" sz="2000" b="1" dirty="0">
              <a:cs typeface="B Nazanin" pitchFamily="2" charset="-78"/>
            </a:endParaRPr>
          </a:p>
        </p:txBody>
      </p:sp>
      <p:grpSp>
        <p:nvGrpSpPr>
          <p:cNvPr id="120" name="Group 119"/>
          <p:cNvGrpSpPr/>
          <p:nvPr/>
        </p:nvGrpSpPr>
        <p:grpSpPr>
          <a:xfrm>
            <a:off x="354441" y="5047992"/>
            <a:ext cx="4290449" cy="1777947"/>
            <a:chOff x="70517" y="4495805"/>
            <a:chExt cx="3129883" cy="1777947"/>
          </a:xfrm>
        </p:grpSpPr>
        <p:sp>
          <p:nvSpPr>
            <p:cNvPr id="38" name="Rounded Rectangle 37"/>
            <p:cNvSpPr/>
            <p:nvPr/>
          </p:nvSpPr>
          <p:spPr>
            <a:xfrm>
              <a:off x="70517" y="4495805"/>
              <a:ext cx="3129883" cy="1777947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rtl="1">
                <a:lnSpc>
                  <a:spcPct val="150000"/>
                </a:lnSpc>
              </a:pPr>
              <a:r>
                <a:rPr lang="en-US" b="1" dirty="0" smtClean="0">
                  <a:solidFill>
                    <a:schemeClr val="tx1"/>
                  </a:solidFill>
                  <a:cs typeface="B Nazanin" pitchFamily="2" charset="-78"/>
                </a:rPr>
                <a:t>STUD </a:t>
              </a:r>
              <a:r>
                <a:rPr lang="en-US" dirty="0" smtClean="0">
                  <a:solidFill>
                    <a:schemeClr val="tx1"/>
                  </a:solidFill>
                  <a:cs typeface="B Nazanin" pitchFamily="2" charset="-78"/>
                </a:rPr>
                <a:t>(STID,  STNAME, …)</a:t>
              </a:r>
            </a:p>
            <a:p>
              <a:pPr rtl="1">
                <a:lnSpc>
                  <a:spcPct val="150000"/>
                </a:lnSpc>
              </a:pPr>
              <a:r>
                <a:rPr lang="en-US" b="1" dirty="0" smtClean="0">
                  <a:solidFill>
                    <a:schemeClr val="tx1"/>
                  </a:solidFill>
                  <a:cs typeface="B Nazanin" pitchFamily="2" charset="-78"/>
                </a:rPr>
                <a:t>EMPL </a:t>
              </a:r>
              <a:r>
                <a:rPr lang="en-US" dirty="0" smtClean="0">
                  <a:solidFill>
                    <a:schemeClr val="tx1"/>
                  </a:solidFill>
                  <a:cs typeface="B Nazanin" pitchFamily="2" charset="-78"/>
                </a:rPr>
                <a:t>(EID,  ENAME,  …)</a:t>
              </a:r>
            </a:p>
            <a:p>
              <a:pPr rtl="1">
                <a:lnSpc>
                  <a:spcPct val="150000"/>
                </a:lnSpc>
              </a:pPr>
              <a:r>
                <a:rPr lang="en-US" b="1" dirty="0" smtClean="0">
                  <a:solidFill>
                    <a:schemeClr val="tx1"/>
                  </a:solidFill>
                  <a:cs typeface="B Nazanin" pitchFamily="2" charset="-78"/>
                </a:rPr>
                <a:t>STEM </a:t>
              </a:r>
              <a:r>
                <a:rPr lang="en-US" dirty="0" smtClean="0">
                  <a:solidFill>
                    <a:schemeClr val="tx1"/>
                  </a:solidFill>
                  <a:cs typeface="B Nazanin" pitchFamily="2" charset="-78"/>
                </a:rPr>
                <a:t>(STID, EID, MAXW)</a:t>
              </a:r>
              <a:endParaRPr lang="en-US" dirty="0">
                <a:solidFill>
                  <a:schemeClr val="tx1"/>
                </a:solidFill>
                <a:cs typeface="B Nazanin" pitchFamily="2" charset="-78"/>
              </a:endParaRPr>
            </a:p>
          </p:txBody>
        </p:sp>
        <p:cxnSp>
          <p:nvCxnSpPr>
            <p:cNvPr id="113" name="Straight Connector 112"/>
            <p:cNvCxnSpPr/>
            <p:nvPr/>
          </p:nvCxnSpPr>
          <p:spPr>
            <a:xfrm>
              <a:off x="1224592" y="5959449"/>
              <a:ext cx="280264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>
              <a:off x="763826" y="5126182"/>
              <a:ext cx="34374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763826" y="5523186"/>
              <a:ext cx="294918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>
              <a:off x="801726" y="5959449"/>
              <a:ext cx="321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2611321" y="3048000"/>
            <a:ext cx="6075479" cy="2286000"/>
            <a:chOff x="2611321" y="3048000"/>
            <a:chExt cx="6075479" cy="2286000"/>
          </a:xfrm>
        </p:grpSpPr>
        <p:grpSp>
          <p:nvGrpSpPr>
            <p:cNvPr id="52" name="Group 51"/>
            <p:cNvGrpSpPr/>
            <p:nvPr/>
          </p:nvGrpSpPr>
          <p:grpSpPr>
            <a:xfrm>
              <a:off x="2611321" y="3048000"/>
              <a:ext cx="6075479" cy="2133600"/>
              <a:chOff x="1425691" y="3395246"/>
              <a:chExt cx="6075479" cy="2133600"/>
            </a:xfrm>
          </p:grpSpPr>
          <p:grpSp>
            <p:nvGrpSpPr>
              <p:cNvPr id="54" name="Group 53"/>
              <p:cNvGrpSpPr/>
              <p:nvPr/>
            </p:nvGrpSpPr>
            <p:grpSpPr>
              <a:xfrm>
                <a:off x="3352800" y="3852446"/>
                <a:ext cx="2057400" cy="1676400"/>
                <a:chOff x="1511053" y="2133600"/>
                <a:chExt cx="2057400" cy="1676400"/>
              </a:xfrm>
            </p:grpSpPr>
            <p:sp>
              <p:nvSpPr>
                <p:cNvPr id="129" name="Rounded Rectangle 128"/>
                <p:cNvSpPr/>
                <p:nvPr/>
              </p:nvSpPr>
              <p:spPr>
                <a:xfrm>
                  <a:off x="2036914" y="3363742"/>
                  <a:ext cx="1087173" cy="446258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200" b="1" dirty="0" smtClean="0">
                      <a:solidFill>
                        <a:sysClr val="windowText" lastClr="000000"/>
                      </a:solidFill>
                      <a:cs typeface="B Nazanin" pitchFamily="2" charset="-78"/>
                    </a:rPr>
                    <a:t>دانشجو-کارمند</a:t>
                  </a:r>
                  <a:endParaRPr lang="en-US" sz="1200" b="1" dirty="0">
                    <a:solidFill>
                      <a:sysClr val="windowText" lastClr="000000"/>
                    </a:solidFill>
                    <a:cs typeface="B Nazanin" pitchFamily="2" charset="-78"/>
                  </a:endParaRPr>
                </a:p>
              </p:txBody>
            </p:sp>
            <p:sp>
              <p:nvSpPr>
                <p:cNvPr id="130" name="Arc 129"/>
                <p:cNvSpPr/>
                <p:nvPr/>
              </p:nvSpPr>
              <p:spPr>
                <a:xfrm rot="3300000">
                  <a:off x="2017662" y="2816128"/>
                  <a:ext cx="239678" cy="186425"/>
                </a:xfrm>
                <a:prstGeom prst="arc">
                  <a:avLst>
                    <a:gd name="adj1" fmla="val 16200000"/>
                    <a:gd name="adj2" fmla="val 5561501"/>
                  </a:avLst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cs typeface="B Nazanin" pitchFamily="2" charset="-78"/>
                  </a:endParaRPr>
                </a:p>
              </p:txBody>
            </p:sp>
            <p:cxnSp>
              <p:nvCxnSpPr>
                <p:cNvPr id="131" name="Straight Connector 130"/>
                <p:cNvCxnSpPr>
                  <a:stCxn id="133" idx="2"/>
                  <a:endCxn id="129" idx="0"/>
                </p:cNvCxnSpPr>
                <p:nvPr/>
              </p:nvCxnSpPr>
              <p:spPr>
                <a:xfrm>
                  <a:off x="1838147" y="2590800"/>
                  <a:ext cx="742354" cy="772942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Straight Connector 131"/>
                <p:cNvCxnSpPr>
                  <a:stCxn id="134" idx="2"/>
                  <a:endCxn id="129" idx="0"/>
                </p:cNvCxnSpPr>
                <p:nvPr/>
              </p:nvCxnSpPr>
              <p:spPr>
                <a:xfrm flipH="1">
                  <a:off x="2580501" y="2579858"/>
                  <a:ext cx="644173" cy="783884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3" name="Rounded Rectangle 132"/>
                <p:cNvSpPr/>
                <p:nvPr/>
              </p:nvSpPr>
              <p:spPr>
                <a:xfrm>
                  <a:off x="1511053" y="2144542"/>
                  <a:ext cx="654188" cy="446258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400" b="1" dirty="0" smtClean="0">
                      <a:solidFill>
                        <a:sysClr val="windowText" lastClr="000000"/>
                      </a:solidFill>
                      <a:cs typeface="B Nazanin" pitchFamily="2" charset="-78"/>
                    </a:rPr>
                    <a:t>کارمند</a:t>
                  </a:r>
                  <a:endParaRPr lang="en-US" sz="1400" b="1" dirty="0">
                    <a:solidFill>
                      <a:sysClr val="windowText" lastClr="000000"/>
                    </a:solidFill>
                    <a:cs typeface="B Nazanin" pitchFamily="2" charset="-78"/>
                  </a:endParaRPr>
                </a:p>
              </p:txBody>
            </p:sp>
            <p:sp>
              <p:nvSpPr>
                <p:cNvPr id="134" name="Rounded Rectangle 133"/>
                <p:cNvSpPr/>
                <p:nvPr/>
              </p:nvSpPr>
              <p:spPr>
                <a:xfrm>
                  <a:off x="2880895" y="2133600"/>
                  <a:ext cx="687558" cy="446258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400" b="1" dirty="0" smtClean="0">
                      <a:solidFill>
                        <a:sysClr val="windowText" lastClr="000000"/>
                      </a:solidFill>
                      <a:cs typeface="B Nazanin" pitchFamily="2" charset="-78"/>
                    </a:rPr>
                    <a:t>دانشجو</a:t>
                  </a:r>
                  <a:endParaRPr lang="en-US" sz="1400" b="1" dirty="0">
                    <a:solidFill>
                      <a:sysClr val="windowText" lastClr="000000"/>
                    </a:solidFill>
                    <a:cs typeface="B Nazanin" pitchFamily="2" charset="-78"/>
                  </a:endParaRPr>
                </a:p>
              </p:txBody>
            </p:sp>
            <p:sp>
              <p:nvSpPr>
                <p:cNvPr id="135" name="Arc 134"/>
                <p:cNvSpPr/>
                <p:nvPr/>
              </p:nvSpPr>
              <p:spPr>
                <a:xfrm rot="18300000" flipH="1">
                  <a:off x="2839394" y="2812010"/>
                  <a:ext cx="239678" cy="186425"/>
                </a:xfrm>
                <a:prstGeom prst="arc">
                  <a:avLst>
                    <a:gd name="adj1" fmla="val 16200000"/>
                    <a:gd name="adj2" fmla="val 5561501"/>
                  </a:avLst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cs typeface="B Nazanin" pitchFamily="2" charset="-78"/>
                  </a:endParaRPr>
                </a:p>
              </p:txBody>
            </p:sp>
          </p:grpSp>
          <p:grpSp>
            <p:nvGrpSpPr>
              <p:cNvPr id="55" name="Group 54"/>
              <p:cNvGrpSpPr/>
              <p:nvPr/>
            </p:nvGrpSpPr>
            <p:grpSpPr>
              <a:xfrm>
                <a:off x="5410200" y="3412123"/>
                <a:ext cx="1248848" cy="663452"/>
                <a:chOff x="5410200" y="2988677"/>
                <a:chExt cx="1248848" cy="663452"/>
              </a:xfrm>
            </p:grpSpPr>
            <p:sp>
              <p:nvSpPr>
                <p:cNvPr id="127" name="Oval 126"/>
                <p:cNvSpPr/>
                <p:nvPr/>
              </p:nvSpPr>
              <p:spPr>
                <a:xfrm>
                  <a:off x="5943600" y="2988677"/>
                  <a:ext cx="715448" cy="371531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200" b="1" dirty="0" smtClean="0">
                      <a:solidFill>
                        <a:sysClr val="windowText" lastClr="000000"/>
                      </a:solidFill>
                      <a:cs typeface="B Nazanin" pitchFamily="2" charset="-78"/>
                    </a:rPr>
                    <a:t>نام</a:t>
                  </a:r>
                  <a:endParaRPr lang="en-US" sz="1200" b="1" dirty="0">
                    <a:solidFill>
                      <a:sysClr val="windowText" lastClr="000000"/>
                    </a:solidFill>
                    <a:cs typeface="B Nazanin" pitchFamily="2" charset="-78"/>
                  </a:endParaRPr>
                </a:p>
              </p:txBody>
            </p:sp>
            <p:cxnSp>
              <p:nvCxnSpPr>
                <p:cNvPr id="128" name="Straight Connector 127"/>
                <p:cNvCxnSpPr>
                  <a:stCxn id="134" idx="3"/>
                  <a:endCxn id="127" idx="2"/>
                </p:cNvCxnSpPr>
                <p:nvPr/>
              </p:nvCxnSpPr>
              <p:spPr>
                <a:xfrm flipV="1">
                  <a:off x="5410200" y="3174443"/>
                  <a:ext cx="533400" cy="477686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6" name="Group 55"/>
              <p:cNvGrpSpPr/>
              <p:nvPr/>
            </p:nvGrpSpPr>
            <p:grpSpPr>
              <a:xfrm>
                <a:off x="5410200" y="3869961"/>
                <a:ext cx="2090970" cy="494507"/>
                <a:chOff x="5410200" y="2526644"/>
                <a:chExt cx="2090970" cy="494507"/>
              </a:xfrm>
            </p:grpSpPr>
            <p:sp>
              <p:nvSpPr>
                <p:cNvPr id="123" name="Oval 122"/>
                <p:cNvSpPr/>
                <p:nvPr/>
              </p:nvSpPr>
              <p:spPr>
                <a:xfrm>
                  <a:off x="5816925" y="2526644"/>
                  <a:ext cx="1684245" cy="494507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200" b="1" u="sng" dirty="0" smtClean="0">
                      <a:solidFill>
                        <a:sysClr val="windowText" lastClr="000000"/>
                      </a:solidFill>
                      <a:cs typeface="B Nazanin" pitchFamily="2" charset="-78"/>
                    </a:rPr>
                    <a:t>شماره دانشجویی</a:t>
                  </a:r>
                  <a:endParaRPr lang="en-US" sz="1200" b="1" u="sng" dirty="0">
                    <a:solidFill>
                      <a:sysClr val="windowText" lastClr="000000"/>
                    </a:solidFill>
                    <a:cs typeface="B Nazanin" pitchFamily="2" charset="-78"/>
                  </a:endParaRPr>
                </a:p>
              </p:txBody>
            </p:sp>
            <p:cxnSp>
              <p:nvCxnSpPr>
                <p:cNvPr id="126" name="Straight Connector 125"/>
                <p:cNvCxnSpPr>
                  <a:stCxn id="134" idx="3"/>
                  <a:endCxn id="123" idx="2"/>
                </p:cNvCxnSpPr>
                <p:nvPr/>
              </p:nvCxnSpPr>
              <p:spPr>
                <a:xfrm>
                  <a:off x="5410200" y="2732258"/>
                  <a:ext cx="406725" cy="41640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7" name="Group 56"/>
              <p:cNvGrpSpPr/>
              <p:nvPr/>
            </p:nvGrpSpPr>
            <p:grpSpPr>
              <a:xfrm>
                <a:off x="5410200" y="4075575"/>
                <a:ext cx="1914902" cy="733131"/>
                <a:chOff x="5410200" y="2275058"/>
                <a:chExt cx="1914902" cy="733131"/>
              </a:xfrm>
            </p:grpSpPr>
            <p:sp>
              <p:nvSpPr>
                <p:cNvPr id="115" name="Oval 114"/>
                <p:cNvSpPr/>
                <p:nvPr/>
              </p:nvSpPr>
              <p:spPr>
                <a:xfrm>
                  <a:off x="5816925" y="2636658"/>
                  <a:ext cx="1508177" cy="371531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200" b="1" dirty="0" smtClean="0">
                      <a:solidFill>
                        <a:sysClr val="windowText" lastClr="000000"/>
                      </a:solidFill>
                      <a:cs typeface="B Nazanin" pitchFamily="2" charset="-78"/>
                    </a:rPr>
                    <a:t>سال ورود</a:t>
                  </a:r>
                  <a:endParaRPr lang="en-US" sz="1200" b="1" dirty="0">
                    <a:solidFill>
                      <a:sysClr val="windowText" lastClr="000000"/>
                    </a:solidFill>
                    <a:cs typeface="B Nazanin" pitchFamily="2" charset="-78"/>
                  </a:endParaRPr>
                </a:p>
              </p:txBody>
            </p:sp>
            <p:cxnSp>
              <p:nvCxnSpPr>
                <p:cNvPr id="116" name="Straight Connector 115"/>
                <p:cNvCxnSpPr>
                  <a:stCxn id="134" idx="3"/>
                  <a:endCxn id="115" idx="2"/>
                </p:cNvCxnSpPr>
                <p:nvPr/>
              </p:nvCxnSpPr>
              <p:spPr>
                <a:xfrm>
                  <a:off x="5410200" y="2275058"/>
                  <a:ext cx="406725" cy="547366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3" name="Group 62"/>
              <p:cNvGrpSpPr/>
              <p:nvPr/>
            </p:nvGrpSpPr>
            <p:grpSpPr>
              <a:xfrm flipH="1">
                <a:off x="2103952" y="3395246"/>
                <a:ext cx="1248848" cy="691271"/>
                <a:chOff x="5410200" y="2988677"/>
                <a:chExt cx="1248848" cy="691271"/>
              </a:xfrm>
            </p:grpSpPr>
            <p:sp>
              <p:nvSpPr>
                <p:cNvPr id="111" name="Oval 110"/>
                <p:cNvSpPr/>
                <p:nvPr/>
              </p:nvSpPr>
              <p:spPr>
                <a:xfrm>
                  <a:off x="5943600" y="2988677"/>
                  <a:ext cx="715448" cy="371531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200" b="1" dirty="0" smtClean="0">
                      <a:solidFill>
                        <a:sysClr val="windowText" lastClr="000000"/>
                      </a:solidFill>
                      <a:cs typeface="B Nazanin" pitchFamily="2" charset="-78"/>
                    </a:rPr>
                    <a:t>نام</a:t>
                  </a:r>
                  <a:endParaRPr lang="en-US" sz="1200" b="1" dirty="0">
                    <a:solidFill>
                      <a:sysClr val="windowText" lastClr="000000"/>
                    </a:solidFill>
                    <a:cs typeface="B Nazanin" pitchFamily="2" charset="-78"/>
                  </a:endParaRPr>
                </a:p>
              </p:txBody>
            </p:sp>
            <p:cxnSp>
              <p:nvCxnSpPr>
                <p:cNvPr id="114" name="Straight Connector 113"/>
                <p:cNvCxnSpPr>
                  <a:stCxn id="133" idx="1"/>
                  <a:endCxn id="111" idx="2"/>
                </p:cNvCxnSpPr>
                <p:nvPr/>
              </p:nvCxnSpPr>
              <p:spPr>
                <a:xfrm flipV="1">
                  <a:off x="5410200" y="3174443"/>
                  <a:ext cx="533400" cy="505505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4" name="Group 63"/>
              <p:cNvGrpSpPr/>
              <p:nvPr/>
            </p:nvGrpSpPr>
            <p:grpSpPr>
              <a:xfrm flipH="1">
                <a:off x="1425691" y="3875451"/>
                <a:ext cx="1927109" cy="494507"/>
                <a:chOff x="5400848" y="2526663"/>
                <a:chExt cx="1927109" cy="494507"/>
              </a:xfrm>
            </p:grpSpPr>
            <p:sp>
              <p:nvSpPr>
                <p:cNvPr id="105" name="Oval 104"/>
                <p:cNvSpPr/>
                <p:nvPr/>
              </p:nvSpPr>
              <p:spPr>
                <a:xfrm>
                  <a:off x="5794330" y="2526663"/>
                  <a:ext cx="1533627" cy="494507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200" b="1" u="sng" dirty="0" smtClean="0">
                      <a:solidFill>
                        <a:sysClr val="windowText" lastClr="000000"/>
                      </a:solidFill>
                      <a:cs typeface="B Nazanin" pitchFamily="2" charset="-78"/>
                    </a:rPr>
                    <a:t>شماره کارگزینی</a:t>
                  </a:r>
                  <a:endParaRPr lang="en-US" sz="1200" b="1" u="sng" dirty="0">
                    <a:solidFill>
                      <a:sysClr val="windowText" lastClr="000000"/>
                    </a:solidFill>
                    <a:cs typeface="B Nazanin" pitchFamily="2" charset="-78"/>
                  </a:endParaRPr>
                </a:p>
              </p:txBody>
            </p:sp>
            <p:cxnSp>
              <p:nvCxnSpPr>
                <p:cNvPr id="106" name="Straight Connector 105"/>
                <p:cNvCxnSpPr>
                  <a:stCxn id="133" idx="1"/>
                  <a:endCxn id="105" idx="2"/>
                </p:cNvCxnSpPr>
                <p:nvPr/>
              </p:nvCxnSpPr>
              <p:spPr>
                <a:xfrm>
                  <a:off x="5400848" y="2737729"/>
                  <a:ext cx="393482" cy="36188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1" name="Group 70"/>
              <p:cNvGrpSpPr/>
              <p:nvPr/>
            </p:nvGrpSpPr>
            <p:grpSpPr>
              <a:xfrm flipH="1">
                <a:off x="1823470" y="4086517"/>
                <a:ext cx="1529330" cy="881579"/>
                <a:chOff x="5410200" y="2280529"/>
                <a:chExt cx="1529330" cy="881579"/>
              </a:xfrm>
            </p:grpSpPr>
            <p:sp>
              <p:nvSpPr>
                <p:cNvPr id="103" name="Oval 102"/>
                <p:cNvSpPr/>
                <p:nvPr/>
              </p:nvSpPr>
              <p:spPr>
                <a:xfrm>
                  <a:off x="5676901" y="2618150"/>
                  <a:ext cx="1262629" cy="543958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200" b="1" smtClean="0">
                      <a:solidFill>
                        <a:sysClr val="windowText" lastClr="000000"/>
                      </a:solidFill>
                      <a:cs typeface="B Nazanin" pitchFamily="2" charset="-78"/>
                    </a:rPr>
                    <a:t>سال استخدام</a:t>
                  </a:r>
                  <a:endParaRPr lang="en-US" sz="1200" b="1" dirty="0">
                    <a:solidFill>
                      <a:sysClr val="windowText" lastClr="000000"/>
                    </a:solidFill>
                    <a:cs typeface="B Nazanin" pitchFamily="2" charset="-78"/>
                  </a:endParaRPr>
                </a:p>
              </p:txBody>
            </p:sp>
            <p:cxnSp>
              <p:nvCxnSpPr>
                <p:cNvPr id="104" name="Straight Connector 103"/>
                <p:cNvCxnSpPr>
                  <a:stCxn id="133" idx="1"/>
                  <a:endCxn id="103" idx="2"/>
                </p:cNvCxnSpPr>
                <p:nvPr/>
              </p:nvCxnSpPr>
              <p:spPr>
                <a:xfrm>
                  <a:off x="5410200" y="2280529"/>
                  <a:ext cx="266701" cy="609600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3" name="TextBox 72"/>
                  <p:cNvSpPr txBox="1"/>
                  <p:nvPr/>
                </p:nvSpPr>
                <p:spPr>
                  <a:xfrm>
                    <a:off x="6438288" y="4741319"/>
                    <a:ext cx="285655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i="1" dirty="0" smtClean="0">
                              <a:latin typeface="Cambria Math"/>
                            </a:rPr>
                            <m:t>⋮</m:t>
                          </m:r>
                        </m:oMath>
                      </m:oMathPara>
                    </a14:m>
                    <a:endParaRPr lang="en-US" sz="1100" dirty="0">
                      <a:cs typeface="B Nazanin" pitchFamily="2" charset="-78"/>
                    </a:endParaRPr>
                  </a:p>
                </p:txBody>
              </p:sp>
            </mc:Choice>
            <mc:Fallback xmlns="">
              <p:sp>
                <p:nvSpPr>
                  <p:cNvPr id="73" name="TextBox 7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38288" y="4741319"/>
                    <a:ext cx="285655" cy="307777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4" name="TextBox 73"/>
                  <p:cNvSpPr txBox="1"/>
                  <p:nvPr/>
                </p:nvSpPr>
                <p:spPr>
                  <a:xfrm>
                    <a:off x="2373806" y="4904596"/>
                    <a:ext cx="285655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i="1" dirty="0" smtClean="0">
                              <a:latin typeface="Cambria Math"/>
                            </a:rPr>
                            <m:t>⋮</m:t>
                          </m:r>
                        </m:oMath>
                      </m:oMathPara>
                    </a14:m>
                    <a:endParaRPr lang="en-US" sz="1100" dirty="0">
                      <a:cs typeface="B Nazanin" pitchFamily="2" charset="-78"/>
                    </a:endParaRPr>
                  </a:p>
                </p:txBody>
              </p:sp>
            </mc:Choice>
            <mc:Fallback xmlns="">
              <p:sp>
                <p:nvSpPr>
                  <p:cNvPr id="74" name="TextBox 7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73806" y="4904596"/>
                    <a:ext cx="285655" cy="307777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36" name="Oval 135"/>
            <p:cNvSpPr/>
            <p:nvPr/>
          </p:nvSpPr>
          <p:spPr>
            <a:xfrm flipH="1">
              <a:off x="3478864" y="4962469"/>
              <a:ext cx="1397936" cy="37153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sz="1200" b="1" dirty="0" smtClean="0">
                  <a:solidFill>
                    <a:sysClr val="windowText" lastClr="000000"/>
                  </a:solidFill>
                  <a:cs typeface="B Nazanin" pitchFamily="2" charset="-78"/>
                </a:rPr>
                <a:t>سقف ساعات کاری</a:t>
              </a:r>
              <a:endParaRPr lang="en-US" sz="1200" b="1" dirty="0">
                <a:solidFill>
                  <a:sysClr val="windowText" lastClr="000000"/>
                </a:solidFill>
                <a:cs typeface="B Nazanin" pitchFamily="2" charset="-78"/>
              </a:endParaRPr>
            </a:p>
          </p:txBody>
        </p:sp>
        <p:cxnSp>
          <p:nvCxnSpPr>
            <p:cNvPr id="137" name="Straight Connector 136"/>
            <p:cNvCxnSpPr>
              <a:stCxn id="129" idx="1"/>
              <a:endCxn id="136" idx="1"/>
            </p:cNvCxnSpPr>
            <p:nvPr/>
          </p:nvCxnSpPr>
          <p:spPr>
            <a:xfrm flipH="1">
              <a:off x="4672077" y="4958471"/>
              <a:ext cx="392214" cy="58407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8" name="Straight Connector 137"/>
          <p:cNvCxnSpPr/>
          <p:nvPr/>
        </p:nvCxnSpPr>
        <p:spPr>
          <a:xfrm>
            <a:off x="1927929" y="6483927"/>
            <a:ext cx="384186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>
            <a:off x="1367174" y="6487390"/>
            <a:ext cx="440027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0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9498" y="6109854"/>
            <a:ext cx="481506" cy="41483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3089381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حالت 11: طراحی زیرنوع اجتماع (</a:t>
            </a:r>
            <a:r>
              <a:rPr lang="en-US" dirty="0" smtClean="0"/>
              <a:t>U-Type</a:t>
            </a:r>
            <a:r>
              <a:rPr lang="fa-IR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228600" y="1371600"/>
            <a:ext cx="9144000" cy="525779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a-IR" dirty="0" smtClean="0"/>
          </a:p>
          <a:p>
            <a:pPr lvl="1"/>
            <a:r>
              <a:rPr lang="fa-IR" dirty="0" smtClean="0"/>
              <a:t>نوع موجودیت </a:t>
            </a:r>
            <a:r>
              <a:rPr lang="en-US" sz="1800" dirty="0" smtClean="0"/>
              <a:t>E</a:t>
            </a:r>
            <a:r>
              <a:rPr lang="fa-IR" dirty="0" smtClean="0"/>
              <a:t>، زیرنوع </a:t>
            </a:r>
            <a:r>
              <a:rPr lang="en-US" sz="1800" dirty="0" smtClean="0"/>
              <a:t>U-Type</a:t>
            </a:r>
            <a:r>
              <a:rPr lang="fa-IR" sz="1800" dirty="0" smtClean="0"/>
              <a:t> </a:t>
            </a:r>
            <a:r>
              <a:rPr lang="fa-IR" dirty="0" smtClean="0"/>
              <a:t>(دسته یا </a:t>
            </a:r>
            <a:r>
              <a:rPr lang="en-US" sz="1800" dirty="0" smtClean="0"/>
              <a:t>Category</a:t>
            </a:r>
            <a:r>
              <a:rPr lang="fa-IR" dirty="0" smtClean="0"/>
              <a:t>) </a:t>
            </a:r>
            <a:r>
              <a:rPr lang="en-US" sz="1800" dirty="0" smtClean="0"/>
              <a:t>n</a:t>
            </a:r>
            <a:r>
              <a:rPr lang="fa-IR" dirty="0" smtClean="0"/>
              <a:t> زبرنوع است.</a:t>
            </a:r>
          </a:p>
          <a:p>
            <a:pPr marL="457200" lvl="1" indent="0">
              <a:buNone/>
            </a:pPr>
            <a:r>
              <a:rPr lang="en-US" sz="1800" dirty="0" smtClean="0"/>
              <a:t>n+1</a:t>
            </a:r>
            <a:r>
              <a:rPr lang="fa-IR" sz="1800" dirty="0" smtClean="0"/>
              <a:t> </a:t>
            </a:r>
            <a:r>
              <a:rPr lang="fa-IR" dirty="0" smtClean="0"/>
              <a:t>رابطه طراحی می‏کنیم.</a:t>
            </a:r>
          </a:p>
          <a:p>
            <a:pPr marL="457200" lvl="1" indent="0">
              <a:buNone/>
            </a:pPr>
            <a:endParaRPr lang="fa-IR" dirty="0"/>
          </a:p>
        </p:txBody>
      </p:sp>
      <p:sp>
        <p:nvSpPr>
          <p:cNvPr id="4" name="Rounded Rectangle 3"/>
          <p:cNvSpPr/>
          <p:nvPr/>
        </p:nvSpPr>
        <p:spPr>
          <a:xfrm>
            <a:off x="7467600" y="1479331"/>
            <a:ext cx="1295400" cy="457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b="1" dirty="0" smtClean="0">
                <a:cs typeface="B Nazanin" pitchFamily="2" charset="-78"/>
              </a:rPr>
              <a:t>حالت 11</a:t>
            </a:r>
            <a:endParaRPr lang="en-US" sz="2000" b="1" dirty="0">
              <a:cs typeface="B Nazanin" pitchFamily="2" charset="-78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851243" y="3363433"/>
            <a:ext cx="7454557" cy="2884967"/>
            <a:chOff x="241643" y="3276600"/>
            <a:chExt cx="7454557" cy="2884967"/>
          </a:xfrm>
        </p:grpSpPr>
        <p:grpSp>
          <p:nvGrpSpPr>
            <p:cNvPr id="52" name="Group 51"/>
            <p:cNvGrpSpPr/>
            <p:nvPr/>
          </p:nvGrpSpPr>
          <p:grpSpPr>
            <a:xfrm>
              <a:off x="241643" y="3276915"/>
              <a:ext cx="4177957" cy="2819085"/>
              <a:chOff x="141684" y="2057400"/>
              <a:chExt cx="4177957" cy="3398565"/>
            </a:xfrm>
          </p:grpSpPr>
          <p:grpSp>
            <p:nvGrpSpPr>
              <p:cNvPr id="54" name="Group 53"/>
              <p:cNvGrpSpPr/>
              <p:nvPr/>
            </p:nvGrpSpPr>
            <p:grpSpPr>
              <a:xfrm>
                <a:off x="781431" y="2590800"/>
                <a:ext cx="3538210" cy="2819400"/>
                <a:chOff x="781431" y="2590800"/>
                <a:chExt cx="3538210" cy="2819400"/>
              </a:xfrm>
            </p:grpSpPr>
            <p:grpSp>
              <p:nvGrpSpPr>
                <p:cNvPr id="97" name="Group 96"/>
                <p:cNvGrpSpPr/>
                <p:nvPr/>
              </p:nvGrpSpPr>
              <p:grpSpPr>
                <a:xfrm>
                  <a:off x="781431" y="2590800"/>
                  <a:ext cx="2113883" cy="2819400"/>
                  <a:chOff x="552831" y="3962400"/>
                  <a:chExt cx="2113883" cy="2819400"/>
                </a:xfrm>
              </p:grpSpPr>
              <p:grpSp>
                <p:nvGrpSpPr>
                  <p:cNvPr id="106" name="Group 105"/>
                  <p:cNvGrpSpPr/>
                  <p:nvPr/>
                </p:nvGrpSpPr>
                <p:grpSpPr>
                  <a:xfrm flipV="1">
                    <a:off x="879925" y="4408658"/>
                    <a:ext cx="1786789" cy="2373142"/>
                    <a:chOff x="1104704" y="1507123"/>
                    <a:chExt cx="1786789" cy="2373142"/>
                  </a:xfrm>
                </p:grpSpPr>
                <p:sp>
                  <p:nvSpPr>
                    <p:cNvPr id="115" name="Oval 114"/>
                    <p:cNvSpPr/>
                    <p:nvPr/>
                  </p:nvSpPr>
                  <p:spPr>
                    <a:xfrm flipV="1">
                      <a:off x="2316898" y="2602410"/>
                      <a:ext cx="495001" cy="486185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b="1" dirty="0">
                          <a:solidFill>
                            <a:sysClr val="windowText" lastClr="000000"/>
                          </a:solidFill>
                          <a:cs typeface="B Nazanin" pitchFamily="2" charset="-78"/>
                        </a:rPr>
                        <a:t>U</a:t>
                      </a:r>
                    </a:p>
                  </p:txBody>
                </p:sp>
                <p:grpSp>
                  <p:nvGrpSpPr>
                    <p:cNvPr id="116" name="Group 115"/>
                    <p:cNvGrpSpPr/>
                    <p:nvPr/>
                  </p:nvGrpSpPr>
                  <p:grpSpPr>
                    <a:xfrm>
                      <a:off x="1104704" y="1507123"/>
                      <a:ext cx="1786789" cy="2373142"/>
                      <a:chOff x="1104704" y="1507123"/>
                      <a:chExt cx="1786789" cy="2373142"/>
                    </a:xfrm>
                  </p:grpSpPr>
                  <p:grpSp>
                    <p:nvGrpSpPr>
                      <p:cNvPr id="123" name="Group 122"/>
                      <p:cNvGrpSpPr/>
                      <p:nvPr/>
                    </p:nvGrpSpPr>
                    <p:grpSpPr>
                      <a:xfrm>
                        <a:off x="1104704" y="1507123"/>
                        <a:ext cx="1786789" cy="2373142"/>
                        <a:chOff x="2590475" y="1295400"/>
                        <a:chExt cx="1786789" cy="2373142"/>
                      </a:xfrm>
                    </p:grpSpPr>
                    <p:grpSp>
                      <p:nvGrpSpPr>
                        <p:cNvPr id="128" name="Group 127"/>
                        <p:cNvGrpSpPr/>
                        <p:nvPr/>
                      </p:nvGrpSpPr>
                      <p:grpSpPr>
                        <a:xfrm>
                          <a:off x="3009806" y="1295400"/>
                          <a:ext cx="1367458" cy="2110272"/>
                          <a:chOff x="2090447" y="3320687"/>
                          <a:chExt cx="1367458" cy="2110272"/>
                        </a:xfrm>
                      </p:grpSpPr>
                      <p:sp>
                        <p:nvSpPr>
                          <p:cNvPr id="130" name="Rounded Rectangle 129"/>
                          <p:cNvSpPr/>
                          <p:nvPr/>
                        </p:nvSpPr>
                        <p:spPr>
                          <a:xfrm flipV="1">
                            <a:off x="2803717" y="3320687"/>
                            <a:ext cx="654188" cy="446258"/>
                          </a:xfrm>
                          <a:prstGeom prst="roundRect">
                            <a:avLst/>
                          </a:prstGeom>
                          <a:noFill/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 rtl="1"/>
                            <a:r>
                              <a:rPr lang="fa-IR" sz="1400" b="1" dirty="0" smtClean="0">
                                <a:solidFill>
                                  <a:sysClr val="windowText" lastClr="000000"/>
                                </a:solidFill>
                                <a:cs typeface="B Nazanin" pitchFamily="2" charset="-78"/>
                              </a:rPr>
                              <a:t>مالک</a:t>
                            </a:r>
                            <a:endParaRPr lang="en-US" sz="1400" b="1" dirty="0">
                              <a:solidFill>
                                <a:sysClr val="windowText" lastClr="000000"/>
                              </a:solidFill>
                              <a:cs typeface="B Nazanin" pitchFamily="2" charset="-78"/>
                            </a:endParaRPr>
                          </a:p>
                        </p:txBody>
                      </p:sp>
                      <p:grpSp>
                        <p:nvGrpSpPr>
                          <p:cNvPr id="131" name="Group 130"/>
                          <p:cNvGrpSpPr/>
                          <p:nvPr/>
                        </p:nvGrpSpPr>
                        <p:grpSpPr>
                          <a:xfrm>
                            <a:off x="2090447" y="3766945"/>
                            <a:ext cx="1040364" cy="1664014"/>
                            <a:chOff x="2090447" y="3766945"/>
                            <a:chExt cx="1040364" cy="1664014"/>
                          </a:xfrm>
                        </p:grpSpPr>
                        <p:cxnSp>
                          <p:nvCxnSpPr>
                            <p:cNvPr id="132" name="Straight Connector 131"/>
                            <p:cNvCxnSpPr>
                              <a:stCxn id="130" idx="0"/>
                              <a:endCxn id="115" idx="4"/>
                            </p:cNvCxnSpPr>
                            <p:nvPr/>
                          </p:nvCxnSpPr>
                          <p:spPr>
                            <a:xfrm>
                              <a:off x="3130811" y="3766945"/>
                              <a:ext cx="0" cy="649029"/>
                            </a:xfrm>
                            <a:prstGeom prst="line">
                              <a:avLst/>
                            </a:prstGeom>
                            <a:ln w="28575" cmpd="sng">
                              <a:prstDash val="solid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sp>
                          <p:nvSpPr>
                            <p:cNvPr id="133" name="Arc 132"/>
                            <p:cNvSpPr/>
                            <p:nvPr/>
                          </p:nvSpPr>
                          <p:spPr>
                            <a:xfrm rot="19680000">
                              <a:off x="2090447" y="5244534"/>
                              <a:ext cx="239678" cy="186425"/>
                            </a:xfrm>
                            <a:prstGeom prst="arc">
                              <a:avLst>
                                <a:gd name="adj1" fmla="val 16200000"/>
                                <a:gd name="adj2" fmla="val 5561501"/>
                              </a:avLst>
                            </a:prstGeom>
                            <a:ln w="28575"/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>
                                <a:cs typeface="B Nazanin" pitchFamily="2" charset="-78"/>
                              </a:endParaRPr>
                            </a:p>
                          </p:txBody>
                        </p:sp>
                      </p:grpSp>
                    </p:grpSp>
                    <p:cxnSp>
                      <p:nvCxnSpPr>
                        <p:cNvPr id="129" name="Straight Connector 128"/>
                        <p:cNvCxnSpPr>
                          <a:stCxn id="115" idx="1"/>
                          <a:endCxn id="111" idx="2"/>
                        </p:cNvCxnSpPr>
                        <p:nvPr/>
                      </p:nvCxnSpPr>
                      <p:spPr>
                        <a:xfrm flipH="1">
                          <a:off x="2590475" y="2805672"/>
                          <a:ext cx="1284685" cy="862870"/>
                        </a:xfrm>
                        <a:prstGeom prst="line">
                          <a:avLst/>
                        </a:prstGeom>
                        <a:ln w="28575">
                          <a:prstDash val="solid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cxnSp>
                    <p:nvCxnSpPr>
                      <p:cNvPr id="126" name="Straight Connector 125"/>
                      <p:cNvCxnSpPr>
                        <a:stCxn id="115" idx="0"/>
                        <a:endCxn id="114" idx="2"/>
                      </p:cNvCxnSpPr>
                      <p:nvPr/>
                    </p:nvCxnSpPr>
                    <p:spPr>
                      <a:xfrm flipH="1">
                        <a:off x="2558473" y="3088595"/>
                        <a:ext cx="5926" cy="791670"/>
                      </a:xfrm>
                      <a:prstGeom prst="line">
                        <a:avLst/>
                      </a:prstGeom>
                      <a:ln w="28575">
                        <a:prstDash val="soli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27" name="Arc 126"/>
                      <p:cNvSpPr/>
                      <p:nvPr/>
                    </p:nvSpPr>
                    <p:spPr>
                      <a:xfrm rot="5400000" flipH="1">
                        <a:off x="2446053" y="3489550"/>
                        <a:ext cx="239678" cy="186425"/>
                      </a:xfrm>
                      <a:prstGeom prst="arc">
                        <a:avLst>
                          <a:gd name="adj1" fmla="val 16200000"/>
                          <a:gd name="adj2" fmla="val 5561501"/>
                        </a:avLst>
                      </a:prstGeom>
                      <a:ln w="28575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cs typeface="B Nazanin" pitchFamily="2" charset="-78"/>
                        </a:endParaRPr>
                      </a:p>
                    </p:txBody>
                  </p:sp>
                </p:grpSp>
              </p:grpSp>
              <p:sp>
                <p:nvSpPr>
                  <p:cNvPr id="111" name="Rounded Rectangle 110"/>
                  <p:cNvSpPr/>
                  <p:nvPr/>
                </p:nvSpPr>
                <p:spPr>
                  <a:xfrm>
                    <a:off x="552831" y="3962400"/>
                    <a:ext cx="654188" cy="446258"/>
                  </a:xfrm>
                  <a:prstGeom prst="round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1"/>
                    <a:r>
                      <a:rPr lang="fa-IR" sz="1400" b="1" dirty="0" smtClean="0">
                        <a:solidFill>
                          <a:sysClr val="windowText" lastClr="000000"/>
                        </a:solidFill>
                        <a:cs typeface="B Nazanin" pitchFamily="2" charset="-78"/>
                      </a:rPr>
                      <a:t>شخص</a:t>
                    </a:r>
                    <a:endParaRPr lang="en-US" sz="1400" b="1" dirty="0">
                      <a:solidFill>
                        <a:sysClr val="windowText" lastClr="000000"/>
                      </a:solidFill>
                      <a:cs typeface="B Nazanin" pitchFamily="2" charset="-78"/>
                    </a:endParaRPr>
                  </a:p>
                </p:txBody>
              </p:sp>
              <p:sp>
                <p:nvSpPr>
                  <p:cNvPr id="114" name="Rounded Rectangle 113"/>
                  <p:cNvSpPr/>
                  <p:nvPr/>
                </p:nvSpPr>
                <p:spPr>
                  <a:xfrm>
                    <a:off x="2006600" y="3962400"/>
                    <a:ext cx="654188" cy="446258"/>
                  </a:xfrm>
                  <a:prstGeom prst="round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1"/>
                    <a:r>
                      <a:rPr lang="fa-IR" sz="1400" b="1" dirty="0" smtClean="0">
                        <a:solidFill>
                          <a:sysClr val="windowText" lastClr="000000"/>
                        </a:solidFill>
                        <a:cs typeface="B Nazanin" pitchFamily="2" charset="-78"/>
                      </a:rPr>
                      <a:t>شرکت</a:t>
                    </a:r>
                    <a:endParaRPr lang="en-US" sz="1400" b="1" dirty="0">
                      <a:solidFill>
                        <a:sysClr val="windowText" lastClr="000000"/>
                      </a:solidFill>
                      <a:cs typeface="B Nazanin" pitchFamily="2" charset="-78"/>
                    </a:endParaRPr>
                  </a:p>
                </p:txBody>
              </p:sp>
            </p:grpSp>
            <p:grpSp>
              <p:nvGrpSpPr>
                <p:cNvPr id="98" name="Group 97"/>
                <p:cNvGrpSpPr/>
                <p:nvPr/>
              </p:nvGrpSpPr>
              <p:grpSpPr>
                <a:xfrm>
                  <a:off x="2743229" y="2590800"/>
                  <a:ext cx="1576412" cy="1309128"/>
                  <a:chOff x="2743229" y="2590800"/>
                  <a:chExt cx="1576412" cy="1309128"/>
                </a:xfrm>
              </p:grpSpPr>
              <p:sp>
                <p:nvSpPr>
                  <p:cNvPr id="103" name="Arc 102"/>
                  <p:cNvSpPr/>
                  <p:nvPr/>
                </p:nvSpPr>
                <p:spPr>
                  <a:xfrm rot="19680000" flipH="1" flipV="1">
                    <a:off x="3378430" y="3299928"/>
                    <a:ext cx="239678" cy="186425"/>
                  </a:xfrm>
                  <a:prstGeom prst="arc">
                    <a:avLst>
                      <a:gd name="adj1" fmla="val 16200000"/>
                      <a:gd name="adj2" fmla="val 5561501"/>
                    </a:avLst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cs typeface="B Nazanin" pitchFamily="2" charset="-78"/>
                    </a:endParaRPr>
                  </a:p>
                </p:txBody>
              </p:sp>
              <p:cxnSp>
                <p:nvCxnSpPr>
                  <p:cNvPr id="104" name="Straight Connector 103"/>
                  <p:cNvCxnSpPr>
                    <a:stCxn id="115" idx="7"/>
                    <a:endCxn id="105" idx="2"/>
                  </p:cNvCxnSpPr>
                  <p:nvPr/>
                </p:nvCxnSpPr>
                <p:spPr>
                  <a:xfrm flipV="1">
                    <a:off x="2743229" y="3037058"/>
                    <a:ext cx="1306087" cy="862870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5" name="Rounded Rectangle 104"/>
                  <p:cNvSpPr/>
                  <p:nvPr/>
                </p:nvSpPr>
                <p:spPr>
                  <a:xfrm>
                    <a:off x="3778990" y="2590800"/>
                    <a:ext cx="540651" cy="446258"/>
                  </a:xfrm>
                  <a:prstGeom prst="round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1"/>
                    <a:r>
                      <a:rPr lang="fa-IR" sz="1400" b="1" dirty="0" smtClean="0">
                        <a:solidFill>
                          <a:sysClr val="windowText" lastClr="000000"/>
                        </a:solidFill>
                        <a:cs typeface="B Nazanin" pitchFamily="2" charset="-78"/>
                      </a:rPr>
                      <a:t>بانک</a:t>
                    </a:r>
                    <a:endParaRPr lang="en-US" sz="1400" b="1" dirty="0">
                      <a:solidFill>
                        <a:sysClr val="windowText" lastClr="000000"/>
                      </a:solidFill>
                      <a:cs typeface="B Nazanin" pitchFamily="2" charset="-78"/>
                    </a:endParaRPr>
                  </a:p>
                </p:txBody>
              </p:sp>
            </p:grpSp>
          </p:grpSp>
          <p:grpSp>
            <p:nvGrpSpPr>
              <p:cNvPr id="55" name="Group 54"/>
              <p:cNvGrpSpPr/>
              <p:nvPr/>
            </p:nvGrpSpPr>
            <p:grpSpPr>
              <a:xfrm>
                <a:off x="3048000" y="2057400"/>
                <a:ext cx="1001316" cy="816538"/>
                <a:chOff x="3048000" y="2057400"/>
                <a:chExt cx="1001316" cy="816538"/>
              </a:xfrm>
            </p:grpSpPr>
            <p:sp>
              <p:nvSpPr>
                <p:cNvPr id="89" name="Oval 88"/>
                <p:cNvSpPr/>
                <p:nvPr/>
              </p:nvSpPr>
              <p:spPr>
                <a:xfrm>
                  <a:off x="3048000" y="2057400"/>
                  <a:ext cx="715448" cy="449552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smtClean="0">
                      <a:solidFill>
                        <a:sysClr val="windowText" lastClr="000000"/>
                      </a:solidFill>
                      <a:cs typeface="B Nazanin" pitchFamily="2" charset="-78"/>
                    </a:rPr>
                    <a:t>BID</a:t>
                  </a:r>
                  <a:endParaRPr lang="en-US" sz="1400" dirty="0">
                    <a:solidFill>
                      <a:sysClr val="windowText" lastClr="000000"/>
                    </a:solidFill>
                    <a:cs typeface="B Nazanin" pitchFamily="2" charset="-78"/>
                  </a:endParaRPr>
                </a:p>
              </p:txBody>
            </p:sp>
            <p:cxnSp>
              <p:nvCxnSpPr>
                <p:cNvPr id="92" name="Straight Connector 91"/>
                <p:cNvCxnSpPr>
                  <a:stCxn id="105" idx="0"/>
                  <a:endCxn id="89" idx="5"/>
                </p:cNvCxnSpPr>
                <p:nvPr/>
              </p:nvCxnSpPr>
              <p:spPr>
                <a:xfrm flipH="1" flipV="1">
                  <a:off x="3658673" y="2441117"/>
                  <a:ext cx="390643" cy="149683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Connector 92"/>
                <p:cNvCxnSpPr/>
                <p:nvPr/>
              </p:nvCxnSpPr>
              <p:spPr>
                <a:xfrm>
                  <a:off x="3225800" y="2400300"/>
                  <a:ext cx="36166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6" name="TextBox 95"/>
                    <p:cNvSpPr txBox="1"/>
                    <p:nvPr/>
                  </p:nvSpPr>
                  <p:spPr>
                    <a:xfrm>
                      <a:off x="3238500" y="2540000"/>
                      <a:ext cx="271228" cy="333938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200" i="1" dirty="0" smtClean="0">
                                <a:latin typeface="Cambria Math"/>
                              </a:rPr>
                              <m:t>⋮</m:t>
                            </m:r>
                          </m:oMath>
                        </m:oMathPara>
                      </a14:m>
                      <a:endParaRPr lang="en-US" sz="1200" dirty="0">
                        <a:cs typeface="B Nazanin" pitchFamily="2" charset="-78"/>
                      </a:endParaRPr>
                    </a:p>
                  </p:txBody>
                </p:sp>
              </mc:Choice>
              <mc:Fallback xmlns="">
                <p:sp>
                  <p:nvSpPr>
                    <p:cNvPr id="37" name="TextBox 3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38500" y="2540000"/>
                      <a:ext cx="271228" cy="276999"/>
                    </a:xfrm>
                    <a:prstGeom prst="rect">
                      <a:avLst/>
                    </a:prstGeom>
                    <a:blipFill rotWithShape="1">
                      <a:blip r:embed="rId2" cstate="print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56" name="Group 55"/>
              <p:cNvGrpSpPr/>
              <p:nvPr/>
            </p:nvGrpSpPr>
            <p:grpSpPr>
              <a:xfrm>
                <a:off x="1516810" y="2059801"/>
                <a:ext cx="1045484" cy="816538"/>
                <a:chOff x="3040810" y="2057400"/>
                <a:chExt cx="1045484" cy="816538"/>
              </a:xfrm>
            </p:grpSpPr>
            <p:sp>
              <p:nvSpPr>
                <p:cNvPr id="85" name="Oval 84"/>
                <p:cNvSpPr/>
                <p:nvPr/>
              </p:nvSpPr>
              <p:spPr>
                <a:xfrm>
                  <a:off x="3040810" y="2057400"/>
                  <a:ext cx="729828" cy="449552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smtClean="0">
                      <a:solidFill>
                        <a:sysClr val="windowText" lastClr="000000"/>
                      </a:solidFill>
                      <a:cs typeface="B Nazanin" pitchFamily="2" charset="-78"/>
                    </a:rPr>
                    <a:t>CID</a:t>
                  </a:r>
                  <a:endParaRPr lang="en-US" sz="1400" dirty="0">
                    <a:solidFill>
                      <a:sysClr val="windowText" lastClr="000000"/>
                    </a:solidFill>
                    <a:cs typeface="B Nazanin" pitchFamily="2" charset="-78"/>
                  </a:endParaRPr>
                </a:p>
              </p:txBody>
            </p:sp>
            <p:cxnSp>
              <p:nvCxnSpPr>
                <p:cNvPr id="86" name="Straight Connector 85"/>
                <p:cNvCxnSpPr>
                  <a:stCxn id="114" idx="0"/>
                  <a:endCxn id="85" idx="5"/>
                </p:cNvCxnSpPr>
                <p:nvPr/>
              </p:nvCxnSpPr>
              <p:spPr>
                <a:xfrm flipH="1" flipV="1">
                  <a:off x="3663757" y="2441117"/>
                  <a:ext cx="422537" cy="147282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Connector 86"/>
                <p:cNvCxnSpPr/>
                <p:nvPr/>
              </p:nvCxnSpPr>
              <p:spPr>
                <a:xfrm>
                  <a:off x="3225800" y="2400300"/>
                  <a:ext cx="36166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8" name="TextBox 87"/>
                    <p:cNvSpPr txBox="1"/>
                    <p:nvPr/>
                  </p:nvSpPr>
                  <p:spPr>
                    <a:xfrm>
                      <a:off x="3238500" y="2540000"/>
                      <a:ext cx="271228" cy="333938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200" i="1" dirty="0" smtClean="0">
                                <a:latin typeface="Cambria Math"/>
                              </a:rPr>
                              <m:t>⋮</m:t>
                            </m:r>
                          </m:oMath>
                        </m:oMathPara>
                      </a14:m>
                      <a:endParaRPr lang="en-US" sz="1200" dirty="0">
                        <a:cs typeface="B Nazanin" pitchFamily="2" charset="-78"/>
                      </a:endParaRPr>
                    </a:p>
                  </p:txBody>
                </p:sp>
              </mc:Choice>
              <mc:Fallback xmlns="">
                <p:sp>
                  <p:nvSpPr>
                    <p:cNvPr id="43" name="TextBox 4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38500" y="2540000"/>
                      <a:ext cx="271228" cy="276999"/>
                    </a:xfrm>
                    <a:prstGeom prst="rect">
                      <a:avLst/>
                    </a:prstGeom>
                    <a:blipFill rotWithShape="1">
                      <a:blip r:embed="rId3" cstate="print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57" name="Group 56"/>
              <p:cNvGrpSpPr/>
              <p:nvPr/>
            </p:nvGrpSpPr>
            <p:grpSpPr>
              <a:xfrm>
                <a:off x="141684" y="2059801"/>
                <a:ext cx="966841" cy="816538"/>
                <a:chOff x="3048000" y="2057400"/>
                <a:chExt cx="966841" cy="816538"/>
              </a:xfrm>
            </p:grpSpPr>
            <p:sp>
              <p:nvSpPr>
                <p:cNvPr id="75" name="Oval 74"/>
                <p:cNvSpPr/>
                <p:nvPr/>
              </p:nvSpPr>
              <p:spPr>
                <a:xfrm>
                  <a:off x="3048000" y="2057400"/>
                  <a:ext cx="715448" cy="449552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smtClean="0">
                      <a:solidFill>
                        <a:sysClr val="windowText" lastClr="000000"/>
                      </a:solidFill>
                      <a:cs typeface="B Nazanin" pitchFamily="2" charset="-78"/>
                    </a:rPr>
                    <a:t>PID</a:t>
                  </a:r>
                  <a:endParaRPr lang="en-US" sz="1400" dirty="0">
                    <a:solidFill>
                      <a:sysClr val="windowText" lastClr="000000"/>
                    </a:solidFill>
                    <a:cs typeface="B Nazanin" pitchFamily="2" charset="-78"/>
                  </a:endParaRPr>
                </a:p>
              </p:txBody>
            </p:sp>
            <p:cxnSp>
              <p:nvCxnSpPr>
                <p:cNvPr id="80" name="Straight Connector 79"/>
                <p:cNvCxnSpPr>
                  <a:stCxn id="111" idx="0"/>
                  <a:endCxn id="75" idx="5"/>
                </p:cNvCxnSpPr>
                <p:nvPr/>
              </p:nvCxnSpPr>
              <p:spPr>
                <a:xfrm flipH="1" flipV="1">
                  <a:off x="3658673" y="2441117"/>
                  <a:ext cx="356168" cy="147282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Connector 80"/>
                <p:cNvCxnSpPr/>
                <p:nvPr/>
              </p:nvCxnSpPr>
              <p:spPr>
                <a:xfrm>
                  <a:off x="3225800" y="2400300"/>
                  <a:ext cx="36166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2" name="TextBox 81"/>
                    <p:cNvSpPr txBox="1"/>
                    <p:nvPr/>
                  </p:nvSpPr>
                  <p:spPr>
                    <a:xfrm>
                      <a:off x="3238500" y="2540000"/>
                      <a:ext cx="271228" cy="333938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200" i="1" dirty="0" smtClean="0">
                                <a:latin typeface="Cambria Math"/>
                              </a:rPr>
                              <m:t>⋮</m:t>
                            </m:r>
                          </m:oMath>
                        </m:oMathPara>
                      </a14:m>
                      <a:endParaRPr lang="en-US" sz="1200" dirty="0">
                        <a:cs typeface="B Nazanin" pitchFamily="2" charset="-78"/>
                      </a:endParaRPr>
                    </a:p>
                  </p:txBody>
                </p:sp>
              </mc:Choice>
              <mc:Fallback xmlns="">
                <p:sp>
                  <p:nvSpPr>
                    <p:cNvPr id="48" name="TextBox 4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38500" y="2540000"/>
                      <a:ext cx="271228" cy="276999"/>
                    </a:xfrm>
                    <a:prstGeom prst="rect">
                      <a:avLst/>
                    </a:prstGeom>
                    <a:blipFill rotWithShape="1">
                      <a:blip r:embed="rId4" cstate="print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63" name="Group 62"/>
              <p:cNvGrpSpPr/>
              <p:nvPr/>
            </p:nvGrpSpPr>
            <p:grpSpPr>
              <a:xfrm>
                <a:off x="1223045" y="4639427"/>
                <a:ext cx="1018081" cy="816538"/>
                <a:chOff x="3037161" y="2057400"/>
                <a:chExt cx="1018081" cy="816538"/>
              </a:xfrm>
            </p:grpSpPr>
            <p:sp>
              <p:nvSpPr>
                <p:cNvPr id="64" name="Oval 63"/>
                <p:cNvSpPr/>
                <p:nvPr/>
              </p:nvSpPr>
              <p:spPr>
                <a:xfrm>
                  <a:off x="3037161" y="2057400"/>
                  <a:ext cx="737126" cy="449552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smtClean="0">
                      <a:solidFill>
                        <a:sysClr val="windowText" lastClr="000000"/>
                      </a:solidFill>
                      <a:cs typeface="B Nazanin" pitchFamily="2" charset="-78"/>
                    </a:rPr>
                    <a:t>OID</a:t>
                  </a:r>
                  <a:endParaRPr lang="en-US" sz="1400" dirty="0">
                    <a:solidFill>
                      <a:sysClr val="windowText" lastClr="000000"/>
                    </a:solidFill>
                    <a:cs typeface="B Nazanin" pitchFamily="2" charset="-78"/>
                  </a:endParaRPr>
                </a:p>
              </p:txBody>
            </p:sp>
            <p:cxnSp>
              <p:nvCxnSpPr>
                <p:cNvPr id="71" name="Straight Connector 70"/>
                <p:cNvCxnSpPr>
                  <a:stCxn id="130" idx="1"/>
                  <a:endCxn id="64" idx="5"/>
                </p:cNvCxnSpPr>
                <p:nvPr/>
              </p:nvCxnSpPr>
              <p:spPr>
                <a:xfrm flipH="1" flipV="1">
                  <a:off x="3666337" y="2441117"/>
                  <a:ext cx="388905" cy="163927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Connector 72"/>
                <p:cNvCxnSpPr/>
                <p:nvPr/>
              </p:nvCxnSpPr>
              <p:spPr>
                <a:xfrm>
                  <a:off x="3225800" y="2400300"/>
                  <a:ext cx="36166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4" name="TextBox 73"/>
                    <p:cNvSpPr txBox="1"/>
                    <p:nvPr/>
                  </p:nvSpPr>
                  <p:spPr>
                    <a:xfrm>
                      <a:off x="3238500" y="2540000"/>
                      <a:ext cx="271228" cy="333938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200" i="1" dirty="0" smtClean="0">
                                <a:latin typeface="Cambria Math"/>
                              </a:rPr>
                              <m:t>⋮</m:t>
                            </m:r>
                          </m:oMath>
                        </m:oMathPara>
                      </a14:m>
                      <a:endParaRPr lang="en-US" sz="1200" dirty="0">
                        <a:cs typeface="B Nazanin" pitchFamily="2" charset="-78"/>
                      </a:endParaRPr>
                    </a:p>
                  </p:txBody>
                </p:sp>
              </mc:Choice>
              <mc:Fallback xmlns="">
                <p:sp>
                  <p:nvSpPr>
                    <p:cNvPr id="60" name="TextBox 5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38500" y="2540000"/>
                      <a:ext cx="271228" cy="276999"/>
                    </a:xfrm>
                    <a:prstGeom prst="rect">
                      <a:avLst/>
                    </a:prstGeom>
                    <a:blipFill rotWithShape="1">
                      <a:blip r:embed="rId5" cstate="print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sp>
          <p:nvSpPr>
            <p:cNvPr id="134" name="Flowchart: Decision 133"/>
            <p:cNvSpPr/>
            <p:nvPr/>
          </p:nvSpPr>
          <p:spPr>
            <a:xfrm>
              <a:off x="3817911" y="5574827"/>
              <a:ext cx="1411819" cy="586740"/>
            </a:xfrm>
            <a:prstGeom prst="flowChartDecisi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sz="1400" b="1" dirty="0" smtClean="0">
                  <a:solidFill>
                    <a:schemeClr val="tx1"/>
                  </a:solidFill>
                  <a:cs typeface="B Nazanin" pitchFamily="2" charset="-78"/>
                </a:rPr>
                <a:t>مالکیت</a:t>
              </a:r>
              <a:endParaRPr lang="en-US" sz="1600" b="1" dirty="0">
                <a:solidFill>
                  <a:schemeClr val="tx1"/>
                </a:solidFill>
                <a:cs typeface="B Nazanin" pitchFamily="2" charset="-78"/>
              </a:endParaRPr>
            </a:p>
          </p:txBody>
        </p:sp>
        <p:grpSp>
          <p:nvGrpSpPr>
            <p:cNvPr id="135" name="Group 134"/>
            <p:cNvGrpSpPr/>
            <p:nvPr/>
          </p:nvGrpSpPr>
          <p:grpSpPr>
            <a:xfrm>
              <a:off x="4632848" y="3276600"/>
              <a:ext cx="3063352" cy="2781123"/>
              <a:chOff x="745613" y="2057400"/>
              <a:chExt cx="3063352" cy="3352800"/>
            </a:xfrm>
          </p:grpSpPr>
          <p:grpSp>
            <p:nvGrpSpPr>
              <p:cNvPr id="136" name="Group 135"/>
              <p:cNvGrpSpPr/>
              <p:nvPr/>
            </p:nvGrpSpPr>
            <p:grpSpPr>
              <a:xfrm>
                <a:off x="1385360" y="2590800"/>
                <a:ext cx="2179653" cy="2819400"/>
                <a:chOff x="1385360" y="2590800"/>
                <a:chExt cx="2179653" cy="2819400"/>
              </a:xfrm>
            </p:grpSpPr>
            <p:grpSp>
              <p:nvGrpSpPr>
                <p:cNvPr id="157" name="Group 156"/>
                <p:cNvGrpSpPr/>
                <p:nvPr/>
              </p:nvGrpSpPr>
              <p:grpSpPr>
                <a:xfrm>
                  <a:off x="1385360" y="2590800"/>
                  <a:ext cx="1669328" cy="2819400"/>
                  <a:chOff x="1156760" y="3962400"/>
                  <a:chExt cx="1669328" cy="2819400"/>
                </a:xfrm>
              </p:grpSpPr>
              <p:grpSp>
                <p:nvGrpSpPr>
                  <p:cNvPr id="162" name="Group 161"/>
                  <p:cNvGrpSpPr/>
                  <p:nvPr/>
                </p:nvGrpSpPr>
                <p:grpSpPr>
                  <a:xfrm flipV="1">
                    <a:off x="1483854" y="4408658"/>
                    <a:ext cx="1342234" cy="2373142"/>
                    <a:chOff x="1708633" y="1507123"/>
                    <a:chExt cx="1342234" cy="2373142"/>
                  </a:xfrm>
                </p:grpSpPr>
                <p:sp>
                  <p:nvSpPr>
                    <p:cNvPr id="165" name="Oval 164"/>
                    <p:cNvSpPr/>
                    <p:nvPr/>
                  </p:nvSpPr>
                  <p:spPr>
                    <a:xfrm flipV="1">
                      <a:off x="2316898" y="2602410"/>
                      <a:ext cx="495001" cy="486185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b="1" dirty="0">
                          <a:solidFill>
                            <a:sysClr val="windowText" lastClr="000000"/>
                          </a:solidFill>
                          <a:cs typeface="B Nazanin" pitchFamily="2" charset="-78"/>
                        </a:rPr>
                        <a:t>U</a:t>
                      </a:r>
                    </a:p>
                  </p:txBody>
                </p:sp>
                <p:grpSp>
                  <p:nvGrpSpPr>
                    <p:cNvPr id="167" name="Group 166"/>
                    <p:cNvGrpSpPr/>
                    <p:nvPr/>
                  </p:nvGrpSpPr>
                  <p:grpSpPr>
                    <a:xfrm>
                      <a:off x="1708633" y="1507123"/>
                      <a:ext cx="1342234" cy="2373142"/>
                      <a:chOff x="3194404" y="1295400"/>
                      <a:chExt cx="1342234" cy="2373142"/>
                    </a:xfrm>
                  </p:grpSpPr>
                  <p:grpSp>
                    <p:nvGrpSpPr>
                      <p:cNvPr id="170" name="Group 169"/>
                      <p:cNvGrpSpPr/>
                      <p:nvPr/>
                    </p:nvGrpSpPr>
                    <p:grpSpPr>
                      <a:xfrm>
                        <a:off x="3352770" y="1295400"/>
                        <a:ext cx="1183868" cy="2110307"/>
                        <a:chOff x="2433411" y="3320687"/>
                        <a:chExt cx="1183868" cy="2110307"/>
                      </a:xfrm>
                    </p:grpSpPr>
                    <p:sp>
                      <p:nvSpPr>
                        <p:cNvPr id="172" name="Rounded Rectangle 171"/>
                        <p:cNvSpPr/>
                        <p:nvPr/>
                      </p:nvSpPr>
                      <p:spPr>
                        <a:xfrm flipV="1">
                          <a:off x="2647984" y="3320687"/>
                          <a:ext cx="969295" cy="446258"/>
                        </a:xfrm>
                        <a:prstGeom prst="roundRect">
                          <a:avLst/>
                        </a:prstGeom>
                        <a:noFill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rtl="1"/>
                          <a:r>
                            <a:rPr lang="fa-IR" sz="1400" b="1" dirty="0" smtClean="0">
                              <a:solidFill>
                                <a:sysClr val="windowText" lastClr="000000"/>
                              </a:solidFill>
                              <a:cs typeface="B Nazanin" pitchFamily="2" charset="-78"/>
                            </a:rPr>
                            <a:t>وسیله نقلیه</a:t>
                          </a:r>
                          <a:endParaRPr lang="en-US" sz="1400" b="1" dirty="0">
                            <a:solidFill>
                              <a:sysClr val="windowText" lastClr="000000"/>
                            </a:solidFill>
                            <a:cs typeface="B Nazanin" pitchFamily="2" charset="-78"/>
                          </a:endParaRPr>
                        </a:p>
                      </p:txBody>
                    </p:sp>
                    <p:grpSp>
                      <p:nvGrpSpPr>
                        <p:cNvPr id="173" name="Group 172"/>
                        <p:cNvGrpSpPr/>
                        <p:nvPr/>
                      </p:nvGrpSpPr>
                      <p:grpSpPr>
                        <a:xfrm>
                          <a:off x="2433411" y="3766945"/>
                          <a:ext cx="699221" cy="1664049"/>
                          <a:chOff x="2433411" y="3766945"/>
                          <a:chExt cx="699221" cy="1664049"/>
                        </a:xfrm>
                      </p:grpSpPr>
                      <p:cxnSp>
                        <p:nvCxnSpPr>
                          <p:cNvPr id="174" name="Straight Connector 173"/>
                          <p:cNvCxnSpPr>
                            <a:stCxn id="172" idx="0"/>
                            <a:endCxn id="165" idx="4"/>
                          </p:cNvCxnSpPr>
                          <p:nvPr/>
                        </p:nvCxnSpPr>
                        <p:spPr>
                          <a:xfrm flipH="1">
                            <a:off x="3130811" y="3766945"/>
                            <a:ext cx="1821" cy="649029"/>
                          </a:xfrm>
                          <a:prstGeom prst="line">
                            <a:avLst/>
                          </a:prstGeom>
                          <a:ln w="28575" cmpd="sng">
                            <a:prstDash val="solid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sp>
                        <p:nvSpPr>
                          <p:cNvPr id="175" name="Arc 174"/>
                          <p:cNvSpPr/>
                          <p:nvPr/>
                        </p:nvSpPr>
                        <p:spPr>
                          <a:xfrm rot="18900000">
                            <a:off x="2433411" y="5244569"/>
                            <a:ext cx="239678" cy="186425"/>
                          </a:xfrm>
                          <a:prstGeom prst="arc">
                            <a:avLst>
                              <a:gd name="adj1" fmla="val 16200000"/>
                              <a:gd name="adj2" fmla="val 5561501"/>
                            </a:avLst>
                          </a:prstGeom>
                          <a:ln w="28575"/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>
                              <a:cs typeface="B Nazanin" pitchFamily="2" charset="-78"/>
                            </a:endParaRPr>
                          </a:p>
                        </p:txBody>
                      </p:sp>
                    </p:grpSp>
                  </p:grpSp>
                  <p:cxnSp>
                    <p:nvCxnSpPr>
                      <p:cNvPr id="171" name="Straight Connector 170"/>
                      <p:cNvCxnSpPr>
                        <a:stCxn id="165" idx="1"/>
                        <a:endCxn id="163" idx="2"/>
                      </p:cNvCxnSpPr>
                      <p:nvPr/>
                    </p:nvCxnSpPr>
                    <p:spPr>
                      <a:xfrm flipH="1">
                        <a:off x="3194404" y="2805672"/>
                        <a:ext cx="680756" cy="862870"/>
                      </a:xfrm>
                      <a:prstGeom prst="line">
                        <a:avLst/>
                      </a:prstGeom>
                      <a:ln w="28575">
                        <a:prstDash val="soli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sp>
                <p:nvSpPr>
                  <p:cNvPr id="163" name="Rounded Rectangle 162"/>
                  <p:cNvSpPr/>
                  <p:nvPr/>
                </p:nvSpPr>
                <p:spPr>
                  <a:xfrm>
                    <a:off x="1156760" y="3962400"/>
                    <a:ext cx="654188" cy="446258"/>
                  </a:xfrm>
                  <a:prstGeom prst="round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1"/>
                    <a:r>
                      <a:rPr lang="fa-IR" sz="1400" b="1" dirty="0" smtClean="0">
                        <a:solidFill>
                          <a:sysClr val="windowText" lastClr="000000"/>
                        </a:solidFill>
                        <a:cs typeface="B Nazanin" pitchFamily="2" charset="-78"/>
                      </a:rPr>
                      <a:t>سواری</a:t>
                    </a:r>
                    <a:endParaRPr lang="en-US" sz="1400" b="1" dirty="0">
                      <a:solidFill>
                        <a:sysClr val="windowText" lastClr="000000"/>
                      </a:solidFill>
                      <a:cs typeface="B Nazanin" pitchFamily="2" charset="-78"/>
                    </a:endParaRPr>
                  </a:p>
                </p:txBody>
              </p:sp>
            </p:grpSp>
            <p:grpSp>
              <p:nvGrpSpPr>
                <p:cNvPr id="158" name="Group 157"/>
                <p:cNvGrpSpPr/>
                <p:nvPr/>
              </p:nvGrpSpPr>
              <p:grpSpPr>
                <a:xfrm>
                  <a:off x="2743229" y="2590800"/>
                  <a:ext cx="821784" cy="1309128"/>
                  <a:chOff x="2743229" y="2590800"/>
                  <a:chExt cx="821784" cy="1309128"/>
                </a:xfrm>
              </p:grpSpPr>
              <p:sp>
                <p:nvSpPr>
                  <p:cNvPr id="159" name="Arc 158"/>
                  <p:cNvSpPr/>
                  <p:nvPr/>
                </p:nvSpPr>
                <p:spPr>
                  <a:xfrm rot="18900000" flipH="1" flipV="1">
                    <a:off x="2933792" y="3318901"/>
                    <a:ext cx="239678" cy="186425"/>
                  </a:xfrm>
                  <a:prstGeom prst="arc">
                    <a:avLst>
                      <a:gd name="adj1" fmla="val 16200000"/>
                      <a:gd name="adj2" fmla="val 5561501"/>
                    </a:avLst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cs typeface="B Nazanin" pitchFamily="2" charset="-78"/>
                    </a:endParaRPr>
                  </a:p>
                </p:txBody>
              </p:sp>
              <p:cxnSp>
                <p:nvCxnSpPr>
                  <p:cNvPr id="160" name="Straight Connector 159"/>
                  <p:cNvCxnSpPr>
                    <a:stCxn id="165" idx="7"/>
                    <a:endCxn id="161" idx="2"/>
                  </p:cNvCxnSpPr>
                  <p:nvPr/>
                </p:nvCxnSpPr>
                <p:spPr>
                  <a:xfrm flipV="1">
                    <a:off x="2743229" y="3037058"/>
                    <a:ext cx="551459" cy="862870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61" name="Rounded Rectangle 160"/>
                  <p:cNvSpPr/>
                  <p:nvPr/>
                </p:nvSpPr>
                <p:spPr>
                  <a:xfrm>
                    <a:off x="3024362" y="2590800"/>
                    <a:ext cx="540651" cy="446258"/>
                  </a:xfrm>
                  <a:prstGeom prst="round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1"/>
                    <a:r>
                      <a:rPr lang="fa-IR" sz="1400" b="1" dirty="0" smtClean="0">
                        <a:solidFill>
                          <a:sysClr val="windowText" lastClr="000000"/>
                        </a:solidFill>
                        <a:cs typeface="B Nazanin" pitchFamily="2" charset="-78"/>
                      </a:rPr>
                      <a:t>باری</a:t>
                    </a:r>
                    <a:endParaRPr lang="en-US" sz="1400" b="1" dirty="0">
                      <a:solidFill>
                        <a:sysClr val="windowText" lastClr="000000"/>
                      </a:solidFill>
                      <a:cs typeface="B Nazanin" pitchFamily="2" charset="-78"/>
                    </a:endParaRPr>
                  </a:p>
                </p:txBody>
              </p:sp>
            </p:grpSp>
          </p:grpSp>
          <p:grpSp>
            <p:nvGrpSpPr>
              <p:cNvPr id="137" name="Group 136"/>
              <p:cNvGrpSpPr/>
              <p:nvPr/>
            </p:nvGrpSpPr>
            <p:grpSpPr>
              <a:xfrm>
                <a:off x="2293372" y="2057400"/>
                <a:ext cx="1001316" cy="816538"/>
                <a:chOff x="2293372" y="2057400"/>
                <a:chExt cx="1001316" cy="816538"/>
              </a:xfrm>
            </p:grpSpPr>
            <p:sp>
              <p:nvSpPr>
                <p:cNvPr id="153" name="Oval 152"/>
                <p:cNvSpPr/>
                <p:nvPr/>
              </p:nvSpPr>
              <p:spPr>
                <a:xfrm>
                  <a:off x="2293372" y="2057400"/>
                  <a:ext cx="715448" cy="449552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smtClean="0">
                      <a:solidFill>
                        <a:sysClr val="windowText" lastClr="000000"/>
                      </a:solidFill>
                      <a:cs typeface="B Nazanin" pitchFamily="2" charset="-78"/>
                    </a:rPr>
                    <a:t>VID</a:t>
                  </a:r>
                  <a:endParaRPr lang="en-US" sz="1400" dirty="0">
                    <a:solidFill>
                      <a:sysClr val="windowText" lastClr="000000"/>
                    </a:solidFill>
                    <a:cs typeface="B Nazanin" pitchFamily="2" charset="-78"/>
                  </a:endParaRPr>
                </a:p>
              </p:txBody>
            </p:sp>
            <p:cxnSp>
              <p:nvCxnSpPr>
                <p:cNvPr id="154" name="Straight Connector 153"/>
                <p:cNvCxnSpPr>
                  <a:stCxn id="161" idx="0"/>
                  <a:endCxn id="153" idx="5"/>
                </p:cNvCxnSpPr>
                <p:nvPr/>
              </p:nvCxnSpPr>
              <p:spPr>
                <a:xfrm flipH="1" flipV="1">
                  <a:off x="2904045" y="2441117"/>
                  <a:ext cx="390643" cy="149683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Straight Connector 154"/>
                <p:cNvCxnSpPr/>
                <p:nvPr/>
              </p:nvCxnSpPr>
              <p:spPr>
                <a:xfrm>
                  <a:off x="2471172" y="2400300"/>
                  <a:ext cx="36166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6" name="TextBox 155"/>
                    <p:cNvSpPr txBox="1"/>
                    <p:nvPr/>
                  </p:nvSpPr>
                  <p:spPr>
                    <a:xfrm>
                      <a:off x="2483872" y="2540000"/>
                      <a:ext cx="271228" cy="333938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200" i="1" dirty="0" smtClean="0">
                                <a:latin typeface="Cambria Math"/>
                              </a:rPr>
                              <m:t>⋮</m:t>
                            </m:r>
                          </m:oMath>
                        </m:oMathPara>
                      </a14:m>
                      <a:endParaRPr lang="en-US" sz="1200" dirty="0">
                        <a:cs typeface="B Nazanin" pitchFamily="2" charset="-78"/>
                      </a:endParaRPr>
                    </a:p>
                  </p:txBody>
                </p:sp>
              </mc:Choice>
              <mc:Fallback xmlns="">
                <p:sp>
                  <p:nvSpPr>
                    <p:cNvPr id="156" name="TextBox 15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483872" y="2540000"/>
                      <a:ext cx="271228" cy="333938"/>
                    </a:xfrm>
                    <a:prstGeom prst="rect">
                      <a:avLst/>
                    </a:prstGeom>
                    <a:blipFill rotWithShape="1"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39" name="Group 138"/>
              <p:cNvGrpSpPr/>
              <p:nvPr/>
            </p:nvGrpSpPr>
            <p:grpSpPr>
              <a:xfrm>
                <a:off x="745613" y="2059801"/>
                <a:ext cx="966841" cy="816538"/>
                <a:chOff x="3651929" y="2057400"/>
                <a:chExt cx="966841" cy="816538"/>
              </a:xfrm>
            </p:grpSpPr>
            <p:sp>
              <p:nvSpPr>
                <p:cNvPr id="145" name="Oval 144"/>
                <p:cNvSpPr/>
                <p:nvPr/>
              </p:nvSpPr>
              <p:spPr>
                <a:xfrm>
                  <a:off x="3651929" y="2057400"/>
                  <a:ext cx="715448" cy="449552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smtClean="0">
                      <a:solidFill>
                        <a:sysClr val="windowText" lastClr="000000"/>
                      </a:solidFill>
                      <a:cs typeface="B Nazanin" pitchFamily="2" charset="-78"/>
                    </a:rPr>
                    <a:t>VID</a:t>
                  </a:r>
                  <a:endParaRPr lang="en-US" sz="1400" dirty="0">
                    <a:solidFill>
                      <a:sysClr val="windowText" lastClr="000000"/>
                    </a:solidFill>
                    <a:cs typeface="B Nazanin" pitchFamily="2" charset="-78"/>
                  </a:endParaRPr>
                </a:p>
              </p:txBody>
            </p:sp>
            <p:cxnSp>
              <p:nvCxnSpPr>
                <p:cNvPr id="146" name="Straight Connector 145"/>
                <p:cNvCxnSpPr>
                  <a:stCxn id="163" idx="0"/>
                  <a:endCxn id="145" idx="5"/>
                </p:cNvCxnSpPr>
                <p:nvPr/>
              </p:nvCxnSpPr>
              <p:spPr>
                <a:xfrm flipH="1" flipV="1">
                  <a:off x="4262602" y="2441117"/>
                  <a:ext cx="356168" cy="147282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Straight Connector 146"/>
                <p:cNvCxnSpPr/>
                <p:nvPr/>
              </p:nvCxnSpPr>
              <p:spPr>
                <a:xfrm>
                  <a:off x="3829729" y="2400300"/>
                  <a:ext cx="36166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8" name="TextBox 147"/>
                    <p:cNvSpPr txBox="1"/>
                    <p:nvPr/>
                  </p:nvSpPr>
                  <p:spPr>
                    <a:xfrm>
                      <a:off x="3842429" y="2540000"/>
                      <a:ext cx="271228" cy="333938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200" i="1" dirty="0" smtClean="0">
                                <a:latin typeface="Cambria Math"/>
                              </a:rPr>
                              <m:t>⋮</m:t>
                            </m:r>
                          </m:oMath>
                        </m:oMathPara>
                      </a14:m>
                      <a:endParaRPr lang="en-US" sz="1200" dirty="0">
                        <a:cs typeface="B Nazanin" pitchFamily="2" charset="-78"/>
                      </a:endParaRPr>
                    </a:p>
                  </p:txBody>
                </p:sp>
              </mc:Choice>
              <mc:Fallback xmlns="">
                <p:sp>
                  <p:nvSpPr>
                    <p:cNvPr id="148" name="TextBox 14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842429" y="2540000"/>
                      <a:ext cx="271228" cy="333938"/>
                    </a:xfrm>
                    <a:prstGeom prst="rect">
                      <a:avLst/>
                    </a:prstGeom>
                    <a:blipFill rotWithShape="1"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40" name="Group 139"/>
              <p:cNvGrpSpPr/>
              <p:nvPr/>
            </p:nvGrpSpPr>
            <p:grpSpPr>
              <a:xfrm>
                <a:off x="3054688" y="4314910"/>
                <a:ext cx="754277" cy="889633"/>
                <a:chOff x="4868804" y="1732883"/>
                <a:chExt cx="754277" cy="889633"/>
              </a:xfrm>
            </p:grpSpPr>
            <p:sp>
              <p:nvSpPr>
                <p:cNvPr id="141" name="Oval 140"/>
                <p:cNvSpPr/>
                <p:nvPr/>
              </p:nvSpPr>
              <p:spPr>
                <a:xfrm>
                  <a:off x="4885955" y="1732883"/>
                  <a:ext cx="737126" cy="449552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smtClean="0">
                      <a:solidFill>
                        <a:sysClr val="windowText" lastClr="000000"/>
                      </a:solidFill>
                      <a:cs typeface="B Nazanin" pitchFamily="2" charset="-78"/>
                    </a:rPr>
                    <a:t>VID</a:t>
                  </a:r>
                  <a:endParaRPr lang="en-US" sz="1400" dirty="0">
                    <a:solidFill>
                      <a:sysClr val="windowText" lastClr="000000"/>
                    </a:solidFill>
                    <a:cs typeface="B Nazanin" pitchFamily="2" charset="-78"/>
                  </a:endParaRPr>
                </a:p>
              </p:txBody>
            </p:sp>
            <p:cxnSp>
              <p:nvCxnSpPr>
                <p:cNvPr id="142" name="Straight Connector 141"/>
                <p:cNvCxnSpPr>
                  <a:stCxn id="172" idx="3"/>
                  <a:endCxn id="141" idx="4"/>
                </p:cNvCxnSpPr>
                <p:nvPr/>
              </p:nvCxnSpPr>
              <p:spPr>
                <a:xfrm flipV="1">
                  <a:off x="4868804" y="2182435"/>
                  <a:ext cx="385714" cy="422609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>
                <a:xfrm>
                  <a:off x="5093038" y="2076405"/>
                  <a:ext cx="36166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4" name="TextBox 143"/>
                    <p:cNvSpPr txBox="1"/>
                    <p:nvPr/>
                  </p:nvSpPr>
                  <p:spPr>
                    <a:xfrm>
                      <a:off x="5129832" y="2279286"/>
                      <a:ext cx="288071" cy="34323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200" i="1" dirty="0" smtClean="0">
                                <a:latin typeface="Cambria Math"/>
                              </a:rPr>
                              <m:t>⋮</m:t>
                            </m:r>
                          </m:oMath>
                        </m:oMathPara>
                      </a14:m>
                      <a:endParaRPr lang="en-US" sz="1200" dirty="0">
                        <a:cs typeface="B Nazanin" pitchFamily="2" charset="-78"/>
                      </a:endParaRPr>
                    </a:p>
                  </p:txBody>
                </p:sp>
              </mc:Choice>
              <mc:Fallback xmlns="">
                <p:sp>
                  <p:nvSpPr>
                    <p:cNvPr id="144" name="TextBox 14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129832" y="2279286"/>
                      <a:ext cx="288071" cy="343230"/>
                    </a:xfrm>
                    <a:prstGeom prst="rect">
                      <a:avLst/>
                    </a:prstGeom>
                    <a:blipFill rotWithShape="1"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cxnSp>
          <p:nvCxnSpPr>
            <p:cNvPr id="176" name="Straight Connector 175"/>
            <p:cNvCxnSpPr>
              <a:stCxn id="130" idx="3"/>
              <a:endCxn id="134" idx="1"/>
            </p:cNvCxnSpPr>
            <p:nvPr/>
          </p:nvCxnSpPr>
          <p:spPr>
            <a:xfrm flipV="1">
              <a:off x="2995273" y="5868197"/>
              <a:ext cx="822638" cy="4757"/>
            </a:xfrm>
            <a:prstGeom prst="line">
              <a:avLst/>
            </a:prstGeom>
            <a:ln w="28575" cmpd="sng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>
              <a:stCxn id="134" idx="3"/>
              <a:endCxn id="172" idx="1"/>
            </p:cNvCxnSpPr>
            <p:nvPr/>
          </p:nvCxnSpPr>
          <p:spPr>
            <a:xfrm>
              <a:off x="5229730" y="5868197"/>
              <a:ext cx="742898" cy="4442"/>
            </a:xfrm>
            <a:prstGeom prst="line">
              <a:avLst/>
            </a:prstGeom>
            <a:ln w="28575" cmpd="sng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8" name="Oval 177"/>
          <p:cNvSpPr/>
          <p:nvPr/>
        </p:nvSpPr>
        <p:spPr>
          <a:xfrm>
            <a:off x="5201379" y="5093438"/>
            <a:ext cx="651742" cy="32903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400" dirty="0" smtClean="0">
                <a:solidFill>
                  <a:sysClr val="windowText" lastClr="000000"/>
                </a:solidFill>
                <a:cs typeface="B Nazanin" pitchFamily="2" charset="-78"/>
              </a:rPr>
              <a:t>از</a:t>
            </a:r>
            <a:endParaRPr lang="en-US" sz="1400" dirty="0">
              <a:solidFill>
                <a:sysClr val="windowText" lastClr="000000"/>
              </a:solidFill>
              <a:cs typeface="B Nazanin" pitchFamily="2" charset="-78"/>
            </a:endParaRPr>
          </a:p>
        </p:txBody>
      </p:sp>
      <p:sp>
        <p:nvSpPr>
          <p:cNvPr id="179" name="Oval 178"/>
          <p:cNvSpPr/>
          <p:nvPr/>
        </p:nvSpPr>
        <p:spPr>
          <a:xfrm>
            <a:off x="4350431" y="5118830"/>
            <a:ext cx="651742" cy="32903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400" dirty="0" smtClean="0">
                <a:solidFill>
                  <a:sysClr val="windowText" lastClr="000000"/>
                </a:solidFill>
                <a:cs typeface="B Nazanin" pitchFamily="2" charset="-78"/>
              </a:rPr>
              <a:t>تا</a:t>
            </a:r>
            <a:endParaRPr lang="en-US" sz="1400" dirty="0">
              <a:solidFill>
                <a:sysClr val="windowText" lastClr="000000"/>
              </a:solidFill>
              <a:cs typeface="B Nazanin" pitchFamily="2" charset="-78"/>
            </a:endParaRPr>
          </a:p>
        </p:txBody>
      </p:sp>
      <p:cxnSp>
        <p:nvCxnSpPr>
          <p:cNvPr id="180" name="Straight Connector 179"/>
          <p:cNvCxnSpPr>
            <a:stCxn id="134" idx="0"/>
            <a:endCxn id="179" idx="4"/>
          </p:cNvCxnSpPr>
          <p:nvPr/>
        </p:nvCxnSpPr>
        <p:spPr>
          <a:xfrm flipH="1" flipV="1">
            <a:off x="4676302" y="5447863"/>
            <a:ext cx="457119" cy="213797"/>
          </a:xfrm>
          <a:prstGeom prst="line">
            <a:avLst/>
          </a:prstGeom>
          <a:ln w="28575" cmpd="sng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>
            <a:stCxn id="134" idx="0"/>
            <a:endCxn id="178" idx="4"/>
          </p:cNvCxnSpPr>
          <p:nvPr/>
        </p:nvCxnSpPr>
        <p:spPr>
          <a:xfrm flipV="1">
            <a:off x="5133421" y="5422471"/>
            <a:ext cx="393829" cy="239189"/>
          </a:xfrm>
          <a:prstGeom prst="line">
            <a:avLst/>
          </a:prstGeom>
          <a:ln w="28575" cmpd="sng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2" name="TextBox 181"/>
              <p:cNvSpPr txBox="1"/>
              <p:nvPr/>
            </p:nvSpPr>
            <p:spPr>
              <a:xfrm>
                <a:off x="3788286" y="5666601"/>
                <a:ext cx="41954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200" b="0" i="0" dirty="0" smtClean="0">
                          <a:latin typeface="Cambria Math"/>
                        </a:rPr>
                        <m:t>M</m:t>
                      </m:r>
                    </m:oMath>
                  </m:oMathPara>
                </a14:m>
                <a:endParaRPr lang="en-US" sz="1200" dirty="0">
                  <a:cs typeface="B Nazanin" pitchFamily="2" charset="-78"/>
                </a:endParaRPr>
              </a:p>
            </p:txBody>
          </p:sp>
        </mc:Choice>
        <mc:Fallback xmlns="">
          <p:sp>
            <p:nvSpPr>
              <p:cNvPr id="182" name="TextBox 1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8286" y="5666601"/>
                <a:ext cx="419542" cy="276999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3" name="TextBox 182"/>
              <p:cNvSpPr txBox="1"/>
              <p:nvPr/>
            </p:nvSpPr>
            <p:spPr>
              <a:xfrm>
                <a:off x="5928540" y="5685311"/>
                <a:ext cx="41954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200" b="0" i="0" dirty="0" smtClean="0">
                          <a:latin typeface="Cambria Math"/>
                        </a:rPr>
                        <m:t>N</m:t>
                      </m:r>
                    </m:oMath>
                  </m:oMathPara>
                </a14:m>
                <a:endParaRPr lang="en-US" sz="1200" dirty="0">
                  <a:cs typeface="B Nazanin" pitchFamily="2" charset="-78"/>
                </a:endParaRPr>
              </a:p>
            </p:txBody>
          </p:sp>
        </mc:Choice>
        <mc:Fallback xmlns="">
          <p:sp>
            <p:nvSpPr>
              <p:cNvPr id="183" name="TextBox 1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8540" y="5685311"/>
                <a:ext cx="419542" cy="276999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9313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178" grpId="0" animBg="1"/>
      <p:bldP spid="179" grpId="0" animBg="1"/>
      <p:bldP spid="182" grpId="0"/>
      <p:bldP spid="18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حالت </a:t>
            </a:r>
            <a:r>
              <a:rPr lang="fa-IR" dirty="0" smtClean="0"/>
              <a:t>11: </a:t>
            </a:r>
            <a:r>
              <a:rPr lang="fa-IR" dirty="0"/>
              <a:t>طراحی زیرنوع اجتماع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800" dirty="0" smtClean="0"/>
              <a:t>n+1</a:t>
            </a:r>
            <a:r>
              <a:rPr lang="fa-IR" sz="1800" dirty="0" smtClean="0"/>
              <a:t> </a:t>
            </a:r>
            <a:r>
              <a:rPr lang="fa-IR" dirty="0" smtClean="0"/>
              <a:t>رابطه</a:t>
            </a:r>
          </a:p>
          <a:p>
            <a:pPr lvl="1"/>
            <a:r>
              <a:rPr lang="fa-IR" dirty="0" smtClean="0"/>
              <a:t>اگر شناسه زبرنوع‏ها از دامنه‏های متفاوت باشد، رابطه نمایشگر زیرنوع، </a:t>
            </a:r>
            <a:r>
              <a:rPr lang="en-US" sz="1800" dirty="0" smtClean="0"/>
              <a:t>FK</a:t>
            </a:r>
            <a:r>
              <a:rPr lang="fa-IR" sz="1800" dirty="0" smtClean="0"/>
              <a:t> </a:t>
            </a:r>
            <a:r>
              <a:rPr lang="fa-IR" dirty="0" smtClean="0"/>
              <a:t>می‏دهد به رابطه‏های نمایشگر زبرنوع‏ها، </a:t>
            </a:r>
            <a:r>
              <a:rPr lang="fa-IR" u="sng" dirty="0" smtClean="0"/>
              <a:t>خارج از کلید.</a:t>
            </a:r>
          </a:p>
          <a:p>
            <a:pPr lvl="1"/>
            <a:r>
              <a:rPr lang="fa-IR" dirty="0" smtClean="0"/>
              <a:t>اگر شناسه زبرنوع‏ها از یک دامنه باشد، </a:t>
            </a:r>
            <a:r>
              <a:rPr lang="fa-IR" dirty="0"/>
              <a:t>کلید رابطه نمایشگر زیرنوع، همان کلید رابطه‏های نمایشگر زبرنوع‏ها است </a:t>
            </a:r>
            <a:r>
              <a:rPr lang="fa-IR" dirty="0" smtClean="0"/>
              <a:t>و مفهوم </a:t>
            </a:r>
            <a:r>
              <a:rPr lang="en-US" sz="1800" dirty="0" smtClean="0"/>
              <a:t>FK</a:t>
            </a:r>
            <a:r>
              <a:rPr lang="fa-IR" sz="1800" dirty="0" smtClean="0"/>
              <a:t> </a:t>
            </a:r>
            <a:r>
              <a:rPr lang="fa-IR" dirty="0" smtClean="0"/>
              <a:t>به طور صریح مطرح نیست. </a:t>
            </a:r>
            <a:br>
              <a:rPr lang="fa-IR" dirty="0" smtClean="0"/>
            </a:br>
            <a:r>
              <a:rPr lang="fa-IR" dirty="0" smtClean="0"/>
              <a:t>(برای </a:t>
            </a:r>
            <a:r>
              <a:rPr lang="en-US" sz="1800" dirty="0" smtClean="0"/>
              <a:t>IS-A</a:t>
            </a:r>
            <a:r>
              <a:rPr lang="fa-IR" sz="1800" dirty="0" smtClean="0"/>
              <a:t> </a:t>
            </a:r>
            <a:r>
              <a:rPr lang="fa-IR" dirty="0" smtClean="0"/>
              <a:t>هم همین نکته مطرح است.)</a:t>
            </a:r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marL="0" indent="0">
              <a:buNone/>
            </a:pPr>
            <a:r>
              <a:rPr lang="fa-IR" dirty="0" smtClean="0"/>
              <a:t>        آیا طرز طراحی دیگری وجود دارد.</a:t>
            </a:r>
            <a:endParaRPr lang="fa-IR" dirty="0"/>
          </a:p>
          <a:p>
            <a:pPr marL="0" indent="0">
              <a:buNone/>
            </a:pPr>
            <a:endParaRPr lang="fa-IR" dirty="0" smtClean="0"/>
          </a:p>
          <a:p>
            <a:pPr lvl="1"/>
            <a:endParaRPr lang="en-US" dirty="0"/>
          </a:p>
        </p:txBody>
      </p:sp>
      <p:grpSp>
        <p:nvGrpSpPr>
          <p:cNvPr id="26" name="Group 25"/>
          <p:cNvGrpSpPr/>
          <p:nvPr/>
        </p:nvGrpSpPr>
        <p:grpSpPr>
          <a:xfrm>
            <a:off x="304800" y="3200400"/>
            <a:ext cx="3814571" cy="3614541"/>
            <a:chOff x="304800" y="3329245"/>
            <a:chExt cx="3814571" cy="3614541"/>
          </a:xfrm>
        </p:grpSpPr>
        <p:grpSp>
          <p:nvGrpSpPr>
            <p:cNvPr id="22" name="Group 21"/>
            <p:cNvGrpSpPr/>
            <p:nvPr/>
          </p:nvGrpSpPr>
          <p:grpSpPr>
            <a:xfrm>
              <a:off x="304800" y="3329245"/>
              <a:ext cx="3814571" cy="3614541"/>
              <a:chOff x="304800" y="3176845"/>
              <a:chExt cx="3814571" cy="3614541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304800" y="3176845"/>
                <a:ext cx="3814571" cy="3614541"/>
                <a:chOff x="70517" y="2659211"/>
                <a:chExt cx="3814571" cy="3614541"/>
              </a:xfrm>
            </p:grpSpPr>
            <p:sp>
              <p:nvSpPr>
                <p:cNvPr id="5" name="Rounded Rectangle 4"/>
                <p:cNvSpPr/>
                <p:nvPr/>
              </p:nvSpPr>
              <p:spPr>
                <a:xfrm>
                  <a:off x="70517" y="2659211"/>
                  <a:ext cx="3814571" cy="3614541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50000"/>
                    </a:lnSpc>
                  </a:pPr>
                  <a:r>
                    <a:rPr lang="en-US" b="1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PERS </a:t>
                  </a:r>
                  <a:r>
                    <a:rPr lang="en-US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(PID,  ….,  OID)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en-US" b="1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COMP </a:t>
                  </a:r>
                  <a:r>
                    <a:rPr lang="en-US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(CID,  …., OID)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en-US" b="1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BANK </a:t>
                  </a:r>
                  <a:r>
                    <a:rPr lang="en-US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(BID</a:t>
                  </a:r>
                  <a:r>
                    <a:rPr lang="en-US" dirty="0">
                      <a:solidFill>
                        <a:schemeClr val="tx1"/>
                      </a:solidFill>
                      <a:cs typeface="B Nazanin" pitchFamily="2" charset="-78"/>
                    </a:rPr>
                    <a:t>,  </a:t>
                  </a:r>
                  <a:r>
                    <a:rPr lang="en-US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….,  OID)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en-US" b="1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OWNER </a:t>
                  </a:r>
                  <a:r>
                    <a:rPr lang="en-US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(OID,….)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en-US" b="1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VEHIC</a:t>
                  </a:r>
                  <a:r>
                    <a:rPr lang="en-US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 (VID, ….)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en-US" b="1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OWNS</a:t>
                  </a:r>
                  <a:r>
                    <a:rPr lang="en-US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 (OID,  VID,  F,  T, ….)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en-US" b="1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SAVARY</a:t>
                  </a:r>
                  <a:r>
                    <a:rPr lang="en-US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 (VID,  N,  ….)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en-US" b="1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BARY</a:t>
                  </a:r>
                  <a:r>
                    <a:rPr lang="en-US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 (VID,  T, ….)</a:t>
                  </a:r>
                  <a:endParaRPr lang="en-US" dirty="0">
                    <a:solidFill>
                      <a:schemeClr val="tx1"/>
                    </a:solidFill>
                    <a:cs typeface="B Nazanin" pitchFamily="2" charset="-78"/>
                  </a:endParaRPr>
                </a:p>
              </p:txBody>
            </p:sp>
            <p:cxnSp>
              <p:nvCxnSpPr>
                <p:cNvPr id="6" name="Straight Connector 5"/>
                <p:cNvCxnSpPr/>
                <p:nvPr/>
              </p:nvCxnSpPr>
              <p:spPr>
                <a:xfrm>
                  <a:off x="984917" y="3168994"/>
                  <a:ext cx="455512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Straight Connector 6"/>
                <p:cNvCxnSpPr/>
                <p:nvPr/>
              </p:nvCxnSpPr>
              <p:spPr>
                <a:xfrm>
                  <a:off x="1195373" y="5230023"/>
                  <a:ext cx="388511" cy="0"/>
                </a:xfrm>
                <a:prstGeom prst="line">
                  <a:avLst/>
                </a:prstGeom>
                <a:ln w="19050"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Connector 8"/>
                <p:cNvCxnSpPr/>
                <p:nvPr/>
              </p:nvCxnSpPr>
              <p:spPr>
                <a:xfrm>
                  <a:off x="1142813" y="6068224"/>
                  <a:ext cx="331962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1" name="Straight Connector 10"/>
              <p:cNvCxnSpPr/>
              <p:nvPr/>
            </p:nvCxnSpPr>
            <p:spPr>
              <a:xfrm>
                <a:off x="1362655" y="4100286"/>
                <a:ext cx="455512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1327335" y="4510314"/>
                <a:ext cx="455512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1555091" y="4923972"/>
                <a:ext cx="455512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1429656" y="5334000"/>
                <a:ext cx="455512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1432442" y="5791200"/>
                <a:ext cx="915244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1999595" y="5747657"/>
                <a:ext cx="388511" cy="0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2278489" y="3686628"/>
                <a:ext cx="388511" cy="0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2362200" y="4100286"/>
                <a:ext cx="388511" cy="0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2388106" y="4517571"/>
                <a:ext cx="388511" cy="0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5" name="Straight Connector 24"/>
            <p:cNvCxnSpPr/>
            <p:nvPr/>
          </p:nvCxnSpPr>
          <p:spPr>
            <a:xfrm>
              <a:off x="1616158" y="6310086"/>
              <a:ext cx="331962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/>
          <p:cNvSpPr txBox="1"/>
          <p:nvPr/>
        </p:nvSpPr>
        <p:spPr>
          <a:xfrm>
            <a:off x="3255818" y="4637809"/>
            <a:ext cx="50722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1600" dirty="0" smtClean="0">
                <a:cs typeface="B Nazanin" pitchFamily="2" charset="-78"/>
              </a:rPr>
              <a:t>چون دامنه کلیدهای زبرنوع‏ها یکسان نیست، خودمان کلید ساختگی می‏گذاریم.</a:t>
            </a:r>
            <a:endParaRPr lang="en-US" sz="1600" dirty="0">
              <a:cs typeface="B Nazanin" pitchFamily="2" charset="-78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2739737" y="4827868"/>
            <a:ext cx="60960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9498" y="6109854"/>
            <a:ext cx="481506" cy="41483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173308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طراحی پایگاه داده رابطه‏ای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fa-IR" b="1" dirty="0" smtClean="0">
                <a:solidFill>
                  <a:srgbClr val="C00000"/>
                </a:solidFill>
              </a:rPr>
              <a:t>روش طراحی بالا به پایین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ابتدا مدلسازی داده‏ها را (با روش </a:t>
            </a:r>
            <a:r>
              <a:rPr lang="en-US" sz="1800" dirty="0" smtClean="0"/>
              <a:t>[E]ER</a:t>
            </a:r>
            <a:r>
              <a:rPr lang="fa-IR" dirty="0" smtClean="0"/>
              <a:t> یا </a:t>
            </a:r>
            <a:r>
              <a:rPr lang="en-US" sz="1800" dirty="0" smtClean="0"/>
              <a:t>UML</a:t>
            </a:r>
            <a:r>
              <a:rPr lang="fa-IR" dirty="0" smtClean="0"/>
              <a:t>) انجام می‏دهیم و سپس مدلسازی را به مجموعه‏ای از رابطه‏ها تبدیل می‏کنیم.</a:t>
            </a:r>
          </a:p>
          <a:p>
            <a:pPr>
              <a:lnSpc>
                <a:spcPct val="200000"/>
              </a:lnSpc>
            </a:pPr>
            <a:r>
              <a:rPr lang="fa-IR" b="1" dirty="0" smtClean="0">
                <a:solidFill>
                  <a:srgbClr val="C00000"/>
                </a:solidFill>
              </a:rPr>
              <a:t>روش طراحی سنتز رابطه‏ای (نرمال‏ترسازی)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ابتدا مجموعه صفات خرد جهان واقع را مشخص می‏کنیم. سپس با تحلیل قواعد و محدودیت‏های ناظر به صفات و تشخیص وابستگی‏های بین آنها، صفات را متناسباً با هم سنتز می‏کنیم (نوعی گروه‏بندی) تا به مجموعه‏ای از رابطه‏های نرمال دست یابیم.</a:t>
            </a:r>
          </a:p>
          <a:p>
            <a:pPr>
              <a:lnSpc>
                <a:spcPct val="200000"/>
              </a:lnSpc>
            </a:pPr>
            <a:r>
              <a:rPr lang="fa-IR" dirty="0"/>
              <a:t>در عمل روش ترکیبی استفاده می‏شود، یعنی ابتدا روش بالا به پایین، سپس نرمال‏ترسازی</a:t>
            </a:r>
            <a:r>
              <a:rPr lang="fa-IR" dirty="0" smtClean="0"/>
              <a:t>.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3759341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حالت </a:t>
            </a:r>
            <a:r>
              <a:rPr lang="fa-IR" dirty="0" smtClean="0"/>
              <a:t>12: </a:t>
            </a:r>
            <a:r>
              <a:rPr lang="fa-IR" dirty="0"/>
              <a:t>طراحی ارتباط </a:t>
            </a:r>
            <a:r>
              <a:rPr lang="en-US" dirty="0"/>
              <a:t>IS-A-PART-OF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371600"/>
            <a:ext cx="8763000" cy="53340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a-IR" dirty="0" smtClean="0"/>
          </a:p>
          <a:p>
            <a:pPr lvl="1"/>
            <a:r>
              <a:rPr lang="fa-IR" dirty="0" smtClean="0"/>
              <a:t>وجود ارتباط </a:t>
            </a:r>
            <a:r>
              <a:rPr lang="en-US" sz="1800" dirty="0" smtClean="0"/>
              <a:t>IS-A-PART-OF</a:t>
            </a:r>
            <a:endParaRPr lang="fa-IR" dirty="0" smtClean="0"/>
          </a:p>
          <a:p>
            <a:pPr lvl="1"/>
            <a:r>
              <a:rPr lang="fa-IR" dirty="0" smtClean="0"/>
              <a:t>اگر </a:t>
            </a:r>
            <a:r>
              <a:rPr lang="fa-IR" dirty="0"/>
              <a:t>نوع موجودیت کل، </a:t>
            </a:r>
            <a:r>
              <a:rPr lang="en-US" sz="1800" dirty="0"/>
              <a:t>n</a:t>
            </a:r>
            <a:r>
              <a:rPr lang="fa-IR" sz="1800" dirty="0"/>
              <a:t> </a:t>
            </a:r>
            <a:r>
              <a:rPr lang="fa-IR" dirty="0" smtClean="0"/>
              <a:t>نوع موجودیت جزء داشته باشد، تعداد </a:t>
            </a:r>
            <a:r>
              <a:rPr lang="en-US" sz="1800" dirty="0" smtClean="0"/>
              <a:t>n+1</a:t>
            </a:r>
            <a:r>
              <a:rPr lang="fa-IR" sz="1800" dirty="0" smtClean="0"/>
              <a:t> </a:t>
            </a:r>
            <a:r>
              <a:rPr lang="fa-IR" dirty="0" smtClean="0"/>
              <a:t>رابطه طراحی می‏کنیم.</a:t>
            </a:r>
          </a:p>
          <a:p>
            <a:pPr lvl="1"/>
            <a:r>
              <a:rPr lang="fa-IR" dirty="0" smtClean="0"/>
              <a:t>توجه داریم که نوع موجودیت جزء از خود شناسه دارد.</a:t>
            </a:r>
          </a:p>
          <a:p>
            <a:pPr lvl="1"/>
            <a:endParaRPr lang="fa-IR" dirty="0"/>
          </a:p>
          <a:p>
            <a:pPr lvl="1"/>
            <a:endParaRPr lang="en-US" dirty="0" smtClean="0"/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lvl="1"/>
            <a:endParaRPr lang="fa-IR" sz="1600" dirty="0" smtClean="0"/>
          </a:p>
          <a:p>
            <a:pPr marL="0" indent="0">
              <a:buNone/>
            </a:pPr>
            <a:r>
              <a:rPr lang="fa-IR" dirty="0" smtClean="0"/>
              <a:t>        آیا طرز طراحی دیگری وجود دارد؟ در چه شرایطی؟</a:t>
            </a:r>
            <a:endParaRPr lang="fa-IR" dirty="0"/>
          </a:p>
          <a:p>
            <a:pPr lvl="1"/>
            <a:endParaRPr lang="fa-IR" dirty="0" smtClean="0"/>
          </a:p>
          <a:p>
            <a:pPr marL="457200" lvl="1" indent="0">
              <a:buNone/>
            </a:pPr>
            <a:endParaRPr lang="fa-IR" dirty="0"/>
          </a:p>
        </p:txBody>
      </p:sp>
      <p:sp>
        <p:nvSpPr>
          <p:cNvPr id="4" name="Rounded Rectangle 3"/>
          <p:cNvSpPr/>
          <p:nvPr/>
        </p:nvSpPr>
        <p:spPr>
          <a:xfrm>
            <a:off x="7467600" y="1479331"/>
            <a:ext cx="1295400" cy="457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b="1" dirty="0" smtClean="0">
                <a:cs typeface="B Nazanin" pitchFamily="2" charset="-78"/>
              </a:rPr>
              <a:t>حالت 12</a:t>
            </a:r>
            <a:endParaRPr lang="en-US" sz="2000" b="1" dirty="0">
              <a:cs typeface="B Nazanin" pitchFamily="2" charset="-78"/>
            </a:endParaRPr>
          </a:p>
        </p:txBody>
      </p:sp>
      <p:grpSp>
        <p:nvGrpSpPr>
          <p:cNvPr id="90" name="Group 89"/>
          <p:cNvGrpSpPr/>
          <p:nvPr/>
        </p:nvGrpSpPr>
        <p:grpSpPr>
          <a:xfrm>
            <a:off x="40942" y="3200400"/>
            <a:ext cx="5099715" cy="2492829"/>
            <a:chOff x="841329" y="3603171"/>
            <a:chExt cx="5099715" cy="2492829"/>
          </a:xfrm>
        </p:grpSpPr>
        <p:grpSp>
          <p:nvGrpSpPr>
            <p:cNvPr id="91" name="Group 90"/>
            <p:cNvGrpSpPr/>
            <p:nvPr/>
          </p:nvGrpSpPr>
          <p:grpSpPr>
            <a:xfrm>
              <a:off x="2068533" y="4495800"/>
              <a:ext cx="1430181" cy="1143000"/>
              <a:chOff x="1325253" y="4343396"/>
              <a:chExt cx="2681059" cy="1938953"/>
            </a:xfrm>
          </p:grpSpPr>
          <p:sp>
            <p:nvSpPr>
              <p:cNvPr id="185" name="Flowchart: Decision 184"/>
              <p:cNvSpPr/>
              <p:nvPr/>
            </p:nvSpPr>
            <p:spPr>
              <a:xfrm rot="19403161">
                <a:off x="1855520" y="4957813"/>
                <a:ext cx="1845745" cy="685799"/>
              </a:xfrm>
              <a:prstGeom prst="flowChartDecision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en-US" sz="1400" b="1" dirty="0" smtClean="0">
                    <a:solidFill>
                      <a:schemeClr val="tx1"/>
                    </a:solidFill>
                  </a:rPr>
                  <a:t>Has</a:t>
                </a:r>
                <a:endParaRPr lang="en-US" sz="14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86" name="Straight Connector 185"/>
              <p:cNvCxnSpPr>
                <a:stCxn id="120" idx="0"/>
                <a:endCxn id="185" idx="1"/>
              </p:cNvCxnSpPr>
              <p:nvPr/>
            </p:nvCxnSpPr>
            <p:spPr>
              <a:xfrm flipV="1">
                <a:off x="1325253" y="5798795"/>
                <a:ext cx="712376" cy="483554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>
                <a:stCxn id="185" idx="3"/>
                <a:endCxn id="150" idx="2"/>
              </p:cNvCxnSpPr>
              <p:nvPr/>
            </p:nvCxnSpPr>
            <p:spPr>
              <a:xfrm flipV="1">
                <a:off x="3519156" y="4343396"/>
                <a:ext cx="487156" cy="459235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4" name="Group 93"/>
            <p:cNvGrpSpPr/>
            <p:nvPr/>
          </p:nvGrpSpPr>
          <p:grpSpPr>
            <a:xfrm flipH="1">
              <a:off x="3498714" y="4495799"/>
              <a:ext cx="1465026" cy="1143000"/>
              <a:chOff x="1325249" y="4343405"/>
              <a:chExt cx="2746380" cy="1938951"/>
            </a:xfrm>
          </p:grpSpPr>
          <p:sp>
            <p:nvSpPr>
              <p:cNvPr id="168" name="Flowchart: Decision 167"/>
              <p:cNvSpPr/>
              <p:nvPr/>
            </p:nvSpPr>
            <p:spPr>
              <a:xfrm rot="19403161">
                <a:off x="1855520" y="4957813"/>
                <a:ext cx="1845745" cy="685799"/>
              </a:xfrm>
              <a:prstGeom prst="flowChartDecision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en-US" sz="1400" b="1" dirty="0" smtClean="0">
                    <a:solidFill>
                      <a:schemeClr val="tx1"/>
                    </a:solidFill>
                  </a:rPr>
                  <a:t>Has</a:t>
                </a:r>
                <a:endParaRPr lang="en-US" sz="14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69" name="Straight Connector 168"/>
              <p:cNvCxnSpPr>
                <a:stCxn id="109" idx="0"/>
                <a:endCxn id="168" idx="1"/>
              </p:cNvCxnSpPr>
              <p:nvPr/>
            </p:nvCxnSpPr>
            <p:spPr>
              <a:xfrm flipV="1">
                <a:off x="1325249" y="5798794"/>
                <a:ext cx="712381" cy="483562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>
                <a:stCxn id="168" idx="3"/>
                <a:endCxn id="150" idx="2"/>
              </p:cNvCxnSpPr>
              <p:nvPr/>
            </p:nvCxnSpPr>
            <p:spPr>
              <a:xfrm flipV="1">
                <a:off x="3519157" y="4343405"/>
                <a:ext cx="552472" cy="459226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8" name="Group 137"/>
            <p:cNvGrpSpPr/>
            <p:nvPr/>
          </p:nvGrpSpPr>
          <p:grpSpPr>
            <a:xfrm>
              <a:off x="2185766" y="3603171"/>
              <a:ext cx="1696211" cy="892629"/>
              <a:chOff x="2708427" y="3450771"/>
              <a:chExt cx="1696211" cy="892629"/>
            </a:xfrm>
          </p:grpSpPr>
          <p:sp>
            <p:nvSpPr>
              <p:cNvPr id="150" name="Rounded Rectangle 149"/>
              <p:cNvSpPr/>
              <p:nvPr/>
            </p:nvSpPr>
            <p:spPr>
              <a:xfrm>
                <a:off x="3638112" y="3886200"/>
                <a:ext cx="766526" cy="45720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en-US" sz="1600" b="1" dirty="0" smtClean="0">
                    <a:solidFill>
                      <a:sysClr val="windowText" lastClr="000000"/>
                    </a:solidFill>
                  </a:rPr>
                  <a:t>E</a:t>
                </a:r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  <p:grpSp>
            <p:nvGrpSpPr>
              <p:cNvPr id="151" name="Group 150"/>
              <p:cNvGrpSpPr/>
              <p:nvPr/>
            </p:nvGrpSpPr>
            <p:grpSpPr>
              <a:xfrm>
                <a:off x="2708427" y="3450771"/>
                <a:ext cx="929685" cy="664029"/>
                <a:chOff x="2893731" y="3233817"/>
                <a:chExt cx="929685" cy="664029"/>
              </a:xfrm>
            </p:grpSpPr>
            <p:sp>
              <p:nvSpPr>
                <p:cNvPr id="152" name="Oval 151"/>
                <p:cNvSpPr/>
                <p:nvPr/>
              </p:nvSpPr>
              <p:spPr>
                <a:xfrm>
                  <a:off x="2893731" y="3233817"/>
                  <a:ext cx="810839" cy="383717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smtClean="0">
                      <a:solidFill>
                        <a:sysClr val="windowText" lastClr="000000"/>
                      </a:solidFill>
                    </a:rPr>
                    <a:t>EID</a:t>
                  </a:r>
                  <a:endParaRPr lang="en-US" sz="1400" dirty="0">
                    <a:solidFill>
                      <a:sysClr val="windowText" lastClr="000000"/>
                    </a:solidFill>
                  </a:endParaRPr>
                </a:p>
              </p:txBody>
            </p:sp>
            <p:cxnSp>
              <p:nvCxnSpPr>
                <p:cNvPr id="164" name="Straight Connector 163"/>
                <p:cNvCxnSpPr>
                  <a:stCxn id="150" idx="1"/>
                  <a:endCxn id="152" idx="5"/>
                </p:cNvCxnSpPr>
                <p:nvPr/>
              </p:nvCxnSpPr>
              <p:spPr>
                <a:xfrm flipH="1" flipV="1">
                  <a:off x="3585825" y="3561340"/>
                  <a:ext cx="237591" cy="336506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Straight Connector 165"/>
                <p:cNvCxnSpPr/>
                <p:nvPr/>
              </p:nvCxnSpPr>
              <p:spPr>
                <a:xfrm>
                  <a:off x="3114310" y="3538617"/>
                  <a:ext cx="36166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18" name="Group 117"/>
            <p:cNvGrpSpPr/>
            <p:nvPr/>
          </p:nvGrpSpPr>
          <p:grpSpPr>
            <a:xfrm>
              <a:off x="841329" y="5060132"/>
              <a:ext cx="1643569" cy="1035868"/>
              <a:chOff x="1363990" y="4907732"/>
              <a:chExt cx="1643569" cy="1035868"/>
            </a:xfrm>
          </p:grpSpPr>
          <p:sp>
            <p:nvSpPr>
              <p:cNvPr id="120" name="Rounded Rectangle 119"/>
              <p:cNvSpPr/>
              <p:nvPr/>
            </p:nvSpPr>
            <p:spPr>
              <a:xfrm>
                <a:off x="2174828" y="5486400"/>
                <a:ext cx="832731" cy="45720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en-US" sz="1600" b="1" dirty="0" smtClean="0">
                    <a:solidFill>
                      <a:sysClr val="windowText" lastClr="000000"/>
                    </a:solidFill>
                  </a:rPr>
                  <a:t>E1</a:t>
                </a:r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  <p:grpSp>
            <p:nvGrpSpPr>
              <p:cNvPr id="121" name="Group 120"/>
              <p:cNvGrpSpPr/>
              <p:nvPr/>
            </p:nvGrpSpPr>
            <p:grpSpPr>
              <a:xfrm>
                <a:off x="1363990" y="4907732"/>
                <a:ext cx="1012279" cy="578667"/>
                <a:chOff x="2806594" y="3090578"/>
                <a:chExt cx="1012279" cy="578667"/>
              </a:xfrm>
            </p:grpSpPr>
            <p:sp>
              <p:nvSpPr>
                <p:cNvPr id="122" name="Oval 121"/>
                <p:cNvSpPr/>
                <p:nvPr/>
              </p:nvSpPr>
              <p:spPr>
                <a:xfrm>
                  <a:off x="2806594" y="3090578"/>
                  <a:ext cx="848204" cy="373049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smtClean="0">
                      <a:solidFill>
                        <a:sysClr val="windowText" lastClr="000000"/>
                      </a:solidFill>
                    </a:rPr>
                    <a:t>E1ID</a:t>
                  </a:r>
                  <a:endParaRPr lang="en-US" sz="1400" dirty="0">
                    <a:solidFill>
                      <a:sysClr val="windowText" lastClr="000000"/>
                    </a:solidFill>
                  </a:endParaRPr>
                </a:p>
              </p:txBody>
            </p:sp>
            <p:cxnSp>
              <p:nvCxnSpPr>
                <p:cNvPr id="124" name="Straight Connector 123"/>
                <p:cNvCxnSpPr>
                  <a:endCxn id="122" idx="5"/>
                </p:cNvCxnSpPr>
                <p:nvPr/>
              </p:nvCxnSpPr>
              <p:spPr>
                <a:xfrm flipH="1" flipV="1">
                  <a:off x="3530581" y="3408995"/>
                  <a:ext cx="288292" cy="260250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Straight Connector 124"/>
                <p:cNvCxnSpPr/>
                <p:nvPr/>
              </p:nvCxnSpPr>
              <p:spPr>
                <a:xfrm>
                  <a:off x="3055506" y="3394481"/>
                  <a:ext cx="36166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07" name="Group 106"/>
            <p:cNvGrpSpPr/>
            <p:nvPr/>
          </p:nvGrpSpPr>
          <p:grpSpPr>
            <a:xfrm>
              <a:off x="4547374" y="4958619"/>
              <a:ext cx="1393670" cy="1137381"/>
              <a:chOff x="5070035" y="4806219"/>
              <a:chExt cx="1393670" cy="1137381"/>
            </a:xfrm>
          </p:grpSpPr>
          <p:sp>
            <p:nvSpPr>
              <p:cNvPr id="109" name="Rounded Rectangle 108"/>
              <p:cNvSpPr/>
              <p:nvPr/>
            </p:nvSpPr>
            <p:spPr>
              <a:xfrm>
                <a:off x="5070035" y="5486400"/>
                <a:ext cx="832731" cy="45720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en-US" sz="1600" b="1" dirty="0" smtClean="0">
                    <a:solidFill>
                      <a:sysClr val="windowText" lastClr="000000"/>
                    </a:solidFill>
                  </a:rPr>
                  <a:t>En</a:t>
                </a:r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  <p:grpSp>
            <p:nvGrpSpPr>
              <p:cNvPr id="110" name="Group 109"/>
              <p:cNvGrpSpPr/>
              <p:nvPr/>
            </p:nvGrpSpPr>
            <p:grpSpPr>
              <a:xfrm>
                <a:off x="5652866" y="4806219"/>
                <a:ext cx="810839" cy="680180"/>
                <a:chOff x="4190298" y="2989065"/>
                <a:chExt cx="810839" cy="680180"/>
              </a:xfrm>
            </p:grpSpPr>
            <p:sp>
              <p:nvSpPr>
                <p:cNvPr id="112" name="Oval 111"/>
                <p:cNvSpPr/>
                <p:nvPr/>
              </p:nvSpPr>
              <p:spPr>
                <a:xfrm>
                  <a:off x="4190298" y="2989065"/>
                  <a:ext cx="810839" cy="397152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err="1" smtClean="0">
                      <a:solidFill>
                        <a:sysClr val="windowText" lastClr="000000"/>
                      </a:solidFill>
                    </a:rPr>
                    <a:t>EnID</a:t>
                  </a:r>
                  <a:endParaRPr lang="en-US" sz="1400" dirty="0">
                    <a:solidFill>
                      <a:sysClr val="windowText" lastClr="000000"/>
                    </a:solidFill>
                  </a:endParaRPr>
                </a:p>
              </p:txBody>
            </p:sp>
            <p:cxnSp>
              <p:nvCxnSpPr>
                <p:cNvPr id="113" name="Straight Connector 112"/>
                <p:cNvCxnSpPr>
                  <a:endCxn id="112" idx="4"/>
                </p:cNvCxnSpPr>
                <p:nvPr/>
              </p:nvCxnSpPr>
              <p:spPr>
                <a:xfrm flipV="1">
                  <a:off x="4266498" y="3386217"/>
                  <a:ext cx="329220" cy="283028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Connector 116"/>
                <p:cNvCxnSpPr/>
                <p:nvPr/>
              </p:nvCxnSpPr>
              <p:spPr>
                <a:xfrm>
                  <a:off x="4423690" y="3310017"/>
                  <a:ext cx="36166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TextBox 100"/>
                <p:cNvSpPr txBox="1"/>
                <p:nvPr/>
              </p:nvSpPr>
              <p:spPr>
                <a:xfrm>
                  <a:off x="3359405" y="5207653"/>
                  <a:ext cx="354409" cy="307776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dirty="0" smtClean="0">
                            <a:latin typeface="Cambria Math"/>
                          </a:rPr>
                          <m:t>…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01" name="TextBox 10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9405" y="5207653"/>
                  <a:ext cx="354409" cy="307776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7" name="Group 26"/>
          <p:cNvGrpSpPr/>
          <p:nvPr/>
        </p:nvGrpSpPr>
        <p:grpSpPr>
          <a:xfrm>
            <a:off x="5481829" y="3886200"/>
            <a:ext cx="3585971" cy="1483872"/>
            <a:chOff x="4951069" y="4566434"/>
            <a:chExt cx="3814571" cy="1483872"/>
          </a:xfrm>
        </p:grpSpPr>
        <p:grpSp>
          <p:nvGrpSpPr>
            <p:cNvPr id="188" name="Group 187"/>
            <p:cNvGrpSpPr/>
            <p:nvPr/>
          </p:nvGrpSpPr>
          <p:grpSpPr>
            <a:xfrm>
              <a:off x="4951069" y="4566434"/>
              <a:ext cx="3814571" cy="1483872"/>
              <a:chOff x="286564" y="4092787"/>
              <a:chExt cx="3814571" cy="1094641"/>
            </a:xfrm>
          </p:grpSpPr>
          <p:grpSp>
            <p:nvGrpSpPr>
              <p:cNvPr id="189" name="Group 188"/>
              <p:cNvGrpSpPr/>
              <p:nvPr/>
            </p:nvGrpSpPr>
            <p:grpSpPr>
              <a:xfrm>
                <a:off x="286564" y="4092787"/>
                <a:ext cx="3814571" cy="1094641"/>
                <a:chOff x="286564" y="3940387"/>
                <a:chExt cx="3814571" cy="1094641"/>
              </a:xfrm>
            </p:grpSpPr>
            <p:grpSp>
              <p:nvGrpSpPr>
                <p:cNvPr id="191" name="Group 190"/>
                <p:cNvGrpSpPr/>
                <p:nvPr/>
              </p:nvGrpSpPr>
              <p:grpSpPr>
                <a:xfrm>
                  <a:off x="286564" y="3940387"/>
                  <a:ext cx="3814571" cy="1043729"/>
                  <a:chOff x="52281" y="3422753"/>
                  <a:chExt cx="3814571" cy="1043729"/>
                </a:xfrm>
              </p:grpSpPr>
              <p:sp>
                <p:nvSpPr>
                  <p:cNvPr id="201" name="Rounded Rectangle 200"/>
                  <p:cNvSpPr/>
                  <p:nvPr/>
                </p:nvSpPr>
                <p:spPr>
                  <a:xfrm>
                    <a:off x="52281" y="3422753"/>
                    <a:ext cx="3814571" cy="1043729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>
                      <a:lnSpc>
                        <a:spcPct val="150000"/>
                      </a:lnSpc>
                    </a:pPr>
                    <a:r>
                      <a:rPr lang="en-US" b="1" dirty="0" smtClean="0">
                        <a:solidFill>
                          <a:schemeClr val="tx1"/>
                        </a:solidFill>
                        <a:cs typeface="B Nazanin" pitchFamily="2" charset="-78"/>
                      </a:rPr>
                      <a:t>E </a:t>
                    </a:r>
                    <a:r>
                      <a:rPr lang="en-US" dirty="0" smtClean="0">
                        <a:solidFill>
                          <a:schemeClr val="tx1"/>
                        </a:solidFill>
                        <a:cs typeface="B Nazanin" pitchFamily="2" charset="-78"/>
                      </a:rPr>
                      <a:t>(EID,  ….)</a:t>
                    </a:r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en-US" b="1" dirty="0" smtClean="0">
                        <a:solidFill>
                          <a:schemeClr val="tx1"/>
                        </a:solidFill>
                        <a:cs typeface="B Nazanin" pitchFamily="2" charset="-78"/>
                      </a:rPr>
                      <a:t>E1 </a:t>
                    </a:r>
                    <a:r>
                      <a:rPr lang="en-US" dirty="0" smtClean="0">
                        <a:solidFill>
                          <a:schemeClr val="tx1"/>
                        </a:solidFill>
                        <a:cs typeface="B Nazanin" pitchFamily="2" charset="-78"/>
                      </a:rPr>
                      <a:t>(E1ID, EID,  ….)</a:t>
                    </a:r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en-US" dirty="0" smtClean="0">
                        <a:solidFill>
                          <a:schemeClr val="tx1"/>
                        </a:solidFill>
                        <a:cs typeface="B Nazanin" pitchFamily="2" charset="-78"/>
                      </a:rPr>
                      <a:t>….</a:t>
                    </a:r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en-US" b="1" dirty="0" smtClean="0">
                        <a:solidFill>
                          <a:schemeClr val="tx1"/>
                        </a:solidFill>
                        <a:cs typeface="B Nazanin" pitchFamily="2" charset="-78"/>
                      </a:rPr>
                      <a:t>En </a:t>
                    </a:r>
                    <a:r>
                      <a:rPr lang="en-US" dirty="0">
                        <a:solidFill>
                          <a:schemeClr val="tx1"/>
                        </a:solidFill>
                        <a:cs typeface="B Nazanin" pitchFamily="2" charset="-78"/>
                      </a:rPr>
                      <a:t>(</a:t>
                    </a:r>
                    <a:r>
                      <a:rPr lang="en-US" dirty="0" err="1" smtClean="0">
                        <a:solidFill>
                          <a:schemeClr val="tx1"/>
                        </a:solidFill>
                        <a:cs typeface="B Nazanin" pitchFamily="2" charset="-78"/>
                      </a:rPr>
                      <a:t>EnID</a:t>
                    </a:r>
                    <a:r>
                      <a:rPr lang="en-US" dirty="0">
                        <a:solidFill>
                          <a:schemeClr val="tx1"/>
                        </a:solidFill>
                        <a:cs typeface="B Nazanin" pitchFamily="2" charset="-78"/>
                      </a:rPr>
                      <a:t>, </a:t>
                    </a:r>
                    <a:r>
                      <a:rPr lang="en-US" dirty="0" smtClean="0">
                        <a:solidFill>
                          <a:schemeClr val="tx1"/>
                        </a:solidFill>
                        <a:cs typeface="B Nazanin" pitchFamily="2" charset="-78"/>
                      </a:rPr>
                      <a:t>EID</a:t>
                    </a:r>
                    <a:r>
                      <a:rPr lang="en-US" dirty="0">
                        <a:solidFill>
                          <a:schemeClr val="tx1"/>
                        </a:solidFill>
                        <a:cs typeface="B Nazanin" pitchFamily="2" charset="-78"/>
                      </a:rPr>
                      <a:t>,  </a:t>
                    </a:r>
                    <a:r>
                      <a:rPr lang="en-US" dirty="0" smtClean="0">
                        <a:solidFill>
                          <a:schemeClr val="tx1"/>
                        </a:solidFill>
                        <a:cs typeface="B Nazanin" pitchFamily="2" charset="-78"/>
                      </a:rPr>
                      <a:t>….)</a:t>
                    </a:r>
                    <a:endParaRPr lang="en-US" dirty="0">
                      <a:solidFill>
                        <a:schemeClr val="tx1"/>
                      </a:solidFill>
                      <a:cs typeface="B Nazanin" pitchFamily="2" charset="-78"/>
                    </a:endParaRPr>
                  </a:p>
                </p:txBody>
              </p:sp>
              <p:cxnSp>
                <p:nvCxnSpPr>
                  <p:cNvPr id="204" name="Straight Connector 203"/>
                  <p:cNvCxnSpPr/>
                  <p:nvPr/>
                </p:nvCxnSpPr>
                <p:spPr>
                  <a:xfrm>
                    <a:off x="535758" y="3595489"/>
                    <a:ext cx="331962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93" name="Straight Connector 192"/>
                <p:cNvCxnSpPr/>
                <p:nvPr/>
              </p:nvCxnSpPr>
              <p:spPr>
                <a:xfrm>
                  <a:off x="912470" y="5035028"/>
                  <a:ext cx="491656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90" name="Straight Connector 189"/>
              <p:cNvCxnSpPr/>
              <p:nvPr/>
            </p:nvCxnSpPr>
            <p:spPr>
              <a:xfrm>
                <a:off x="1540487" y="5179763"/>
                <a:ext cx="372092" cy="0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05" name="Straight Connector 204"/>
            <p:cNvCxnSpPr/>
            <p:nvPr/>
          </p:nvCxnSpPr>
          <p:spPr>
            <a:xfrm>
              <a:off x="5553068" y="5210821"/>
              <a:ext cx="46898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/>
          </p:nvCxnSpPr>
          <p:spPr>
            <a:xfrm>
              <a:off x="6204992" y="5221212"/>
              <a:ext cx="372092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3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9498" y="5985964"/>
            <a:ext cx="481506" cy="41483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3410959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حالت </a:t>
            </a:r>
            <a:r>
              <a:rPr lang="fa-IR" dirty="0" smtClean="0"/>
              <a:t>13: </a:t>
            </a:r>
            <a:r>
              <a:rPr lang="fa-IR" dirty="0"/>
              <a:t>طراحی </a:t>
            </a:r>
            <a:r>
              <a:rPr lang="fa-IR" dirty="0" smtClean="0"/>
              <a:t>تکنیک </a:t>
            </a:r>
            <a:r>
              <a:rPr lang="en-US" dirty="0" smtClean="0"/>
              <a:t>Aggregation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371600"/>
            <a:ext cx="8763000" cy="54864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a-IR" dirty="0" smtClean="0"/>
          </a:p>
          <a:p>
            <a:pPr lvl="1"/>
            <a:r>
              <a:rPr lang="fa-IR" dirty="0" smtClean="0"/>
              <a:t>استفاده از تکنیک </a:t>
            </a:r>
            <a:r>
              <a:rPr lang="en-US" sz="1800" dirty="0" smtClean="0"/>
              <a:t>Aggregation</a:t>
            </a:r>
            <a:r>
              <a:rPr lang="fa-IR" sz="1800" dirty="0" smtClean="0"/>
              <a:t> </a:t>
            </a:r>
            <a:r>
              <a:rPr lang="fa-IR" dirty="0" smtClean="0"/>
              <a:t>در مدلسازی</a:t>
            </a:r>
          </a:p>
          <a:p>
            <a:pPr lvl="1"/>
            <a:r>
              <a:rPr lang="fa-IR" dirty="0" smtClean="0"/>
              <a:t>ابتدا نوع موجودیت انتزاعی (بخش درون مستطیل خط‏چین) را طراحی می‏کنیم (با توجه به درجه و چندی ارتباط). سپس بخش بیرون آن را (باز هم با توجه به چندی ارتباط و درجه آن).</a:t>
            </a:r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lvl="1"/>
            <a:endParaRPr lang="fa-IR" sz="2400" dirty="0" smtClean="0"/>
          </a:p>
          <a:p>
            <a:pPr lvl="1"/>
            <a:endParaRPr lang="fa-IR" dirty="0" smtClean="0"/>
          </a:p>
          <a:p>
            <a:pPr marL="457200" lvl="1" indent="0">
              <a:buNone/>
            </a:pPr>
            <a:endParaRPr lang="fa-IR" dirty="0"/>
          </a:p>
        </p:txBody>
      </p:sp>
      <p:sp>
        <p:nvSpPr>
          <p:cNvPr id="4" name="Rounded Rectangle 3"/>
          <p:cNvSpPr/>
          <p:nvPr/>
        </p:nvSpPr>
        <p:spPr>
          <a:xfrm>
            <a:off x="7467600" y="1479331"/>
            <a:ext cx="1295400" cy="457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b="1" dirty="0" smtClean="0">
                <a:cs typeface="B Nazanin" pitchFamily="2" charset="-78"/>
              </a:rPr>
              <a:t>حالت 13</a:t>
            </a:r>
            <a:endParaRPr lang="en-US" sz="2000" b="1" dirty="0">
              <a:cs typeface="B Nazanin" pitchFamily="2" charset="-78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76200" y="3873494"/>
            <a:ext cx="6577115" cy="2929466"/>
            <a:chOff x="4951069" y="4566440"/>
            <a:chExt cx="3814571" cy="1414858"/>
          </a:xfrm>
        </p:grpSpPr>
        <p:grpSp>
          <p:nvGrpSpPr>
            <p:cNvPr id="189" name="Group 188"/>
            <p:cNvGrpSpPr/>
            <p:nvPr/>
          </p:nvGrpSpPr>
          <p:grpSpPr>
            <a:xfrm>
              <a:off x="4951069" y="4566440"/>
              <a:ext cx="3814571" cy="1414858"/>
              <a:chOff x="286564" y="3940387"/>
              <a:chExt cx="3814571" cy="1043729"/>
            </a:xfrm>
          </p:grpSpPr>
          <p:grpSp>
            <p:nvGrpSpPr>
              <p:cNvPr id="191" name="Group 190"/>
              <p:cNvGrpSpPr/>
              <p:nvPr/>
            </p:nvGrpSpPr>
            <p:grpSpPr>
              <a:xfrm>
                <a:off x="286564" y="3940387"/>
                <a:ext cx="3814571" cy="1043729"/>
                <a:chOff x="52281" y="3422753"/>
                <a:chExt cx="3814571" cy="1043729"/>
              </a:xfrm>
            </p:grpSpPr>
            <p:sp>
              <p:nvSpPr>
                <p:cNvPr id="201" name="Rounded Rectangle 200"/>
                <p:cNvSpPr/>
                <p:nvPr/>
              </p:nvSpPr>
              <p:spPr>
                <a:xfrm>
                  <a:off x="52281" y="3422753"/>
                  <a:ext cx="3814571" cy="1043729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50000"/>
                    </a:lnSpc>
                  </a:pPr>
                  <a:r>
                    <a:rPr lang="en-US" b="1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STUD </a:t>
                  </a:r>
                  <a:r>
                    <a:rPr lang="en-US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(STID,  ….)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en-US" b="1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COUR </a:t>
                  </a:r>
                  <a:r>
                    <a:rPr lang="en-US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(COID,  ….)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en-US" b="1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SCR </a:t>
                  </a:r>
                  <a:r>
                    <a:rPr lang="en-US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(STID</a:t>
                  </a:r>
                  <a:r>
                    <a:rPr lang="en-US" dirty="0">
                      <a:solidFill>
                        <a:schemeClr val="tx1"/>
                      </a:solidFill>
                      <a:cs typeface="B Nazanin" pitchFamily="2" charset="-78"/>
                    </a:rPr>
                    <a:t>, </a:t>
                  </a:r>
                  <a:r>
                    <a:rPr lang="en-US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COID</a:t>
                  </a:r>
                  <a:r>
                    <a:rPr lang="en-US" dirty="0">
                      <a:solidFill>
                        <a:schemeClr val="tx1"/>
                      </a:solidFill>
                      <a:cs typeface="B Nazanin" pitchFamily="2" charset="-78"/>
                    </a:rPr>
                    <a:t>,  </a:t>
                  </a:r>
                  <a:r>
                    <a:rPr lang="en-US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GR)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en-US" b="1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PROF </a:t>
                  </a:r>
                  <a:r>
                    <a:rPr lang="en-US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(PRID</a:t>
                  </a:r>
                  <a:r>
                    <a:rPr lang="en-US" dirty="0">
                      <a:solidFill>
                        <a:schemeClr val="tx1"/>
                      </a:solidFill>
                      <a:cs typeface="B Nazanin" pitchFamily="2" charset="-78"/>
                    </a:rPr>
                    <a:t>, </a:t>
                  </a:r>
                  <a:r>
                    <a:rPr lang="en-US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 ….)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en-US" b="1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OFFERING </a:t>
                  </a:r>
                  <a:r>
                    <a:rPr lang="en-US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(STID, COID,  PROFID,  GR#, CLASS)</a:t>
                  </a:r>
                  <a:endParaRPr lang="en-US" dirty="0">
                    <a:solidFill>
                      <a:schemeClr val="tx1"/>
                    </a:solidFill>
                    <a:cs typeface="B Nazanin" pitchFamily="2" charset="-78"/>
                  </a:endParaRPr>
                </a:p>
                <a:p>
                  <a:pPr>
                    <a:lnSpc>
                      <a:spcPct val="150000"/>
                    </a:lnSpc>
                  </a:pPr>
                  <a:endParaRPr lang="en-US" dirty="0">
                    <a:solidFill>
                      <a:schemeClr val="tx1"/>
                    </a:solidFill>
                    <a:cs typeface="B Nazanin" pitchFamily="2" charset="-78"/>
                  </a:endParaRPr>
                </a:p>
                <a:p>
                  <a:pPr>
                    <a:lnSpc>
                      <a:spcPct val="150000"/>
                    </a:lnSpc>
                  </a:pPr>
                  <a:endParaRPr lang="en-US" dirty="0" smtClean="0">
                    <a:solidFill>
                      <a:schemeClr val="tx1"/>
                    </a:solidFill>
                    <a:cs typeface="B Nazanin" pitchFamily="2" charset="-78"/>
                  </a:endParaRPr>
                </a:p>
              </p:txBody>
            </p:sp>
            <p:cxnSp>
              <p:nvCxnSpPr>
                <p:cNvPr id="204" name="Straight Connector 203"/>
                <p:cNvCxnSpPr/>
                <p:nvPr/>
              </p:nvCxnSpPr>
              <p:spPr>
                <a:xfrm flipV="1">
                  <a:off x="614775" y="3556012"/>
                  <a:ext cx="282558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93" name="Straight Connector 192"/>
              <p:cNvCxnSpPr/>
              <p:nvPr/>
            </p:nvCxnSpPr>
            <p:spPr>
              <a:xfrm>
                <a:off x="1203173" y="4696738"/>
                <a:ext cx="12447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05" name="Straight Connector 204"/>
            <p:cNvCxnSpPr/>
            <p:nvPr/>
          </p:nvCxnSpPr>
          <p:spPr>
            <a:xfrm>
              <a:off x="5437205" y="5171710"/>
              <a:ext cx="69887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/>
          </p:nvCxnSpPr>
          <p:spPr>
            <a:xfrm>
              <a:off x="5433971" y="5151274"/>
              <a:ext cx="268399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4648200" y="3583402"/>
            <a:ext cx="3810000" cy="3161452"/>
            <a:chOff x="2503007" y="2209800"/>
            <a:chExt cx="4137986" cy="4038600"/>
          </a:xfrm>
        </p:grpSpPr>
        <p:sp>
          <p:nvSpPr>
            <p:cNvPr id="44" name="Rounded Rectangle 43"/>
            <p:cNvSpPr/>
            <p:nvPr/>
          </p:nvSpPr>
          <p:spPr>
            <a:xfrm>
              <a:off x="4191000" y="5791200"/>
              <a:ext cx="705534" cy="4572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sz="1600" b="1" dirty="0" smtClean="0">
                  <a:solidFill>
                    <a:sysClr val="windowText" lastClr="000000"/>
                  </a:solidFill>
                  <a:cs typeface="B Nazanin" pitchFamily="2" charset="-78"/>
                </a:rPr>
                <a:t>استاد</a:t>
              </a:r>
              <a:endParaRPr lang="en-US" sz="1600" b="1" dirty="0">
                <a:solidFill>
                  <a:sysClr val="windowText" lastClr="000000"/>
                </a:solidFill>
                <a:cs typeface="B Nazanin" pitchFamily="2" charset="-78"/>
              </a:endParaRPr>
            </a:p>
          </p:txBody>
        </p:sp>
        <p:sp>
          <p:nvSpPr>
            <p:cNvPr id="45" name="Rounded Rectangle 44"/>
            <p:cNvSpPr/>
            <p:nvPr/>
          </p:nvSpPr>
          <p:spPr>
            <a:xfrm>
              <a:off x="2503007" y="2209800"/>
              <a:ext cx="4137986" cy="1898904"/>
            </a:xfrm>
            <a:prstGeom prst="round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endParaRPr lang="en-US" sz="1600" b="1" dirty="0">
                <a:solidFill>
                  <a:sysClr val="windowText" lastClr="000000"/>
                </a:solidFill>
                <a:cs typeface="B Nazanin" pitchFamily="2" charset="-78"/>
              </a:endParaRPr>
            </a:p>
          </p:txBody>
        </p:sp>
        <p:grpSp>
          <p:nvGrpSpPr>
            <p:cNvPr id="46" name="Group 45"/>
            <p:cNvGrpSpPr/>
            <p:nvPr/>
          </p:nvGrpSpPr>
          <p:grpSpPr>
            <a:xfrm>
              <a:off x="4091559" y="4108704"/>
              <a:ext cx="1977080" cy="1682496"/>
              <a:chOff x="4091559" y="3897454"/>
              <a:chExt cx="1977080" cy="1682496"/>
            </a:xfrm>
          </p:grpSpPr>
          <p:grpSp>
            <p:nvGrpSpPr>
              <p:cNvPr id="71" name="Group 70"/>
              <p:cNvGrpSpPr/>
              <p:nvPr/>
            </p:nvGrpSpPr>
            <p:grpSpPr>
              <a:xfrm>
                <a:off x="4091559" y="3897454"/>
                <a:ext cx="953198" cy="1682496"/>
                <a:chOff x="4091559" y="3897454"/>
                <a:chExt cx="953198" cy="1682496"/>
              </a:xfrm>
            </p:grpSpPr>
            <p:cxnSp>
              <p:nvCxnSpPr>
                <p:cNvPr id="73" name="Straight Connector 72"/>
                <p:cNvCxnSpPr>
                  <a:stCxn id="44" idx="0"/>
                  <a:endCxn id="74" idx="2"/>
                </p:cNvCxnSpPr>
                <p:nvPr/>
              </p:nvCxnSpPr>
              <p:spPr>
                <a:xfrm flipV="1">
                  <a:off x="4543767" y="4970350"/>
                  <a:ext cx="24391" cy="609600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4" name="Flowchart: Decision 73"/>
                <p:cNvSpPr/>
                <p:nvPr/>
              </p:nvSpPr>
              <p:spPr>
                <a:xfrm>
                  <a:off x="4091559" y="4284550"/>
                  <a:ext cx="953198" cy="685800"/>
                </a:xfrm>
                <a:prstGeom prst="flowChartDecision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200" b="1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ارایه</a:t>
                  </a:r>
                  <a:endParaRPr lang="en-US" sz="1200" b="1" dirty="0">
                    <a:solidFill>
                      <a:schemeClr val="tx1"/>
                    </a:solidFill>
                    <a:cs typeface="B Nazanin" pitchFamily="2" charset="-78"/>
                  </a:endParaRPr>
                </a:p>
              </p:txBody>
            </p:sp>
            <p:cxnSp>
              <p:nvCxnSpPr>
                <p:cNvPr id="75" name="Straight Connector 74"/>
                <p:cNvCxnSpPr>
                  <a:stCxn id="45" idx="2"/>
                  <a:endCxn id="74" idx="0"/>
                </p:cNvCxnSpPr>
                <p:nvPr/>
              </p:nvCxnSpPr>
              <p:spPr>
                <a:xfrm flipH="1">
                  <a:off x="4568158" y="3897454"/>
                  <a:ext cx="3842" cy="387096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5" name="Group 64"/>
              <p:cNvGrpSpPr/>
              <p:nvPr/>
            </p:nvGrpSpPr>
            <p:grpSpPr>
              <a:xfrm>
                <a:off x="5044757" y="3970048"/>
                <a:ext cx="1023882" cy="657402"/>
                <a:chOff x="6035357" y="5417848"/>
                <a:chExt cx="1023882" cy="657402"/>
              </a:xfrm>
            </p:grpSpPr>
            <p:sp>
              <p:nvSpPr>
                <p:cNvPr id="69" name="Oval 68"/>
                <p:cNvSpPr/>
                <p:nvPr/>
              </p:nvSpPr>
              <p:spPr>
                <a:xfrm>
                  <a:off x="6248400" y="5417848"/>
                  <a:ext cx="810839" cy="520559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200" b="1" dirty="0" smtClean="0">
                      <a:solidFill>
                        <a:sysClr val="windowText" lastClr="000000"/>
                      </a:solidFill>
                      <a:cs typeface="B Nazanin" pitchFamily="2" charset="-78"/>
                    </a:rPr>
                    <a:t>شماره گروه</a:t>
                  </a:r>
                  <a:endParaRPr lang="en-US" sz="1200" b="1" dirty="0">
                    <a:solidFill>
                      <a:sysClr val="windowText" lastClr="000000"/>
                    </a:solidFill>
                    <a:cs typeface="B Nazanin" pitchFamily="2" charset="-78"/>
                  </a:endParaRPr>
                </a:p>
              </p:txBody>
            </p:sp>
            <p:cxnSp>
              <p:nvCxnSpPr>
                <p:cNvPr id="70" name="Straight Connector 69"/>
                <p:cNvCxnSpPr>
                  <a:stCxn id="74" idx="3"/>
                  <a:endCxn id="69" idx="3"/>
                </p:cNvCxnSpPr>
                <p:nvPr/>
              </p:nvCxnSpPr>
              <p:spPr>
                <a:xfrm flipV="1">
                  <a:off x="6035357" y="5862172"/>
                  <a:ext cx="331788" cy="213078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9" name="Group 48"/>
            <p:cNvGrpSpPr/>
            <p:nvPr/>
          </p:nvGrpSpPr>
          <p:grpSpPr>
            <a:xfrm>
              <a:off x="2650254" y="2286000"/>
              <a:ext cx="3795636" cy="1371600"/>
              <a:chOff x="2650254" y="2286000"/>
              <a:chExt cx="3795636" cy="1371600"/>
            </a:xfrm>
          </p:grpSpPr>
          <p:grpSp>
            <p:nvGrpSpPr>
              <p:cNvPr id="51" name="Group 50"/>
              <p:cNvGrpSpPr/>
              <p:nvPr/>
            </p:nvGrpSpPr>
            <p:grpSpPr>
              <a:xfrm>
                <a:off x="2650254" y="2971800"/>
                <a:ext cx="3795636" cy="685800"/>
                <a:chOff x="2650254" y="2971800"/>
                <a:chExt cx="3795636" cy="685800"/>
              </a:xfrm>
            </p:grpSpPr>
            <p:grpSp>
              <p:nvGrpSpPr>
                <p:cNvPr id="55" name="Group 54"/>
                <p:cNvGrpSpPr/>
                <p:nvPr/>
              </p:nvGrpSpPr>
              <p:grpSpPr>
                <a:xfrm>
                  <a:off x="2650254" y="2971800"/>
                  <a:ext cx="3795636" cy="685800"/>
                  <a:chOff x="314561" y="4953000"/>
                  <a:chExt cx="3795636" cy="685800"/>
                </a:xfrm>
              </p:grpSpPr>
              <p:sp>
                <p:nvSpPr>
                  <p:cNvPr id="58" name="Rounded Rectangle 57"/>
                  <p:cNvSpPr/>
                  <p:nvPr/>
                </p:nvSpPr>
                <p:spPr>
                  <a:xfrm>
                    <a:off x="314561" y="5067837"/>
                    <a:ext cx="818678" cy="457200"/>
                  </a:xfrm>
                  <a:prstGeom prst="round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1"/>
                    <a:r>
                      <a:rPr lang="fa-IR" sz="1600" b="1" dirty="0" smtClean="0">
                        <a:solidFill>
                          <a:sysClr val="windowText" lastClr="000000"/>
                        </a:solidFill>
                        <a:cs typeface="B Nazanin" pitchFamily="2" charset="-78"/>
                      </a:rPr>
                      <a:t>دانشجو</a:t>
                    </a:r>
                    <a:endParaRPr lang="en-US" sz="1600" b="1" dirty="0">
                      <a:solidFill>
                        <a:sysClr val="windowText" lastClr="000000"/>
                      </a:solidFill>
                      <a:cs typeface="B Nazanin" pitchFamily="2" charset="-78"/>
                    </a:endParaRPr>
                  </a:p>
                </p:txBody>
              </p:sp>
              <p:sp>
                <p:nvSpPr>
                  <p:cNvPr id="59" name="Rounded Rectangle 58"/>
                  <p:cNvSpPr/>
                  <p:nvPr/>
                </p:nvSpPr>
                <p:spPr>
                  <a:xfrm>
                    <a:off x="3433603" y="5067837"/>
                    <a:ext cx="676594" cy="457200"/>
                  </a:xfrm>
                  <a:prstGeom prst="round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1"/>
                    <a:r>
                      <a:rPr lang="fa-IR" sz="1600" b="1" dirty="0" smtClean="0">
                        <a:solidFill>
                          <a:sysClr val="windowText" lastClr="000000"/>
                        </a:solidFill>
                        <a:cs typeface="B Nazanin" pitchFamily="2" charset="-78"/>
                      </a:rPr>
                      <a:t>درس</a:t>
                    </a:r>
                    <a:endParaRPr lang="en-US" sz="1600" b="1" dirty="0">
                      <a:solidFill>
                        <a:sysClr val="windowText" lastClr="000000"/>
                      </a:solidFill>
                      <a:cs typeface="B Nazanin" pitchFamily="2" charset="-78"/>
                    </a:endParaRPr>
                  </a:p>
                </p:txBody>
              </p:sp>
              <p:sp>
                <p:nvSpPr>
                  <p:cNvPr id="60" name="Flowchart: Decision 59"/>
                  <p:cNvSpPr/>
                  <p:nvPr/>
                </p:nvSpPr>
                <p:spPr>
                  <a:xfrm>
                    <a:off x="1595963" y="4953000"/>
                    <a:ext cx="1283019" cy="685800"/>
                  </a:xfrm>
                  <a:prstGeom prst="flowChartDecision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1"/>
                    <a:r>
                      <a:rPr lang="fa-IR" sz="1200" b="1" dirty="0" smtClean="0">
                        <a:solidFill>
                          <a:schemeClr val="tx1"/>
                        </a:solidFill>
                        <a:cs typeface="B Nazanin" pitchFamily="2" charset="-78"/>
                      </a:rPr>
                      <a:t>انتخاب</a:t>
                    </a:r>
                    <a:endParaRPr lang="en-US" sz="1200" b="1" dirty="0">
                      <a:solidFill>
                        <a:schemeClr val="tx1"/>
                      </a:solidFill>
                      <a:cs typeface="B Nazanin" pitchFamily="2" charset="-78"/>
                    </a:endParaRPr>
                  </a:p>
                </p:txBody>
              </p:sp>
              <p:cxnSp>
                <p:nvCxnSpPr>
                  <p:cNvPr id="61" name="Straight Connector 60"/>
                  <p:cNvCxnSpPr>
                    <a:stCxn id="60" idx="1"/>
                    <a:endCxn id="58" idx="3"/>
                  </p:cNvCxnSpPr>
                  <p:nvPr/>
                </p:nvCxnSpPr>
                <p:spPr>
                  <a:xfrm flipH="1">
                    <a:off x="1133239" y="5295900"/>
                    <a:ext cx="462724" cy="537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" name="Straight Connector 61"/>
                  <p:cNvCxnSpPr>
                    <a:stCxn id="59" idx="1"/>
                    <a:endCxn id="60" idx="3"/>
                  </p:cNvCxnSpPr>
                  <p:nvPr/>
                </p:nvCxnSpPr>
                <p:spPr>
                  <a:xfrm flipH="1" flipV="1">
                    <a:off x="2878982" y="5295900"/>
                    <a:ext cx="554621" cy="537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6" name="TextBox 55"/>
                <p:cNvSpPr txBox="1"/>
                <p:nvPr/>
              </p:nvSpPr>
              <p:spPr>
                <a:xfrm>
                  <a:off x="3565278" y="3073400"/>
                  <a:ext cx="336361" cy="29002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dirty="0" smtClean="0">
                      <a:cs typeface="B Nazanin" pitchFamily="2" charset="-78"/>
                    </a:rPr>
                    <a:t>M</a:t>
                  </a:r>
                  <a:endParaRPr lang="en-US" sz="1100" dirty="0">
                    <a:cs typeface="B Nazanin" pitchFamily="2" charset="-78"/>
                  </a:endParaRPr>
                </a:p>
              </p:txBody>
            </p:sp>
            <p:sp>
              <p:nvSpPr>
                <p:cNvPr id="57" name="TextBox 56"/>
                <p:cNvSpPr txBox="1"/>
                <p:nvPr/>
              </p:nvSpPr>
              <p:spPr>
                <a:xfrm>
                  <a:off x="5267078" y="3073400"/>
                  <a:ext cx="311987" cy="29002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dirty="0">
                      <a:cs typeface="B Nazanin" pitchFamily="2" charset="-78"/>
                    </a:rPr>
                    <a:t>N</a:t>
                  </a:r>
                </a:p>
              </p:txBody>
            </p:sp>
          </p:grpSp>
          <p:grpSp>
            <p:nvGrpSpPr>
              <p:cNvPr id="52" name="Group 51"/>
              <p:cNvGrpSpPr/>
              <p:nvPr/>
            </p:nvGrpSpPr>
            <p:grpSpPr>
              <a:xfrm>
                <a:off x="4573166" y="2286000"/>
                <a:ext cx="1092106" cy="685800"/>
                <a:chOff x="7366094" y="4328571"/>
                <a:chExt cx="1092106" cy="685800"/>
              </a:xfrm>
            </p:grpSpPr>
            <p:sp>
              <p:nvSpPr>
                <p:cNvPr id="53" name="Oval 52"/>
                <p:cNvSpPr/>
                <p:nvPr/>
              </p:nvSpPr>
              <p:spPr>
                <a:xfrm>
                  <a:off x="7647361" y="4328571"/>
                  <a:ext cx="810839" cy="494507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200" b="1" dirty="0" smtClean="0">
                      <a:solidFill>
                        <a:sysClr val="windowText" lastClr="000000"/>
                      </a:solidFill>
                      <a:cs typeface="B Nazanin" pitchFamily="2" charset="-78"/>
                    </a:rPr>
                    <a:t>نمره</a:t>
                  </a:r>
                  <a:endParaRPr lang="en-US" sz="1200" b="1" dirty="0">
                    <a:solidFill>
                      <a:sysClr val="windowText" lastClr="000000"/>
                    </a:solidFill>
                    <a:cs typeface="B Nazanin" pitchFamily="2" charset="-78"/>
                  </a:endParaRPr>
                </a:p>
              </p:txBody>
            </p:sp>
            <p:cxnSp>
              <p:nvCxnSpPr>
                <p:cNvPr id="54" name="Straight Connector 53"/>
                <p:cNvCxnSpPr>
                  <a:stCxn id="60" idx="0"/>
                  <a:endCxn id="53" idx="3"/>
                </p:cNvCxnSpPr>
                <p:nvPr/>
              </p:nvCxnSpPr>
              <p:spPr>
                <a:xfrm flipV="1">
                  <a:off x="7366094" y="4750659"/>
                  <a:ext cx="400012" cy="263712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48" name="Straight Connector 47"/>
            <p:cNvCxnSpPr>
              <a:stCxn id="60" idx="2"/>
              <a:endCxn id="45" idx="2"/>
            </p:cNvCxnSpPr>
            <p:nvPr/>
          </p:nvCxnSpPr>
          <p:spPr>
            <a:xfrm flipH="1">
              <a:off x="4572000" y="3657600"/>
              <a:ext cx="1166" cy="451104"/>
            </a:xfrm>
            <a:prstGeom prst="line">
              <a:avLst/>
            </a:prstGeom>
            <a:ln w="28575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6" name="TextBox 75"/>
          <p:cNvSpPr txBox="1"/>
          <p:nvPr/>
        </p:nvSpPr>
        <p:spPr>
          <a:xfrm>
            <a:off x="6296521" y="6096917"/>
            <a:ext cx="2872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cs typeface="B Nazanin" pitchFamily="2" charset="-78"/>
              </a:rPr>
              <a:t>N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6277107" y="5041054"/>
            <a:ext cx="3097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cs typeface="B Nazanin" pitchFamily="2" charset="-78"/>
              </a:rPr>
              <a:t>M</a:t>
            </a:r>
            <a:endParaRPr lang="en-US" sz="1100" dirty="0">
              <a:cs typeface="B Nazanin" pitchFamily="2" charset="-78"/>
            </a:endParaRPr>
          </a:p>
        </p:txBody>
      </p:sp>
      <p:cxnSp>
        <p:nvCxnSpPr>
          <p:cNvPr id="82" name="Straight Connector 81"/>
          <p:cNvCxnSpPr/>
          <p:nvPr/>
        </p:nvCxnSpPr>
        <p:spPr>
          <a:xfrm flipV="1">
            <a:off x="1140407" y="4660785"/>
            <a:ext cx="48718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1562274" y="5084397"/>
            <a:ext cx="462776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flipV="1">
            <a:off x="1046057" y="5487577"/>
            <a:ext cx="48718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2300514" y="5906893"/>
            <a:ext cx="462776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1656624" y="5900058"/>
            <a:ext cx="462776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2984823" y="5909753"/>
            <a:ext cx="817924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1692729" y="5953296"/>
            <a:ext cx="1128486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Oval 118"/>
          <p:cNvSpPr/>
          <p:nvPr/>
        </p:nvSpPr>
        <p:spPr>
          <a:xfrm>
            <a:off x="7242338" y="5641443"/>
            <a:ext cx="746570" cy="3957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200" b="1" dirty="0" smtClean="0">
                <a:solidFill>
                  <a:sysClr val="windowText" lastClr="000000"/>
                </a:solidFill>
                <a:cs typeface="B Nazanin" pitchFamily="2" charset="-78"/>
              </a:rPr>
              <a:t>شماره کلاس</a:t>
            </a:r>
            <a:endParaRPr lang="en-US" sz="1200" b="1" dirty="0">
              <a:solidFill>
                <a:sysClr val="windowText" lastClr="000000"/>
              </a:solidFill>
              <a:cs typeface="B Nazanin" pitchFamily="2" charset="-78"/>
            </a:endParaRPr>
          </a:p>
        </p:txBody>
      </p:sp>
      <p:cxnSp>
        <p:nvCxnSpPr>
          <p:cNvPr id="123" name="Straight Connector 122"/>
          <p:cNvCxnSpPr>
            <a:stCxn id="74" idx="3"/>
            <a:endCxn id="119" idx="2"/>
          </p:cNvCxnSpPr>
          <p:nvPr/>
        </p:nvCxnSpPr>
        <p:spPr>
          <a:xfrm>
            <a:off x="6988485" y="5641328"/>
            <a:ext cx="253853" cy="198011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2142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76" grpId="0"/>
      <p:bldP spid="77" grpId="0"/>
      <p:bldP spid="11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حالت </a:t>
            </a:r>
            <a:r>
              <a:rPr lang="fa-IR" dirty="0" smtClean="0"/>
              <a:t>13: </a:t>
            </a:r>
            <a:r>
              <a:rPr lang="fa-IR" dirty="0"/>
              <a:t>طراحی تکنیک </a:t>
            </a:r>
            <a:r>
              <a:rPr lang="en-US" dirty="0" smtClean="0"/>
              <a:t>Aggregation</a:t>
            </a:r>
            <a:r>
              <a:rPr lang="fa-IR" dirty="0" smtClean="0"/>
              <a:t>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fa-IR" dirty="0" smtClean="0"/>
              <a:t>این تکنیک چگونه کارایی سیستم را افزایش می‏دهد (نسبت به طراحی با یک ارتباط سه-تایی)؟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اگر مراجعه به ارتباط «انتخاب» بالا باشد و فرکانس ارجاع به ارتباط «ارائه» پایین باشد، سیستم با این طراحی کاراتر عمل  می‏کند.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866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حالت </a:t>
            </a:r>
            <a:r>
              <a:rPr lang="fa-IR" dirty="0" smtClean="0"/>
              <a:t>14: </a:t>
            </a:r>
            <a:r>
              <a:rPr lang="fa-IR" dirty="0"/>
              <a:t>طراحی </a:t>
            </a:r>
            <a:r>
              <a:rPr lang="fa-IR" dirty="0" smtClean="0"/>
              <a:t>با وجود چند ارتباط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371600"/>
            <a:ext cx="8763000" cy="54864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a-IR" dirty="0" smtClean="0"/>
          </a:p>
          <a:p>
            <a:pPr lvl="1"/>
            <a:r>
              <a:rPr lang="fa-IR" dirty="0" smtClean="0"/>
              <a:t>در صورتیکه چند ارتباط مثلاً بین دو نوع موجودیت برقرار باشد.</a:t>
            </a:r>
          </a:p>
          <a:p>
            <a:pPr lvl="1"/>
            <a:r>
              <a:rPr lang="fa-IR" dirty="0" smtClean="0"/>
              <a:t>هر ارتباط را با توجه به وضع آن از نظر درجه و چندی ارتباط طراحی می‏کنیم. اما برای کاهش احتمال اشتباه در طراحی توصیه می‏شود اول ارتباطهای </a:t>
            </a:r>
            <a:r>
              <a:rPr lang="en-US" sz="1800" dirty="0" smtClean="0"/>
              <a:t>M:N</a:t>
            </a:r>
            <a:r>
              <a:rPr lang="fa-IR" dirty="0" smtClean="0"/>
              <a:t>، سپس </a:t>
            </a:r>
            <a:r>
              <a:rPr lang="en-US" sz="1800" dirty="0" smtClean="0"/>
              <a:t>1:N</a:t>
            </a:r>
            <a:r>
              <a:rPr lang="fa-IR" sz="1800" dirty="0" smtClean="0"/>
              <a:t> </a:t>
            </a:r>
            <a:r>
              <a:rPr lang="fa-IR" dirty="0" smtClean="0"/>
              <a:t>و در آخر </a:t>
            </a:r>
            <a:r>
              <a:rPr lang="en-US" sz="1800" dirty="0" smtClean="0"/>
              <a:t>1:1</a:t>
            </a:r>
            <a:r>
              <a:rPr lang="fa-IR" sz="1800" dirty="0" smtClean="0"/>
              <a:t> </a:t>
            </a:r>
            <a:r>
              <a:rPr lang="fa-IR" dirty="0" smtClean="0"/>
              <a:t>را طراحی می‏کنیم.</a:t>
            </a:r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lvl="1"/>
            <a:endParaRPr lang="fa-IR" sz="2400" dirty="0" smtClean="0"/>
          </a:p>
          <a:p>
            <a:pPr lvl="1"/>
            <a:endParaRPr lang="fa-IR" dirty="0" smtClean="0"/>
          </a:p>
          <a:p>
            <a:pPr marL="457200" lvl="1" indent="0">
              <a:buNone/>
            </a:pPr>
            <a:endParaRPr lang="fa-IR" dirty="0"/>
          </a:p>
        </p:txBody>
      </p:sp>
      <p:sp>
        <p:nvSpPr>
          <p:cNvPr id="4" name="Rounded Rectangle 3"/>
          <p:cNvSpPr/>
          <p:nvPr/>
        </p:nvSpPr>
        <p:spPr>
          <a:xfrm>
            <a:off x="7467600" y="1479331"/>
            <a:ext cx="1295400" cy="457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b="1" dirty="0" smtClean="0">
                <a:cs typeface="B Nazanin" pitchFamily="2" charset="-78"/>
              </a:rPr>
              <a:t>حالت 14</a:t>
            </a:r>
            <a:endParaRPr lang="en-US" sz="2000" b="1" dirty="0">
              <a:cs typeface="B Nazanin" pitchFamily="2" charset="-78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52400" y="4191000"/>
            <a:ext cx="7162800" cy="2369457"/>
            <a:chOff x="-816511" y="3212474"/>
            <a:chExt cx="7162800" cy="2369457"/>
          </a:xfrm>
        </p:grpSpPr>
        <p:sp>
          <p:nvSpPr>
            <p:cNvPr id="87" name="Rounded Rectangle 86"/>
            <p:cNvSpPr/>
            <p:nvPr/>
          </p:nvSpPr>
          <p:spPr>
            <a:xfrm>
              <a:off x="2771782" y="5181600"/>
              <a:ext cx="1183279" cy="400331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sz="1400" b="1" dirty="0" smtClean="0">
                  <a:solidFill>
                    <a:sysClr val="windowText" lastClr="000000"/>
                  </a:solidFill>
                  <a:cs typeface="B Nazanin" pitchFamily="2" charset="-78"/>
                </a:rPr>
                <a:t>گروه آموزشی</a:t>
              </a:r>
              <a:endParaRPr lang="en-US" sz="1400" b="1" dirty="0">
                <a:solidFill>
                  <a:sysClr val="windowText" lastClr="000000"/>
                </a:solidFill>
                <a:cs typeface="B Nazanin" pitchFamily="2" charset="-78"/>
              </a:endParaRPr>
            </a:p>
          </p:txBody>
        </p:sp>
        <p:sp>
          <p:nvSpPr>
            <p:cNvPr id="88" name="Flowchart: Decision 87"/>
            <p:cNvSpPr/>
            <p:nvPr/>
          </p:nvSpPr>
          <p:spPr>
            <a:xfrm>
              <a:off x="2712772" y="3909060"/>
              <a:ext cx="1318489" cy="586740"/>
            </a:xfrm>
            <a:prstGeom prst="flowChartDecisi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sz="1300" b="1" dirty="0" smtClean="0">
                  <a:solidFill>
                    <a:schemeClr val="tx1"/>
                  </a:solidFill>
                  <a:cs typeface="B Nazanin" pitchFamily="2" charset="-78"/>
                </a:rPr>
                <a:t>عضویت</a:t>
              </a:r>
              <a:endParaRPr lang="en-US" sz="1300" b="1" dirty="0">
                <a:solidFill>
                  <a:schemeClr val="tx1"/>
                </a:solidFill>
                <a:cs typeface="B Nazanin" pitchFamily="2" charset="-78"/>
              </a:endParaRPr>
            </a:p>
          </p:txBody>
        </p:sp>
        <p:sp>
          <p:nvSpPr>
            <p:cNvPr id="89" name="Flowchart: Decision 88"/>
            <p:cNvSpPr/>
            <p:nvPr/>
          </p:nvSpPr>
          <p:spPr>
            <a:xfrm>
              <a:off x="838200" y="3909060"/>
              <a:ext cx="1318489" cy="586740"/>
            </a:xfrm>
            <a:prstGeom prst="flowChartDecisi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sz="1300" b="1" dirty="0" smtClean="0">
                  <a:solidFill>
                    <a:schemeClr val="tx1"/>
                  </a:solidFill>
                  <a:cs typeface="B Nazanin" pitchFamily="2" charset="-78"/>
                </a:rPr>
                <a:t>مدیریت</a:t>
              </a:r>
              <a:endParaRPr lang="en-US" sz="1300" b="1" dirty="0">
                <a:solidFill>
                  <a:schemeClr val="tx1"/>
                </a:solidFill>
                <a:cs typeface="B Nazanin" pitchFamily="2" charset="-78"/>
              </a:endParaRPr>
            </a:p>
          </p:txBody>
        </p:sp>
        <p:sp>
          <p:nvSpPr>
            <p:cNvPr id="90" name="Flowchart: Decision 89"/>
            <p:cNvSpPr/>
            <p:nvPr/>
          </p:nvSpPr>
          <p:spPr>
            <a:xfrm>
              <a:off x="4358525" y="3909060"/>
              <a:ext cx="1089660" cy="586740"/>
            </a:xfrm>
            <a:prstGeom prst="flowChartDecisi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sz="1300" b="1" dirty="0" smtClean="0">
                  <a:solidFill>
                    <a:schemeClr val="tx1"/>
                  </a:solidFill>
                  <a:cs typeface="B Nazanin" pitchFamily="2" charset="-78"/>
                </a:rPr>
                <a:t>مدعو</a:t>
              </a:r>
              <a:endParaRPr lang="en-US" sz="1300" b="1" dirty="0">
                <a:solidFill>
                  <a:schemeClr val="tx1"/>
                </a:solidFill>
                <a:cs typeface="B Nazanin" pitchFamily="2" charset="-78"/>
              </a:endParaRPr>
            </a:p>
          </p:txBody>
        </p:sp>
        <p:cxnSp>
          <p:nvCxnSpPr>
            <p:cNvPr id="91" name="Straight Connector 90"/>
            <p:cNvCxnSpPr>
              <a:stCxn id="88" idx="0"/>
              <a:endCxn id="143" idx="2"/>
            </p:cNvCxnSpPr>
            <p:nvPr/>
          </p:nvCxnSpPr>
          <p:spPr>
            <a:xfrm flipV="1">
              <a:off x="3372017" y="3230042"/>
              <a:ext cx="9083" cy="679018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>
              <a:stCxn id="89" idx="0"/>
              <a:endCxn id="143" idx="2"/>
            </p:cNvCxnSpPr>
            <p:nvPr/>
          </p:nvCxnSpPr>
          <p:spPr>
            <a:xfrm flipV="1">
              <a:off x="1497445" y="3230042"/>
              <a:ext cx="1883655" cy="679018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>
              <a:stCxn id="90" idx="0"/>
              <a:endCxn id="143" idx="2"/>
            </p:cNvCxnSpPr>
            <p:nvPr/>
          </p:nvCxnSpPr>
          <p:spPr>
            <a:xfrm flipH="1" flipV="1">
              <a:off x="3381100" y="3230042"/>
              <a:ext cx="1522255" cy="679018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>
              <a:stCxn id="88" idx="2"/>
              <a:endCxn id="87" idx="0"/>
            </p:cNvCxnSpPr>
            <p:nvPr/>
          </p:nvCxnSpPr>
          <p:spPr>
            <a:xfrm flipH="1">
              <a:off x="3363422" y="4495800"/>
              <a:ext cx="8595" cy="685800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>
              <a:stCxn id="90" idx="2"/>
              <a:endCxn id="87" idx="0"/>
            </p:cNvCxnSpPr>
            <p:nvPr/>
          </p:nvCxnSpPr>
          <p:spPr>
            <a:xfrm flipH="1">
              <a:off x="3363422" y="4495800"/>
              <a:ext cx="1539933" cy="685800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>
              <a:stCxn id="89" idx="2"/>
              <a:endCxn id="87" idx="0"/>
            </p:cNvCxnSpPr>
            <p:nvPr/>
          </p:nvCxnSpPr>
          <p:spPr>
            <a:xfrm>
              <a:off x="1497445" y="4495800"/>
              <a:ext cx="1865977" cy="685800"/>
            </a:xfrm>
            <a:prstGeom prst="line">
              <a:avLst/>
            </a:prstGeom>
            <a:ln w="76200" cmpd="dbl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8" name="Group 97"/>
            <p:cNvGrpSpPr/>
            <p:nvPr/>
          </p:nvGrpSpPr>
          <p:grpSpPr>
            <a:xfrm>
              <a:off x="-816511" y="3428999"/>
              <a:ext cx="749036" cy="557922"/>
              <a:chOff x="-637865" y="2376365"/>
              <a:chExt cx="749036" cy="557922"/>
            </a:xfrm>
          </p:grpSpPr>
          <p:sp>
            <p:nvSpPr>
              <p:cNvPr id="99" name="Oval 98"/>
              <p:cNvSpPr/>
              <p:nvPr/>
            </p:nvSpPr>
            <p:spPr>
              <a:xfrm>
                <a:off x="-637865" y="2376365"/>
                <a:ext cx="749036" cy="35319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a-IR" sz="1400" b="1" dirty="0" smtClean="0">
                    <a:solidFill>
                      <a:sysClr val="windowText" lastClr="000000"/>
                    </a:solidFill>
                    <a:cs typeface="B Nazanin" pitchFamily="2" charset="-78"/>
                  </a:rPr>
                  <a:t>زمینه</a:t>
                </a:r>
                <a:endParaRPr lang="en-US" sz="1400" b="1" dirty="0">
                  <a:solidFill>
                    <a:sysClr val="windowText" lastClr="000000"/>
                  </a:solidFill>
                  <a:cs typeface="B Nazanin" pitchFamily="2" charset="-78"/>
                </a:endParaRPr>
              </a:p>
            </p:txBody>
          </p:sp>
          <p:cxnSp>
            <p:nvCxnSpPr>
              <p:cNvPr id="100" name="Straight Connector 99"/>
              <p:cNvCxnSpPr>
                <a:endCxn id="99" idx="4"/>
              </p:cNvCxnSpPr>
              <p:nvPr/>
            </p:nvCxnSpPr>
            <p:spPr>
              <a:xfrm flipH="1" flipV="1">
                <a:off x="-263347" y="2729564"/>
                <a:ext cx="235082" cy="204723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7" name="Group 106"/>
            <p:cNvGrpSpPr/>
            <p:nvPr/>
          </p:nvGrpSpPr>
          <p:grpSpPr>
            <a:xfrm>
              <a:off x="2127585" y="4202430"/>
              <a:ext cx="585187" cy="518146"/>
              <a:chOff x="2210878" y="1863297"/>
              <a:chExt cx="585187" cy="518146"/>
            </a:xfrm>
          </p:grpSpPr>
          <p:sp>
            <p:nvSpPr>
              <p:cNvPr id="108" name="Oval 107"/>
              <p:cNvSpPr/>
              <p:nvPr/>
            </p:nvSpPr>
            <p:spPr>
              <a:xfrm>
                <a:off x="2210878" y="1931891"/>
                <a:ext cx="444236" cy="44955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a-IR" sz="1400" b="1" dirty="0" smtClean="0">
                    <a:solidFill>
                      <a:sysClr val="windowText" lastClr="000000"/>
                    </a:solidFill>
                    <a:cs typeface="B Nazanin" pitchFamily="2" charset="-78"/>
                  </a:rPr>
                  <a:t>از</a:t>
                </a:r>
                <a:endParaRPr lang="en-US" sz="1400" b="1" dirty="0">
                  <a:solidFill>
                    <a:sysClr val="windowText" lastClr="000000"/>
                  </a:solidFill>
                  <a:cs typeface="B Nazanin" pitchFamily="2" charset="-78"/>
                </a:endParaRPr>
              </a:p>
            </p:txBody>
          </p:sp>
          <p:cxnSp>
            <p:nvCxnSpPr>
              <p:cNvPr id="109" name="Straight Connector 108"/>
              <p:cNvCxnSpPr>
                <a:stCxn id="88" idx="1"/>
                <a:endCxn id="108" idx="7"/>
              </p:cNvCxnSpPr>
              <p:nvPr/>
            </p:nvCxnSpPr>
            <p:spPr>
              <a:xfrm flipH="1">
                <a:off x="2590057" y="1863297"/>
                <a:ext cx="206008" cy="134429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0" name="Group 109"/>
            <p:cNvGrpSpPr/>
            <p:nvPr/>
          </p:nvGrpSpPr>
          <p:grpSpPr>
            <a:xfrm>
              <a:off x="5249197" y="3805460"/>
              <a:ext cx="1097092" cy="396970"/>
              <a:chOff x="-357668" y="2495665"/>
              <a:chExt cx="1097092" cy="396970"/>
            </a:xfrm>
          </p:grpSpPr>
          <p:sp>
            <p:nvSpPr>
              <p:cNvPr id="112" name="Oval 111"/>
              <p:cNvSpPr/>
              <p:nvPr/>
            </p:nvSpPr>
            <p:spPr>
              <a:xfrm>
                <a:off x="-357668" y="2495665"/>
                <a:ext cx="1097092" cy="32141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a-IR" sz="1400" b="1" dirty="0" smtClean="0">
                    <a:solidFill>
                      <a:sysClr val="windowText" lastClr="000000"/>
                    </a:solidFill>
                    <a:cs typeface="B Nazanin" pitchFamily="2" charset="-78"/>
                  </a:rPr>
                  <a:t>ترم-سال</a:t>
                </a:r>
                <a:endParaRPr lang="en-US" sz="1400" b="1" dirty="0">
                  <a:solidFill>
                    <a:sysClr val="windowText" lastClr="000000"/>
                  </a:solidFill>
                  <a:cs typeface="B Nazanin" pitchFamily="2" charset="-78"/>
                </a:endParaRPr>
              </a:p>
            </p:txBody>
          </p:sp>
          <p:cxnSp>
            <p:nvCxnSpPr>
              <p:cNvPr id="113" name="Straight Connector 112"/>
              <p:cNvCxnSpPr>
                <a:stCxn id="90" idx="3"/>
                <a:endCxn id="112" idx="4"/>
              </p:cNvCxnSpPr>
              <p:nvPr/>
            </p:nvCxnSpPr>
            <p:spPr>
              <a:xfrm flipV="1">
                <a:off x="-158680" y="2817079"/>
                <a:ext cx="349558" cy="75556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/>
          </p:nvGrpSpPr>
          <p:grpSpPr>
            <a:xfrm>
              <a:off x="5448185" y="4202430"/>
              <a:ext cx="875544" cy="363568"/>
              <a:chOff x="-211271" y="2331741"/>
              <a:chExt cx="875544" cy="363568"/>
            </a:xfrm>
          </p:grpSpPr>
          <p:sp>
            <p:nvSpPr>
              <p:cNvPr id="115" name="Oval 114"/>
              <p:cNvSpPr/>
              <p:nvPr/>
            </p:nvSpPr>
            <p:spPr>
              <a:xfrm>
                <a:off x="-109891" y="2371412"/>
                <a:ext cx="774164" cy="32389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a-IR" sz="1400" b="1" dirty="0" smtClean="0">
                    <a:solidFill>
                      <a:sysClr val="windowText" lastClr="000000"/>
                    </a:solidFill>
                    <a:cs typeface="B Nazanin" pitchFamily="2" charset="-78"/>
                  </a:rPr>
                  <a:t>درس</a:t>
                </a:r>
                <a:endParaRPr lang="en-US" sz="1400" b="1" dirty="0">
                  <a:solidFill>
                    <a:sysClr val="windowText" lastClr="000000"/>
                  </a:solidFill>
                  <a:cs typeface="B Nazanin" pitchFamily="2" charset="-78"/>
                </a:endParaRPr>
              </a:p>
            </p:txBody>
          </p:sp>
          <p:cxnSp>
            <p:nvCxnSpPr>
              <p:cNvPr id="116" name="Straight Connector 115"/>
              <p:cNvCxnSpPr>
                <a:stCxn id="90" idx="3"/>
                <a:endCxn id="115" idx="1"/>
              </p:cNvCxnSpPr>
              <p:nvPr/>
            </p:nvCxnSpPr>
            <p:spPr>
              <a:xfrm>
                <a:off x="-211271" y="2331741"/>
                <a:ext cx="214754" cy="87105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2" name="TextBox 131"/>
            <p:cNvSpPr txBox="1"/>
            <p:nvPr/>
          </p:nvSpPr>
          <p:spPr>
            <a:xfrm>
              <a:off x="2674434" y="4721960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cs typeface="B Nazanin" pitchFamily="2" charset="-78"/>
                </a:rPr>
                <a:t>1</a:t>
              </a:r>
              <a:endParaRPr lang="en-US" sz="1200" dirty="0">
                <a:cs typeface="B Nazanin" pitchFamily="2" charset="-78"/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2412565" y="3517274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cs typeface="B Nazanin" pitchFamily="2" charset="-78"/>
                </a:rPr>
                <a:t>1</a:t>
              </a:r>
              <a:endParaRPr lang="en-US" sz="1200" dirty="0">
                <a:cs typeface="B Nazanin" pitchFamily="2" charset="-78"/>
              </a:endParaRP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3140901" y="3505200"/>
              <a:ext cx="2952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cs typeface="B Nazanin" pitchFamily="2" charset="-78"/>
                </a:rPr>
                <a:t>N</a:t>
              </a: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3145889" y="4676001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cs typeface="B Nazanin" pitchFamily="2" charset="-78"/>
                </a:rPr>
                <a:t>1</a:t>
              </a:r>
              <a:endParaRPr lang="en-US" sz="1200" dirty="0">
                <a:cs typeface="B Nazanin" pitchFamily="2" charset="-78"/>
              </a:endParaRPr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4136489" y="4507874"/>
              <a:ext cx="3209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cs typeface="B Nazanin" pitchFamily="2" charset="-78"/>
                </a:rPr>
                <a:t>M</a:t>
              </a:r>
              <a:endParaRPr lang="en-US" sz="1200" dirty="0">
                <a:cs typeface="B Nazanin" pitchFamily="2" charset="-78"/>
              </a:endParaRPr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3907889" y="3517274"/>
              <a:ext cx="2952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cs typeface="B Nazanin" pitchFamily="2" charset="-78"/>
                </a:rPr>
                <a:t>N</a:t>
              </a:r>
              <a:endParaRPr lang="en-US" sz="1200" dirty="0">
                <a:cs typeface="B Nazanin" pitchFamily="2" charset="-78"/>
              </a:endParaRP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2046079" y="4916675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cs typeface="B Nazanin" pitchFamily="2" charset="-78"/>
                </a:rPr>
                <a:t>1</a:t>
              </a:r>
              <a:endParaRPr lang="en-US" sz="1200" dirty="0">
                <a:cs typeface="B Nazanin" pitchFamily="2" charset="-78"/>
              </a:endParaRP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4598452" y="3242378"/>
              <a:ext cx="2952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cs typeface="B Nazanin" pitchFamily="2" charset="-78"/>
                </a:rPr>
                <a:t>N</a:t>
              </a:r>
              <a:endParaRPr lang="en-US" sz="1200" dirty="0">
                <a:cs typeface="B Nazanin" pitchFamily="2" charset="-78"/>
              </a:endParaRP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4746089" y="4887647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cs typeface="B Nazanin" pitchFamily="2" charset="-78"/>
                </a:rPr>
                <a:t>1</a:t>
              </a:r>
              <a:endParaRPr lang="en-US" sz="1200" dirty="0">
                <a:cs typeface="B Nazanin" pitchFamily="2" charset="-78"/>
              </a:endParaRP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2101450" y="3212474"/>
              <a:ext cx="2952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cs typeface="B Nazanin" pitchFamily="2" charset="-78"/>
                </a:rPr>
                <a:t>N</a:t>
              </a:r>
              <a:endParaRPr lang="en-US" sz="1200" dirty="0">
                <a:cs typeface="B Nazanin" pitchFamily="2" charset="-78"/>
              </a:endParaRPr>
            </a:p>
          </p:txBody>
        </p:sp>
      </p:grpSp>
      <p:sp>
        <p:nvSpPr>
          <p:cNvPr id="143" name="Rounded Rectangle 142"/>
          <p:cNvSpPr/>
          <p:nvPr/>
        </p:nvSpPr>
        <p:spPr>
          <a:xfrm>
            <a:off x="3823222" y="3810000"/>
            <a:ext cx="1053578" cy="39856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400" b="1" dirty="0" smtClean="0">
                <a:solidFill>
                  <a:sysClr val="windowText" lastClr="000000"/>
                </a:solidFill>
                <a:cs typeface="B Nazanin" pitchFamily="2" charset="-78"/>
              </a:rPr>
              <a:t>استاد</a:t>
            </a:r>
            <a:endParaRPr lang="en-US" sz="1400" b="1" dirty="0">
              <a:solidFill>
                <a:sysClr val="windowText" lastClr="000000"/>
              </a:solidFill>
              <a:cs typeface="B Nazanin" pitchFamily="2" charset="-78"/>
            </a:endParaRPr>
          </a:p>
        </p:txBody>
      </p:sp>
      <p:sp>
        <p:nvSpPr>
          <p:cNvPr id="144" name="Flowchart: Decision 143"/>
          <p:cNvSpPr/>
          <p:nvPr/>
        </p:nvSpPr>
        <p:spPr>
          <a:xfrm>
            <a:off x="7391400" y="4899660"/>
            <a:ext cx="1421130" cy="586740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300" b="1" dirty="0" smtClean="0">
                <a:solidFill>
                  <a:schemeClr val="tx1"/>
                </a:solidFill>
                <a:cs typeface="B Nazanin" pitchFamily="2" charset="-78"/>
              </a:rPr>
              <a:t>ماموریت</a:t>
            </a:r>
            <a:endParaRPr lang="en-US" sz="1300" b="1" dirty="0">
              <a:solidFill>
                <a:schemeClr val="tx1"/>
              </a:solidFill>
              <a:cs typeface="B Nazanin" pitchFamily="2" charset="-78"/>
            </a:endParaRPr>
          </a:p>
        </p:txBody>
      </p:sp>
      <p:sp>
        <p:nvSpPr>
          <p:cNvPr id="145" name="Flowchart: Decision 144"/>
          <p:cNvSpPr/>
          <p:nvPr/>
        </p:nvSpPr>
        <p:spPr>
          <a:xfrm>
            <a:off x="434340" y="4876800"/>
            <a:ext cx="1089660" cy="586740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300" b="1" dirty="0" smtClean="0">
                <a:solidFill>
                  <a:schemeClr val="tx1"/>
                </a:solidFill>
                <a:cs typeface="B Nazanin" pitchFamily="2" charset="-78"/>
              </a:rPr>
              <a:t>مشاور</a:t>
            </a:r>
            <a:endParaRPr lang="en-US" sz="1300" b="1" dirty="0">
              <a:solidFill>
                <a:schemeClr val="tx1"/>
              </a:solidFill>
              <a:cs typeface="B Nazanin" pitchFamily="2" charset="-78"/>
            </a:endParaRPr>
          </a:p>
        </p:txBody>
      </p:sp>
      <p:cxnSp>
        <p:nvCxnSpPr>
          <p:cNvPr id="146" name="Straight Connector 145"/>
          <p:cNvCxnSpPr>
            <a:stCxn id="145" idx="2"/>
            <a:endCxn id="87" idx="0"/>
          </p:cNvCxnSpPr>
          <p:nvPr/>
        </p:nvCxnSpPr>
        <p:spPr>
          <a:xfrm>
            <a:off x="979170" y="5463540"/>
            <a:ext cx="3353163" cy="696586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>
            <a:stCxn id="144" idx="2"/>
            <a:endCxn id="87" idx="0"/>
          </p:cNvCxnSpPr>
          <p:nvPr/>
        </p:nvCxnSpPr>
        <p:spPr>
          <a:xfrm flipH="1">
            <a:off x="4332333" y="5486400"/>
            <a:ext cx="3769632" cy="673726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>
            <a:stCxn id="143" idx="2"/>
            <a:endCxn id="144" idx="0"/>
          </p:cNvCxnSpPr>
          <p:nvPr/>
        </p:nvCxnSpPr>
        <p:spPr>
          <a:xfrm>
            <a:off x="4350011" y="4208568"/>
            <a:ext cx="3751954" cy="691092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>
            <a:stCxn id="143" idx="2"/>
            <a:endCxn id="145" idx="0"/>
          </p:cNvCxnSpPr>
          <p:nvPr/>
        </p:nvCxnSpPr>
        <p:spPr>
          <a:xfrm flipH="1">
            <a:off x="979170" y="4208568"/>
            <a:ext cx="3370841" cy="668232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7949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143" grpId="0" animBg="1"/>
      <p:bldP spid="144" grpId="0" animBg="1"/>
      <p:bldP spid="14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حالت </a:t>
            </a:r>
            <a:r>
              <a:rPr lang="fa-IR" dirty="0" smtClean="0"/>
              <a:t>14: </a:t>
            </a:r>
            <a:r>
              <a:rPr lang="fa-IR" dirty="0"/>
              <a:t>طراحی با وجود چند </a:t>
            </a:r>
            <a:r>
              <a:rPr lang="fa-IR" dirty="0" smtClean="0"/>
              <a:t>ارتباط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a-IR" dirty="0" smtClean="0"/>
          </a:p>
          <a:p>
            <a:endParaRPr lang="fa-IR" dirty="0"/>
          </a:p>
          <a:p>
            <a:endParaRPr lang="fa-IR" dirty="0" smtClean="0"/>
          </a:p>
          <a:p>
            <a:endParaRPr lang="fa-IR" dirty="0"/>
          </a:p>
          <a:p>
            <a:r>
              <a:rPr lang="fa-IR" dirty="0" smtClean="0"/>
              <a:t>همین سیستم حداکثر با هفت رابطه نیز قابل طراحی است.</a:t>
            </a:r>
          </a:p>
          <a:p>
            <a:endParaRPr lang="fa-IR" b="1" dirty="0" smtClean="0">
              <a:solidFill>
                <a:srgbClr val="C00000"/>
              </a:solidFill>
            </a:endParaRPr>
          </a:p>
          <a:p>
            <a:r>
              <a:rPr lang="fa-IR" b="1" dirty="0" smtClean="0">
                <a:solidFill>
                  <a:srgbClr val="C00000"/>
                </a:solidFill>
              </a:rPr>
              <a:t>تمرین: </a:t>
            </a:r>
            <a:r>
              <a:rPr lang="fa-IR" dirty="0" smtClean="0"/>
              <a:t>فرض می‏کنیم بین </a:t>
            </a:r>
            <a:r>
              <a:rPr lang="en-US" dirty="0" smtClean="0"/>
              <a:t>n</a:t>
            </a:r>
            <a:r>
              <a:rPr lang="fa-IR" dirty="0" smtClean="0"/>
              <a:t> نوع موجودیت، هر یک نمایش داده شده با </a:t>
            </a:r>
            <a:br>
              <a:rPr lang="fa-IR" dirty="0" smtClean="0"/>
            </a:br>
            <a:r>
              <a:rPr lang="fa-IR" dirty="0" smtClean="0"/>
              <a:t>یک نوع رکورد، ارتباط سلسله‏مراتبی وجود داشته باشد (بر اساس ساختار </a:t>
            </a:r>
            <a:br>
              <a:rPr lang="fa-IR" dirty="0" smtClean="0"/>
            </a:br>
            <a:r>
              <a:rPr lang="fa-IR" dirty="0" smtClean="0"/>
              <a:t>سلسله‏مراتبی </a:t>
            </a:r>
            <a:r>
              <a:rPr lang="en-US" dirty="0" smtClean="0"/>
              <a:t>HDS</a:t>
            </a:r>
            <a:r>
              <a:rPr lang="fa-IR" dirty="0" smtClean="0"/>
              <a:t>). مطلوب است طراحی این محیط در مدل رابطه‏ای.</a:t>
            </a:r>
            <a:endParaRPr lang="en-US" dirty="0"/>
          </a:p>
        </p:txBody>
      </p:sp>
      <p:grpSp>
        <p:nvGrpSpPr>
          <p:cNvPr id="34" name="Group 33"/>
          <p:cNvGrpSpPr/>
          <p:nvPr/>
        </p:nvGrpSpPr>
        <p:grpSpPr>
          <a:xfrm>
            <a:off x="0" y="1905001"/>
            <a:ext cx="8503937" cy="1830480"/>
            <a:chOff x="0" y="1905001"/>
            <a:chExt cx="8503937" cy="1830480"/>
          </a:xfrm>
        </p:grpSpPr>
        <p:grpSp>
          <p:nvGrpSpPr>
            <p:cNvPr id="4" name="Group 3"/>
            <p:cNvGrpSpPr/>
            <p:nvPr/>
          </p:nvGrpSpPr>
          <p:grpSpPr>
            <a:xfrm>
              <a:off x="0" y="1905001"/>
              <a:ext cx="8458200" cy="1830480"/>
              <a:chOff x="4951069" y="4423539"/>
              <a:chExt cx="3814571" cy="884075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4951069" y="4423539"/>
                <a:ext cx="3814571" cy="884075"/>
                <a:chOff x="52281" y="3317338"/>
                <a:chExt cx="3814571" cy="652175"/>
              </a:xfrm>
            </p:grpSpPr>
            <p:sp>
              <p:nvSpPr>
                <p:cNvPr id="10" name="Rounded Rectangle 9"/>
                <p:cNvSpPr/>
                <p:nvPr/>
              </p:nvSpPr>
              <p:spPr>
                <a:xfrm>
                  <a:off x="52281" y="3317338"/>
                  <a:ext cx="3814571" cy="652175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200000"/>
                    </a:lnSpc>
                  </a:pPr>
                  <a:r>
                    <a:rPr lang="en-US" b="1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DEPT </a:t>
                  </a:r>
                  <a:r>
                    <a:rPr lang="en-US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(DEID,  ….,  DPHONE,  PRID)</a:t>
                  </a:r>
                </a:p>
                <a:p>
                  <a:pPr>
                    <a:lnSpc>
                      <a:spcPct val="200000"/>
                    </a:lnSpc>
                  </a:pPr>
                  <a:r>
                    <a:rPr lang="en-US" b="1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PROF </a:t>
                  </a:r>
                  <a:r>
                    <a:rPr lang="en-US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(PRID</a:t>
                  </a:r>
                  <a:r>
                    <a:rPr lang="en-US" dirty="0">
                      <a:solidFill>
                        <a:schemeClr val="tx1"/>
                      </a:solidFill>
                      <a:cs typeface="B Nazanin" pitchFamily="2" charset="-78"/>
                    </a:rPr>
                    <a:t>, </a:t>
                  </a:r>
                  <a:r>
                    <a:rPr lang="en-US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 ….,  PRRANK,  MDEID,  SUB,  MEMDEID,  FROM,  CDEID,  INT)</a:t>
                  </a:r>
                </a:p>
                <a:p>
                  <a:pPr>
                    <a:lnSpc>
                      <a:spcPct val="200000"/>
                    </a:lnSpc>
                  </a:pPr>
                  <a:r>
                    <a:rPr lang="en-US" b="1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INVITED </a:t>
                  </a:r>
                  <a:r>
                    <a:rPr lang="en-US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(DEID, PRID,  YR,  TR)</a:t>
                  </a:r>
                  <a:endParaRPr lang="en-US" dirty="0">
                    <a:solidFill>
                      <a:schemeClr val="tx1"/>
                    </a:solidFill>
                    <a:cs typeface="B Nazanin" pitchFamily="2" charset="-78"/>
                  </a:endParaRPr>
                </a:p>
                <a:p>
                  <a:pPr>
                    <a:lnSpc>
                      <a:spcPct val="200000"/>
                    </a:lnSpc>
                  </a:pPr>
                  <a:endParaRPr lang="en-US" dirty="0">
                    <a:solidFill>
                      <a:schemeClr val="tx1"/>
                    </a:solidFill>
                    <a:cs typeface="B Nazanin" pitchFamily="2" charset="-78"/>
                  </a:endParaRPr>
                </a:p>
                <a:p>
                  <a:pPr>
                    <a:lnSpc>
                      <a:spcPct val="150000"/>
                    </a:lnSpc>
                  </a:pPr>
                  <a:endParaRPr lang="en-US" dirty="0" smtClean="0">
                    <a:solidFill>
                      <a:schemeClr val="tx1"/>
                    </a:solidFill>
                    <a:cs typeface="B Nazanin" pitchFamily="2" charset="-78"/>
                  </a:endParaRPr>
                </a:p>
              </p:txBody>
            </p:sp>
            <p:cxnSp>
              <p:nvCxnSpPr>
                <p:cNvPr id="11" name="Straight Connector 10"/>
                <p:cNvCxnSpPr/>
                <p:nvPr/>
              </p:nvCxnSpPr>
              <p:spPr>
                <a:xfrm flipV="1">
                  <a:off x="457033" y="3339317"/>
                  <a:ext cx="282558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" name="Straight Connector 5"/>
              <p:cNvCxnSpPr/>
              <p:nvPr/>
            </p:nvCxnSpPr>
            <p:spPr>
              <a:xfrm>
                <a:off x="5527101" y="5014134"/>
                <a:ext cx="547886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>
                <a:off x="5527101" y="4989599"/>
                <a:ext cx="242215" cy="0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" name="Straight Connector 11"/>
            <p:cNvCxnSpPr/>
            <p:nvPr/>
          </p:nvCxnSpPr>
          <p:spPr>
            <a:xfrm>
              <a:off x="3138714" y="2543628"/>
              <a:ext cx="758370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4719787" y="2543628"/>
              <a:ext cx="998843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6843440" y="2537879"/>
              <a:ext cx="595132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852714" y="2529114"/>
              <a:ext cx="626527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1938226" y="3077028"/>
              <a:ext cx="553882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ounded Rectangle 26"/>
            <p:cNvSpPr/>
            <p:nvPr/>
          </p:nvSpPr>
          <p:spPr>
            <a:xfrm>
              <a:off x="3082093" y="1933965"/>
              <a:ext cx="974651" cy="39676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rtl="1">
                <a:lnSpc>
                  <a:spcPct val="150000"/>
                </a:lnSpc>
              </a:pPr>
              <a:r>
                <a:rPr lang="fa-IR" dirty="0" smtClean="0">
                  <a:solidFill>
                    <a:srgbClr val="0919AF"/>
                  </a:solidFill>
                  <a:cs typeface="B Nazanin" pitchFamily="2" charset="-78"/>
                </a:rPr>
                <a:t>ماموریت</a:t>
              </a:r>
              <a:endParaRPr lang="en-US" dirty="0" smtClean="0">
                <a:solidFill>
                  <a:srgbClr val="0919AF"/>
                </a:solidFill>
                <a:cs typeface="B Nazanin" pitchFamily="2" charset="-78"/>
              </a:endParaRP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4792357" y="1935218"/>
              <a:ext cx="974651" cy="39676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rtl="1">
                <a:lnSpc>
                  <a:spcPct val="150000"/>
                </a:lnSpc>
              </a:pPr>
              <a:r>
                <a:rPr lang="fa-IR" dirty="0" smtClean="0">
                  <a:solidFill>
                    <a:srgbClr val="0919AF"/>
                  </a:solidFill>
                  <a:cs typeface="B Nazanin" pitchFamily="2" charset="-78"/>
                </a:rPr>
                <a:t>عضویت</a:t>
              </a:r>
              <a:endParaRPr lang="en-US" dirty="0" smtClean="0">
                <a:solidFill>
                  <a:srgbClr val="0919AF"/>
                </a:solidFill>
                <a:cs typeface="B Nazanin" pitchFamily="2" charset="-78"/>
              </a:endParaRPr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3978349" y="1915824"/>
              <a:ext cx="974651" cy="39676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rtl="1">
                <a:lnSpc>
                  <a:spcPct val="150000"/>
                </a:lnSpc>
              </a:pPr>
              <a:r>
                <a:rPr lang="fa-IR" dirty="0" smtClean="0">
                  <a:solidFill>
                    <a:srgbClr val="0919AF"/>
                  </a:solidFill>
                  <a:cs typeface="B Nazanin" pitchFamily="2" charset="-78"/>
                </a:rPr>
                <a:t>موضوع</a:t>
              </a:r>
              <a:endParaRPr lang="en-US" dirty="0" smtClean="0">
                <a:solidFill>
                  <a:srgbClr val="0919AF"/>
                </a:solidFill>
                <a:cs typeface="B Nazanin" pitchFamily="2" charset="-78"/>
              </a:endParaRP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6781800" y="1915824"/>
              <a:ext cx="661520" cy="39676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rtl="1">
                <a:lnSpc>
                  <a:spcPct val="150000"/>
                </a:lnSpc>
              </a:pPr>
              <a:r>
                <a:rPr lang="fa-IR" dirty="0" smtClean="0">
                  <a:solidFill>
                    <a:srgbClr val="0919AF"/>
                  </a:solidFill>
                  <a:cs typeface="B Nazanin" pitchFamily="2" charset="-78"/>
                </a:rPr>
                <a:t>مشاور</a:t>
              </a:r>
              <a:endParaRPr lang="en-US" dirty="0" smtClean="0">
                <a:solidFill>
                  <a:srgbClr val="0919AF"/>
                </a:solidFill>
                <a:cs typeface="B Nazanin" pitchFamily="2" charset="-78"/>
              </a:endParaRPr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7529286" y="1923020"/>
              <a:ext cx="974651" cy="39676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rtl="1">
                <a:lnSpc>
                  <a:spcPct val="150000"/>
                </a:lnSpc>
              </a:pPr>
              <a:r>
                <a:rPr lang="fa-IR" dirty="0" smtClean="0">
                  <a:solidFill>
                    <a:srgbClr val="0919AF"/>
                  </a:solidFill>
                  <a:cs typeface="B Nazanin" pitchFamily="2" charset="-78"/>
                </a:rPr>
                <a:t>زمینه</a:t>
              </a:r>
              <a:endParaRPr lang="en-US" dirty="0" smtClean="0">
                <a:solidFill>
                  <a:srgbClr val="0919AF"/>
                </a:solidFill>
                <a:cs typeface="B Nazanin" pitchFamily="2" charset="-78"/>
              </a:endParaRPr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6111949" y="1908506"/>
              <a:ext cx="365051" cy="39676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rtl="1">
                <a:lnSpc>
                  <a:spcPct val="150000"/>
                </a:lnSpc>
              </a:pPr>
              <a:r>
                <a:rPr lang="fa-IR" dirty="0" smtClean="0">
                  <a:solidFill>
                    <a:srgbClr val="0919AF"/>
                  </a:solidFill>
                  <a:cs typeface="B Nazanin" pitchFamily="2" charset="-78"/>
                </a:rPr>
                <a:t>از</a:t>
              </a:r>
              <a:endParaRPr lang="en-US" dirty="0" smtClean="0">
                <a:solidFill>
                  <a:srgbClr val="0919AF"/>
                </a:solidFill>
                <a:cs typeface="B Nazanin" pitchFamily="2" charset="-78"/>
              </a:endParaRPr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4894564" y="2929446"/>
              <a:ext cx="2434770" cy="39676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>
                <a:lnSpc>
                  <a:spcPct val="150000"/>
                </a:lnSpc>
              </a:pPr>
              <a:r>
                <a:rPr lang="fa-IR" sz="1600" b="1" dirty="0" smtClean="0">
                  <a:solidFill>
                    <a:schemeClr val="tx1"/>
                  </a:solidFill>
                  <a:cs typeface="B Nazanin" pitchFamily="2" charset="-78"/>
                </a:rPr>
                <a:t>سه کلید خارجی از یک دامنه</a:t>
              </a:r>
              <a:endParaRPr lang="en-US" sz="1600" b="1" dirty="0" smtClean="0">
                <a:solidFill>
                  <a:schemeClr val="tx1"/>
                </a:solidFill>
                <a:cs typeface="B Nazanin" pitchFamily="2" charset="-78"/>
              </a:endParaRPr>
            </a:p>
          </p:txBody>
        </p:sp>
      </p:grpSp>
      <p:cxnSp>
        <p:nvCxnSpPr>
          <p:cNvPr id="35" name="Straight Arrow Connector 34"/>
          <p:cNvCxnSpPr/>
          <p:nvPr/>
        </p:nvCxnSpPr>
        <p:spPr>
          <a:xfrm flipH="1" flipV="1">
            <a:off x="3733800" y="2619828"/>
            <a:ext cx="1371600" cy="457202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 flipV="1">
            <a:off x="5279682" y="2543628"/>
            <a:ext cx="337347" cy="460829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6836229" y="2619828"/>
            <a:ext cx="276331" cy="399143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257628" y="3657600"/>
            <a:ext cx="1159927" cy="3810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E1 REC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385868" y="3962400"/>
            <a:ext cx="2106240" cy="381000"/>
          </a:xfrm>
          <a:prstGeom prst="rect">
            <a:avLst/>
          </a:prstGeom>
          <a:noFill/>
          <a:ln w="19050">
            <a:solidFill>
              <a:srgbClr val="0919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</a:rPr>
              <a:t>E1ID  ….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385868" y="4800600"/>
            <a:ext cx="2106240" cy="381000"/>
          </a:xfrm>
          <a:prstGeom prst="rect">
            <a:avLst/>
          </a:prstGeom>
          <a:noFill/>
          <a:ln w="19050">
            <a:solidFill>
              <a:srgbClr val="0919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</a:rPr>
              <a:t>E2ID  ….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385868" y="6092372"/>
            <a:ext cx="2106240" cy="381000"/>
          </a:xfrm>
          <a:prstGeom prst="rect">
            <a:avLst/>
          </a:prstGeom>
          <a:noFill/>
          <a:ln w="19050">
            <a:solidFill>
              <a:srgbClr val="0919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err="1" smtClean="0">
                <a:solidFill>
                  <a:schemeClr val="tx1"/>
                </a:solidFill>
              </a:rPr>
              <a:t>EnID</a:t>
            </a:r>
            <a:r>
              <a:rPr lang="en-US" sz="1600" dirty="0" smtClean="0">
                <a:solidFill>
                  <a:schemeClr val="tx1"/>
                </a:solidFill>
              </a:rPr>
              <a:t>  ….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243114" y="4495800"/>
            <a:ext cx="1159927" cy="3810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E2 REC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258845" y="5791200"/>
            <a:ext cx="1159927" cy="3810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En REC</a:t>
            </a:r>
            <a:endParaRPr lang="en-US" sz="1600" b="1" dirty="0">
              <a:solidFill>
                <a:schemeClr val="tx1"/>
              </a:solidFill>
            </a:endParaRPr>
          </a:p>
        </p:txBody>
      </p:sp>
      <p:cxnSp>
        <p:nvCxnSpPr>
          <p:cNvPr id="56" name="Straight Arrow Connector 55"/>
          <p:cNvCxnSpPr>
            <a:stCxn id="53" idx="0"/>
          </p:cNvCxnSpPr>
          <p:nvPr/>
        </p:nvCxnSpPr>
        <p:spPr>
          <a:xfrm flipV="1">
            <a:off x="1438988" y="5791200"/>
            <a:ext cx="0" cy="301172"/>
          </a:xfrm>
          <a:prstGeom prst="straightConnector1">
            <a:avLst/>
          </a:prstGeom>
          <a:ln w="28575">
            <a:solidFill>
              <a:srgbClr val="0070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52" idx="0"/>
            <a:endCxn id="51" idx="2"/>
          </p:cNvCxnSpPr>
          <p:nvPr/>
        </p:nvCxnSpPr>
        <p:spPr>
          <a:xfrm flipV="1">
            <a:off x="1438988" y="4343400"/>
            <a:ext cx="0" cy="457200"/>
          </a:xfrm>
          <a:prstGeom prst="straightConnector1">
            <a:avLst/>
          </a:prstGeom>
          <a:ln w="28575">
            <a:solidFill>
              <a:srgbClr val="0070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endCxn id="52" idx="2"/>
          </p:cNvCxnSpPr>
          <p:nvPr/>
        </p:nvCxnSpPr>
        <p:spPr>
          <a:xfrm flipV="1">
            <a:off x="1438988" y="5181600"/>
            <a:ext cx="0" cy="304800"/>
          </a:xfrm>
          <a:prstGeom prst="straightConnector1">
            <a:avLst/>
          </a:prstGeom>
          <a:ln w="28575">
            <a:solidFill>
              <a:srgbClr val="0070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V="1">
            <a:off x="1433286" y="5486400"/>
            <a:ext cx="0" cy="304800"/>
          </a:xfrm>
          <a:prstGeom prst="straightConnector1">
            <a:avLst/>
          </a:prstGeom>
          <a:ln w="28575">
            <a:solidFill>
              <a:srgbClr val="0070C0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V="1">
            <a:off x="959158" y="6092372"/>
            <a:ext cx="0" cy="371929"/>
          </a:xfrm>
          <a:prstGeom prst="straightConnector1">
            <a:avLst/>
          </a:prstGeom>
          <a:ln w="28575">
            <a:solidFill>
              <a:srgbClr val="0070C0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V="1">
            <a:off x="959158" y="4809671"/>
            <a:ext cx="0" cy="371929"/>
          </a:xfrm>
          <a:prstGeom prst="straightConnector1">
            <a:avLst/>
          </a:prstGeom>
          <a:ln w="28575">
            <a:solidFill>
              <a:srgbClr val="0070C0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V="1">
            <a:off x="953116" y="3976914"/>
            <a:ext cx="0" cy="371929"/>
          </a:xfrm>
          <a:prstGeom prst="straightConnector1">
            <a:avLst/>
          </a:prstGeom>
          <a:ln w="28575">
            <a:solidFill>
              <a:srgbClr val="0070C0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2655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0" grpId="0"/>
      <p:bldP spid="51" grpId="0" animBg="1"/>
      <p:bldP spid="52" grpId="0" animBg="1"/>
      <p:bldP spid="53" grpId="0" animBg="1"/>
      <p:bldP spid="54" grpId="0"/>
      <p:bldP spid="5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طراحی </a:t>
            </a:r>
            <a:r>
              <a:rPr lang="en-US" dirty="0" smtClean="0"/>
              <a:t>RDB</a:t>
            </a:r>
            <a:r>
              <a:rPr lang="fa-IR" dirty="0" smtClean="0"/>
              <a:t>- روش سنتز یا نرمال‏تر سازی رابطه‏ها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50000"/>
              </a:lnSpc>
            </a:pPr>
            <a:r>
              <a:rPr lang="fa-IR" b="1" dirty="0" smtClean="0">
                <a:solidFill>
                  <a:srgbClr val="0919AF"/>
                </a:solidFill>
              </a:rPr>
              <a:t>ایده اصلی: </a:t>
            </a:r>
            <a:r>
              <a:rPr lang="fa-IR" dirty="0" smtClean="0"/>
              <a:t>یک رابطه، هر چند نرمال (با تعریفی که قبلاً دیدیم) ممکن است آنومالی (مشکل) داشته باشد در عملیات ذخیره‏سازی (در درج، حذف یا بهنگام‏سازی).</a:t>
            </a:r>
          </a:p>
          <a:p>
            <a:pPr lvl="1">
              <a:lnSpc>
                <a:spcPct val="250000"/>
              </a:lnSpc>
            </a:pPr>
            <a:r>
              <a:rPr lang="fa-IR" b="1" dirty="0" smtClean="0">
                <a:solidFill>
                  <a:srgbClr val="C00000"/>
                </a:solidFill>
              </a:rPr>
              <a:t>آنومالی در درج: </a:t>
            </a:r>
            <a:r>
              <a:rPr lang="fa-IR" dirty="0" smtClean="0"/>
              <a:t>عدم امکان درج یک فقره اطلاع که منطقاً باید قابل درج باشد.</a:t>
            </a:r>
          </a:p>
          <a:p>
            <a:pPr lvl="1">
              <a:lnSpc>
                <a:spcPct val="250000"/>
              </a:lnSpc>
            </a:pPr>
            <a:r>
              <a:rPr lang="fa-IR" b="1" dirty="0" smtClean="0">
                <a:solidFill>
                  <a:srgbClr val="C00000"/>
                </a:solidFill>
              </a:rPr>
              <a:t>آنومالی در حذف: </a:t>
            </a:r>
            <a:r>
              <a:rPr lang="fa-IR" dirty="0" smtClean="0"/>
              <a:t>حذف یک اطلاع ناخواسته در پی حذف اطلاع خواسته.</a:t>
            </a:r>
          </a:p>
          <a:p>
            <a:pPr lvl="1">
              <a:lnSpc>
                <a:spcPct val="250000"/>
              </a:lnSpc>
            </a:pPr>
            <a:r>
              <a:rPr lang="fa-IR" b="1" dirty="0" smtClean="0">
                <a:solidFill>
                  <a:srgbClr val="C00000"/>
                </a:solidFill>
              </a:rPr>
              <a:t>آنومالی در بهنگام‏سازی: </a:t>
            </a:r>
            <a:r>
              <a:rPr lang="fa-IR" dirty="0" smtClean="0"/>
              <a:t>بروز فزون‏کاری.</a:t>
            </a:r>
          </a:p>
          <a:p>
            <a:pPr>
              <a:lnSpc>
                <a:spcPct val="250000"/>
              </a:lnSpc>
            </a:pPr>
            <a:r>
              <a:rPr lang="fa-IR" dirty="0"/>
              <a:t>پس باید رابطه را نرمال‏تر کرد</a:t>
            </a:r>
            <a:r>
              <a:rPr lang="fa-IR" dirty="0" smtClean="0"/>
              <a:t>.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1139545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فرم‏های نرمال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a-IR" dirty="0" smtClean="0"/>
              <a:t>نرمال بودن رابطه (نرمالیتی)، فرم‏ها (صورت‏ها/ سطوح/ درجات) [</a:t>
            </a:r>
            <a:r>
              <a:rPr lang="en-US" sz="1800" dirty="0" smtClean="0"/>
              <a:t>NF: Normal Forms</a:t>
            </a:r>
            <a:r>
              <a:rPr lang="fa-IR" dirty="0" smtClean="0"/>
              <a:t>] مختلفی دارد.</a:t>
            </a:r>
          </a:p>
          <a:p>
            <a:r>
              <a:rPr lang="fa-IR" b="1" dirty="0" smtClean="0">
                <a:solidFill>
                  <a:srgbClr val="0919AF"/>
                </a:solidFill>
              </a:rPr>
              <a:t>فرمال‏های نرمال:</a:t>
            </a:r>
          </a:p>
          <a:p>
            <a:pPr lvl="1">
              <a:spcAft>
                <a:spcPts val="600"/>
              </a:spcAft>
            </a:pPr>
            <a:r>
              <a:rPr lang="en-US" sz="1800" dirty="0" smtClean="0"/>
              <a:t>1NF</a:t>
            </a:r>
          </a:p>
          <a:p>
            <a:pPr lvl="1">
              <a:spcAft>
                <a:spcPts val="600"/>
              </a:spcAft>
            </a:pPr>
            <a:r>
              <a:rPr lang="en-US" sz="1800" dirty="0" smtClean="0"/>
              <a:t>2NF</a:t>
            </a:r>
          </a:p>
          <a:p>
            <a:pPr lvl="1">
              <a:spcAft>
                <a:spcPts val="600"/>
              </a:spcAft>
            </a:pPr>
            <a:r>
              <a:rPr lang="en-US" sz="1800" dirty="0" smtClean="0"/>
              <a:t>3NF</a:t>
            </a:r>
          </a:p>
          <a:p>
            <a:pPr lvl="1">
              <a:spcAft>
                <a:spcPts val="600"/>
              </a:spcAft>
            </a:pPr>
            <a:r>
              <a:rPr lang="en-US" sz="1800" dirty="0" smtClean="0"/>
              <a:t>BCNF</a:t>
            </a:r>
            <a:r>
              <a:rPr lang="fa-IR" sz="1800" dirty="0" smtClean="0"/>
              <a:t>  </a:t>
            </a:r>
            <a:r>
              <a:rPr lang="en-US" sz="1800" dirty="0" smtClean="0"/>
              <a:t>(Boyce-</a:t>
            </a:r>
            <a:r>
              <a:rPr lang="en-US" sz="1800" dirty="0" err="1" smtClean="0"/>
              <a:t>Codd</a:t>
            </a:r>
            <a:r>
              <a:rPr lang="en-US" sz="1800" dirty="0" smtClean="0"/>
              <a:t> Normal Form)</a:t>
            </a:r>
          </a:p>
          <a:p>
            <a:pPr lvl="1">
              <a:spcAft>
                <a:spcPts val="600"/>
              </a:spcAft>
            </a:pPr>
            <a:r>
              <a:rPr lang="en-US" sz="1800" dirty="0" smtClean="0"/>
              <a:t>4NF</a:t>
            </a:r>
          </a:p>
          <a:p>
            <a:pPr lvl="1">
              <a:spcAft>
                <a:spcPts val="600"/>
              </a:spcAft>
            </a:pPr>
            <a:r>
              <a:rPr lang="en-US" sz="1800" dirty="0" smtClean="0"/>
              <a:t>5NF</a:t>
            </a:r>
            <a:r>
              <a:rPr lang="fa-IR" sz="1800" dirty="0" smtClean="0"/>
              <a:t> یا </a:t>
            </a:r>
            <a:r>
              <a:rPr lang="en-US" sz="1800" dirty="0" smtClean="0"/>
              <a:t>PJNF</a:t>
            </a:r>
            <a:r>
              <a:rPr lang="fa-IR" sz="1800" dirty="0" smtClean="0"/>
              <a:t>  (</a:t>
            </a:r>
            <a:r>
              <a:rPr lang="en-US" sz="1800" dirty="0" smtClean="0"/>
              <a:t>Projection Join Normal Form</a:t>
            </a:r>
            <a:r>
              <a:rPr lang="fa-IR" sz="1800" dirty="0" smtClean="0"/>
              <a:t>)</a:t>
            </a:r>
            <a:endParaRPr lang="en-US" sz="1800" dirty="0" smtClean="0"/>
          </a:p>
          <a:p>
            <a:pPr lvl="1">
              <a:spcAft>
                <a:spcPts val="600"/>
              </a:spcAft>
            </a:pPr>
            <a:r>
              <a:rPr lang="en-US" sz="1800" dirty="0" smtClean="0"/>
              <a:t>6NF</a:t>
            </a:r>
          </a:p>
          <a:p>
            <a:pPr lvl="1">
              <a:spcAft>
                <a:spcPts val="600"/>
              </a:spcAft>
            </a:pPr>
            <a:r>
              <a:rPr lang="en-US" sz="1800" dirty="0" smtClean="0"/>
              <a:t>DKNF</a:t>
            </a:r>
            <a:r>
              <a:rPr lang="fa-IR" sz="1800" dirty="0" smtClean="0"/>
              <a:t>  </a:t>
            </a:r>
            <a:r>
              <a:rPr lang="en-US" sz="1800" dirty="0" smtClean="0"/>
              <a:t>(Domain Key Normal Form)</a:t>
            </a:r>
            <a:endParaRPr lang="en-US" sz="1800" dirty="0"/>
          </a:p>
        </p:txBody>
      </p:sp>
      <p:sp>
        <p:nvSpPr>
          <p:cNvPr id="4" name="Rounded Rectangle 3"/>
          <p:cNvSpPr/>
          <p:nvPr/>
        </p:nvSpPr>
        <p:spPr>
          <a:xfrm rot="16200000">
            <a:off x="7675055" y="5249917"/>
            <a:ext cx="2209800" cy="39676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dirty="0" smtClean="0">
                <a:solidFill>
                  <a:srgbClr val="0919AF"/>
                </a:solidFill>
                <a:cs typeface="B Nazanin" pitchFamily="2" charset="-78"/>
              </a:rPr>
              <a:t>سطوح در تئوری؛ </a:t>
            </a:r>
            <a:br>
              <a:rPr lang="fa-IR" dirty="0" smtClean="0">
                <a:solidFill>
                  <a:srgbClr val="0919AF"/>
                </a:solidFill>
                <a:cs typeface="B Nazanin" pitchFamily="2" charset="-78"/>
              </a:rPr>
            </a:br>
            <a:r>
              <a:rPr lang="fa-IR" dirty="0" smtClean="0">
                <a:solidFill>
                  <a:srgbClr val="0919AF"/>
                </a:solidFill>
                <a:cs typeface="B Nazanin" pitchFamily="2" charset="-78"/>
              </a:rPr>
              <a:t>چندان کاربرد عملی ندارند.</a:t>
            </a:r>
            <a:endParaRPr lang="en-US" dirty="0" smtClean="0">
              <a:solidFill>
                <a:srgbClr val="0919AF"/>
              </a:solidFill>
              <a:cs typeface="B Nazanin" pitchFamily="2" charset="-78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427482" y="2848428"/>
            <a:ext cx="2735317" cy="39676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>
              <a:lnSpc>
                <a:spcPct val="150000"/>
              </a:lnSpc>
            </a:pPr>
            <a:r>
              <a:rPr lang="fa-IR" dirty="0" smtClean="0">
                <a:solidFill>
                  <a:srgbClr val="0919AF"/>
                </a:solidFill>
                <a:cs typeface="B Nazanin" pitchFamily="2" charset="-78"/>
              </a:rPr>
              <a:t>فرم‏های کلاسیک کادی (</a:t>
            </a:r>
            <a:r>
              <a:rPr lang="en-US" sz="1600" dirty="0" err="1" smtClean="0">
                <a:solidFill>
                  <a:srgbClr val="0919AF"/>
                </a:solidFill>
                <a:cs typeface="B Nazanin" pitchFamily="2" charset="-78"/>
              </a:rPr>
              <a:t>Codd</a:t>
            </a:r>
            <a:r>
              <a:rPr lang="fa-IR" dirty="0" smtClean="0">
                <a:solidFill>
                  <a:srgbClr val="0919AF"/>
                </a:solidFill>
                <a:cs typeface="B Nazanin" pitchFamily="2" charset="-78"/>
              </a:rPr>
              <a:t>)</a:t>
            </a:r>
            <a:endParaRPr lang="en-US" dirty="0" smtClean="0">
              <a:solidFill>
                <a:srgbClr val="0919AF"/>
              </a:solidFill>
              <a:cs typeface="B Nazanin" pitchFamily="2" charset="-78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200399" y="2743200"/>
            <a:ext cx="1" cy="373380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 rot="16200000">
            <a:off x="1634358" y="4170980"/>
            <a:ext cx="2735317" cy="39676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>
              <a:lnSpc>
                <a:spcPct val="150000"/>
              </a:lnSpc>
            </a:pPr>
            <a:r>
              <a:rPr lang="fa-IR" b="1" dirty="0" smtClean="0">
                <a:solidFill>
                  <a:srgbClr val="C00000"/>
                </a:solidFill>
                <a:cs typeface="B Nazanin" pitchFamily="2" charset="-78"/>
              </a:rPr>
              <a:t>رابطه نرمال‏تر / آنومالی کمتر</a:t>
            </a:r>
            <a:endParaRPr lang="en-US" b="1" dirty="0" smtClean="0">
              <a:solidFill>
                <a:srgbClr val="C00000"/>
              </a:solidFill>
              <a:cs typeface="B Nazanin" pitchFamily="2" charset="-78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3810000" y="3886200"/>
            <a:ext cx="4419600" cy="0"/>
          </a:xfrm>
          <a:prstGeom prst="straightConnector1">
            <a:avLst/>
          </a:prstGeom>
          <a:ln w="28575">
            <a:solidFill>
              <a:srgbClr val="0070C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3810000" y="5410200"/>
            <a:ext cx="4419600" cy="0"/>
          </a:xfrm>
          <a:prstGeom prst="straightConnector1">
            <a:avLst/>
          </a:prstGeom>
          <a:ln w="28575">
            <a:solidFill>
              <a:srgbClr val="0070C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ight Brace 15"/>
          <p:cNvSpPr/>
          <p:nvPr/>
        </p:nvSpPr>
        <p:spPr>
          <a:xfrm>
            <a:off x="8371332" y="4495800"/>
            <a:ext cx="166698" cy="1828800"/>
          </a:xfrm>
          <a:prstGeom prst="rightBrace">
            <a:avLst/>
          </a:prstGeom>
          <a:ln>
            <a:solidFill>
              <a:srgbClr val="0919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fa-IR" sz="2000">
              <a:cs typeface="B Nazanin" pitchFamily="2" charset="-78"/>
            </a:endParaRPr>
          </a:p>
        </p:txBody>
      </p:sp>
      <p:sp>
        <p:nvSpPr>
          <p:cNvPr id="17" name="Right Brace 16"/>
          <p:cNvSpPr/>
          <p:nvPr/>
        </p:nvSpPr>
        <p:spPr>
          <a:xfrm rot="10800000">
            <a:off x="7162800" y="2500086"/>
            <a:ext cx="166698" cy="1217762"/>
          </a:xfrm>
          <a:prstGeom prst="rightBrace">
            <a:avLst/>
          </a:prstGeom>
          <a:ln>
            <a:solidFill>
              <a:srgbClr val="0919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fa-IR" sz="2000"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51774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/>
      <p:bldP spid="9" grpId="0"/>
      <p:bldP spid="16" grpId="0" animBg="1"/>
      <p:bldP spid="1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رابطه بین فرم‏های نرمال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5NF</a:t>
            </a:r>
            <a:r>
              <a:rPr lang="en-US" sz="1800" dirty="0" smtClean="0">
                <a:sym typeface="Euclid Symbol"/>
              </a:rPr>
              <a:t> 4NF  BCNF  3NF 2NF  1NF</a:t>
            </a:r>
            <a:endParaRPr lang="fa-IR" sz="1800" dirty="0" smtClean="0">
              <a:sym typeface="Euclid Symbol"/>
            </a:endParaRPr>
          </a:p>
          <a:p>
            <a:r>
              <a:rPr lang="fa-IR" dirty="0" smtClean="0">
                <a:sym typeface="Euclid Symbol"/>
              </a:rPr>
              <a:t>یعنی رابطه‏ای که </a:t>
            </a:r>
            <a:r>
              <a:rPr lang="en-US" sz="1800" dirty="0" smtClean="0">
                <a:sym typeface="Euclid Symbol"/>
              </a:rPr>
              <a:t>BCNF</a:t>
            </a:r>
            <a:r>
              <a:rPr lang="fa-IR" sz="1800" dirty="0" smtClean="0">
                <a:sym typeface="Euclid Symbol"/>
              </a:rPr>
              <a:t> </a:t>
            </a:r>
            <a:r>
              <a:rPr lang="fa-IR" dirty="0" smtClean="0">
                <a:sym typeface="Euclid Symbol"/>
              </a:rPr>
              <a:t>باشد، </a:t>
            </a:r>
            <a:br>
              <a:rPr lang="fa-IR" dirty="0" smtClean="0">
                <a:sym typeface="Euclid Symbol"/>
              </a:rPr>
            </a:br>
            <a:r>
              <a:rPr lang="fa-IR" dirty="0" smtClean="0">
                <a:sym typeface="Euclid Symbol"/>
              </a:rPr>
              <a:t>مثلا </a:t>
            </a:r>
            <a:r>
              <a:rPr lang="en-US" sz="1800" dirty="0" smtClean="0">
                <a:sym typeface="Euclid Symbol"/>
              </a:rPr>
              <a:t>3NF</a:t>
            </a:r>
            <a:r>
              <a:rPr lang="fa-IR" sz="1800" dirty="0" smtClean="0">
                <a:sym typeface="Euclid Symbol"/>
              </a:rPr>
              <a:t> </a:t>
            </a:r>
            <a:r>
              <a:rPr lang="fa-IR" dirty="0" smtClean="0">
                <a:sym typeface="Euclid Symbol"/>
              </a:rPr>
              <a:t>هم هست.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381000" y="1447800"/>
            <a:ext cx="5167087" cy="5179225"/>
            <a:chOff x="1596570" y="1584434"/>
            <a:chExt cx="5167087" cy="5179225"/>
          </a:xfrm>
        </p:grpSpPr>
        <p:grpSp>
          <p:nvGrpSpPr>
            <p:cNvPr id="13" name="Group 12"/>
            <p:cNvGrpSpPr/>
            <p:nvPr/>
          </p:nvGrpSpPr>
          <p:grpSpPr>
            <a:xfrm>
              <a:off x="1596570" y="1596572"/>
              <a:ext cx="5167087" cy="5167087"/>
              <a:chOff x="1596570" y="1596572"/>
              <a:chExt cx="5167087" cy="5167087"/>
            </a:xfrm>
          </p:grpSpPr>
          <p:sp>
            <p:nvSpPr>
              <p:cNvPr id="12" name="Oval 11"/>
              <p:cNvSpPr>
                <a:spLocks noChangeAspect="1"/>
              </p:cNvSpPr>
              <p:nvPr/>
            </p:nvSpPr>
            <p:spPr>
              <a:xfrm>
                <a:off x="1596570" y="1596572"/>
                <a:ext cx="5167087" cy="5167087"/>
              </a:xfrm>
              <a:prstGeom prst="ellipse">
                <a:avLst/>
              </a:prstGeom>
              <a:solidFill>
                <a:srgbClr val="DCDCDC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/>
              <p:cNvSpPr>
                <a:spLocks noChangeAspect="1"/>
              </p:cNvSpPr>
              <p:nvPr/>
            </p:nvSpPr>
            <p:spPr>
              <a:xfrm>
                <a:off x="1934028" y="1934025"/>
                <a:ext cx="4481289" cy="4481289"/>
              </a:xfrm>
              <a:prstGeom prst="ellipse">
                <a:avLst/>
              </a:prstGeom>
              <a:solidFill>
                <a:srgbClr val="E1E1E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/>
              <p:cNvSpPr>
                <a:spLocks noChangeAspect="1"/>
              </p:cNvSpPr>
              <p:nvPr/>
            </p:nvSpPr>
            <p:spPr>
              <a:xfrm>
                <a:off x="2275114" y="2286000"/>
                <a:ext cx="3780971" cy="3780971"/>
              </a:xfrm>
              <a:prstGeom prst="ellipse">
                <a:avLst/>
              </a:prstGeom>
              <a:solidFill>
                <a:srgbClr val="E6E6E6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>
                <a:spLocks noChangeAspect="1"/>
              </p:cNvSpPr>
              <p:nvPr/>
            </p:nvSpPr>
            <p:spPr>
              <a:xfrm>
                <a:off x="2634342" y="2632529"/>
                <a:ext cx="3095171" cy="3095171"/>
              </a:xfrm>
              <a:prstGeom prst="ellipse">
                <a:avLst/>
              </a:prstGeom>
              <a:solidFill>
                <a:srgbClr val="EBEBEB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/>
              <p:cNvSpPr>
                <a:spLocks noChangeAspect="1"/>
              </p:cNvSpPr>
              <p:nvPr/>
            </p:nvSpPr>
            <p:spPr>
              <a:xfrm>
                <a:off x="2946398" y="2946398"/>
                <a:ext cx="2463802" cy="2463802"/>
              </a:xfrm>
              <a:prstGeom prst="ellipse">
                <a:avLst/>
              </a:prstGeom>
              <a:solidFill>
                <a:srgbClr val="F0F0F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/>
              <p:cNvSpPr>
                <a:spLocks noChangeAspect="1"/>
              </p:cNvSpPr>
              <p:nvPr/>
            </p:nvSpPr>
            <p:spPr>
              <a:xfrm>
                <a:off x="3265714" y="3265714"/>
                <a:ext cx="1839686" cy="1839686"/>
              </a:xfrm>
              <a:prstGeom prst="ellipse">
                <a:avLst/>
              </a:prstGeom>
              <a:solidFill>
                <a:srgbClr val="F5F5F5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Oval 5"/>
              <p:cNvSpPr>
                <a:spLocks noChangeAspect="1"/>
              </p:cNvSpPr>
              <p:nvPr/>
            </p:nvSpPr>
            <p:spPr>
              <a:xfrm>
                <a:off x="3581400" y="3581400"/>
                <a:ext cx="1219200" cy="1219200"/>
              </a:xfrm>
              <a:prstGeom prst="ellipse">
                <a:avLst/>
              </a:prstGeom>
              <a:solidFill>
                <a:srgbClr val="FAFAFA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Oval 3"/>
              <p:cNvSpPr/>
              <p:nvPr/>
            </p:nvSpPr>
            <p:spPr>
              <a:xfrm>
                <a:off x="3886200" y="3886200"/>
                <a:ext cx="609600" cy="6096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?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4" name="Rounded Rectangle 13"/>
            <p:cNvSpPr/>
            <p:nvPr/>
          </p:nvSpPr>
          <p:spPr>
            <a:xfrm>
              <a:off x="3276600" y="1965434"/>
              <a:ext cx="830318" cy="39676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>
                <a:lnSpc>
                  <a:spcPct val="150000"/>
                </a:lnSpc>
              </a:pPr>
              <a:r>
                <a:rPr lang="en-US" b="1" dirty="0" smtClean="0">
                  <a:solidFill>
                    <a:schemeClr val="tx1"/>
                  </a:solidFill>
                  <a:cs typeface="B Nazanin" pitchFamily="2" charset="-78"/>
                </a:rPr>
                <a:t>1NF</a:t>
              </a: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3490686" y="2287190"/>
              <a:ext cx="830318" cy="39676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>
                <a:lnSpc>
                  <a:spcPct val="150000"/>
                </a:lnSpc>
              </a:pPr>
              <a:r>
                <a:rPr lang="en-US" b="1" dirty="0" smtClean="0">
                  <a:solidFill>
                    <a:schemeClr val="tx1"/>
                  </a:solidFill>
                  <a:cs typeface="B Nazanin" pitchFamily="2" charset="-78"/>
                </a:rPr>
                <a:t>2NF</a:t>
              </a: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3577770" y="2588362"/>
              <a:ext cx="830318" cy="39676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>
                <a:lnSpc>
                  <a:spcPct val="150000"/>
                </a:lnSpc>
              </a:pPr>
              <a:r>
                <a:rPr lang="en-US" b="1" dirty="0" smtClean="0">
                  <a:solidFill>
                    <a:schemeClr val="tx1"/>
                  </a:solidFill>
                  <a:cs typeface="B Nazanin" pitchFamily="2" charset="-78"/>
                </a:rPr>
                <a:t>3NF</a:t>
              </a: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744998" y="2913680"/>
              <a:ext cx="880805" cy="39676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>
                <a:lnSpc>
                  <a:spcPct val="150000"/>
                </a:lnSpc>
              </a:pPr>
              <a:r>
                <a:rPr lang="en-US" b="1" dirty="0" smtClean="0">
                  <a:solidFill>
                    <a:schemeClr val="tx1"/>
                  </a:solidFill>
                  <a:cs typeface="B Nazanin" pitchFamily="2" charset="-78"/>
                </a:rPr>
                <a:t>BCNF</a:t>
              </a: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3810000" y="3219669"/>
              <a:ext cx="830318" cy="39676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>
                <a:lnSpc>
                  <a:spcPct val="150000"/>
                </a:lnSpc>
              </a:pPr>
              <a:r>
                <a:rPr lang="en-US" b="1" dirty="0" smtClean="0">
                  <a:solidFill>
                    <a:schemeClr val="tx1"/>
                  </a:solidFill>
                  <a:cs typeface="B Nazanin" pitchFamily="2" charset="-78"/>
                </a:rPr>
                <a:t>4NF</a:t>
              </a: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3934873" y="3555938"/>
              <a:ext cx="830318" cy="39676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>
                <a:lnSpc>
                  <a:spcPct val="150000"/>
                </a:lnSpc>
              </a:pPr>
              <a:r>
                <a:rPr lang="en-US" b="1" dirty="0" smtClean="0">
                  <a:solidFill>
                    <a:schemeClr val="tx1"/>
                  </a:solidFill>
                  <a:cs typeface="B Nazanin" pitchFamily="2" charset="-78"/>
                </a:rPr>
                <a:t>5NF</a:t>
              </a: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3250574" y="1584434"/>
              <a:ext cx="1550025" cy="39676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>
                <a:lnSpc>
                  <a:spcPct val="150000"/>
                </a:lnSpc>
              </a:pPr>
              <a:r>
                <a:rPr lang="en-US" b="1" dirty="0" smtClean="0">
                  <a:solidFill>
                    <a:schemeClr val="tx1"/>
                  </a:solidFill>
                  <a:cs typeface="B Nazanin" pitchFamily="2" charset="-78"/>
                </a:rPr>
                <a:t>All Relations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18536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تئوری وابستگی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50000"/>
              </a:lnSpc>
            </a:pPr>
            <a:r>
              <a:rPr lang="fa-IR" dirty="0" smtClean="0"/>
              <a:t>برای بررسی فرم‏های نرمال، نیاز به مفاهیمی داریم از تئوری وابستگی (</a:t>
            </a:r>
            <a:r>
              <a:rPr lang="en-US" sz="1800" dirty="0" smtClean="0"/>
              <a:t>Dependency Theory</a:t>
            </a:r>
            <a:r>
              <a:rPr lang="fa-IR" dirty="0" smtClean="0"/>
              <a:t>).</a:t>
            </a:r>
          </a:p>
          <a:p>
            <a:pPr>
              <a:lnSpc>
                <a:spcPct val="250000"/>
              </a:lnSpc>
            </a:pPr>
            <a:r>
              <a:rPr lang="fa-IR" dirty="0" smtClean="0"/>
              <a:t>مفاهیمی از تئوری وابستگی:</a:t>
            </a:r>
          </a:p>
          <a:p>
            <a:pPr lvl="1">
              <a:lnSpc>
                <a:spcPct val="250000"/>
              </a:lnSpc>
            </a:pPr>
            <a:r>
              <a:rPr lang="fa-IR" dirty="0" smtClean="0"/>
              <a:t>وابستگی تابعی (</a:t>
            </a:r>
            <a:r>
              <a:rPr lang="en-US" sz="1800" dirty="0" smtClean="0"/>
              <a:t>Functional Dependency</a:t>
            </a:r>
            <a:r>
              <a:rPr lang="fa-IR" dirty="0" smtClean="0"/>
              <a:t>)</a:t>
            </a:r>
          </a:p>
          <a:p>
            <a:pPr lvl="1">
              <a:lnSpc>
                <a:spcPct val="250000"/>
              </a:lnSpc>
            </a:pPr>
            <a:r>
              <a:rPr lang="fa-IR" dirty="0" smtClean="0"/>
              <a:t>وابستگی تابعی کامل [تام] (</a:t>
            </a:r>
            <a:r>
              <a:rPr lang="en-US" sz="1800" dirty="0" smtClean="0"/>
              <a:t>Fully Functional Dependency</a:t>
            </a:r>
            <a:r>
              <a:rPr lang="fa-IR" dirty="0" smtClean="0"/>
              <a:t>)</a:t>
            </a:r>
          </a:p>
          <a:p>
            <a:pPr lvl="1">
              <a:lnSpc>
                <a:spcPct val="250000"/>
              </a:lnSpc>
            </a:pPr>
            <a:r>
              <a:rPr lang="fa-IR" dirty="0" smtClean="0"/>
              <a:t>وابستگی تابعی با واسطه (</a:t>
            </a:r>
            <a:r>
              <a:rPr lang="en-US" sz="1800" dirty="0" smtClean="0"/>
              <a:t>Transitive Functional Dependency</a:t>
            </a:r>
            <a:r>
              <a:rPr lang="fa-IR" dirty="0" smtClean="0"/>
              <a:t>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231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وابستگی </a:t>
            </a:r>
            <a:r>
              <a:rPr lang="fa-IR" dirty="0" smtClean="0"/>
              <a:t>تابعی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a-IR" b="1" dirty="0" smtClean="0"/>
              <a:t>            </a:t>
            </a:r>
            <a:r>
              <a:rPr lang="fa-IR" b="1" dirty="0" smtClean="0">
                <a:solidFill>
                  <a:srgbClr val="0919AF"/>
                </a:solidFill>
              </a:rPr>
              <a:t>وابستگی تابعی: </a:t>
            </a:r>
            <a:r>
              <a:rPr lang="fa-IR" dirty="0" smtClean="0"/>
              <a:t>صفت </a:t>
            </a:r>
            <a:r>
              <a:rPr lang="en-US" sz="1800" dirty="0" smtClean="0"/>
              <a:t>R.B</a:t>
            </a:r>
            <a:r>
              <a:rPr lang="fa-IR" dirty="0" smtClean="0"/>
              <a:t> با صفت </a:t>
            </a:r>
            <a:r>
              <a:rPr lang="en-US" sz="1800" dirty="0" smtClean="0"/>
              <a:t>R.A</a:t>
            </a:r>
            <a:r>
              <a:rPr lang="fa-IR" dirty="0" smtClean="0"/>
              <a:t> وابستگی تابعی دارد اگر و فقط اگر به ازای یک مقدار از </a:t>
            </a:r>
            <a:r>
              <a:rPr lang="en-US" sz="1800" dirty="0" smtClean="0"/>
              <a:t>A</a:t>
            </a:r>
            <a:r>
              <a:rPr lang="fa-IR" dirty="0" smtClean="0"/>
              <a:t> یک مقدار از </a:t>
            </a:r>
            <a:r>
              <a:rPr lang="en-US" sz="1800" dirty="0" smtClean="0"/>
              <a:t>B</a:t>
            </a:r>
            <a:r>
              <a:rPr lang="fa-IR" dirty="0" smtClean="0"/>
              <a:t> متناظر باشد. به عبارت دیگر اگر </a:t>
            </a:r>
            <a:r>
              <a:rPr lang="en-US" sz="1800" dirty="0" smtClean="0"/>
              <a:t>t</a:t>
            </a:r>
            <a:r>
              <a:rPr lang="en-US" sz="1800" baseline="-25000" dirty="0" smtClean="0"/>
              <a:t>1</a:t>
            </a:r>
            <a:r>
              <a:rPr lang="fa-IR" dirty="0" smtClean="0"/>
              <a:t> و </a:t>
            </a:r>
            <a:r>
              <a:rPr lang="en-US" sz="1800" dirty="0" smtClean="0"/>
              <a:t>t</a:t>
            </a:r>
            <a:r>
              <a:rPr lang="en-US" sz="1800" baseline="-25000" dirty="0" smtClean="0"/>
              <a:t>2</a:t>
            </a:r>
            <a:r>
              <a:rPr lang="fa-IR" sz="1800" dirty="0" smtClean="0"/>
              <a:t> </a:t>
            </a:r>
            <a:r>
              <a:rPr lang="fa-IR" dirty="0" smtClean="0"/>
              <a:t>دو تاپل از </a:t>
            </a:r>
            <a:r>
              <a:rPr lang="en-US" sz="1800" dirty="0" smtClean="0"/>
              <a:t>R</a:t>
            </a:r>
            <a:r>
              <a:rPr lang="fa-IR" dirty="0" smtClean="0"/>
              <a:t> باشند، در این صورت:</a:t>
            </a:r>
          </a:p>
          <a:p>
            <a:pPr marL="0" indent="0" algn="ctr">
              <a:buNone/>
            </a:pPr>
            <a:r>
              <a:rPr lang="en-US" sz="1800" dirty="0" smtClean="0"/>
              <a:t>IF   t</a:t>
            </a:r>
            <a:r>
              <a:rPr lang="en-US" sz="1800" baseline="-25000" dirty="0" smtClean="0"/>
              <a:t>1</a:t>
            </a:r>
            <a:r>
              <a:rPr lang="en-US" sz="1800" dirty="0" smtClean="0"/>
              <a:t>.A = t</a:t>
            </a:r>
            <a:r>
              <a:rPr lang="en-US" sz="1800" baseline="-25000" dirty="0" smtClean="0"/>
              <a:t>2</a:t>
            </a:r>
            <a:r>
              <a:rPr lang="en-US" sz="1800" dirty="0" smtClean="0"/>
              <a:t>.A   THEN   t</a:t>
            </a:r>
            <a:r>
              <a:rPr lang="en-US" sz="1800" baseline="-25000" dirty="0" smtClean="0"/>
              <a:t>1</a:t>
            </a:r>
            <a:r>
              <a:rPr lang="en-US" sz="1800" dirty="0" smtClean="0"/>
              <a:t>.B = t</a:t>
            </a:r>
            <a:r>
              <a:rPr lang="en-US" sz="1800" baseline="-25000" dirty="0" smtClean="0"/>
              <a:t>2</a:t>
            </a:r>
            <a:r>
              <a:rPr lang="en-US" sz="1800" dirty="0" smtClean="0"/>
              <a:t>.B</a:t>
            </a:r>
            <a:endParaRPr lang="fa-IR" sz="1800" dirty="0" smtClean="0"/>
          </a:p>
          <a:p>
            <a:pPr marL="0" indent="0">
              <a:buNone/>
            </a:pPr>
            <a:endParaRPr lang="fa-IR" dirty="0"/>
          </a:p>
          <a:p>
            <a:pPr marL="0" indent="0">
              <a:buNone/>
            </a:pPr>
            <a:r>
              <a:rPr lang="fa-IR" dirty="0" smtClean="0"/>
              <a:t>         آیا داریم:</a:t>
            </a:r>
          </a:p>
          <a:p>
            <a:pPr marL="0" indent="0">
              <a:buNone/>
            </a:pPr>
            <a:r>
              <a:rPr lang="fa-IR" dirty="0"/>
              <a:t>	</a:t>
            </a:r>
            <a:r>
              <a:rPr lang="fa-IR" dirty="0" smtClean="0"/>
              <a:t>     </a:t>
            </a:r>
            <a:r>
              <a:rPr lang="en-US" dirty="0" smtClean="0"/>
              <a:t>A</a:t>
            </a:r>
            <a:r>
              <a:rPr lang="en-US" dirty="0" smtClean="0">
                <a:sym typeface="Symbol"/>
              </a:rPr>
              <a:t>B</a:t>
            </a:r>
            <a:r>
              <a:rPr lang="fa-IR" dirty="0" smtClean="0">
                <a:sym typeface="Symbol"/>
              </a:rPr>
              <a:t>؟  بله</a:t>
            </a:r>
          </a:p>
          <a:p>
            <a:pPr marL="0" indent="0">
              <a:buNone/>
            </a:pPr>
            <a:r>
              <a:rPr lang="fa-IR" dirty="0"/>
              <a:t>	     </a:t>
            </a:r>
            <a:r>
              <a:rPr lang="en-US" dirty="0"/>
              <a:t>A</a:t>
            </a:r>
            <a:r>
              <a:rPr lang="en-US" dirty="0" smtClean="0">
                <a:sym typeface="Symbol"/>
              </a:rPr>
              <a:t>C</a:t>
            </a:r>
            <a:r>
              <a:rPr lang="fa-IR" dirty="0" smtClean="0">
                <a:sym typeface="Symbol"/>
              </a:rPr>
              <a:t>؟  خیر</a:t>
            </a:r>
            <a:endParaRPr lang="fa-IR" dirty="0">
              <a:sym typeface="Symbol"/>
            </a:endParaRPr>
          </a:p>
          <a:p>
            <a:pPr marL="0" indent="0">
              <a:buNone/>
            </a:pPr>
            <a:r>
              <a:rPr lang="fa-IR" dirty="0"/>
              <a:t>	     </a:t>
            </a:r>
            <a:r>
              <a:rPr lang="en-US" dirty="0" smtClean="0"/>
              <a:t>B</a:t>
            </a:r>
            <a:r>
              <a:rPr lang="en-US" dirty="0" smtClean="0">
                <a:sym typeface="Symbol"/>
              </a:rPr>
              <a:t>A</a:t>
            </a:r>
            <a:r>
              <a:rPr lang="fa-IR" dirty="0" smtClean="0">
                <a:sym typeface="Symbol"/>
              </a:rPr>
              <a:t>؟  خیر</a:t>
            </a:r>
            <a:endParaRPr lang="fa-IR" dirty="0">
              <a:sym typeface="Symbol"/>
            </a:endParaRPr>
          </a:p>
          <a:p>
            <a:pPr marL="0" indent="0">
              <a:buNone/>
            </a:pPr>
            <a:r>
              <a:rPr lang="fa-IR" dirty="0"/>
              <a:t>	     </a:t>
            </a:r>
            <a:r>
              <a:rPr lang="en-US" dirty="0" smtClean="0"/>
              <a:t>B</a:t>
            </a:r>
            <a:r>
              <a:rPr lang="en-US" dirty="0" smtClean="0">
                <a:sym typeface="Symbol"/>
              </a:rPr>
              <a:t>C</a:t>
            </a:r>
            <a:r>
              <a:rPr lang="fa-IR" dirty="0" smtClean="0">
                <a:sym typeface="Symbol"/>
              </a:rPr>
              <a:t>؟  خیر</a:t>
            </a:r>
            <a:endParaRPr lang="fa-IR" dirty="0">
              <a:sym typeface="Symbol"/>
            </a:endParaRPr>
          </a:p>
          <a:p>
            <a:endParaRPr lang="fa-IR" dirty="0"/>
          </a:p>
          <a:p>
            <a:endParaRPr lang="fa-IR" dirty="0" smtClean="0"/>
          </a:p>
          <a:p>
            <a:endParaRPr lang="en-US" dirty="0"/>
          </a:p>
        </p:txBody>
      </p:sp>
      <p:pic>
        <p:nvPicPr>
          <p:cNvPr id="5" name="Picture 4" descr="\\VBOXSVR\mahmoud\Documents\EDU\Sharif\DB\TA\tarif_n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8078" y="1524000"/>
            <a:ext cx="521122" cy="4030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FC318"/>
            </a:solidFill>
          </a:ln>
          <a:effectLst>
            <a:glow rad="50800">
              <a:srgbClr val="0FC318">
                <a:alpha val="80000"/>
              </a:srgbClr>
            </a:glow>
            <a:reflection blurRad="12700" stA="38000" endPos="28000" dist="5000" dir="5400000" sy="-100000" algn="bl" rotWithShape="0"/>
            <a:softEdge rad="0"/>
          </a:effectLst>
          <a:extLst/>
        </p:spPr>
      </p:pic>
      <p:grpSp>
        <p:nvGrpSpPr>
          <p:cNvPr id="27" name="Group 26"/>
          <p:cNvGrpSpPr/>
          <p:nvPr/>
        </p:nvGrpSpPr>
        <p:grpSpPr>
          <a:xfrm>
            <a:off x="865909" y="3516868"/>
            <a:ext cx="3602182" cy="2502932"/>
            <a:chOff x="685800" y="2819400"/>
            <a:chExt cx="3962400" cy="2502932"/>
          </a:xfrm>
        </p:grpSpPr>
        <p:sp>
          <p:nvSpPr>
            <p:cNvPr id="7" name="TextBox 6"/>
            <p:cNvSpPr txBox="1"/>
            <p:nvPr/>
          </p:nvSpPr>
          <p:spPr>
            <a:xfrm>
              <a:off x="700314" y="3276600"/>
              <a:ext cx="1659429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>
                <a:spcAft>
                  <a:spcPts val="300"/>
                </a:spcAft>
              </a:pPr>
              <a:r>
                <a:rPr lang="en-US" b="1" dirty="0" smtClean="0"/>
                <a:t>R </a:t>
              </a:r>
              <a:r>
                <a:rPr lang="en-US" dirty="0" smtClean="0"/>
                <a:t>(A,    B,     C)</a:t>
              </a:r>
            </a:p>
          </p:txBody>
        </p:sp>
        <p:graphicFrame>
          <p:nvGraphicFramePr>
            <p:cNvPr id="8" name="Content Placeholder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447890130"/>
                </p:ext>
              </p:extLst>
            </p:nvPr>
          </p:nvGraphicFramePr>
          <p:xfrm>
            <a:off x="974310" y="3645932"/>
            <a:ext cx="1653673" cy="1676400"/>
          </p:xfrm>
          <a:graphic>
            <a:graphicData uri="http://schemas.openxmlformats.org/drawingml/2006/table">
              <a:tbl>
                <a:tblPr firstRow="1" bandRow="1">
                  <a:tableStyleId>{2D5ABB26-0587-4C30-8999-92F81FD0307C}</a:tableStyleId>
                </a:tblPr>
                <a:tblGrid>
                  <a:gridCol w="473490"/>
                  <a:gridCol w="456278"/>
                  <a:gridCol w="573571"/>
                </a:tblGrid>
                <a:tr h="279400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dirty="0" smtClean="0"/>
                          <a:t>a</a:t>
                        </a:r>
                        <a:r>
                          <a:rPr lang="en-US" sz="1600" baseline="-25000" dirty="0" smtClean="0"/>
                          <a:t>1</a:t>
                        </a:r>
                        <a:r>
                          <a:rPr lang="en-US" sz="1600" baseline="0" dirty="0" smtClean="0"/>
                          <a:t>,</a:t>
                        </a:r>
                        <a:endParaRPr lang="en-US" sz="1600" b="1" baseline="-25000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dirty="0" smtClean="0"/>
                          <a:t>b</a:t>
                        </a:r>
                        <a:r>
                          <a:rPr lang="en-US" sz="1600" baseline="-25000" dirty="0" smtClean="0"/>
                          <a:t>1</a:t>
                        </a:r>
                        <a:r>
                          <a:rPr lang="en-US" sz="1600" baseline="0" dirty="0" smtClean="0"/>
                          <a:t>,</a:t>
                        </a:r>
                        <a:endParaRPr lang="en-US" sz="1600" b="1" baseline="0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dirty="0" smtClean="0"/>
                          <a:t>c</a:t>
                        </a:r>
                        <a:r>
                          <a:rPr lang="en-US" sz="1600" baseline="-25000" dirty="0" smtClean="0"/>
                          <a:t>1</a:t>
                        </a:r>
                        <a:r>
                          <a:rPr lang="en-US" sz="1600" baseline="0" dirty="0" smtClean="0"/>
                          <a:t>,</a:t>
                        </a:r>
                        <a:endParaRPr lang="en-US" sz="1600" b="1" baseline="0" dirty="0"/>
                      </a:p>
                    </a:txBody>
                    <a:tcPr marL="117125" marR="117125"/>
                  </a:tc>
                </a:tr>
                <a:tr h="279400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dirty="0" smtClean="0"/>
                          <a:t>a</a:t>
                        </a:r>
                        <a:r>
                          <a:rPr lang="en-US" sz="1600" baseline="-25000" dirty="0" smtClean="0"/>
                          <a:t>1</a:t>
                        </a:r>
                        <a:endParaRPr lang="en-US" sz="1600" b="1" baseline="-25000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dirty="0" smtClean="0"/>
                          <a:t>b</a:t>
                        </a:r>
                        <a:r>
                          <a:rPr lang="en-US" sz="1600" baseline="-25000" dirty="0" smtClean="0"/>
                          <a:t>1</a:t>
                        </a:r>
                        <a:endParaRPr lang="en-US" sz="1600" b="1" baseline="-25000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dirty="0" smtClean="0"/>
                          <a:t>c</a:t>
                        </a:r>
                        <a:r>
                          <a:rPr lang="en-US" sz="1600" baseline="-25000" dirty="0" smtClean="0"/>
                          <a:t>2</a:t>
                        </a:r>
                        <a:endParaRPr lang="en-US" sz="1600" b="1" baseline="-25000" dirty="0"/>
                      </a:p>
                    </a:txBody>
                    <a:tcPr marL="117125" marR="117125"/>
                  </a:tc>
                </a:tr>
                <a:tr h="279400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dirty="0" smtClean="0"/>
                          <a:t>a</a:t>
                        </a:r>
                        <a:r>
                          <a:rPr lang="en-US" sz="1600" baseline="-25000" dirty="0" smtClean="0"/>
                          <a:t>2</a:t>
                        </a:r>
                        <a:endParaRPr lang="en-US" sz="1600" b="1" baseline="-25000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dirty="0" smtClean="0"/>
                          <a:t>b</a:t>
                        </a:r>
                        <a:r>
                          <a:rPr lang="en-US" sz="1600" baseline="-25000" dirty="0" smtClean="0"/>
                          <a:t>2</a:t>
                        </a:r>
                        <a:endParaRPr lang="en-US" sz="1600" b="1" baseline="-25000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dirty="0" smtClean="0"/>
                          <a:t>c</a:t>
                        </a:r>
                        <a:r>
                          <a:rPr lang="en-US" sz="1600" baseline="-25000" dirty="0" smtClean="0"/>
                          <a:t>2</a:t>
                        </a:r>
                        <a:endParaRPr lang="en-US" sz="1600" b="1" baseline="-25000" dirty="0"/>
                      </a:p>
                    </a:txBody>
                    <a:tcPr marL="117125" marR="117125"/>
                  </a:tc>
                </a:tr>
                <a:tr h="279400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dirty="0" smtClean="0"/>
                          <a:t>a</a:t>
                        </a:r>
                        <a:r>
                          <a:rPr lang="en-US" sz="1600" baseline="-25000" dirty="0" smtClean="0"/>
                          <a:t>3</a:t>
                        </a:r>
                        <a:endParaRPr lang="en-US" sz="1600" b="1" baseline="-25000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dirty="0" smtClean="0"/>
                          <a:t>b</a:t>
                        </a:r>
                        <a:r>
                          <a:rPr lang="en-US" sz="1600" baseline="-25000" dirty="0" smtClean="0"/>
                          <a:t>3</a:t>
                        </a:r>
                        <a:endParaRPr lang="en-US" sz="1600" b="1" baseline="-25000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dirty="0" smtClean="0"/>
                          <a:t>c</a:t>
                        </a:r>
                        <a:r>
                          <a:rPr lang="en-US" sz="1600" baseline="-25000" dirty="0" smtClean="0"/>
                          <a:t>3</a:t>
                        </a:r>
                        <a:endParaRPr lang="en-US" sz="1600" b="1" baseline="-25000" dirty="0"/>
                      </a:p>
                    </a:txBody>
                    <a:tcPr marL="117125" marR="117125"/>
                  </a:tc>
                </a:tr>
                <a:tr h="270748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dirty="0" smtClean="0"/>
                          <a:t>a</a:t>
                        </a:r>
                        <a:r>
                          <a:rPr lang="en-US" sz="1600" baseline="-25000" dirty="0" smtClean="0"/>
                          <a:t>4</a:t>
                        </a:r>
                        <a:endParaRPr lang="en-US" sz="1600" b="1" baseline="-25000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dirty="0" smtClean="0"/>
                          <a:t>b</a:t>
                        </a:r>
                        <a:r>
                          <a:rPr lang="en-US" sz="1600" baseline="-25000" dirty="0" smtClean="0"/>
                          <a:t>2</a:t>
                        </a:r>
                        <a:endParaRPr lang="en-US" sz="1600" b="1" baseline="-25000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dirty="0" smtClean="0"/>
                          <a:t>c</a:t>
                        </a:r>
                        <a:r>
                          <a:rPr lang="en-US" sz="1600" baseline="-25000" dirty="0" smtClean="0"/>
                          <a:t>3</a:t>
                        </a:r>
                        <a:endParaRPr lang="en-US" sz="1600" b="1" baseline="-25000" dirty="0"/>
                      </a:p>
                    </a:txBody>
                    <a:tcPr marL="117125" marR="117125"/>
                  </a:tc>
                </a:tr>
              </a:tbl>
            </a:graphicData>
          </a:graphic>
        </p:graphicFrame>
        <p:sp>
          <p:nvSpPr>
            <p:cNvPr id="11" name="TextBox 10"/>
            <p:cNvSpPr txBox="1"/>
            <p:nvPr/>
          </p:nvSpPr>
          <p:spPr>
            <a:xfrm>
              <a:off x="685800" y="2819400"/>
              <a:ext cx="732893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>
                <a:spcAft>
                  <a:spcPts val="300"/>
                </a:spcAft>
              </a:pPr>
              <a:r>
                <a:rPr lang="en-US" dirty="0" smtClean="0"/>
                <a:t>A</a:t>
              </a:r>
              <a:r>
                <a:rPr lang="en-US" dirty="0" smtClean="0">
                  <a:sym typeface="Symbol"/>
                </a:rPr>
                <a:t>B</a:t>
              </a:r>
              <a:endParaRPr lang="en-US" dirty="0" smtClean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733800" y="3505200"/>
              <a:ext cx="862608" cy="1154419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>
                <a:lnSpc>
                  <a:spcPct val="200000"/>
                </a:lnSpc>
                <a:spcAft>
                  <a:spcPts val="300"/>
                </a:spcAft>
              </a:pPr>
              <a:r>
                <a:rPr lang="en-US" dirty="0" smtClean="0"/>
                <a:t>a</a:t>
              </a:r>
              <a:r>
                <a:rPr lang="en-US" baseline="-25000" dirty="0">
                  <a:sym typeface="Symbol"/>
                </a:rPr>
                <a:t>1</a:t>
              </a:r>
              <a:r>
                <a:rPr lang="en-US" dirty="0" smtClean="0">
                  <a:sym typeface="Symbol"/>
                </a:rPr>
                <a:t>b</a:t>
              </a:r>
              <a:r>
                <a:rPr lang="en-US" baseline="-25000" dirty="0">
                  <a:sym typeface="Symbol"/>
                </a:rPr>
                <a:t>1</a:t>
              </a:r>
              <a:endParaRPr lang="en-US" dirty="0" smtClean="0">
                <a:sym typeface="Symbol"/>
              </a:endParaRPr>
            </a:p>
            <a:p>
              <a:pPr>
                <a:lnSpc>
                  <a:spcPct val="200000"/>
                </a:lnSpc>
                <a:spcAft>
                  <a:spcPts val="300"/>
                </a:spcAft>
              </a:pPr>
              <a:r>
                <a:rPr lang="en-US" dirty="0" smtClean="0">
                  <a:sym typeface="Symbol"/>
                </a:rPr>
                <a:t>a</a:t>
              </a:r>
              <a:r>
                <a:rPr lang="en-US" baseline="-25000" dirty="0" smtClean="0">
                  <a:sym typeface="Symbol"/>
                </a:rPr>
                <a:t>1</a:t>
              </a:r>
              <a:endParaRPr lang="en-US" baseline="-25000" dirty="0" smtClean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283998" y="4115797"/>
              <a:ext cx="364202" cy="684803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>
                <a:spcAft>
                  <a:spcPts val="300"/>
                </a:spcAft>
              </a:pPr>
              <a:r>
                <a:rPr lang="en-US" dirty="0" smtClean="0">
                  <a:sym typeface="Symbol"/>
                </a:rPr>
                <a:t>c</a:t>
              </a:r>
              <a:r>
                <a:rPr lang="en-US" baseline="-25000" dirty="0" smtClean="0">
                  <a:sym typeface="Symbol"/>
                </a:rPr>
                <a:t>1</a:t>
              </a:r>
            </a:p>
            <a:p>
              <a:pPr>
                <a:spcAft>
                  <a:spcPts val="300"/>
                </a:spcAft>
              </a:pPr>
              <a:r>
                <a:rPr lang="en-US" dirty="0" smtClean="0">
                  <a:sym typeface="Symbol"/>
                </a:rPr>
                <a:t>c</a:t>
              </a:r>
              <a:r>
                <a:rPr lang="en-US" baseline="-25000" dirty="0" smtClean="0">
                  <a:sym typeface="Symbol"/>
                </a:rPr>
                <a:t>2</a:t>
              </a:r>
              <a:endParaRPr lang="en-US" baseline="-25000" dirty="0" smtClean="0"/>
            </a:p>
          </p:txBody>
        </p:sp>
        <p:cxnSp>
          <p:nvCxnSpPr>
            <p:cNvPr id="15" name="Straight Connector 14"/>
            <p:cNvCxnSpPr/>
            <p:nvPr/>
          </p:nvCxnSpPr>
          <p:spPr>
            <a:xfrm flipV="1">
              <a:off x="4024086" y="4354286"/>
              <a:ext cx="286657" cy="1270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4024086" y="4539342"/>
              <a:ext cx="272143" cy="762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8" name="Picture 27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166" y="3353007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3253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ویژگی‏های طراحی خوب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200000"/>
              </a:lnSpc>
            </a:pPr>
            <a:r>
              <a:rPr lang="fa-IR" dirty="0" smtClean="0"/>
              <a:t>نمایش صحیح و واضح از خردجهان واقع باشد.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تمام داده‏های کاربران قابل نمایش باشد و همه محدودیت‏های (قواعد) جامعیتی منظور شده باشد.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کمترین افزونگی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کمترین هیچمقدار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کمترین مشکل در عملیات ذخیره‏سازی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بیشترین کارایی در بازیابی</a:t>
            </a:r>
          </a:p>
          <a:p>
            <a:pPr marL="457200" lvl="1" indent="0">
              <a:lnSpc>
                <a:spcPct val="200000"/>
              </a:lnSpc>
              <a:buNone/>
            </a:pPr>
            <a:r>
              <a:rPr lang="fa-IR" dirty="0" smtClean="0"/>
              <a:t>تامین چهار ویژگی آخر به صورت همزمان، در عمل ناممکن است!</a:t>
            </a:r>
          </a:p>
        </p:txBody>
      </p:sp>
    </p:spTree>
    <p:extLst>
      <p:ext uri="{BB962C8B-B14F-4D97-AF65-F5344CB8AC3E}">
        <p14:creationId xmlns:p14="http://schemas.microsoft.com/office/powerpoint/2010/main" val="1413190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وابستگی تابعی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b="1" dirty="0">
                <a:solidFill>
                  <a:srgbClr val="C00000"/>
                </a:solidFill>
              </a:rPr>
              <a:t>نکات:</a:t>
            </a:r>
          </a:p>
          <a:p>
            <a:pPr marL="457200" lvl="1" indent="0">
              <a:lnSpc>
                <a:spcPct val="250000"/>
              </a:lnSpc>
              <a:buNone/>
            </a:pPr>
            <a:r>
              <a:rPr lang="fa-IR" b="1" dirty="0" smtClean="0">
                <a:solidFill>
                  <a:srgbClr val="C00000"/>
                </a:solidFill>
              </a:rPr>
              <a:t>(1)</a:t>
            </a:r>
            <a:r>
              <a:rPr lang="fa-IR" dirty="0" smtClean="0"/>
              <a:t> </a:t>
            </a:r>
            <a:r>
              <a:rPr lang="fa-IR" dirty="0"/>
              <a:t>صفات طرفین </a:t>
            </a:r>
            <a:r>
              <a:rPr lang="en-US" sz="1800" dirty="0"/>
              <a:t>FD </a:t>
            </a:r>
            <a:r>
              <a:rPr lang="fa-IR" sz="1800" dirty="0"/>
              <a:t> </a:t>
            </a:r>
            <a:r>
              <a:rPr lang="fa-IR" dirty="0"/>
              <a:t>می‏توانند ساده یا مرکب باشند.</a:t>
            </a:r>
          </a:p>
          <a:p>
            <a:pPr marL="457200" lvl="1" indent="0">
              <a:lnSpc>
                <a:spcPct val="250000"/>
              </a:lnSpc>
              <a:buNone/>
            </a:pPr>
            <a:r>
              <a:rPr lang="fa-IR" b="1" dirty="0" smtClean="0">
                <a:solidFill>
                  <a:srgbClr val="C00000"/>
                </a:solidFill>
              </a:rPr>
              <a:t>(2)</a:t>
            </a:r>
            <a:r>
              <a:rPr lang="fa-IR" dirty="0" smtClean="0"/>
              <a:t> </a:t>
            </a:r>
            <a:r>
              <a:rPr lang="fa-IR" dirty="0"/>
              <a:t>اگر </a:t>
            </a:r>
            <a:r>
              <a:rPr lang="en-US" sz="1800" dirty="0"/>
              <a:t>A</a:t>
            </a:r>
            <a:r>
              <a:rPr lang="en-US" sz="1800" dirty="0">
                <a:sym typeface="Symbol"/>
              </a:rPr>
              <a:t></a:t>
            </a:r>
            <a:r>
              <a:rPr lang="en-US" sz="1800" dirty="0">
                <a:sym typeface="Euclid Symbol"/>
              </a:rPr>
              <a:t>B</a:t>
            </a:r>
            <a:r>
              <a:rPr lang="fa-IR" dirty="0">
                <a:sym typeface="Euclid Symbol"/>
              </a:rPr>
              <a:t>، لزوماً نداریم: </a:t>
            </a:r>
            <a:r>
              <a:rPr lang="en-US" sz="1800" dirty="0">
                <a:sym typeface="Euclid Symbol"/>
              </a:rPr>
              <a:t>B</a:t>
            </a:r>
            <a:r>
              <a:rPr lang="en-US" sz="1800" dirty="0">
                <a:sym typeface="Symbol"/>
              </a:rPr>
              <a:t>A</a:t>
            </a:r>
            <a:r>
              <a:rPr lang="fa-IR" dirty="0">
                <a:sym typeface="Symbol"/>
              </a:rPr>
              <a:t>.</a:t>
            </a:r>
          </a:p>
          <a:p>
            <a:pPr marL="457200" lvl="1" indent="0">
              <a:lnSpc>
                <a:spcPct val="250000"/>
              </a:lnSpc>
              <a:buNone/>
            </a:pPr>
            <a:r>
              <a:rPr lang="fa-IR" b="1" dirty="0" smtClean="0">
                <a:solidFill>
                  <a:srgbClr val="C00000"/>
                </a:solidFill>
                <a:sym typeface="Symbol"/>
              </a:rPr>
              <a:t>(3)</a:t>
            </a:r>
            <a:r>
              <a:rPr lang="fa-IR" dirty="0" smtClean="0">
                <a:sym typeface="Symbol"/>
              </a:rPr>
              <a:t> </a:t>
            </a:r>
            <a:r>
              <a:rPr lang="fa-IR" dirty="0">
                <a:sym typeface="Symbol"/>
              </a:rPr>
              <a:t>اگر </a:t>
            </a:r>
            <a:r>
              <a:rPr lang="en-US" sz="1800" dirty="0">
                <a:sym typeface="Symbol"/>
              </a:rPr>
              <a:t>BA</a:t>
            </a:r>
            <a:r>
              <a:rPr lang="fa-IR" dirty="0">
                <a:sym typeface="Symbol"/>
              </a:rPr>
              <a:t>، به </a:t>
            </a:r>
            <a:r>
              <a:rPr lang="en-US" sz="1800" dirty="0">
                <a:sym typeface="Symbol"/>
              </a:rPr>
              <a:t>AB</a:t>
            </a:r>
            <a:r>
              <a:rPr lang="fa-IR" dirty="0">
                <a:sym typeface="Symbol"/>
              </a:rPr>
              <a:t>، </a:t>
            </a:r>
            <a:r>
              <a:rPr lang="en-US" sz="1800" dirty="0">
                <a:sym typeface="Symbol"/>
              </a:rPr>
              <a:t>FD</a:t>
            </a:r>
            <a:r>
              <a:rPr lang="fa-IR" sz="1800" dirty="0">
                <a:sym typeface="Symbol"/>
              </a:rPr>
              <a:t> </a:t>
            </a:r>
            <a:r>
              <a:rPr lang="fa-IR" dirty="0">
                <a:sym typeface="Symbol"/>
              </a:rPr>
              <a:t>نامهم یا بدیهی (</a:t>
            </a:r>
            <a:r>
              <a:rPr lang="en-US" sz="1800" dirty="0">
                <a:sym typeface="Symbol"/>
              </a:rPr>
              <a:t>Trivial</a:t>
            </a:r>
            <a:r>
              <a:rPr lang="fa-IR" dirty="0">
                <a:sym typeface="Symbol"/>
              </a:rPr>
              <a:t>) گوییم.</a:t>
            </a:r>
          </a:p>
          <a:p>
            <a:pPr marL="457200" lvl="1" indent="0">
              <a:lnSpc>
                <a:spcPct val="250000"/>
              </a:lnSpc>
              <a:buNone/>
            </a:pPr>
            <a:r>
              <a:rPr lang="fa-IR" b="1" dirty="0" smtClean="0">
                <a:solidFill>
                  <a:srgbClr val="C00000"/>
                </a:solidFill>
                <a:sym typeface="Symbol"/>
              </a:rPr>
              <a:t>(4)</a:t>
            </a:r>
            <a:r>
              <a:rPr lang="fa-IR" dirty="0" smtClean="0">
                <a:sym typeface="Symbol"/>
              </a:rPr>
              <a:t> </a:t>
            </a:r>
            <a:r>
              <a:rPr lang="fa-IR" dirty="0">
                <a:sym typeface="Symbol"/>
              </a:rPr>
              <a:t>اگر </a:t>
            </a:r>
            <a:r>
              <a:rPr lang="en-US" sz="1800" dirty="0" smtClean="0">
                <a:sym typeface="Symbol"/>
              </a:rPr>
              <a:t>K</a:t>
            </a:r>
            <a:r>
              <a:rPr lang="fa-IR" dirty="0" smtClean="0">
                <a:sym typeface="Symbol"/>
              </a:rPr>
              <a:t> در رابطه </a:t>
            </a:r>
            <a:r>
              <a:rPr lang="en-US" sz="1800" dirty="0" smtClean="0">
                <a:sym typeface="Symbol"/>
              </a:rPr>
              <a:t>R</a:t>
            </a:r>
            <a:r>
              <a:rPr lang="fa-IR" dirty="0" smtClean="0">
                <a:sym typeface="Symbol"/>
              </a:rPr>
              <a:t>، </a:t>
            </a:r>
            <a:r>
              <a:rPr lang="en-US" sz="1800" dirty="0" smtClean="0">
                <a:sym typeface="Symbol"/>
              </a:rPr>
              <a:t>SK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یا </a:t>
            </a:r>
            <a:r>
              <a:rPr lang="en-US" sz="1800" dirty="0" smtClean="0">
                <a:sym typeface="Symbol"/>
              </a:rPr>
              <a:t>CK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باشد و </a:t>
            </a:r>
            <a:r>
              <a:rPr lang="en-US" sz="1800" dirty="0" smtClean="0">
                <a:sym typeface="Symbol"/>
              </a:rPr>
              <a:t>GH</a:t>
            </a:r>
            <a:r>
              <a:rPr lang="en-US" sz="1800" baseline="-25000" dirty="0" smtClean="0">
                <a:sym typeface="Symbol"/>
              </a:rPr>
              <a:t>R</a:t>
            </a:r>
            <a:r>
              <a:rPr lang="fa-IR" sz="1800" dirty="0" smtClean="0">
                <a:sym typeface="Symbol"/>
              </a:rPr>
              <a:t>  آنگاه داریم:</a:t>
            </a:r>
            <a:r>
              <a:rPr lang="fa-IR" dirty="0" smtClean="0">
                <a:sym typeface="Symbol"/>
              </a:rPr>
              <a:t>  </a:t>
            </a:r>
            <a:r>
              <a:rPr lang="en-US" sz="1800" dirty="0" smtClean="0">
                <a:sym typeface="Symbol"/>
              </a:rPr>
              <a:t>KG</a:t>
            </a:r>
            <a:r>
              <a:rPr lang="fa-IR" dirty="0" smtClean="0">
                <a:sym typeface="Symbol"/>
              </a:rPr>
              <a:t>.</a:t>
            </a:r>
            <a:endParaRPr lang="fa-I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896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وابستگی تابعی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fa-IR" b="1" dirty="0" smtClean="0">
                <a:solidFill>
                  <a:srgbClr val="C00000"/>
                </a:solidFill>
              </a:rPr>
              <a:t>(5) </a:t>
            </a:r>
            <a:r>
              <a:rPr lang="fa-IR" dirty="0" smtClean="0"/>
              <a:t>نمایش </a:t>
            </a:r>
            <a:r>
              <a:rPr lang="en-US" sz="1800" dirty="0" smtClean="0"/>
              <a:t>FD</a:t>
            </a:r>
            <a:r>
              <a:rPr lang="fa-IR" dirty="0" smtClean="0"/>
              <a:t>های رابطه </a:t>
            </a:r>
            <a:r>
              <a:rPr lang="en-US" sz="1800" dirty="0" smtClean="0"/>
              <a:t>R</a:t>
            </a:r>
            <a:endParaRPr lang="fa-IR" sz="1800" dirty="0" smtClean="0"/>
          </a:p>
          <a:p>
            <a:pPr marL="457200" lvl="1" indent="0">
              <a:buNone/>
            </a:pPr>
            <a:r>
              <a:rPr lang="fa-IR" dirty="0"/>
              <a:t>	</a:t>
            </a:r>
            <a:r>
              <a:rPr lang="fa-IR" dirty="0" smtClean="0"/>
              <a:t>- به صورت یک مجموعه: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fa-IR" dirty="0"/>
          </a:p>
          <a:p>
            <a:pPr marL="457200" lvl="1" indent="0">
              <a:buNone/>
            </a:pPr>
            <a:r>
              <a:rPr lang="fa-IR" dirty="0" smtClean="0"/>
              <a:t>	- با نمودار </a:t>
            </a:r>
            <a:r>
              <a:rPr lang="en-US" sz="1800" dirty="0" smtClean="0"/>
              <a:t>FD</a:t>
            </a:r>
            <a:r>
              <a:rPr lang="fa-IR" dirty="0" smtClean="0"/>
              <a:t>ها:</a:t>
            </a:r>
          </a:p>
          <a:p>
            <a:pPr marL="457200" lvl="1" indent="0">
              <a:buNone/>
            </a:pPr>
            <a:endParaRPr lang="fa-IR" dirty="0"/>
          </a:p>
          <a:p>
            <a:pPr marL="457200" lvl="1" indent="0">
              <a:buNone/>
            </a:pPr>
            <a:endParaRPr lang="fa-IR" dirty="0" smtClean="0"/>
          </a:p>
          <a:p>
            <a:pPr marL="457200" lvl="1" indent="0">
              <a:buNone/>
            </a:pPr>
            <a:r>
              <a:rPr lang="fa-IR" dirty="0"/>
              <a:t>	</a:t>
            </a:r>
            <a:r>
              <a:rPr lang="fa-IR" dirty="0" smtClean="0"/>
              <a:t>- روی خود عنوان رابطه با استفاده از فلش‏هایی: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828800" y="2590800"/>
            <a:ext cx="264213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b="1" dirty="0" smtClean="0"/>
              <a:t>F</a:t>
            </a:r>
            <a:r>
              <a:rPr lang="en-US" dirty="0" smtClean="0"/>
              <a:t>={A</a:t>
            </a:r>
            <a:r>
              <a:rPr lang="en-US" dirty="0" smtClean="0">
                <a:sym typeface="Symbol"/>
              </a:rPr>
              <a:t>B,  BC,  AD}</a:t>
            </a:r>
            <a:endParaRPr lang="en-US" dirty="0" smtClean="0"/>
          </a:p>
        </p:txBody>
      </p:sp>
      <p:grpSp>
        <p:nvGrpSpPr>
          <p:cNvPr id="18" name="Group 17"/>
          <p:cNvGrpSpPr/>
          <p:nvPr/>
        </p:nvGrpSpPr>
        <p:grpSpPr>
          <a:xfrm>
            <a:off x="1828800" y="3848100"/>
            <a:ext cx="2346446" cy="876300"/>
            <a:chOff x="914400" y="3810000"/>
            <a:chExt cx="2346446" cy="876300"/>
          </a:xfrm>
        </p:grpSpPr>
        <p:sp>
          <p:nvSpPr>
            <p:cNvPr id="6" name="Rectangle 5"/>
            <p:cNvSpPr/>
            <p:nvPr/>
          </p:nvSpPr>
          <p:spPr>
            <a:xfrm>
              <a:off x="914400" y="3810000"/>
              <a:ext cx="376132" cy="381000"/>
            </a:xfrm>
            <a:prstGeom prst="rect">
              <a:avLst/>
            </a:prstGeom>
            <a:noFill/>
            <a:ln w="25400">
              <a:solidFill>
                <a:srgbClr val="0919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A</a:t>
              </a:r>
            </a:p>
          </p:txBody>
        </p:sp>
        <p:cxnSp>
          <p:nvCxnSpPr>
            <p:cNvPr id="7" name="Straight Arrow Connector 6"/>
            <p:cNvCxnSpPr>
              <a:stCxn id="6" idx="3"/>
            </p:cNvCxnSpPr>
            <p:nvPr/>
          </p:nvCxnSpPr>
          <p:spPr>
            <a:xfrm>
              <a:off x="1290532" y="4000500"/>
              <a:ext cx="614468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1909868" y="4305300"/>
              <a:ext cx="376132" cy="381000"/>
            </a:xfrm>
            <a:prstGeom prst="rect">
              <a:avLst/>
            </a:prstGeom>
            <a:noFill/>
            <a:ln w="25400">
              <a:solidFill>
                <a:srgbClr val="0919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D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905000" y="3810000"/>
              <a:ext cx="376132" cy="381000"/>
            </a:xfrm>
            <a:prstGeom prst="rect">
              <a:avLst/>
            </a:prstGeom>
            <a:noFill/>
            <a:ln w="25400">
              <a:solidFill>
                <a:srgbClr val="0919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B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884714" y="3810000"/>
              <a:ext cx="376132" cy="381000"/>
            </a:xfrm>
            <a:prstGeom prst="rect">
              <a:avLst/>
            </a:prstGeom>
            <a:noFill/>
            <a:ln w="25400">
              <a:solidFill>
                <a:srgbClr val="0919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C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2270246" y="3993243"/>
              <a:ext cx="614468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1102466" y="4506684"/>
              <a:ext cx="802534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1109104" y="4191000"/>
              <a:ext cx="0" cy="322944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/>
          <p:cNvGrpSpPr/>
          <p:nvPr/>
        </p:nvGrpSpPr>
        <p:grpSpPr>
          <a:xfrm>
            <a:off x="1905000" y="5515428"/>
            <a:ext cx="1838965" cy="580572"/>
            <a:chOff x="1905000" y="5210628"/>
            <a:chExt cx="1838965" cy="580572"/>
          </a:xfrm>
        </p:grpSpPr>
        <p:sp>
          <p:nvSpPr>
            <p:cNvPr id="19" name="TextBox 18"/>
            <p:cNvSpPr txBox="1"/>
            <p:nvPr/>
          </p:nvSpPr>
          <p:spPr>
            <a:xfrm>
              <a:off x="1905000" y="5421868"/>
              <a:ext cx="1838965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>
                <a:spcAft>
                  <a:spcPts val="300"/>
                </a:spcAft>
              </a:pPr>
              <a:r>
                <a:rPr lang="en-US" b="1" dirty="0" smtClean="0"/>
                <a:t>R </a:t>
              </a:r>
              <a:r>
                <a:rPr lang="en-US" dirty="0" smtClean="0"/>
                <a:t>(A,  B,   C,   D)</a:t>
              </a:r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2353128" y="5319486"/>
              <a:ext cx="313872" cy="180711"/>
              <a:chOff x="2705100" y="5053895"/>
              <a:chExt cx="313872" cy="180711"/>
            </a:xfrm>
          </p:grpSpPr>
          <p:cxnSp>
            <p:nvCxnSpPr>
              <p:cNvPr id="20" name="Straight Arrow Connector 19"/>
              <p:cNvCxnSpPr/>
              <p:nvPr/>
            </p:nvCxnSpPr>
            <p:spPr>
              <a:xfrm>
                <a:off x="3004458" y="5054604"/>
                <a:ext cx="0" cy="180002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>
                <a:off x="2705100" y="5054604"/>
                <a:ext cx="313872" cy="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/>
              <p:nvPr/>
            </p:nvCxnSpPr>
            <p:spPr>
              <a:xfrm>
                <a:off x="2719614" y="5053895"/>
                <a:ext cx="0" cy="180002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/>
            <p:cNvGrpSpPr/>
            <p:nvPr/>
          </p:nvGrpSpPr>
          <p:grpSpPr>
            <a:xfrm>
              <a:off x="2743201" y="5330376"/>
              <a:ext cx="313872" cy="180711"/>
              <a:chOff x="2705100" y="5053895"/>
              <a:chExt cx="313872" cy="180711"/>
            </a:xfrm>
          </p:grpSpPr>
          <p:cxnSp>
            <p:nvCxnSpPr>
              <p:cNvPr id="32" name="Straight Arrow Connector 31"/>
              <p:cNvCxnSpPr/>
              <p:nvPr/>
            </p:nvCxnSpPr>
            <p:spPr>
              <a:xfrm>
                <a:off x="3004458" y="5054604"/>
                <a:ext cx="0" cy="180002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/>
              <p:cNvCxnSpPr/>
              <p:nvPr/>
            </p:nvCxnSpPr>
            <p:spPr>
              <a:xfrm>
                <a:off x="2705100" y="5054604"/>
                <a:ext cx="313872" cy="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/>
              <p:cNvCxnSpPr/>
              <p:nvPr/>
            </p:nvCxnSpPr>
            <p:spPr>
              <a:xfrm>
                <a:off x="2719614" y="5053895"/>
                <a:ext cx="0" cy="180002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oup 34"/>
            <p:cNvGrpSpPr/>
            <p:nvPr/>
          </p:nvGrpSpPr>
          <p:grpSpPr>
            <a:xfrm>
              <a:off x="2362195" y="5210628"/>
              <a:ext cx="1108616" cy="300459"/>
              <a:chOff x="2717921" y="5053895"/>
              <a:chExt cx="286537" cy="180711"/>
            </a:xfrm>
          </p:grpSpPr>
          <p:cxnSp>
            <p:nvCxnSpPr>
              <p:cNvPr id="36" name="Straight Arrow Connector 35"/>
              <p:cNvCxnSpPr/>
              <p:nvPr/>
            </p:nvCxnSpPr>
            <p:spPr>
              <a:xfrm>
                <a:off x="3004458" y="5054604"/>
                <a:ext cx="0" cy="180002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/>
              <p:cNvCxnSpPr/>
              <p:nvPr/>
            </p:nvCxnSpPr>
            <p:spPr>
              <a:xfrm>
                <a:off x="2717921" y="5054604"/>
                <a:ext cx="286537" cy="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/>
              <p:cNvCxnSpPr/>
              <p:nvPr/>
            </p:nvCxnSpPr>
            <p:spPr>
              <a:xfrm>
                <a:off x="2719614" y="5053895"/>
                <a:ext cx="0" cy="180002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16812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وابستگی تابعی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371600"/>
            <a:ext cx="8839200" cy="5257799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fa-IR" b="1" dirty="0" smtClean="0">
                <a:solidFill>
                  <a:srgbClr val="C00000"/>
                </a:solidFill>
              </a:rPr>
              <a:t>(6) تفسیر </a:t>
            </a:r>
            <a:r>
              <a:rPr lang="en-US" sz="1800" b="1" dirty="0" smtClean="0">
                <a:solidFill>
                  <a:srgbClr val="C00000"/>
                </a:solidFill>
              </a:rPr>
              <a:t>FD</a:t>
            </a:r>
            <a:r>
              <a:rPr lang="fa-IR" b="1" dirty="0" smtClean="0">
                <a:solidFill>
                  <a:srgbClr val="C00000"/>
                </a:solidFill>
              </a:rPr>
              <a:t>: </a:t>
            </a:r>
            <a:r>
              <a:rPr lang="fa-IR" dirty="0" smtClean="0"/>
              <a:t>هر </a:t>
            </a:r>
            <a:r>
              <a:rPr lang="en-US" sz="1800" dirty="0" smtClean="0"/>
              <a:t>FD</a:t>
            </a:r>
            <a:r>
              <a:rPr lang="fa-IR" sz="1800" dirty="0" smtClean="0"/>
              <a:t> </a:t>
            </a:r>
            <a:r>
              <a:rPr lang="fa-IR" dirty="0" smtClean="0"/>
              <a:t>نمایشگر یک قاعده معنایی از محیط است: نوعی قاعده جامعیتی (که باید به نحوی به سیستم داده شود. خواهیم دید که در بحث طراحی، از طریق طراحی خوب به سیستم می‏دهیم).</a:t>
            </a:r>
          </a:p>
          <a:p>
            <a:pPr lvl="1"/>
            <a:r>
              <a:rPr lang="fa-IR" b="1" dirty="0" smtClean="0">
                <a:solidFill>
                  <a:srgbClr val="C00000"/>
                </a:solidFill>
              </a:rPr>
              <a:t>تمرین: </a:t>
            </a:r>
            <a:r>
              <a:rPr lang="fa-IR" dirty="0" smtClean="0"/>
              <a:t>در رابطه </a:t>
            </a:r>
            <a:r>
              <a:rPr lang="en-US" sz="1800" dirty="0" smtClean="0"/>
              <a:t>R(X, Y, Z)</a:t>
            </a:r>
            <a:r>
              <a:rPr lang="fa-IR" dirty="0" smtClean="0"/>
              <a:t>، یک اِظهار بنویسید که قاعده معنایی </a:t>
            </a:r>
            <a:r>
              <a:rPr lang="en-US" sz="1800" dirty="0" smtClean="0"/>
              <a:t>X</a:t>
            </a:r>
            <a:r>
              <a:rPr lang="en-US" sz="1800" dirty="0" smtClean="0">
                <a:sym typeface="Symbol"/>
              </a:rPr>
              <a:t>Y</a:t>
            </a:r>
            <a:r>
              <a:rPr lang="fa-IR" dirty="0" smtClean="0">
                <a:sym typeface="Symbol"/>
              </a:rPr>
              <a:t> را پیاده‏سازی نماید.</a:t>
            </a:r>
          </a:p>
          <a:p>
            <a:pPr marL="457200" lvl="1" indent="0">
              <a:buNone/>
            </a:pPr>
            <a:r>
              <a:rPr lang="fa-IR" dirty="0" smtClean="0">
                <a:sym typeface="Symbol"/>
              </a:rPr>
              <a:t>(به طور مثال می‏توان از </a:t>
            </a:r>
            <a:r>
              <a:rPr lang="en-US" sz="1800" dirty="0" smtClean="0">
                <a:sym typeface="Symbol"/>
              </a:rPr>
              <a:t>EXISTS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استفاده کرد)</a:t>
            </a:r>
          </a:p>
          <a:p>
            <a:pPr marL="6350" lvl="1" indent="0" algn="l" rtl="0">
              <a:buNone/>
            </a:pPr>
            <a:r>
              <a:rPr lang="en-US" sz="1500" b="1" dirty="0" smtClean="0">
                <a:sym typeface="Symbol"/>
              </a:rPr>
              <a:t>CREATE ASSERTION  </a:t>
            </a:r>
            <a:r>
              <a:rPr lang="en-US" sz="1500" dirty="0" smtClean="0">
                <a:sym typeface="Symbol"/>
              </a:rPr>
              <a:t>XTOYFD </a:t>
            </a:r>
          </a:p>
          <a:p>
            <a:pPr marL="0" lvl="1" indent="0" algn="l" rtl="0">
              <a:buNone/>
            </a:pPr>
            <a:r>
              <a:rPr lang="en-US" sz="1500" dirty="0" smtClean="0">
                <a:sym typeface="Symbol"/>
              </a:rPr>
              <a:t>       </a:t>
            </a:r>
            <a:r>
              <a:rPr lang="en-US" sz="1500" b="1" dirty="0" smtClean="0">
                <a:sym typeface="Symbol"/>
              </a:rPr>
              <a:t>CHECK</a:t>
            </a:r>
            <a:r>
              <a:rPr lang="en-US" sz="1500" dirty="0" smtClean="0">
                <a:sym typeface="Symbol"/>
              </a:rPr>
              <a:t> ( </a:t>
            </a:r>
            <a:r>
              <a:rPr lang="en-US" sz="1500" b="1" dirty="0" smtClean="0">
                <a:sym typeface="Symbol"/>
              </a:rPr>
              <a:t>NOT EXISTS </a:t>
            </a:r>
            <a:r>
              <a:rPr lang="en-US" sz="1500" dirty="0" smtClean="0">
                <a:sym typeface="Symbol"/>
              </a:rPr>
              <a:t>(</a:t>
            </a:r>
            <a:r>
              <a:rPr lang="en-US" sz="1500" b="1" dirty="0" smtClean="0">
                <a:sym typeface="Symbol"/>
              </a:rPr>
              <a:t>SELECT</a:t>
            </a:r>
            <a:r>
              <a:rPr lang="en-US" sz="1500" dirty="0" smtClean="0">
                <a:sym typeface="Symbol"/>
              </a:rPr>
              <a:t> X </a:t>
            </a:r>
            <a:r>
              <a:rPr lang="en-US" sz="1500" b="1" dirty="0" smtClean="0">
                <a:sym typeface="Symbol"/>
              </a:rPr>
              <a:t>FROM</a:t>
            </a:r>
            <a:r>
              <a:rPr lang="en-US" sz="1500" dirty="0" smtClean="0">
                <a:sym typeface="Symbol"/>
              </a:rPr>
              <a:t> R </a:t>
            </a:r>
            <a:r>
              <a:rPr lang="en-US" sz="1500" b="1" dirty="0" smtClean="0">
                <a:sym typeface="Symbol"/>
              </a:rPr>
              <a:t>GROUP BY </a:t>
            </a:r>
            <a:r>
              <a:rPr lang="en-US" sz="1500" dirty="0" smtClean="0">
                <a:sym typeface="Symbol"/>
              </a:rPr>
              <a:t>X </a:t>
            </a:r>
            <a:r>
              <a:rPr lang="en-US" sz="1500" b="1" dirty="0" smtClean="0">
                <a:sym typeface="Symbol"/>
              </a:rPr>
              <a:t>HAVING</a:t>
            </a:r>
            <a:r>
              <a:rPr lang="en-US" sz="1500" dirty="0" smtClean="0">
                <a:sym typeface="Symbol"/>
              </a:rPr>
              <a:t> </a:t>
            </a:r>
            <a:r>
              <a:rPr lang="en-US" sz="1500" b="1" dirty="0" smtClean="0">
                <a:sym typeface="Symbol"/>
              </a:rPr>
              <a:t>MAX</a:t>
            </a:r>
            <a:r>
              <a:rPr lang="en-US" sz="1500" dirty="0" smtClean="0">
                <a:sym typeface="Symbol"/>
              </a:rPr>
              <a:t>(Y)!=</a:t>
            </a:r>
            <a:r>
              <a:rPr lang="en-US" sz="1500" b="1" dirty="0" smtClean="0">
                <a:sym typeface="Symbol"/>
              </a:rPr>
              <a:t>MIN</a:t>
            </a:r>
            <a:r>
              <a:rPr lang="en-US" sz="1500" dirty="0" smtClean="0">
                <a:sym typeface="Symbol"/>
              </a:rPr>
              <a:t>(Y)))</a:t>
            </a:r>
            <a:endParaRPr lang="fa-IR" sz="1500" dirty="0" smtClean="0">
              <a:sym typeface="Symbol"/>
            </a:endParaRPr>
          </a:p>
          <a:p>
            <a:pPr marL="0" lvl="1" indent="0" algn="l">
              <a:buNone/>
            </a:pPr>
            <a:r>
              <a:rPr lang="fa-IR" sz="1600" dirty="0" smtClean="0"/>
              <a:t>حساب رابطه‏ای:  </a:t>
            </a:r>
            <a:r>
              <a:rPr lang="en-US" sz="1500" b="1" dirty="0" smtClean="0"/>
              <a:t>CONSTRAINT</a:t>
            </a:r>
            <a:r>
              <a:rPr lang="en-US" sz="1500" dirty="0" smtClean="0"/>
              <a:t> </a:t>
            </a:r>
            <a:r>
              <a:rPr lang="en-US" sz="1500" dirty="0"/>
              <a:t>XTOYFD</a:t>
            </a:r>
            <a:r>
              <a:rPr lang="en-US" sz="1500" b="1" dirty="0"/>
              <a:t>  FORALL </a:t>
            </a:r>
            <a:r>
              <a:rPr lang="en-US" sz="1500" dirty="0" smtClean="0"/>
              <a:t>R1 </a:t>
            </a:r>
            <a:r>
              <a:rPr lang="en-US" sz="1500" b="1" dirty="0" smtClean="0"/>
              <a:t>(</a:t>
            </a:r>
            <a:r>
              <a:rPr lang="en-US" sz="1500" b="1" dirty="0"/>
              <a:t>FORALL </a:t>
            </a:r>
            <a:r>
              <a:rPr lang="en-US" sz="1500" dirty="0"/>
              <a:t>R2</a:t>
            </a:r>
            <a:r>
              <a:rPr lang="en-US" sz="1500" b="1" dirty="0"/>
              <a:t> IF </a:t>
            </a:r>
            <a:r>
              <a:rPr lang="en-US" sz="1500" dirty="0"/>
              <a:t>R1.X=R2.X</a:t>
            </a:r>
            <a:r>
              <a:rPr lang="en-US" sz="1500" b="1" dirty="0"/>
              <a:t> THEN </a:t>
            </a:r>
            <a:r>
              <a:rPr lang="en-US" sz="1500" dirty="0"/>
              <a:t>R1.Y=R2.Y</a:t>
            </a:r>
            <a:r>
              <a:rPr lang="en-US" sz="1500" b="1" dirty="0" smtClean="0"/>
              <a:t>)</a:t>
            </a:r>
            <a:endParaRPr lang="fa-IR" sz="1500" b="1" dirty="0"/>
          </a:p>
          <a:p>
            <a:pPr marL="457200" lvl="1" indent="0">
              <a:buNone/>
            </a:pPr>
            <a:endParaRPr lang="fa-IR" sz="1000" dirty="0" smtClean="0"/>
          </a:p>
          <a:p>
            <a:pPr marL="457200" lvl="1" indent="0">
              <a:buNone/>
            </a:pPr>
            <a:r>
              <a:rPr lang="en-US" sz="1800" dirty="0" smtClean="0"/>
              <a:t>STID</a:t>
            </a:r>
            <a:r>
              <a:rPr lang="en-US" sz="1800" dirty="0" smtClean="0">
                <a:sym typeface="Symbol"/>
              </a:rPr>
              <a:t>STJ</a:t>
            </a:r>
            <a:r>
              <a:rPr lang="fa-IR" dirty="0" smtClean="0">
                <a:sym typeface="Symbol"/>
              </a:rPr>
              <a:t>: یک دانشجو فقط می‏تواند در یک رشته تحصیل کند.</a:t>
            </a:r>
          </a:p>
          <a:p>
            <a:pPr marL="457200" lvl="1" indent="0">
              <a:buNone/>
            </a:pPr>
            <a:r>
              <a:rPr lang="en-US" sz="1800" dirty="0" smtClean="0">
                <a:sym typeface="Symbol"/>
              </a:rPr>
              <a:t>STJSTD</a:t>
            </a:r>
            <a:r>
              <a:rPr lang="fa-IR" dirty="0" smtClean="0">
                <a:sym typeface="Symbol"/>
              </a:rPr>
              <a:t>: یک رشته فقط در یک دانشکده ارائه می‏شود.</a:t>
            </a:r>
          </a:p>
          <a:p>
            <a:pPr marL="457200" lvl="1" indent="0">
              <a:buNone/>
            </a:pPr>
            <a:r>
              <a:rPr lang="en-US" sz="1800" dirty="0" smtClean="0">
                <a:sym typeface="Symbol"/>
              </a:rPr>
              <a:t>STIDSTD</a:t>
            </a:r>
            <a:r>
              <a:rPr lang="fa-IR" dirty="0" smtClean="0">
                <a:sym typeface="Symbol"/>
              </a:rPr>
              <a:t>: یک دانشجو فقط در یک دانشکده تحصیل می‏کند.</a:t>
            </a:r>
            <a:endParaRPr lang="en-US" dirty="0"/>
          </a:p>
        </p:txBody>
      </p:sp>
      <p:pic>
        <p:nvPicPr>
          <p:cNvPr id="4" name="Picture 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9880" y="4800807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7008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وابستگی تابعی- قواعد آرمسترانگ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a-IR" b="1" dirty="0" smtClean="0">
                <a:solidFill>
                  <a:srgbClr val="0919AF"/>
                </a:solidFill>
              </a:rPr>
              <a:t>قواعد استنتاج آرمسترانگ</a:t>
            </a:r>
          </a:p>
          <a:p>
            <a:pPr marL="457200" lvl="1" indent="0" algn="l" rtl="0">
              <a:spcBef>
                <a:spcPts val="1200"/>
              </a:spcBef>
              <a:buNone/>
            </a:pPr>
            <a:r>
              <a:rPr lang="en-US" sz="1800" dirty="0" smtClean="0"/>
              <a:t>1- if  B</a:t>
            </a:r>
            <a:r>
              <a:rPr lang="en-US" sz="1800" dirty="0" smtClean="0">
                <a:sym typeface="Symbol"/>
              </a:rPr>
              <a:t>A then  AB           AA 		(</a:t>
            </a:r>
            <a:r>
              <a:rPr lang="fa-IR" dirty="0" smtClean="0">
                <a:sym typeface="Symbol"/>
              </a:rPr>
              <a:t>قاعده انعکاس</a:t>
            </a:r>
            <a:r>
              <a:rPr lang="en-US" sz="1800" dirty="0" smtClean="0">
                <a:sym typeface="Symbol"/>
              </a:rPr>
              <a:t>)</a:t>
            </a:r>
            <a:endParaRPr lang="fa-IR" sz="1800" dirty="0" smtClean="0">
              <a:sym typeface="Symbol"/>
            </a:endParaRPr>
          </a:p>
          <a:p>
            <a:pPr marL="457200" lvl="1" indent="0" algn="l" rtl="0">
              <a:spcBef>
                <a:spcPts val="1200"/>
              </a:spcBef>
              <a:buNone/>
            </a:pPr>
            <a:r>
              <a:rPr lang="en-US" sz="1800" dirty="0" smtClean="0">
                <a:sym typeface="Symbol"/>
              </a:rPr>
              <a:t>2- if  AB  and  BC  then  AC  		(</a:t>
            </a:r>
            <a:r>
              <a:rPr lang="fa-IR" dirty="0" smtClean="0">
                <a:sym typeface="Symbol"/>
              </a:rPr>
              <a:t>قاعده تعدی یا تراگذاری</a:t>
            </a:r>
            <a:r>
              <a:rPr lang="en-US" sz="1800" dirty="0" smtClean="0">
                <a:sym typeface="Symbol"/>
              </a:rPr>
              <a:t>)</a:t>
            </a:r>
            <a:endParaRPr lang="fa-IR" sz="1800" dirty="0" smtClean="0">
              <a:sym typeface="Symbol"/>
            </a:endParaRPr>
          </a:p>
          <a:p>
            <a:pPr marL="457200" lvl="1" indent="0" algn="l" rtl="0">
              <a:spcBef>
                <a:spcPts val="1200"/>
              </a:spcBef>
              <a:buNone/>
            </a:pPr>
            <a:r>
              <a:rPr lang="en-US" sz="1800" dirty="0" smtClean="0">
                <a:sym typeface="Symbol"/>
              </a:rPr>
              <a:t>3- if  AB  then  (A,C)(B,C)  			(</a:t>
            </a:r>
            <a:r>
              <a:rPr lang="fa-IR" dirty="0" smtClean="0">
                <a:sym typeface="Symbol"/>
              </a:rPr>
              <a:t>قاعده افزایش</a:t>
            </a:r>
            <a:r>
              <a:rPr lang="en-US" sz="1800" dirty="0" smtClean="0">
                <a:sym typeface="Symbol"/>
              </a:rPr>
              <a:t>)</a:t>
            </a:r>
            <a:endParaRPr lang="fa-IR" sz="1800" dirty="0" smtClean="0">
              <a:sym typeface="Symbol"/>
            </a:endParaRPr>
          </a:p>
          <a:p>
            <a:pPr marL="457200" lvl="1" indent="0" algn="l" rtl="0">
              <a:spcBef>
                <a:spcPts val="1200"/>
              </a:spcBef>
              <a:buNone/>
            </a:pPr>
            <a:r>
              <a:rPr lang="en-US" sz="1800" dirty="0" smtClean="0">
                <a:sym typeface="Symbol"/>
              </a:rPr>
              <a:t>4- if  A(B,C)  then  AB  and  AC 		(</a:t>
            </a:r>
            <a:r>
              <a:rPr lang="fa-IR" dirty="0" smtClean="0">
                <a:sym typeface="Symbol"/>
              </a:rPr>
              <a:t>قاعده تجزیه</a:t>
            </a:r>
            <a:r>
              <a:rPr lang="en-US" sz="1800" dirty="0" smtClean="0">
                <a:sym typeface="Symbol"/>
              </a:rPr>
              <a:t>)</a:t>
            </a:r>
          </a:p>
          <a:p>
            <a:pPr marL="457200" lvl="1" indent="0" algn="l" rtl="0">
              <a:spcBef>
                <a:spcPts val="1200"/>
              </a:spcBef>
              <a:buNone/>
            </a:pPr>
            <a:r>
              <a:rPr lang="en-US" sz="1800" dirty="0" smtClean="0">
                <a:sym typeface="Symbol"/>
              </a:rPr>
              <a:t>5- if  AB  and  CD  then  (A,C)(B,D)  	(</a:t>
            </a:r>
            <a:r>
              <a:rPr lang="fa-IR" dirty="0" smtClean="0">
                <a:sym typeface="Symbol"/>
              </a:rPr>
              <a:t>قاعده ترکیب</a:t>
            </a:r>
            <a:r>
              <a:rPr lang="en-US" sz="1800" dirty="0" smtClean="0">
                <a:sym typeface="Symbol"/>
              </a:rPr>
              <a:t>)</a:t>
            </a:r>
            <a:endParaRPr lang="fa-IR" sz="1800" dirty="0" smtClean="0">
              <a:sym typeface="Symbol"/>
            </a:endParaRPr>
          </a:p>
          <a:p>
            <a:pPr marL="457200" lvl="1" indent="0" algn="l" rtl="0">
              <a:spcBef>
                <a:spcPts val="1200"/>
              </a:spcBef>
              <a:buNone/>
            </a:pPr>
            <a:r>
              <a:rPr lang="en-US" sz="1800" dirty="0" smtClean="0">
                <a:sym typeface="Symbol"/>
              </a:rPr>
              <a:t>6- if  AB  and  AC  then  A(B,C)   		(</a:t>
            </a:r>
            <a:r>
              <a:rPr lang="fa-IR" dirty="0" smtClean="0">
                <a:sym typeface="Symbol"/>
              </a:rPr>
              <a:t>قاعده اجتماع</a:t>
            </a:r>
            <a:r>
              <a:rPr lang="en-US" sz="1800" dirty="0" smtClean="0">
                <a:sym typeface="Symbol"/>
              </a:rPr>
              <a:t>)</a:t>
            </a:r>
            <a:endParaRPr lang="fa-IR" sz="1800" dirty="0" smtClean="0">
              <a:sym typeface="Symbol"/>
            </a:endParaRPr>
          </a:p>
          <a:p>
            <a:pPr marL="457200" lvl="1" indent="0" algn="l" rtl="0">
              <a:spcBef>
                <a:spcPts val="1200"/>
              </a:spcBef>
              <a:buNone/>
            </a:pPr>
            <a:r>
              <a:rPr lang="en-US" sz="1800" dirty="0" smtClean="0">
                <a:sym typeface="Symbol"/>
              </a:rPr>
              <a:t>7- if  AB  and  (B,C)D  then  (A,C)D   	(</a:t>
            </a:r>
            <a:r>
              <a:rPr lang="fa-IR" dirty="0" smtClean="0">
                <a:sym typeface="Symbol"/>
              </a:rPr>
              <a:t>قاعده شبه‏تعدی</a:t>
            </a:r>
            <a:r>
              <a:rPr lang="en-US" sz="1800" dirty="0" smtClean="0">
                <a:sym typeface="Symbol"/>
              </a:rPr>
              <a:t>)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609600" y="3810000"/>
            <a:ext cx="7315200" cy="0"/>
          </a:xfrm>
          <a:prstGeom prst="line">
            <a:avLst/>
          </a:prstGeom>
          <a:ln w="254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4125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وابستگی تابعی- قواعد </a:t>
            </a:r>
            <a:r>
              <a:rPr lang="fa-IR" dirty="0" smtClean="0"/>
              <a:t>آرمسترانگ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200000"/>
              </a:lnSpc>
            </a:pPr>
            <a:r>
              <a:rPr lang="fa-IR" dirty="0"/>
              <a:t>سه قاعده اول کامل هستند، بدین معنا که با داشتن یک مجموعه از وابستگی‏های تابعی </a:t>
            </a:r>
            <a:r>
              <a:rPr lang="en-US" sz="1800" dirty="0"/>
              <a:t>F</a:t>
            </a:r>
            <a:r>
              <a:rPr lang="fa-IR" dirty="0"/>
              <a:t>، تمام وابستگی‏های تابعی منطقاً قابل استنتاج از </a:t>
            </a:r>
            <a:r>
              <a:rPr lang="en-US" sz="1800" dirty="0"/>
              <a:t>F</a:t>
            </a:r>
            <a:r>
              <a:rPr lang="fa-IR" dirty="0"/>
              <a:t>، با همین سه قاعده به دست می‏آیند و هیچ وابستگی تابعی دیگر (که از </a:t>
            </a:r>
            <a:r>
              <a:rPr lang="en-US" sz="1800" dirty="0"/>
              <a:t>F</a:t>
            </a:r>
            <a:r>
              <a:rPr lang="fa-IR" dirty="0"/>
              <a:t> قابل استنتاج </a:t>
            </a:r>
            <a:r>
              <a:rPr lang="fa-IR" dirty="0" smtClean="0"/>
              <a:t>نباشد</a:t>
            </a:r>
            <a:r>
              <a:rPr lang="fa-IR" dirty="0"/>
              <a:t>) نیز به دست نمی‏</a:t>
            </a:r>
            <a:r>
              <a:rPr lang="fa-IR" dirty="0" smtClean="0"/>
              <a:t>آید</a:t>
            </a:r>
            <a:r>
              <a:rPr lang="fa-IR" dirty="0"/>
              <a:t>.</a:t>
            </a:r>
          </a:p>
          <a:p>
            <a:pPr lvl="1">
              <a:lnSpc>
                <a:spcPct val="200000"/>
              </a:lnSpc>
            </a:pPr>
            <a:r>
              <a:rPr lang="fa-IR" b="1" dirty="0">
                <a:solidFill>
                  <a:srgbClr val="C00000"/>
                </a:solidFill>
              </a:rPr>
              <a:t>توجه: </a:t>
            </a:r>
            <a:r>
              <a:rPr lang="fa-IR" dirty="0"/>
              <a:t>سه قاعده اول به آسانی قابل اثبات‏ هستند و قواعد دیگر از روی همانها اثبات می‏شوند.</a:t>
            </a:r>
            <a:endParaRPr lang="en-US" dirty="0"/>
          </a:p>
          <a:p>
            <a:pPr marL="457200" lvl="1" indent="0">
              <a:buNone/>
            </a:pPr>
            <a:endParaRPr lang="fa-IR" dirty="0">
              <a:sym typeface="Symbol"/>
            </a:endParaRPr>
          </a:p>
          <a:p>
            <a:pPr marL="457200" lvl="1" indent="0">
              <a:buNone/>
            </a:pPr>
            <a:r>
              <a:rPr lang="fa-IR" dirty="0" smtClean="0">
                <a:sym typeface="Symbol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450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وابستگی تابعی- قواعد آرمسترانگ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b="1" dirty="0">
                <a:solidFill>
                  <a:srgbClr val="C00000"/>
                </a:solidFill>
              </a:rPr>
              <a:t>تمرین: </a:t>
            </a:r>
            <a:r>
              <a:rPr lang="fa-IR" dirty="0"/>
              <a:t>قاعده 2 را اثبات کنید (با استفاده از برهان خلف).</a:t>
            </a:r>
          </a:p>
          <a:p>
            <a:pPr lvl="1"/>
            <a:r>
              <a:rPr lang="fa-IR" u="sng" dirty="0">
                <a:solidFill>
                  <a:schemeClr val="bg2">
                    <a:lumMod val="25000"/>
                  </a:schemeClr>
                </a:solidFill>
              </a:rPr>
              <a:t>اثبات:</a:t>
            </a:r>
            <a:r>
              <a:rPr lang="fa-IR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fa-IR" dirty="0"/>
              <a:t>فرض خلف: گیریم که </a:t>
            </a:r>
            <a:r>
              <a:rPr lang="en-US" sz="1800" dirty="0"/>
              <a:t>A</a:t>
            </a:r>
            <a:r>
              <a:rPr lang="en-US" sz="1800" dirty="0">
                <a:sym typeface="Symbol"/>
              </a:rPr>
              <a:t>C</a:t>
            </a:r>
            <a:r>
              <a:rPr lang="fa-IR" dirty="0">
                <a:sym typeface="Symbol"/>
              </a:rPr>
              <a:t>. در این صورت در رابطه </a:t>
            </a:r>
            <a:r>
              <a:rPr lang="en-US" sz="1800" dirty="0">
                <a:sym typeface="Symbol"/>
              </a:rPr>
              <a:t>R</a:t>
            </a:r>
            <a:r>
              <a:rPr lang="fa-IR" dirty="0">
                <a:sym typeface="Symbol"/>
              </a:rPr>
              <a:t> در حداقل دو تاپل، به ازای یک مقدار </a:t>
            </a:r>
            <a:r>
              <a:rPr lang="en-US" sz="1800" dirty="0">
                <a:sym typeface="Symbol"/>
              </a:rPr>
              <a:t>A</a:t>
            </a:r>
            <a:r>
              <a:rPr lang="fa-IR" dirty="0">
                <a:sym typeface="Symbol"/>
              </a:rPr>
              <a:t>، دو مقدار متمایز از </a:t>
            </a:r>
            <a:r>
              <a:rPr lang="en-US" sz="1800" dirty="0">
                <a:sym typeface="Symbol"/>
              </a:rPr>
              <a:t>C</a:t>
            </a:r>
            <a:r>
              <a:rPr lang="fa-IR" dirty="0">
                <a:sym typeface="Symbol"/>
              </a:rPr>
              <a:t> داریم</a:t>
            </a:r>
            <a:r>
              <a:rPr lang="fa-IR" dirty="0" smtClean="0">
                <a:sym typeface="Symbol"/>
              </a:rPr>
              <a:t>.</a:t>
            </a:r>
          </a:p>
          <a:p>
            <a:pPr lvl="1"/>
            <a:r>
              <a:rPr lang="fa-IR" dirty="0" smtClean="0">
                <a:sym typeface="Symbol"/>
              </a:rPr>
              <a:t>اما به ازای دومقدار متمایز </a:t>
            </a:r>
            <a:r>
              <a:rPr lang="en-US" sz="1800" dirty="0" smtClean="0">
                <a:sym typeface="Symbol"/>
              </a:rPr>
              <a:t>C</a:t>
            </a:r>
            <a:r>
              <a:rPr lang="fa-IR" dirty="0" smtClean="0">
                <a:sym typeface="Symbol"/>
              </a:rPr>
              <a:t>، مقدار </a:t>
            </a:r>
            <a:r>
              <a:rPr lang="en-US" sz="1800" dirty="0" smtClean="0">
                <a:sym typeface="Symbol"/>
              </a:rPr>
              <a:t>B</a:t>
            </a:r>
            <a:r>
              <a:rPr lang="fa-IR" dirty="0" smtClean="0">
                <a:sym typeface="Symbol"/>
              </a:rPr>
              <a:t> ممکن است دو مقدار متمایز با یک مقدار باشد.</a:t>
            </a:r>
          </a:p>
          <a:p>
            <a:pPr lvl="1"/>
            <a:endParaRPr lang="en-US" dirty="0" smtClean="0">
              <a:sym typeface="Symbol"/>
            </a:endParaRPr>
          </a:p>
          <a:p>
            <a:pPr lvl="1"/>
            <a:endParaRPr lang="fa-IR" dirty="0" smtClean="0">
              <a:sym typeface="Symbol"/>
            </a:endParaRPr>
          </a:p>
          <a:p>
            <a:pPr lvl="1"/>
            <a:endParaRPr lang="fa-IR" dirty="0">
              <a:sym typeface="Symbol"/>
            </a:endParaRPr>
          </a:p>
          <a:p>
            <a:pPr lvl="1"/>
            <a:endParaRPr lang="fa-IR" dirty="0" smtClean="0">
              <a:sym typeface="Symbol"/>
            </a:endParaRPr>
          </a:p>
          <a:p>
            <a:pPr lvl="1"/>
            <a:r>
              <a:rPr lang="fa-IR" dirty="0" smtClean="0">
                <a:sym typeface="Symbol"/>
              </a:rPr>
              <a:t>در حالت اول، فرض </a:t>
            </a:r>
            <a:r>
              <a:rPr lang="en-US" sz="1800" dirty="0" smtClean="0">
                <a:sym typeface="Symbol"/>
              </a:rPr>
              <a:t>AB</a:t>
            </a:r>
            <a:r>
              <a:rPr lang="fa-IR" dirty="0" smtClean="0">
                <a:sym typeface="Symbol"/>
              </a:rPr>
              <a:t> و در حالت دوم، فرض </a:t>
            </a:r>
            <a:r>
              <a:rPr lang="en-US" sz="1800" dirty="0" smtClean="0">
                <a:sym typeface="Symbol"/>
              </a:rPr>
              <a:t>B</a:t>
            </a:r>
            <a:r>
              <a:rPr lang="fa-IR" sz="1800" dirty="0" smtClean="0">
                <a:sym typeface="Symbol"/>
              </a:rPr>
              <a:t></a:t>
            </a:r>
            <a:r>
              <a:rPr lang="en-US" sz="1800" dirty="0" smtClean="0">
                <a:sym typeface="Symbol"/>
              </a:rPr>
              <a:t>C</a:t>
            </a:r>
            <a:r>
              <a:rPr lang="fa-IR" dirty="0" smtClean="0">
                <a:sym typeface="Symbol"/>
              </a:rPr>
              <a:t> نقض می‏شود. پس فرض خلف باطل است و حکم برقرار است.</a:t>
            </a:r>
            <a:endParaRPr lang="fa-IR" dirty="0">
              <a:sym typeface="Symbol"/>
            </a:endParaRPr>
          </a:p>
          <a:p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1427018" y="3733800"/>
            <a:ext cx="5811982" cy="1192634"/>
            <a:chOff x="1122218" y="3453037"/>
            <a:chExt cx="5811982" cy="1192634"/>
          </a:xfrm>
        </p:grpSpPr>
        <p:sp>
          <p:nvSpPr>
            <p:cNvPr id="8" name="TextBox 7"/>
            <p:cNvSpPr txBox="1"/>
            <p:nvPr/>
          </p:nvSpPr>
          <p:spPr>
            <a:xfrm>
              <a:off x="1122218" y="3453037"/>
              <a:ext cx="5811982" cy="119263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>
                <a:spcAft>
                  <a:spcPts val="300"/>
                </a:spcAft>
              </a:pPr>
              <a:r>
                <a:rPr lang="en-US" sz="1600" b="1" dirty="0" smtClean="0"/>
                <a:t>R (A,   B,   C)                    R </a:t>
              </a:r>
              <a:r>
                <a:rPr lang="en-US" sz="1600" b="1" dirty="0"/>
                <a:t>(A,   B,   C</a:t>
              </a:r>
              <a:r>
                <a:rPr lang="en-US" sz="1600" b="1" dirty="0" smtClean="0"/>
                <a:t>)</a:t>
              </a:r>
              <a:r>
                <a:rPr lang="en-US" sz="1600" b="1" dirty="0"/>
                <a:t> </a:t>
              </a:r>
              <a:r>
                <a:rPr lang="en-US" sz="1600" b="1" dirty="0" smtClean="0"/>
                <a:t>                 R </a:t>
              </a:r>
              <a:r>
                <a:rPr lang="en-US" sz="1600" b="1" dirty="0"/>
                <a:t>(A,   B,   C)</a:t>
              </a:r>
              <a:r>
                <a:rPr lang="en-US" sz="1600" dirty="0" smtClean="0"/>
                <a:t>             </a:t>
              </a:r>
            </a:p>
            <a:p>
              <a:pPr>
                <a:spcAft>
                  <a:spcPts val="300"/>
                </a:spcAft>
              </a:pPr>
              <a:r>
                <a:rPr lang="en-US" sz="1600" dirty="0" smtClean="0"/>
                <a:t>      a</a:t>
              </a:r>
              <a:r>
                <a:rPr lang="en-US" sz="1600" baseline="-25000" dirty="0" smtClean="0"/>
                <a:t>1</a:t>
              </a:r>
              <a:r>
                <a:rPr lang="en-US" sz="1600" dirty="0" smtClean="0"/>
                <a:t>   …   c</a:t>
              </a:r>
              <a:r>
                <a:rPr lang="en-US" sz="1600" baseline="-25000" dirty="0" smtClean="0"/>
                <a:t>1</a:t>
              </a:r>
            </a:p>
            <a:p>
              <a:pPr>
                <a:spcAft>
                  <a:spcPts val="300"/>
                </a:spcAft>
              </a:pPr>
              <a:r>
                <a:rPr lang="en-US" sz="1600" dirty="0"/>
                <a:t> </a:t>
              </a:r>
              <a:r>
                <a:rPr lang="en-US" sz="1600" dirty="0" smtClean="0"/>
                <a:t>     .  .  .  .  . </a:t>
              </a:r>
            </a:p>
            <a:p>
              <a:pPr>
                <a:spcAft>
                  <a:spcPts val="300"/>
                </a:spcAft>
              </a:pPr>
              <a:r>
                <a:rPr lang="en-US" sz="1600" dirty="0" smtClean="0"/>
                <a:t>      a</a:t>
              </a:r>
              <a:r>
                <a:rPr lang="en-US" sz="1600" baseline="-25000" dirty="0" smtClean="0"/>
                <a:t>1</a:t>
              </a:r>
              <a:r>
                <a:rPr lang="en-US" sz="1600" dirty="0" smtClean="0"/>
                <a:t>   …   c</a:t>
              </a:r>
              <a:r>
                <a:rPr lang="en-US" sz="1600" baseline="-25000" dirty="0" smtClean="0"/>
                <a:t>2</a:t>
              </a:r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1478973" y="3758045"/>
              <a:ext cx="1" cy="848799"/>
            </a:xfrm>
            <a:prstGeom prst="line">
              <a:avLst/>
            </a:prstGeom>
            <a:ln w="222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3602182" y="3714953"/>
              <a:ext cx="1035860" cy="907941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>
                <a:spcAft>
                  <a:spcPts val="300"/>
                </a:spcAft>
              </a:pPr>
              <a:r>
                <a:rPr lang="en-US" sz="1600" dirty="0" smtClean="0"/>
                <a:t>a</a:t>
              </a:r>
              <a:r>
                <a:rPr lang="en-US" sz="1600" baseline="-25000" dirty="0" smtClean="0"/>
                <a:t>1</a:t>
              </a:r>
              <a:r>
                <a:rPr lang="en-US" sz="1600" dirty="0" smtClean="0"/>
                <a:t>    </a:t>
              </a:r>
              <a:r>
                <a:rPr lang="en-US" sz="1600" dirty="0"/>
                <a:t>b</a:t>
              </a:r>
              <a:r>
                <a:rPr lang="en-US" sz="1600" baseline="-25000" dirty="0"/>
                <a:t>1</a:t>
              </a:r>
              <a:r>
                <a:rPr lang="en-US" sz="1600" dirty="0"/>
                <a:t> </a:t>
              </a:r>
              <a:r>
                <a:rPr lang="en-US" sz="1600" dirty="0" smtClean="0"/>
                <a:t>  </a:t>
              </a:r>
              <a:r>
                <a:rPr lang="en-US" sz="1600" dirty="0"/>
                <a:t>c</a:t>
              </a:r>
              <a:r>
                <a:rPr lang="en-US" sz="1600" baseline="-25000" dirty="0"/>
                <a:t>1</a:t>
              </a:r>
            </a:p>
            <a:p>
              <a:pPr>
                <a:spcAft>
                  <a:spcPts val="300"/>
                </a:spcAft>
              </a:pPr>
              <a:r>
                <a:rPr lang="en-US" sz="1600" dirty="0" smtClean="0"/>
                <a:t>.  .  </a:t>
              </a:r>
              <a:r>
                <a:rPr lang="en-US" sz="1600" dirty="0"/>
                <a:t>.  .  . </a:t>
              </a:r>
            </a:p>
            <a:p>
              <a:pPr>
                <a:spcAft>
                  <a:spcPts val="300"/>
                </a:spcAft>
              </a:pPr>
              <a:r>
                <a:rPr lang="en-US" sz="1600" dirty="0" smtClean="0"/>
                <a:t>a</a:t>
              </a:r>
              <a:r>
                <a:rPr lang="en-US" sz="1600" baseline="-25000" dirty="0" smtClean="0"/>
                <a:t>1</a:t>
              </a:r>
              <a:r>
                <a:rPr lang="en-US" sz="1600" dirty="0" smtClean="0"/>
                <a:t>    b</a:t>
              </a:r>
              <a:r>
                <a:rPr lang="en-US" sz="1600" baseline="-25000" dirty="0" smtClean="0"/>
                <a:t>2</a:t>
              </a:r>
              <a:r>
                <a:rPr lang="en-US" sz="1600" dirty="0" smtClean="0"/>
                <a:t>   </a:t>
              </a:r>
              <a:r>
                <a:rPr lang="en-US" sz="1600" dirty="0"/>
                <a:t>c</a:t>
              </a:r>
              <a:r>
                <a:rPr lang="en-US" sz="1600" baseline="-25000" dirty="0"/>
                <a:t>2</a:t>
              </a:r>
              <a:endParaRPr lang="en-US" sz="1600" dirty="0" smtClean="0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3657600" y="3754582"/>
              <a:ext cx="0" cy="832949"/>
            </a:xfrm>
            <a:prstGeom prst="line">
              <a:avLst/>
            </a:prstGeom>
            <a:ln w="222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5669973" y="3709221"/>
              <a:ext cx="1056700" cy="907941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>
                <a:spcAft>
                  <a:spcPts val="300"/>
                </a:spcAft>
              </a:pPr>
              <a:r>
                <a:rPr lang="en-US" sz="1600" dirty="0" smtClean="0"/>
                <a:t>a</a:t>
              </a:r>
              <a:r>
                <a:rPr lang="en-US" sz="1600" baseline="-25000" dirty="0" smtClean="0"/>
                <a:t>1</a:t>
              </a:r>
              <a:r>
                <a:rPr lang="en-US" sz="1600" dirty="0" smtClean="0"/>
                <a:t>    </a:t>
              </a:r>
              <a:r>
                <a:rPr lang="en-US" sz="1600" dirty="0"/>
                <a:t>b</a:t>
              </a:r>
              <a:r>
                <a:rPr lang="en-US" sz="1600" baseline="-25000" dirty="0"/>
                <a:t>1</a:t>
              </a:r>
              <a:r>
                <a:rPr lang="en-US" sz="1600" dirty="0"/>
                <a:t> </a:t>
              </a:r>
              <a:r>
                <a:rPr lang="en-US" sz="1600" dirty="0" smtClean="0"/>
                <a:t>  </a:t>
              </a:r>
              <a:r>
                <a:rPr lang="en-US" sz="1600" dirty="0"/>
                <a:t>c</a:t>
              </a:r>
              <a:r>
                <a:rPr lang="en-US" sz="1600" baseline="-25000" dirty="0"/>
                <a:t>1</a:t>
              </a:r>
            </a:p>
            <a:p>
              <a:pPr>
                <a:spcAft>
                  <a:spcPts val="300"/>
                </a:spcAft>
              </a:pPr>
              <a:r>
                <a:rPr lang="en-US" sz="1600" dirty="0"/>
                <a:t> </a:t>
              </a:r>
              <a:r>
                <a:rPr lang="en-US" sz="1600" dirty="0" smtClean="0"/>
                <a:t>.  .  </a:t>
              </a:r>
              <a:r>
                <a:rPr lang="en-US" sz="1600" dirty="0"/>
                <a:t>.  .  . </a:t>
              </a:r>
            </a:p>
            <a:p>
              <a:pPr>
                <a:spcAft>
                  <a:spcPts val="300"/>
                </a:spcAft>
              </a:pPr>
              <a:r>
                <a:rPr lang="en-US" sz="1600" dirty="0" smtClean="0"/>
                <a:t>a</a:t>
              </a:r>
              <a:r>
                <a:rPr lang="en-US" sz="1600" baseline="-25000" dirty="0" smtClean="0"/>
                <a:t>1</a:t>
              </a:r>
              <a:r>
                <a:rPr lang="en-US" sz="1600" dirty="0" smtClean="0"/>
                <a:t>    b</a:t>
              </a:r>
              <a:r>
                <a:rPr lang="en-US" sz="1600" baseline="-25000" dirty="0" smtClean="0"/>
                <a:t>1</a:t>
              </a:r>
              <a:r>
                <a:rPr lang="en-US" sz="1600" dirty="0" smtClean="0"/>
                <a:t>   </a:t>
              </a:r>
              <a:r>
                <a:rPr lang="en-US" sz="1600" dirty="0"/>
                <a:t>c</a:t>
              </a:r>
              <a:r>
                <a:rPr lang="en-US" sz="1600" baseline="-25000" dirty="0"/>
                <a:t>2</a:t>
              </a:r>
              <a:endParaRPr lang="en-US" sz="1600" dirty="0" smtClean="0"/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5735782" y="3763296"/>
              <a:ext cx="0" cy="832949"/>
            </a:xfrm>
            <a:prstGeom prst="line">
              <a:avLst/>
            </a:prstGeom>
            <a:ln w="222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ight Arrow 13"/>
            <p:cNvSpPr/>
            <p:nvPr/>
          </p:nvSpPr>
          <p:spPr>
            <a:xfrm>
              <a:off x="2788227" y="3962400"/>
              <a:ext cx="228600" cy="3810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6096000" y="49530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 smtClean="0">
                <a:solidFill>
                  <a:srgbClr val="0919AF"/>
                </a:solidFill>
                <a:cs typeface="B Nazanin" pitchFamily="2" charset="-78"/>
              </a:rPr>
              <a:t>حالت دوم</a:t>
            </a:r>
            <a:endParaRPr lang="en-US" dirty="0">
              <a:solidFill>
                <a:srgbClr val="0919AF"/>
              </a:solidFill>
              <a:cs typeface="B Nazanin" pitchFamily="2" charset="-78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017818" y="49530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 smtClean="0">
                <a:solidFill>
                  <a:srgbClr val="0919AF"/>
                </a:solidFill>
                <a:cs typeface="B Nazanin" pitchFamily="2" charset="-78"/>
              </a:rPr>
              <a:t>حالت اول</a:t>
            </a:r>
            <a:endParaRPr lang="en-US" dirty="0">
              <a:solidFill>
                <a:srgbClr val="0919AF"/>
              </a:solidFill>
              <a:cs typeface="B Nazanin" pitchFamily="2" charset="-78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455227" y="2026227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 smtClean="0"/>
              <a:t>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107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6" grpId="0"/>
      <p:bldP spid="17" grpId="0"/>
      <p:bldP spid="18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وابستگی تابعی- قواعد </a:t>
            </a:r>
            <a:r>
              <a:rPr lang="fa-IR" dirty="0" smtClean="0"/>
              <a:t>آرمسترانگ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fa-IR" b="1" dirty="0" smtClean="0">
                <a:solidFill>
                  <a:srgbClr val="C00000"/>
                </a:solidFill>
              </a:rPr>
              <a:t>کاربردهای قواعد آرمسترانگ</a:t>
            </a:r>
          </a:p>
          <a:p>
            <a:pPr marL="457200" lvl="1" indent="0">
              <a:lnSpc>
                <a:spcPct val="200000"/>
              </a:lnSpc>
              <a:buNone/>
            </a:pPr>
            <a:r>
              <a:rPr lang="fa-IR" dirty="0" smtClean="0"/>
              <a:t>1- </a:t>
            </a:r>
            <a:r>
              <a:rPr lang="fa-IR" dirty="0" smtClean="0">
                <a:solidFill>
                  <a:srgbClr val="0919AF"/>
                </a:solidFill>
              </a:rPr>
              <a:t>محاسبه بستار صفت </a:t>
            </a:r>
            <a:r>
              <a:rPr lang="en-US" sz="1800" dirty="0" smtClean="0"/>
              <a:t>A</a:t>
            </a:r>
            <a:r>
              <a:rPr lang="fa-IR" dirty="0" smtClean="0"/>
              <a:t>:  </a:t>
            </a:r>
            <a:r>
              <a:rPr lang="en-US" sz="1800" dirty="0" smtClean="0"/>
              <a:t>A</a:t>
            </a:r>
            <a:r>
              <a:rPr lang="en-US" sz="1800" baseline="30000" dirty="0" smtClean="0"/>
              <a:t>+</a:t>
            </a:r>
            <a:r>
              <a:rPr lang="fa-IR" sz="1800" baseline="30000" dirty="0"/>
              <a:t> </a:t>
            </a:r>
            <a:endParaRPr lang="fa-IR" dirty="0" smtClean="0"/>
          </a:p>
          <a:p>
            <a:pPr marL="457200" lvl="1" indent="0">
              <a:lnSpc>
                <a:spcPct val="200000"/>
              </a:lnSpc>
              <a:buNone/>
            </a:pPr>
            <a:r>
              <a:rPr lang="fa-IR" dirty="0" smtClean="0"/>
              <a:t>مجموعه تمام صفاتی که با </a:t>
            </a:r>
            <a:r>
              <a:rPr lang="en-US" sz="1800" dirty="0" smtClean="0"/>
              <a:t>A</a:t>
            </a:r>
            <a:r>
              <a:rPr lang="fa-IR" dirty="0" smtClean="0"/>
              <a:t>، وابستگی تابعی دارند.</a:t>
            </a:r>
          </a:p>
          <a:p>
            <a:pPr marL="457200" lvl="1" indent="0">
              <a:lnSpc>
                <a:spcPct val="200000"/>
              </a:lnSpc>
              <a:buNone/>
            </a:pPr>
            <a:r>
              <a:rPr lang="fa-IR" dirty="0" smtClean="0"/>
              <a:t>نکته: اگر </a:t>
            </a:r>
            <a:r>
              <a:rPr lang="en-US" sz="1800" dirty="0" smtClean="0"/>
              <a:t>A</a:t>
            </a:r>
            <a:r>
              <a:rPr lang="en-US" sz="1800" baseline="30000" dirty="0" smtClean="0"/>
              <a:t>+</a:t>
            </a:r>
            <a:r>
              <a:rPr lang="en-US" sz="1800" dirty="0" smtClean="0"/>
              <a:t>=H</a:t>
            </a:r>
            <a:r>
              <a:rPr lang="en-US" sz="1800" baseline="-25000" dirty="0" smtClean="0"/>
              <a:t>R</a:t>
            </a:r>
            <a:r>
              <a:rPr lang="fa-IR" sz="1800" baseline="-25000" dirty="0" smtClean="0"/>
              <a:t> </a:t>
            </a:r>
            <a:r>
              <a:rPr lang="fa-IR" sz="1800" dirty="0" smtClean="0"/>
              <a:t>  </a:t>
            </a:r>
            <a:r>
              <a:rPr lang="fa-IR" dirty="0" smtClean="0">
                <a:sym typeface="Symbol"/>
              </a:rPr>
              <a:t> </a:t>
            </a:r>
            <a:r>
              <a:rPr lang="en-US" sz="1800" dirty="0" smtClean="0">
                <a:sym typeface="Symbol"/>
              </a:rPr>
              <a:t>A</a:t>
            </a:r>
            <a:r>
              <a:rPr lang="fa-IR" dirty="0" smtClean="0">
                <a:sym typeface="Symbol"/>
              </a:rPr>
              <a:t> سوپرکلید (الگوریتم تشخیص سوپرکلید و نه کلید کاندید)</a:t>
            </a:r>
            <a:endParaRPr lang="fa-IR" baseline="-25000" dirty="0" smtClean="0"/>
          </a:p>
          <a:p>
            <a:pPr marL="457200" lvl="1" indent="0">
              <a:lnSpc>
                <a:spcPct val="200000"/>
              </a:lnSpc>
              <a:buNone/>
            </a:pPr>
            <a:r>
              <a:rPr lang="fa-IR" dirty="0" smtClean="0"/>
              <a:t>2- </a:t>
            </a:r>
            <a:r>
              <a:rPr lang="fa-IR" dirty="0" smtClean="0">
                <a:solidFill>
                  <a:srgbClr val="0919AF"/>
                </a:solidFill>
              </a:rPr>
              <a:t>محاسبه بستار مجموعه وابستگی‏های تابعی </a:t>
            </a:r>
            <a:r>
              <a:rPr lang="fa-IR" dirty="0" smtClean="0"/>
              <a:t>یک رابطه: </a:t>
            </a:r>
            <a:r>
              <a:rPr lang="en-US" sz="1800" dirty="0" smtClean="0"/>
              <a:t>F</a:t>
            </a:r>
            <a:r>
              <a:rPr lang="en-US" sz="1800" baseline="30000" dirty="0" smtClean="0"/>
              <a:t>+</a:t>
            </a:r>
            <a:r>
              <a:rPr lang="fa-IR" baseline="30000" dirty="0"/>
              <a:t> </a:t>
            </a:r>
            <a:r>
              <a:rPr lang="fa-IR" dirty="0"/>
              <a:t> </a:t>
            </a:r>
            <a:r>
              <a:rPr lang="fa-IR" dirty="0" smtClean="0"/>
              <a:t> </a:t>
            </a:r>
          </a:p>
          <a:p>
            <a:pPr marL="457200" lvl="1" indent="0">
              <a:lnSpc>
                <a:spcPct val="200000"/>
              </a:lnSpc>
              <a:buNone/>
            </a:pPr>
            <a:r>
              <a:rPr lang="fa-IR" dirty="0" smtClean="0"/>
              <a:t>مجموعه تمام </a:t>
            </a:r>
            <a:r>
              <a:rPr lang="en-US" sz="1800" dirty="0" smtClean="0"/>
              <a:t>FD</a:t>
            </a:r>
            <a:r>
              <a:rPr lang="fa-IR" dirty="0" smtClean="0"/>
              <a:t>هایی که از </a:t>
            </a:r>
            <a:r>
              <a:rPr lang="en-US" sz="1800" dirty="0" smtClean="0"/>
              <a:t>F</a:t>
            </a:r>
            <a:r>
              <a:rPr lang="fa-IR" dirty="0" smtClean="0"/>
              <a:t> منطقاً استنتاج می‏شوند:</a:t>
            </a:r>
          </a:p>
          <a:p>
            <a:pPr marL="457200" lvl="1" indent="0" algn="l" rtl="0">
              <a:lnSpc>
                <a:spcPct val="200000"/>
              </a:lnSpc>
              <a:buNone/>
            </a:pPr>
            <a:r>
              <a:rPr lang="en-US" sz="1800" dirty="0" smtClean="0"/>
              <a:t>F={A</a:t>
            </a:r>
            <a:r>
              <a:rPr lang="en-US" sz="1800" dirty="0" smtClean="0">
                <a:sym typeface="Symbol"/>
              </a:rPr>
              <a:t>B,  BC}     </a:t>
            </a:r>
            <a:r>
              <a:rPr lang="en-US" dirty="0" smtClean="0">
                <a:sym typeface="Symbol"/>
              </a:rPr>
              <a:t>     </a:t>
            </a:r>
            <a:r>
              <a:rPr lang="en-US" sz="1800" dirty="0" smtClean="0">
                <a:sym typeface="Symbol"/>
              </a:rPr>
              <a:t>F</a:t>
            </a:r>
            <a:r>
              <a:rPr lang="en-US" sz="1800" baseline="30000" dirty="0" smtClean="0">
                <a:sym typeface="Symbol"/>
              </a:rPr>
              <a:t>+</a:t>
            </a:r>
            <a:r>
              <a:rPr lang="en-US" sz="1800" dirty="0" smtClean="0">
                <a:sym typeface="Symbol"/>
              </a:rPr>
              <a:t>={</a:t>
            </a:r>
            <a:r>
              <a:rPr lang="en-US" sz="1800" dirty="0"/>
              <a:t>A</a:t>
            </a:r>
            <a:r>
              <a:rPr lang="en-US" sz="1800" dirty="0">
                <a:sym typeface="Symbol"/>
              </a:rPr>
              <a:t>B,  B</a:t>
            </a:r>
            <a:r>
              <a:rPr lang="en-US" sz="1800" dirty="0" smtClean="0">
                <a:sym typeface="Symbol"/>
              </a:rPr>
              <a:t>C,  AC, (A,C)(B,C), …}</a:t>
            </a:r>
            <a:endParaRPr lang="fa-IR" sz="1800" dirty="0" smtClean="0">
              <a:sym typeface="Symbol"/>
            </a:endParaRPr>
          </a:p>
          <a:p>
            <a:pPr marL="457200" lvl="1" indent="0" algn="r">
              <a:buNone/>
            </a:pPr>
            <a:endParaRPr lang="fa-IR" sz="1800" dirty="0" smtClean="0"/>
          </a:p>
        </p:txBody>
      </p:sp>
    </p:spTree>
    <p:extLst>
      <p:ext uri="{BB962C8B-B14F-4D97-AF65-F5344CB8AC3E}">
        <p14:creationId xmlns:p14="http://schemas.microsoft.com/office/powerpoint/2010/main" val="3486003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وابستگی </a:t>
            </a:r>
            <a:r>
              <a:rPr lang="fa-IR" dirty="0" smtClean="0"/>
              <a:t>تابعی </a:t>
            </a:r>
            <a:r>
              <a:rPr lang="fa-IR" sz="2000" dirty="0" smtClean="0"/>
              <a:t>(</a:t>
            </a:r>
            <a:r>
              <a:rPr lang="fa-IR" sz="2000" dirty="0"/>
              <a:t>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fa-IR" b="1" dirty="0" smtClean="0">
                <a:solidFill>
                  <a:srgbClr val="C00000"/>
                </a:solidFill>
              </a:rPr>
              <a:t>کاربردهای مهم </a:t>
            </a:r>
            <a:r>
              <a:rPr lang="en-US" sz="1800" b="1" dirty="0" smtClean="0">
                <a:solidFill>
                  <a:srgbClr val="C00000"/>
                </a:solidFill>
              </a:rPr>
              <a:t>F</a:t>
            </a:r>
            <a:r>
              <a:rPr lang="en-US" sz="1800" b="1" baseline="30000" dirty="0" smtClean="0">
                <a:solidFill>
                  <a:srgbClr val="C00000"/>
                </a:solidFill>
              </a:rPr>
              <a:t>+</a:t>
            </a:r>
            <a:r>
              <a:rPr lang="fa-IR" b="1" dirty="0" smtClean="0">
                <a:solidFill>
                  <a:srgbClr val="C00000"/>
                </a:solidFill>
              </a:rPr>
              <a:t>:</a:t>
            </a:r>
          </a:p>
          <a:p>
            <a:pPr marL="457200" lvl="1" indent="0">
              <a:lnSpc>
                <a:spcPct val="200000"/>
              </a:lnSpc>
              <a:buNone/>
            </a:pPr>
            <a:r>
              <a:rPr lang="fa-IR" b="1" dirty="0" smtClean="0">
                <a:solidFill>
                  <a:srgbClr val="C00000"/>
                </a:solidFill>
              </a:rPr>
              <a:t>1- </a:t>
            </a:r>
            <a:r>
              <a:rPr lang="fa-IR" dirty="0" smtClean="0">
                <a:solidFill>
                  <a:srgbClr val="0919AF"/>
                </a:solidFill>
              </a:rPr>
              <a:t>تشخیص معادل بودن </a:t>
            </a:r>
            <a:r>
              <a:rPr lang="fa-IR" dirty="0" smtClean="0"/>
              <a:t>دو مجموعه از </a:t>
            </a:r>
            <a:r>
              <a:rPr lang="en-US" sz="1800" dirty="0" smtClean="0"/>
              <a:t>FD</a:t>
            </a:r>
            <a:r>
              <a:rPr lang="fa-IR" dirty="0" smtClean="0"/>
              <a:t>های رابطه‏ای </a:t>
            </a:r>
            <a:r>
              <a:rPr lang="en-US" sz="1800" dirty="0" smtClean="0"/>
              <a:t>R</a:t>
            </a:r>
            <a:r>
              <a:rPr lang="fa-IR" dirty="0" smtClean="0"/>
              <a:t>: به طور نمونه </a:t>
            </a:r>
            <a:r>
              <a:rPr lang="en-US" sz="1800" dirty="0" smtClean="0"/>
              <a:t>F</a:t>
            </a:r>
            <a:r>
              <a:rPr lang="fa-IR" dirty="0" smtClean="0"/>
              <a:t> و </a:t>
            </a:r>
            <a:r>
              <a:rPr lang="en-US" sz="1800" dirty="0" smtClean="0"/>
              <a:t>G</a:t>
            </a:r>
            <a:endParaRPr lang="fa-IR" sz="1800" dirty="0" smtClean="0"/>
          </a:p>
          <a:p>
            <a:pPr lvl="1">
              <a:lnSpc>
                <a:spcPct val="200000"/>
              </a:lnSpc>
            </a:pPr>
            <a:r>
              <a:rPr lang="fa-IR" dirty="0" smtClean="0"/>
              <a:t>شرط معادل بودن:  </a:t>
            </a:r>
            <a:r>
              <a:rPr lang="en-US" sz="1800" dirty="0" smtClean="0"/>
              <a:t>F</a:t>
            </a:r>
            <a:r>
              <a:rPr lang="en-US" sz="1800" baseline="30000" dirty="0" smtClean="0"/>
              <a:t>+</a:t>
            </a:r>
            <a:r>
              <a:rPr lang="en-US" sz="1800" dirty="0" smtClean="0"/>
              <a:t>=G</a:t>
            </a:r>
            <a:r>
              <a:rPr lang="en-US" sz="1800" baseline="30000" dirty="0" smtClean="0"/>
              <a:t>+</a:t>
            </a:r>
            <a:r>
              <a:rPr lang="fa-IR" sz="1800" baseline="30000" dirty="0" smtClean="0"/>
              <a:t>  </a:t>
            </a:r>
            <a:r>
              <a:rPr lang="fa-IR" sz="1800" dirty="0" smtClean="0"/>
              <a:t> </a:t>
            </a:r>
            <a:r>
              <a:rPr lang="fa-IR" sz="1800" baseline="30000" dirty="0" smtClean="0"/>
              <a:t> </a:t>
            </a:r>
            <a:r>
              <a:rPr lang="fa-IR" sz="1800" dirty="0" smtClean="0"/>
              <a:t>  </a:t>
            </a:r>
            <a:endParaRPr lang="fa-IR" dirty="0" smtClean="0"/>
          </a:p>
          <a:p>
            <a:pPr marL="457200" lvl="1" indent="0">
              <a:lnSpc>
                <a:spcPct val="200000"/>
              </a:lnSpc>
              <a:buNone/>
            </a:pPr>
            <a:r>
              <a:rPr lang="fa-IR" dirty="0" smtClean="0"/>
              <a:t>هر </a:t>
            </a:r>
            <a:r>
              <a:rPr lang="en-US" sz="1800" dirty="0" smtClean="0"/>
              <a:t>FD</a:t>
            </a:r>
            <a:r>
              <a:rPr lang="fa-IR" sz="1800" dirty="0" smtClean="0"/>
              <a:t> </a:t>
            </a:r>
            <a:r>
              <a:rPr lang="fa-IR" dirty="0" smtClean="0"/>
              <a:t>که از </a:t>
            </a:r>
            <a:r>
              <a:rPr lang="en-US" sz="1800" dirty="0" smtClean="0"/>
              <a:t>F</a:t>
            </a:r>
            <a:r>
              <a:rPr lang="fa-IR" dirty="0" smtClean="0"/>
              <a:t> به دست آید، از </a:t>
            </a:r>
            <a:r>
              <a:rPr lang="en-US" sz="1800" dirty="0" smtClean="0"/>
              <a:t>G</a:t>
            </a:r>
            <a:r>
              <a:rPr lang="fa-IR" dirty="0" smtClean="0"/>
              <a:t> هم به دست می‏آید.</a:t>
            </a:r>
          </a:p>
          <a:p>
            <a:pPr marL="457200" lvl="1" indent="0">
              <a:lnSpc>
                <a:spcPct val="200000"/>
              </a:lnSpc>
              <a:buNone/>
            </a:pPr>
            <a:r>
              <a:rPr lang="fa-IR" b="1" dirty="0" smtClean="0">
                <a:solidFill>
                  <a:srgbClr val="C00000"/>
                </a:solidFill>
              </a:rPr>
              <a:t>2-</a:t>
            </a:r>
            <a:r>
              <a:rPr lang="fa-IR" dirty="0" smtClean="0"/>
              <a:t> </a:t>
            </a:r>
            <a:r>
              <a:rPr lang="fa-IR" dirty="0" smtClean="0">
                <a:solidFill>
                  <a:srgbClr val="0919AF"/>
                </a:solidFill>
              </a:rPr>
              <a:t>تشخیص </a:t>
            </a:r>
            <a:r>
              <a:rPr lang="en-US" sz="1800" dirty="0" smtClean="0">
                <a:solidFill>
                  <a:srgbClr val="0919AF"/>
                </a:solidFill>
              </a:rPr>
              <a:t>FD</a:t>
            </a:r>
            <a:r>
              <a:rPr lang="fa-IR" sz="1800" dirty="0" smtClean="0">
                <a:solidFill>
                  <a:srgbClr val="0919AF"/>
                </a:solidFill>
              </a:rPr>
              <a:t> </a:t>
            </a:r>
            <a:r>
              <a:rPr lang="fa-IR" dirty="0" smtClean="0">
                <a:solidFill>
                  <a:srgbClr val="0919AF"/>
                </a:solidFill>
              </a:rPr>
              <a:t>افزونه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ضابطه تشخیص: وابستگی تابعی </a:t>
            </a:r>
            <a:r>
              <a:rPr lang="en-US" sz="1800" dirty="0" err="1" smtClean="0"/>
              <a:t>f</a:t>
            </a:r>
            <a:r>
              <a:rPr lang="en-US" sz="1800" dirty="0" err="1" smtClean="0">
                <a:sym typeface="Symbol"/>
              </a:rPr>
              <a:t>F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را افزونه گوییم، هرگاه:  </a:t>
            </a:r>
            <a:r>
              <a:rPr lang="en-US" sz="1800" dirty="0" smtClean="0">
                <a:sym typeface="Symbol"/>
              </a:rPr>
              <a:t>(F-f)</a:t>
            </a:r>
            <a:r>
              <a:rPr lang="en-US" sz="1800" baseline="30000" dirty="0" smtClean="0">
                <a:sym typeface="Symbol"/>
              </a:rPr>
              <a:t>+</a:t>
            </a:r>
            <a:r>
              <a:rPr lang="en-US" sz="1800" dirty="0" smtClean="0">
                <a:sym typeface="Symbol"/>
              </a:rPr>
              <a:t>=F</a:t>
            </a:r>
            <a:r>
              <a:rPr lang="en-US" sz="1800" baseline="30000" dirty="0" smtClean="0">
                <a:sym typeface="Symbol"/>
              </a:rPr>
              <a:t>+</a:t>
            </a:r>
            <a:endParaRPr lang="fa-IR" sz="1800" baseline="30000" dirty="0" smtClean="0">
              <a:sym typeface="Symbol"/>
            </a:endParaRPr>
          </a:p>
          <a:p>
            <a:pPr lvl="1">
              <a:lnSpc>
                <a:spcPct val="200000"/>
              </a:lnSpc>
            </a:pPr>
            <a:r>
              <a:rPr lang="fa-IR" dirty="0" smtClean="0">
                <a:sym typeface="Symbol"/>
              </a:rPr>
              <a:t>یعنی بود و نبود </a:t>
            </a:r>
            <a:r>
              <a:rPr lang="en-US" sz="1800" dirty="0" smtClean="0">
                <a:sym typeface="Symbol"/>
              </a:rPr>
              <a:t>f</a:t>
            </a:r>
            <a:r>
              <a:rPr lang="fa-IR" dirty="0" smtClean="0">
                <a:sym typeface="Symbol"/>
              </a:rPr>
              <a:t> در محاسبه </a:t>
            </a:r>
            <a:r>
              <a:rPr lang="en-US" sz="1800" dirty="0" smtClean="0">
                <a:sym typeface="Symbol"/>
              </a:rPr>
              <a:t>F</a:t>
            </a:r>
            <a:r>
              <a:rPr lang="en-US" sz="1800" baseline="30000" dirty="0" smtClean="0">
                <a:sym typeface="Symbol"/>
              </a:rPr>
              <a:t>+</a:t>
            </a:r>
            <a:r>
              <a:rPr lang="fa-IR" dirty="0" smtClean="0">
                <a:sym typeface="Symbol"/>
              </a:rPr>
              <a:t> تاثیری نداشته باشد.</a:t>
            </a:r>
          </a:p>
          <a:p>
            <a:pPr marL="457200" lvl="1" indent="0">
              <a:buNone/>
            </a:pPr>
            <a:r>
              <a:rPr lang="fa-IR" dirty="0" smtClean="0">
                <a:sym typeface="Symbol"/>
              </a:rPr>
              <a:t> </a:t>
            </a:r>
            <a:endParaRPr lang="fa-IR" dirty="0" smtClean="0"/>
          </a:p>
          <a:p>
            <a:pPr marL="457200" lvl="1" indent="0">
              <a:buNone/>
            </a:pPr>
            <a:endParaRPr lang="fa-IR" dirty="0" smtClean="0"/>
          </a:p>
        </p:txBody>
      </p:sp>
    </p:spTree>
    <p:extLst>
      <p:ext uri="{BB962C8B-B14F-4D97-AF65-F5344CB8AC3E}">
        <p14:creationId xmlns:p14="http://schemas.microsoft.com/office/powerpoint/2010/main" val="2553183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وابستگی تابعی- قواعد آرمسترانگ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fa-IR" dirty="0" smtClean="0"/>
              <a:t>3- </a:t>
            </a:r>
            <a:r>
              <a:rPr lang="fa-IR" dirty="0" smtClean="0">
                <a:solidFill>
                  <a:srgbClr val="0919AF"/>
                </a:solidFill>
              </a:rPr>
              <a:t>محاسبه مجموعه کاهش‏ناپذیر </a:t>
            </a:r>
            <a:r>
              <a:rPr lang="en-US" sz="1800" dirty="0" smtClean="0"/>
              <a:t>FD</a:t>
            </a:r>
            <a:r>
              <a:rPr lang="fa-IR" dirty="0" smtClean="0"/>
              <a:t>های یک رابطه</a:t>
            </a:r>
          </a:p>
          <a:p>
            <a:pPr marL="457200" lvl="1" indent="0">
              <a:buNone/>
            </a:pPr>
            <a:r>
              <a:rPr lang="fa-IR" dirty="0" smtClean="0"/>
              <a:t>سه شرط دارد:</a:t>
            </a:r>
          </a:p>
          <a:p>
            <a:pPr marL="457200" lvl="1" indent="0">
              <a:buNone/>
            </a:pPr>
            <a:r>
              <a:rPr lang="fa-IR" dirty="0"/>
              <a:t>	</a:t>
            </a:r>
            <a:r>
              <a:rPr lang="fa-IR" dirty="0" smtClean="0"/>
              <a:t>1- هیچ </a:t>
            </a:r>
            <a:r>
              <a:rPr lang="en-US" sz="1800" dirty="0" smtClean="0"/>
              <a:t>FD</a:t>
            </a:r>
            <a:r>
              <a:rPr lang="fa-IR" sz="1800" dirty="0" smtClean="0"/>
              <a:t> </a:t>
            </a:r>
            <a:r>
              <a:rPr lang="fa-IR" dirty="0" smtClean="0"/>
              <a:t>در آن افزونه نباشد.</a:t>
            </a:r>
          </a:p>
          <a:p>
            <a:pPr marL="457200" lvl="1" indent="0">
              <a:buNone/>
            </a:pPr>
            <a:r>
              <a:rPr lang="fa-IR" dirty="0" smtClean="0"/>
              <a:t>	2- سمت </a:t>
            </a:r>
            <a:r>
              <a:rPr lang="fa-IR" u="sng" dirty="0" smtClean="0"/>
              <a:t>راست</a:t>
            </a:r>
            <a:r>
              <a:rPr lang="fa-IR" dirty="0" smtClean="0"/>
              <a:t> هر </a:t>
            </a:r>
            <a:r>
              <a:rPr lang="en-US" sz="1800" dirty="0" smtClean="0"/>
              <a:t>FD</a:t>
            </a:r>
            <a:r>
              <a:rPr lang="fa-IR" dirty="0" smtClean="0"/>
              <a:t>، صفت </a:t>
            </a:r>
            <a:r>
              <a:rPr lang="fa-IR" u="sng" dirty="0" smtClean="0"/>
              <a:t>ساده</a:t>
            </a:r>
            <a:r>
              <a:rPr lang="fa-IR" dirty="0" smtClean="0"/>
              <a:t> باشد.</a:t>
            </a:r>
          </a:p>
          <a:p>
            <a:pPr marL="457200" lvl="1" indent="0">
              <a:buNone/>
            </a:pPr>
            <a:r>
              <a:rPr lang="fa-IR" dirty="0" smtClean="0"/>
              <a:t>	3- سمت </a:t>
            </a:r>
            <a:r>
              <a:rPr lang="fa-IR" u="sng" dirty="0" smtClean="0"/>
              <a:t>چپ</a:t>
            </a:r>
            <a:r>
              <a:rPr lang="fa-IR" dirty="0" smtClean="0"/>
              <a:t> هر </a:t>
            </a:r>
            <a:r>
              <a:rPr lang="en-US" sz="1800" dirty="0" smtClean="0"/>
              <a:t>FD</a:t>
            </a:r>
            <a:r>
              <a:rPr lang="fa-IR" dirty="0" smtClean="0"/>
              <a:t>، خود کاهش‏ناپذیر باشد: در وابستگی تابعی </a:t>
            </a:r>
            <a:r>
              <a:rPr lang="en-US" sz="1800" dirty="0" smtClean="0"/>
              <a:t>X</a:t>
            </a:r>
            <a:r>
              <a:rPr lang="en-US" sz="1800" dirty="0" smtClean="0">
                <a:sym typeface="Symbol"/>
              </a:rPr>
              <a:t>Y</a:t>
            </a:r>
            <a:r>
              <a:rPr lang="fa-IR" dirty="0" smtClean="0">
                <a:sym typeface="Symbol"/>
              </a:rPr>
              <a:t>، </a:t>
            </a:r>
            <a:r>
              <a:rPr lang="en-US" sz="1800" dirty="0" smtClean="0">
                <a:sym typeface="Symbol"/>
              </a:rPr>
              <a:t>X</a:t>
            </a:r>
            <a:r>
              <a:rPr lang="fa-IR" dirty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را کاهش‏ناپذیر (و وابستگی </a:t>
            </a:r>
            <a:r>
              <a:rPr lang="en-US" sz="1800" dirty="0" smtClean="0">
                <a:sym typeface="Symbol"/>
              </a:rPr>
              <a:t>XY</a:t>
            </a:r>
            <a:r>
              <a:rPr lang="fa-IR" dirty="0" smtClean="0">
                <a:sym typeface="Symbol"/>
              </a:rPr>
              <a:t> را </a:t>
            </a:r>
            <a:r>
              <a:rPr lang="fa-IR" b="1" dirty="0" smtClean="0">
                <a:solidFill>
                  <a:srgbClr val="C00000"/>
                </a:solidFill>
                <a:sym typeface="Symbol"/>
              </a:rPr>
              <a:t>کامل</a:t>
            </a:r>
            <a:r>
              <a:rPr lang="fa-IR" dirty="0">
                <a:sym typeface="Symbol"/>
              </a:rPr>
              <a:t>) </a:t>
            </a:r>
            <a:r>
              <a:rPr lang="fa-IR" dirty="0" smtClean="0">
                <a:sym typeface="Symbol"/>
              </a:rPr>
              <a:t>گوییم، هرگاه  </a:t>
            </a:r>
            <a:r>
              <a:rPr lang="en-US" sz="1800" dirty="0" smtClean="0">
                <a:sym typeface="Symbol"/>
              </a:rPr>
              <a:t>Y</a:t>
            </a:r>
            <a:r>
              <a:rPr lang="fa-IR" dirty="0" smtClean="0">
                <a:sym typeface="Symbol"/>
              </a:rPr>
              <a:t> با هیچ زیرمجموعه از </a:t>
            </a:r>
            <a:r>
              <a:rPr lang="en-US" sz="1800" dirty="0" smtClean="0">
                <a:sym typeface="Symbol"/>
              </a:rPr>
              <a:t>X</a:t>
            </a:r>
            <a:r>
              <a:rPr lang="fa-IR" dirty="0" smtClean="0">
                <a:sym typeface="Symbol"/>
              </a:rPr>
              <a:t> (غیر از خود </a:t>
            </a:r>
            <a:r>
              <a:rPr lang="en-US" sz="1800" dirty="0" smtClean="0">
                <a:sym typeface="Symbol"/>
              </a:rPr>
              <a:t>X</a:t>
            </a:r>
            <a:r>
              <a:rPr lang="fa-IR" dirty="0" smtClean="0">
                <a:sym typeface="Symbol"/>
              </a:rPr>
              <a:t>)، </a:t>
            </a:r>
            <a:r>
              <a:rPr lang="en-US" sz="1800" dirty="0" smtClean="0">
                <a:sym typeface="Symbol"/>
              </a:rPr>
              <a:t>FD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نداشته باشد. در غیر اینصورت </a:t>
            </a:r>
            <a:r>
              <a:rPr lang="en-US" sz="1800" dirty="0" smtClean="0">
                <a:sym typeface="Symbol"/>
              </a:rPr>
              <a:t>X</a:t>
            </a:r>
            <a:r>
              <a:rPr lang="fa-IR" dirty="0" smtClean="0">
                <a:sym typeface="Symbol"/>
              </a:rPr>
              <a:t> را کاهش‏پذیر گوییم و وابستگی </a:t>
            </a:r>
            <a:r>
              <a:rPr lang="en-US" sz="1800" dirty="0" smtClean="0">
                <a:sym typeface="Symbol"/>
              </a:rPr>
              <a:t>XY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را </a:t>
            </a:r>
            <a:r>
              <a:rPr lang="fa-IR" b="1" dirty="0" smtClean="0">
                <a:solidFill>
                  <a:srgbClr val="C00000"/>
                </a:solidFill>
                <a:sym typeface="Symbol"/>
              </a:rPr>
              <a:t>ناکامل</a:t>
            </a:r>
            <a:r>
              <a:rPr lang="fa-IR" dirty="0" smtClean="0">
                <a:sym typeface="Symbol"/>
              </a:rPr>
              <a:t> گوییم.</a:t>
            </a:r>
          </a:p>
          <a:p>
            <a:pPr marL="457200" lvl="1" indent="0">
              <a:buNone/>
            </a:pPr>
            <a:endParaRPr lang="fa-IR" dirty="0">
              <a:sym typeface="Symbol"/>
            </a:endParaRPr>
          </a:p>
        </p:txBody>
      </p:sp>
      <p:grpSp>
        <p:nvGrpSpPr>
          <p:cNvPr id="49" name="Group 48"/>
          <p:cNvGrpSpPr/>
          <p:nvPr/>
        </p:nvGrpSpPr>
        <p:grpSpPr>
          <a:xfrm>
            <a:off x="-228600" y="4901471"/>
            <a:ext cx="5029199" cy="1727929"/>
            <a:chOff x="1761846" y="4614935"/>
            <a:chExt cx="5029199" cy="1727929"/>
          </a:xfrm>
        </p:grpSpPr>
        <p:grpSp>
          <p:nvGrpSpPr>
            <p:cNvPr id="4" name="Group 3"/>
            <p:cNvGrpSpPr/>
            <p:nvPr/>
          </p:nvGrpSpPr>
          <p:grpSpPr>
            <a:xfrm>
              <a:off x="2590800" y="5136462"/>
              <a:ext cx="2209800" cy="1206402"/>
              <a:chOff x="5334000" y="5239425"/>
              <a:chExt cx="2209800" cy="1206402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5334000" y="5239425"/>
                <a:ext cx="2209800" cy="1206402"/>
                <a:chOff x="5791200" y="5088741"/>
                <a:chExt cx="2209800" cy="1206402"/>
              </a:xfrm>
            </p:grpSpPr>
            <p:grpSp>
              <p:nvGrpSpPr>
                <p:cNvPr id="13" name="Group 12"/>
                <p:cNvGrpSpPr/>
                <p:nvPr/>
              </p:nvGrpSpPr>
              <p:grpSpPr>
                <a:xfrm>
                  <a:off x="5941166" y="5210079"/>
                  <a:ext cx="2059834" cy="968372"/>
                  <a:chOff x="1597766" y="3717928"/>
                  <a:chExt cx="2059834" cy="968372"/>
                </a:xfrm>
              </p:grpSpPr>
              <p:sp>
                <p:nvSpPr>
                  <p:cNvPr id="18" name="Rectangle 17"/>
                  <p:cNvSpPr/>
                  <p:nvPr/>
                </p:nvSpPr>
                <p:spPr>
                  <a:xfrm>
                    <a:off x="1597766" y="4305300"/>
                    <a:ext cx="688234" cy="381000"/>
                  </a:xfrm>
                  <a:prstGeom prst="rect">
                    <a:avLst/>
                  </a:prstGeom>
                  <a:noFill/>
                  <a:ln w="25400">
                    <a:solidFill>
                      <a:srgbClr val="0919A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 smtClean="0">
                        <a:solidFill>
                          <a:schemeClr val="tx1"/>
                        </a:solidFill>
                      </a:rPr>
                      <a:t>B</a:t>
                    </a:r>
                    <a:endParaRPr lang="en-US" sz="16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9" name="Rectangle 18"/>
                  <p:cNvSpPr/>
                  <p:nvPr/>
                </p:nvSpPr>
                <p:spPr>
                  <a:xfrm>
                    <a:off x="1597766" y="3717928"/>
                    <a:ext cx="683366" cy="381000"/>
                  </a:xfrm>
                  <a:prstGeom prst="rect">
                    <a:avLst/>
                  </a:prstGeom>
                  <a:noFill/>
                  <a:ln w="25400">
                    <a:solidFill>
                      <a:srgbClr val="0919A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 smtClean="0">
                        <a:solidFill>
                          <a:schemeClr val="tx1"/>
                        </a:solidFill>
                      </a:rPr>
                      <a:t>A</a:t>
                    </a:r>
                    <a:endParaRPr lang="en-US" sz="16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0" name="Rectangle 19"/>
                  <p:cNvSpPr/>
                  <p:nvPr/>
                </p:nvSpPr>
                <p:spPr>
                  <a:xfrm>
                    <a:off x="3037114" y="4022728"/>
                    <a:ext cx="620486" cy="381000"/>
                  </a:xfrm>
                  <a:prstGeom prst="rect">
                    <a:avLst/>
                  </a:prstGeom>
                  <a:noFill/>
                  <a:ln w="25400">
                    <a:solidFill>
                      <a:srgbClr val="0919A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 smtClean="0">
                        <a:solidFill>
                          <a:schemeClr val="tx1"/>
                        </a:solidFill>
                      </a:rPr>
                      <a:t>Y</a:t>
                    </a:r>
                    <a:endParaRPr lang="en-US" sz="1600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21" name="Straight Arrow Connector 20"/>
                  <p:cNvCxnSpPr>
                    <a:endCxn id="20" idx="1"/>
                  </p:cNvCxnSpPr>
                  <p:nvPr/>
                </p:nvCxnSpPr>
                <p:spPr>
                  <a:xfrm>
                    <a:off x="2438400" y="4213228"/>
                    <a:ext cx="598714" cy="0"/>
                  </a:xfrm>
                  <a:prstGeom prst="straightConnector1">
                    <a:avLst/>
                  </a:prstGeom>
                  <a:ln w="28575">
                    <a:solidFill>
                      <a:srgbClr val="0070C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4" name="Rectangle 13"/>
                <p:cNvSpPr/>
                <p:nvPr/>
              </p:nvSpPr>
              <p:spPr>
                <a:xfrm>
                  <a:off x="5791200" y="5088741"/>
                  <a:ext cx="978209" cy="1206402"/>
                </a:xfrm>
                <a:prstGeom prst="rect">
                  <a:avLst/>
                </a:prstGeom>
                <a:noFill/>
                <a:ln w="25400">
                  <a:solidFill>
                    <a:srgbClr val="0919A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8" name="Curved Connector 7"/>
              <p:cNvCxnSpPr/>
              <p:nvPr/>
            </p:nvCxnSpPr>
            <p:spPr>
              <a:xfrm>
                <a:off x="6167332" y="5452835"/>
                <a:ext cx="755982" cy="212728"/>
              </a:xfrm>
              <a:prstGeom prst="curvedConnector3">
                <a:avLst>
                  <a:gd name="adj1" fmla="val 50000"/>
                </a:avLst>
              </a:prstGeom>
              <a:ln w="254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Rounded Rectangle 27"/>
            <p:cNvSpPr/>
            <p:nvPr/>
          </p:nvSpPr>
          <p:spPr>
            <a:xfrm>
              <a:off x="1761846" y="4614935"/>
              <a:ext cx="5029199" cy="39676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sz="1600" dirty="0" smtClean="0">
                  <a:solidFill>
                    <a:srgbClr val="FF0000"/>
                  </a:solidFill>
                  <a:cs typeface="B Nazanin" pitchFamily="2" charset="-78"/>
                </a:rPr>
                <a:t>اگر وجود داشته باشد، آنگاه </a:t>
              </a:r>
              <a:r>
                <a:rPr lang="en-US" sz="1400" dirty="0" smtClean="0">
                  <a:solidFill>
                    <a:srgbClr val="FF0000"/>
                  </a:solidFill>
                  <a:cs typeface="B Nazanin" pitchFamily="2" charset="-78"/>
                </a:rPr>
                <a:t>X</a:t>
              </a:r>
              <a:r>
                <a:rPr lang="fa-IR" sz="1600" dirty="0" smtClean="0">
                  <a:solidFill>
                    <a:srgbClr val="FF0000"/>
                  </a:solidFill>
                  <a:cs typeface="B Nazanin" pitchFamily="2" charset="-78"/>
                </a:rPr>
                <a:t> کاهش‏پذیر و  </a:t>
              </a:r>
              <a:r>
                <a:rPr lang="en-US" sz="1400" dirty="0" smtClean="0">
                  <a:solidFill>
                    <a:srgbClr val="FF0000"/>
                  </a:solidFill>
                  <a:cs typeface="B Nazanin" pitchFamily="2" charset="-78"/>
                </a:rPr>
                <a:t>X</a:t>
              </a:r>
              <a:r>
                <a:rPr lang="en-US" sz="1400" dirty="0" smtClean="0">
                  <a:solidFill>
                    <a:srgbClr val="FF0000"/>
                  </a:solidFill>
                  <a:cs typeface="B Nazanin" pitchFamily="2" charset="-78"/>
                  <a:sym typeface="Symbol"/>
                </a:rPr>
                <a:t>Y</a:t>
              </a:r>
              <a:r>
                <a:rPr lang="fa-IR" sz="1600" dirty="0" smtClean="0">
                  <a:solidFill>
                    <a:srgbClr val="FF0000"/>
                  </a:solidFill>
                  <a:cs typeface="B Nazanin" pitchFamily="2" charset="-78"/>
                  <a:sym typeface="Symbol"/>
                </a:rPr>
                <a:t> یک </a:t>
              </a:r>
              <a:r>
                <a:rPr lang="en-US" sz="1400" dirty="0" smtClean="0">
                  <a:solidFill>
                    <a:srgbClr val="FF0000"/>
                  </a:solidFill>
                  <a:cs typeface="B Nazanin" pitchFamily="2" charset="-78"/>
                  <a:sym typeface="Symbol"/>
                </a:rPr>
                <a:t>FD</a:t>
              </a:r>
              <a:r>
                <a:rPr lang="fa-IR" sz="1600" dirty="0" smtClean="0">
                  <a:solidFill>
                    <a:srgbClr val="FF0000"/>
                  </a:solidFill>
                  <a:cs typeface="B Nazanin" pitchFamily="2" charset="-78"/>
                  <a:sym typeface="Symbol"/>
                </a:rPr>
                <a:t> ناکامل است.</a:t>
              </a:r>
              <a:endParaRPr lang="en-US" dirty="0" smtClean="0">
                <a:solidFill>
                  <a:srgbClr val="FF0000"/>
                </a:solidFill>
                <a:cs typeface="B Nazanin" pitchFamily="2" charset="-78"/>
              </a:endParaRPr>
            </a:p>
          </p:txBody>
        </p:sp>
        <p:cxnSp>
          <p:nvCxnSpPr>
            <p:cNvPr id="48" name="Straight Arrow Connector 47"/>
            <p:cNvCxnSpPr/>
            <p:nvPr/>
          </p:nvCxnSpPr>
          <p:spPr>
            <a:xfrm flipV="1">
              <a:off x="3880757" y="5011701"/>
              <a:ext cx="2529289" cy="493750"/>
            </a:xfrm>
            <a:prstGeom prst="straightConnector1">
              <a:avLst/>
            </a:prstGeom>
            <a:ln w="19050">
              <a:solidFill>
                <a:srgbClr val="C0000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/>
          <p:cNvGrpSpPr/>
          <p:nvPr/>
        </p:nvGrpSpPr>
        <p:grpSpPr>
          <a:xfrm>
            <a:off x="4783281" y="5506182"/>
            <a:ext cx="3581400" cy="791781"/>
            <a:chOff x="685800" y="3652533"/>
            <a:chExt cx="3581400" cy="791781"/>
          </a:xfrm>
        </p:grpSpPr>
        <p:sp>
          <p:nvSpPr>
            <p:cNvPr id="53" name="Right Brace 52"/>
            <p:cNvSpPr/>
            <p:nvPr/>
          </p:nvSpPr>
          <p:spPr>
            <a:xfrm rot="10800000">
              <a:off x="685800" y="3652533"/>
              <a:ext cx="166698" cy="767067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fa-IR" sz="2000">
                <a:cs typeface="B Nazanin" pitchFamily="2" charset="-78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762000" y="3652533"/>
              <a:ext cx="3505200" cy="791781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chemeClr val="tx1"/>
                  </a:solidFill>
                  <a:cs typeface="B Nazanin" pitchFamily="2" charset="-78"/>
                </a:rPr>
                <a:t>(A, B) </a:t>
              </a:r>
              <a:r>
                <a:rPr lang="en-US" dirty="0" smtClean="0">
                  <a:solidFill>
                    <a:schemeClr val="tx1"/>
                  </a:solidFill>
                  <a:cs typeface="B Nazanin" pitchFamily="2" charset="-78"/>
                  <a:sym typeface="Symbol"/>
                </a:rPr>
                <a:t> Y</a:t>
              </a:r>
            </a:p>
            <a:p>
              <a:r>
                <a:rPr lang="en-US" dirty="0" smtClean="0">
                  <a:solidFill>
                    <a:schemeClr val="tx1"/>
                  </a:solidFill>
                  <a:cs typeface="B Nazanin" pitchFamily="2" charset="-78"/>
                  <a:sym typeface="Symbol"/>
                </a:rPr>
                <a:t>	</a:t>
              </a:r>
              <a:r>
                <a:rPr lang="fa-IR" dirty="0" smtClean="0">
                  <a:solidFill>
                    <a:schemeClr val="tx1"/>
                  </a:solidFill>
                  <a:cs typeface="B Nazanin" pitchFamily="2" charset="-78"/>
                  <a:sym typeface="Symbol"/>
                </a:rPr>
                <a:t>       </a:t>
              </a:r>
              <a:r>
                <a:rPr lang="en-US" dirty="0" smtClean="0">
                  <a:solidFill>
                    <a:schemeClr val="tx1"/>
                  </a:solidFill>
                  <a:cs typeface="B Nazanin" pitchFamily="2" charset="-78"/>
                  <a:sym typeface="Symbol"/>
                </a:rPr>
                <a:t> </a:t>
              </a:r>
              <a:r>
                <a:rPr lang="fa-IR" dirty="0" smtClean="0">
                  <a:solidFill>
                    <a:schemeClr val="tx1"/>
                  </a:solidFill>
                  <a:cs typeface="B Nazanin" pitchFamily="2" charset="-78"/>
                  <a:sym typeface="Symbol"/>
                </a:rPr>
                <a:t> ناکامل </a:t>
              </a:r>
              <a:r>
                <a:rPr lang="en-US" dirty="0">
                  <a:solidFill>
                    <a:schemeClr val="tx1"/>
                  </a:solidFill>
                  <a:cs typeface="B Nazanin" pitchFamily="2" charset="-78"/>
                  <a:sym typeface="Symbol"/>
                </a:rPr>
                <a:t>FD</a:t>
              </a:r>
              <a:r>
                <a:rPr lang="fa-IR" dirty="0" smtClean="0">
                  <a:solidFill>
                    <a:schemeClr val="tx1"/>
                  </a:solidFill>
                  <a:cs typeface="B Nazanin" pitchFamily="2" charset="-78"/>
                  <a:sym typeface="Symbol"/>
                </a:rPr>
                <a:t> </a:t>
              </a:r>
              <a:endParaRPr lang="en-US" dirty="0">
                <a:solidFill>
                  <a:schemeClr val="tx1"/>
                </a:solidFill>
                <a:cs typeface="B Nazanin" pitchFamily="2" charset="-78"/>
                <a:sym typeface="Symbol"/>
              </a:endParaRPr>
            </a:p>
            <a:p>
              <a:r>
                <a:rPr lang="en-US" dirty="0" smtClean="0">
                  <a:solidFill>
                    <a:schemeClr val="tx1"/>
                  </a:solidFill>
                  <a:cs typeface="B Nazanin" pitchFamily="2" charset="-78"/>
                  <a:sym typeface="Symbol"/>
                </a:rPr>
                <a:t>A  Y</a:t>
              </a:r>
              <a:endParaRPr lang="en-US" dirty="0">
                <a:solidFill>
                  <a:schemeClr val="tx1"/>
                </a:solidFill>
                <a:cs typeface="B Nazanin" pitchFamily="2" charset="-78"/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4994565" y="5078248"/>
            <a:ext cx="588817" cy="418543"/>
            <a:chOff x="-110835" y="3765381"/>
            <a:chExt cx="588817" cy="418543"/>
          </a:xfrm>
        </p:grpSpPr>
        <p:sp>
          <p:nvSpPr>
            <p:cNvPr id="56" name="Right Brace 55"/>
            <p:cNvSpPr/>
            <p:nvPr/>
          </p:nvSpPr>
          <p:spPr>
            <a:xfrm rot="16200000">
              <a:off x="66979" y="3901074"/>
              <a:ext cx="105036" cy="460664"/>
            </a:xfrm>
            <a:prstGeom prst="rightBrace">
              <a:avLst/>
            </a:prstGeom>
            <a:ln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fa-IR" sz="2000">
                <a:cs typeface="B Nazanin" pitchFamily="2" charset="-78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-55418" y="3765381"/>
              <a:ext cx="533400" cy="383534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chemeClr val="tx1"/>
                  </a:solidFill>
                  <a:cs typeface="B Nazanin" pitchFamily="2" charset="-78"/>
                </a:rPr>
                <a:t>X</a:t>
              </a:r>
              <a:endParaRPr lang="en-US" dirty="0">
                <a:solidFill>
                  <a:schemeClr val="tx1"/>
                </a:solidFill>
                <a:cs typeface="B Nazanin" pitchFamily="2" charset="-7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63377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وابستگی </a:t>
            </a:r>
            <a:r>
              <a:rPr lang="fa-IR" dirty="0" smtClean="0"/>
              <a:t>تابعی </a:t>
            </a:r>
            <a:r>
              <a:rPr lang="fa-IR" sz="2000" dirty="0" smtClean="0"/>
              <a:t>(</a:t>
            </a:r>
            <a:r>
              <a:rPr lang="fa-IR" sz="2000" dirty="0"/>
              <a:t>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b="1" dirty="0" smtClean="0">
                <a:solidFill>
                  <a:srgbClr val="C00000"/>
                </a:solidFill>
              </a:rPr>
              <a:t>تمرین</a:t>
            </a:r>
            <a:r>
              <a:rPr lang="fa-IR" dirty="0" smtClean="0">
                <a:solidFill>
                  <a:srgbClr val="C00000"/>
                </a:solidFill>
              </a:rPr>
              <a:t>: </a:t>
            </a:r>
            <a:r>
              <a:rPr lang="fa-IR" dirty="0" smtClean="0"/>
              <a:t>اگر یک </a:t>
            </a:r>
            <a:r>
              <a:rPr lang="en-US" sz="1800" dirty="0" smtClean="0"/>
              <a:t>FD</a:t>
            </a:r>
            <a:r>
              <a:rPr lang="fa-IR" sz="1800" dirty="0" smtClean="0"/>
              <a:t> </a:t>
            </a:r>
            <a:r>
              <a:rPr lang="fa-IR" dirty="0" smtClean="0"/>
              <a:t>کامل به صورت </a:t>
            </a:r>
            <a:r>
              <a:rPr lang="en-US" sz="1800" dirty="0" smtClean="0"/>
              <a:t>A</a:t>
            </a:r>
            <a:r>
              <a:rPr lang="en-US" sz="1800" dirty="0" smtClean="0">
                <a:sym typeface="Symbol"/>
              </a:rPr>
              <a:t>Y</a:t>
            </a:r>
            <a:r>
              <a:rPr lang="fa-IR" dirty="0" smtClean="0">
                <a:sym typeface="Symbol"/>
              </a:rPr>
              <a:t> داشته باشیم، آنگاه </a:t>
            </a:r>
            <a:r>
              <a:rPr lang="en-US" sz="1800" dirty="0" smtClean="0">
                <a:sym typeface="Symbol"/>
              </a:rPr>
              <a:t>FD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ناکامل </a:t>
            </a:r>
            <a:r>
              <a:rPr lang="en-US" sz="1800" dirty="0" smtClean="0">
                <a:sym typeface="Symbol"/>
              </a:rPr>
              <a:t>(A,B)Y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از آن قابل استنتاج است.</a:t>
            </a:r>
          </a:p>
          <a:p>
            <a:pPr lvl="1"/>
            <a:r>
              <a:rPr lang="fa-IR" u="sng" dirty="0" smtClean="0">
                <a:solidFill>
                  <a:schemeClr val="bg2">
                    <a:lumMod val="25000"/>
                  </a:schemeClr>
                </a:solidFill>
                <a:sym typeface="Symbol"/>
              </a:rPr>
              <a:t>اثبات:</a:t>
            </a:r>
            <a:r>
              <a:rPr lang="fa-IR" dirty="0" smtClean="0">
                <a:solidFill>
                  <a:schemeClr val="bg2">
                    <a:lumMod val="25000"/>
                  </a:schemeClr>
                </a:solidFill>
                <a:sym typeface="Symbol"/>
              </a:rPr>
              <a:t> </a:t>
            </a:r>
            <a:r>
              <a:rPr lang="fa-IR" dirty="0" smtClean="0">
                <a:sym typeface="Symbol"/>
              </a:rPr>
              <a:t>با استفاده از قاعده افزایش از </a:t>
            </a:r>
            <a:r>
              <a:rPr lang="en-US" sz="1800" dirty="0" smtClean="0">
                <a:sym typeface="Symbol"/>
              </a:rPr>
              <a:t>AY</a:t>
            </a:r>
            <a:r>
              <a:rPr lang="fa-IR" dirty="0" smtClean="0">
                <a:sym typeface="Symbol"/>
              </a:rPr>
              <a:t> نتیجه می‏گیریم </a:t>
            </a:r>
            <a:r>
              <a:rPr lang="en-US" sz="1800" dirty="0" smtClean="0">
                <a:sym typeface="Symbol"/>
              </a:rPr>
              <a:t>(A,B)(Y,B)</a:t>
            </a:r>
            <a:endParaRPr lang="fa-IR" sz="1800" dirty="0" smtClean="0">
              <a:sym typeface="Symbol"/>
            </a:endParaRPr>
          </a:p>
          <a:p>
            <a:pPr marL="457200" lvl="1" indent="0">
              <a:buNone/>
            </a:pPr>
            <a:r>
              <a:rPr lang="fa-IR" dirty="0" smtClean="0">
                <a:sym typeface="Symbol"/>
              </a:rPr>
              <a:t>             با استفاده از قاعده تجزیه داریم: </a:t>
            </a:r>
            <a:r>
              <a:rPr lang="en-US" sz="1800" dirty="0" smtClean="0">
                <a:sym typeface="Symbol"/>
              </a:rPr>
              <a:t>(A,B)B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که یک </a:t>
            </a:r>
            <a:r>
              <a:rPr lang="en-US" sz="1800" dirty="0" smtClean="0">
                <a:sym typeface="Symbol"/>
              </a:rPr>
              <a:t>FD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بدیهی است و </a:t>
            </a:r>
            <a:r>
              <a:rPr lang="en-US" sz="1800" dirty="0" smtClean="0">
                <a:sym typeface="Symbol"/>
              </a:rPr>
              <a:t>(A,B)Y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که</a:t>
            </a:r>
            <a:br>
              <a:rPr lang="fa-IR" dirty="0" smtClean="0">
                <a:sym typeface="Symbol"/>
              </a:rPr>
            </a:br>
            <a:r>
              <a:rPr lang="fa-IR" dirty="0" smtClean="0">
                <a:sym typeface="Symbol"/>
              </a:rPr>
              <a:t>            همان حکم است.</a:t>
            </a:r>
          </a:p>
          <a:p>
            <a:pPr marL="0" indent="0">
              <a:buNone/>
            </a:pPr>
            <a:r>
              <a:rPr lang="fa-IR" dirty="0" smtClean="0">
                <a:sym typeface="Symbol"/>
              </a:rPr>
              <a:t>         مجموعه کاهش‏ناپذیر چه کاربردی دارد؟</a:t>
            </a:r>
          </a:p>
          <a:p>
            <a:pPr marL="0" indent="0">
              <a:buNone/>
            </a:pPr>
            <a:endParaRPr lang="fa-IR" sz="1600" dirty="0" smtClean="0">
              <a:sym typeface="Symbol"/>
            </a:endParaRPr>
          </a:p>
          <a:p>
            <a:pPr marL="0" indent="0">
              <a:buNone/>
            </a:pPr>
            <a:r>
              <a:rPr lang="fa-IR" dirty="0" smtClean="0">
                <a:sym typeface="Symbol"/>
              </a:rPr>
              <a:t>         </a:t>
            </a:r>
            <a:r>
              <a:rPr lang="fa-IR" b="1" dirty="0" smtClean="0">
                <a:solidFill>
                  <a:srgbClr val="0919AF"/>
                </a:solidFill>
                <a:sym typeface="Symbol"/>
              </a:rPr>
              <a:t>وابستگی تابعی با واسطه (</a:t>
            </a:r>
            <a:r>
              <a:rPr lang="en-US" sz="1800" b="1" dirty="0" smtClean="0">
                <a:solidFill>
                  <a:srgbClr val="0919AF"/>
                </a:solidFill>
                <a:sym typeface="Symbol"/>
              </a:rPr>
              <a:t>TFD</a:t>
            </a:r>
            <a:r>
              <a:rPr lang="fa-IR" b="1" dirty="0" smtClean="0">
                <a:solidFill>
                  <a:srgbClr val="0919AF"/>
                </a:solidFill>
                <a:sym typeface="Symbol"/>
              </a:rPr>
              <a:t>): </a:t>
            </a:r>
            <a:r>
              <a:rPr lang="fa-IR" dirty="0" smtClean="0">
                <a:sym typeface="Symbol"/>
              </a:rPr>
              <a:t>اگر </a:t>
            </a:r>
            <a:r>
              <a:rPr lang="en-US" sz="1800" dirty="0" smtClean="0">
                <a:sym typeface="Symbol"/>
              </a:rPr>
              <a:t>AB</a:t>
            </a:r>
            <a:r>
              <a:rPr lang="fa-IR" dirty="0" smtClean="0">
                <a:sym typeface="Symbol"/>
              </a:rPr>
              <a:t>، </a:t>
            </a:r>
            <a:r>
              <a:rPr lang="en-US" sz="1800" dirty="0" smtClean="0">
                <a:sym typeface="Symbol"/>
              </a:rPr>
              <a:t>BC</a:t>
            </a:r>
            <a:r>
              <a:rPr lang="fa-IR" dirty="0" smtClean="0">
                <a:sym typeface="Symbol"/>
              </a:rPr>
              <a:t> و </a:t>
            </a:r>
            <a:r>
              <a:rPr lang="en-US" sz="1800" dirty="0" smtClean="0">
                <a:sym typeface="Symbol"/>
              </a:rPr>
              <a:t>BA</a:t>
            </a:r>
            <a:r>
              <a:rPr lang="fa-IR" dirty="0" smtClean="0">
                <a:sym typeface="Symbol"/>
              </a:rPr>
              <a:t>، می‏گوییم </a:t>
            </a:r>
            <a:r>
              <a:rPr lang="en-US" sz="1800" dirty="0" smtClean="0">
                <a:sym typeface="Symbol"/>
              </a:rPr>
              <a:t>C</a:t>
            </a:r>
            <a:r>
              <a:rPr lang="fa-IR" dirty="0" smtClean="0">
                <a:sym typeface="Symbol"/>
              </a:rPr>
              <a:t> با </a:t>
            </a:r>
            <a:r>
              <a:rPr lang="en-US" sz="1800" dirty="0" smtClean="0">
                <a:sym typeface="Symbol"/>
              </a:rPr>
              <a:t>A</a:t>
            </a:r>
            <a:r>
              <a:rPr lang="fa-IR" dirty="0" smtClean="0">
                <a:sym typeface="Symbol"/>
              </a:rPr>
              <a:t>، </a:t>
            </a:r>
            <a:r>
              <a:rPr lang="en-US" sz="1800" dirty="0" smtClean="0">
                <a:sym typeface="Symbol"/>
              </a:rPr>
              <a:t>FD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با واسطه از طریق </a:t>
            </a:r>
            <a:r>
              <a:rPr lang="en-US" sz="1800" dirty="0" smtClean="0">
                <a:sym typeface="Symbol"/>
              </a:rPr>
              <a:t>B</a:t>
            </a:r>
            <a:r>
              <a:rPr lang="fa-IR" dirty="0" smtClean="0">
                <a:sym typeface="Symbol"/>
              </a:rPr>
              <a:t> دارد. </a:t>
            </a:r>
            <a:br>
              <a:rPr lang="fa-IR" dirty="0" smtClean="0">
                <a:sym typeface="Symbol"/>
              </a:rPr>
            </a:br>
            <a:r>
              <a:rPr lang="fa-IR" dirty="0" smtClean="0">
                <a:sym typeface="Symbol"/>
              </a:rPr>
              <a:t>اگر </a:t>
            </a:r>
            <a:r>
              <a:rPr lang="en-US" sz="1800" dirty="0" smtClean="0">
                <a:sym typeface="Symbol"/>
              </a:rPr>
              <a:t>BA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هم برقرار باشد، آنگاه آن </a:t>
            </a:r>
            <a:r>
              <a:rPr lang="en-US" sz="1800" dirty="0" smtClean="0">
                <a:sym typeface="Symbol"/>
              </a:rPr>
              <a:t>FD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با واسطه بدیهی (نامهم) است.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28555" y="4898859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 smtClean="0"/>
              <a:t>/</a:t>
            </a:r>
            <a:endParaRPr lang="en-US" dirty="0"/>
          </a:p>
        </p:txBody>
      </p:sp>
      <p:pic>
        <p:nvPicPr>
          <p:cNvPr id="5" name="Picture 4" descr="\\VBOXSVR\mahmoud\Documents\EDU\Sharif\DB\TA\tarif_n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1218" y="4885918"/>
            <a:ext cx="521122" cy="4030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FC318"/>
            </a:solidFill>
          </a:ln>
          <a:effectLst>
            <a:glow rad="50800">
              <a:srgbClr val="0FC318">
                <a:alpha val="80000"/>
              </a:srgbClr>
            </a:glow>
            <a:reflection blurRad="12700" stA="38000" endPos="28000" dist="5000" dir="5400000" sy="-100000" algn="bl" rotWithShape="0"/>
            <a:softEdge rad="0"/>
          </a:effectLst>
          <a:extLst/>
        </p:spPr>
      </p:pic>
      <p:pic>
        <p:nvPicPr>
          <p:cNvPr id="6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4868" y="3964001"/>
            <a:ext cx="481506" cy="41483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3598282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طراحی بالا به پایین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50000"/>
              </a:lnSpc>
              <a:tabLst>
                <a:tab pos="4398963" algn="l"/>
              </a:tabLst>
            </a:pPr>
            <a:r>
              <a:rPr lang="fa-IR" dirty="0" smtClean="0"/>
              <a:t>تبدیل نمودار </a:t>
            </a:r>
            <a:r>
              <a:rPr lang="en-US" sz="1800" dirty="0" smtClean="0"/>
              <a:t>[E]ER</a:t>
            </a:r>
            <a:r>
              <a:rPr lang="fa-IR" sz="1800" dirty="0" smtClean="0"/>
              <a:t> </a:t>
            </a:r>
            <a:r>
              <a:rPr lang="fa-IR" dirty="0" smtClean="0"/>
              <a:t>به مجموعه‏ای از رابطه‏های </a:t>
            </a:r>
            <a:r>
              <a:rPr lang="fa-IR" u="sng" dirty="0" smtClean="0"/>
              <a:t>نرمال </a:t>
            </a:r>
            <a:r>
              <a:rPr lang="fa-IR" dirty="0" smtClean="0"/>
              <a:t>(و نه لزوماً در نرمال‏ترین صورت) در طراحی </a:t>
            </a:r>
            <a:r>
              <a:rPr lang="en-US" sz="1800" dirty="0" smtClean="0"/>
              <a:t>RDB</a:t>
            </a:r>
            <a:r>
              <a:rPr lang="fa-IR" dirty="0" smtClean="0"/>
              <a:t>، نهایتاً طراح تصمیم می‏گیرد چند رابطه داشته باشد و عنوان (</a:t>
            </a:r>
            <a:r>
              <a:rPr lang="en-US" sz="1800" dirty="0" smtClean="0"/>
              <a:t>Heading</a:t>
            </a:r>
            <a:r>
              <a:rPr lang="fa-IR" dirty="0" smtClean="0"/>
              <a:t>) هر رابطه چه باشد.</a:t>
            </a:r>
          </a:p>
          <a:p>
            <a:pPr>
              <a:lnSpc>
                <a:spcPct val="250000"/>
              </a:lnSpc>
              <a:tabLst>
                <a:tab pos="4398963" algn="l"/>
              </a:tabLst>
            </a:pPr>
            <a:r>
              <a:rPr lang="fa-IR" dirty="0" smtClean="0"/>
              <a:t>در نمودار مدلسازی معنایی داده‏ها، حالات متعدد داریم، که در ادامه به آنها می‏پردازیم.</a:t>
            </a:r>
          </a:p>
          <a:p>
            <a:pPr>
              <a:lnSpc>
                <a:spcPct val="250000"/>
              </a:lnSpc>
              <a:tabLst>
                <a:tab pos="4398963" algn="l"/>
              </a:tabLst>
            </a:pPr>
            <a:endParaRPr lang="fa-IR" b="1" dirty="0" smtClean="0">
              <a:solidFill>
                <a:srgbClr val="C00000"/>
              </a:solidFill>
            </a:endParaRPr>
          </a:p>
          <a:p>
            <a:pPr>
              <a:lnSpc>
                <a:spcPct val="250000"/>
              </a:lnSpc>
              <a:tabLst>
                <a:tab pos="4398963" algn="l"/>
              </a:tabLst>
            </a:pPr>
            <a:r>
              <a:rPr lang="fa-IR" b="1" dirty="0" smtClean="0">
                <a:solidFill>
                  <a:srgbClr val="C00000"/>
                </a:solidFill>
              </a:rPr>
              <a:t>فرض: </a:t>
            </a:r>
            <a:r>
              <a:rPr lang="fa-IR" dirty="0" smtClean="0"/>
              <a:t>تا اطلاع ثانوی، همه صفات ساده‏اند و موجودیت‏ها ضعیف نیستند.</a:t>
            </a:r>
          </a:p>
          <a:p>
            <a:pPr marL="0" indent="0">
              <a:lnSpc>
                <a:spcPct val="250000"/>
              </a:lnSpc>
              <a:buNone/>
              <a:tabLst>
                <a:tab pos="4398963" algn="l"/>
              </a:tabLs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066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فرم‏های نرمال کلاسیک کادی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486400"/>
          </a:xfrm>
        </p:spPr>
        <p:txBody>
          <a:bodyPr>
            <a:normAutofit/>
          </a:bodyPr>
          <a:lstStyle/>
          <a:p>
            <a:r>
              <a:rPr lang="fa-IR" b="1" dirty="0" smtClean="0">
                <a:solidFill>
                  <a:srgbClr val="C00000"/>
                </a:solidFill>
              </a:rPr>
              <a:t>توجه: </a:t>
            </a:r>
            <a:r>
              <a:rPr lang="fa-IR" dirty="0" smtClean="0"/>
              <a:t>در سه فرم کلاسیک کادی، فقط با مفهوم کلید اصلی (</a:t>
            </a:r>
            <a:r>
              <a:rPr lang="en-US" sz="1800" dirty="0" smtClean="0"/>
              <a:t>PK</a:t>
            </a:r>
            <a:r>
              <a:rPr lang="fa-IR" dirty="0" smtClean="0"/>
              <a:t>) کار می‏کنیم و نه هر </a:t>
            </a:r>
            <a:r>
              <a:rPr lang="en-US" sz="1800" dirty="0" smtClean="0"/>
              <a:t>CK</a:t>
            </a:r>
            <a:r>
              <a:rPr lang="fa-IR" dirty="0" smtClean="0"/>
              <a:t>.</a:t>
            </a:r>
          </a:p>
          <a:p>
            <a:pPr marL="0" indent="0">
              <a:buNone/>
            </a:pPr>
            <a:r>
              <a:rPr lang="fa-IR" dirty="0" smtClean="0"/>
              <a:t>          </a:t>
            </a:r>
            <a:r>
              <a:rPr lang="en-US" sz="1800" b="1" dirty="0" smtClean="0">
                <a:solidFill>
                  <a:srgbClr val="0919AF"/>
                </a:solidFill>
              </a:rPr>
              <a:t>1NF</a:t>
            </a:r>
            <a:r>
              <a:rPr lang="fa-IR" dirty="0" smtClean="0"/>
              <a:t>: رابطه </a:t>
            </a:r>
            <a:r>
              <a:rPr lang="en-US" sz="1800" dirty="0" smtClean="0"/>
              <a:t>R</a:t>
            </a:r>
            <a:r>
              <a:rPr lang="fa-IR" dirty="0" smtClean="0"/>
              <a:t> در </a:t>
            </a:r>
            <a:r>
              <a:rPr lang="en-US" sz="1800" dirty="0" smtClean="0"/>
              <a:t>1NF</a:t>
            </a:r>
            <a:r>
              <a:rPr lang="fa-IR" sz="1800" dirty="0" smtClean="0"/>
              <a:t> </a:t>
            </a:r>
            <a:r>
              <a:rPr lang="fa-IR" dirty="0" smtClean="0"/>
              <a:t>است اگر و فقط اگر تمام صفات آن تک‏مقداری باشد.</a:t>
            </a:r>
          </a:p>
          <a:p>
            <a:pPr lvl="1"/>
            <a:r>
              <a:rPr lang="fa-IR" dirty="0" smtClean="0"/>
              <a:t>این تعریف می‏گوید هر رابطه </a:t>
            </a:r>
            <a:r>
              <a:rPr lang="fa-IR" u="sng" dirty="0" smtClean="0"/>
              <a:t>نرمال</a:t>
            </a:r>
            <a:r>
              <a:rPr lang="fa-IR" dirty="0" smtClean="0"/>
              <a:t> در </a:t>
            </a:r>
            <a:r>
              <a:rPr lang="en-US" sz="1800" dirty="0" smtClean="0"/>
              <a:t>1NF</a:t>
            </a:r>
            <a:r>
              <a:rPr lang="fa-IR" sz="1800" dirty="0" smtClean="0"/>
              <a:t> </a:t>
            </a:r>
            <a:r>
              <a:rPr lang="fa-IR" dirty="0" smtClean="0"/>
              <a:t>است.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fa-IR" sz="1800" b="1" dirty="0" smtClean="0">
                <a:solidFill>
                  <a:srgbClr val="0919AF"/>
                </a:solidFill>
              </a:rPr>
              <a:t>            </a:t>
            </a:r>
            <a:r>
              <a:rPr lang="en-US" sz="1800" b="1" dirty="0" smtClean="0">
                <a:solidFill>
                  <a:srgbClr val="0919AF"/>
                </a:solidFill>
              </a:rPr>
              <a:t>2NF</a:t>
            </a:r>
            <a:r>
              <a:rPr lang="fa-IR" dirty="0" smtClean="0"/>
              <a:t>: رابطه </a:t>
            </a:r>
            <a:r>
              <a:rPr lang="en-US" sz="1800" dirty="0" smtClean="0"/>
              <a:t>R</a:t>
            </a:r>
            <a:r>
              <a:rPr lang="fa-IR" dirty="0" smtClean="0"/>
              <a:t> در </a:t>
            </a:r>
            <a:r>
              <a:rPr lang="en-US" sz="1800" dirty="0" smtClean="0"/>
              <a:t>2NF</a:t>
            </a:r>
            <a:r>
              <a:rPr lang="fa-IR" sz="1800" dirty="0" smtClean="0"/>
              <a:t> </a:t>
            </a:r>
            <a:r>
              <a:rPr lang="fa-IR" dirty="0" smtClean="0"/>
              <a:t>است اگر و فقط اگر در </a:t>
            </a:r>
            <a:r>
              <a:rPr lang="en-US" sz="1800" dirty="0" smtClean="0"/>
              <a:t>1NF</a:t>
            </a:r>
            <a:r>
              <a:rPr lang="fa-IR" sz="1800" dirty="0" smtClean="0"/>
              <a:t> </a:t>
            </a:r>
            <a:r>
              <a:rPr lang="fa-IR" dirty="0" smtClean="0"/>
              <a:t>باشد و هر صفت </a:t>
            </a:r>
            <a:r>
              <a:rPr lang="fa-IR" u="sng" dirty="0" smtClean="0"/>
              <a:t>ناکلید</a:t>
            </a:r>
            <a:r>
              <a:rPr lang="fa-IR" dirty="0" smtClean="0"/>
              <a:t> (که خود </a:t>
            </a:r>
            <a:r>
              <a:rPr lang="en-US" sz="1800" dirty="0" smtClean="0"/>
              <a:t>PK</a:t>
            </a:r>
            <a:r>
              <a:rPr lang="fa-IR" sz="1800" dirty="0" smtClean="0"/>
              <a:t> </a:t>
            </a:r>
            <a:r>
              <a:rPr lang="fa-IR" dirty="0" smtClean="0"/>
              <a:t>نباشد و جزء </a:t>
            </a:r>
            <a:r>
              <a:rPr lang="en-US" sz="1800" dirty="0" smtClean="0"/>
              <a:t>PK</a:t>
            </a:r>
            <a:r>
              <a:rPr lang="fa-IR" sz="1800" dirty="0" smtClean="0"/>
              <a:t> </a:t>
            </a:r>
            <a:r>
              <a:rPr lang="fa-IR" dirty="0" smtClean="0"/>
              <a:t>هم نباشد) در آن، با </a:t>
            </a:r>
            <a:r>
              <a:rPr lang="fa-IR" u="sng" dirty="0" smtClean="0"/>
              <a:t>کلید اصلی</a:t>
            </a:r>
            <a:r>
              <a:rPr lang="fa-IR" dirty="0" smtClean="0"/>
              <a:t> رابطه، </a:t>
            </a:r>
            <a:r>
              <a:rPr lang="en-US" sz="1800" u="sng" dirty="0" smtClean="0"/>
              <a:t>FD</a:t>
            </a:r>
            <a:r>
              <a:rPr lang="fa-IR" sz="1800" u="sng" dirty="0" smtClean="0"/>
              <a:t> </a:t>
            </a:r>
            <a:r>
              <a:rPr lang="fa-IR" u="sng" dirty="0" smtClean="0"/>
              <a:t>کامل </a:t>
            </a:r>
            <a:r>
              <a:rPr lang="fa-IR" dirty="0" smtClean="0"/>
              <a:t>داشته باشد.</a:t>
            </a:r>
          </a:p>
          <a:p>
            <a:pPr lvl="1"/>
            <a:r>
              <a:rPr lang="fa-IR" dirty="0" smtClean="0"/>
              <a:t>به بیان دیگر در این رابطه </a:t>
            </a:r>
            <a:r>
              <a:rPr lang="en-US" sz="1800" dirty="0" smtClean="0"/>
              <a:t>FD</a:t>
            </a:r>
            <a:r>
              <a:rPr lang="fa-IR" dirty="0" smtClean="0"/>
              <a:t> ناکامل با کلید اصلی نداشته باشیم.</a:t>
            </a:r>
          </a:p>
          <a:p>
            <a:r>
              <a:rPr lang="fa-IR" dirty="0" smtClean="0"/>
              <a:t>الگوریتم تبدیل </a:t>
            </a:r>
            <a:r>
              <a:rPr lang="en-US" sz="1800" dirty="0" smtClean="0"/>
              <a:t>1NF</a:t>
            </a:r>
            <a:r>
              <a:rPr lang="fa-IR" sz="1800" dirty="0" smtClean="0"/>
              <a:t> </a:t>
            </a:r>
            <a:r>
              <a:rPr lang="fa-IR" dirty="0" smtClean="0"/>
              <a:t>به </a:t>
            </a:r>
            <a:r>
              <a:rPr lang="en-US" sz="1800" dirty="0" smtClean="0"/>
              <a:t>2NF</a:t>
            </a:r>
            <a:r>
              <a:rPr lang="fa-IR" dirty="0" smtClean="0"/>
              <a:t>: حذف </a:t>
            </a:r>
            <a:r>
              <a:rPr lang="en-US" sz="1800" u="sng" dirty="0" smtClean="0"/>
              <a:t>FD</a:t>
            </a:r>
            <a:r>
              <a:rPr lang="fa-IR" u="sng" dirty="0" smtClean="0"/>
              <a:t>های ناکامل</a:t>
            </a:r>
            <a:r>
              <a:rPr lang="fa-IR" dirty="0" smtClean="0"/>
              <a:t> از طریق تجزیه عمودی رابطه به طور مناسب.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fa-IR" dirty="0" smtClean="0"/>
              <a:t>          </a:t>
            </a:r>
            <a:r>
              <a:rPr lang="en-US" sz="1800" b="1" dirty="0" smtClean="0">
                <a:solidFill>
                  <a:srgbClr val="0919AF"/>
                </a:solidFill>
              </a:rPr>
              <a:t>3NF</a:t>
            </a:r>
            <a:r>
              <a:rPr lang="fa-IR" dirty="0" smtClean="0"/>
              <a:t>: رابطه </a:t>
            </a:r>
            <a:r>
              <a:rPr lang="en-US" sz="1800" dirty="0" smtClean="0"/>
              <a:t>R</a:t>
            </a:r>
            <a:r>
              <a:rPr lang="fa-IR" dirty="0" smtClean="0"/>
              <a:t> در </a:t>
            </a:r>
            <a:r>
              <a:rPr lang="en-US" sz="1800" dirty="0" smtClean="0"/>
              <a:t>3NF</a:t>
            </a:r>
            <a:r>
              <a:rPr lang="fa-IR" sz="1800" dirty="0" smtClean="0"/>
              <a:t> </a:t>
            </a:r>
            <a:r>
              <a:rPr lang="fa-IR" dirty="0" smtClean="0"/>
              <a:t>است اگر و فقط اگر در</a:t>
            </a:r>
            <a:r>
              <a:rPr lang="fa-IR" sz="1800" dirty="0" smtClean="0"/>
              <a:t> </a:t>
            </a:r>
            <a:r>
              <a:rPr lang="en-US" sz="1800" dirty="0" smtClean="0"/>
              <a:t>2NF</a:t>
            </a:r>
            <a:r>
              <a:rPr lang="fa-IR" dirty="0" smtClean="0"/>
              <a:t> باشد و هر صفت </a:t>
            </a:r>
            <a:r>
              <a:rPr lang="fa-IR" u="sng" dirty="0" smtClean="0"/>
              <a:t>ناکلید</a:t>
            </a:r>
            <a:r>
              <a:rPr lang="fa-IR" dirty="0" smtClean="0"/>
              <a:t> با </a:t>
            </a:r>
            <a:r>
              <a:rPr lang="fa-IR" u="sng" dirty="0" smtClean="0"/>
              <a:t>کلید اصلی</a:t>
            </a:r>
            <a:r>
              <a:rPr lang="fa-IR" dirty="0" smtClean="0"/>
              <a:t> رابطه، فقط </a:t>
            </a:r>
            <a:r>
              <a:rPr lang="en-US" sz="1800" dirty="0" smtClean="0"/>
              <a:t>FD</a:t>
            </a:r>
            <a:r>
              <a:rPr lang="fa-IR" sz="1800" dirty="0" smtClean="0"/>
              <a:t> </a:t>
            </a:r>
            <a:r>
              <a:rPr lang="fa-IR" dirty="0" smtClean="0"/>
              <a:t>بی‏واسطه داشته باشد (</a:t>
            </a:r>
            <a:r>
              <a:rPr lang="en-US" sz="1800" dirty="0" smtClean="0"/>
              <a:t>FD</a:t>
            </a:r>
            <a:r>
              <a:rPr lang="fa-IR" sz="1800" dirty="0" smtClean="0"/>
              <a:t> </a:t>
            </a:r>
            <a:r>
              <a:rPr lang="fa-IR" dirty="0" smtClean="0"/>
              <a:t>باواسطه نداشته باشد).</a:t>
            </a:r>
          </a:p>
          <a:p>
            <a:r>
              <a:rPr lang="fa-IR" dirty="0" smtClean="0"/>
              <a:t>الگوریتم تبدیل </a:t>
            </a:r>
            <a:r>
              <a:rPr lang="en-US" sz="1800" dirty="0" smtClean="0"/>
              <a:t>2NF</a:t>
            </a:r>
            <a:r>
              <a:rPr lang="fa-IR" sz="1800" dirty="0" smtClean="0"/>
              <a:t> </a:t>
            </a:r>
            <a:r>
              <a:rPr lang="fa-IR" dirty="0" smtClean="0"/>
              <a:t>به </a:t>
            </a:r>
            <a:r>
              <a:rPr lang="en-US" sz="1800" dirty="0" smtClean="0"/>
              <a:t>3NF</a:t>
            </a:r>
            <a:r>
              <a:rPr lang="fa-IR" dirty="0" smtClean="0"/>
              <a:t>: حذف </a:t>
            </a:r>
            <a:r>
              <a:rPr lang="en-US" sz="1800" dirty="0" smtClean="0"/>
              <a:t>FD</a:t>
            </a:r>
            <a:r>
              <a:rPr lang="fa-IR" dirty="0" smtClean="0"/>
              <a:t>های با واسطه.</a:t>
            </a:r>
            <a:endParaRPr lang="en-US" dirty="0"/>
          </a:p>
        </p:txBody>
      </p:sp>
      <p:pic>
        <p:nvPicPr>
          <p:cNvPr id="4" name="Picture 3" descr="\\VBOXSVR\mahmoud\Documents\EDU\Sharif\DB\TA\tarif_n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3288" y="1968923"/>
            <a:ext cx="521122" cy="4030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FC318"/>
            </a:solidFill>
          </a:ln>
          <a:effectLst>
            <a:glow rad="50800">
              <a:srgbClr val="0FC318">
                <a:alpha val="80000"/>
              </a:srgbClr>
            </a:glow>
            <a:reflection blurRad="12700" stA="38000" endPos="28000" dist="5000" dir="5400000" sy="-100000" algn="bl" rotWithShape="0"/>
            <a:softEdge rad="0"/>
          </a:effectLst>
          <a:extLst/>
        </p:spPr>
      </p:pic>
      <p:pic>
        <p:nvPicPr>
          <p:cNvPr id="5" name="Picture 4" descr="\\VBOXSVR\mahmoud\Documents\EDU\Sharif\DB\TA\tarif_n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3288" y="3102145"/>
            <a:ext cx="521122" cy="4030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FC318"/>
            </a:solidFill>
          </a:ln>
          <a:effectLst>
            <a:glow rad="50800">
              <a:srgbClr val="0FC318">
                <a:alpha val="80000"/>
              </a:srgbClr>
            </a:glow>
            <a:reflection blurRad="12700" stA="38000" endPos="28000" dist="5000" dir="5400000" sy="-100000" algn="bl" rotWithShape="0"/>
            <a:softEdge rad="0"/>
          </a:effectLst>
          <a:extLst/>
        </p:spPr>
      </p:pic>
      <p:pic>
        <p:nvPicPr>
          <p:cNvPr id="6" name="Picture 5" descr="\\VBOXSVR\mahmoud\Documents\EDU\Sharif\DB\TA\tarif_n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3288" y="5159545"/>
            <a:ext cx="521122" cy="4030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FC318"/>
            </a:solidFill>
          </a:ln>
          <a:effectLst>
            <a:glow rad="50800">
              <a:srgbClr val="0FC318">
                <a:alpha val="80000"/>
              </a:srgbClr>
            </a:glow>
            <a:reflection blurRad="12700" stA="38000" endPos="28000" dist="5000" dir="5400000" sy="-100000" algn="bl" rotWithShape="0"/>
            <a:softEdge rad="0"/>
          </a:effectLst>
          <a:extLst/>
        </p:spPr>
      </p:pic>
    </p:spTree>
    <p:extLst>
      <p:ext uri="{BB962C8B-B14F-4D97-AF65-F5344CB8AC3E}">
        <p14:creationId xmlns:p14="http://schemas.microsoft.com/office/powerpoint/2010/main" val="3062727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فرم‏های نرمال کلاسیک </a:t>
            </a:r>
            <a:r>
              <a:rPr lang="fa-IR" dirty="0" smtClean="0"/>
              <a:t>کادی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a-IR" dirty="0" smtClean="0"/>
              <a:t>          مثالی قید می‏کنیم و در آن تا </a:t>
            </a:r>
            <a:r>
              <a:rPr lang="en-US" sz="1800" dirty="0" smtClean="0"/>
              <a:t>3NF</a:t>
            </a:r>
            <a:r>
              <a:rPr lang="fa-IR" sz="1800" dirty="0" smtClean="0"/>
              <a:t> </a:t>
            </a:r>
            <a:r>
              <a:rPr lang="fa-IR" dirty="0" smtClean="0"/>
              <a:t>پیش می‏رویم.</a:t>
            </a:r>
          </a:p>
          <a:p>
            <a:r>
              <a:rPr lang="fa-IR" dirty="0" smtClean="0"/>
              <a:t>در حالت کلی، تمام صفات دانشجو، درس و انتخاب در یک رابطه می‏توانند باشند.</a:t>
            </a:r>
          </a:p>
          <a:p>
            <a:r>
              <a:rPr lang="fa-IR" dirty="0" smtClean="0"/>
              <a:t>قواعد محیط:</a:t>
            </a:r>
          </a:p>
          <a:p>
            <a:pPr marL="457200" lvl="1" indent="0">
              <a:buNone/>
            </a:pPr>
            <a:r>
              <a:rPr lang="fa-IR" dirty="0" smtClean="0"/>
              <a:t>1- یک دانشجو در یک رشته تحصیل می‏کند.</a:t>
            </a:r>
          </a:p>
          <a:p>
            <a:pPr marL="457200" lvl="1" indent="0">
              <a:buNone/>
            </a:pPr>
            <a:r>
              <a:rPr lang="fa-IR" dirty="0" smtClean="0"/>
              <a:t>2- یک دانشجو در یک دانشکده تحصیل می‏کند.</a:t>
            </a:r>
          </a:p>
          <a:p>
            <a:pPr marL="457200" lvl="1" indent="0">
              <a:buNone/>
            </a:pPr>
            <a:r>
              <a:rPr lang="fa-IR" dirty="0" smtClean="0"/>
              <a:t>3- یک رشته در یک دانشکده ارائه می‏شود.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228600" y="2717899"/>
            <a:ext cx="3361818" cy="2616101"/>
            <a:chOff x="584450" y="3124200"/>
            <a:chExt cx="3361818" cy="2616101"/>
          </a:xfrm>
        </p:grpSpPr>
        <p:sp>
          <p:nvSpPr>
            <p:cNvPr id="4" name="TextBox 3"/>
            <p:cNvSpPr txBox="1"/>
            <p:nvPr/>
          </p:nvSpPr>
          <p:spPr>
            <a:xfrm>
              <a:off x="584450" y="3124200"/>
              <a:ext cx="3361818" cy="2616101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>
                <a:spcAft>
                  <a:spcPts val="300"/>
                </a:spcAft>
              </a:pPr>
              <a:r>
                <a:rPr lang="en-US" sz="1600" b="1" dirty="0"/>
                <a:t>R</a:t>
              </a:r>
              <a:r>
                <a:rPr lang="en-US" sz="1600" dirty="0"/>
                <a:t> </a:t>
              </a:r>
              <a:r>
                <a:rPr lang="en-US" sz="1600" b="1" dirty="0"/>
                <a:t>(</a:t>
              </a:r>
              <a:r>
                <a:rPr lang="en-US" sz="1600" b="1" u="sng" dirty="0"/>
                <a:t>STID,  COID</a:t>
              </a:r>
              <a:r>
                <a:rPr lang="en-US" sz="1600" b="1" dirty="0"/>
                <a:t>,  </a:t>
              </a:r>
              <a:r>
                <a:rPr lang="en-US" sz="1600" b="1" dirty="0" smtClean="0"/>
                <a:t> STJ</a:t>
              </a:r>
              <a:r>
                <a:rPr lang="en-US" sz="1600" b="1" dirty="0"/>
                <a:t>, </a:t>
              </a:r>
              <a:r>
                <a:rPr lang="en-US" sz="1600" b="1" dirty="0" smtClean="0"/>
                <a:t>  </a:t>
              </a:r>
              <a:r>
                <a:rPr lang="en-US" sz="1600" b="1" dirty="0"/>
                <a:t>STD, </a:t>
              </a:r>
              <a:r>
                <a:rPr lang="en-US" sz="1600" b="1" dirty="0" smtClean="0"/>
                <a:t>  </a:t>
              </a:r>
              <a:r>
                <a:rPr lang="en-US" sz="1600" b="1" dirty="0"/>
                <a:t>GR)</a:t>
              </a:r>
              <a:endParaRPr lang="fa-IR" sz="1600" b="1" dirty="0"/>
            </a:p>
            <a:p>
              <a:pPr>
                <a:spcAft>
                  <a:spcPts val="300"/>
                </a:spcAft>
              </a:pPr>
              <a:r>
                <a:rPr lang="en-US" sz="1600" dirty="0"/>
                <a:t> </a:t>
              </a:r>
              <a:r>
                <a:rPr lang="en-US" sz="1600" dirty="0" smtClean="0"/>
                <a:t>      777      CO1     </a:t>
              </a:r>
              <a:r>
                <a:rPr lang="en-US" sz="1600" dirty="0" err="1" smtClean="0"/>
                <a:t>Phys</a:t>
              </a:r>
              <a:r>
                <a:rPr lang="en-US" sz="1600" dirty="0" smtClean="0"/>
                <a:t>    D11     19</a:t>
              </a:r>
            </a:p>
            <a:p>
              <a:pPr>
                <a:spcAft>
                  <a:spcPts val="300"/>
                </a:spcAft>
              </a:pPr>
              <a:r>
                <a:rPr lang="en-US" sz="1600" dirty="0"/>
                <a:t> </a:t>
              </a:r>
              <a:r>
                <a:rPr lang="en-US" sz="1600" dirty="0" smtClean="0"/>
                <a:t>      777      CO2     </a:t>
              </a:r>
              <a:r>
                <a:rPr lang="en-US" sz="1600" dirty="0" err="1" smtClean="0"/>
                <a:t>Phys</a:t>
              </a:r>
              <a:r>
                <a:rPr lang="en-US" sz="1600" dirty="0" smtClean="0"/>
                <a:t>    D11     16</a:t>
              </a:r>
            </a:p>
            <a:p>
              <a:pPr>
                <a:spcAft>
                  <a:spcPts val="300"/>
                </a:spcAft>
              </a:pPr>
              <a:r>
                <a:rPr lang="en-US" sz="1600" dirty="0" smtClean="0"/>
                <a:t>       777      CO3     </a:t>
              </a:r>
              <a:r>
                <a:rPr lang="en-US" sz="1600" dirty="0" err="1" smtClean="0"/>
                <a:t>Phys</a:t>
              </a:r>
              <a:r>
                <a:rPr lang="en-US" sz="1600" dirty="0" smtClean="0"/>
                <a:t>    D11     11</a:t>
              </a:r>
            </a:p>
            <a:p>
              <a:pPr>
                <a:spcAft>
                  <a:spcPts val="300"/>
                </a:spcAft>
              </a:pPr>
              <a:r>
                <a:rPr lang="en-US" sz="1600" dirty="0"/>
                <a:t> </a:t>
              </a:r>
              <a:r>
                <a:rPr lang="en-US" sz="1600" dirty="0" smtClean="0"/>
                <a:t>      888      CO1     Math    D12    16</a:t>
              </a:r>
            </a:p>
            <a:p>
              <a:pPr>
                <a:spcAft>
                  <a:spcPts val="300"/>
                </a:spcAft>
              </a:pPr>
              <a:r>
                <a:rPr lang="en-US" sz="1600" dirty="0"/>
                <a:t> </a:t>
              </a:r>
              <a:r>
                <a:rPr lang="en-US" sz="1600" dirty="0" smtClean="0"/>
                <a:t>      888      CO2     Math    D12    18</a:t>
              </a:r>
            </a:p>
            <a:p>
              <a:pPr>
                <a:spcAft>
                  <a:spcPts val="300"/>
                </a:spcAft>
              </a:pPr>
              <a:r>
                <a:rPr lang="en-US" sz="1600" dirty="0"/>
                <a:t> </a:t>
              </a:r>
              <a:r>
                <a:rPr lang="en-US" sz="1600" dirty="0" smtClean="0"/>
                <a:t>      444      CO1     Math    D12    13</a:t>
              </a:r>
            </a:p>
            <a:p>
              <a:pPr>
                <a:spcAft>
                  <a:spcPts val="300"/>
                </a:spcAft>
              </a:pPr>
              <a:r>
                <a:rPr lang="en-US" sz="1600" dirty="0"/>
                <a:t> </a:t>
              </a:r>
              <a:r>
                <a:rPr lang="en-US" sz="1600" dirty="0" smtClean="0"/>
                <a:t>      555      CO1     </a:t>
              </a:r>
              <a:r>
                <a:rPr lang="en-US" sz="1600" dirty="0" err="1" smtClean="0"/>
                <a:t>Phys</a:t>
              </a:r>
              <a:r>
                <a:rPr lang="en-US" sz="1600" dirty="0" smtClean="0"/>
                <a:t>     D11    14</a:t>
              </a:r>
            </a:p>
            <a:p>
              <a:pPr>
                <a:spcAft>
                  <a:spcPts val="300"/>
                </a:spcAft>
              </a:pPr>
              <a:r>
                <a:rPr lang="en-US" sz="1600" dirty="0"/>
                <a:t> </a:t>
              </a:r>
              <a:r>
                <a:rPr lang="en-US" sz="1600" dirty="0" smtClean="0"/>
                <a:t>      555      CO2     </a:t>
              </a:r>
              <a:r>
                <a:rPr lang="en-US" sz="1600" dirty="0" err="1" smtClean="0"/>
                <a:t>Phys</a:t>
              </a:r>
              <a:r>
                <a:rPr lang="en-US" sz="1600" dirty="0" smtClean="0"/>
                <a:t>     D11    12</a:t>
              </a:r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990600" y="3458934"/>
              <a:ext cx="1" cy="2179866"/>
            </a:xfrm>
            <a:prstGeom prst="line">
              <a:avLst/>
            </a:prstGeom>
            <a:ln w="222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Rounded Rectangle 18"/>
          <p:cNvSpPr/>
          <p:nvPr/>
        </p:nvSpPr>
        <p:spPr>
          <a:xfrm>
            <a:off x="5334000" y="4556234"/>
            <a:ext cx="3222037" cy="39676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1">
              <a:lnSpc>
                <a:spcPct val="150000"/>
              </a:lnSpc>
            </a:pPr>
            <a:r>
              <a:rPr lang="en-US" sz="1600" dirty="0" smtClean="0">
                <a:solidFill>
                  <a:srgbClr val="FF0000"/>
                </a:solidFill>
                <a:cs typeface="B Nazanin" pitchFamily="2" charset="-78"/>
              </a:rPr>
              <a:t>FD</a:t>
            </a:r>
            <a:r>
              <a:rPr lang="fa-IR" dirty="0" smtClean="0">
                <a:solidFill>
                  <a:srgbClr val="FF0000"/>
                </a:solidFill>
                <a:cs typeface="B Nazanin" pitchFamily="2" charset="-78"/>
              </a:rPr>
              <a:t>های ناشی از </a:t>
            </a:r>
            <a:r>
              <a:rPr lang="en-US" sz="1600" dirty="0" smtClean="0">
                <a:solidFill>
                  <a:srgbClr val="FF0000"/>
                </a:solidFill>
                <a:cs typeface="B Nazanin" pitchFamily="2" charset="-78"/>
              </a:rPr>
              <a:t>PK</a:t>
            </a:r>
            <a:r>
              <a:rPr lang="fa-IR" sz="1600" dirty="0" smtClean="0">
                <a:solidFill>
                  <a:srgbClr val="FF0000"/>
                </a:solidFill>
                <a:cs typeface="B Nazanin" pitchFamily="2" charset="-78"/>
              </a:rPr>
              <a:t> </a:t>
            </a:r>
            <a:r>
              <a:rPr lang="fa-IR" dirty="0" smtClean="0">
                <a:solidFill>
                  <a:srgbClr val="FF0000"/>
                </a:solidFill>
                <a:cs typeface="B Nazanin" pitchFamily="2" charset="-78"/>
              </a:rPr>
              <a:t>(سمت چپ </a:t>
            </a:r>
            <a:r>
              <a:rPr lang="en-US" sz="1600" dirty="0" smtClean="0">
                <a:solidFill>
                  <a:srgbClr val="FF0000"/>
                </a:solidFill>
                <a:cs typeface="B Nazanin" pitchFamily="2" charset="-78"/>
              </a:rPr>
              <a:t>PK</a:t>
            </a:r>
            <a:r>
              <a:rPr lang="fa-IR" dirty="0" smtClean="0">
                <a:solidFill>
                  <a:srgbClr val="FF0000"/>
                </a:solidFill>
                <a:cs typeface="B Nazanin" pitchFamily="2" charset="-78"/>
              </a:rPr>
              <a:t>)</a:t>
            </a:r>
            <a:endParaRPr lang="en-US" dirty="0" smtClean="0">
              <a:solidFill>
                <a:srgbClr val="FF0000"/>
              </a:solidFill>
              <a:cs typeface="B Nazanin" pitchFamily="2" charset="-78"/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6642536" y="4953000"/>
            <a:ext cx="80266" cy="495301"/>
          </a:xfrm>
          <a:prstGeom prst="straightConnector1">
            <a:avLst/>
          </a:prstGeom>
          <a:ln w="19050">
            <a:solidFill>
              <a:srgbClr val="C0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4191000" y="5257800"/>
            <a:ext cx="3363686" cy="1295400"/>
            <a:chOff x="4648200" y="5107116"/>
            <a:chExt cx="3363686" cy="1295400"/>
          </a:xfrm>
        </p:grpSpPr>
        <p:grpSp>
          <p:nvGrpSpPr>
            <p:cNvPr id="7" name="Group 6"/>
            <p:cNvGrpSpPr/>
            <p:nvPr/>
          </p:nvGrpSpPr>
          <p:grpSpPr>
            <a:xfrm>
              <a:off x="4648200" y="5107116"/>
              <a:ext cx="3352800" cy="1104900"/>
              <a:chOff x="304800" y="3614965"/>
              <a:chExt cx="3352800" cy="1104900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304800" y="4041421"/>
                <a:ext cx="528532" cy="381000"/>
              </a:xfrm>
              <a:prstGeom prst="rect">
                <a:avLst/>
              </a:prstGeom>
              <a:noFill/>
              <a:ln w="25400">
                <a:solidFill>
                  <a:srgbClr val="0919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</a:rPr>
                  <a:t>GR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9" name="Straight Arrow Connector 8"/>
              <p:cNvCxnSpPr>
                <a:stCxn id="17" idx="1"/>
                <a:endCxn id="8" idx="3"/>
              </p:cNvCxnSpPr>
              <p:nvPr/>
            </p:nvCxnSpPr>
            <p:spPr>
              <a:xfrm flipH="1">
                <a:off x="833332" y="4230964"/>
                <a:ext cx="614468" cy="957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Rectangle 9"/>
              <p:cNvSpPr/>
              <p:nvPr/>
            </p:nvSpPr>
            <p:spPr>
              <a:xfrm>
                <a:off x="1597766" y="4305300"/>
                <a:ext cx="688234" cy="381000"/>
              </a:xfrm>
              <a:prstGeom prst="rect">
                <a:avLst/>
              </a:prstGeom>
              <a:noFill/>
              <a:ln w="25400">
                <a:solidFill>
                  <a:srgbClr val="0919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</a:rPr>
                  <a:t>COID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1597766" y="3810000"/>
                <a:ext cx="683366" cy="381000"/>
              </a:xfrm>
              <a:prstGeom prst="rect">
                <a:avLst/>
              </a:prstGeom>
              <a:noFill/>
              <a:ln w="25400">
                <a:solidFill>
                  <a:srgbClr val="0919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</a:rPr>
                  <a:t>STID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3037114" y="3614965"/>
                <a:ext cx="620486" cy="381000"/>
              </a:xfrm>
              <a:prstGeom prst="rect">
                <a:avLst/>
              </a:prstGeom>
              <a:noFill/>
              <a:ln w="25400">
                <a:solidFill>
                  <a:srgbClr val="0919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</a:rPr>
                  <a:t>STJ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3" name="Straight Arrow Connector 12"/>
              <p:cNvCxnSpPr>
                <a:endCxn id="12" idx="1"/>
              </p:cNvCxnSpPr>
              <p:nvPr/>
            </p:nvCxnSpPr>
            <p:spPr>
              <a:xfrm>
                <a:off x="2438400" y="3805465"/>
                <a:ext cx="598714" cy="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/>
              <p:cNvCxnSpPr/>
              <p:nvPr/>
            </p:nvCxnSpPr>
            <p:spPr>
              <a:xfrm>
                <a:off x="2434772" y="4719865"/>
                <a:ext cx="598714" cy="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Rectangle 16"/>
            <p:cNvSpPr/>
            <p:nvPr/>
          </p:nvSpPr>
          <p:spPr>
            <a:xfrm>
              <a:off x="5791200" y="5119914"/>
              <a:ext cx="978209" cy="1206402"/>
            </a:xfrm>
            <a:prstGeom prst="rect">
              <a:avLst/>
            </a:prstGeom>
            <a:noFill/>
            <a:ln w="25400">
              <a:solidFill>
                <a:srgbClr val="0919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391400" y="6021516"/>
              <a:ext cx="620486" cy="381000"/>
            </a:xfrm>
            <a:prstGeom prst="rect">
              <a:avLst/>
            </a:prstGeom>
            <a:noFill/>
            <a:ln w="25400">
              <a:solidFill>
                <a:srgbClr val="0919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STD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6" name="Curved Connector 25"/>
          <p:cNvCxnSpPr>
            <a:stCxn id="11" idx="3"/>
          </p:cNvCxnSpPr>
          <p:nvPr/>
        </p:nvCxnSpPr>
        <p:spPr>
          <a:xfrm flipV="1">
            <a:off x="6167332" y="5638800"/>
            <a:ext cx="755982" cy="4535"/>
          </a:xfrm>
          <a:prstGeom prst="curvedConnector3">
            <a:avLst>
              <a:gd name="adj1" fmla="val 50000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/>
          <p:cNvCxnSpPr/>
          <p:nvPr/>
        </p:nvCxnSpPr>
        <p:spPr>
          <a:xfrm>
            <a:off x="6167332" y="5738585"/>
            <a:ext cx="755982" cy="433615"/>
          </a:xfrm>
          <a:prstGeom prst="curvedConnector3">
            <a:avLst>
              <a:gd name="adj1" fmla="val 50000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urved Connector 39"/>
          <p:cNvCxnSpPr>
            <a:stCxn id="12" idx="2"/>
            <a:endCxn id="18" idx="0"/>
          </p:cNvCxnSpPr>
          <p:nvPr/>
        </p:nvCxnSpPr>
        <p:spPr>
          <a:xfrm rot="16200000" flipH="1">
            <a:off x="6972300" y="5900057"/>
            <a:ext cx="533400" cy="10886"/>
          </a:xfrm>
          <a:prstGeom prst="curvedConnector3">
            <a:avLst>
              <a:gd name="adj1" fmla="val 50000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6494202" y="5541734"/>
            <a:ext cx="228600" cy="21680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a-IR" sz="1600" b="1" dirty="0" smtClean="0">
                <a:solidFill>
                  <a:schemeClr val="tx1"/>
                </a:solidFill>
                <a:cs typeface="B Nazanin" pitchFamily="2" charset="-78"/>
              </a:rPr>
              <a:t>1</a:t>
            </a:r>
            <a:endParaRPr lang="en-US" b="1" dirty="0">
              <a:solidFill>
                <a:schemeClr val="tx1"/>
              </a:solidFill>
              <a:cs typeface="B Nazanin" pitchFamily="2" charset="-78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6532302" y="5959927"/>
            <a:ext cx="228600" cy="21680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a-IR" sz="1600" b="1" dirty="0" smtClean="0">
                <a:solidFill>
                  <a:schemeClr val="tx1"/>
                </a:solidFill>
                <a:cs typeface="B Nazanin" pitchFamily="2" charset="-78"/>
              </a:rPr>
              <a:t>2</a:t>
            </a:r>
            <a:endParaRPr lang="en-US" b="1" dirty="0">
              <a:solidFill>
                <a:schemeClr val="tx1"/>
              </a:solidFill>
              <a:cs typeface="B Nazanin" pitchFamily="2" charset="-78"/>
            </a:endParaRPr>
          </a:p>
        </p:txBody>
      </p:sp>
      <p:sp>
        <p:nvSpPr>
          <p:cNvPr id="47" name="Oval 46"/>
          <p:cNvSpPr/>
          <p:nvPr/>
        </p:nvSpPr>
        <p:spPr>
          <a:xfrm>
            <a:off x="7133772" y="5729514"/>
            <a:ext cx="228600" cy="216807"/>
          </a:xfrm>
          <a:prstGeom prst="ellipse">
            <a:avLst/>
          </a:prstGeom>
          <a:gradFill>
            <a:gsLst>
              <a:gs pos="0">
                <a:schemeClr val="accent3">
                  <a:tint val="50000"/>
                  <a:satMod val="300000"/>
                  <a:alpha val="58000"/>
                </a:schemeClr>
              </a:gs>
              <a:gs pos="3500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a-IR" sz="1600" b="1" dirty="0" smtClean="0">
                <a:solidFill>
                  <a:schemeClr val="tx1"/>
                </a:solidFill>
                <a:cs typeface="B Nazanin" pitchFamily="2" charset="-78"/>
              </a:rPr>
              <a:t>3</a:t>
            </a:r>
            <a:endParaRPr lang="en-US" b="1" dirty="0">
              <a:solidFill>
                <a:schemeClr val="tx1"/>
              </a:solidFill>
              <a:cs typeface="B Nazanin" pitchFamily="2" charset="-78"/>
            </a:endParaRPr>
          </a:p>
        </p:txBody>
      </p:sp>
      <p:pic>
        <p:nvPicPr>
          <p:cNvPr id="27" name="Picture 26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2077" y="1415142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8276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9" grpId="0"/>
      <p:bldP spid="45" grpId="0" animBg="1"/>
      <p:bldP spid="46" grpId="0" animBg="1"/>
      <p:bldP spid="47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فرم‏های نرمال کلاسیک کادی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486400"/>
          </a:xfrm>
        </p:spPr>
        <p:txBody>
          <a:bodyPr>
            <a:normAutofit fontScale="92500" lnSpcReduction="20000"/>
          </a:bodyPr>
          <a:lstStyle/>
          <a:p>
            <a:r>
              <a:rPr lang="fa-IR" dirty="0" smtClean="0"/>
              <a:t>رابطه </a:t>
            </a:r>
            <a:r>
              <a:rPr lang="en-US" sz="1800" b="1" dirty="0" smtClean="0"/>
              <a:t>R</a:t>
            </a:r>
            <a:r>
              <a:rPr lang="fa-IR" dirty="0" smtClean="0"/>
              <a:t> در </a:t>
            </a:r>
            <a:r>
              <a:rPr lang="en-US" sz="1800" dirty="0" smtClean="0"/>
              <a:t>1NF</a:t>
            </a:r>
            <a:r>
              <a:rPr lang="fa-IR" dirty="0" smtClean="0"/>
              <a:t> است (چون همه صفات تک مقداری هستند) ولی آنومالی دارد و باید نرمال‏تر شود.</a:t>
            </a:r>
          </a:p>
          <a:p>
            <a:r>
              <a:rPr lang="fa-IR" b="1" dirty="0" smtClean="0">
                <a:solidFill>
                  <a:srgbClr val="C00000"/>
                </a:solidFill>
              </a:rPr>
              <a:t>آنومالی‏های رابطه </a:t>
            </a:r>
            <a:r>
              <a:rPr lang="en-US" sz="1800" b="1" dirty="0" smtClean="0">
                <a:solidFill>
                  <a:srgbClr val="C00000"/>
                </a:solidFill>
              </a:rPr>
              <a:t>R</a:t>
            </a:r>
            <a:r>
              <a:rPr lang="fa-IR" b="1" dirty="0" smtClean="0">
                <a:solidFill>
                  <a:srgbClr val="C00000"/>
                </a:solidFill>
              </a:rPr>
              <a:t>:</a:t>
            </a:r>
          </a:p>
          <a:p>
            <a:pPr marL="457200" lvl="1" indent="0">
              <a:buNone/>
            </a:pPr>
            <a:r>
              <a:rPr lang="fa-IR" dirty="0" smtClean="0"/>
              <a:t>1- </a:t>
            </a:r>
            <a:r>
              <a:rPr lang="fa-IR" sz="1900" b="1" dirty="0" smtClean="0">
                <a:solidFill>
                  <a:schemeClr val="bg2">
                    <a:lumMod val="25000"/>
                  </a:schemeClr>
                </a:solidFill>
              </a:rPr>
              <a:t>در درج:</a:t>
            </a:r>
          </a:p>
          <a:p>
            <a:pPr marL="457200" lvl="1" indent="0">
              <a:buNone/>
            </a:pPr>
            <a:r>
              <a:rPr lang="fa-IR" dirty="0"/>
              <a:t>	</a:t>
            </a:r>
            <a:r>
              <a:rPr lang="fa-IR" dirty="0" smtClean="0"/>
              <a:t>درج کن این فقره اطلاع درمورد یک دانشجو را: </a:t>
            </a:r>
            <a:r>
              <a:rPr lang="en-US" sz="1800" dirty="0" smtClean="0">
                <a:sym typeface="Symbol"/>
              </a:rPr>
              <a:t></a:t>
            </a:r>
            <a:r>
              <a:rPr lang="en-US" sz="1800" dirty="0" smtClean="0"/>
              <a:t>‘666’, ‘</a:t>
            </a:r>
            <a:r>
              <a:rPr lang="en-US" sz="1800" dirty="0" err="1" smtClean="0"/>
              <a:t>chem</a:t>
            </a:r>
            <a:r>
              <a:rPr lang="en-US" sz="1800" dirty="0" smtClean="0"/>
              <a:t>’, ‘D16’</a:t>
            </a:r>
            <a:r>
              <a:rPr lang="en-US" sz="1800" dirty="0" smtClean="0">
                <a:sym typeface="Symbol"/>
              </a:rPr>
              <a:t></a:t>
            </a:r>
            <a:endParaRPr lang="fa-IR" sz="1800" dirty="0" smtClean="0">
              <a:sym typeface="Symbol"/>
            </a:endParaRPr>
          </a:p>
          <a:p>
            <a:pPr marL="457200" lvl="1" indent="0">
              <a:buNone/>
            </a:pPr>
            <a:r>
              <a:rPr lang="fa-IR" dirty="0" smtClean="0">
                <a:sym typeface="Symbol"/>
              </a:rPr>
              <a:t>	درج ناممکن: تا ندانیم حداقل یک درسی که گرفته شده چیست.</a:t>
            </a:r>
          </a:p>
          <a:p>
            <a:pPr marL="457200" lvl="1" indent="0">
              <a:buNone/>
            </a:pPr>
            <a:r>
              <a:rPr lang="fa-IR" dirty="0" smtClean="0">
                <a:sym typeface="Symbol"/>
              </a:rPr>
              <a:t>2- </a:t>
            </a:r>
            <a:r>
              <a:rPr lang="fa-IR" sz="1900" b="1" dirty="0" smtClean="0">
                <a:solidFill>
                  <a:schemeClr val="bg2">
                    <a:lumMod val="25000"/>
                  </a:schemeClr>
                </a:solidFill>
                <a:sym typeface="Symbol"/>
              </a:rPr>
              <a:t>در حذف: </a:t>
            </a:r>
          </a:p>
          <a:p>
            <a:pPr marL="457200" lvl="1" indent="0">
              <a:buNone/>
            </a:pPr>
            <a:r>
              <a:rPr lang="fa-IR" dirty="0">
                <a:sym typeface="Symbol"/>
              </a:rPr>
              <a:t>	</a:t>
            </a:r>
            <a:r>
              <a:rPr lang="fa-IR" dirty="0" smtClean="0">
                <a:sym typeface="Symbol"/>
              </a:rPr>
              <a:t>فرض می‏کنیم </a:t>
            </a:r>
            <a:r>
              <a:rPr lang="en-US" sz="1800" dirty="0" smtClean="0">
                <a:sym typeface="Symbol"/>
              </a:rPr>
              <a:t>‘444’</a:t>
            </a:r>
            <a:r>
              <a:rPr lang="fa-IR" sz="19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در این لحظه فقط همین تک درس را داشته باشد.</a:t>
            </a:r>
          </a:p>
          <a:p>
            <a:pPr marL="457200" lvl="1" indent="0">
              <a:buNone/>
            </a:pPr>
            <a:r>
              <a:rPr lang="fa-IR" dirty="0">
                <a:sym typeface="Symbol"/>
              </a:rPr>
              <a:t>	</a:t>
            </a:r>
            <a:r>
              <a:rPr lang="fa-IR" dirty="0" smtClean="0">
                <a:sym typeface="Symbol"/>
              </a:rPr>
              <a:t>حذف کن فقط این اطلاع را: </a:t>
            </a:r>
            <a:r>
              <a:rPr lang="en-US" sz="1800" dirty="0" smtClean="0">
                <a:sym typeface="Symbol"/>
              </a:rPr>
              <a:t>’444’, ‘CO1’, 13</a:t>
            </a:r>
            <a:endParaRPr lang="fa-IR" sz="1800" dirty="0" smtClean="0">
              <a:sym typeface="Symbol"/>
            </a:endParaRPr>
          </a:p>
          <a:p>
            <a:pPr marL="457200" lvl="1" indent="0">
              <a:buNone/>
            </a:pPr>
            <a:r>
              <a:rPr lang="fa-IR" dirty="0">
                <a:sym typeface="Symbol"/>
              </a:rPr>
              <a:t>	</a:t>
            </a:r>
            <a:r>
              <a:rPr lang="fa-IR" dirty="0" smtClean="0">
                <a:sym typeface="Symbol"/>
              </a:rPr>
              <a:t>حذف انجام می‏شود اما اطلاع ناخواسته هم حذف می‏شود.</a:t>
            </a:r>
          </a:p>
          <a:p>
            <a:pPr marL="457200" lvl="1" indent="0">
              <a:buNone/>
            </a:pPr>
            <a:r>
              <a:rPr lang="fa-IR" dirty="0" smtClean="0">
                <a:sym typeface="Symbol"/>
              </a:rPr>
              <a:t>3- </a:t>
            </a:r>
            <a:r>
              <a:rPr lang="fa-IR" sz="1900" b="1" dirty="0" smtClean="0">
                <a:solidFill>
                  <a:schemeClr val="bg2">
                    <a:lumMod val="25000"/>
                  </a:schemeClr>
                </a:solidFill>
                <a:sym typeface="Symbol"/>
              </a:rPr>
              <a:t>در بهنگام‏سازی:</a:t>
            </a:r>
          </a:p>
          <a:p>
            <a:pPr marL="457200" lvl="1" indent="0">
              <a:buNone/>
            </a:pPr>
            <a:r>
              <a:rPr lang="fa-IR" sz="1900" b="1" dirty="0">
                <a:solidFill>
                  <a:schemeClr val="bg2">
                    <a:lumMod val="25000"/>
                  </a:schemeClr>
                </a:solidFill>
                <a:sym typeface="Symbol"/>
              </a:rPr>
              <a:t>	</a:t>
            </a:r>
            <a:r>
              <a:rPr lang="fa-IR" sz="1900" dirty="0" smtClean="0">
                <a:solidFill>
                  <a:schemeClr val="bg2">
                    <a:lumMod val="25000"/>
                  </a:schemeClr>
                </a:solidFill>
                <a:sym typeface="Symbol"/>
              </a:rPr>
              <a:t>تغییر رشته تحصیلی دانشجو با شماره </a:t>
            </a:r>
            <a:r>
              <a:rPr lang="en-US" sz="1800" dirty="0" smtClean="0">
                <a:solidFill>
                  <a:schemeClr val="bg2">
                    <a:lumMod val="25000"/>
                  </a:schemeClr>
                </a:solidFill>
                <a:sym typeface="Symbol"/>
              </a:rPr>
              <a:t>777</a:t>
            </a:r>
            <a:r>
              <a:rPr lang="fa-IR" sz="1700" dirty="0" smtClean="0">
                <a:solidFill>
                  <a:schemeClr val="bg2">
                    <a:lumMod val="25000"/>
                  </a:schemeClr>
                </a:solidFill>
                <a:sym typeface="Symbol"/>
              </a:rPr>
              <a:t> </a:t>
            </a:r>
            <a:r>
              <a:rPr lang="fa-IR" sz="1900" dirty="0" smtClean="0">
                <a:solidFill>
                  <a:schemeClr val="bg2">
                    <a:lumMod val="25000"/>
                  </a:schemeClr>
                </a:solidFill>
                <a:sym typeface="Symbol"/>
              </a:rPr>
              <a:t>به </a:t>
            </a:r>
            <a:r>
              <a:rPr lang="en-US" sz="1800" dirty="0" err="1" smtClean="0">
                <a:solidFill>
                  <a:schemeClr val="bg2">
                    <a:lumMod val="25000"/>
                  </a:schemeClr>
                </a:solidFill>
                <a:sym typeface="Symbol"/>
              </a:rPr>
              <a:t>Chem</a:t>
            </a:r>
            <a:r>
              <a:rPr lang="fa-IR" sz="1800" dirty="0" smtClean="0">
                <a:solidFill>
                  <a:schemeClr val="bg2">
                    <a:lumMod val="25000"/>
                  </a:schemeClr>
                </a:solidFill>
                <a:sym typeface="Symbol"/>
              </a:rPr>
              <a:t>.</a:t>
            </a:r>
            <a:endParaRPr lang="fa-IR" sz="1800" b="1" dirty="0" smtClean="0">
              <a:solidFill>
                <a:schemeClr val="bg2">
                  <a:lumMod val="25000"/>
                </a:schemeClr>
              </a:solidFill>
              <a:sym typeface="Symbol"/>
            </a:endParaRPr>
          </a:p>
          <a:p>
            <a:pPr marL="457200" lvl="1" indent="0">
              <a:buNone/>
            </a:pPr>
            <a:r>
              <a:rPr lang="fa-IR" dirty="0">
                <a:sym typeface="Symbol"/>
              </a:rPr>
              <a:t>	برای انجام </a:t>
            </a:r>
            <a:r>
              <a:rPr lang="fa-IR" dirty="0" smtClean="0">
                <a:sym typeface="Symbol"/>
              </a:rPr>
              <a:t>آن فزونکاری داریم؛ بهنگام‏سازی منتشرشونده (</a:t>
            </a:r>
            <a:r>
              <a:rPr lang="en-US" sz="1800" dirty="0" smtClean="0">
                <a:sym typeface="Symbol"/>
              </a:rPr>
              <a:t>Propagating Update</a:t>
            </a:r>
            <a:r>
              <a:rPr lang="fa-IR" dirty="0" smtClean="0">
                <a:sym typeface="Symbol"/>
              </a:rPr>
              <a:t>).</a:t>
            </a:r>
          </a:p>
          <a:p>
            <a:pPr lvl="1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731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فرم‏های نرمال کلاسیک کادی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b="1" dirty="0" smtClean="0">
                <a:solidFill>
                  <a:srgbClr val="0919AF"/>
                </a:solidFill>
              </a:rPr>
              <a:t>دلیل آنومالی‏های رابطه </a:t>
            </a:r>
            <a:r>
              <a:rPr lang="en-US" sz="1800" b="1" dirty="0" smtClean="0">
                <a:solidFill>
                  <a:srgbClr val="0919AF"/>
                </a:solidFill>
              </a:rPr>
              <a:t>R</a:t>
            </a:r>
            <a:r>
              <a:rPr lang="fa-IR" b="1" dirty="0" smtClean="0">
                <a:solidFill>
                  <a:srgbClr val="0919AF"/>
                </a:solidFill>
              </a:rPr>
              <a:t>:</a:t>
            </a:r>
          </a:p>
          <a:p>
            <a:pPr lvl="1"/>
            <a:r>
              <a:rPr lang="fa-IR" dirty="0" smtClean="0"/>
              <a:t>از دیدگاه عملی: پدیده اختلاط اطلاعات، یعنی اطلاعات در مورد خود موجودیت دانشجو با اطلاعات در مورد انتخاب درس مخلوط شده است.</a:t>
            </a:r>
          </a:p>
          <a:p>
            <a:pPr lvl="1"/>
            <a:r>
              <a:rPr lang="fa-IR" dirty="0" smtClean="0"/>
              <a:t>از دیدگاه تئوری:</a:t>
            </a:r>
            <a:r>
              <a:rPr lang="fa-IR" dirty="0"/>
              <a:t> </a:t>
            </a:r>
            <a:r>
              <a:rPr lang="fa-IR" dirty="0" smtClean="0"/>
              <a:t>وجود </a:t>
            </a:r>
            <a:r>
              <a:rPr lang="en-US" sz="1800" dirty="0" smtClean="0"/>
              <a:t>FD</a:t>
            </a:r>
            <a:r>
              <a:rPr lang="fa-IR" dirty="0" smtClean="0"/>
              <a:t>های ناکامل </a:t>
            </a:r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sz="1100" dirty="0" smtClean="0"/>
          </a:p>
          <a:p>
            <a:pPr lvl="1"/>
            <a:r>
              <a:rPr lang="fa-IR" dirty="0" smtClean="0"/>
              <a:t>این </a:t>
            </a:r>
            <a:r>
              <a:rPr lang="en-US" sz="1800" dirty="0" smtClean="0"/>
              <a:t>FD</a:t>
            </a:r>
            <a:r>
              <a:rPr lang="fa-IR" dirty="0" smtClean="0"/>
              <a:t>های ناکامل باید از بین بروند. برای این منظور رابطه </a:t>
            </a:r>
            <a:r>
              <a:rPr lang="en-US" sz="1800" b="1" dirty="0" smtClean="0"/>
              <a:t>R</a:t>
            </a:r>
            <a:r>
              <a:rPr lang="fa-IR" dirty="0" smtClean="0"/>
              <a:t> را باید چنان تجزیه عمودی کنیم که در رابطه‏های حاصل، </a:t>
            </a:r>
            <a:r>
              <a:rPr lang="en-US" sz="1800" dirty="0" smtClean="0"/>
              <a:t>FD</a:t>
            </a:r>
            <a:r>
              <a:rPr lang="fa-IR" sz="1800" dirty="0" smtClean="0"/>
              <a:t> </a:t>
            </a:r>
            <a:r>
              <a:rPr lang="fa-IR" dirty="0" smtClean="0"/>
              <a:t>ناکامل نباشد.</a:t>
            </a:r>
          </a:p>
          <a:p>
            <a:pPr lvl="1"/>
            <a:r>
              <a:rPr lang="fa-IR" dirty="0" smtClean="0"/>
              <a:t>برای این کار از عملگر </a:t>
            </a:r>
            <a:r>
              <a:rPr lang="fa-IR" dirty="0" smtClean="0">
                <a:solidFill>
                  <a:srgbClr val="0919AF"/>
                </a:solidFill>
              </a:rPr>
              <a:t>پرتو</a:t>
            </a:r>
            <a:r>
              <a:rPr lang="fa-IR" dirty="0" smtClean="0"/>
              <a:t> استفاده می‏کنیم. پرتوی که منجر به یک </a:t>
            </a:r>
            <a:r>
              <a:rPr lang="fa-IR" u="sng" dirty="0" smtClean="0">
                <a:solidFill>
                  <a:srgbClr val="C00000"/>
                </a:solidFill>
              </a:rPr>
              <a:t>تجزیه خوب </a:t>
            </a:r>
            <a:r>
              <a:rPr lang="fa-IR" dirty="0" smtClean="0"/>
              <a:t>شود.</a:t>
            </a:r>
          </a:p>
          <a:p>
            <a:pPr marL="457200" lvl="1" indent="0">
              <a:buNone/>
            </a:pPr>
            <a:endParaRPr lang="fa-IR" dirty="0" smtClean="0"/>
          </a:p>
        </p:txBody>
      </p:sp>
      <p:grpSp>
        <p:nvGrpSpPr>
          <p:cNvPr id="6" name="Group 5"/>
          <p:cNvGrpSpPr/>
          <p:nvPr/>
        </p:nvGrpSpPr>
        <p:grpSpPr>
          <a:xfrm>
            <a:off x="1219310" y="3694572"/>
            <a:ext cx="3581400" cy="791781"/>
            <a:chOff x="685800" y="3652533"/>
            <a:chExt cx="3581400" cy="791781"/>
          </a:xfrm>
        </p:grpSpPr>
        <p:sp>
          <p:nvSpPr>
            <p:cNvPr id="4" name="Right Brace 3"/>
            <p:cNvSpPr/>
            <p:nvPr/>
          </p:nvSpPr>
          <p:spPr>
            <a:xfrm rot="10800000">
              <a:off x="685800" y="3652533"/>
              <a:ext cx="166698" cy="767067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fa-IR" sz="2000">
                <a:cs typeface="B Nazanin" pitchFamily="2" charset="-78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762000" y="3652533"/>
              <a:ext cx="3505200" cy="791781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(</a:t>
              </a:r>
              <a:r>
                <a:rPr lang="en-US" dirty="0" smtClean="0">
                  <a:solidFill>
                    <a:schemeClr val="tx1"/>
                  </a:solidFill>
                </a:rPr>
                <a:t>STID, COID) </a:t>
              </a:r>
              <a:r>
                <a:rPr lang="en-US" dirty="0" smtClean="0">
                  <a:solidFill>
                    <a:schemeClr val="tx1"/>
                  </a:solidFill>
                  <a:sym typeface="Symbol"/>
                </a:rPr>
                <a:t> STJ</a:t>
              </a:r>
            </a:p>
            <a:p>
              <a:endParaRPr lang="en-US" dirty="0">
                <a:solidFill>
                  <a:schemeClr val="tx1"/>
                </a:solidFill>
                <a:sym typeface="Symbol"/>
              </a:endParaRPr>
            </a:p>
            <a:p>
              <a:r>
                <a:rPr lang="en-US" dirty="0" smtClean="0">
                  <a:solidFill>
                    <a:schemeClr val="tx1"/>
                  </a:solidFill>
                  <a:sym typeface="Symbol"/>
                </a:rPr>
                <a:t>STID  STJ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495800" y="3704019"/>
            <a:ext cx="3581400" cy="791781"/>
            <a:chOff x="685800" y="3652533"/>
            <a:chExt cx="3581400" cy="791781"/>
          </a:xfrm>
        </p:grpSpPr>
        <p:sp>
          <p:nvSpPr>
            <p:cNvPr id="8" name="Right Brace 7"/>
            <p:cNvSpPr/>
            <p:nvPr/>
          </p:nvSpPr>
          <p:spPr>
            <a:xfrm rot="10800000">
              <a:off x="685800" y="3652533"/>
              <a:ext cx="166698" cy="767067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fa-IR" sz="2000">
                <a:cs typeface="B Nazanin" pitchFamily="2" charset="-78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762000" y="3652533"/>
              <a:ext cx="3505200" cy="791781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(</a:t>
              </a:r>
              <a:r>
                <a:rPr lang="en-US" dirty="0" smtClean="0">
                  <a:solidFill>
                    <a:schemeClr val="tx1"/>
                  </a:solidFill>
                </a:rPr>
                <a:t>STID, COID) </a:t>
              </a:r>
              <a:r>
                <a:rPr lang="en-US" dirty="0" smtClean="0">
                  <a:solidFill>
                    <a:schemeClr val="tx1"/>
                  </a:solidFill>
                  <a:sym typeface="Symbol"/>
                </a:rPr>
                <a:t> STD</a:t>
              </a:r>
            </a:p>
            <a:p>
              <a:endParaRPr lang="en-US" dirty="0">
                <a:solidFill>
                  <a:schemeClr val="tx1"/>
                </a:solidFill>
                <a:sym typeface="Symbol"/>
              </a:endParaRPr>
            </a:p>
            <a:p>
              <a:r>
                <a:rPr lang="en-US" dirty="0" smtClean="0">
                  <a:solidFill>
                    <a:schemeClr val="tx1"/>
                  </a:solidFill>
                  <a:sym typeface="Symbol"/>
                </a:rPr>
                <a:t>STID  STD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61143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reeform 53"/>
          <p:cNvSpPr/>
          <p:nvPr/>
        </p:nvSpPr>
        <p:spPr>
          <a:xfrm>
            <a:off x="2416874" y="4910145"/>
            <a:ext cx="2674012" cy="1707101"/>
          </a:xfrm>
          <a:custGeom>
            <a:avLst/>
            <a:gdLst>
              <a:gd name="connsiteX0" fmla="*/ 183276 w 2674012"/>
              <a:gd name="connsiteY0" fmla="*/ 624207 h 1707101"/>
              <a:gd name="connsiteX1" fmla="*/ 1649219 w 2674012"/>
              <a:gd name="connsiteY1" fmla="*/ 58150 h 1707101"/>
              <a:gd name="connsiteX2" fmla="*/ 2534590 w 2674012"/>
              <a:gd name="connsiteY2" fmla="*/ 174264 h 1707101"/>
              <a:gd name="connsiteX3" fmla="*/ 2636190 w 2674012"/>
              <a:gd name="connsiteY3" fmla="*/ 1437007 h 1707101"/>
              <a:gd name="connsiteX4" fmla="*/ 2171733 w 2674012"/>
              <a:gd name="connsiteY4" fmla="*/ 1698264 h 1707101"/>
              <a:gd name="connsiteX5" fmla="*/ 1054133 w 2674012"/>
              <a:gd name="connsiteY5" fmla="*/ 1611178 h 1707101"/>
              <a:gd name="connsiteX6" fmla="*/ 197790 w 2674012"/>
              <a:gd name="connsiteY6" fmla="*/ 1277350 h 1707101"/>
              <a:gd name="connsiteX7" fmla="*/ 23619 w 2674012"/>
              <a:gd name="connsiteY7" fmla="*/ 929007 h 1707101"/>
              <a:gd name="connsiteX8" fmla="*/ 183276 w 2674012"/>
              <a:gd name="connsiteY8" fmla="*/ 624207 h 1707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74012" h="1707101">
                <a:moveTo>
                  <a:pt x="183276" y="624207"/>
                </a:moveTo>
                <a:cubicBezTo>
                  <a:pt x="454209" y="479064"/>
                  <a:pt x="1257333" y="133140"/>
                  <a:pt x="1649219" y="58150"/>
                </a:cubicBezTo>
                <a:cubicBezTo>
                  <a:pt x="2041105" y="-16841"/>
                  <a:pt x="2370095" y="-55546"/>
                  <a:pt x="2534590" y="174264"/>
                </a:cubicBezTo>
                <a:cubicBezTo>
                  <a:pt x="2699085" y="404073"/>
                  <a:pt x="2696666" y="1183007"/>
                  <a:pt x="2636190" y="1437007"/>
                </a:cubicBezTo>
                <a:cubicBezTo>
                  <a:pt x="2575714" y="1691007"/>
                  <a:pt x="2435409" y="1669236"/>
                  <a:pt x="2171733" y="1698264"/>
                </a:cubicBezTo>
                <a:cubicBezTo>
                  <a:pt x="1908057" y="1727292"/>
                  <a:pt x="1383123" y="1681330"/>
                  <a:pt x="1054133" y="1611178"/>
                </a:cubicBezTo>
                <a:cubicBezTo>
                  <a:pt x="725143" y="1541026"/>
                  <a:pt x="369542" y="1391045"/>
                  <a:pt x="197790" y="1277350"/>
                </a:cubicBezTo>
                <a:cubicBezTo>
                  <a:pt x="26038" y="1163655"/>
                  <a:pt x="26038" y="1040283"/>
                  <a:pt x="23619" y="929007"/>
                </a:cubicBezTo>
                <a:cubicBezTo>
                  <a:pt x="21200" y="817731"/>
                  <a:pt x="-87657" y="769350"/>
                  <a:pt x="183276" y="624207"/>
                </a:cubicBezTo>
                <a:close/>
              </a:path>
            </a:pathLst>
          </a:custGeom>
          <a:solidFill>
            <a:srgbClr val="FFD5D5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reeform 54"/>
          <p:cNvSpPr/>
          <p:nvPr/>
        </p:nvSpPr>
        <p:spPr>
          <a:xfrm>
            <a:off x="3768670" y="4941740"/>
            <a:ext cx="2565280" cy="1811032"/>
          </a:xfrm>
          <a:custGeom>
            <a:avLst/>
            <a:gdLst>
              <a:gd name="connsiteX0" fmla="*/ 2046124 w 2478196"/>
              <a:gd name="connsiteY0" fmla="*/ 150339 h 1561744"/>
              <a:gd name="connsiteX1" fmla="*/ 304410 w 2478196"/>
              <a:gd name="connsiteY1" fmla="*/ 34225 h 1561744"/>
              <a:gd name="connsiteX2" fmla="*/ 72181 w 2478196"/>
              <a:gd name="connsiteY2" fmla="*/ 687368 h 1561744"/>
              <a:gd name="connsiteX3" fmla="*/ 1102695 w 2478196"/>
              <a:gd name="connsiteY3" fmla="*/ 788968 h 1561744"/>
              <a:gd name="connsiteX4" fmla="*/ 1625210 w 2478196"/>
              <a:gd name="connsiteY4" fmla="*/ 1456625 h 1561744"/>
              <a:gd name="connsiteX5" fmla="*/ 2379953 w 2478196"/>
              <a:gd name="connsiteY5" fmla="*/ 1442111 h 1561744"/>
              <a:gd name="connsiteX6" fmla="*/ 2423495 w 2478196"/>
              <a:gd name="connsiteY6" fmla="*/ 324511 h 1561744"/>
              <a:gd name="connsiteX7" fmla="*/ 1959038 w 2478196"/>
              <a:gd name="connsiteY7" fmla="*/ 135825 h 1561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78196" h="1561744">
                <a:moveTo>
                  <a:pt x="2046124" y="150339"/>
                </a:moveTo>
                <a:cubicBezTo>
                  <a:pt x="1339762" y="47529"/>
                  <a:pt x="633401" y="-55280"/>
                  <a:pt x="304410" y="34225"/>
                </a:cubicBezTo>
                <a:cubicBezTo>
                  <a:pt x="-24581" y="123730"/>
                  <a:pt x="-60866" y="561578"/>
                  <a:pt x="72181" y="687368"/>
                </a:cubicBezTo>
                <a:cubicBezTo>
                  <a:pt x="205228" y="813158"/>
                  <a:pt x="843857" y="660759"/>
                  <a:pt x="1102695" y="788968"/>
                </a:cubicBezTo>
                <a:cubicBezTo>
                  <a:pt x="1361533" y="917177"/>
                  <a:pt x="1412334" y="1347768"/>
                  <a:pt x="1625210" y="1456625"/>
                </a:cubicBezTo>
                <a:cubicBezTo>
                  <a:pt x="1838086" y="1565482"/>
                  <a:pt x="2246906" y="1630797"/>
                  <a:pt x="2379953" y="1442111"/>
                </a:cubicBezTo>
                <a:cubicBezTo>
                  <a:pt x="2513000" y="1253425"/>
                  <a:pt x="2493647" y="542225"/>
                  <a:pt x="2423495" y="324511"/>
                </a:cubicBezTo>
                <a:cubicBezTo>
                  <a:pt x="2353343" y="106797"/>
                  <a:pt x="2156190" y="121311"/>
                  <a:pt x="1959038" y="135825"/>
                </a:cubicBezTo>
              </a:path>
            </a:pathLst>
          </a:custGeom>
          <a:solidFill>
            <a:srgbClr val="FFFFC5">
              <a:alpha val="5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فرم‏های نرمال کلاسیک کادی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1676400" y="1410454"/>
            <a:ext cx="5219634" cy="3237746"/>
            <a:chOff x="1676400" y="1410454"/>
            <a:chExt cx="5219634" cy="3237746"/>
          </a:xfrm>
        </p:grpSpPr>
        <p:grpSp>
          <p:nvGrpSpPr>
            <p:cNvPr id="9" name="Group 8"/>
            <p:cNvGrpSpPr/>
            <p:nvPr/>
          </p:nvGrpSpPr>
          <p:grpSpPr>
            <a:xfrm>
              <a:off x="1676400" y="1410454"/>
              <a:ext cx="5219634" cy="3237746"/>
              <a:chOff x="1066800" y="2616398"/>
              <a:chExt cx="5219634" cy="3237746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1066800" y="2616398"/>
                <a:ext cx="5219634" cy="3237746"/>
                <a:chOff x="584450" y="3124200"/>
                <a:chExt cx="5219634" cy="3237746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" name="TextBox 4"/>
                    <p:cNvSpPr txBox="1"/>
                    <p:nvPr/>
                  </p:nvSpPr>
                  <p:spPr>
                    <a:xfrm>
                      <a:off x="584450" y="3124200"/>
                      <a:ext cx="5219634" cy="323774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1">
                      <a:spAutoFit/>
                    </a:bodyPr>
                    <a:lstStyle/>
                    <a:p>
                      <a:pPr>
                        <a:spcAft>
                          <a:spcPts val="300"/>
                        </a:spcAft>
                      </a:pPr>
                      <a14:m>
                        <m:oMath xmlns:m="http://schemas.openxmlformats.org/officeDocument/2006/math">
                          <m:r>
                            <a:rPr lang="en-US" b="0" i="0" smtClean="0">
                              <a:latin typeface="Cambria Math"/>
                            </a:rPr>
                            <m:t>     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  <a:ea typeface="Cambria Math"/>
                                </a:rPr>
                                <m:t>Π</m:t>
                              </m:r>
                            </m:e>
                            <m:sub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/>
                                    </a:rPr>
                                    <m:t>STID</m:t>
                                  </m:r>
                                  <m:r>
                                    <a:rPr lang="en-US" b="0" i="0" smtClean="0">
                                      <a:latin typeface="Cambria Math"/>
                                    </a:rPr>
                                    <m:t>,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/>
                                    </a:rPr>
                                    <m:t>COID</m:t>
                                  </m:r>
                                  <m:r>
                                    <a:rPr lang="en-US" b="0" i="0" smtClean="0">
                                      <a:latin typeface="Cambria Math"/>
                                    </a:rPr>
                                    <m:t>,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/>
                                    </a:rPr>
                                    <m:t>GR</m:t>
                                  </m:r>
                                </m:e>
                              </m:d>
                            </m:sub>
                          </m:sSub>
                          <m:r>
                            <a:rPr lang="en-US" b="0" i="0" smtClean="0">
                              <a:latin typeface="Cambria Math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R</m:t>
                          </m:r>
                          <m:r>
                            <a:rPr lang="en-US" b="0" i="0" smtClean="0">
                              <a:latin typeface="Cambria Math"/>
                            </a:rPr>
                            <m:t>)</m:t>
                          </m:r>
                        </m:oMath>
                      </a14:m>
                      <a:r>
                        <a:rPr lang="en-US" dirty="0" smtClean="0"/>
                        <a:t> </a:t>
                      </a:r>
                      <a:r>
                        <a:rPr lang="en-US" b="1" dirty="0" smtClean="0"/>
                        <a:t>                 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1">
                                  <a:latin typeface="Cambria Math"/>
                                  <a:ea typeface="Cambria Math"/>
                                </a:rPr>
                                <m:t>Π</m:t>
                              </m:r>
                            </m:e>
                            <m:sub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1">
                                      <a:latin typeface="Cambria Math"/>
                                    </a:rPr>
                                    <m:t>STID</m:t>
                                  </m:r>
                                  <m:r>
                                    <a:rPr lang="en-US" b="0">
                                      <a:latin typeface="Cambria Math"/>
                                    </a:rPr>
                                    <m:t>,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/>
                                    </a:rPr>
                                    <m:t>STJ</m:t>
                                  </m:r>
                                  <m:r>
                                    <a:rPr lang="en-US" b="0" i="0" smtClean="0">
                                      <a:latin typeface="Cambria Math"/>
                                    </a:rPr>
                                    <m:t>,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/>
                                    </a:rPr>
                                    <m:t>STD</m:t>
                                  </m:r>
                                </m:e>
                              </m:d>
                            </m:sub>
                          </m:sSub>
                          <m:r>
                            <a:rPr lang="en-US" b="0">
                              <a:latin typeface="Cambria Math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b="0" i="1">
                              <a:latin typeface="Cambria Math"/>
                            </a:rPr>
                            <m:t>R</m:t>
                          </m:r>
                          <m:r>
                            <a:rPr lang="en-US" b="0">
                              <a:latin typeface="Cambria Math"/>
                            </a:rPr>
                            <m:t>)</m:t>
                          </m:r>
                        </m:oMath>
                      </a14:m>
                      <a:endParaRPr lang="en-US" dirty="0" smtClean="0"/>
                    </a:p>
                    <a:p>
                      <a:pPr>
                        <a:spcAft>
                          <a:spcPts val="300"/>
                        </a:spcAft>
                      </a:pPr>
                      <a:endParaRPr lang="en-US" sz="1600" dirty="0" smtClean="0"/>
                    </a:p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1600" b="1" dirty="0" smtClean="0"/>
                        <a:t>SCG (</a:t>
                      </a:r>
                      <a:r>
                        <a:rPr lang="en-US" sz="1600" b="1" u="sng" dirty="0" smtClean="0"/>
                        <a:t>STID</a:t>
                      </a:r>
                      <a:r>
                        <a:rPr lang="en-US" sz="1600" b="1" u="sng" dirty="0"/>
                        <a:t>,  COID</a:t>
                      </a:r>
                      <a:r>
                        <a:rPr lang="en-US" sz="1600" b="1" dirty="0"/>
                        <a:t>,  </a:t>
                      </a:r>
                      <a:r>
                        <a:rPr lang="en-US" sz="1600" b="1" dirty="0" smtClean="0"/>
                        <a:t> GR)    </a:t>
                      </a:r>
                      <a:r>
                        <a:rPr lang="fa-IR" sz="1600" b="1" dirty="0" smtClean="0">
                          <a:cs typeface="B Nazanin" pitchFamily="2" charset="-78"/>
                        </a:rPr>
                        <a:t>و</a:t>
                      </a:r>
                      <a:r>
                        <a:rPr lang="en-US" sz="1600" b="1" dirty="0" smtClean="0"/>
                        <a:t>      SSD (</a:t>
                      </a:r>
                      <a:r>
                        <a:rPr lang="en-US" sz="1600" b="1" u="sng" dirty="0" smtClean="0"/>
                        <a:t>STID</a:t>
                      </a:r>
                      <a:r>
                        <a:rPr lang="en-US" sz="1600" b="1" dirty="0" smtClean="0"/>
                        <a:t>,  STJ,  STD)</a:t>
                      </a:r>
                      <a:endParaRPr lang="fa-IR" sz="1600" b="1" dirty="0"/>
                    </a:p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1600" dirty="0"/>
                        <a:t> </a:t>
                      </a:r>
                      <a:r>
                        <a:rPr lang="en-US" sz="1600" dirty="0" smtClean="0"/>
                        <a:t>            777      CO1     19</a:t>
                      </a:r>
                    </a:p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1600" dirty="0"/>
                        <a:t> </a:t>
                      </a:r>
                      <a:r>
                        <a:rPr lang="en-US" sz="1600" dirty="0" smtClean="0"/>
                        <a:t>            777      CO2     16</a:t>
                      </a:r>
                    </a:p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1600" dirty="0" smtClean="0"/>
                        <a:t>             777      CO3     11</a:t>
                      </a:r>
                    </a:p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1600" dirty="0"/>
                        <a:t> </a:t>
                      </a:r>
                      <a:r>
                        <a:rPr lang="en-US" sz="1600" dirty="0" smtClean="0"/>
                        <a:t>            888      CO1     16</a:t>
                      </a:r>
                    </a:p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1600" dirty="0"/>
                        <a:t> </a:t>
                      </a:r>
                      <a:r>
                        <a:rPr lang="en-US" sz="1600" dirty="0" smtClean="0"/>
                        <a:t>            888      CO2     18</a:t>
                      </a:r>
                    </a:p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1600" dirty="0"/>
                        <a:t> </a:t>
                      </a:r>
                      <a:r>
                        <a:rPr lang="en-US" sz="1600" dirty="0" smtClean="0"/>
                        <a:t>            444      CO1     13</a:t>
                      </a:r>
                    </a:p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1600" dirty="0"/>
                        <a:t> </a:t>
                      </a:r>
                      <a:r>
                        <a:rPr lang="en-US" sz="1600" dirty="0" smtClean="0"/>
                        <a:t>            555      CO1     14</a:t>
                      </a:r>
                    </a:p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1600" dirty="0"/>
                        <a:t> </a:t>
                      </a:r>
                      <a:r>
                        <a:rPr lang="en-US" sz="1600" dirty="0" smtClean="0"/>
                        <a:t>            555      CO2     12</a:t>
                      </a:r>
                    </a:p>
                  </p:txBody>
                </p:sp>
              </mc:Choice>
              <mc:Fallback xmlns="">
                <p:sp>
                  <p:nvSpPr>
                    <p:cNvPr id="5" name="TextBox 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84450" y="3124200"/>
                      <a:ext cx="5219634" cy="3237746"/>
                    </a:xfrm>
                    <a:prstGeom prst="rect">
                      <a:avLst/>
                    </a:prstGeom>
                    <a:blipFill rotWithShape="1">
                      <a:blip r:embed="rId2"/>
                      <a:stretch>
                        <a:fillRect l="-584" b="-131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6" name="Straight Connector 5"/>
                <p:cNvCxnSpPr/>
                <p:nvPr/>
              </p:nvCxnSpPr>
              <p:spPr>
                <a:xfrm>
                  <a:off x="1270249" y="4071058"/>
                  <a:ext cx="1" cy="2179866"/>
                </a:xfrm>
                <a:prstGeom prst="line">
                  <a:avLst/>
                </a:prstGeom>
                <a:ln w="22225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" name="TextBox 6"/>
              <p:cNvSpPr txBox="1"/>
              <p:nvPr/>
            </p:nvSpPr>
            <p:spPr>
              <a:xfrm>
                <a:off x="4088450" y="3429000"/>
                <a:ext cx="2159950" cy="1192634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pPr>
                  <a:spcAft>
                    <a:spcPts val="300"/>
                  </a:spcAft>
                </a:pPr>
                <a:r>
                  <a:rPr lang="en-US" sz="1600" dirty="0" smtClean="0"/>
                  <a:t>       777      </a:t>
                </a:r>
                <a:r>
                  <a:rPr lang="en-US" sz="1600" dirty="0" err="1" smtClean="0"/>
                  <a:t>Phys</a:t>
                </a:r>
                <a:r>
                  <a:rPr lang="en-US" sz="1600" dirty="0" smtClean="0"/>
                  <a:t>    D11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1600" dirty="0"/>
                  <a:t> </a:t>
                </a:r>
                <a:r>
                  <a:rPr lang="en-US" sz="1600" dirty="0" smtClean="0"/>
                  <a:t>      888      Math    D12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1600" dirty="0" smtClean="0"/>
                  <a:t>       444      Math    D12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1600" dirty="0"/>
                  <a:t> </a:t>
                </a:r>
                <a:r>
                  <a:rPr lang="en-US" sz="1600" dirty="0" smtClean="0"/>
                  <a:t>      555      </a:t>
                </a:r>
                <a:r>
                  <a:rPr lang="en-US" sz="1600" dirty="0" err="1" smtClean="0"/>
                  <a:t>Phys</a:t>
                </a:r>
                <a:r>
                  <a:rPr lang="en-US" sz="1600" dirty="0" smtClean="0"/>
                  <a:t>     D11</a:t>
                </a:r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4481285" y="3505200"/>
                <a:ext cx="1" cy="1089933"/>
              </a:xfrm>
              <a:prstGeom prst="line">
                <a:avLst/>
              </a:prstGeom>
              <a:ln w="2222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Down Arrow 10"/>
            <p:cNvSpPr/>
            <p:nvPr/>
          </p:nvSpPr>
          <p:spPr>
            <a:xfrm>
              <a:off x="2754939" y="1828800"/>
              <a:ext cx="381000" cy="152400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Down Arrow 11"/>
            <p:cNvSpPr/>
            <p:nvPr/>
          </p:nvSpPr>
          <p:spPr>
            <a:xfrm>
              <a:off x="5490307" y="1828800"/>
              <a:ext cx="381000" cy="152400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627364" y="5164865"/>
            <a:ext cx="3363686" cy="1295400"/>
            <a:chOff x="4191000" y="5257800"/>
            <a:chExt cx="3363686" cy="1295400"/>
          </a:xfrm>
        </p:grpSpPr>
        <p:grpSp>
          <p:nvGrpSpPr>
            <p:cNvPr id="32" name="Group 31"/>
            <p:cNvGrpSpPr/>
            <p:nvPr/>
          </p:nvGrpSpPr>
          <p:grpSpPr>
            <a:xfrm>
              <a:off x="4191000" y="5257800"/>
              <a:ext cx="3363686" cy="1295400"/>
              <a:chOff x="4648200" y="5107116"/>
              <a:chExt cx="3363686" cy="1295400"/>
            </a:xfrm>
          </p:grpSpPr>
          <p:grpSp>
            <p:nvGrpSpPr>
              <p:cNvPr id="40" name="Group 39"/>
              <p:cNvGrpSpPr/>
              <p:nvPr/>
            </p:nvGrpSpPr>
            <p:grpSpPr>
              <a:xfrm>
                <a:off x="4648200" y="5107116"/>
                <a:ext cx="3352800" cy="1104900"/>
                <a:chOff x="304800" y="3614965"/>
                <a:chExt cx="3352800" cy="1104900"/>
              </a:xfrm>
            </p:grpSpPr>
            <p:sp>
              <p:nvSpPr>
                <p:cNvPr id="43" name="Rectangle 42"/>
                <p:cNvSpPr/>
                <p:nvPr/>
              </p:nvSpPr>
              <p:spPr>
                <a:xfrm>
                  <a:off x="304800" y="4041421"/>
                  <a:ext cx="528532" cy="381000"/>
                </a:xfrm>
                <a:prstGeom prst="rect">
                  <a:avLst/>
                </a:prstGeom>
                <a:noFill/>
                <a:ln w="25400">
                  <a:solidFill>
                    <a:srgbClr val="0919A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>
                      <a:solidFill>
                        <a:schemeClr val="tx1"/>
                      </a:solidFill>
                    </a:rPr>
                    <a:t>GR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44" name="Straight Arrow Connector 43"/>
                <p:cNvCxnSpPr>
                  <a:stCxn id="41" idx="1"/>
                  <a:endCxn id="43" idx="3"/>
                </p:cNvCxnSpPr>
                <p:nvPr/>
              </p:nvCxnSpPr>
              <p:spPr>
                <a:xfrm flipH="1">
                  <a:off x="833332" y="4230964"/>
                  <a:ext cx="614468" cy="957"/>
                </a:xfrm>
                <a:prstGeom prst="straightConnector1">
                  <a:avLst/>
                </a:prstGeom>
                <a:ln w="28575">
                  <a:solidFill>
                    <a:srgbClr val="0070C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5" name="Rectangle 44"/>
                <p:cNvSpPr/>
                <p:nvPr/>
              </p:nvSpPr>
              <p:spPr>
                <a:xfrm>
                  <a:off x="1597766" y="4305300"/>
                  <a:ext cx="688234" cy="381000"/>
                </a:xfrm>
                <a:prstGeom prst="rect">
                  <a:avLst/>
                </a:prstGeom>
                <a:noFill/>
                <a:ln w="25400">
                  <a:solidFill>
                    <a:srgbClr val="0919A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>
                      <a:solidFill>
                        <a:schemeClr val="tx1"/>
                      </a:solidFill>
                    </a:rPr>
                    <a:t>COID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6" name="Rectangle 45"/>
                <p:cNvSpPr/>
                <p:nvPr/>
              </p:nvSpPr>
              <p:spPr>
                <a:xfrm>
                  <a:off x="1597766" y="3810000"/>
                  <a:ext cx="683366" cy="381000"/>
                </a:xfrm>
                <a:prstGeom prst="rect">
                  <a:avLst/>
                </a:prstGeom>
                <a:noFill/>
                <a:ln w="25400">
                  <a:solidFill>
                    <a:srgbClr val="0919A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>
                      <a:solidFill>
                        <a:schemeClr val="tx1"/>
                      </a:solidFill>
                    </a:rPr>
                    <a:t>STID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7" name="Rectangle 46"/>
                <p:cNvSpPr/>
                <p:nvPr/>
              </p:nvSpPr>
              <p:spPr>
                <a:xfrm>
                  <a:off x="3037114" y="3614965"/>
                  <a:ext cx="620486" cy="381000"/>
                </a:xfrm>
                <a:prstGeom prst="rect">
                  <a:avLst/>
                </a:prstGeom>
                <a:noFill/>
                <a:ln w="25400">
                  <a:solidFill>
                    <a:srgbClr val="0919A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>
                      <a:solidFill>
                        <a:schemeClr val="tx1"/>
                      </a:solidFill>
                    </a:rPr>
                    <a:t>STJ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48" name="Straight Arrow Connector 47"/>
                <p:cNvCxnSpPr>
                  <a:endCxn id="47" idx="1"/>
                </p:cNvCxnSpPr>
                <p:nvPr/>
              </p:nvCxnSpPr>
              <p:spPr>
                <a:xfrm>
                  <a:off x="2438400" y="3805465"/>
                  <a:ext cx="598714" cy="0"/>
                </a:xfrm>
                <a:prstGeom prst="straightConnector1">
                  <a:avLst/>
                </a:prstGeom>
                <a:ln w="28575">
                  <a:solidFill>
                    <a:srgbClr val="0070C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Arrow Connector 48"/>
                <p:cNvCxnSpPr/>
                <p:nvPr/>
              </p:nvCxnSpPr>
              <p:spPr>
                <a:xfrm>
                  <a:off x="2434772" y="4719865"/>
                  <a:ext cx="598714" cy="0"/>
                </a:xfrm>
                <a:prstGeom prst="straightConnector1">
                  <a:avLst/>
                </a:prstGeom>
                <a:ln w="28575">
                  <a:solidFill>
                    <a:srgbClr val="0070C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1" name="Rectangle 40"/>
              <p:cNvSpPr/>
              <p:nvPr/>
            </p:nvSpPr>
            <p:spPr>
              <a:xfrm>
                <a:off x="5791200" y="5119914"/>
                <a:ext cx="978209" cy="1206402"/>
              </a:xfrm>
              <a:prstGeom prst="rect">
                <a:avLst/>
              </a:prstGeom>
              <a:noFill/>
              <a:ln w="25400">
                <a:solidFill>
                  <a:srgbClr val="0919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7391400" y="6021516"/>
                <a:ext cx="620486" cy="381000"/>
              </a:xfrm>
              <a:prstGeom prst="rect">
                <a:avLst/>
              </a:prstGeom>
              <a:noFill/>
              <a:ln w="25400">
                <a:solidFill>
                  <a:srgbClr val="0919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</a:rPr>
                  <a:t>STD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34" name="Curved Connector 33"/>
            <p:cNvCxnSpPr>
              <a:stCxn id="46" idx="3"/>
            </p:cNvCxnSpPr>
            <p:nvPr/>
          </p:nvCxnSpPr>
          <p:spPr>
            <a:xfrm flipV="1">
              <a:off x="6167332" y="5638800"/>
              <a:ext cx="755982" cy="4535"/>
            </a:xfrm>
            <a:prstGeom prst="curvedConnector3">
              <a:avLst>
                <a:gd name="adj1" fmla="val 50000"/>
              </a:avLst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urved Connector 34"/>
            <p:cNvCxnSpPr/>
            <p:nvPr/>
          </p:nvCxnSpPr>
          <p:spPr>
            <a:xfrm>
              <a:off x="6167332" y="5738585"/>
              <a:ext cx="755982" cy="433615"/>
            </a:xfrm>
            <a:prstGeom prst="curvedConnector3">
              <a:avLst>
                <a:gd name="adj1" fmla="val 50000"/>
              </a:avLst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urved Connector 35"/>
            <p:cNvCxnSpPr>
              <a:stCxn id="47" idx="2"/>
              <a:endCxn id="42" idx="0"/>
            </p:cNvCxnSpPr>
            <p:nvPr/>
          </p:nvCxnSpPr>
          <p:spPr>
            <a:xfrm rot="16200000" flipH="1">
              <a:off x="6972300" y="5900057"/>
              <a:ext cx="533400" cy="10886"/>
            </a:xfrm>
            <a:prstGeom prst="curvedConnector3">
              <a:avLst>
                <a:gd name="adj1" fmla="val 50000"/>
              </a:avLst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Rectangle 55"/>
          <p:cNvSpPr/>
          <p:nvPr/>
        </p:nvSpPr>
        <p:spPr>
          <a:xfrm>
            <a:off x="5648150" y="4724400"/>
            <a:ext cx="685800" cy="395890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smtClean="0">
                <a:solidFill>
                  <a:schemeClr val="tx1"/>
                </a:solidFill>
              </a:rPr>
              <a:t>SSD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676350" y="4939266"/>
            <a:ext cx="685800" cy="395890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smtClean="0">
                <a:solidFill>
                  <a:schemeClr val="tx1"/>
                </a:solidFill>
              </a:rPr>
              <a:t>SCG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478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5" grpId="0" animBg="1"/>
      <p:bldP spid="3" grpId="0" build="p"/>
      <p:bldP spid="56" grpId="0"/>
      <p:bldP spid="57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فرم‏های نرمال کلاسیک کادی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رابطه‏های جدید آنومالی‏های </a:t>
            </a:r>
            <a:r>
              <a:rPr lang="en-US" sz="1800" dirty="0" smtClean="0"/>
              <a:t>R</a:t>
            </a:r>
            <a:r>
              <a:rPr lang="fa-IR" dirty="0" smtClean="0"/>
              <a:t> را ندارند:</a:t>
            </a:r>
          </a:p>
          <a:p>
            <a:pPr marL="457200" lvl="1" indent="0">
              <a:buNone/>
            </a:pPr>
            <a:r>
              <a:rPr lang="fa-IR" dirty="0" smtClean="0"/>
              <a:t>1- </a:t>
            </a:r>
            <a:r>
              <a:rPr lang="fa-IR" dirty="0" smtClean="0">
                <a:solidFill>
                  <a:srgbClr val="C00000"/>
                </a:solidFill>
              </a:rPr>
              <a:t>درج کن:</a:t>
            </a:r>
            <a:r>
              <a:rPr lang="fa-IR" dirty="0">
                <a:solidFill>
                  <a:srgbClr val="C00000"/>
                </a:solidFill>
              </a:rPr>
              <a:t> </a:t>
            </a:r>
            <a:r>
              <a:rPr lang="fa-IR" dirty="0" smtClean="0">
                <a:solidFill>
                  <a:srgbClr val="C00000"/>
                </a:solidFill>
              </a:rPr>
              <a:t>  </a:t>
            </a:r>
            <a:r>
              <a:rPr lang="en-US" sz="1800" dirty="0" smtClean="0">
                <a:sym typeface="Symbol"/>
              </a:rPr>
              <a:t>’666’, ‘</a:t>
            </a:r>
            <a:r>
              <a:rPr lang="en-US" sz="1800" dirty="0" err="1" smtClean="0">
                <a:sym typeface="Symbol"/>
              </a:rPr>
              <a:t>chem</a:t>
            </a:r>
            <a:r>
              <a:rPr lang="en-US" sz="1800" dirty="0" smtClean="0">
                <a:sym typeface="Symbol"/>
              </a:rPr>
              <a:t>’, ‘D16’</a:t>
            </a:r>
            <a:endParaRPr lang="fa-IR" dirty="0" smtClean="0">
              <a:sym typeface="Symbol"/>
            </a:endParaRPr>
          </a:p>
          <a:p>
            <a:pPr marL="457200" lvl="1" indent="0">
              <a:buNone/>
            </a:pPr>
            <a:r>
              <a:rPr lang="fa-IR" dirty="0">
                <a:sym typeface="Symbol"/>
              </a:rPr>
              <a:t>	</a:t>
            </a:r>
            <a:r>
              <a:rPr lang="fa-IR" dirty="0" smtClean="0">
                <a:sym typeface="Symbol"/>
              </a:rPr>
              <a:t>بدون مشکل در </a:t>
            </a:r>
            <a:r>
              <a:rPr lang="en-US" sz="1800" dirty="0" smtClean="0">
                <a:sym typeface="Symbol"/>
              </a:rPr>
              <a:t>SSD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درج می‏شود.</a:t>
            </a:r>
          </a:p>
          <a:p>
            <a:pPr marL="457200" lvl="1" indent="0">
              <a:buNone/>
            </a:pPr>
            <a:r>
              <a:rPr lang="fa-IR" dirty="0" smtClean="0">
                <a:sym typeface="Symbol"/>
              </a:rPr>
              <a:t>2- </a:t>
            </a:r>
            <a:r>
              <a:rPr lang="fa-IR" dirty="0" smtClean="0">
                <a:solidFill>
                  <a:srgbClr val="C00000"/>
                </a:solidFill>
                <a:sym typeface="Symbol"/>
              </a:rPr>
              <a:t>حذف کن:  </a:t>
            </a:r>
            <a:r>
              <a:rPr lang="en-US" sz="1800" dirty="0" smtClean="0">
                <a:sym typeface="Symbol"/>
              </a:rPr>
              <a:t>’444’, ‘CO1’, 13</a:t>
            </a:r>
            <a:endParaRPr lang="fa-IR" sz="1800" dirty="0" smtClean="0">
              <a:sym typeface="Symbol"/>
            </a:endParaRPr>
          </a:p>
          <a:p>
            <a:pPr marL="457200" lvl="1" indent="0">
              <a:buNone/>
            </a:pPr>
            <a:r>
              <a:rPr lang="fa-IR" dirty="0">
                <a:sym typeface="Symbol"/>
              </a:rPr>
              <a:t>	</a:t>
            </a:r>
            <a:r>
              <a:rPr lang="fa-IR" dirty="0" smtClean="0">
                <a:sym typeface="Symbol"/>
              </a:rPr>
              <a:t>بدون مشکل از </a:t>
            </a:r>
            <a:r>
              <a:rPr lang="en-US" sz="1800" dirty="0" smtClean="0">
                <a:sym typeface="Symbol"/>
              </a:rPr>
              <a:t>SCG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حذف می‏شود.</a:t>
            </a:r>
          </a:p>
          <a:p>
            <a:pPr marL="457200" lvl="1" indent="0">
              <a:buNone/>
            </a:pPr>
            <a:r>
              <a:rPr lang="fa-IR" dirty="0" smtClean="0">
                <a:sym typeface="Symbol"/>
              </a:rPr>
              <a:t>3- </a:t>
            </a:r>
            <a:r>
              <a:rPr lang="fa-IR" dirty="0" smtClean="0">
                <a:solidFill>
                  <a:srgbClr val="C00000"/>
                </a:solidFill>
                <a:sym typeface="Symbol"/>
              </a:rPr>
              <a:t>بهنگام‏سازی کن</a:t>
            </a:r>
            <a:r>
              <a:rPr lang="fa-IR" dirty="0" smtClean="0">
                <a:sym typeface="Symbol"/>
              </a:rPr>
              <a:t>: تغییر رشته دانشجوی </a:t>
            </a:r>
            <a:r>
              <a:rPr lang="en-US" sz="1800" dirty="0" smtClean="0">
                <a:sym typeface="Symbol"/>
              </a:rPr>
              <a:t>777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را به </a:t>
            </a:r>
            <a:r>
              <a:rPr lang="en-US" sz="1800" dirty="0" err="1" smtClean="0">
                <a:sym typeface="Symbol"/>
              </a:rPr>
              <a:t>Chem</a:t>
            </a:r>
            <a:endParaRPr lang="fa-IR" dirty="0" smtClean="0">
              <a:sym typeface="Symbol"/>
            </a:endParaRPr>
          </a:p>
          <a:p>
            <a:pPr marL="457200" lvl="1" indent="0">
              <a:buNone/>
            </a:pPr>
            <a:r>
              <a:rPr lang="fa-IR" dirty="0">
                <a:sym typeface="Symbol"/>
              </a:rPr>
              <a:t>	</a:t>
            </a:r>
            <a:r>
              <a:rPr lang="fa-IR" dirty="0" smtClean="0">
                <a:sym typeface="Symbol"/>
              </a:rPr>
              <a:t>بدون مشکل در </a:t>
            </a:r>
            <a:r>
              <a:rPr lang="en-US" sz="1800" dirty="0" smtClean="0">
                <a:sym typeface="Symbol"/>
              </a:rPr>
              <a:t>SSD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بروز می‏شود.</a:t>
            </a:r>
          </a:p>
          <a:p>
            <a:pPr marL="457200" lvl="1" indent="0">
              <a:buNone/>
            </a:pP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662835" y="1963254"/>
            <a:ext cx="2121209" cy="1206402"/>
            <a:chOff x="4648200" y="5119914"/>
            <a:chExt cx="2121209" cy="1206402"/>
          </a:xfrm>
        </p:grpSpPr>
        <p:grpSp>
          <p:nvGrpSpPr>
            <p:cNvPr id="13" name="Group 12"/>
            <p:cNvGrpSpPr/>
            <p:nvPr/>
          </p:nvGrpSpPr>
          <p:grpSpPr>
            <a:xfrm>
              <a:off x="4648200" y="5302151"/>
              <a:ext cx="1981200" cy="876300"/>
              <a:chOff x="304800" y="3810000"/>
              <a:chExt cx="1981200" cy="876300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304800" y="4041421"/>
                <a:ext cx="528532" cy="381000"/>
              </a:xfrm>
              <a:prstGeom prst="rect">
                <a:avLst/>
              </a:prstGeom>
              <a:noFill/>
              <a:ln w="25400">
                <a:solidFill>
                  <a:srgbClr val="0919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</a:rPr>
                  <a:t>GR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7" name="Straight Arrow Connector 16"/>
              <p:cNvCxnSpPr>
                <a:stCxn id="14" idx="1"/>
                <a:endCxn id="16" idx="3"/>
              </p:cNvCxnSpPr>
              <p:nvPr/>
            </p:nvCxnSpPr>
            <p:spPr>
              <a:xfrm flipH="1">
                <a:off x="833332" y="4230964"/>
                <a:ext cx="614468" cy="957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Rectangle 17"/>
              <p:cNvSpPr/>
              <p:nvPr/>
            </p:nvSpPr>
            <p:spPr>
              <a:xfrm>
                <a:off x="1597766" y="4305300"/>
                <a:ext cx="688234" cy="381000"/>
              </a:xfrm>
              <a:prstGeom prst="rect">
                <a:avLst/>
              </a:prstGeom>
              <a:noFill/>
              <a:ln w="25400">
                <a:solidFill>
                  <a:srgbClr val="0919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</a:rPr>
                  <a:t>COID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1597766" y="3810000"/>
                <a:ext cx="683366" cy="381000"/>
              </a:xfrm>
              <a:prstGeom prst="rect">
                <a:avLst/>
              </a:prstGeom>
              <a:noFill/>
              <a:ln w="25400">
                <a:solidFill>
                  <a:srgbClr val="0919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</a:rPr>
                  <a:t>STID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4" name="Rectangle 13"/>
            <p:cNvSpPr/>
            <p:nvPr/>
          </p:nvSpPr>
          <p:spPr>
            <a:xfrm>
              <a:off x="5791200" y="5119914"/>
              <a:ext cx="978209" cy="1206402"/>
            </a:xfrm>
            <a:prstGeom prst="rect">
              <a:avLst/>
            </a:prstGeom>
            <a:noFill/>
            <a:ln w="25400">
              <a:solidFill>
                <a:srgbClr val="0919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685800" y="4129314"/>
            <a:ext cx="2070720" cy="1295400"/>
            <a:chOff x="5483966" y="5257800"/>
            <a:chExt cx="2070720" cy="1295400"/>
          </a:xfrm>
        </p:grpSpPr>
        <p:grpSp>
          <p:nvGrpSpPr>
            <p:cNvPr id="24" name="Group 23"/>
            <p:cNvGrpSpPr/>
            <p:nvPr/>
          </p:nvGrpSpPr>
          <p:grpSpPr>
            <a:xfrm>
              <a:off x="5483966" y="5257800"/>
              <a:ext cx="2070720" cy="1295400"/>
              <a:chOff x="5941166" y="5107116"/>
              <a:chExt cx="2070720" cy="1295400"/>
            </a:xfrm>
          </p:grpSpPr>
          <p:grpSp>
            <p:nvGrpSpPr>
              <p:cNvPr id="31" name="Group 30"/>
              <p:cNvGrpSpPr/>
              <p:nvPr/>
            </p:nvGrpSpPr>
            <p:grpSpPr>
              <a:xfrm>
                <a:off x="5941166" y="5107116"/>
                <a:ext cx="2059834" cy="576035"/>
                <a:chOff x="1597766" y="3614965"/>
                <a:chExt cx="2059834" cy="576035"/>
              </a:xfrm>
            </p:grpSpPr>
            <p:sp>
              <p:nvSpPr>
                <p:cNvPr id="37" name="Rectangle 36"/>
                <p:cNvSpPr/>
                <p:nvPr/>
              </p:nvSpPr>
              <p:spPr>
                <a:xfrm>
                  <a:off x="1597766" y="3810000"/>
                  <a:ext cx="683366" cy="381000"/>
                </a:xfrm>
                <a:prstGeom prst="rect">
                  <a:avLst/>
                </a:prstGeom>
                <a:noFill/>
                <a:ln w="25400">
                  <a:solidFill>
                    <a:srgbClr val="0919A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>
                      <a:solidFill>
                        <a:schemeClr val="tx1"/>
                      </a:solidFill>
                    </a:rPr>
                    <a:t>STID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8" name="Rectangle 37"/>
                <p:cNvSpPr/>
                <p:nvPr/>
              </p:nvSpPr>
              <p:spPr>
                <a:xfrm>
                  <a:off x="3037114" y="3614965"/>
                  <a:ext cx="620486" cy="381000"/>
                </a:xfrm>
                <a:prstGeom prst="rect">
                  <a:avLst/>
                </a:prstGeom>
                <a:noFill/>
                <a:ln w="25400">
                  <a:solidFill>
                    <a:srgbClr val="0919A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>
                      <a:solidFill>
                        <a:schemeClr val="tx1"/>
                      </a:solidFill>
                    </a:rPr>
                    <a:t>STJ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33" name="Rectangle 32"/>
              <p:cNvSpPr/>
              <p:nvPr/>
            </p:nvSpPr>
            <p:spPr>
              <a:xfrm>
                <a:off x="7391400" y="6021516"/>
                <a:ext cx="620486" cy="381000"/>
              </a:xfrm>
              <a:prstGeom prst="rect">
                <a:avLst/>
              </a:prstGeom>
              <a:noFill/>
              <a:ln w="25400">
                <a:solidFill>
                  <a:srgbClr val="0919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</a:rPr>
                  <a:t>STD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25" name="Curved Connector 24"/>
            <p:cNvCxnSpPr/>
            <p:nvPr/>
          </p:nvCxnSpPr>
          <p:spPr>
            <a:xfrm flipV="1">
              <a:off x="6167332" y="5558065"/>
              <a:ext cx="755982" cy="4535"/>
            </a:xfrm>
            <a:prstGeom prst="curvedConnector3">
              <a:avLst>
                <a:gd name="adj1" fmla="val 50000"/>
              </a:avLst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urved Connector 25"/>
            <p:cNvCxnSpPr/>
            <p:nvPr/>
          </p:nvCxnSpPr>
          <p:spPr>
            <a:xfrm>
              <a:off x="6167332" y="5738585"/>
              <a:ext cx="755982" cy="433615"/>
            </a:xfrm>
            <a:prstGeom prst="curvedConnector3">
              <a:avLst>
                <a:gd name="adj1" fmla="val 50000"/>
              </a:avLst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urved Connector 26"/>
            <p:cNvCxnSpPr>
              <a:stCxn id="38" idx="2"/>
              <a:endCxn id="33" idx="0"/>
            </p:cNvCxnSpPr>
            <p:nvPr/>
          </p:nvCxnSpPr>
          <p:spPr>
            <a:xfrm rot="16200000" flipH="1">
              <a:off x="6972300" y="5900057"/>
              <a:ext cx="533400" cy="10886"/>
            </a:xfrm>
            <a:prstGeom prst="curvedConnector3">
              <a:avLst>
                <a:gd name="adj1" fmla="val 50000"/>
              </a:avLst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27"/>
            <p:cNvSpPr/>
            <p:nvPr/>
          </p:nvSpPr>
          <p:spPr>
            <a:xfrm>
              <a:off x="6494202" y="5454651"/>
              <a:ext cx="228600" cy="216807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a-IR" sz="1600" b="1" dirty="0" smtClean="0">
                  <a:solidFill>
                    <a:schemeClr val="tx1"/>
                  </a:solidFill>
                  <a:cs typeface="B Nazanin" pitchFamily="2" charset="-78"/>
                </a:rPr>
                <a:t>1</a:t>
              </a:r>
              <a:endParaRPr lang="en-US" b="1" dirty="0">
                <a:solidFill>
                  <a:schemeClr val="tx1"/>
                </a:solidFill>
                <a:cs typeface="B Nazanin" pitchFamily="2" charset="-78"/>
              </a:endParaRPr>
            </a:p>
          </p:txBody>
        </p:sp>
        <p:sp>
          <p:nvSpPr>
            <p:cNvPr id="29" name="Oval 28"/>
            <p:cNvSpPr/>
            <p:nvPr/>
          </p:nvSpPr>
          <p:spPr>
            <a:xfrm>
              <a:off x="6532302" y="5959927"/>
              <a:ext cx="228600" cy="216807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a-IR" sz="1600" b="1" dirty="0" smtClean="0">
                  <a:solidFill>
                    <a:schemeClr val="tx1"/>
                  </a:solidFill>
                  <a:cs typeface="B Nazanin" pitchFamily="2" charset="-78"/>
                </a:rPr>
                <a:t>2</a:t>
              </a:r>
              <a:endParaRPr lang="en-US" b="1" dirty="0">
                <a:solidFill>
                  <a:schemeClr val="tx1"/>
                </a:solidFill>
                <a:cs typeface="B Nazanin" pitchFamily="2" charset="-78"/>
              </a:endParaRPr>
            </a:p>
          </p:txBody>
        </p:sp>
        <p:sp>
          <p:nvSpPr>
            <p:cNvPr id="30" name="Oval 29"/>
            <p:cNvSpPr/>
            <p:nvPr/>
          </p:nvSpPr>
          <p:spPr>
            <a:xfrm>
              <a:off x="7133772" y="5729514"/>
              <a:ext cx="228600" cy="216807"/>
            </a:xfrm>
            <a:prstGeom prst="ellipse">
              <a:avLst/>
            </a:prstGeom>
            <a:gradFill>
              <a:gsLst>
                <a:gs pos="0">
                  <a:schemeClr val="accent3">
                    <a:tint val="50000"/>
                    <a:satMod val="300000"/>
                    <a:alpha val="58000"/>
                  </a:schemeClr>
                </a:gs>
                <a:gs pos="35000">
                  <a:schemeClr val="accent3">
                    <a:tint val="37000"/>
                    <a:satMod val="300000"/>
                  </a:schemeClr>
                </a:gs>
                <a:gs pos="100000">
                  <a:schemeClr val="accent3">
                    <a:tint val="15000"/>
                    <a:satMod val="350000"/>
                  </a:schemeClr>
                </a:gs>
              </a:gsLst>
            </a:gra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a-IR" sz="1600" b="1" dirty="0" smtClean="0">
                  <a:solidFill>
                    <a:schemeClr val="tx1"/>
                  </a:solidFill>
                  <a:cs typeface="B Nazanin" pitchFamily="2" charset="-78"/>
                </a:rPr>
                <a:t>3</a:t>
              </a:r>
              <a:endParaRPr lang="en-US" b="1" dirty="0">
                <a:solidFill>
                  <a:schemeClr val="tx1"/>
                </a:solidFill>
                <a:cs typeface="B Nazanin" pitchFamily="2" charset="-78"/>
              </a:endParaRPr>
            </a:p>
          </p:txBody>
        </p:sp>
      </p:grpSp>
      <p:sp>
        <p:nvSpPr>
          <p:cNvPr id="41" name="Rectangle 40"/>
          <p:cNvSpPr/>
          <p:nvPr/>
        </p:nvSpPr>
        <p:spPr>
          <a:xfrm>
            <a:off x="1447800" y="3733800"/>
            <a:ext cx="685800" cy="395890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smtClean="0">
                <a:solidFill>
                  <a:schemeClr val="tx1"/>
                </a:solidFill>
              </a:rPr>
              <a:t>SSD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371600" y="1509110"/>
            <a:ext cx="685800" cy="395890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smtClean="0">
                <a:solidFill>
                  <a:schemeClr val="tx1"/>
                </a:solidFill>
              </a:rPr>
              <a:t>SCG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4697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1" grpId="0"/>
      <p:bldP spid="42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فرم‏های نرمال کلاسیک کادی </a:t>
            </a:r>
            <a:r>
              <a:rPr lang="fa-IR" sz="2000" dirty="0"/>
              <a:t>(ادامه)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219200"/>
                <a:ext cx="8686800" cy="548640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fa-IR" dirty="0" smtClean="0"/>
                  <a:t>در طراحی جدید، </a:t>
                </a:r>
                <a:r>
                  <a:rPr lang="en-US" sz="1800" dirty="0" smtClean="0"/>
                  <a:t>FD</a:t>
                </a:r>
                <a:r>
                  <a:rPr lang="fa-IR" dirty="0" smtClean="0"/>
                  <a:t>های ناکامل از بین رفتند. بنابراین </a:t>
                </a:r>
                <a:r>
                  <a:rPr lang="en-US" sz="1800" dirty="0" smtClean="0"/>
                  <a:t>SSD</a:t>
                </a:r>
                <a:r>
                  <a:rPr lang="fa-IR" sz="1800" dirty="0" smtClean="0"/>
                  <a:t> </a:t>
                </a:r>
                <a:r>
                  <a:rPr lang="fa-IR" dirty="0" smtClean="0"/>
                  <a:t>و </a:t>
                </a:r>
                <a:r>
                  <a:rPr lang="en-US" sz="1800" dirty="0" smtClean="0"/>
                  <a:t>SCG</a:t>
                </a:r>
                <a:r>
                  <a:rPr lang="fa-IR" dirty="0" smtClean="0"/>
                  <a:t>، </a:t>
                </a:r>
                <a:r>
                  <a:rPr lang="en-US" sz="1800" dirty="0" smtClean="0"/>
                  <a:t>2NF</a:t>
                </a:r>
                <a:r>
                  <a:rPr lang="fa-IR" sz="1800" dirty="0" smtClean="0"/>
                  <a:t> </a:t>
                </a:r>
                <a:r>
                  <a:rPr lang="fa-IR" dirty="0" smtClean="0"/>
                  <a:t>هستند.</a:t>
                </a:r>
              </a:p>
              <a:p>
                <a:pPr>
                  <a:lnSpc>
                    <a:spcPct val="200000"/>
                  </a:lnSpc>
                </a:pPr>
                <a:r>
                  <a:rPr lang="fa-IR" b="1" dirty="0" smtClean="0">
                    <a:solidFill>
                      <a:srgbClr val="C00000"/>
                    </a:solidFill>
                  </a:rPr>
                  <a:t>تاکید: </a:t>
                </a:r>
                <a:r>
                  <a:rPr lang="fa-IR" dirty="0" smtClean="0"/>
                  <a:t>رابطه </a:t>
                </a:r>
                <a:r>
                  <a:rPr lang="en-US" sz="1800" dirty="0" smtClean="0"/>
                  <a:t>R</a:t>
                </a:r>
                <a:r>
                  <a:rPr lang="fa-IR" dirty="0" smtClean="0"/>
                  <a:t>، </a:t>
                </a:r>
                <a:r>
                  <a:rPr lang="en-US" sz="1800" dirty="0" smtClean="0"/>
                  <a:t>2NF</a:t>
                </a:r>
                <a:r>
                  <a:rPr lang="fa-IR" sz="1800" dirty="0" smtClean="0"/>
                  <a:t> </a:t>
                </a:r>
                <a:r>
                  <a:rPr lang="fa-IR" dirty="0" smtClean="0"/>
                  <a:t>است هرگاه اولاً در </a:t>
                </a:r>
                <a:r>
                  <a:rPr lang="en-US" sz="1800" dirty="0" smtClean="0"/>
                  <a:t>1NF</a:t>
                </a:r>
                <a:r>
                  <a:rPr lang="fa-IR" sz="1800" dirty="0" smtClean="0"/>
                  <a:t> </a:t>
                </a:r>
                <a:r>
                  <a:rPr lang="fa-IR" dirty="0" smtClean="0"/>
                  <a:t>باشد و ثانیاً هر صفت ناکلید با کلید اصلی، </a:t>
                </a:r>
                <a:r>
                  <a:rPr lang="en-US" sz="1800" dirty="0" smtClean="0"/>
                  <a:t>FD</a:t>
                </a:r>
                <a:r>
                  <a:rPr lang="fa-IR" sz="1800" dirty="0" smtClean="0"/>
                  <a:t> </a:t>
                </a:r>
                <a:r>
                  <a:rPr lang="fa-IR" dirty="0" smtClean="0"/>
                  <a:t>کامل داشته باشد (رابطه، </a:t>
                </a:r>
                <a:r>
                  <a:rPr lang="en-US" sz="1800" dirty="0" smtClean="0"/>
                  <a:t>FD</a:t>
                </a:r>
                <a:r>
                  <a:rPr lang="fa-IR" sz="1800" dirty="0" smtClean="0"/>
                  <a:t> </a:t>
                </a:r>
                <a:r>
                  <a:rPr lang="fa-IR" dirty="0" smtClean="0"/>
                  <a:t>ناکامل نداشته باشد).</a:t>
                </a:r>
              </a:p>
              <a:p>
                <a:pPr>
                  <a:lnSpc>
                    <a:spcPct val="200000"/>
                  </a:lnSpc>
                </a:pPr>
                <a:r>
                  <a:rPr lang="fa-IR" b="1" dirty="0">
                    <a:solidFill>
                      <a:srgbClr val="C00000"/>
                    </a:solidFill>
                  </a:rPr>
                  <a:t>تمرین: </a:t>
                </a:r>
                <a:r>
                  <a:rPr lang="fa-IR" dirty="0"/>
                  <a:t>بررسی شود که آیا در این تجزیه همه </a:t>
                </a:r>
                <a:r>
                  <a:rPr lang="en-US" sz="1800" dirty="0"/>
                  <a:t>FD</a:t>
                </a:r>
                <a:r>
                  <a:rPr lang="fa-IR" dirty="0"/>
                  <a:t>ها محفوظ می‏مانند؟</a:t>
                </a:r>
              </a:p>
              <a:p>
                <a:pPr>
                  <a:lnSpc>
                    <a:spcPct val="200000"/>
                  </a:lnSpc>
                </a:pPr>
                <a:r>
                  <a:rPr lang="fa-IR" b="1" dirty="0">
                    <a:solidFill>
                      <a:srgbClr val="C00000"/>
                    </a:solidFill>
                  </a:rPr>
                  <a:t>نکته: </a:t>
                </a:r>
                <a:r>
                  <a:rPr lang="fa-IR" dirty="0"/>
                  <a:t>باید توجه کنیم که در تجزیه، </a:t>
                </a:r>
                <a:r>
                  <a:rPr lang="en-US" sz="1800" dirty="0"/>
                  <a:t>FD</a:t>
                </a:r>
                <a:r>
                  <a:rPr lang="fa-IR" dirty="0"/>
                  <a:t>ای از دست نرود، چون هر </a:t>
                </a:r>
                <a:r>
                  <a:rPr lang="en-US" sz="1800" dirty="0"/>
                  <a:t>FD</a:t>
                </a:r>
                <a:r>
                  <a:rPr lang="fa-IR" sz="1800" dirty="0"/>
                  <a:t> </a:t>
                </a:r>
                <a:r>
                  <a:rPr lang="fa-IR" dirty="0"/>
                  <a:t>یک قاعده جامعیت در محیط است</a:t>
                </a:r>
                <a:r>
                  <a:rPr lang="fa-IR" dirty="0" smtClean="0"/>
                  <a:t>.</a:t>
                </a:r>
              </a:p>
              <a:p>
                <a:pPr>
                  <a:lnSpc>
                    <a:spcPct val="200000"/>
                  </a:lnSpc>
                </a:pPr>
                <a:r>
                  <a:rPr lang="fa-IR" dirty="0"/>
                  <a:t>توجه داشته باشید که در این تجزیه هیچ اطلاعی از دست نمی‏رود. یعنی اگر کاربر رابطه اصلی را به هر دلیلی بخواهد با پیوند دو رابطه جدید به دست می‏آید.                    </a:t>
                </a:r>
                <a14:m>
                  <m:oMath xmlns:m="http://schemas.openxmlformats.org/officeDocument/2006/math">
                    <m:r>
                      <a:rPr lang="fa-IR" sz="180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1800">
                        <a:latin typeface="Cambria Math"/>
                      </a:rPr>
                      <m:t>R</m:t>
                    </m:r>
                    <m:r>
                      <a:rPr lang="en-US" sz="180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sz="1800">
                        <a:latin typeface="Cambria Math"/>
                      </a:rPr>
                      <m:t>SCG</m:t>
                    </m:r>
                    <m:r>
                      <a:rPr lang="en-US" sz="1800">
                        <a:latin typeface="Cambria Math"/>
                        <a:ea typeface="Cambria Math"/>
                      </a:rPr>
                      <m:t>⋈</m:t>
                    </m:r>
                    <m:r>
                      <m:rPr>
                        <m:sty m:val="p"/>
                      </m:rPr>
                      <a:rPr lang="en-US" sz="1800">
                        <a:latin typeface="Cambria Math"/>
                        <a:ea typeface="Cambria Math"/>
                      </a:rPr>
                      <m:t>SSD</m:t>
                    </m:r>
                  </m:oMath>
                </a14:m>
                <a:endParaRPr lang="fa-IR" sz="1800" dirty="0">
                  <a:ea typeface="Cambria Math"/>
                </a:endParaRPr>
              </a:p>
              <a:p>
                <a:pPr>
                  <a:lnSpc>
                    <a:spcPct val="200000"/>
                  </a:lnSpc>
                </a:pPr>
                <a:endParaRPr lang="fa-I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219200"/>
                <a:ext cx="8686800" cy="5486400"/>
              </a:xfrm>
              <a:blipFill rotWithShape="1">
                <a:blip r:embed="rId3"/>
                <a:stretch>
                  <a:fillRect l="-351" r="-7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530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فرم‏های نرمال کلاسیک کادی </a:t>
            </a:r>
            <a:r>
              <a:rPr lang="fa-IR" sz="2000" dirty="0"/>
              <a:t>(ادامه)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fa-IR" dirty="0" smtClean="0"/>
                  <a:t>در </a:t>
                </a:r>
                <a:r>
                  <a:rPr lang="fa-IR" dirty="0"/>
                  <a:t>حالت کلی اگر </a:t>
                </a:r>
                <a:r>
                  <a:rPr lang="en-US" sz="1800" dirty="0"/>
                  <a:t>R</a:t>
                </a:r>
                <a:r>
                  <a:rPr lang="en-US" sz="1800" baseline="-25000" dirty="0"/>
                  <a:t>1</a:t>
                </a:r>
                <a:r>
                  <a:rPr lang="fa-IR" dirty="0"/>
                  <a:t>، </a:t>
                </a:r>
                <a:r>
                  <a:rPr lang="en-US" sz="1800" dirty="0"/>
                  <a:t>R</a:t>
                </a:r>
                <a:r>
                  <a:rPr lang="en-US" sz="1800" baseline="-25000" dirty="0"/>
                  <a:t>2</a:t>
                </a:r>
                <a:r>
                  <a:rPr lang="fa-IR" dirty="0"/>
                  <a:t>، .... و </a:t>
                </a:r>
                <a:r>
                  <a:rPr lang="en-US" sz="1800" dirty="0" err="1"/>
                  <a:t>R</a:t>
                </a:r>
                <a:r>
                  <a:rPr lang="en-US" sz="1800" baseline="-25000" dirty="0" err="1"/>
                  <a:t>n</a:t>
                </a:r>
                <a:r>
                  <a:rPr lang="fa-IR" dirty="0"/>
                  <a:t> پرتوهای دلخواه از </a:t>
                </a:r>
                <a:r>
                  <a:rPr lang="en-US" sz="1800" dirty="0"/>
                  <a:t>R</a:t>
                </a:r>
                <a:r>
                  <a:rPr lang="fa-IR" dirty="0"/>
                  <a:t> باشند، </a:t>
                </a:r>
                <a:r>
                  <a:rPr lang="fa-IR" dirty="0" smtClean="0"/>
                  <a:t>داریم (ممکن </a:t>
                </a:r>
                <a:r>
                  <a:rPr lang="fa-IR" dirty="0"/>
                  <a:t>است تاپل‏های افزونه بروز </a:t>
                </a:r>
                <a:r>
                  <a:rPr lang="fa-IR" dirty="0" smtClean="0"/>
                  <a:t>کند):</a:t>
                </a:r>
                <a:endParaRPr lang="fa-IR" dirty="0"/>
              </a:p>
              <a:p>
                <a:pPr marL="0" indent="0">
                  <a:lnSpc>
                    <a:spcPct val="2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800">
                          <a:latin typeface="Cambria Math"/>
                        </a:rPr>
                        <m:t>R</m:t>
                      </m:r>
                      <m:r>
                        <a:rPr lang="en-US" sz="1800">
                          <a:latin typeface="Cambria Math"/>
                        </a:rPr>
                        <m:t>⊆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800">
                              <a:latin typeface="Cambria Math"/>
                            </a:rPr>
                            <m:t>R</m:t>
                          </m:r>
                        </m:e>
                        <m:sub>
                          <m:r>
                            <a:rPr lang="en-US" sz="180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1800">
                          <a:latin typeface="Cambria Math"/>
                        </a:rPr>
                        <m:t>⋈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800">
                              <a:latin typeface="Cambria Math"/>
                            </a:rPr>
                            <m:t>R</m:t>
                          </m:r>
                        </m:e>
                        <m:sub>
                          <m:r>
                            <a:rPr lang="en-US" sz="180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1800">
                          <a:latin typeface="Cambria Math"/>
                        </a:rPr>
                        <m:t>⋈…⋈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800">
                              <a:latin typeface="Cambria Math"/>
                            </a:rPr>
                            <m:t>R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800">
                              <a:latin typeface="Cambria Math"/>
                            </a:rPr>
                            <m:t>n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>
                  <a:lnSpc>
                    <a:spcPct val="200000"/>
                  </a:lnSpc>
                </a:pPr>
                <a:r>
                  <a:rPr lang="fa-IR" b="1" dirty="0" smtClean="0">
                    <a:solidFill>
                      <a:srgbClr val="0919AF"/>
                    </a:solidFill>
                  </a:rPr>
                  <a:t>تجزیه بی‏حذف: </a:t>
                </a:r>
                <a:r>
                  <a:rPr lang="fa-IR" dirty="0" smtClean="0"/>
                  <a:t>شرطش این است که در صفات پیوند هیچمقدار (</a:t>
                </a:r>
                <a:r>
                  <a:rPr lang="en-US" sz="1800" dirty="0" smtClean="0"/>
                  <a:t>Null Value</a:t>
                </a:r>
                <a:r>
                  <a:rPr lang="fa-IR" dirty="0" smtClean="0"/>
                  <a:t>) نداشته باشیم.</a:t>
                </a:r>
              </a:p>
              <a:p>
                <a:pPr lvl="1">
                  <a:lnSpc>
                    <a:spcPct val="200000"/>
                  </a:lnSpc>
                </a:pPr>
                <a:r>
                  <a:rPr lang="fa-IR" dirty="0" smtClean="0"/>
                  <a:t>اگر در صفات پیوند هیچمقدار داشته باشیم، چه پیش می‏آید؟</a:t>
                </a:r>
              </a:p>
              <a:p>
                <a:pPr marL="457200" lvl="1" indent="0" algn="l">
                  <a:lnSpc>
                    <a:spcPct val="200000"/>
                  </a:lnSpc>
                  <a:buNone/>
                </a:pPr>
                <a:r>
                  <a:rPr lang="en-US" sz="1800" dirty="0" smtClean="0"/>
                  <a:t>   T(</a:t>
                </a:r>
                <a:r>
                  <a:rPr lang="en-US" sz="1800" u="sng" dirty="0" smtClean="0"/>
                  <a:t>A</a:t>
                </a:r>
                <a:r>
                  <a:rPr lang="en-US" sz="1800" dirty="0" smtClean="0"/>
                  <a:t>,  B,  C,  D,  E)  </a:t>
                </a:r>
                <a:r>
                  <a:rPr lang="en-US" sz="1800" dirty="0" smtClean="0">
                    <a:sym typeface="Symbol"/>
                  </a:rPr>
                  <a:t>    </a:t>
                </a:r>
                <a:r>
                  <a:rPr lang="en-US" sz="1800" dirty="0" smtClean="0"/>
                  <a:t>   T</a:t>
                </a:r>
                <a:r>
                  <a:rPr lang="en-US" sz="1800" baseline="-25000" dirty="0" smtClean="0"/>
                  <a:t>1</a:t>
                </a:r>
                <a:r>
                  <a:rPr lang="en-US" sz="1800" dirty="0" smtClean="0"/>
                  <a:t>(A, B)     T</a:t>
                </a:r>
                <a:r>
                  <a:rPr lang="en-US" sz="1800" baseline="-25000" dirty="0" smtClean="0"/>
                  <a:t>2</a:t>
                </a:r>
                <a:r>
                  <a:rPr lang="en-US" sz="1800" dirty="0" smtClean="0"/>
                  <a:t>(B,  C,  D,  E)</a:t>
                </a:r>
                <a:endParaRPr lang="fa-IR" sz="1800" dirty="0" smtClean="0"/>
              </a:p>
              <a:p>
                <a:pPr lvl="1">
                  <a:lnSpc>
                    <a:spcPct val="200000"/>
                  </a:lnSpc>
                </a:pPr>
                <a:r>
                  <a:rPr lang="fa-IR" dirty="0" smtClean="0"/>
                  <a:t>تاپل‏هایی در پیوند از دست می‏روند. به این تاپل‏ها، تاپل‏های آونگان [معلق] (</a:t>
                </a:r>
                <a:r>
                  <a:rPr lang="en-US" sz="1800" dirty="0" smtClean="0"/>
                  <a:t>Dangling</a:t>
                </a:r>
                <a:r>
                  <a:rPr lang="fa-IR" dirty="0" smtClean="0"/>
                  <a:t>) گوییم.</a:t>
                </a:r>
              </a:p>
              <a:p>
                <a:pPr lvl="1">
                  <a:lnSpc>
                    <a:spcPct val="200000"/>
                  </a:lnSpc>
                </a:pPr>
                <a:r>
                  <a:rPr lang="fa-IR" dirty="0" smtClean="0"/>
                  <a:t>در مباحث نرمالترسازی معمولا فرض بر این است که </a:t>
                </a:r>
                <a:r>
                  <a:rPr lang="fa-IR" b="1" dirty="0" smtClean="0">
                    <a:solidFill>
                      <a:srgbClr val="C00000"/>
                    </a:solidFill>
                  </a:rPr>
                  <a:t>صفت (صفات) پیوند هیچمقدار ندارند</a:t>
                </a:r>
                <a:r>
                  <a:rPr lang="fa-IR" dirty="0" smtClean="0"/>
                  <a:t>.</a:t>
                </a:r>
              </a:p>
              <a:p>
                <a:pPr lvl="1">
                  <a:lnSpc>
                    <a:spcPct val="200000"/>
                  </a:lnSpc>
                </a:pPr>
                <a:endParaRPr lang="fa-IR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r="-7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5704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فرم‏های نرمال کلاسیک کادی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486400"/>
          </a:xfrm>
        </p:spPr>
        <p:txBody>
          <a:bodyPr>
            <a:normAutofit lnSpcReduction="10000"/>
          </a:bodyPr>
          <a:lstStyle/>
          <a:p>
            <a:r>
              <a:rPr lang="fa-IR" dirty="0"/>
              <a:t>آیا رابطه‏های جدید (</a:t>
            </a:r>
            <a:r>
              <a:rPr lang="en-US" sz="1800" dirty="0"/>
              <a:t>SSD</a:t>
            </a:r>
            <a:r>
              <a:rPr lang="fa-IR" sz="1800" dirty="0"/>
              <a:t> </a:t>
            </a:r>
            <a:r>
              <a:rPr lang="fa-IR" dirty="0"/>
              <a:t>و </a:t>
            </a:r>
            <a:r>
              <a:rPr lang="en-US" sz="1800" dirty="0"/>
              <a:t>SCG</a:t>
            </a:r>
            <a:r>
              <a:rPr lang="fa-IR" dirty="0"/>
              <a:t>) آنومالی ندارند؟</a:t>
            </a:r>
            <a:endParaRPr lang="en-US" dirty="0"/>
          </a:p>
          <a:p>
            <a:r>
              <a:rPr lang="fa-IR" b="1" dirty="0" smtClean="0">
                <a:solidFill>
                  <a:srgbClr val="C00000"/>
                </a:solidFill>
              </a:rPr>
              <a:t>آنومالی‏های </a:t>
            </a:r>
            <a:r>
              <a:rPr lang="en-US" sz="1800" b="1" dirty="0" smtClean="0">
                <a:solidFill>
                  <a:srgbClr val="C00000"/>
                </a:solidFill>
              </a:rPr>
              <a:t>SSD</a:t>
            </a:r>
            <a:r>
              <a:rPr lang="fa-IR" b="1" dirty="0" smtClean="0">
                <a:solidFill>
                  <a:srgbClr val="C00000"/>
                </a:solidFill>
              </a:rPr>
              <a:t>:</a:t>
            </a:r>
          </a:p>
          <a:p>
            <a:pPr marL="457200" lvl="1" indent="0">
              <a:buNone/>
            </a:pPr>
            <a:r>
              <a:rPr lang="fa-IR" dirty="0" smtClean="0"/>
              <a:t>1- </a:t>
            </a:r>
            <a:r>
              <a:rPr lang="fa-IR" sz="1900" b="1" dirty="0" smtClean="0">
                <a:solidFill>
                  <a:schemeClr val="bg2">
                    <a:lumMod val="25000"/>
                  </a:schemeClr>
                </a:solidFill>
              </a:rPr>
              <a:t>در درج: </a:t>
            </a:r>
          </a:p>
          <a:p>
            <a:pPr marL="457200" lvl="1" indent="0">
              <a:buNone/>
            </a:pPr>
            <a:r>
              <a:rPr lang="fa-IR" dirty="0" smtClean="0"/>
              <a:t>اطلاع: «رشته </a:t>
            </a:r>
            <a:r>
              <a:rPr lang="en-US" sz="1800" dirty="0" smtClean="0"/>
              <a:t>IT</a:t>
            </a:r>
            <a:r>
              <a:rPr lang="fa-IR" sz="1800" dirty="0" smtClean="0"/>
              <a:t> </a:t>
            </a:r>
            <a:r>
              <a:rPr lang="fa-IR" dirty="0" smtClean="0"/>
              <a:t>در دانشکده </a:t>
            </a:r>
            <a:r>
              <a:rPr lang="en-US" sz="1800" dirty="0" smtClean="0"/>
              <a:t>D20</a:t>
            </a:r>
            <a:r>
              <a:rPr lang="fa-IR" sz="1800" dirty="0" smtClean="0"/>
              <a:t> </a:t>
            </a:r>
            <a:r>
              <a:rPr lang="fa-IR" dirty="0" smtClean="0"/>
              <a:t>ارائه می‏شود.» به دلیل </a:t>
            </a:r>
            <a:r>
              <a:rPr lang="en-US" sz="1800" dirty="0" smtClean="0"/>
              <a:t>FD</a:t>
            </a:r>
            <a:r>
              <a:rPr lang="fa-IR" sz="1800" dirty="0" smtClean="0"/>
              <a:t> </a:t>
            </a:r>
            <a:r>
              <a:rPr lang="fa-IR" dirty="0" smtClean="0"/>
              <a:t>شماره 3، این اطلاع منطقاً باید قابل درج باشد، اما درج ناممکن است. چون کلید ندارد، باید حداقل یک دانشجوی این رشته را بشناسیم.</a:t>
            </a:r>
          </a:p>
          <a:p>
            <a:pPr marL="457200" lvl="1" indent="0">
              <a:buNone/>
            </a:pPr>
            <a:r>
              <a:rPr lang="fa-IR" dirty="0" smtClean="0"/>
              <a:t>2- </a:t>
            </a:r>
            <a:r>
              <a:rPr lang="fa-IR" sz="1900" b="1" dirty="0" smtClean="0">
                <a:solidFill>
                  <a:schemeClr val="bg2">
                    <a:lumMod val="25000"/>
                  </a:schemeClr>
                </a:solidFill>
              </a:rPr>
              <a:t>در حذف:</a:t>
            </a:r>
          </a:p>
          <a:p>
            <a:pPr marL="457200" lvl="1" indent="0">
              <a:buNone/>
            </a:pPr>
            <a:r>
              <a:rPr lang="fa-IR" dirty="0" smtClean="0"/>
              <a:t>حذف کن </a:t>
            </a:r>
            <a:r>
              <a:rPr lang="en-US" sz="1800" dirty="0" smtClean="0">
                <a:sym typeface="Symbol"/>
              </a:rPr>
              <a:t>’666’, ‘</a:t>
            </a:r>
            <a:r>
              <a:rPr lang="en-US" sz="1800" dirty="0" err="1" smtClean="0">
                <a:sym typeface="Symbol"/>
              </a:rPr>
              <a:t>Chem</a:t>
            </a:r>
            <a:r>
              <a:rPr lang="en-US" sz="1800" dirty="0" smtClean="0">
                <a:sym typeface="Symbol"/>
              </a:rPr>
              <a:t>’</a:t>
            </a:r>
            <a:endParaRPr lang="fa-IR" sz="1800" dirty="0" smtClean="0">
              <a:sym typeface="Symbol"/>
            </a:endParaRPr>
          </a:p>
          <a:p>
            <a:pPr marL="457200" lvl="1" indent="0">
              <a:buNone/>
            </a:pPr>
            <a:r>
              <a:rPr lang="fa-IR" dirty="0" smtClean="0">
                <a:sym typeface="Symbol"/>
              </a:rPr>
              <a:t>حذف انجام می‏شود ولی اطلاع «رشته شیمی در </a:t>
            </a:r>
            <a:r>
              <a:rPr lang="en-US" sz="1800" dirty="0" smtClean="0">
                <a:sym typeface="Symbol"/>
              </a:rPr>
              <a:t>D16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ارائه می‏شود»، ناخواسته حذف می‏شود.</a:t>
            </a:r>
          </a:p>
          <a:p>
            <a:pPr marL="457200" lvl="1" indent="0">
              <a:buNone/>
            </a:pPr>
            <a:r>
              <a:rPr lang="fa-IR" dirty="0" smtClean="0">
                <a:sym typeface="Symbol"/>
              </a:rPr>
              <a:t>3- </a:t>
            </a:r>
            <a:r>
              <a:rPr lang="fa-IR" sz="1900" b="1" dirty="0" smtClean="0">
                <a:solidFill>
                  <a:schemeClr val="bg2">
                    <a:lumMod val="25000"/>
                  </a:schemeClr>
                </a:solidFill>
                <a:sym typeface="Symbol"/>
              </a:rPr>
              <a:t>در بهنگام‏سازی:</a:t>
            </a:r>
          </a:p>
          <a:p>
            <a:pPr marL="457200" lvl="1" indent="0">
              <a:buNone/>
            </a:pPr>
            <a:r>
              <a:rPr lang="fa-IR" dirty="0" smtClean="0">
                <a:sym typeface="Symbol"/>
              </a:rPr>
              <a:t>«شماره دانشکده رشته فیزیک را عوض کنید». به تعداد تمام دانشجویان این رشته باید بهنگام‏سازی شود.</a:t>
            </a:r>
          </a:p>
          <a:p>
            <a:pPr marL="0" indent="0">
              <a:buNone/>
            </a:pPr>
            <a:r>
              <a:rPr lang="fa-IR" sz="1700" b="1" dirty="0">
                <a:sym typeface="Symbol"/>
              </a:rPr>
              <a:t> </a:t>
            </a:r>
            <a:r>
              <a:rPr lang="fa-IR" sz="1700" b="1" dirty="0" smtClean="0">
                <a:sym typeface="Symbol"/>
              </a:rPr>
              <a:t>         </a:t>
            </a:r>
            <a:r>
              <a:rPr lang="en-US" sz="1700" b="1" dirty="0" smtClean="0">
                <a:sym typeface="Symbol"/>
              </a:rPr>
              <a:t>SSD</a:t>
            </a:r>
            <a:r>
              <a:rPr lang="fa-IR" sz="1900" b="1" dirty="0" smtClean="0">
                <a:sym typeface="Symbol"/>
              </a:rPr>
              <a:t> باید نرمال‏تر شود.</a:t>
            </a:r>
            <a:endParaRPr lang="en-US" sz="1900" b="1" dirty="0"/>
          </a:p>
        </p:txBody>
      </p:sp>
      <p:sp>
        <p:nvSpPr>
          <p:cNvPr id="4" name="Left Arrow 3"/>
          <p:cNvSpPr/>
          <p:nvPr/>
        </p:nvSpPr>
        <p:spPr>
          <a:xfrm>
            <a:off x="8443686" y="6201228"/>
            <a:ext cx="304800" cy="533400"/>
          </a:xfrm>
          <a:prstGeom prst="lef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305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فرم‏های نرمال کلاسیک کادی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228600" y="1371600"/>
            <a:ext cx="9144000" cy="5257799"/>
          </a:xfrm>
        </p:spPr>
        <p:txBody>
          <a:bodyPr>
            <a:normAutofit/>
          </a:bodyPr>
          <a:lstStyle/>
          <a:p>
            <a:r>
              <a:rPr lang="fa-IR" b="1" dirty="0" smtClean="0">
                <a:solidFill>
                  <a:srgbClr val="0919AF"/>
                </a:solidFill>
              </a:rPr>
              <a:t>دلیل آنومالی‏های</a:t>
            </a:r>
            <a:r>
              <a:rPr lang="fa-IR" sz="1800" b="1" dirty="0" smtClean="0">
                <a:solidFill>
                  <a:srgbClr val="0919AF"/>
                </a:solidFill>
              </a:rPr>
              <a:t> </a:t>
            </a:r>
            <a:r>
              <a:rPr lang="en-US" sz="1800" b="1" dirty="0" smtClean="0">
                <a:solidFill>
                  <a:srgbClr val="0919AF"/>
                </a:solidFill>
              </a:rPr>
              <a:t>SSD</a:t>
            </a:r>
            <a:r>
              <a:rPr lang="fa-IR" b="1" dirty="0" smtClean="0">
                <a:solidFill>
                  <a:srgbClr val="0919AF"/>
                </a:solidFill>
              </a:rPr>
              <a:t>:</a:t>
            </a:r>
          </a:p>
          <a:p>
            <a:pPr lvl="1"/>
            <a:r>
              <a:rPr lang="fa-IR" dirty="0" smtClean="0"/>
              <a:t>دلیل آنومالی‏های </a:t>
            </a:r>
            <a:r>
              <a:rPr lang="en-US" sz="1800" dirty="0" smtClean="0"/>
              <a:t>SSD</a:t>
            </a:r>
            <a:r>
              <a:rPr lang="fa-IR" dirty="0" smtClean="0"/>
              <a:t>، وجود </a:t>
            </a:r>
            <a:r>
              <a:rPr lang="en-US" sz="1800" dirty="0" smtClean="0"/>
              <a:t>FD</a:t>
            </a:r>
            <a:r>
              <a:rPr lang="fa-IR" sz="1800" dirty="0" smtClean="0"/>
              <a:t> </a:t>
            </a:r>
            <a:r>
              <a:rPr lang="fa-IR" dirty="0" smtClean="0"/>
              <a:t>با واسطه بین صفت ناکلید با کلید اصلی است (به دلیل </a:t>
            </a:r>
            <a:r>
              <a:rPr lang="en-US" sz="1800" dirty="0" smtClean="0"/>
              <a:t>FD</a:t>
            </a:r>
            <a:r>
              <a:rPr lang="fa-IR" sz="1800" dirty="0" smtClean="0"/>
              <a:t> </a:t>
            </a:r>
            <a:r>
              <a:rPr lang="fa-IR" dirty="0" smtClean="0"/>
              <a:t>شماره 3).</a:t>
            </a:r>
          </a:p>
          <a:p>
            <a:pPr lvl="1"/>
            <a:r>
              <a:rPr lang="fa-IR" dirty="0" smtClean="0"/>
              <a:t>این </a:t>
            </a:r>
            <a:r>
              <a:rPr lang="en-US" sz="1800" dirty="0" smtClean="0"/>
              <a:t>FD</a:t>
            </a:r>
            <a:r>
              <a:rPr lang="fa-IR" sz="1800" dirty="0" smtClean="0"/>
              <a:t> </a:t>
            </a:r>
            <a:r>
              <a:rPr lang="fa-IR" dirty="0" smtClean="0"/>
              <a:t>باید از بین برود.</a:t>
            </a:r>
          </a:p>
          <a:p>
            <a:pPr lvl="1"/>
            <a:endParaRPr lang="fa-IR" sz="2400" dirty="0" smtClean="0"/>
          </a:p>
          <a:p>
            <a:pPr lvl="1"/>
            <a:r>
              <a:rPr lang="fa-IR" dirty="0" smtClean="0"/>
              <a:t>فرض کنید </a:t>
            </a:r>
            <a:r>
              <a:rPr lang="en-US" sz="1800" dirty="0" smtClean="0"/>
              <a:t>SSD</a:t>
            </a:r>
            <a:r>
              <a:rPr lang="fa-IR" sz="1800" dirty="0" smtClean="0"/>
              <a:t> </a:t>
            </a:r>
            <a:r>
              <a:rPr lang="fa-IR" dirty="0" smtClean="0"/>
              <a:t>را به صورت زیر تجزیه کنیم:</a:t>
            </a:r>
          </a:p>
          <a:p>
            <a:pPr marL="457200" lvl="1" indent="0">
              <a:buNone/>
            </a:pPr>
            <a:endParaRPr lang="fa-IR" dirty="0" smtClean="0"/>
          </a:p>
          <a:p>
            <a:pPr marL="457200" lvl="1" indent="0">
              <a:buNone/>
            </a:pPr>
            <a:endParaRPr lang="fa-IR" sz="3200" dirty="0"/>
          </a:p>
          <a:p>
            <a:pPr lvl="1"/>
            <a:r>
              <a:rPr lang="fa-IR" dirty="0" smtClean="0"/>
              <a:t>افزونگی کم شد!</a:t>
            </a:r>
          </a:p>
          <a:p>
            <a:pPr lvl="1"/>
            <a:r>
              <a:rPr lang="fa-IR" dirty="0" smtClean="0"/>
              <a:t>تمرین: بررسی شود که رابطه‏های جدید آنومالی‏های </a:t>
            </a:r>
            <a:r>
              <a:rPr lang="en-US" sz="1800" dirty="0" smtClean="0"/>
              <a:t>SSD</a:t>
            </a:r>
            <a:r>
              <a:rPr lang="fa-IR" sz="1800" dirty="0" smtClean="0"/>
              <a:t> </a:t>
            </a:r>
            <a:r>
              <a:rPr lang="fa-IR" dirty="0" smtClean="0"/>
              <a:t>را ندارند.</a:t>
            </a:r>
          </a:p>
          <a:p>
            <a:pPr lvl="1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748680" y="2485572"/>
            <a:ext cx="2070720" cy="1295400"/>
            <a:chOff x="5483966" y="5257800"/>
            <a:chExt cx="2070720" cy="1295400"/>
          </a:xfrm>
        </p:grpSpPr>
        <p:grpSp>
          <p:nvGrpSpPr>
            <p:cNvPr id="5" name="Group 4"/>
            <p:cNvGrpSpPr/>
            <p:nvPr/>
          </p:nvGrpSpPr>
          <p:grpSpPr>
            <a:xfrm>
              <a:off x="5483966" y="5257800"/>
              <a:ext cx="2070720" cy="1295400"/>
              <a:chOff x="5941166" y="5107116"/>
              <a:chExt cx="2070720" cy="1295400"/>
            </a:xfrm>
          </p:grpSpPr>
          <p:grpSp>
            <p:nvGrpSpPr>
              <p:cNvPr id="12" name="Group 11"/>
              <p:cNvGrpSpPr/>
              <p:nvPr/>
            </p:nvGrpSpPr>
            <p:grpSpPr>
              <a:xfrm>
                <a:off x="5941166" y="5107116"/>
                <a:ext cx="2059834" cy="576035"/>
                <a:chOff x="1597766" y="3614965"/>
                <a:chExt cx="2059834" cy="576035"/>
              </a:xfrm>
            </p:grpSpPr>
            <p:sp>
              <p:nvSpPr>
                <p:cNvPr id="14" name="Rectangle 13"/>
                <p:cNvSpPr/>
                <p:nvPr/>
              </p:nvSpPr>
              <p:spPr>
                <a:xfrm>
                  <a:off x="1597766" y="3810000"/>
                  <a:ext cx="683366" cy="381000"/>
                </a:xfrm>
                <a:prstGeom prst="rect">
                  <a:avLst/>
                </a:prstGeom>
                <a:noFill/>
                <a:ln w="25400">
                  <a:solidFill>
                    <a:srgbClr val="0919A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>
                      <a:solidFill>
                        <a:schemeClr val="tx1"/>
                      </a:solidFill>
                    </a:rPr>
                    <a:t>STID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" name="Rectangle 14"/>
                <p:cNvSpPr/>
                <p:nvPr/>
              </p:nvSpPr>
              <p:spPr>
                <a:xfrm>
                  <a:off x="3037114" y="3614965"/>
                  <a:ext cx="620486" cy="381000"/>
                </a:xfrm>
                <a:prstGeom prst="rect">
                  <a:avLst/>
                </a:prstGeom>
                <a:noFill/>
                <a:ln w="25400">
                  <a:solidFill>
                    <a:srgbClr val="0919A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>
                      <a:solidFill>
                        <a:schemeClr val="tx1"/>
                      </a:solidFill>
                    </a:rPr>
                    <a:t>STJ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3" name="Rectangle 12"/>
              <p:cNvSpPr/>
              <p:nvPr/>
            </p:nvSpPr>
            <p:spPr>
              <a:xfrm>
                <a:off x="7391400" y="6021516"/>
                <a:ext cx="620486" cy="381000"/>
              </a:xfrm>
              <a:prstGeom prst="rect">
                <a:avLst/>
              </a:prstGeom>
              <a:noFill/>
              <a:ln w="25400">
                <a:solidFill>
                  <a:srgbClr val="0919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</a:rPr>
                  <a:t>STD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6" name="Curved Connector 5"/>
            <p:cNvCxnSpPr/>
            <p:nvPr/>
          </p:nvCxnSpPr>
          <p:spPr>
            <a:xfrm flipV="1">
              <a:off x="6167332" y="5558065"/>
              <a:ext cx="755982" cy="4535"/>
            </a:xfrm>
            <a:prstGeom prst="curvedConnector3">
              <a:avLst>
                <a:gd name="adj1" fmla="val 50000"/>
              </a:avLst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urved Connector 6"/>
            <p:cNvCxnSpPr/>
            <p:nvPr/>
          </p:nvCxnSpPr>
          <p:spPr>
            <a:xfrm>
              <a:off x="6167332" y="5738585"/>
              <a:ext cx="755982" cy="433615"/>
            </a:xfrm>
            <a:prstGeom prst="curvedConnector3">
              <a:avLst>
                <a:gd name="adj1" fmla="val 50000"/>
              </a:avLst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urved Connector 7"/>
            <p:cNvCxnSpPr>
              <a:stCxn id="15" idx="2"/>
              <a:endCxn id="13" idx="0"/>
            </p:cNvCxnSpPr>
            <p:nvPr/>
          </p:nvCxnSpPr>
          <p:spPr>
            <a:xfrm rot="16200000" flipH="1">
              <a:off x="6972300" y="5900057"/>
              <a:ext cx="533400" cy="10886"/>
            </a:xfrm>
            <a:prstGeom prst="curvedConnector3">
              <a:avLst>
                <a:gd name="adj1" fmla="val 50000"/>
              </a:avLst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/>
            <p:cNvSpPr/>
            <p:nvPr/>
          </p:nvSpPr>
          <p:spPr>
            <a:xfrm>
              <a:off x="6494202" y="5454651"/>
              <a:ext cx="228600" cy="216807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a-IR" sz="1600" b="1" dirty="0" smtClean="0">
                  <a:solidFill>
                    <a:schemeClr val="tx1"/>
                  </a:solidFill>
                  <a:cs typeface="B Nazanin" pitchFamily="2" charset="-78"/>
                </a:rPr>
                <a:t>1</a:t>
              </a:r>
              <a:endParaRPr lang="en-US" b="1" dirty="0">
                <a:solidFill>
                  <a:schemeClr val="tx1"/>
                </a:solidFill>
                <a:cs typeface="B Nazanin" pitchFamily="2" charset="-78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6532302" y="5959927"/>
              <a:ext cx="228600" cy="216807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a-IR" sz="1600" b="1" dirty="0" smtClean="0">
                  <a:solidFill>
                    <a:schemeClr val="tx1"/>
                  </a:solidFill>
                  <a:cs typeface="B Nazanin" pitchFamily="2" charset="-78"/>
                </a:rPr>
                <a:t>2</a:t>
              </a:r>
              <a:endParaRPr lang="en-US" b="1" dirty="0">
                <a:solidFill>
                  <a:schemeClr val="tx1"/>
                </a:solidFill>
                <a:cs typeface="B Nazanin" pitchFamily="2" charset="-78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7133772" y="5729514"/>
              <a:ext cx="228600" cy="216807"/>
            </a:xfrm>
            <a:prstGeom prst="ellipse">
              <a:avLst/>
            </a:prstGeom>
            <a:gradFill>
              <a:gsLst>
                <a:gs pos="0">
                  <a:schemeClr val="accent3">
                    <a:tint val="50000"/>
                    <a:satMod val="300000"/>
                    <a:alpha val="58000"/>
                  </a:schemeClr>
                </a:gs>
                <a:gs pos="35000">
                  <a:schemeClr val="accent3">
                    <a:tint val="37000"/>
                    <a:satMod val="300000"/>
                  </a:schemeClr>
                </a:gs>
                <a:gs pos="100000">
                  <a:schemeClr val="accent3">
                    <a:tint val="15000"/>
                    <a:satMod val="350000"/>
                  </a:schemeClr>
                </a:gs>
              </a:gsLst>
            </a:gra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a-IR" sz="1600" b="1" dirty="0" smtClean="0">
                  <a:solidFill>
                    <a:schemeClr val="tx1"/>
                  </a:solidFill>
                  <a:cs typeface="B Nazanin" pitchFamily="2" charset="-78"/>
                </a:rPr>
                <a:t>3</a:t>
              </a:r>
              <a:endParaRPr lang="en-US" b="1" dirty="0">
                <a:solidFill>
                  <a:schemeClr val="tx1"/>
                </a:solidFill>
                <a:cs typeface="B Nazanin" pitchFamily="2" charset="-78"/>
              </a:endParaRPr>
            </a:p>
          </p:txBody>
        </p:sp>
      </p:grpSp>
      <p:sp>
        <p:nvSpPr>
          <p:cNvPr id="16" name="Rectangle 15"/>
          <p:cNvSpPr/>
          <p:nvPr/>
        </p:nvSpPr>
        <p:spPr>
          <a:xfrm>
            <a:off x="152400" y="2636345"/>
            <a:ext cx="685800" cy="395890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smtClean="0">
                <a:solidFill>
                  <a:srgbClr val="C00000"/>
                </a:solidFill>
              </a:rPr>
              <a:t>SSD</a:t>
            </a:r>
            <a:endParaRPr lang="en-US" b="1" dirty="0">
              <a:solidFill>
                <a:srgbClr val="C00000"/>
              </a:solidFill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228600" y="4267200"/>
            <a:ext cx="3674403" cy="1561319"/>
            <a:chOff x="1329528" y="4419600"/>
            <a:chExt cx="3674403" cy="1561319"/>
          </a:xfrm>
        </p:grpSpPr>
        <p:grpSp>
          <p:nvGrpSpPr>
            <p:cNvPr id="17" name="Group 16"/>
            <p:cNvGrpSpPr/>
            <p:nvPr/>
          </p:nvGrpSpPr>
          <p:grpSpPr>
            <a:xfrm>
              <a:off x="1329528" y="4419600"/>
              <a:ext cx="3674403" cy="1514475"/>
              <a:chOff x="1066800" y="2616398"/>
              <a:chExt cx="3674403" cy="1514475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1066800" y="2616398"/>
                <a:ext cx="3674403" cy="1514475"/>
                <a:chOff x="584450" y="3124200"/>
                <a:chExt cx="3674403" cy="1514475"/>
              </a:xfrm>
            </p:grpSpPr>
            <p:sp>
              <p:nvSpPr>
                <p:cNvPr id="21" name="TextBox 20"/>
                <p:cNvSpPr txBox="1"/>
                <p:nvPr/>
              </p:nvSpPr>
              <p:spPr>
                <a:xfrm>
                  <a:off x="584450" y="3124200"/>
                  <a:ext cx="3674403" cy="338554"/>
                </a:xfrm>
                <a:prstGeom prst="rect">
                  <a:avLst/>
                </a:prstGeom>
                <a:noFill/>
              </p:spPr>
              <p:txBody>
                <a:bodyPr wrap="none" rtlCol="1">
                  <a:spAutoFit/>
                </a:bodyPr>
                <a:lstStyle/>
                <a:p>
                  <a:pPr>
                    <a:spcAft>
                      <a:spcPts val="300"/>
                    </a:spcAft>
                  </a:pPr>
                  <a:r>
                    <a:rPr lang="en-US" sz="1600" b="1" dirty="0" smtClean="0"/>
                    <a:t>SJ (</a:t>
                  </a:r>
                  <a:r>
                    <a:rPr lang="en-US" sz="1600" b="1" u="sng" dirty="0" smtClean="0"/>
                    <a:t>STID</a:t>
                  </a:r>
                  <a:r>
                    <a:rPr lang="en-US" sz="1600" b="1" dirty="0"/>
                    <a:t>, </a:t>
                  </a:r>
                  <a:r>
                    <a:rPr lang="en-US" sz="1600" b="1" dirty="0" smtClean="0"/>
                    <a:t>  STJ)    </a:t>
                  </a:r>
                  <a:r>
                    <a:rPr lang="fa-IR" sz="1600" b="1" dirty="0" smtClean="0">
                      <a:cs typeface="B Nazanin" pitchFamily="2" charset="-78"/>
                    </a:rPr>
                    <a:t>و</a:t>
                  </a:r>
                  <a:r>
                    <a:rPr lang="en-US" sz="1600" b="1" dirty="0" smtClean="0"/>
                    <a:t>      SD (</a:t>
                  </a:r>
                  <a:r>
                    <a:rPr lang="en-US" sz="1600" b="1" u="sng" dirty="0" smtClean="0"/>
                    <a:t>STJ</a:t>
                  </a:r>
                  <a:r>
                    <a:rPr lang="en-US" sz="1600" b="1" dirty="0" smtClean="0"/>
                    <a:t>,    STD)</a:t>
                  </a:r>
                  <a:endParaRPr lang="fa-IR" sz="1600" b="1" dirty="0"/>
                </a:p>
              </p:txBody>
            </p:sp>
            <p:cxnSp>
              <p:nvCxnSpPr>
                <p:cNvPr id="22" name="Straight Connector 21"/>
                <p:cNvCxnSpPr/>
                <p:nvPr/>
              </p:nvCxnSpPr>
              <p:spPr>
                <a:xfrm>
                  <a:off x="1003825" y="3548742"/>
                  <a:ext cx="8336" cy="1089933"/>
                </a:xfrm>
                <a:prstGeom prst="line">
                  <a:avLst/>
                </a:prstGeom>
                <a:ln w="22225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" name="TextBox 18"/>
              <p:cNvSpPr txBox="1"/>
              <p:nvPr/>
            </p:nvSpPr>
            <p:spPr>
              <a:xfrm>
                <a:off x="3080347" y="2918736"/>
                <a:ext cx="1535998" cy="623248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pPr>
                  <a:spcAft>
                    <a:spcPts val="300"/>
                  </a:spcAft>
                </a:pPr>
                <a:r>
                  <a:rPr lang="en-US" sz="1600" dirty="0" smtClean="0"/>
                  <a:t>       </a:t>
                </a:r>
                <a:r>
                  <a:rPr lang="en-US" sz="1600" dirty="0" err="1" smtClean="0"/>
                  <a:t>Phys</a:t>
                </a:r>
                <a:r>
                  <a:rPr lang="en-US" sz="1600" dirty="0" smtClean="0"/>
                  <a:t>    D11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1600" dirty="0" smtClean="0"/>
                  <a:t>       Math    D12</a:t>
                </a:r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3471071" y="2997398"/>
                <a:ext cx="0" cy="544586"/>
              </a:xfrm>
              <a:prstGeom prst="line">
                <a:avLst/>
              </a:prstGeom>
              <a:ln w="2222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4" name="Straight Connector 23"/>
            <p:cNvCxnSpPr/>
            <p:nvPr/>
          </p:nvCxnSpPr>
          <p:spPr>
            <a:xfrm>
              <a:off x="2426594" y="4675976"/>
              <a:ext cx="366486" cy="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1359321" y="4788285"/>
              <a:ext cx="1593705" cy="119263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>
                <a:spcAft>
                  <a:spcPts val="300"/>
                </a:spcAft>
              </a:pPr>
              <a:r>
                <a:rPr lang="en-US" sz="1600" dirty="0" smtClean="0"/>
                <a:t>       777      </a:t>
              </a:r>
              <a:r>
                <a:rPr lang="en-US" sz="1600" dirty="0" err="1" smtClean="0"/>
                <a:t>Phys</a:t>
              </a:r>
              <a:endParaRPr lang="en-US" sz="1600" dirty="0" smtClean="0"/>
            </a:p>
            <a:p>
              <a:pPr>
                <a:spcAft>
                  <a:spcPts val="300"/>
                </a:spcAft>
              </a:pPr>
              <a:r>
                <a:rPr lang="en-US" sz="1600" dirty="0"/>
                <a:t> </a:t>
              </a:r>
              <a:r>
                <a:rPr lang="en-US" sz="1600" dirty="0" smtClean="0"/>
                <a:t>      888      Math</a:t>
              </a:r>
            </a:p>
            <a:p>
              <a:pPr>
                <a:spcAft>
                  <a:spcPts val="300"/>
                </a:spcAft>
              </a:pPr>
              <a:r>
                <a:rPr lang="en-US" sz="1600" dirty="0" smtClean="0"/>
                <a:t>       444      Math</a:t>
              </a:r>
            </a:p>
            <a:p>
              <a:pPr>
                <a:spcAft>
                  <a:spcPts val="300"/>
                </a:spcAft>
              </a:pPr>
              <a:r>
                <a:rPr lang="en-US" sz="1600" dirty="0"/>
                <a:t> </a:t>
              </a:r>
              <a:r>
                <a:rPr lang="en-US" sz="1600" dirty="0" smtClean="0"/>
                <a:t>      555      </a:t>
              </a:r>
              <a:r>
                <a:rPr lang="en-US" sz="1600" dirty="0" err="1" smtClean="0"/>
                <a:t>Phys</a:t>
              </a:r>
              <a:endParaRPr lang="en-US" sz="160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3885717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حالت 1: طراحی </a:t>
            </a:r>
            <a:r>
              <a:rPr lang="fa-IR" dirty="0"/>
              <a:t>ارتباط </a:t>
            </a:r>
            <a:r>
              <a:rPr lang="fa-IR" dirty="0" smtClean="0"/>
              <a:t>چند به چند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a-IR" dirty="0" smtClean="0"/>
          </a:p>
          <a:p>
            <a:pPr lvl="1"/>
            <a:r>
              <a:rPr lang="fa-IR" dirty="0" smtClean="0"/>
              <a:t>درجه ارتباط: </a:t>
            </a:r>
            <a:r>
              <a:rPr lang="en-US" sz="1800" dirty="0" smtClean="0"/>
              <a:t>n=2</a:t>
            </a:r>
            <a:endParaRPr lang="fa-IR" sz="1800" dirty="0" smtClean="0"/>
          </a:p>
          <a:p>
            <a:pPr lvl="1"/>
            <a:r>
              <a:rPr lang="fa-IR" dirty="0" smtClean="0"/>
              <a:t>چندی ارتباط:  </a:t>
            </a:r>
            <a:r>
              <a:rPr lang="en-US" sz="1800" dirty="0" smtClean="0"/>
              <a:t>M:N</a:t>
            </a:r>
            <a:endParaRPr lang="fa-IR" sz="1800" dirty="0" smtClean="0"/>
          </a:p>
          <a:p>
            <a:pPr marL="457200" lvl="1" indent="0">
              <a:buNone/>
            </a:pPr>
            <a:r>
              <a:rPr lang="fa-IR" dirty="0" smtClean="0"/>
              <a:t>سه رابطه لازم است.</a:t>
            </a:r>
          </a:p>
          <a:p>
            <a:r>
              <a:rPr lang="fa-IR" dirty="0" smtClean="0"/>
              <a:t>طراحی در این حالت با کمتر از سه رابطه، افزونگی و هیچ‏مقداری زیادی پدید می‏آورد.</a:t>
            </a:r>
          </a:p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7467600" y="1479331"/>
            <a:ext cx="1295400" cy="457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b="1" dirty="0" smtClean="0">
                <a:cs typeface="B Nazanin" pitchFamily="2" charset="-78"/>
              </a:rPr>
              <a:t>حالت 1</a:t>
            </a:r>
            <a:endParaRPr lang="en-US" sz="2000" b="1" dirty="0">
              <a:cs typeface="B Nazanin" pitchFamily="2" charset="-78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447800" y="3987800"/>
            <a:ext cx="6172992" cy="1676400"/>
            <a:chOff x="1523207" y="1854200"/>
            <a:chExt cx="6172992" cy="1676400"/>
          </a:xfrm>
        </p:grpSpPr>
        <p:grpSp>
          <p:nvGrpSpPr>
            <p:cNvPr id="6" name="Group 5"/>
            <p:cNvGrpSpPr/>
            <p:nvPr/>
          </p:nvGrpSpPr>
          <p:grpSpPr>
            <a:xfrm>
              <a:off x="1523207" y="1854200"/>
              <a:ext cx="6172992" cy="1676400"/>
              <a:chOff x="1523207" y="1854200"/>
              <a:chExt cx="6172992" cy="1676400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3572550" y="2797792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cs typeface="B Nazanin" pitchFamily="2" charset="-78"/>
                  </a:rPr>
                  <a:t>M</a:t>
                </a:r>
                <a:endParaRPr lang="en-US" dirty="0">
                  <a:cs typeface="B Nazanin" pitchFamily="2" charset="-78"/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5160050" y="2797792"/>
                <a:ext cx="3513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cs typeface="B Nazanin" pitchFamily="2" charset="-78"/>
                  </a:rPr>
                  <a:t>N</a:t>
                </a:r>
              </a:p>
            </p:txBody>
          </p:sp>
          <p:grpSp>
            <p:nvGrpSpPr>
              <p:cNvPr id="12" name="Group 11"/>
              <p:cNvGrpSpPr/>
              <p:nvPr/>
            </p:nvGrpSpPr>
            <p:grpSpPr>
              <a:xfrm>
                <a:off x="1523207" y="1854200"/>
                <a:ext cx="6172992" cy="1676400"/>
                <a:chOff x="1485107" y="4648200"/>
                <a:chExt cx="6172992" cy="1676400"/>
              </a:xfrm>
            </p:grpSpPr>
            <p:grpSp>
              <p:nvGrpSpPr>
                <p:cNvPr id="14" name="Group 13"/>
                <p:cNvGrpSpPr/>
                <p:nvPr/>
              </p:nvGrpSpPr>
              <p:grpSpPr>
                <a:xfrm>
                  <a:off x="2514600" y="4648200"/>
                  <a:ext cx="4038600" cy="1600200"/>
                  <a:chOff x="609600" y="2209800"/>
                  <a:chExt cx="4038600" cy="1600200"/>
                </a:xfrm>
              </p:grpSpPr>
              <p:grpSp>
                <p:nvGrpSpPr>
                  <p:cNvPr id="28" name="Group 27"/>
                  <p:cNvGrpSpPr/>
                  <p:nvPr/>
                </p:nvGrpSpPr>
                <p:grpSpPr>
                  <a:xfrm>
                    <a:off x="609600" y="3124200"/>
                    <a:ext cx="4038600" cy="685800"/>
                    <a:chOff x="228600" y="4953000"/>
                    <a:chExt cx="4038600" cy="685800"/>
                  </a:xfrm>
                </p:grpSpPr>
                <p:sp>
                  <p:nvSpPr>
                    <p:cNvPr id="33" name="Rounded Rectangle 32"/>
                    <p:cNvSpPr/>
                    <p:nvPr/>
                  </p:nvSpPr>
                  <p:spPr>
                    <a:xfrm>
                      <a:off x="228600" y="5067837"/>
                      <a:ext cx="990600" cy="457200"/>
                    </a:xfrm>
                    <a:prstGeom prst="round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rtl="1"/>
                      <a:r>
                        <a:rPr lang="fa-IR" sz="1600" b="1" dirty="0" smtClean="0">
                          <a:solidFill>
                            <a:sysClr val="windowText" lastClr="000000"/>
                          </a:solidFill>
                          <a:cs typeface="B Nazanin" pitchFamily="2" charset="-78"/>
                        </a:rPr>
                        <a:t>دانشجو</a:t>
                      </a:r>
                      <a:endParaRPr lang="en-US" sz="1600" b="1" dirty="0">
                        <a:solidFill>
                          <a:sysClr val="windowText" lastClr="000000"/>
                        </a:solidFill>
                        <a:cs typeface="B Nazanin" pitchFamily="2" charset="-78"/>
                      </a:endParaRPr>
                    </a:p>
                  </p:txBody>
                </p:sp>
                <p:sp>
                  <p:nvSpPr>
                    <p:cNvPr id="34" name="Rounded Rectangle 33"/>
                    <p:cNvSpPr/>
                    <p:nvPr/>
                  </p:nvSpPr>
                  <p:spPr>
                    <a:xfrm>
                      <a:off x="3276600" y="5067837"/>
                      <a:ext cx="990600" cy="457200"/>
                    </a:xfrm>
                    <a:prstGeom prst="round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rtl="1"/>
                      <a:r>
                        <a:rPr lang="fa-IR" sz="1600" b="1" dirty="0" smtClean="0">
                          <a:solidFill>
                            <a:sysClr val="windowText" lastClr="000000"/>
                          </a:solidFill>
                          <a:cs typeface="B Nazanin" pitchFamily="2" charset="-78"/>
                        </a:rPr>
                        <a:t>درس</a:t>
                      </a:r>
                      <a:endParaRPr lang="en-US" sz="1600" b="1" dirty="0">
                        <a:solidFill>
                          <a:sysClr val="windowText" lastClr="000000"/>
                        </a:solidFill>
                        <a:cs typeface="B Nazanin" pitchFamily="2" charset="-78"/>
                      </a:endParaRPr>
                    </a:p>
                  </p:txBody>
                </p:sp>
                <p:sp>
                  <p:nvSpPr>
                    <p:cNvPr id="35" name="Flowchart: Decision 34"/>
                    <p:cNvSpPr/>
                    <p:nvPr/>
                  </p:nvSpPr>
                  <p:spPr>
                    <a:xfrm>
                      <a:off x="1600200" y="4953000"/>
                      <a:ext cx="1219200" cy="685800"/>
                    </a:xfrm>
                    <a:prstGeom prst="flowChartDecision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rtl="1"/>
                      <a:r>
                        <a:rPr lang="fa-IR" sz="1400" b="1" dirty="0" smtClean="0">
                          <a:solidFill>
                            <a:schemeClr val="tx1"/>
                          </a:solidFill>
                          <a:cs typeface="B Nazanin" pitchFamily="2" charset="-78"/>
                        </a:rPr>
                        <a:t>انتخاب</a:t>
                      </a:r>
                      <a:endParaRPr lang="en-US" sz="1200" b="1" dirty="0">
                        <a:solidFill>
                          <a:schemeClr val="tx1"/>
                        </a:solidFill>
                        <a:cs typeface="B Nazanin" pitchFamily="2" charset="-78"/>
                      </a:endParaRPr>
                    </a:p>
                  </p:txBody>
                </p:sp>
                <p:cxnSp>
                  <p:nvCxnSpPr>
                    <p:cNvPr id="36" name="Straight Connector 35"/>
                    <p:cNvCxnSpPr>
                      <a:stCxn id="35" idx="1"/>
                      <a:endCxn id="33" idx="3"/>
                    </p:cNvCxnSpPr>
                    <p:nvPr/>
                  </p:nvCxnSpPr>
                  <p:spPr>
                    <a:xfrm flipH="1">
                      <a:off x="1219200" y="5295900"/>
                      <a:ext cx="381000" cy="537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7" name="Straight Connector 36"/>
                    <p:cNvCxnSpPr>
                      <a:stCxn id="34" idx="1"/>
                      <a:endCxn id="35" idx="3"/>
                    </p:cNvCxnSpPr>
                    <p:nvPr/>
                  </p:nvCxnSpPr>
                  <p:spPr>
                    <a:xfrm flipH="1" flipV="1">
                      <a:off x="2819400" y="5295900"/>
                      <a:ext cx="457200" cy="537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30" name="Oval 29"/>
                  <p:cNvSpPr/>
                  <p:nvPr/>
                </p:nvSpPr>
                <p:spPr>
                  <a:xfrm>
                    <a:off x="3048000" y="2209800"/>
                    <a:ext cx="762000" cy="533400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a-IR" sz="1400" b="1" dirty="0" smtClean="0">
                        <a:solidFill>
                          <a:sysClr val="windowText" lastClr="000000"/>
                        </a:solidFill>
                        <a:cs typeface="B Nazanin" pitchFamily="2" charset="-78"/>
                      </a:rPr>
                      <a:t>نمره</a:t>
                    </a:r>
                    <a:endParaRPr lang="en-US" sz="1400" b="1" dirty="0">
                      <a:solidFill>
                        <a:sysClr val="windowText" lastClr="000000"/>
                      </a:solidFill>
                      <a:cs typeface="B Nazanin" pitchFamily="2" charset="-78"/>
                    </a:endParaRPr>
                  </a:p>
                </p:txBody>
              </p:sp>
              <p:cxnSp>
                <p:nvCxnSpPr>
                  <p:cNvPr id="32" name="Straight Connector 31"/>
                  <p:cNvCxnSpPr>
                    <a:stCxn id="35" idx="0"/>
                    <a:endCxn id="30" idx="3"/>
                  </p:cNvCxnSpPr>
                  <p:nvPr/>
                </p:nvCxnSpPr>
                <p:spPr>
                  <a:xfrm flipV="1">
                    <a:off x="2590800" y="2665085"/>
                    <a:ext cx="568792" cy="459115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6" name="Group 15"/>
                <p:cNvGrpSpPr/>
                <p:nvPr/>
              </p:nvGrpSpPr>
              <p:grpSpPr>
                <a:xfrm>
                  <a:off x="1485107" y="5601820"/>
                  <a:ext cx="1029493" cy="722780"/>
                  <a:chOff x="1485107" y="5601820"/>
                  <a:chExt cx="1029493" cy="722780"/>
                </a:xfrm>
              </p:grpSpPr>
              <p:grpSp>
                <p:nvGrpSpPr>
                  <p:cNvPr id="22" name="Group 21"/>
                  <p:cNvGrpSpPr/>
                  <p:nvPr/>
                </p:nvGrpSpPr>
                <p:grpSpPr>
                  <a:xfrm>
                    <a:off x="1485107" y="5601820"/>
                    <a:ext cx="1029493" cy="357712"/>
                    <a:chOff x="-625524" y="2145521"/>
                    <a:chExt cx="1029493" cy="357712"/>
                  </a:xfrm>
                </p:grpSpPr>
                <p:sp>
                  <p:nvSpPr>
                    <p:cNvPr id="24" name="Oval 23"/>
                    <p:cNvSpPr/>
                    <p:nvPr/>
                  </p:nvSpPr>
                  <p:spPr>
                    <a:xfrm>
                      <a:off x="-625524" y="2145521"/>
                      <a:ext cx="894477" cy="357712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fa-IR" sz="1400" b="1" dirty="0" smtClean="0">
                          <a:solidFill>
                            <a:sysClr val="windowText" lastClr="000000"/>
                          </a:solidFill>
                          <a:cs typeface="B Nazanin" pitchFamily="2" charset="-78"/>
                        </a:rPr>
                        <a:t>شماره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  <a:cs typeface="B Nazanin" pitchFamily="2" charset="-78"/>
                      </a:endParaRPr>
                    </a:p>
                  </p:txBody>
                </p:sp>
                <p:cxnSp>
                  <p:nvCxnSpPr>
                    <p:cNvPr id="25" name="Straight Connector 24"/>
                    <p:cNvCxnSpPr>
                      <a:stCxn id="33" idx="1"/>
                      <a:endCxn id="24" idx="6"/>
                    </p:cNvCxnSpPr>
                    <p:nvPr/>
                  </p:nvCxnSpPr>
                  <p:spPr>
                    <a:xfrm flipH="1" flipV="1">
                      <a:off x="268953" y="2324377"/>
                      <a:ext cx="135016" cy="125361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3" name="TextBox 22"/>
                      <p:cNvSpPr txBox="1"/>
                      <p:nvPr/>
                    </p:nvSpPr>
                    <p:spPr>
                      <a:xfrm>
                        <a:off x="1727149" y="6047601"/>
                        <a:ext cx="271228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200" i="1" dirty="0" smtClean="0">
                                  <a:latin typeface="Cambria Math"/>
                                </a:rPr>
                                <m:t>⋮</m:t>
                              </m:r>
                            </m:oMath>
                          </m:oMathPara>
                        </a14:m>
                        <a:endParaRPr lang="en-US" sz="1200" dirty="0">
                          <a:cs typeface="B Nazanin" pitchFamily="2" charset="-78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4" name="TextBox 1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727149" y="6047601"/>
                        <a:ext cx="271228" cy="276999"/>
                      </a:xfrm>
                      <a:prstGeom prst="rect">
                        <a:avLst/>
                      </a:prstGeom>
                      <a:blipFill rotWithShape="1">
                        <a:blip r:embed="rId3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17" name="Group 16"/>
                <p:cNvGrpSpPr/>
                <p:nvPr/>
              </p:nvGrpSpPr>
              <p:grpSpPr>
                <a:xfrm>
                  <a:off x="6553200" y="5588000"/>
                  <a:ext cx="1104899" cy="722781"/>
                  <a:chOff x="6553200" y="5588000"/>
                  <a:chExt cx="1104899" cy="722781"/>
                </a:xfrm>
              </p:grpSpPr>
              <p:grpSp>
                <p:nvGrpSpPr>
                  <p:cNvPr id="18" name="Group 17"/>
                  <p:cNvGrpSpPr/>
                  <p:nvPr/>
                </p:nvGrpSpPr>
                <p:grpSpPr>
                  <a:xfrm flipH="1">
                    <a:off x="6553200" y="5588000"/>
                    <a:ext cx="1104899" cy="371531"/>
                    <a:chOff x="-700930" y="2145520"/>
                    <a:chExt cx="1104899" cy="371531"/>
                  </a:xfrm>
                </p:grpSpPr>
                <p:sp>
                  <p:nvSpPr>
                    <p:cNvPr id="20" name="Oval 19"/>
                    <p:cNvSpPr/>
                    <p:nvPr/>
                  </p:nvSpPr>
                  <p:spPr>
                    <a:xfrm>
                      <a:off x="-700930" y="2145520"/>
                      <a:ext cx="834869" cy="371531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fa-IR" sz="1400" b="1" dirty="0" smtClean="0">
                          <a:solidFill>
                            <a:sysClr val="windowText" lastClr="000000"/>
                          </a:solidFill>
                          <a:cs typeface="B Nazanin" pitchFamily="2" charset="-78"/>
                        </a:rPr>
                        <a:t>شماره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  <a:cs typeface="B Nazanin" pitchFamily="2" charset="-78"/>
                      </a:endParaRPr>
                    </a:p>
                  </p:txBody>
                </p:sp>
                <p:cxnSp>
                  <p:nvCxnSpPr>
                    <p:cNvPr id="21" name="Straight Connector 20"/>
                    <p:cNvCxnSpPr>
                      <a:stCxn id="34" idx="3"/>
                      <a:endCxn id="20" idx="6"/>
                    </p:cNvCxnSpPr>
                    <p:nvPr/>
                  </p:nvCxnSpPr>
                  <p:spPr>
                    <a:xfrm flipH="1" flipV="1">
                      <a:off x="133939" y="2331286"/>
                      <a:ext cx="270030" cy="132271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9" name="TextBox 18"/>
                      <p:cNvSpPr txBox="1"/>
                      <p:nvPr/>
                    </p:nvSpPr>
                    <p:spPr>
                      <a:xfrm flipH="1">
                        <a:off x="7086600" y="6033782"/>
                        <a:ext cx="271228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200" i="1" dirty="0" smtClean="0">
                                  <a:latin typeface="Cambria Math"/>
                                </a:rPr>
                                <m:t>⋮</m:t>
                              </m:r>
                            </m:oMath>
                          </m:oMathPara>
                        </a14:m>
                        <a:endParaRPr lang="en-US" sz="1200" dirty="0">
                          <a:cs typeface="B Nazanin" pitchFamily="2" charset="-78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0" name="TextBox 9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 flipH="1">
                        <a:off x="7086600" y="6033782"/>
                        <a:ext cx="271228" cy="276999"/>
                      </a:xfrm>
                      <a:prstGeom prst="rect">
                        <a:avLst/>
                      </a:prstGeom>
                      <a:blipFill rotWithShape="1">
                        <a:blip r:embed="rId4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</p:grpSp>
        <p:cxnSp>
          <p:nvCxnSpPr>
            <p:cNvPr id="7" name="Straight Connector 6"/>
            <p:cNvCxnSpPr/>
            <p:nvPr/>
          </p:nvCxnSpPr>
          <p:spPr>
            <a:xfrm>
              <a:off x="1713978" y="3111674"/>
              <a:ext cx="361660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7078800" y="3099148"/>
              <a:ext cx="361660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Rounded Rectangle 37"/>
          <p:cNvSpPr/>
          <p:nvPr/>
        </p:nvSpPr>
        <p:spPr>
          <a:xfrm>
            <a:off x="557102" y="6033448"/>
            <a:ext cx="3326473" cy="5334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1">
              <a:lnSpc>
                <a:spcPct val="150000"/>
              </a:lnSpc>
            </a:pPr>
            <a:r>
              <a:rPr lang="en-US" b="1" dirty="0" smtClean="0">
                <a:solidFill>
                  <a:schemeClr val="tx1"/>
                </a:solidFill>
                <a:cs typeface="B Nazanin" pitchFamily="2" charset="-78"/>
              </a:rPr>
              <a:t>STUD</a:t>
            </a:r>
            <a:r>
              <a:rPr lang="en-US" dirty="0" smtClean="0">
                <a:solidFill>
                  <a:schemeClr val="tx1"/>
                </a:solidFill>
                <a:cs typeface="B Nazanin" pitchFamily="2" charset="-78"/>
              </a:rPr>
              <a:t> (STID, .…)</a:t>
            </a:r>
          </a:p>
          <a:p>
            <a:pPr rtl="1">
              <a:lnSpc>
                <a:spcPct val="150000"/>
              </a:lnSpc>
            </a:pPr>
            <a:r>
              <a:rPr lang="en-US" b="1" dirty="0" smtClean="0">
                <a:solidFill>
                  <a:schemeClr val="tx1"/>
                </a:solidFill>
                <a:cs typeface="B Nazanin" pitchFamily="2" charset="-78"/>
              </a:rPr>
              <a:t>COR</a:t>
            </a:r>
            <a:r>
              <a:rPr lang="en-US" dirty="0" smtClean="0">
                <a:solidFill>
                  <a:schemeClr val="tx1"/>
                </a:solidFill>
                <a:cs typeface="B Nazanin" pitchFamily="2" charset="-78"/>
              </a:rPr>
              <a:t> (COID, ….)</a:t>
            </a:r>
            <a:endParaRPr lang="fa-IR" dirty="0" smtClean="0">
              <a:solidFill>
                <a:schemeClr val="tx1"/>
              </a:solidFill>
              <a:cs typeface="B Nazanin" pitchFamily="2" charset="-78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2906954" y="6096000"/>
            <a:ext cx="3646246" cy="5334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1">
              <a:lnSpc>
                <a:spcPct val="150000"/>
              </a:lnSpc>
            </a:pPr>
            <a:r>
              <a:rPr lang="en-US" b="1" dirty="0" smtClean="0">
                <a:solidFill>
                  <a:schemeClr val="tx1"/>
                </a:solidFill>
                <a:cs typeface="B Nazanin" pitchFamily="2" charset="-78"/>
              </a:rPr>
              <a:t>SCR</a:t>
            </a:r>
            <a:r>
              <a:rPr lang="en-US" dirty="0" smtClean="0">
                <a:solidFill>
                  <a:schemeClr val="tx1"/>
                </a:solidFill>
                <a:cs typeface="B Nazanin" pitchFamily="2" charset="-78"/>
              </a:rPr>
              <a:t> (STID,  COID, GR)</a:t>
            </a:r>
            <a:endParaRPr lang="fa-IR" dirty="0" smtClean="0">
              <a:solidFill>
                <a:schemeClr val="tx1"/>
              </a:solidFill>
              <a:cs typeface="B Nazanin" pitchFamily="2" charset="-78"/>
            </a:endParaRPr>
          </a:p>
        </p:txBody>
      </p:sp>
      <p:cxnSp>
        <p:nvCxnSpPr>
          <p:cNvPr id="41" name="Straight Connector 40"/>
          <p:cNvCxnSpPr/>
          <p:nvPr/>
        </p:nvCxnSpPr>
        <p:spPr>
          <a:xfrm>
            <a:off x="3657600" y="6553200"/>
            <a:ext cx="1219200" cy="1364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1447800" y="6248400"/>
            <a:ext cx="513270" cy="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V="1">
            <a:off x="1403132" y="6645164"/>
            <a:ext cx="513270" cy="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3652132" y="6511159"/>
            <a:ext cx="498932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4377868" y="6508532"/>
            <a:ext cx="498932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2984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38" grpId="0"/>
      <p:bldP spid="39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فرم‏های نرمال کلاسیک کادی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255" y="1295400"/>
            <a:ext cx="8686800" cy="5257799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200000"/>
              </a:lnSpc>
            </a:pPr>
            <a:r>
              <a:rPr lang="fa-IR" dirty="0" smtClean="0"/>
              <a:t>این رابطه‏ها در </a:t>
            </a:r>
            <a:r>
              <a:rPr lang="en-US" sz="1800" dirty="0" smtClean="0"/>
              <a:t>3NF</a:t>
            </a:r>
            <a:r>
              <a:rPr lang="fa-IR" sz="1800" dirty="0" smtClean="0"/>
              <a:t> </a:t>
            </a:r>
            <a:r>
              <a:rPr lang="fa-IR" dirty="0" smtClean="0"/>
              <a:t>هستند.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اولاً در </a:t>
            </a:r>
            <a:r>
              <a:rPr lang="en-US" sz="1800" dirty="0" smtClean="0"/>
              <a:t>2NF</a:t>
            </a:r>
            <a:r>
              <a:rPr lang="fa-IR" sz="1800" dirty="0" smtClean="0"/>
              <a:t> </a:t>
            </a:r>
            <a:r>
              <a:rPr lang="fa-IR" dirty="0" smtClean="0"/>
              <a:t>هستند.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ثانیاً </a:t>
            </a:r>
            <a:r>
              <a:rPr lang="en-US" sz="1800" dirty="0" smtClean="0"/>
              <a:t>FD</a:t>
            </a:r>
            <a:r>
              <a:rPr lang="fa-IR" sz="1800" dirty="0" smtClean="0"/>
              <a:t> </a:t>
            </a:r>
            <a:r>
              <a:rPr lang="fa-IR" dirty="0" smtClean="0"/>
              <a:t>با واسطه نداریم.</a:t>
            </a:r>
          </a:p>
          <a:p>
            <a:pPr>
              <a:lnSpc>
                <a:spcPct val="200000"/>
              </a:lnSpc>
            </a:pPr>
            <a:r>
              <a:rPr lang="fa-IR" b="1" dirty="0" smtClean="0">
                <a:solidFill>
                  <a:srgbClr val="C00000"/>
                </a:solidFill>
              </a:rPr>
              <a:t>تمرین: </a:t>
            </a:r>
            <a:r>
              <a:rPr lang="fa-IR" dirty="0" smtClean="0"/>
              <a:t>بررسی شود که در این تجزیه هیچ اطلاعی از دست نمی‏رود و </a:t>
            </a:r>
            <a:r>
              <a:rPr lang="en-US" sz="1800" dirty="0" smtClean="0"/>
              <a:t>FD</a:t>
            </a:r>
            <a:r>
              <a:rPr lang="fa-IR" dirty="0" smtClean="0"/>
              <a:t>ها هم حفظ می‏شوند.</a:t>
            </a:r>
          </a:p>
          <a:p>
            <a:pPr>
              <a:lnSpc>
                <a:spcPct val="200000"/>
              </a:lnSpc>
            </a:pPr>
            <a:r>
              <a:rPr lang="fa-IR" b="1" dirty="0" smtClean="0">
                <a:solidFill>
                  <a:srgbClr val="0919AF"/>
                </a:solidFill>
              </a:rPr>
              <a:t>تاکید: </a:t>
            </a:r>
            <a:r>
              <a:rPr lang="fa-IR" dirty="0" smtClean="0"/>
              <a:t>رابطه </a:t>
            </a:r>
            <a:r>
              <a:rPr lang="en-US" sz="1800" dirty="0" smtClean="0"/>
              <a:t>R</a:t>
            </a:r>
            <a:r>
              <a:rPr lang="fa-IR" sz="1800" dirty="0" smtClean="0"/>
              <a:t> </a:t>
            </a:r>
            <a:r>
              <a:rPr lang="fa-IR" dirty="0" smtClean="0"/>
              <a:t>در </a:t>
            </a:r>
            <a:r>
              <a:rPr lang="en-US" sz="1800" dirty="0" smtClean="0"/>
              <a:t>3NF</a:t>
            </a:r>
            <a:r>
              <a:rPr lang="fa-IR" sz="1800" dirty="0" smtClean="0"/>
              <a:t> </a:t>
            </a:r>
            <a:r>
              <a:rPr lang="fa-IR" dirty="0" smtClean="0"/>
              <a:t>است اگر و فقط اگر اولاً در </a:t>
            </a:r>
            <a:r>
              <a:rPr lang="en-US" sz="1800" dirty="0" smtClean="0"/>
              <a:t>2NF</a:t>
            </a:r>
            <a:r>
              <a:rPr lang="fa-IR" sz="1800" dirty="0" smtClean="0"/>
              <a:t> </a:t>
            </a:r>
            <a:r>
              <a:rPr lang="fa-IR" dirty="0" smtClean="0"/>
              <a:t>باشد و ثانیاً هر صفت ناکلید با کلید اصلی </a:t>
            </a:r>
            <a:r>
              <a:rPr lang="en-US" sz="1800" dirty="0" smtClean="0"/>
              <a:t>FD</a:t>
            </a:r>
            <a:r>
              <a:rPr lang="fa-IR" sz="1800" dirty="0" smtClean="0"/>
              <a:t> </a:t>
            </a:r>
            <a:r>
              <a:rPr lang="fa-IR" dirty="0" smtClean="0"/>
              <a:t>بی‏واسطه داشته باشد (تمام </a:t>
            </a:r>
            <a:r>
              <a:rPr lang="en-US" sz="1800" dirty="0" smtClean="0"/>
              <a:t>FD</a:t>
            </a:r>
            <a:r>
              <a:rPr lang="fa-IR" dirty="0" smtClean="0"/>
              <a:t>ها مستقیماً ناشی از </a:t>
            </a:r>
            <a:r>
              <a:rPr lang="en-US" sz="1800" dirty="0" smtClean="0"/>
              <a:t>PK</a:t>
            </a:r>
            <a:r>
              <a:rPr lang="fa-IR" sz="1800" dirty="0" smtClean="0"/>
              <a:t> </a:t>
            </a:r>
            <a:r>
              <a:rPr lang="fa-IR" dirty="0" smtClean="0"/>
              <a:t>باشد).</a:t>
            </a:r>
          </a:p>
          <a:p>
            <a:pPr>
              <a:lnSpc>
                <a:spcPct val="200000"/>
              </a:lnSpc>
            </a:pPr>
            <a:r>
              <a:rPr lang="fa-IR" b="1" dirty="0" smtClean="0">
                <a:solidFill>
                  <a:srgbClr val="C00000"/>
                </a:solidFill>
              </a:rPr>
              <a:t>نتیجه: </a:t>
            </a:r>
            <a:r>
              <a:rPr lang="en-US" sz="1800" dirty="0" smtClean="0"/>
              <a:t>FD</a:t>
            </a:r>
            <a:r>
              <a:rPr lang="fa-IR" dirty="0" smtClean="0"/>
              <a:t>های ناکامل و باواسطه مزاحم هستند و باید از بین بروند.</a:t>
            </a:r>
          </a:p>
          <a:p>
            <a:pPr>
              <a:lnSpc>
                <a:spcPct val="200000"/>
              </a:lnSpc>
            </a:pPr>
            <a:r>
              <a:rPr lang="fa-IR" dirty="0" smtClean="0"/>
              <a:t>در عمل رابطه‏ها باید حداقل تا </a:t>
            </a:r>
            <a:r>
              <a:rPr lang="en-US" sz="1800" dirty="0" smtClean="0"/>
              <a:t>3NF</a:t>
            </a:r>
            <a:r>
              <a:rPr lang="fa-IR" sz="1800" dirty="0" smtClean="0"/>
              <a:t> </a:t>
            </a:r>
            <a:r>
              <a:rPr lang="fa-IR" dirty="0" smtClean="0"/>
              <a:t>نرمال شوند و خواهیم دید حتی‏الامکان در </a:t>
            </a:r>
            <a:r>
              <a:rPr lang="en-US" sz="1800" dirty="0" smtClean="0"/>
              <a:t>BCNF</a:t>
            </a:r>
            <a:r>
              <a:rPr lang="fa-IR" sz="1800" dirty="0" smtClean="0"/>
              <a:t> </a:t>
            </a:r>
            <a:r>
              <a:rPr lang="fa-IR" dirty="0" smtClean="0"/>
              <a:t>یا بیشتر باشند.</a:t>
            </a:r>
          </a:p>
          <a:p>
            <a:pPr>
              <a:lnSpc>
                <a:spcPct val="200000"/>
              </a:lnSpc>
            </a:pPr>
            <a:r>
              <a:rPr lang="fa-IR" dirty="0" smtClean="0"/>
              <a:t>در رابطه </a:t>
            </a:r>
            <a:r>
              <a:rPr lang="en-US" dirty="0" smtClean="0"/>
              <a:t>3NF</a:t>
            </a:r>
            <a:r>
              <a:rPr lang="fa-IR" dirty="0" smtClean="0"/>
              <a:t> داریم که «یک بوده (واقعیت) : یک رابطه» و یا «یک شیئ : یک رابطه».</a:t>
            </a:r>
          </a:p>
          <a:p>
            <a:pPr>
              <a:lnSpc>
                <a:spcPct val="200000"/>
              </a:lnSpc>
            </a:pPr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357138" y="1981200"/>
            <a:ext cx="2614662" cy="986744"/>
            <a:chOff x="217714" y="2223407"/>
            <a:chExt cx="2614662" cy="986744"/>
          </a:xfrm>
        </p:grpSpPr>
        <p:grpSp>
          <p:nvGrpSpPr>
            <p:cNvPr id="5" name="Group 4"/>
            <p:cNvGrpSpPr/>
            <p:nvPr/>
          </p:nvGrpSpPr>
          <p:grpSpPr>
            <a:xfrm>
              <a:off x="761656" y="2223407"/>
              <a:ext cx="2070720" cy="984253"/>
              <a:chOff x="5941166" y="5302151"/>
              <a:chExt cx="2070720" cy="984253"/>
            </a:xfrm>
          </p:grpSpPr>
          <p:grpSp>
            <p:nvGrpSpPr>
              <p:cNvPr id="12" name="Group 11"/>
              <p:cNvGrpSpPr/>
              <p:nvPr/>
            </p:nvGrpSpPr>
            <p:grpSpPr>
              <a:xfrm>
                <a:off x="5941166" y="5302151"/>
                <a:ext cx="2059834" cy="381907"/>
                <a:chOff x="1597766" y="3810000"/>
                <a:chExt cx="2059834" cy="381907"/>
              </a:xfrm>
            </p:grpSpPr>
            <p:sp>
              <p:nvSpPr>
                <p:cNvPr id="14" name="Rectangle 13"/>
                <p:cNvSpPr/>
                <p:nvPr/>
              </p:nvSpPr>
              <p:spPr>
                <a:xfrm>
                  <a:off x="1597766" y="3810000"/>
                  <a:ext cx="683366" cy="381000"/>
                </a:xfrm>
                <a:prstGeom prst="rect">
                  <a:avLst/>
                </a:prstGeom>
                <a:noFill/>
                <a:ln w="25400">
                  <a:solidFill>
                    <a:srgbClr val="0919A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u="sng" dirty="0" smtClean="0">
                      <a:solidFill>
                        <a:schemeClr val="tx1"/>
                      </a:solidFill>
                    </a:rPr>
                    <a:t>STID</a:t>
                  </a:r>
                  <a:endParaRPr lang="en-US" sz="1600" u="sng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" name="Rectangle 14"/>
                <p:cNvSpPr/>
                <p:nvPr/>
              </p:nvSpPr>
              <p:spPr>
                <a:xfrm>
                  <a:off x="3037114" y="3810907"/>
                  <a:ext cx="620486" cy="381000"/>
                </a:xfrm>
                <a:prstGeom prst="rect">
                  <a:avLst/>
                </a:prstGeom>
                <a:noFill/>
                <a:ln w="25400">
                  <a:solidFill>
                    <a:srgbClr val="0919A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>
                      <a:solidFill>
                        <a:schemeClr val="tx1"/>
                      </a:solidFill>
                    </a:rPr>
                    <a:t>STJ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3" name="Rectangle 12"/>
              <p:cNvSpPr/>
              <p:nvPr/>
            </p:nvSpPr>
            <p:spPr>
              <a:xfrm>
                <a:off x="7391400" y="5905404"/>
                <a:ext cx="620486" cy="381000"/>
              </a:xfrm>
              <a:prstGeom prst="rect">
                <a:avLst/>
              </a:prstGeom>
              <a:noFill/>
              <a:ln w="25400">
                <a:solidFill>
                  <a:srgbClr val="0919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</a:rPr>
                  <a:t>STD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6" name="Rectangle 15"/>
            <p:cNvSpPr/>
            <p:nvPr/>
          </p:nvSpPr>
          <p:spPr>
            <a:xfrm>
              <a:off x="761656" y="2829151"/>
              <a:ext cx="686144" cy="381000"/>
            </a:xfrm>
            <a:prstGeom prst="rect">
              <a:avLst/>
            </a:prstGeom>
            <a:noFill/>
            <a:ln w="25400">
              <a:solidFill>
                <a:srgbClr val="0919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u="sng" dirty="0" smtClean="0">
                  <a:solidFill>
                    <a:schemeClr val="tx1"/>
                  </a:solidFill>
                </a:rPr>
                <a:t>STJ</a:t>
              </a:r>
              <a:endParaRPr lang="en-US" sz="1600" u="sng" dirty="0">
                <a:solidFill>
                  <a:schemeClr val="tx1"/>
                </a:solidFill>
              </a:endParaRPr>
            </a:p>
          </p:txBody>
        </p:sp>
        <p:cxnSp>
          <p:nvCxnSpPr>
            <p:cNvPr id="19" name="Straight Arrow Connector 18"/>
            <p:cNvCxnSpPr>
              <a:stCxn id="14" idx="3"/>
              <a:endCxn id="15" idx="1"/>
            </p:cNvCxnSpPr>
            <p:nvPr/>
          </p:nvCxnSpPr>
          <p:spPr>
            <a:xfrm>
              <a:off x="1445022" y="2413907"/>
              <a:ext cx="755982" cy="907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16" idx="3"/>
              <a:endCxn id="13" idx="1"/>
            </p:cNvCxnSpPr>
            <p:nvPr/>
          </p:nvCxnSpPr>
          <p:spPr>
            <a:xfrm flipV="1">
              <a:off x="1447800" y="3017160"/>
              <a:ext cx="764090" cy="2491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/>
            <p:cNvSpPr/>
            <p:nvPr/>
          </p:nvSpPr>
          <p:spPr>
            <a:xfrm>
              <a:off x="217714" y="2249714"/>
              <a:ext cx="685800" cy="395890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b="1" dirty="0" smtClean="0">
                  <a:solidFill>
                    <a:srgbClr val="C00000"/>
                  </a:solidFill>
                </a:rPr>
                <a:t>SJ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17714" y="2786742"/>
              <a:ext cx="685800" cy="395890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b="1" dirty="0" smtClean="0">
                  <a:solidFill>
                    <a:srgbClr val="C00000"/>
                  </a:solidFill>
                </a:rPr>
                <a:t>SD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58264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[بحث تکمیلی] تجزیه خوب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371600"/>
                <a:ext cx="8686800" cy="5486400"/>
              </a:xfrm>
            </p:spPr>
            <p:txBody>
              <a:bodyPr>
                <a:normAutofit/>
              </a:bodyPr>
              <a:lstStyle/>
              <a:p>
                <a:r>
                  <a:rPr lang="fa-IR" b="1" dirty="0" smtClean="0">
                    <a:solidFill>
                      <a:srgbClr val="0919AF"/>
                    </a:solidFill>
                  </a:rPr>
                  <a:t>تجزیه خوب (</a:t>
                </a:r>
                <a:r>
                  <a:rPr lang="en-US" sz="1900" b="1" dirty="0" err="1" smtClean="0">
                    <a:solidFill>
                      <a:srgbClr val="0919AF"/>
                    </a:solidFill>
                  </a:rPr>
                  <a:t>Nonloss</a:t>
                </a:r>
                <a:r>
                  <a:rPr lang="en-US" sz="1900" b="1" dirty="0" smtClean="0">
                    <a:solidFill>
                      <a:srgbClr val="0919AF"/>
                    </a:solidFill>
                  </a:rPr>
                  <a:t>/</a:t>
                </a:r>
                <a:r>
                  <a:rPr lang="en-US" sz="1900" b="1" dirty="0" err="1" smtClean="0">
                    <a:solidFill>
                      <a:srgbClr val="0919AF"/>
                    </a:solidFill>
                  </a:rPr>
                  <a:t>Lossness</a:t>
                </a:r>
                <a:r>
                  <a:rPr lang="en-US" sz="1900" b="1" dirty="0" smtClean="0">
                    <a:solidFill>
                      <a:srgbClr val="0919AF"/>
                    </a:solidFill>
                  </a:rPr>
                  <a:t> Decomposition</a:t>
                </a:r>
                <a:r>
                  <a:rPr lang="fa-IR" b="1" dirty="0" smtClean="0">
                    <a:solidFill>
                      <a:srgbClr val="0919AF"/>
                    </a:solidFill>
                  </a:rPr>
                  <a:t>)</a:t>
                </a:r>
              </a:p>
              <a:p>
                <a:pPr marL="457200" lvl="1" indent="0">
                  <a:buNone/>
                </a:pPr>
                <a:r>
                  <a:rPr lang="fa-IR" dirty="0" smtClean="0"/>
                  <a:t>1- بی‏حشو: در پیوند پرتوها، تاپل حشو [افزونه] بروز نکند.</a:t>
                </a:r>
              </a:p>
              <a:p>
                <a:pPr marL="457200" lvl="1" indent="0">
                  <a:buNone/>
                </a:pPr>
                <a:r>
                  <a:rPr lang="fa-IR" dirty="0" smtClean="0"/>
                  <a:t>2- حافظ </a:t>
                </a:r>
                <a:r>
                  <a:rPr lang="en-US" sz="1900" dirty="0" smtClean="0"/>
                  <a:t>FD</a:t>
                </a:r>
                <a:r>
                  <a:rPr lang="fa-IR" dirty="0" smtClean="0"/>
                  <a:t>ها: هیچ  </a:t>
                </a:r>
                <a:r>
                  <a:rPr lang="en-US" sz="1900" dirty="0" smtClean="0"/>
                  <a:t>FD</a:t>
                </a:r>
                <a:r>
                  <a:rPr lang="fa-IR" dirty="0" smtClean="0"/>
                  <a:t>ای در اثر تجزیه از دست نرود و همه </a:t>
                </a:r>
                <a:r>
                  <a:rPr lang="en-US" sz="1900" dirty="0" smtClean="0"/>
                  <a:t>FD</a:t>
                </a:r>
                <a:r>
                  <a:rPr lang="fa-IR" dirty="0" smtClean="0"/>
                  <a:t>های رابطه اصلی حفظ شوند.</a:t>
                </a:r>
              </a:p>
              <a:p>
                <a:pPr marL="457200" lvl="1" indent="0">
                  <a:buNone/>
                </a:pPr>
                <a:r>
                  <a:rPr lang="fa-IR" dirty="0" smtClean="0"/>
                  <a:t>3- بی‏حذف: در پیوند پرتوها هیچ تاپلی حذف نشود (صفت یا صفات پیوند هیچمقدار نباشند).</a:t>
                </a:r>
              </a:p>
              <a:p>
                <a:pPr marL="457200" lvl="1" indent="0">
                  <a:buNone/>
                </a:pPr>
                <a:r>
                  <a:rPr lang="fa-IR" dirty="0" smtClean="0"/>
                  <a:t>4- حافظ صفات:  </a:t>
                </a:r>
                <a14:m>
                  <m:oMath xmlns:m="http://schemas.openxmlformats.org/officeDocument/2006/math">
                    <m:nary>
                      <m:naryPr>
                        <m:chr m:val="⋃"/>
                        <m:supHide m:val="on"/>
                        <m:ctrlPr>
                          <a:rPr lang="fa-IR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7"/>
                          </m:rPr>
                          <a:rPr lang="en-US" b="0" i="0" smtClean="0">
                            <a:latin typeface="Cambria Math"/>
                          </a:rPr>
                          <m:t>i</m:t>
                        </m:r>
                        <m:r>
                          <a:rPr lang="en-US" b="0" i="0" smtClean="0">
                            <a:latin typeface="Cambria Math"/>
                          </a:rPr>
                          <m:t>∈{</m:t>
                        </m:r>
                        <m:r>
                          <a:rPr lang="en-US" b="0" i="0" smtClean="0">
                            <a:latin typeface="Cambria Math"/>
                          </a:rPr>
                          <m:t>1</m:t>
                        </m:r>
                        <m:r>
                          <a:rPr lang="en-US" b="0" i="0" smtClean="0">
                            <a:latin typeface="Cambria Math"/>
                          </a:rPr>
                          <m:t>,…,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n</m:t>
                        </m:r>
                        <m:r>
                          <a:rPr lang="en-US" b="0" i="0" smtClean="0">
                            <a:latin typeface="Cambria Math"/>
                          </a:rPr>
                          <m:t>}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H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/>
                                  </a:rPr>
                                  <m:t>R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/>
                                  </a:rPr>
                                  <m:t>i</m:t>
                                </m:r>
                              </m:sub>
                            </m:sSub>
                          </m:sub>
                        </m:sSub>
                        <m:r>
                          <a:rPr lang="en-US" b="0" i="0" smtClean="0"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H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R</m:t>
                            </m:r>
                          </m:sub>
                        </m:sSub>
                      </m:e>
                    </m:nary>
                  </m:oMath>
                </a14:m>
                <a:endParaRPr lang="fa-IR" dirty="0" smtClean="0"/>
              </a:p>
              <a:p>
                <a:endParaRPr lang="fa-IR" dirty="0" smtClean="0"/>
              </a:p>
              <a:p>
                <a:r>
                  <a:rPr lang="fa-IR" dirty="0" smtClean="0"/>
                  <a:t>در بیشتر متون کلاسیک، بحث تجزیه خوب، تحت عنوان تجزیه بی‏کاست یا بی‏گمشدگی (</a:t>
                </a:r>
                <a:r>
                  <a:rPr lang="en-US" sz="1800" dirty="0" err="1" smtClean="0"/>
                  <a:t>Nonloss</a:t>
                </a:r>
                <a:r>
                  <a:rPr lang="en-US" sz="1800" dirty="0" smtClean="0"/>
                  <a:t>/Lossless Decomposition</a:t>
                </a:r>
                <a:r>
                  <a:rPr lang="fa-IR" dirty="0" smtClean="0"/>
                  <a:t>) مطرح شده است، که چندان مناسب به نظر نمی‏رسد، مگر آنکه فرض کنیم که منظور همان بی‏حشو و حافظ وابستگی‏های تابعی بودن است (و دو ویژگی دیگر تجزیه خوب را پیش‏فرض تجزیه خوب بدانیم).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371600"/>
                <a:ext cx="8686800" cy="5486400"/>
              </a:xfrm>
              <a:blipFill rotWithShape="1">
                <a:blip r:embed="rId3"/>
                <a:stretch>
                  <a:fillRect l="-912" r="-7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/>
          <p:cNvCxnSpPr/>
          <p:nvPr/>
        </p:nvCxnSpPr>
        <p:spPr>
          <a:xfrm>
            <a:off x="838200" y="2971800"/>
            <a:ext cx="7772400" cy="0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5102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[بحث تکمیلی] تجزیه خوب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334000"/>
          </a:xfrm>
        </p:spPr>
        <p:txBody>
          <a:bodyPr>
            <a:normAutofit/>
          </a:bodyPr>
          <a:lstStyle/>
          <a:p>
            <a:r>
              <a:rPr lang="fa-IR" b="1" dirty="0" smtClean="0">
                <a:solidFill>
                  <a:srgbClr val="0919AF"/>
                </a:solidFill>
              </a:rPr>
              <a:t>قضیه ریسانِن (</a:t>
            </a:r>
            <a:r>
              <a:rPr lang="en-US" sz="1800" b="1" dirty="0" err="1" smtClean="0">
                <a:solidFill>
                  <a:srgbClr val="0919AF"/>
                </a:solidFill>
              </a:rPr>
              <a:t>Rissanen</a:t>
            </a:r>
            <a:r>
              <a:rPr lang="fa-IR" b="1" dirty="0" smtClean="0">
                <a:solidFill>
                  <a:srgbClr val="0919AF"/>
                </a:solidFill>
              </a:rPr>
              <a:t>):</a:t>
            </a:r>
          </a:p>
          <a:p>
            <a:pPr lvl="1"/>
            <a:r>
              <a:rPr lang="fa-IR" dirty="0" smtClean="0"/>
              <a:t>رابطه </a:t>
            </a:r>
            <a:r>
              <a:rPr lang="en-US" sz="1800" dirty="0" smtClean="0"/>
              <a:t>R</a:t>
            </a:r>
            <a:r>
              <a:rPr lang="fa-IR" sz="1900" dirty="0" smtClean="0"/>
              <a:t> </a:t>
            </a:r>
            <a:r>
              <a:rPr lang="fa-IR" dirty="0" smtClean="0"/>
              <a:t>به دو پرتوش (</a:t>
            </a:r>
            <a:r>
              <a:rPr lang="en-US" sz="1800" dirty="0" smtClean="0"/>
              <a:t>R</a:t>
            </a:r>
            <a:r>
              <a:rPr lang="en-US" sz="1800" baseline="-25000" dirty="0" smtClean="0"/>
              <a:t>1</a:t>
            </a:r>
            <a:r>
              <a:rPr lang="fa-IR" sz="1900" dirty="0" smtClean="0"/>
              <a:t> </a:t>
            </a:r>
            <a:r>
              <a:rPr lang="fa-IR" dirty="0" smtClean="0"/>
              <a:t>و </a:t>
            </a:r>
            <a:r>
              <a:rPr lang="en-US" sz="1800" dirty="0" smtClean="0"/>
              <a:t>R</a:t>
            </a:r>
            <a:r>
              <a:rPr lang="en-US" sz="1800" baseline="-25000" dirty="0" smtClean="0"/>
              <a:t>2</a:t>
            </a:r>
            <a:r>
              <a:rPr lang="fa-IR" dirty="0" smtClean="0"/>
              <a:t>) تجزیه خوب می‏شود، اگر </a:t>
            </a:r>
            <a:r>
              <a:rPr lang="en-US" sz="1800" dirty="0" smtClean="0"/>
              <a:t>R</a:t>
            </a:r>
            <a:r>
              <a:rPr lang="en-US" sz="1800" baseline="-25000" dirty="0" smtClean="0"/>
              <a:t>1</a:t>
            </a:r>
            <a:r>
              <a:rPr lang="fa-IR" sz="1900" dirty="0" smtClean="0"/>
              <a:t> </a:t>
            </a:r>
            <a:r>
              <a:rPr lang="fa-IR" dirty="0" smtClean="0"/>
              <a:t>و </a:t>
            </a:r>
            <a:r>
              <a:rPr lang="en-US" sz="1800" dirty="0" smtClean="0"/>
              <a:t>R</a:t>
            </a:r>
            <a:r>
              <a:rPr lang="en-US" sz="1800" baseline="-25000" dirty="0" smtClean="0"/>
              <a:t>2</a:t>
            </a:r>
            <a:r>
              <a:rPr lang="fa-IR" sz="1900" dirty="0" smtClean="0"/>
              <a:t> </a:t>
            </a:r>
            <a:r>
              <a:rPr lang="fa-IR" dirty="0" smtClean="0"/>
              <a:t>از یکدیگر مستقل باشند.</a:t>
            </a:r>
          </a:p>
          <a:p>
            <a:pPr lvl="1"/>
            <a:r>
              <a:rPr lang="en-US" sz="1800" dirty="0" smtClean="0"/>
              <a:t>R</a:t>
            </a:r>
            <a:r>
              <a:rPr lang="en-US" sz="1800" baseline="-25000" dirty="0" smtClean="0"/>
              <a:t>1</a:t>
            </a:r>
            <a:r>
              <a:rPr lang="fa-IR" sz="1900" dirty="0" smtClean="0"/>
              <a:t> و </a:t>
            </a:r>
            <a:r>
              <a:rPr lang="en-US" sz="1800" dirty="0" smtClean="0"/>
              <a:t>R</a:t>
            </a:r>
            <a:r>
              <a:rPr lang="en-US" sz="1800" baseline="-25000" dirty="0" smtClean="0"/>
              <a:t>2</a:t>
            </a:r>
            <a:r>
              <a:rPr lang="fa-IR" sz="1900" dirty="0" smtClean="0"/>
              <a:t> </a:t>
            </a:r>
            <a:r>
              <a:rPr lang="fa-IR" dirty="0" smtClean="0"/>
              <a:t>مستقل از یکدیگرند اگر و فقط اگر:</a:t>
            </a:r>
          </a:p>
          <a:p>
            <a:pPr marL="457200" lvl="1" indent="0">
              <a:buNone/>
            </a:pPr>
            <a:r>
              <a:rPr lang="fa-IR" dirty="0" smtClean="0"/>
              <a:t>    - صفت مشترک، حداقل در یکی از آنها </a:t>
            </a:r>
            <a:r>
              <a:rPr lang="en-US" sz="1800" dirty="0" smtClean="0"/>
              <a:t>CK</a:t>
            </a:r>
            <a:r>
              <a:rPr lang="fa-IR" sz="1800" dirty="0" smtClean="0"/>
              <a:t> </a:t>
            </a:r>
            <a:r>
              <a:rPr lang="fa-IR" dirty="0" smtClean="0"/>
              <a:t>باشد  </a:t>
            </a:r>
            <a:r>
              <a:rPr lang="fa-IR" dirty="0" smtClean="0">
                <a:sym typeface="Symbol"/>
              </a:rPr>
              <a:t></a:t>
            </a:r>
            <a:r>
              <a:rPr lang="fa-IR" dirty="0" smtClean="0"/>
              <a:t>  بی‏حشو بودن</a:t>
            </a:r>
          </a:p>
          <a:p>
            <a:pPr marL="457200" lvl="1" indent="0">
              <a:buNone/>
            </a:pPr>
            <a:r>
              <a:rPr lang="fa-IR" dirty="0" smtClean="0"/>
              <a:t>    - تمام </a:t>
            </a:r>
            <a:r>
              <a:rPr lang="en-US" sz="1800" dirty="0" smtClean="0"/>
              <a:t>FD</a:t>
            </a:r>
            <a:r>
              <a:rPr lang="fa-IR" dirty="0" smtClean="0"/>
              <a:t>های رابطه اصلی یا در مجموعه </a:t>
            </a:r>
            <a:r>
              <a:rPr lang="en-US" sz="1800" dirty="0" smtClean="0"/>
              <a:t>FD</a:t>
            </a:r>
            <a:r>
              <a:rPr lang="fa-IR" dirty="0" smtClean="0"/>
              <a:t>های </a:t>
            </a:r>
            <a:r>
              <a:rPr lang="en-US" sz="1800" dirty="0" smtClean="0"/>
              <a:t>R</a:t>
            </a:r>
            <a:r>
              <a:rPr lang="en-US" sz="1800" baseline="-25000" dirty="0" smtClean="0"/>
              <a:t>1</a:t>
            </a:r>
            <a:r>
              <a:rPr lang="fa-IR" sz="1900" dirty="0" smtClean="0"/>
              <a:t> </a:t>
            </a:r>
            <a:r>
              <a:rPr lang="fa-IR" dirty="0" smtClean="0"/>
              <a:t>و </a:t>
            </a:r>
            <a:r>
              <a:rPr lang="en-US" sz="1800" dirty="0" smtClean="0"/>
              <a:t>R</a:t>
            </a:r>
            <a:r>
              <a:rPr lang="en-US" sz="1800" baseline="-25000" dirty="0" smtClean="0"/>
              <a:t>2</a:t>
            </a:r>
            <a:r>
              <a:rPr lang="fa-IR" sz="1800" dirty="0" smtClean="0"/>
              <a:t> </a:t>
            </a:r>
            <a:r>
              <a:rPr lang="fa-IR" dirty="0" smtClean="0"/>
              <a:t>وجود داشته باشند یا از آنها منطقاً استنتاج شوند  </a:t>
            </a:r>
            <a:r>
              <a:rPr lang="fa-IR" dirty="0" smtClean="0">
                <a:sym typeface="Symbol"/>
              </a:rPr>
              <a:t></a:t>
            </a:r>
            <a:r>
              <a:rPr lang="fa-IR" dirty="0" smtClean="0"/>
              <a:t> حافظ </a:t>
            </a:r>
            <a:r>
              <a:rPr lang="en-US" sz="1800" dirty="0" smtClean="0"/>
              <a:t>FD</a:t>
            </a:r>
            <a:r>
              <a:rPr lang="fa-IR" dirty="0" smtClean="0"/>
              <a:t>ها</a:t>
            </a:r>
          </a:p>
          <a:p>
            <a:pPr marL="457200" lvl="1" indent="0">
              <a:buNone/>
            </a:pPr>
            <a:endParaRPr lang="fa-IR" sz="1050" dirty="0"/>
          </a:p>
          <a:p>
            <a:r>
              <a:rPr lang="fa-IR" b="1" dirty="0" smtClean="0">
                <a:solidFill>
                  <a:srgbClr val="C00000"/>
                </a:solidFill>
              </a:rPr>
              <a:t>نکته: </a:t>
            </a:r>
            <a:r>
              <a:rPr lang="fa-IR" dirty="0" smtClean="0"/>
              <a:t>بر اساس ضوابط ریسانن، اگر در رابطه </a:t>
            </a:r>
            <a:r>
              <a:rPr lang="en-US" sz="1800" dirty="0" smtClean="0"/>
              <a:t>R(A, B, C)</a:t>
            </a:r>
            <a:r>
              <a:rPr lang="fa-IR" dirty="0" smtClean="0"/>
              <a:t>، وابستگی‏های </a:t>
            </a:r>
            <a:r>
              <a:rPr lang="en-US" sz="1800" dirty="0" smtClean="0"/>
              <a:t>A</a:t>
            </a:r>
            <a:r>
              <a:rPr lang="en-US" sz="1800" dirty="0" smtClean="0">
                <a:sym typeface="Symbol"/>
              </a:rPr>
              <a:t>B</a:t>
            </a:r>
            <a:r>
              <a:rPr lang="fa-IR" sz="1800" dirty="0" smtClean="0">
                <a:sym typeface="Symbol"/>
              </a:rPr>
              <a:t>،</a:t>
            </a:r>
            <a:r>
              <a:rPr lang="fa-IR" dirty="0" smtClean="0">
                <a:sym typeface="Symbol"/>
              </a:rPr>
              <a:t> </a:t>
            </a:r>
            <a:r>
              <a:rPr lang="en-US" sz="1800" dirty="0" smtClean="0">
                <a:sym typeface="Symbol"/>
              </a:rPr>
              <a:t>BC</a:t>
            </a:r>
            <a:r>
              <a:rPr lang="fa-IR" dirty="0" smtClean="0">
                <a:sym typeface="Symbol"/>
              </a:rPr>
              <a:t> و </a:t>
            </a:r>
            <a:r>
              <a:rPr lang="en-US" dirty="0" smtClean="0">
                <a:sym typeface="Symbol"/>
              </a:rPr>
              <a:t>AC</a:t>
            </a:r>
            <a:r>
              <a:rPr lang="fa-IR" dirty="0" smtClean="0">
                <a:sym typeface="Symbol"/>
              </a:rPr>
              <a:t> برقرار باشد، در اینصورت تجزیه خوب چنین است: </a:t>
            </a:r>
            <a:r>
              <a:rPr lang="en-US" sz="1800" dirty="0" smtClean="0">
                <a:sym typeface="Symbol"/>
              </a:rPr>
              <a:t>R</a:t>
            </a:r>
            <a:r>
              <a:rPr lang="en-US" sz="1800" baseline="-25000" dirty="0" smtClean="0">
                <a:sym typeface="Symbol"/>
              </a:rPr>
              <a:t>1</a:t>
            </a:r>
            <a:r>
              <a:rPr lang="en-US" sz="1800" dirty="0" smtClean="0">
                <a:sym typeface="Symbol"/>
              </a:rPr>
              <a:t>(A, B)</a:t>
            </a:r>
            <a:r>
              <a:rPr lang="fa-IR" dirty="0" smtClean="0">
                <a:sym typeface="Symbol"/>
              </a:rPr>
              <a:t> و </a:t>
            </a:r>
            <a:r>
              <a:rPr lang="en-US" sz="1800" dirty="0" smtClean="0">
                <a:sym typeface="Symbol"/>
              </a:rPr>
              <a:t>R</a:t>
            </a:r>
            <a:r>
              <a:rPr lang="en-US" sz="1800" baseline="-25000" dirty="0" smtClean="0">
                <a:sym typeface="Symbol"/>
              </a:rPr>
              <a:t>2</a:t>
            </a:r>
            <a:r>
              <a:rPr lang="en-US" sz="1800" dirty="0" smtClean="0">
                <a:sym typeface="Symbol"/>
              </a:rPr>
              <a:t>(B, C)</a:t>
            </a:r>
            <a:r>
              <a:rPr lang="fa-IR" dirty="0" smtClean="0">
                <a:sym typeface="Symbol"/>
              </a:rPr>
              <a:t>.</a:t>
            </a:r>
          </a:p>
          <a:p>
            <a:pPr lvl="1"/>
            <a:r>
              <a:rPr lang="fa-IR" dirty="0" smtClean="0">
                <a:sym typeface="Symbol"/>
              </a:rPr>
              <a:t>در اینجا </a:t>
            </a:r>
            <a:r>
              <a:rPr lang="en-US" sz="1800" dirty="0" smtClean="0">
                <a:sym typeface="Symbol"/>
              </a:rPr>
              <a:t>B</a:t>
            </a:r>
            <a:r>
              <a:rPr lang="fa-IR" dirty="0" smtClean="0">
                <a:sym typeface="Symbol"/>
              </a:rPr>
              <a:t> در رابطه دوم کلید کاندید است، چون همه صفات به آن وابستگی تابعی دارند و کاهش‏پذیر هم نیست.</a:t>
            </a:r>
            <a:endParaRPr lang="fa-IR" dirty="0" smtClean="0"/>
          </a:p>
          <a:p>
            <a:pPr lvl="1"/>
            <a:endParaRPr lang="fa-IR" dirty="0" smtClean="0"/>
          </a:p>
        </p:txBody>
      </p:sp>
    </p:spTree>
    <p:extLst>
      <p:ext uri="{BB962C8B-B14F-4D97-AF65-F5344CB8AC3E}">
        <p14:creationId xmlns:p14="http://schemas.microsoft.com/office/powerpoint/2010/main" val="1044257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[بحث تکمیلی] تجزیه </a:t>
            </a:r>
            <a:r>
              <a:rPr lang="fa-IR" dirty="0" smtClean="0"/>
              <a:t>خوب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مثال: رابطه </a:t>
            </a:r>
            <a:r>
              <a:rPr lang="en-US" sz="1800" dirty="0" smtClean="0"/>
              <a:t>SSD</a:t>
            </a:r>
            <a:r>
              <a:rPr lang="fa-IR" sz="1800" dirty="0" smtClean="0"/>
              <a:t> </a:t>
            </a:r>
            <a:r>
              <a:rPr lang="fa-IR" dirty="0" smtClean="0"/>
              <a:t>را در نظر می‏گیریم. این رابطه به سه شکل به پرتوهای دوگانی تجزیه می‏شود.</a:t>
            </a:r>
          </a:p>
          <a:p>
            <a:pPr marL="0" indent="0" algn="l">
              <a:buNone/>
            </a:pPr>
            <a:r>
              <a:rPr lang="en-US" sz="1800" dirty="0" smtClean="0"/>
              <a:t>         SS (</a:t>
            </a:r>
            <a:r>
              <a:rPr lang="en-US" sz="1800" u="sng" dirty="0" smtClean="0"/>
              <a:t>STID</a:t>
            </a:r>
            <a:r>
              <a:rPr lang="en-US" sz="1800" dirty="0" smtClean="0"/>
              <a:t>,  STJ)        SD (</a:t>
            </a:r>
            <a:r>
              <a:rPr lang="en-US" sz="1800" u="sng" dirty="0" smtClean="0"/>
              <a:t>STJ</a:t>
            </a:r>
            <a:r>
              <a:rPr lang="en-US" sz="1800" dirty="0" smtClean="0"/>
              <a:t>,  STD)</a:t>
            </a:r>
          </a:p>
          <a:p>
            <a:pPr marL="0" indent="0" algn="l">
              <a:buNone/>
            </a:pPr>
            <a:r>
              <a:rPr lang="en-US" sz="1800" dirty="0" smtClean="0"/>
              <a:t>         SS (</a:t>
            </a:r>
            <a:r>
              <a:rPr lang="en-US" sz="1800" u="sng" dirty="0" smtClean="0"/>
              <a:t>STID</a:t>
            </a:r>
            <a:r>
              <a:rPr lang="en-US" sz="1800" dirty="0" smtClean="0"/>
              <a:t>,  STJ)        SD (</a:t>
            </a:r>
            <a:r>
              <a:rPr lang="en-US" sz="1800" u="sng" dirty="0" smtClean="0"/>
              <a:t>STID</a:t>
            </a:r>
            <a:r>
              <a:rPr lang="en-US" sz="1800" dirty="0" smtClean="0"/>
              <a:t>,  STD)</a:t>
            </a:r>
          </a:p>
          <a:p>
            <a:pPr marL="0" indent="0" algn="l">
              <a:buNone/>
            </a:pPr>
            <a:r>
              <a:rPr lang="en-US" sz="1800" dirty="0" smtClean="0"/>
              <a:t>         SS(</a:t>
            </a:r>
            <a:r>
              <a:rPr lang="en-US" sz="1800" u="sng" dirty="0" smtClean="0"/>
              <a:t>STID</a:t>
            </a:r>
            <a:r>
              <a:rPr lang="en-US" sz="1800" dirty="0" smtClean="0"/>
              <a:t>,  STD)        SJ (</a:t>
            </a:r>
            <a:r>
              <a:rPr lang="en-US" sz="1800" u="sng" dirty="0" smtClean="0"/>
              <a:t>STJ</a:t>
            </a:r>
            <a:r>
              <a:rPr lang="en-US" sz="1800" dirty="0" smtClean="0"/>
              <a:t>,  STD)</a:t>
            </a:r>
          </a:p>
          <a:p>
            <a:endParaRPr lang="fa-IR" dirty="0" smtClean="0"/>
          </a:p>
          <a:p>
            <a:pPr lvl="1"/>
            <a:r>
              <a:rPr lang="fa-IR" dirty="0" smtClean="0"/>
              <a:t>تجزیه</a:t>
            </a:r>
            <a:r>
              <a:rPr lang="fa-IR" sz="1800" dirty="0" smtClean="0"/>
              <a:t> </a:t>
            </a:r>
            <a:r>
              <a:rPr lang="en-US" sz="1800" dirty="0" smtClean="0"/>
              <a:t>I</a:t>
            </a:r>
            <a:r>
              <a:rPr lang="fa-IR" sz="1800" dirty="0" smtClean="0"/>
              <a:t> </a:t>
            </a:r>
            <a:r>
              <a:rPr lang="fa-IR" dirty="0" smtClean="0"/>
              <a:t>خوب است، چون هر دو شرط ریسانِن را دارد.</a:t>
            </a:r>
          </a:p>
          <a:p>
            <a:pPr lvl="1"/>
            <a:endParaRPr lang="fa-IR" dirty="0"/>
          </a:p>
          <a:p>
            <a:pPr lvl="1"/>
            <a:r>
              <a:rPr lang="fa-IR" dirty="0" smtClean="0"/>
              <a:t>تجزیه </a:t>
            </a:r>
            <a:r>
              <a:rPr lang="en-US" sz="1800" dirty="0" smtClean="0"/>
              <a:t>II</a:t>
            </a:r>
            <a:r>
              <a:rPr lang="fa-IR" sz="1800" dirty="0" smtClean="0"/>
              <a:t> </a:t>
            </a:r>
            <a:r>
              <a:rPr lang="fa-IR" dirty="0" smtClean="0"/>
              <a:t>خوب نیست، چون </a:t>
            </a:r>
            <a:r>
              <a:rPr lang="en-US" sz="1800" dirty="0" smtClean="0"/>
              <a:t>FD</a:t>
            </a:r>
            <a:r>
              <a:rPr lang="fa-IR" sz="1800" dirty="0" smtClean="0"/>
              <a:t> </a:t>
            </a:r>
            <a:r>
              <a:rPr lang="fa-IR" dirty="0" smtClean="0"/>
              <a:t>از دست می‏دهد.</a:t>
            </a:r>
          </a:p>
          <a:p>
            <a:pPr lvl="1"/>
            <a:r>
              <a:rPr lang="fa-IR" dirty="0" smtClean="0"/>
              <a:t>تحزیه </a:t>
            </a:r>
            <a:r>
              <a:rPr lang="en-US" sz="1800" dirty="0" smtClean="0"/>
              <a:t>III</a:t>
            </a:r>
            <a:r>
              <a:rPr lang="fa-IR" sz="1800" dirty="0" smtClean="0"/>
              <a:t> </a:t>
            </a:r>
            <a:r>
              <a:rPr lang="fa-IR" dirty="0" smtClean="0"/>
              <a:t>خوب نیست، چون </a:t>
            </a:r>
            <a:r>
              <a:rPr lang="en-US" sz="1800" dirty="0"/>
              <a:t>FD</a:t>
            </a:r>
            <a:r>
              <a:rPr lang="fa-IR" sz="1800" dirty="0"/>
              <a:t> </a:t>
            </a:r>
            <a:r>
              <a:rPr lang="fa-IR" dirty="0"/>
              <a:t>از دست می‏دهد.</a:t>
            </a:r>
          </a:p>
        </p:txBody>
      </p:sp>
      <p:sp>
        <p:nvSpPr>
          <p:cNvPr id="4" name="Oval 3"/>
          <p:cNvSpPr/>
          <p:nvPr/>
        </p:nvSpPr>
        <p:spPr>
          <a:xfrm>
            <a:off x="381000" y="1995714"/>
            <a:ext cx="381000" cy="3810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 smtClean="0"/>
              <a:t>I</a:t>
            </a:r>
            <a:endParaRPr lang="en-US" sz="1600" b="1" dirty="0"/>
          </a:p>
        </p:txBody>
      </p:sp>
      <p:sp>
        <p:nvSpPr>
          <p:cNvPr id="5" name="Oval 4"/>
          <p:cNvSpPr/>
          <p:nvPr/>
        </p:nvSpPr>
        <p:spPr>
          <a:xfrm>
            <a:off x="381000" y="2438400"/>
            <a:ext cx="381000" cy="3810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 smtClean="0"/>
              <a:t>II</a:t>
            </a:r>
            <a:endParaRPr lang="en-US" sz="1600" b="1" dirty="0"/>
          </a:p>
        </p:txBody>
      </p:sp>
      <p:sp>
        <p:nvSpPr>
          <p:cNvPr id="6" name="Oval 5"/>
          <p:cNvSpPr/>
          <p:nvPr/>
        </p:nvSpPr>
        <p:spPr>
          <a:xfrm>
            <a:off x="381000" y="2895600"/>
            <a:ext cx="381000" cy="3810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 smtClean="0"/>
              <a:t>III</a:t>
            </a:r>
            <a:endParaRPr lang="en-US" sz="1600" b="1" dirty="0"/>
          </a:p>
        </p:txBody>
      </p:sp>
      <p:grpSp>
        <p:nvGrpSpPr>
          <p:cNvPr id="10" name="Group 9"/>
          <p:cNvGrpSpPr/>
          <p:nvPr/>
        </p:nvGrpSpPr>
        <p:grpSpPr>
          <a:xfrm>
            <a:off x="685800" y="4114800"/>
            <a:ext cx="3333997" cy="911211"/>
            <a:chOff x="564243" y="4267200"/>
            <a:chExt cx="3333997" cy="911211"/>
          </a:xfrm>
        </p:grpSpPr>
        <p:sp>
          <p:nvSpPr>
            <p:cNvPr id="7" name="TextBox 6"/>
            <p:cNvSpPr txBox="1"/>
            <p:nvPr/>
          </p:nvSpPr>
          <p:spPr>
            <a:xfrm>
              <a:off x="564243" y="4267200"/>
              <a:ext cx="1495922" cy="911211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>
                <a:lnSpc>
                  <a:spcPct val="150000"/>
                </a:lnSpc>
                <a:spcAft>
                  <a:spcPts val="300"/>
                </a:spcAft>
              </a:pPr>
              <a:r>
                <a:rPr lang="en-US" dirty="0" smtClean="0"/>
                <a:t>STID </a:t>
              </a:r>
              <a:r>
                <a:rPr lang="en-US" dirty="0" smtClean="0">
                  <a:sym typeface="Symbol"/>
                </a:rPr>
                <a:t> STJ</a:t>
              </a:r>
            </a:p>
            <a:p>
              <a:pPr>
                <a:lnSpc>
                  <a:spcPct val="150000"/>
                </a:lnSpc>
                <a:spcAft>
                  <a:spcPts val="300"/>
                </a:spcAft>
              </a:pPr>
              <a:r>
                <a:rPr lang="en-US" dirty="0" smtClean="0">
                  <a:sym typeface="Symbol"/>
                </a:rPr>
                <a:t>STJ     STD</a:t>
              </a:r>
              <a:endParaRPr lang="en-US" dirty="0" smtClean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020803" y="4554640"/>
              <a:ext cx="1877437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>
                <a:spcAft>
                  <a:spcPts val="300"/>
                </a:spcAft>
              </a:pPr>
              <a:r>
                <a:rPr lang="en-US" dirty="0" smtClean="0">
                  <a:sym typeface="Symbol"/>
                </a:rPr>
                <a:t>  STID  STD</a:t>
              </a:r>
              <a:endParaRPr lang="en-US" dirty="0" smtClean="0"/>
            </a:p>
          </p:txBody>
        </p:sp>
        <p:sp>
          <p:nvSpPr>
            <p:cNvPr id="9" name="Right Brace 8"/>
            <p:cNvSpPr/>
            <p:nvPr/>
          </p:nvSpPr>
          <p:spPr>
            <a:xfrm>
              <a:off x="1946069" y="4419600"/>
              <a:ext cx="123371" cy="654411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fa-IR" sz="2000">
                <a:cs typeface="B Nazanin" pitchFamily="2" charset="-7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2777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فرم نرمال </a:t>
            </a:r>
            <a:r>
              <a:rPr lang="en-US" dirty="0" smtClean="0"/>
              <a:t>BCNF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371600"/>
            <a:ext cx="8839200" cy="5257799"/>
          </a:xfrm>
        </p:spPr>
        <p:txBody>
          <a:bodyPr/>
          <a:lstStyle/>
          <a:p>
            <a:r>
              <a:rPr lang="fa-IR" b="1" dirty="0" smtClean="0">
                <a:solidFill>
                  <a:srgbClr val="C00000"/>
                </a:solidFill>
              </a:rPr>
              <a:t>اصطلاح: </a:t>
            </a:r>
            <a:r>
              <a:rPr lang="fa-IR" dirty="0" smtClean="0"/>
              <a:t>در وابستگی تابعی </a:t>
            </a:r>
            <a:r>
              <a:rPr lang="en-US" sz="1800" dirty="0" smtClean="0"/>
              <a:t>A</a:t>
            </a:r>
            <a:r>
              <a:rPr lang="en-US" sz="1800" dirty="0" smtClean="0">
                <a:sym typeface="Symbol"/>
              </a:rPr>
              <a:t>B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(</a:t>
            </a:r>
            <a:r>
              <a:rPr lang="en-US" sz="1800" dirty="0" smtClean="0">
                <a:sym typeface="Symbol"/>
              </a:rPr>
              <a:t>A Determines B</a:t>
            </a:r>
            <a:r>
              <a:rPr lang="fa-IR" dirty="0" smtClean="0">
                <a:sym typeface="Symbol"/>
              </a:rPr>
              <a:t>) به </a:t>
            </a:r>
            <a:r>
              <a:rPr lang="en-US" sz="1800" dirty="0" smtClean="0">
                <a:sym typeface="Symbol"/>
              </a:rPr>
              <a:t>A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دترمینان گویند.</a:t>
            </a:r>
            <a:endParaRPr lang="fa-IR" dirty="0" smtClean="0"/>
          </a:p>
          <a:p>
            <a:pPr marL="0" indent="0">
              <a:buNone/>
            </a:pPr>
            <a:r>
              <a:rPr lang="fa-IR" sz="1800" b="1" dirty="0" smtClean="0">
                <a:solidFill>
                  <a:srgbClr val="0919AF"/>
                </a:solidFill>
              </a:rPr>
              <a:t>            </a:t>
            </a:r>
            <a:r>
              <a:rPr lang="en-US" sz="1800" b="1" dirty="0" smtClean="0">
                <a:solidFill>
                  <a:srgbClr val="0919AF"/>
                </a:solidFill>
              </a:rPr>
              <a:t>BCNF</a:t>
            </a:r>
            <a:r>
              <a:rPr lang="fa-IR" b="1" dirty="0" smtClean="0">
                <a:solidFill>
                  <a:srgbClr val="0919AF"/>
                </a:solidFill>
              </a:rPr>
              <a:t>: </a:t>
            </a:r>
            <a:r>
              <a:rPr lang="fa-IR" dirty="0" smtClean="0"/>
              <a:t>رابطه </a:t>
            </a:r>
            <a:r>
              <a:rPr lang="en-US" sz="1800" dirty="0" smtClean="0"/>
              <a:t>R</a:t>
            </a:r>
            <a:r>
              <a:rPr lang="fa-IR" dirty="0" smtClean="0"/>
              <a:t> در </a:t>
            </a:r>
            <a:r>
              <a:rPr lang="en-US" sz="1800" dirty="0" smtClean="0"/>
              <a:t>BCNF</a:t>
            </a:r>
            <a:r>
              <a:rPr lang="fa-IR" sz="1800" dirty="0" smtClean="0"/>
              <a:t> </a:t>
            </a:r>
            <a:r>
              <a:rPr lang="fa-IR" dirty="0" smtClean="0"/>
              <a:t>است اگر و فقط اگر در آن دترمینان هر </a:t>
            </a:r>
            <a:r>
              <a:rPr lang="en-US" dirty="0" smtClean="0"/>
              <a:t>FD</a:t>
            </a:r>
            <a:r>
              <a:rPr lang="fa-IR" dirty="0" smtClean="0"/>
              <a:t> مهم و کاهش‏ناپذیر، </a:t>
            </a:r>
            <a:r>
              <a:rPr lang="en-US" sz="1800" dirty="0" smtClean="0"/>
              <a:t>CK</a:t>
            </a:r>
            <a:r>
              <a:rPr lang="fa-IR" sz="1800" dirty="0" smtClean="0"/>
              <a:t> </a:t>
            </a:r>
            <a:r>
              <a:rPr lang="fa-IR" dirty="0" smtClean="0"/>
              <a:t>باشد.</a:t>
            </a:r>
          </a:p>
          <a:p>
            <a:r>
              <a:rPr lang="fa-IR" dirty="0" smtClean="0"/>
              <a:t>در </a:t>
            </a:r>
            <a:r>
              <a:rPr lang="en-US" sz="1800" dirty="0" smtClean="0"/>
              <a:t>3NF</a:t>
            </a:r>
            <a:r>
              <a:rPr lang="fa-IR" dirty="0" smtClean="0"/>
              <a:t>، تنها باید دترمینان رابطه </a:t>
            </a:r>
            <a:r>
              <a:rPr lang="en-US" sz="1800" dirty="0" smtClean="0"/>
              <a:t>PK</a:t>
            </a:r>
            <a:r>
              <a:rPr lang="fa-IR" sz="1800" dirty="0" smtClean="0"/>
              <a:t> </a:t>
            </a:r>
            <a:r>
              <a:rPr lang="fa-IR" dirty="0" smtClean="0"/>
              <a:t>باشد.</a:t>
            </a:r>
          </a:p>
          <a:p>
            <a:r>
              <a:rPr lang="fa-IR" dirty="0" smtClean="0"/>
              <a:t>چون رابطه می‏تواند بیش از یک </a:t>
            </a:r>
            <a:r>
              <a:rPr lang="en-US" sz="1800" dirty="0" smtClean="0"/>
              <a:t>CK</a:t>
            </a:r>
            <a:r>
              <a:rPr lang="fa-IR" sz="1800" dirty="0" smtClean="0"/>
              <a:t> </a:t>
            </a:r>
            <a:r>
              <a:rPr lang="fa-IR" dirty="0" smtClean="0"/>
              <a:t>داشته باشد، </a:t>
            </a:r>
            <a:r>
              <a:rPr lang="en-US" sz="1800" dirty="0" smtClean="0"/>
              <a:t>BCNF</a:t>
            </a:r>
            <a:r>
              <a:rPr lang="fa-IR" sz="1800" dirty="0" smtClean="0"/>
              <a:t> </a:t>
            </a:r>
            <a:r>
              <a:rPr lang="fa-IR" dirty="0" smtClean="0"/>
              <a:t>از </a:t>
            </a:r>
            <a:r>
              <a:rPr lang="en-US" sz="1800" dirty="0" smtClean="0"/>
              <a:t>3NF</a:t>
            </a:r>
            <a:r>
              <a:rPr lang="fa-IR" sz="1800" dirty="0" smtClean="0"/>
              <a:t> </a:t>
            </a:r>
            <a:r>
              <a:rPr lang="fa-IR" dirty="0" smtClean="0"/>
              <a:t>قوی‏تر است.</a:t>
            </a:r>
          </a:p>
          <a:p>
            <a:pPr marL="0" indent="0">
              <a:buNone/>
            </a:pPr>
            <a:endParaRPr lang="fa-IR" sz="800" dirty="0" smtClean="0"/>
          </a:p>
          <a:p>
            <a:pPr marL="0" indent="0">
              <a:buNone/>
            </a:pPr>
            <a:r>
              <a:rPr lang="fa-IR" dirty="0" smtClean="0"/>
              <a:t>         رابطه‏های زیر در </a:t>
            </a:r>
            <a:r>
              <a:rPr lang="en-US" sz="1800" dirty="0" smtClean="0"/>
              <a:t>BCNF</a:t>
            </a:r>
            <a:r>
              <a:rPr lang="fa-IR" sz="1800" dirty="0" smtClean="0"/>
              <a:t> </a:t>
            </a:r>
            <a:r>
              <a:rPr lang="fa-IR" dirty="0" smtClean="0"/>
              <a:t>هستند.</a:t>
            </a:r>
            <a:endParaRPr lang="en-US" dirty="0"/>
          </a:p>
        </p:txBody>
      </p:sp>
      <p:pic>
        <p:nvPicPr>
          <p:cNvPr id="4" name="Picture 3" descr="\\VBOXSVR\mahmoud\Documents\EDU\Sharif\DB\TA\tarif_n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9196" y="1973659"/>
            <a:ext cx="521122" cy="4030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FC318"/>
            </a:solidFill>
          </a:ln>
          <a:effectLst>
            <a:glow rad="50800">
              <a:srgbClr val="0FC318">
                <a:alpha val="80000"/>
              </a:srgbClr>
            </a:glow>
            <a:reflection blurRad="12700" stA="38000" endPos="28000" dist="5000" dir="5400000" sy="-100000" algn="bl" rotWithShape="0"/>
            <a:softEdge rad="0"/>
          </a:effectLst>
          <a:extLst/>
        </p:spPr>
      </p:pic>
      <p:pic>
        <p:nvPicPr>
          <p:cNvPr id="5" name="Picture 4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4968" y="3686628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28600" y="4267200"/>
            <a:ext cx="3108543" cy="16850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lnSpc>
                <a:spcPct val="150000"/>
              </a:lnSpc>
              <a:spcAft>
                <a:spcPts val="300"/>
              </a:spcAft>
            </a:pPr>
            <a:endParaRPr lang="en-US" sz="1600" b="1" dirty="0" smtClean="0"/>
          </a:p>
          <a:p>
            <a:pPr>
              <a:lnSpc>
                <a:spcPct val="150000"/>
              </a:lnSpc>
              <a:spcAft>
                <a:spcPts val="300"/>
              </a:spcAft>
            </a:pPr>
            <a:r>
              <a:rPr lang="en-US" sz="1600" b="1" dirty="0" smtClean="0"/>
              <a:t>	SCG(</a:t>
            </a:r>
            <a:r>
              <a:rPr lang="en-US" sz="1600" b="1" u="sng" dirty="0" smtClean="0"/>
              <a:t>SID,  COID</a:t>
            </a:r>
            <a:r>
              <a:rPr lang="en-US" sz="1600" b="1" dirty="0" smtClean="0"/>
              <a:t>, GR)</a:t>
            </a:r>
          </a:p>
          <a:p>
            <a:pPr>
              <a:lnSpc>
                <a:spcPct val="150000"/>
              </a:lnSpc>
              <a:spcAft>
                <a:spcPts val="300"/>
              </a:spcAft>
            </a:pPr>
            <a:r>
              <a:rPr lang="en-US" sz="1600" b="1" dirty="0" smtClean="0"/>
              <a:t>SCGJD	SJ (</a:t>
            </a:r>
            <a:r>
              <a:rPr lang="en-US" sz="1600" b="1" u="sng" dirty="0" smtClean="0"/>
              <a:t>STID</a:t>
            </a:r>
            <a:r>
              <a:rPr lang="en-US" sz="1600" b="1" dirty="0" smtClean="0"/>
              <a:t>,  STJ)</a:t>
            </a:r>
          </a:p>
          <a:p>
            <a:pPr>
              <a:lnSpc>
                <a:spcPct val="150000"/>
              </a:lnSpc>
              <a:spcAft>
                <a:spcPts val="300"/>
              </a:spcAft>
            </a:pPr>
            <a:r>
              <a:rPr lang="en-US" sz="1600" b="1" dirty="0" smtClean="0"/>
              <a:t>	SD (</a:t>
            </a:r>
            <a:r>
              <a:rPr lang="en-US" sz="1600" b="1" u="sng" dirty="0" smtClean="0"/>
              <a:t>STJ</a:t>
            </a:r>
            <a:r>
              <a:rPr lang="en-US" sz="1600" b="1" dirty="0" smtClean="0"/>
              <a:t>,  STD)</a:t>
            </a:r>
            <a:endParaRPr lang="fa-IR" sz="1600" b="1" dirty="0"/>
          </a:p>
        </p:txBody>
      </p:sp>
      <p:sp>
        <p:nvSpPr>
          <p:cNvPr id="7" name="Right Brace 6"/>
          <p:cNvSpPr/>
          <p:nvPr/>
        </p:nvSpPr>
        <p:spPr>
          <a:xfrm rot="10800000">
            <a:off x="1066799" y="4800600"/>
            <a:ext cx="123372" cy="990600"/>
          </a:xfrm>
          <a:prstGeom prst="rightBrace">
            <a:avLst/>
          </a:prstGeom>
          <a:ln>
            <a:solidFill>
              <a:srgbClr val="0919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fa-IR" sz="2000">
              <a:cs typeface="B Nazanin" pitchFamily="2" charset="-78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4038600" y="4273547"/>
            <a:ext cx="2789005" cy="2355853"/>
            <a:chOff x="4038600" y="4419600"/>
            <a:chExt cx="2789005" cy="2355853"/>
          </a:xfrm>
        </p:grpSpPr>
        <p:grpSp>
          <p:nvGrpSpPr>
            <p:cNvPr id="9" name="Group 8"/>
            <p:cNvGrpSpPr/>
            <p:nvPr/>
          </p:nvGrpSpPr>
          <p:grpSpPr>
            <a:xfrm>
              <a:off x="4734942" y="4419600"/>
              <a:ext cx="2070720" cy="984253"/>
              <a:chOff x="5941166" y="5302151"/>
              <a:chExt cx="2070720" cy="984253"/>
            </a:xfrm>
          </p:grpSpPr>
          <p:grpSp>
            <p:nvGrpSpPr>
              <p:cNvPr id="15" name="Group 14"/>
              <p:cNvGrpSpPr/>
              <p:nvPr/>
            </p:nvGrpSpPr>
            <p:grpSpPr>
              <a:xfrm>
                <a:off x="5941166" y="5302151"/>
                <a:ext cx="2059834" cy="381907"/>
                <a:chOff x="1597766" y="3810000"/>
                <a:chExt cx="2059834" cy="381907"/>
              </a:xfrm>
            </p:grpSpPr>
            <p:sp>
              <p:nvSpPr>
                <p:cNvPr id="17" name="Rectangle 16"/>
                <p:cNvSpPr/>
                <p:nvPr/>
              </p:nvSpPr>
              <p:spPr>
                <a:xfrm>
                  <a:off x="1597766" y="3810000"/>
                  <a:ext cx="683366" cy="381000"/>
                </a:xfrm>
                <a:prstGeom prst="rect">
                  <a:avLst/>
                </a:prstGeom>
                <a:noFill/>
                <a:ln w="25400">
                  <a:solidFill>
                    <a:srgbClr val="0919A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u="sng" dirty="0" smtClean="0">
                      <a:solidFill>
                        <a:schemeClr val="tx1"/>
                      </a:solidFill>
                    </a:rPr>
                    <a:t>STID</a:t>
                  </a:r>
                  <a:endParaRPr lang="en-US" sz="1600" u="sng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" name="Rectangle 17"/>
                <p:cNvSpPr/>
                <p:nvPr/>
              </p:nvSpPr>
              <p:spPr>
                <a:xfrm>
                  <a:off x="3037114" y="3810907"/>
                  <a:ext cx="620486" cy="381000"/>
                </a:xfrm>
                <a:prstGeom prst="rect">
                  <a:avLst/>
                </a:prstGeom>
                <a:noFill/>
                <a:ln w="25400">
                  <a:solidFill>
                    <a:srgbClr val="0919A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>
                      <a:solidFill>
                        <a:schemeClr val="tx1"/>
                      </a:solidFill>
                    </a:rPr>
                    <a:t>STJ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6" name="Rectangle 15"/>
              <p:cNvSpPr/>
              <p:nvPr/>
            </p:nvSpPr>
            <p:spPr>
              <a:xfrm>
                <a:off x="7391400" y="5905404"/>
                <a:ext cx="620486" cy="381000"/>
              </a:xfrm>
              <a:prstGeom prst="rect">
                <a:avLst/>
              </a:prstGeom>
              <a:noFill/>
              <a:ln w="25400">
                <a:solidFill>
                  <a:srgbClr val="0919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</a:rPr>
                  <a:t>STD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" name="Rectangle 9"/>
            <p:cNvSpPr/>
            <p:nvPr/>
          </p:nvSpPr>
          <p:spPr>
            <a:xfrm>
              <a:off x="4734942" y="5025344"/>
              <a:ext cx="686144" cy="381000"/>
            </a:xfrm>
            <a:prstGeom prst="rect">
              <a:avLst/>
            </a:prstGeom>
            <a:noFill/>
            <a:ln w="25400">
              <a:solidFill>
                <a:srgbClr val="0919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u="sng" dirty="0" smtClean="0">
                  <a:solidFill>
                    <a:schemeClr val="tx1"/>
                  </a:solidFill>
                </a:rPr>
                <a:t>STJ</a:t>
              </a:r>
              <a:endParaRPr lang="en-US" sz="1600" u="sng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Straight Arrow Connector 10"/>
            <p:cNvCxnSpPr>
              <a:stCxn id="17" idx="3"/>
              <a:endCxn id="18" idx="1"/>
            </p:cNvCxnSpPr>
            <p:nvPr/>
          </p:nvCxnSpPr>
          <p:spPr>
            <a:xfrm>
              <a:off x="5418308" y="4610100"/>
              <a:ext cx="755982" cy="907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10" idx="3"/>
              <a:endCxn id="16" idx="1"/>
            </p:cNvCxnSpPr>
            <p:nvPr/>
          </p:nvCxnSpPr>
          <p:spPr>
            <a:xfrm flipV="1">
              <a:off x="5421086" y="5213353"/>
              <a:ext cx="764090" cy="2491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4191000" y="4445907"/>
              <a:ext cx="685800" cy="395890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b="1" dirty="0" smtClean="0">
                  <a:solidFill>
                    <a:srgbClr val="C00000"/>
                  </a:solidFill>
                </a:rPr>
                <a:t>SJ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191000" y="4982935"/>
              <a:ext cx="685800" cy="395890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b="1" dirty="0" smtClean="0">
                  <a:solidFill>
                    <a:srgbClr val="C00000"/>
                  </a:solidFill>
                </a:rPr>
                <a:t>SD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4650013" y="5638800"/>
              <a:ext cx="2177592" cy="1136653"/>
              <a:chOff x="5823408" y="5149751"/>
              <a:chExt cx="2177592" cy="1136653"/>
            </a:xfrm>
          </p:grpSpPr>
          <p:grpSp>
            <p:nvGrpSpPr>
              <p:cNvPr id="20" name="Group 19"/>
              <p:cNvGrpSpPr/>
              <p:nvPr/>
            </p:nvGrpSpPr>
            <p:grpSpPr>
              <a:xfrm>
                <a:off x="5941166" y="5302151"/>
                <a:ext cx="2059834" cy="609600"/>
                <a:chOff x="1597766" y="3810000"/>
                <a:chExt cx="2059834" cy="609600"/>
              </a:xfrm>
            </p:grpSpPr>
            <p:sp>
              <p:nvSpPr>
                <p:cNvPr id="22" name="Rectangle 21"/>
                <p:cNvSpPr/>
                <p:nvPr/>
              </p:nvSpPr>
              <p:spPr>
                <a:xfrm>
                  <a:off x="1597766" y="3810000"/>
                  <a:ext cx="683366" cy="381000"/>
                </a:xfrm>
                <a:prstGeom prst="rect">
                  <a:avLst/>
                </a:prstGeom>
                <a:noFill/>
                <a:ln w="25400">
                  <a:solidFill>
                    <a:srgbClr val="0919A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>
                      <a:solidFill>
                        <a:schemeClr val="tx1"/>
                      </a:solidFill>
                    </a:rPr>
                    <a:t>STID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" name="Rectangle 22"/>
                <p:cNvSpPr/>
                <p:nvPr/>
              </p:nvSpPr>
              <p:spPr>
                <a:xfrm>
                  <a:off x="3037114" y="4038600"/>
                  <a:ext cx="620486" cy="381000"/>
                </a:xfrm>
                <a:prstGeom prst="rect">
                  <a:avLst/>
                </a:prstGeom>
                <a:noFill/>
                <a:ln w="25400">
                  <a:solidFill>
                    <a:srgbClr val="0919A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>
                      <a:solidFill>
                        <a:schemeClr val="tx1"/>
                      </a:solidFill>
                    </a:rPr>
                    <a:t>GR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21" name="Rectangle 20"/>
              <p:cNvSpPr/>
              <p:nvPr/>
            </p:nvSpPr>
            <p:spPr>
              <a:xfrm>
                <a:off x="5823408" y="5149751"/>
                <a:ext cx="923472" cy="1136653"/>
              </a:xfrm>
              <a:prstGeom prst="rect">
                <a:avLst/>
              </a:prstGeom>
              <a:noFill/>
              <a:ln w="25400">
                <a:solidFill>
                  <a:srgbClr val="0919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4" name="Rectangle 23"/>
            <p:cNvSpPr/>
            <p:nvPr/>
          </p:nvSpPr>
          <p:spPr>
            <a:xfrm>
              <a:off x="4767771" y="6262009"/>
              <a:ext cx="686144" cy="381000"/>
            </a:xfrm>
            <a:prstGeom prst="rect">
              <a:avLst/>
            </a:prstGeom>
            <a:noFill/>
            <a:ln w="25400">
              <a:solidFill>
                <a:srgbClr val="0919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COID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25" name="Straight Arrow Connector 24"/>
            <p:cNvCxnSpPr>
              <a:stCxn id="21" idx="3"/>
              <a:endCxn id="23" idx="1"/>
            </p:cNvCxnSpPr>
            <p:nvPr/>
          </p:nvCxnSpPr>
          <p:spPr>
            <a:xfrm>
              <a:off x="5573485" y="6207127"/>
              <a:ext cx="633634" cy="3173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7"/>
            <p:cNvSpPr/>
            <p:nvPr/>
          </p:nvSpPr>
          <p:spPr>
            <a:xfrm>
              <a:off x="4038600" y="5943600"/>
              <a:ext cx="685800" cy="395890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b="1" dirty="0" smtClean="0">
                  <a:solidFill>
                    <a:srgbClr val="C00000"/>
                  </a:solidFill>
                </a:rPr>
                <a:t>SCG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30" name="Rectangle 29"/>
          <p:cNvSpPr/>
          <p:nvPr/>
        </p:nvSpPr>
        <p:spPr>
          <a:xfrm>
            <a:off x="4876800" y="6538310"/>
            <a:ext cx="685800" cy="395890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 smtClean="0">
                <a:solidFill>
                  <a:srgbClr val="C00000"/>
                </a:solidFill>
              </a:rPr>
              <a:t>C.K.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0874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7" grpId="0" animBg="1"/>
      <p:bldP spid="30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فرم نرمال </a:t>
            </a:r>
            <a:r>
              <a:rPr lang="en-US" dirty="0" smtClean="0"/>
              <a:t>BCNF</a:t>
            </a:r>
            <a:r>
              <a:rPr lang="fa-IR" dirty="0" smtClean="0"/>
              <a:t>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sz="1800" dirty="0" smtClean="0"/>
              <a:t>BCNF</a:t>
            </a:r>
            <a:r>
              <a:rPr lang="fa-IR" sz="1800" dirty="0" smtClean="0"/>
              <a:t> </a:t>
            </a:r>
            <a:r>
              <a:rPr lang="fa-IR" dirty="0" smtClean="0"/>
              <a:t>از </a:t>
            </a:r>
            <a:r>
              <a:rPr lang="en-US" sz="1800" dirty="0" smtClean="0"/>
              <a:t>3NF</a:t>
            </a:r>
            <a:r>
              <a:rPr lang="fa-IR" sz="1800" dirty="0" smtClean="0"/>
              <a:t> </a:t>
            </a:r>
            <a:r>
              <a:rPr lang="fa-IR" dirty="0" smtClean="0"/>
              <a:t>قوی‏تر است.‏  </a:t>
            </a:r>
            <a:r>
              <a:rPr lang="fa-IR" dirty="0" smtClean="0">
                <a:sym typeface="Symbol"/>
              </a:rPr>
              <a:t>  رابطه می‏تواند در </a:t>
            </a:r>
            <a:r>
              <a:rPr lang="en-US" sz="1800" dirty="0" smtClean="0">
                <a:sym typeface="Symbol"/>
              </a:rPr>
              <a:t>3NF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باشد، اما در </a:t>
            </a:r>
            <a:r>
              <a:rPr lang="en-US" sz="1800" dirty="0" smtClean="0">
                <a:sym typeface="Symbol"/>
              </a:rPr>
              <a:t>BCNF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نباشد.</a:t>
            </a:r>
          </a:p>
          <a:p>
            <a:pPr>
              <a:lnSpc>
                <a:spcPct val="200000"/>
              </a:lnSpc>
            </a:pPr>
            <a:r>
              <a:rPr lang="fa-IR" b="1" dirty="0" smtClean="0">
                <a:solidFill>
                  <a:srgbClr val="C00000"/>
                </a:solidFill>
                <a:sym typeface="Symbol"/>
              </a:rPr>
              <a:t>حالت </a:t>
            </a:r>
            <a:r>
              <a:rPr lang="en-US" sz="1800" b="1" dirty="0" smtClean="0">
                <a:solidFill>
                  <a:srgbClr val="C00000"/>
                </a:solidFill>
                <a:sym typeface="Symbol"/>
              </a:rPr>
              <a:t>I</a:t>
            </a:r>
            <a:r>
              <a:rPr lang="fa-IR" b="1" dirty="0" smtClean="0">
                <a:solidFill>
                  <a:srgbClr val="C00000"/>
                </a:solidFill>
                <a:sym typeface="Symbol"/>
              </a:rPr>
              <a:t>: </a:t>
            </a:r>
            <a:r>
              <a:rPr lang="fa-IR" dirty="0" smtClean="0">
                <a:sym typeface="Symbol"/>
              </a:rPr>
              <a:t>رابطه </a:t>
            </a:r>
            <a:r>
              <a:rPr lang="en-US" sz="1800" dirty="0" smtClean="0">
                <a:sym typeface="Symbol"/>
              </a:rPr>
              <a:t>R</a:t>
            </a:r>
            <a:r>
              <a:rPr lang="fa-IR" dirty="0">
                <a:sym typeface="Symbol"/>
              </a:rPr>
              <a:t> </a:t>
            </a:r>
            <a:r>
              <a:rPr lang="fa-IR" dirty="0" smtClean="0">
                <a:sym typeface="Symbol"/>
              </a:rPr>
              <a:t>فقط یک </a:t>
            </a:r>
            <a:r>
              <a:rPr lang="en-US" sz="1800" dirty="0" smtClean="0">
                <a:sym typeface="Symbol"/>
              </a:rPr>
              <a:t>CK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داشته باشد.‏  اگر </a:t>
            </a:r>
            <a:r>
              <a:rPr lang="en-US" sz="1800" dirty="0" smtClean="0">
                <a:sym typeface="Symbol"/>
              </a:rPr>
              <a:t>R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در </a:t>
            </a:r>
            <a:r>
              <a:rPr lang="en-US" sz="1800" dirty="0" smtClean="0">
                <a:sym typeface="Symbol"/>
              </a:rPr>
              <a:t>3NF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باشد، در </a:t>
            </a:r>
            <a:r>
              <a:rPr lang="en-US" sz="1800" dirty="0" smtClean="0">
                <a:sym typeface="Symbol"/>
              </a:rPr>
              <a:t>BCNF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هم هست (مثال دیده شده).</a:t>
            </a:r>
          </a:p>
          <a:p>
            <a:pPr>
              <a:lnSpc>
                <a:spcPct val="200000"/>
              </a:lnSpc>
            </a:pPr>
            <a:r>
              <a:rPr lang="fa-IR" b="1" dirty="0" smtClean="0">
                <a:solidFill>
                  <a:srgbClr val="C00000"/>
                </a:solidFill>
                <a:sym typeface="Symbol"/>
              </a:rPr>
              <a:t>حالت </a:t>
            </a:r>
            <a:r>
              <a:rPr lang="en-US" sz="1800" b="1" dirty="0" smtClean="0">
                <a:solidFill>
                  <a:srgbClr val="C00000"/>
                </a:solidFill>
                <a:sym typeface="Symbol"/>
              </a:rPr>
              <a:t>II</a:t>
            </a:r>
            <a:r>
              <a:rPr lang="fa-IR" b="1" dirty="0" smtClean="0">
                <a:solidFill>
                  <a:srgbClr val="C00000"/>
                </a:solidFill>
                <a:sym typeface="Symbol"/>
              </a:rPr>
              <a:t>: </a:t>
            </a:r>
            <a:r>
              <a:rPr lang="fa-IR" dirty="0" smtClean="0">
                <a:sym typeface="Symbol"/>
              </a:rPr>
              <a:t>رابطه </a:t>
            </a:r>
            <a:r>
              <a:rPr lang="en-US" sz="1800" dirty="0" smtClean="0">
                <a:sym typeface="Symbol"/>
              </a:rPr>
              <a:t>R</a:t>
            </a:r>
            <a:r>
              <a:rPr lang="fa-IR" dirty="0" smtClean="0">
                <a:sym typeface="Symbol"/>
              </a:rPr>
              <a:t> بیش از یک </a:t>
            </a:r>
            <a:r>
              <a:rPr lang="en-US" sz="1800" dirty="0" smtClean="0">
                <a:sym typeface="Symbol"/>
              </a:rPr>
              <a:t>CK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داشته باشد.</a:t>
            </a:r>
          </a:p>
          <a:p>
            <a:pPr lvl="1">
              <a:lnSpc>
                <a:spcPct val="200000"/>
              </a:lnSpc>
            </a:pPr>
            <a:r>
              <a:rPr lang="en-US" sz="1800" b="1" dirty="0" smtClean="0">
                <a:solidFill>
                  <a:srgbClr val="C00000"/>
                </a:solidFill>
                <a:sym typeface="Symbol"/>
              </a:rPr>
              <a:t>II</a:t>
            </a:r>
            <a:r>
              <a:rPr lang="fa-IR" sz="1800" b="1" dirty="0" smtClean="0">
                <a:solidFill>
                  <a:srgbClr val="C00000"/>
                </a:solidFill>
                <a:sym typeface="Symbol"/>
              </a:rPr>
              <a:t>-</a:t>
            </a:r>
            <a:r>
              <a:rPr lang="en-US" sz="1800" b="1" dirty="0" smtClean="0">
                <a:solidFill>
                  <a:srgbClr val="C00000"/>
                </a:solidFill>
                <a:sym typeface="Symbol"/>
              </a:rPr>
              <a:t>1</a:t>
            </a:r>
            <a:r>
              <a:rPr lang="fa-IR" b="1" dirty="0" smtClean="0">
                <a:solidFill>
                  <a:srgbClr val="C00000"/>
                </a:solidFill>
                <a:sym typeface="Symbol"/>
              </a:rPr>
              <a:t>)</a:t>
            </a:r>
            <a:r>
              <a:rPr lang="fa-IR" dirty="0" smtClean="0">
                <a:solidFill>
                  <a:srgbClr val="C00000"/>
                </a:solidFill>
                <a:sym typeface="Symbol"/>
              </a:rPr>
              <a:t> </a:t>
            </a:r>
            <a:r>
              <a:rPr lang="en-US" sz="1800" dirty="0" smtClean="0">
                <a:sym typeface="Symbol"/>
              </a:rPr>
              <a:t>CK</a:t>
            </a:r>
            <a:r>
              <a:rPr lang="fa-IR" dirty="0" smtClean="0">
                <a:sym typeface="Symbol"/>
              </a:rPr>
              <a:t>ها مجزا باشند (صفت مشترک نداشته باشند).  ‏  اگر </a:t>
            </a:r>
            <a:r>
              <a:rPr lang="en-US" sz="1800" dirty="0" smtClean="0">
                <a:sym typeface="Symbol"/>
              </a:rPr>
              <a:t>R</a:t>
            </a:r>
            <a:r>
              <a:rPr lang="fa-IR" dirty="0" smtClean="0">
                <a:sym typeface="Symbol"/>
              </a:rPr>
              <a:t> در </a:t>
            </a:r>
            <a:r>
              <a:rPr lang="en-US" sz="1800" dirty="0" smtClean="0">
                <a:sym typeface="Symbol"/>
              </a:rPr>
              <a:t>3NF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باشد، در </a:t>
            </a:r>
            <a:r>
              <a:rPr lang="en-US" sz="1800" dirty="0" smtClean="0">
                <a:sym typeface="Symbol"/>
              </a:rPr>
              <a:t>BCNF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هم هست.</a:t>
            </a:r>
          </a:p>
          <a:p>
            <a:pPr lvl="1">
              <a:lnSpc>
                <a:spcPct val="200000"/>
              </a:lnSpc>
            </a:pPr>
            <a:r>
              <a:rPr lang="en-US" sz="1800" b="1" dirty="0" smtClean="0">
                <a:solidFill>
                  <a:srgbClr val="C00000"/>
                </a:solidFill>
                <a:sym typeface="Symbol"/>
              </a:rPr>
              <a:t>II</a:t>
            </a:r>
            <a:r>
              <a:rPr lang="fa-IR" sz="1800" b="1" dirty="0" smtClean="0">
                <a:solidFill>
                  <a:srgbClr val="C00000"/>
                </a:solidFill>
                <a:sym typeface="Symbol"/>
              </a:rPr>
              <a:t>-</a:t>
            </a:r>
            <a:r>
              <a:rPr lang="en-US" sz="1800" b="1" dirty="0" smtClean="0">
                <a:solidFill>
                  <a:srgbClr val="C00000"/>
                </a:solidFill>
                <a:sym typeface="Symbol"/>
              </a:rPr>
              <a:t>2</a:t>
            </a:r>
            <a:r>
              <a:rPr lang="fa-IR" b="1" dirty="0" smtClean="0">
                <a:solidFill>
                  <a:srgbClr val="C00000"/>
                </a:solidFill>
                <a:sym typeface="Symbol"/>
              </a:rPr>
              <a:t>)</a:t>
            </a:r>
            <a:r>
              <a:rPr lang="fa-IR" dirty="0" smtClean="0">
                <a:solidFill>
                  <a:srgbClr val="C00000"/>
                </a:solidFill>
                <a:sym typeface="Symbol"/>
              </a:rPr>
              <a:t> </a:t>
            </a:r>
            <a:r>
              <a:rPr lang="en-US" sz="1800" dirty="0" smtClean="0">
                <a:sym typeface="Symbol"/>
              </a:rPr>
              <a:t>CK</a:t>
            </a:r>
            <a:r>
              <a:rPr lang="fa-IR" dirty="0" smtClean="0">
                <a:sym typeface="Symbol"/>
              </a:rPr>
              <a:t>ها هم‏پوشا باشند. ‏ اگر </a:t>
            </a:r>
            <a:r>
              <a:rPr lang="en-US" sz="1800" dirty="0" smtClean="0">
                <a:sym typeface="Symbol"/>
              </a:rPr>
              <a:t>R</a:t>
            </a:r>
            <a:r>
              <a:rPr lang="fa-IR" dirty="0" smtClean="0">
                <a:sym typeface="Symbol"/>
              </a:rPr>
              <a:t> در </a:t>
            </a:r>
            <a:r>
              <a:rPr lang="en-US" sz="1800" dirty="0" smtClean="0">
                <a:sym typeface="Symbol"/>
              </a:rPr>
              <a:t>3NF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باشد، لزوماً در </a:t>
            </a:r>
            <a:r>
              <a:rPr lang="en-US" sz="1800" dirty="0" smtClean="0">
                <a:sym typeface="Symbol"/>
              </a:rPr>
              <a:t>BCNF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نیست.</a:t>
            </a:r>
          </a:p>
          <a:p>
            <a:pPr marL="0" indent="0">
              <a:buNone/>
            </a:pPr>
            <a:r>
              <a:rPr lang="fa-IR" dirty="0">
                <a:sym typeface="Symbol"/>
              </a:rPr>
              <a:t> </a:t>
            </a:r>
            <a:r>
              <a:rPr lang="fa-IR" dirty="0" smtClean="0">
                <a:sym typeface="Symbol"/>
              </a:rPr>
              <a:t>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196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فرم نرمال </a:t>
            </a:r>
            <a:r>
              <a:rPr lang="en-US" dirty="0"/>
              <a:t>BCNF</a:t>
            </a:r>
            <a:r>
              <a:rPr lang="fa-IR" dirty="0"/>
              <a:t>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a-IR" dirty="0" smtClean="0"/>
              <a:t>         برای حالت </a:t>
            </a:r>
            <a:r>
              <a:rPr lang="en-US" sz="1800" dirty="0" smtClean="0"/>
              <a:t>II</a:t>
            </a:r>
            <a:r>
              <a:rPr lang="fa-IR" sz="1800" dirty="0" smtClean="0"/>
              <a:t>-</a:t>
            </a:r>
            <a:r>
              <a:rPr lang="en-US" sz="1800" dirty="0" smtClean="0"/>
              <a:t>1</a:t>
            </a:r>
            <a:endParaRPr lang="fa-IR" sz="1800" dirty="0" smtClean="0"/>
          </a:p>
          <a:p>
            <a:pPr marL="0" indent="0">
              <a:buNone/>
            </a:pPr>
            <a:r>
              <a:rPr lang="fa-IR" dirty="0"/>
              <a:t> </a:t>
            </a:r>
            <a:r>
              <a:rPr lang="fa-IR" dirty="0" smtClean="0"/>
              <a:t>        دو دترمینان، هر دو هم </a:t>
            </a:r>
            <a:r>
              <a:rPr lang="en-US" sz="1800" dirty="0" smtClean="0"/>
              <a:t>CK</a:t>
            </a:r>
            <a:r>
              <a:rPr lang="fa-IR" sz="1800" dirty="0" smtClean="0"/>
              <a:t> </a:t>
            </a:r>
            <a:r>
              <a:rPr lang="fa-IR" dirty="0" smtClean="0"/>
              <a:t>هستند.</a:t>
            </a:r>
          </a:p>
          <a:p>
            <a:pPr marL="0" indent="0">
              <a:buNone/>
            </a:pPr>
            <a:endParaRPr lang="fa-IR" dirty="0"/>
          </a:p>
          <a:p>
            <a:pPr marL="0" indent="0">
              <a:buNone/>
            </a:pPr>
            <a:endParaRPr lang="fa-IR" dirty="0" smtClean="0"/>
          </a:p>
          <a:p>
            <a:pPr marL="0" indent="0">
              <a:buNone/>
            </a:pPr>
            <a:endParaRPr lang="fa-IR" dirty="0"/>
          </a:p>
          <a:p>
            <a:pPr marL="0" indent="0">
              <a:buNone/>
            </a:pPr>
            <a:endParaRPr lang="fa-IR" dirty="0" smtClean="0"/>
          </a:p>
          <a:p>
            <a:pPr marL="0" indent="0">
              <a:buNone/>
            </a:pPr>
            <a:r>
              <a:rPr lang="fa-IR" dirty="0"/>
              <a:t> </a:t>
            </a:r>
            <a:r>
              <a:rPr lang="fa-IR" dirty="0" smtClean="0"/>
              <a:t>        برای حالت </a:t>
            </a:r>
            <a:r>
              <a:rPr lang="en-US" sz="1800" dirty="0" smtClean="0"/>
              <a:t>II</a:t>
            </a:r>
            <a:r>
              <a:rPr lang="fa-IR" sz="1800" dirty="0" smtClean="0"/>
              <a:t>-</a:t>
            </a:r>
            <a:r>
              <a:rPr lang="en-US" sz="1800" dirty="0" smtClean="0"/>
              <a:t>2</a:t>
            </a:r>
            <a:endParaRPr lang="fa-IR" sz="1800" dirty="0" smtClean="0"/>
          </a:p>
          <a:p>
            <a:pPr marL="0" indent="0">
              <a:buNone/>
            </a:pPr>
            <a:r>
              <a:rPr lang="fa-IR" sz="1800" dirty="0"/>
              <a:t> </a:t>
            </a:r>
            <a:r>
              <a:rPr lang="fa-IR" sz="1800" dirty="0" smtClean="0"/>
              <a:t>         (</a:t>
            </a:r>
            <a:r>
              <a:rPr lang="fa-IR" sz="1800" dirty="0" smtClean="0">
                <a:solidFill>
                  <a:srgbClr val="C00000"/>
                </a:solidFill>
              </a:rPr>
              <a:t>فرض: </a:t>
            </a:r>
            <a:r>
              <a:rPr lang="fa-IR" sz="1800" dirty="0" smtClean="0"/>
              <a:t>هیچ دو دانشجویی نام یکسان ندارند.)</a:t>
            </a:r>
            <a:endParaRPr lang="en-US" dirty="0"/>
          </a:p>
        </p:txBody>
      </p:sp>
      <p:grpSp>
        <p:nvGrpSpPr>
          <p:cNvPr id="97" name="Group 96"/>
          <p:cNvGrpSpPr/>
          <p:nvPr/>
        </p:nvGrpSpPr>
        <p:grpSpPr>
          <a:xfrm>
            <a:off x="457200" y="1676400"/>
            <a:ext cx="4180440" cy="639004"/>
            <a:chOff x="609600" y="1676400"/>
            <a:chExt cx="4180440" cy="639004"/>
          </a:xfrm>
        </p:grpSpPr>
        <p:sp>
          <p:nvSpPr>
            <p:cNvPr id="4" name="TextBox 3"/>
            <p:cNvSpPr txBox="1"/>
            <p:nvPr/>
          </p:nvSpPr>
          <p:spPr>
            <a:xfrm>
              <a:off x="609600" y="1676400"/>
              <a:ext cx="4180440" cy="430887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>
                <a:lnSpc>
                  <a:spcPct val="150000"/>
                </a:lnSpc>
                <a:spcAft>
                  <a:spcPts val="300"/>
                </a:spcAft>
              </a:pPr>
              <a:r>
                <a:rPr lang="en-US" sz="1600" b="1" dirty="0" smtClean="0"/>
                <a:t>ST (</a:t>
              </a:r>
              <a:r>
                <a:rPr lang="en-US" sz="1600" b="1" u="sng" dirty="0" smtClean="0"/>
                <a:t>STID</a:t>
              </a:r>
              <a:r>
                <a:rPr lang="en-US" sz="1600" b="1" dirty="0" smtClean="0"/>
                <a:t>,  STNAME,  </a:t>
              </a:r>
              <a:r>
                <a:rPr lang="en-US" sz="1600" b="1" u="sng" dirty="0" smtClean="0"/>
                <a:t>STNC</a:t>
              </a:r>
              <a:r>
                <a:rPr lang="en-US" sz="1600" b="1" dirty="0" smtClean="0"/>
                <a:t>,  STJ,  STL, …)</a:t>
              </a:r>
              <a:endParaRPr lang="fa-IR" sz="1600" b="1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066800" y="1916098"/>
              <a:ext cx="685800" cy="395890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b="1" dirty="0" smtClean="0">
                  <a:solidFill>
                    <a:srgbClr val="C00000"/>
                  </a:solidFill>
                </a:rPr>
                <a:t>C.K.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696028" y="1919514"/>
              <a:ext cx="685800" cy="395890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b="1" dirty="0" smtClean="0">
                  <a:solidFill>
                    <a:srgbClr val="C00000"/>
                  </a:solidFill>
                </a:rPr>
                <a:t>C.K.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609600" y="2516178"/>
            <a:ext cx="3266683" cy="1674822"/>
            <a:chOff x="1457717" y="2516178"/>
            <a:chExt cx="3266683" cy="1674822"/>
          </a:xfrm>
        </p:grpSpPr>
        <p:grpSp>
          <p:nvGrpSpPr>
            <p:cNvPr id="5" name="Group 4"/>
            <p:cNvGrpSpPr/>
            <p:nvPr/>
          </p:nvGrpSpPr>
          <p:grpSpPr>
            <a:xfrm>
              <a:off x="1457717" y="2516178"/>
              <a:ext cx="3266683" cy="1674822"/>
              <a:chOff x="4191000" y="4419600"/>
              <a:chExt cx="3266683" cy="1674822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4650013" y="4419600"/>
                <a:ext cx="2807670" cy="984253"/>
                <a:chOff x="5856237" y="5302151"/>
                <a:chExt cx="2807670" cy="984253"/>
              </a:xfrm>
            </p:grpSpPr>
            <p:grpSp>
              <p:nvGrpSpPr>
                <p:cNvPr id="20" name="Group 19"/>
                <p:cNvGrpSpPr/>
                <p:nvPr/>
              </p:nvGrpSpPr>
              <p:grpSpPr>
                <a:xfrm>
                  <a:off x="5856237" y="5302151"/>
                  <a:ext cx="2807670" cy="381907"/>
                  <a:chOff x="1512837" y="3810000"/>
                  <a:chExt cx="2807670" cy="381907"/>
                </a:xfrm>
              </p:grpSpPr>
              <p:sp>
                <p:nvSpPr>
                  <p:cNvPr id="22" name="Rectangle 21"/>
                  <p:cNvSpPr/>
                  <p:nvPr/>
                </p:nvSpPr>
                <p:spPr>
                  <a:xfrm>
                    <a:off x="1512837" y="3810000"/>
                    <a:ext cx="768295" cy="381000"/>
                  </a:xfrm>
                  <a:prstGeom prst="rect">
                    <a:avLst/>
                  </a:prstGeom>
                  <a:noFill/>
                  <a:ln w="25400">
                    <a:solidFill>
                      <a:srgbClr val="0919A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u="sng" dirty="0" smtClean="0">
                        <a:solidFill>
                          <a:schemeClr val="tx1"/>
                        </a:solidFill>
                      </a:rPr>
                      <a:t>STID</a:t>
                    </a:r>
                    <a:endParaRPr lang="en-US" sz="1600" u="sng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3" name="Rectangle 22"/>
                  <p:cNvSpPr/>
                  <p:nvPr/>
                </p:nvSpPr>
                <p:spPr>
                  <a:xfrm>
                    <a:off x="3315393" y="3810907"/>
                    <a:ext cx="1005114" cy="381000"/>
                  </a:xfrm>
                  <a:prstGeom prst="rect">
                    <a:avLst/>
                  </a:prstGeom>
                  <a:noFill/>
                  <a:ln w="25400">
                    <a:solidFill>
                      <a:srgbClr val="0919A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:r>
                      <a:rPr lang="en-US" sz="1600" dirty="0" smtClean="0">
                        <a:solidFill>
                          <a:schemeClr val="tx1"/>
                        </a:solidFill>
                      </a:rPr>
                      <a:t>STNAME</a:t>
                    </a:r>
                    <a:endParaRPr lang="en-US" sz="16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21" name="Rectangle 20"/>
                <p:cNvSpPr/>
                <p:nvPr/>
              </p:nvSpPr>
              <p:spPr>
                <a:xfrm>
                  <a:off x="7647907" y="5905404"/>
                  <a:ext cx="620486" cy="381000"/>
                </a:xfrm>
                <a:prstGeom prst="rect">
                  <a:avLst/>
                </a:prstGeom>
                <a:noFill/>
                <a:ln w="25400">
                  <a:solidFill>
                    <a:srgbClr val="0919A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>
                      <a:solidFill>
                        <a:schemeClr val="tx1"/>
                      </a:solidFill>
                    </a:rPr>
                    <a:t>STJ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7" name="Rectangle 6"/>
              <p:cNvSpPr/>
              <p:nvPr/>
            </p:nvSpPr>
            <p:spPr>
              <a:xfrm>
                <a:off x="4650013" y="5713422"/>
                <a:ext cx="771073" cy="381000"/>
              </a:xfrm>
              <a:prstGeom prst="rect">
                <a:avLst/>
              </a:prstGeom>
              <a:noFill/>
              <a:ln w="25400">
                <a:solidFill>
                  <a:srgbClr val="0919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u="sng" dirty="0" smtClean="0">
                    <a:solidFill>
                      <a:schemeClr val="tx1"/>
                    </a:solidFill>
                  </a:rPr>
                  <a:t>STNC</a:t>
                </a:r>
                <a:endParaRPr lang="en-US" sz="1600" u="sng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8" name="Straight Arrow Connector 7"/>
              <p:cNvCxnSpPr>
                <a:stCxn id="22" idx="3"/>
                <a:endCxn id="23" idx="1"/>
              </p:cNvCxnSpPr>
              <p:nvPr/>
            </p:nvCxnSpPr>
            <p:spPr>
              <a:xfrm>
                <a:off x="5418308" y="4610100"/>
                <a:ext cx="1034261" cy="907"/>
              </a:xfrm>
              <a:prstGeom prst="straightConnector1">
                <a:avLst/>
              </a:prstGeom>
              <a:ln w="254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>
                <a:stCxn id="7" idx="3"/>
                <a:endCxn id="21" idx="1"/>
              </p:cNvCxnSpPr>
              <p:nvPr/>
            </p:nvCxnSpPr>
            <p:spPr>
              <a:xfrm flipV="1">
                <a:off x="5421086" y="5213353"/>
                <a:ext cx="1020597" cy="690569"/>
              </a:xfrm>
              <a:prstGeom prst="straightConnector1">
                <a:avLst/>
              </a:prstGeom>
              <a:ln w="254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Rectangle 9"/>
              <p:cNvSpPr/>
              <p:nvPr/>
            </p:nvSpPr>
            <p:spPr>
              <a:xfrm>
                <a:off x="4191000" y="4445907"/>
                <a:ext cx="685800" cy="395890"/>
              </a:xfrm>
              <a:prstGeom prst="rect">
                <a:avLst/>
              </a:prstGeom>
              <a:noFill/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b="1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6452569" y="5713422"/>
                <a:ext cx="620486" cy="381000"/>
              </a:xfrm>
              <a:prstGeom prst="rect">
                <a:avLst/>
              </a:prstGeom>
              <a:noFill/>
              <a:ln w="25400">
                <a:solidFill>
                  <a:srgbClr val="0919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</a:rPr>
                  <a:t>STL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4" name="Straight Arrow Connector 13"/>
              <p:cNvCxnSpPr>
                <a:stCxn id="7" idx="3"/>
                <a:endCxn id="19" idx="1"/>
              </p:cNvCxnSpPr>
              <p:nvPr/>
            </p:nvCxnSpPr>
            <p:spPr>
              <a:xfrm>
                <a:off x="5421086" y="5903922"/>
                <a:ext cx="1031483" cy="0"/>
              </a:xfrm>
              <a:prstGeom prst="straightConnector1">
                <a:avLst/>
              </a:prstGeom>
              <a:ln w="254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1" name="Straight Arrow Connector 30"/>
            <p:cNvCxnSpPr>
              <a:stCxn id="7" idx="3"/>
              <a:endCxn id="23" idx="1"/>
            </p:cNvCxnSpPr>
            <p:nvPr/>
          </p:nvCxnSpPr>
          <p:spPr>
            <a:xfrm flipV="1">
              <a:off x="2687803" y="2707585"/>
              <a:ext cx="1031483" cy="1292915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22" idx="3"/>
              <a:endCxn id="21" idx="1"/>
            </p:cNvCxnSpPr>
            <p:nvPr/>
          </p:nvCxnSpPr>
          <p:spPr>
            <a:xfrm>
              <a:off x="2685025" y="2706678"/>
              <a:ext cx="1023375" cy="603253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stCxn id="22" idx="3"/>
              <a:endCxn id="19" idx="1"/>
            </p:cNvCxnSpPr>
            <p:nvPr/>
          </p:nvCxnSpPr>
          <p:spPr>
            <a:xfrm>
              <a:off x="2685025" y="2706678"/>
              <a:ext cx="1034261" cy="1293822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>
              <a:off x="2440641" y="2897178"/>
              <a:ext cx="1389" cy="912822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 flipH="1" flipV="1">
              <a:off x="2162628" y="2897178"/>
              <a:ext cx="1389" cy="912822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4" name="Picture 5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3024" y="1400628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54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3024" y="4495800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4" name="Group 93"/>
          <p:cNvGrpSpPr/>
          <p:nvPr/>
        </p:nvGrpSpPr>
        <p:grpSpPr>
          <a:xfrm>
            <a:off x="706277" y="5257800"/>
            <a:ext cx="3179923" cy="1386114"/>
            <a:chOff x="1610117" y="5410200"/>
            <a:chExt cx="3179923" cy="1386114"/>
          </a:xfrm>
        </p:grpSpPr>
        <p:grpSp>
          <p:nvGrpSpPr>
            <p:cNvPr id="57" name="Group 56"/>
            <p:cNvGrpSpPr/>
            <p:nvPr/>
          </p:nvGrpSpPr>
          <p:grpSpPr>
            <a:xfrm>
              <a:off x="1610117" y="5410200"/>
              <a:ext cx="3111001" cy="1295400"/>
              <a:chOff x="4191000" y="4341822"/>
              <a:chExt cx="3111001" cy="1295400"/>
            </a:xfrm>
          </p:grpSpPr>
          <p:grpSp>
            <p:nvGrpSpPr>
              <p:cNvPr id="58" name="Group 57"/>
              <p:cNvGrpSpPr/>
              <p:nvPr/>
            </p:nvGrpSpPr>
            <p:grpSpPr>
              <a:xfrm>
                <a:off x="4650013" y="4341822"/>
                <a:ext cx="2651988" cy="1219200"/>
                <a:chOff x="5856237" y="5224373"/>
                <a:chExt cx="2651988" cy="1219200"/>
              </a:xfrm>
            </p:grpSpPr>
            <p:grpSp>
              <p:nvGrpSpPr>
                <p:cNvPr id="65" name="Group 64"/>
                <p:cNvGrpSpPr/>
                <p:nvPr/>
              </p:nvGrpSpPr>
              <p:grpSpPr>
                <a:xfrm>
                  <a:off x="5856237" y="5302151"/>
                  <a:ext cx="2651988" cy="1141422"/>
                  <a:chOff x="1512837" y="3810000"/>
                  <a:chExt cx="2651988" cy="1141422"/>
                </a:xfrm>
              </p:grpSpPr>
              <p:sp>
                <p:nvSpPr>
                  <p:cNvPr id="67" name="Rectangle 66"/>
                  <p:cNvSpPr/>
                  <p:nvPr/>
                </p:nvSpPr>
                <p:spPr>
                  <a:xfrm>
                    <a:off x="1512837" y="3810000"/>
                    <a:ext cx="768295" cy="381000"/>
                  </a:xfrm>
                  <a:prstGeom prst="rect">
                    <a:avLst/>
                  </a:prstGeom>
                  <a:noFill/>
                  <a:ln w="25400">
                    <a:solidFill>
                      <a:srgbClr val="0919A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 smtClean="0">
                        <a:solidFill>
                          <a:schemeClr val="tx1"/>
                        </a:solidFill>
                      </a:rPr>
                      <a:t>STID</a:t>
                    </a:r>
                    <a:endParaRPr lang="en-US" sz="16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8" name="Rectangle 67"/>
                  <p:cNvSpPr/>
                  <p:nvPr/>
                </p:nvSpPr>
                <p:spPr>
                  <a:xfrm>
                    <a:off x="3159711" y="4570422"/>
                    <a:ext cx="1005114" cy="381000"/>
                  </a:xfrm>
                  <a:prstGeom prst="rect">
                    <a:avLst/>
                  </a:prstGeom>
                  <a:noFill/>
                  <a:ln w="25400">
                    <a:solidFill>
                      <a:srgbClr val="0919A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:r>
                      <a:rPr lang="en-US" sz="1600" dirty="0" smtClean="0">
                        <a:solidFill>
                          <a:schemeClr val="tx1"/>
                        </a:solidFill>
                      </a:rPr>
                      <a:t>STNAME</a:t>
                    </a:r>
                    <a:endParaRPr lang="en-US" sz="16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66" name="Rectangle 65"/>
                <p:cNvSpPr/>
                <p:nvPr/>
              </p:nvSpPr>
              <p:spPr>
                <a:xfrm>
                  <a:off x="7647907" y="5224373"/>
                  <a:ext cx="620486" cy="381000"/>
                </a:xfrm>
                <a:prstGeom prst="rect">
                  <a:avLst/>
                </a:prstGeom>
                <a:noFill/>
                <a:ln w="25400">
                  <a:solidFill>
                    <a:srgbClr val="0919A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>
                      <a:solidFill>
                        <a:schemeClr val="tx1"/>
                      </a:solidFill>
                    </a:rPr>
                    <a:t>GR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59" name="Rectangle 58"/>
              <p:cNvSpPr/>
              <p:nvPr/>
            </p:nvSpPr>
            <p:spPr>
              <a:xfrm>
                <a:off x="4650013" y="5180022"/>
                <a:ext cx="771073" cy="381000"/>
              </a:xfrm>
              <a:prstGeom prst="rect">
                <a:avLst/>
              </a:prstGeom>
              <a:noFill/>
              <a:ln w="25400">
                <a:solidFill>
                  <a:srgbClr val="0919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</a:rPr>
                  <a:t>COID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0" name="Straight Arrow Connector 59"/>
              <p:cNvCxnSpPr>
                <a:endCxn id="66" idx="1"/>
              </p:cNvCxnSpPr>
              <p:nvPr/>
            </p:nvCxnSpPr>
            <p:spPr>
              <a:xfrm>
                <a:off x="5619811" y="4532322"/>
                <a:ext cx="821872" cy="0"/>
              </a:xfrm>
              <a:prstGeom prst="straightConnector1">
                <a:avLst/>
              </a:prstGeom>
              <a:ln w="254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/>
              <p:cNvCxnSpPr>
                <a:endCxn id="66" idx="2"/>
              </p:cNvCxnSpPr>
              <p:nvPr/>
            </p:nvCxnSpPr>
            <p:spPr>
              <a:xfrm flipV="1">
                <a:off x="6751926" y="4722822"/>
                <a:ext cx="0" cy="311031"/>
              </a:xfrm>
              <a:prstGeom prst="straightConnector1">
                <a:avLst/>
              </a:prstGeom>
              <a:ln w="254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Rectangle 61"/>
              <p:cNvSpPr/>
              <p:nvPr/>
            </p:nvSpPr>
            <p:spPr>
              <a:xfrm>
                <a:off x="4191000" y="4445907"/>
                <a:ext cx="685800" cy="395890"/>
              </a:xfrm>
              <a:prstGeom prst="rect">
                <a:avLst/>
              </a:prstGeom>
              <a:noFill/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b="1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4533900" y="4341822"/>
                <a:ext cx="1085911" cy="1295400"/>
              </a:xfrm>
              <a:prstGeom prst="rect">
                <a:avLst/>
              </a:prstGeom>
              <a:noFill/>
              <a:ln w="25400">
                <a:solidFill>
                  <a:srgbClr val="0919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4" name="Straight Arrow Connector 63"/>
              <p:cNvCxnSpPr>
                <a:stCxn id="68" idx="0"/>
                <a:endCxn id="67" idx="3"/>
              </p:cNvCxnSpPr>
              <p:nvPr/>
            </p:nvCxnSpPr>
            <p:spPr>
              <a:xfrm flipH="1" flipV="1">
                <a:off x="5418308" y="4610100"/>
                <a:ext cx="1381136" cy="569922"/>
              </a:xfrm>
              <a:prstGeom prst="straightConnector1">
                <a:avLst/>
              </a:prstGeom>
              <a:ln w="254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5" name="Rectangle 74"/>
            <p:cNvSpPr/>
            <p:nvPr/>
          </p:nvSpPr>
          <p:spPr>
            <a:xfrm>
              <a:off x="1873193" y="6102231"/>
              <a:ext cx="2916847" cy="694083"/>
            </a:xfrm>
            <a:prstGeom prst="rect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83" name="Straight Arrow Connector 82"/>
            <p:cNvCxnSpPr/>
            <p:nvPr/>
          </p:nvCxnSpPr>
          <p:spPr>
            <a:xfrm>
              <a:off x="2837425" y="5868978"/>
              <a:ext cx="881861" cy="379422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6" name="Group 95"/>
          <p:cNvGrpSpPr/>
          <p:nvPr/>
        </p:nvGrpSpPr>
        <p:grpSpPr>
          <a:xfrm>
            <a:off x="457200" y="4648200"/>
            <a:ext cx="3600666" cy="646074"/>
            <a:chOff x="762000" y="4648200"/>
            <a:chExt cx="3600666" cy="646074"/>
          </a:xfrm>
        </p:grpSpPr>
        <p:sp>
          <p:nvSpPr>
            <p:cNvPr id="56" name="TextBox 55"/>
            <p:cNvSpPr txBox="1"/>
            <p:nvPr/>
          </p:nvSpPr>
          <p:spPr>
            <a:xfrm>
              <a:off x="762000" y="4648200"/>
              <a:ext cx="3600666" cy="430887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>
                <a:lnSpc>
                  <a:spcPct val="150000"/>
                </a:lnSpc>
                <a:spcAft>
                  <a:spcPts val="300"/>
                </a:spcAft>
              </a:pPr>
              <a:r>
                <a:rPr lang="en-US" sz="1600" b="1" dirty="0" smtClean="0"/>
                <a:t>SCNG (</a:t>
              </a:r>
              <a:r>
                <a:rPr lang="en-US" sz="1600" b="1" u="sng" dirty="0" smtClean="0"/>
                <a:t>STID,  COID</a:t>
              </a:r>
              <a:r>
                <a:rPr lang="en-US" sz="1600" b="1" dirty="0" smtClean="0"/>
                <a:t>,  STNAME,  GR)</a:t>
              </a:r>
              <a:endParaRPr lang="fa-IR" sz="1600" b="1" dirty="0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1600200" y="4916526"/>
              <a:ext cx="484361" cy="279588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b="1" dirty="0" smtClean="0">
                  <a:solidFill>
                    <a:srgbClr val="C00000"/>
                  </a:solidFill>
                </a:rPr>
                <a:t>C.K.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cxnSp>
          <p:nvCxnSpPr>
            <p:cNvPr id="91" name="Straight Connector 90"/>
            <p:cNvCxnSpPr/>
            <p:nvPr/>
          </p:nvCxnSpPr>
          <p:spPr>
            <a:xfrm>
              <a:off x="2175266" y="5056320"/>
              <a:ext cx="153313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Rectangle 92"/>
            <p:cNvSpPr/>
            <p:nvPr/>
          </p:nvSpPr>
          <p:spPr>
            <a:xfrm>
              <a:off x="2716039" y="5014686"/>
              <a:ext cx="484361" cy="279588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b="1" dirty="0" smtClean="0">
                  <a:solidFill>
                    <a:srgbClr val="C00000"/>
                  </a:solidFill>
                </a:rPr>
                <a:t>C.K.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</p:grpSp>
      <p:cxnSp>
        <p:nvCxnSpPr>
          <p:cNvPr id="49" name="Straight Arrow Connector 48"/>
          <p:cNvCxnSpPr/>
          <p:nvPr/>
        </p:nvCxnSpPr>
        <p:spPr>
          <a:xfrm flipH="1" flipV="1">
            <a:off x="1537580" y="5705804"/>
            <a:ext cx="11857" cy="20048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68" idx="1"/>
          </p:cNvCxnSpPr>
          <p:nvPr/>
        </p:nvCxnSpPr>
        <p:spPr>
          <a:xfrm flipV="1">
            <a:off x="2135088" y="6286500"/>
            <a:ext cx="677076" cy="1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8346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فرم نرمال </a:t>
            </a:r>
            <a:r>
              <a:rPr lang="en-US" dirty="0"/>
              <a:t>BCNF</a:t>
            </a:r>
            <a:r>
              <a:rPr lang="fa-IR" dirty="0"/>
              <a:t>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a-IR" dirty="0" smtClean="0"/>
              <a:t>کافی است یک دترمینان در رابطه پیدا کنیم که </a:t>
            </a:r>
            <a:r>
              <a:rPr lang="en-US" sz="1800" dirty="0" smtClean="0"/>
              <a:t>CK</a:t>
            </a:r>
            <a:r>
              <a:rPr lang="fa-IR" sz="1800" dirty="0" smtClean="0"/>
              <a:t> </a:t>
            </a:r>
            <a:r>
              <a:rPr lang="fa-IR" dirty="0" smtClean="0"/>
              <a:t>نباشد. ‏</a:t>
            </a:r>
            <a:r>
              <a:rPr lang="fa-IR" dirty="0" smtClean="0">
                <a:sym typeface="Symbol"/>
              </a:rPr>
              <a:t> رابطه </a:t>
            </a:r>
            <a:r>
              <a:rPr lang="en-US" sz="1800" dirty="0" smtClean="0">
                <a:sym typeface="Symbol"/>
              </a:rPr>
              <a:t>BCNF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نیست.</a:t>
            </a:r>
          </a:p>
          <a:p>
            <a:r>
              <a:rPr lang="fa-IR" dirty="0" smtClean="0">
                <a:sym typeface="Symbol"/>
              </a:rPr>
              <a:t>پس در کدام فرم نرمال است؟</a:t>
            </a:r>
          </a:p>
          <a:p>
            <a:pPr lvl="1"/>
            <a:r>
              <a:rPr lang="en-US" sz="1800" dirty="0" smtClean="0">
                <a:sym typeface="Symbol"/>
              </a:rPr>
              <a:t>1NF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هست. چون صفت‏ها تک‏مقداری هستند.</a:t>
            </a:r>
            <a:r>
              <a:rPr lang="fa-IR" dirty="0" smtClean="0"/>
              <a:t> </a:t>
            </a:r>
          </a:p>
          <a:p>
            <a:pPr lvl="1"/>
            <a:r>
              <a:rPr lang="en-US" sz="1800" dirty="0" smtClean="0"/>
              <a:t>2NF</a:t>
            </a:r>
            <a:r>
              <a:rPr lang="fa-IR" sz="1800" dirty="0" smtClean="0"/>
              <a:t> </a:t>
            </a:r>
            <a:r>
              <a:rPr lang="fa-IR" dirty="0" smtClean="0"/>
              <a:t>هست. چون </a:t>
            </a:r>
            <a:r>
              <a:rPr lang="en-US" sz="1800" dirty="0" smtClean="0"/>
              <a:t>FD</a:t>
            </a:r>
            <a:r>
              <a:rPr lang="fa-IR" sz="1800" dirty="0" smtClean="0"/>
              <a:t> </a:t>
            </a:r>
            <a:r>
              <a:rPr lang="fa-IR" dirty="0" smtClean="0"/>
              <a:t>ناکامل نداریم. ‏</a:t>
            </a:r>
            <a:r>
              <a:rPr lang="fa-IR" dirty="0" smtClean="0">
                <a:sym typeface="Symbol"/>
              </a:rPr>
              <a:t> هر صفت ناکلید با کلید اصلی </a:t>
            </a:r>
            <a:r>
              <a:rPr lang="en-US" sz="1800" dirty="0" smtClean="0">
                <a:sym typeface="Symbol"/>
              </a:rPr>
              <a:t>FD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ناکامل نداشته باشد.‏ در اینجا </a:t>
            </a:r>
            <a:r>
              <a:rPr lang="en-US" sz="1800" dirty="0" smtClean="0">
                <a:sym typeface="Symbol"/>
              </a:rPr>
              <a:t>STNAME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صفت غیرکلید نیست، پس </a:t>
            </a:r>
            <a:r>
              <a:rPr lang="en-US" sz="1800" dirty="0" smtClean="0">
                <a:sym typeface="Symbol"/>
              </a:rPr>
              <a:t>FD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ناکامل نیست.</a:t>
            </a:r>
          </a:p>
          <a:p>
            <a:pPr lvl="1"/>
            <a:r>
              <a:rPr lang="en-US" sz="1800" dirty="0" smtClean="0">
                <a:sym typeface="Symbol"/>
              </a:rPr>
              <a:t>3NF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هست. چون </a:t>
            </a:r>
            <a:r>
              <a:rPr lang="en-US" sz="1800" dirty="0" smtClean="0">
                <a:sym typeface="Symbol"/>
              </a:rPr>
              <a:t>FD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باواسطه با کلید اصلی نداریم.</a:t>
            </a:r>
          </a:p>
          <a:p>
            <a:r>
              <a:rPr lang="fa-IR" dirty="0" smtClean="0">
                <a:sym typeface="Symbol"/>
              </a:rPr>
              <a:t>آیا این رابطه تجزیه می‏شود؟</a:t>
            </a:r>
          </a:p>
          <a:p>
            <a:pPr marL="0" indent="0">
              <a:buNone/>
            </a:pPr>
            <a:r>
              <a:rPr lang="fa-IR" dirty="0" smtClean="0">
                <a:sym typeface="Symbol"/>
              </a:rPr>
              <a:t>				</a:t>
            </a:r>
            <a:r>
              <a:rPr lang="fa-IR" sz="1800" dirty="0" smtClean="0">
                <a:sym typeface="Symbol"/>
              </a:rPr>
              <a:t>هر دو </a:t>
            </a:r>
            <a:r>
              <a:rPr lang="en-US" sz="1600" dirty="0" smtClean="0">
                <a:sym typeface="Symbol"/>
              </a:rPr>
              <a:t>BCNF</a:t>
            </a:r>
            <a:r>
              <a:rPr lang="fa-IR" sz="1600" dirty="0" smtClean="0">
                <a:sym typeface="Symbol"/>
              </a:rPr>
              <a:t> </a:t>
            </a:r>
            <a:r>
              <a:rPr lang="fa-IR" sz="1800" dirty="0" smtClean="0">
                <a:sym typeface="Symbol"/>
              </a:rPr>
              <a:t>هستند. ‏</a:t>
            </a:r>
            <a:endParaRPr lang="fa-IR" dirty="0">
              <a:sym typeface="Symbol"/>
            </a:endParaRPr>
          </a:p>
          <a:p>
            <a:endParaRPr lang="fa-IR" dirty="0" smtClean="0">
              <a:sym typeface="Symbol"/>
            </a:endParaRPr>
          </a:p>
          <a:p>
            <a:r>
              <a:rPr lang="fa-IR" dirty="0" smtClean="0">
                <a:sym typeface="Symbol"/>
              </a:rPr>
              <a:t>آیا طرز دیگر هم می‏شود تجزیه کرد؟ بله، به جای </a:t>
            </a:r>
            <a:r>
              <a:rPr lang="en-US" sz="1800" dirty="0" smtClean="0">
                <a:sym typeface="Symbol"/>
              </a:rPr>
              <a:t>STID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در </a:t>
            </a:r>
            <a:r>
              <a:rPr lang="en-US" sz="1800" dirty="0" smtClean="0">
                <a:sym typeface="Symbol"/>
              </a:rPr>
              <a:t>SCG</a:t>
            </a:r>
            <a:r>
              <a:rPr lang="fa-IR" dirty="0" smtClean="0">
                <a:sym typeface="Symbol"/>
              </a:rPr>
              <a:t>، </a:t>
            </a:r>
            <a:r>
              <a:rPr lang="en-US" sz="1800" dirty="0" smtClean="0">
                <a:sym typeface="Symbol"/>
              </a:rPr>
              <a:t>STNAME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بگذاریم. 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436243" y="4675510"/>
            <a:ext cx="2383157" cy="1208502"/>
            <a:chOff x="304800" y="4675510"/>
            <a:chExt cx="2383157" cy="1208502"/>
          </a:xfrm>
        </p:grpSpPr>
        <p:grpSp>
          <p:nvGrpSpPr>
            <p:cNvPr id="6" name="Group 5"/>
            <p:cNvGrpSpPr/>
            <p:nvPr/>
          </p:nvGrpSpPr>
          <p:grpSpPr>
            <a:xfrm>
              <a:off x="304800" y="4675510"/>
              <a:ext cx="2383157" cy="1115690"/>
              <a:chOff x="166911" y="4267200"/>
              <a:chExt cx="2383157" cy="1115690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228600" y="4267200"/>
                <a:ext cx="2321468" cy="1115690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pPr>
                  <a:lnSpc>
                    <a:spcPct val="200000"/>
                  </a:lnSpc>
                  <a:spcAft>
                    <a:spcPts val="300"/>
                  </a:spcAft>
                </a:pPr>
                <a:r>
                  <a:rPr lang="en-US" sz="1600" b="1" dirty="0" smtClean="0"/>
                  <a:t>SCG(</a:t>
                </a:r>
                <a:r>
                  <a:rPr lang="en-US" sz="1600" b="1" u="sng" dirty="0" smtClean="0"/>
                  <a:t>STID,  COID</a:t>
                </a:r>
                <a:r>
                  <a:rPr lang="en-US" sz="1600" b="1" dirty="0" smtClean="0"/>
                  <a:t>, GR)</a:t>
                </a:r>
              </a:p>
              <a:p>
                <a:pPr>
                  <a:lnSpc>
                    <a:spcPct val="200000"/>
                  </a:lnSpc>
                  <a:spcAft>
                    <a:spcPts val="300"/>
                  </a:spcAft>
                </a:pPr>
                <a:r>
                  <a:rPr lang="en-US" sz="1600" b="1" dirty="0" smtClean="0"/>
                  <a:t>SSN (</a:t>
                </a:r>
                <a:r>
                  <a:rPr lang="en-US" sz="1600" b="1" u="sng" dirty="0" smtClean="0"/>
                  <a:t>STID</a:t>
                </a:r>
                <a:r>
                  <a:rPr lang="en-US" sz="1600" b="1" dirty="0" smtClean="0"/>
                  <a:t>,  </a:t>
                </a:r>
                <a:r>
                  <a:rPr lang="en-US" sz="1600" b="1" u="sng" dirty="0" smtClean="0"/>
                  <a:t>STNAME</a:t>
                </a:r>
                <a:r>
                  <a:rPr lang="en-US" sz="1600" b="1" dirty="0" smtClean="0"/>
                  <a:t>)</a:t>
                </a:r>
              </a:p>
            </p:txBody>
          </p:sp>
          <p:sp>
            <p:nvSpPr>
              <p:cNvPr id="5" name="Right Brace 4"/>
              <p:cNvSpPr/>
              <p:nvPr/>
            </p:nvSpPr>
            <p:spPr>
              <a:xfrm rot="10800000">
                <a:off x="166911" y="4510314"/>
                <a:ext cx="123374" cy="685800"/>
              </a:xfrm>
              <a:prstGeom prst="rightBrace">
                <a:avLst/>
              </a:prstGeom>
              <a:ln>
                <a:solidFill>
                  <a:srgbClr val="0919A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1" anchor="ctr"/>
              <a:lstStyle/>
              <a:p>
                <a:pPr algn="ctr"/>
                <a:endParaRPr lang="fa-IR" sz="2000">
                  <a:cs typeface="B Nazanin" pitchFamily="2" charset="-78"/>
                </a:endParaRPr>
              </a:p>
            </p:txBody>
          </p:sp>
        </p:grpSp>
        <p:sp>
          <p:nvSpPr>
            <p:cNvPr id="7" name="Rectangle 6"/>
            <p:cNvSpPr/>
            <p:nvPr/>
          </p:nvSpPr>
          <p:spPr>
            <a:xfrm>
              <a:off x="1676400" y="5604424"/>
              <a:ext cx="484361" cy="279588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b="1" dirty="0" smtClean="0">
                  <a:solidFill>
                    <a:srgbClr val="C00000"/>
                  </a:solidFill>
                </a:rPr>
                <a:t>C.K.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943428" y="5584563"/>
              <a:ext cx="484361" cy="279588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b="1" dirty="0" smtClean="0">
                  <a:solidFill>
                    <a:srgbClr val="C00000"/>
                  </a:solidFill>
                </a:rPr>
                <a:t>C.K.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240157" y="5072742"/>
              <a:ext cx="484361" cy="279588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b="1" dirty="0" smtClean="0">
                  <a:solidFill>
                    <a:srgbClr val="C00000"/>
                  </a:solidFill>
                </a:rPr>
                <a:t>C.K.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89416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فرم نرمال </a:t>
            </a:r>
            <a:r>
              <a:rPr lang="en-US" dirty="0"/>
              <a:t>BCNF</a:t>
            </a:r>
            <a:r>
              <a:rPr lang="fa-IR" dirty="0"/>
              <a:t>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نشان دهید که این تجزیه خوب است؛ یعنی با پیوند پرتوها، رابطه اصلی به دست می‏آیدو هیچ </a:t>
            </a:r>
            <a:r>
              <a:rPr lang="en-US" sz="1800" dirty="0" smtClean="0"/>
              <a:t>FD</a:t>
            </a:r>
            <a:r>
              <a:rPr lang="fa-IR" sz="1800" dirty="0" smtClean="0"/>
              <a:t> </a:t>
            </a:r>
            <a:r>
              <a:rPr lang="fa-IR" dirty="0" smtClean="0"/>
              <a:t>از دست نمی‏رود.</a:t>
            </a:r>
          </a:p>
          <a:p>
            <a:r>
              <a:rPr lang="fa-IR" dirty="0" smtClean="0"/>
              <a:t>چه پدیده‏ای در اینجا دیده می‏شود؟ این رابطه اختلاط اطلاعات دارد! با این همه </a:t>
            </a:r>
            <a:r>
              <a:rPr lang="en-US" sz="1800" dirty="0" smtClean="0"/>
              <a:t>3NF</a:t>
            </a:r>
            <a:r>
              <a:rPr lang="fa-IR" sz="1800" dirty="0" smtClean="0"/>
              <a:t> </a:t>
            </a:r>
            <a:r>
              <a:rPr lang="fa-IR" dirty="0" smtClean="0"/>
              <a:t>است.</a:t>
            </a:r>
          </a:p>
          <a:p>
            <a:endParaRPr lang="fa-IR" dirty="0"/>
          </a:p>
          <a:p>
            <a:r>
              <a:rPr lang="fa-IR" b="1" dirty="0" smtClean="0">
                <a:solidFill>
                  <a:srgbClr val="0919AF"/>
                </a:solidFill>
              </a:rPr>
              <a:t>نکته: </a:t>
            </a:r>
            <a:r>
              <a:rPr lang="fa-IR" dirty="0" smtClean="0"/>
              <a:t>صرف وجود اختلاط اطلاعات ایجاب می‏کند که رابطه در فرم نرمال ضعیفی باشد.</a:t>
            </a:r>
          </a:p>
          <a:p>
            <a:endParaRPr lang="fa-IR" dirty="0"/>
          </a:p>
          <a:p>
            <a:r>
              <a:rPr lang="fa-IR" b="1" dirty="0" smtClean="0">
                <a:solidFill>
                  <a:srgbClr val="C00000"/>
                </a:solidFill>
              </a:rPr>
              <a:t>تمرین: </a:t>
            </a:r>
            <a:r>
              <a:rPr lang="fa-IR" dirty="0" smtClean="0"/>
              <a:t>محیط دانشکده، قواعد معنایی:</a:t>
            </a:r>
          </a:p>
          <a:p>
            <a:pPr marL="457200" lvl="1" indent="0">
              <a:buNone/>
            </a:pPr>
            <a:r>
              <a:rPr lang="fa-IR" dirty="0" smtClean="0"/>
              <a:t>1- یک دانشجو یک درس را با یک استاد انتخاب می‏کند.</a:t>
            </a:r>
          </a:p>
          <a:p>
            <a:pPr marL="457200" lvl="1" indent="0">
              <a:buNone/>
            </a:pPr>
            <a:r>
              <a:rPr lang="fa-IR" dirty="0" smtClean="0"/>
              <a:t>2- یک استاد فقط یک درس تدریس می‏کند.</a:t>
            </a:r>
          </a:p>
          <a:p>
            <a:pPr marL="457200" lvl="1" indent="0">
              <a:buNone/>
            </a:pPr>
            <a:r>
              <a:rPr lang="fa-IR" dirty="0" smtClean="0"/>
              <a:t>3- یک درس توسط بیش از یک استاد ارائه می‏شود.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04800" y="2895600"/>
            <a:ext cx="3600666" cy="646074"/>
            <a:chOff x="762000" y="4648200"/>
            <a:chExt cx="3600666" cy="646074"/>
          </a:xfrm>
        </p:grpSpPr>
        <p:sp>
          <p:nvSpPr>
            <p:cNvPr id="5" name="TextBox 4"/>
            <p:cNvSpPr txBox="1"/>
            <p:nvPr/>
          </p:nvSpPr>
          <p:spPr>
            <a:xfrm>
              <a:off x="762000" y="4648200"/>
              <a:ext cx="3600666" cy="430887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>
                <a:lnSpc>
                  <a:spcPct val="150000"/>
                </a:lnSpc>
                <a:spcAft>
                  <a:spcPts val="300"/>
                </a:spcAft>
              </a:pPr>
              <a:r>
                <a:rPr lang="en-US" sz="1600" b="1" dirty="0" smtClean="0"/>
                <a:t>SCNG (</a:t>
              </a:r>
              <a:r>
                <a:rPr lang="en-US" sz="1600" b="1" u="sng" dirty="0" smtClean="0"/>
                <a:t>STID,  COID</a:t>
              </a:r>
              <a:r>
                <a:rPr lang="en-US" sz="1600" b="1" dirty="0" smtClean="0"/>
                <a:t>,  STNAME,  GR)</a:t>
              </a:r>
              <a:endParaRPr lang="fa-IR" sz="1600" b="1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600200" y="4931040"/>
              <a:ext cx="484361" cy="279588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b="1" dirty="0" smtClean="0">
                  <a:solidFill>
                    <a:srgbClr val="C00000"/>
                  </a:solidFill>
                </a:rPr>
                <a:t>C.K.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2175266" y="5056320"/>
              <a:ext cx="153313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/>
            <p:cNvSpPr/>
            <p:nvPr/>
          </p:nvSpPr>
          <p:spPr>
            <a:xfrm>
              <a:off x="2716039" y="5014686"/>
              <a:ext cx="484361" cy="279588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b="1" dirty="0" smtClean="0">
                  <a:solidFill>
                    <a:srgbClr val="C00000"/>
                  </a:solidFill>
                </a:rPr>
                <a:t>C.K.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08313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5638800"/>
            <a:ext cx="8678917" cy="10668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فرم نرمال </a:t>
            </a:r>
            <a:r>
              <a:rPr lang="en-US" dirty="0"/>
              <a:t>BCNF</a:t>
            </a:r>
            <a:r>
              <a:rPr lang="fa-IR" dirty="0"/>
              <a:t>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8915400" cy="5486400"/>
          </a:xfrm>
        </p:spPr>
        <p:txBody>
          <a:bodyPr>
            <a:normAutofit/>
          </a:bodyPr>
          <a:lstStyle/>
          <a:p>
            <a:r>
              <a:rPr lang="fa-IR" dirty="0" smtClean="0"/>
              <a:t>فرض می‏کنیم طراح رابطه زیر را طراحی کرده است.</a:t>
            </a:r>
          </a:p>
          <a:p>
            <a:endParaRPr lang="fa-IR" dirty="0"/>
          </a:p>
          <a:p>
            <a:r>
              <a:rPr lang="fa-IR" dirty="0" smtClean="0"/>
              <a:t>این رابطه در کدام فرم نرمال است؟</a:t>
            </a:r>
          </a:p>
          <a:p>
            <a:pPr lvl="1"/>
            <a:r>
              <a:rPr lang="fa-IR" dirty="0" smtClean="0"/>
              <a:t>ابتدا باید با استفاده از قواعد، </a:t>
            </a:r>
            <a:r>
              <a:rPr lang="en-US" sz="1800" dirty="0" smtClean="0"/>
              <a:t>CK</a:t>
            </a:r>
            <a:r>
              <a:rPr lang="fa-IR" dirty="0" smtClean="0"/>
              <a:t>ها را مشخص کنیم. سپس نمودار </a:t>
            </a:r>
            <a:r>
              <a:rPr lang="en-US" sz="1800" dirty="0" smtClean="0"/>
              <a:t>FD</a:t>
            </a:r>
            <a:r>
              <a:rPr lang="fa-IR" sz="1800" dirty="0" smtClean="0"/>
              <a:t> </a:t>
            </a:r>
            <a:r>
              <a:rPr lang="fa-IR" dirty="0" smtClean="0"/>
              <a:t>را رسم کنیم.</a:t>
            </a:r>
          </a:p>
          <a:p>
            <a:r>
              <a:rPr lang="fa-IR" dirty="0" smtClean="0"/>
              <a:t>آیا این رابطه، تجزیه خوب دارد؟</a:t>
            </a:r>
          </a:p>
          <a:p>
            <a:pPr lvl="1"/>
            <a:r>
              <a:rPr lang="fa-IR" b="1" dirty="0" smtClean="0">
                <a:solidFill>
                  <a:srgbClr val="0919AF"/>
                </a:solidFill>
              </a:rPr>
              <a:t>نکته: </a:t>
            </a:r>
            <a:r>
              <a:rPr lang="fa-IR" dirty="0" smtClean="0"/>
              <a:t>اگر رابطه مثلاً  </a:t>
            </a:r>
            <a:r>
              <a:rPr lang="en-US" sz="1800" dirty="0" smtClean="0"/>
              <a:t>3NF</a:t>
            </a:r>
            <a:r>
              <a:rPr lang="fa-IR" sz="1800" dirty="0" smtClean="0"/>
              <a:t> </a:t>
            </a:r>
            <a:r>
              <a:rPr lang="fa-IR" dirty="0" smtClean="0"/>
              <a:t>باشد و تجزیه خوب نداشته باشد، نباید تجزیه کنیم تا رابطه‏های حاصل </a:t>
            </a:r>
            <a:r>
              <a:rPr lang="en-US" sz="1800" dirty="0" smtClean="0"/>
              <a:t>BCNF</a:t>
            </a:r>
            <a:r>
              <a:rPr lang="fa-IR" sz="1800" dirty="0" smtClean="0"/>
              <a:t> </a:t>
            </a:r>
            <a:r>
              <a:rPr lang="fa-IR" dirty="0" smtClean="0"/>
              <a:t>باشد.</a:t>
            </a:r>
          </a:p>
          <a:p>
            <a:pPr lvl="1"/>
            <a:r>
              <a:rPr lang="fa-IR" dirty="0" smtClean="0"/>
              <a:t>رابطه فوق در </a:t>
            </a:r>
            <a:r>
              <a:rPr lang="en-US" sz="1800" dirty="0" smtClean="0"/>
              <a:t>3NF</a:t>
            </a:r>
            <a:r>
              <a:rPr lang="fa-IR" sz="1800" dirty="0" smtClean="0"/>
              <a:t> </a:t>
            </a:r>
            <a:r>
              <a:rPr lang="fa-IR" dirty="0" smtClean="0"/>
              <a:t>است و از نکته فوق این </a:t>
            </a:r>
            <a:r>
              <a:rPr lang="fa-IR" dirty="0"/>
              <a:t>نتیجه مهم به دست می‏آید </a:t>
            </a:r>
            <a:r>
              <a:rPr lang="fa-IR" dirty="0" smtClean="0"/>
              <a:t>که این رابطه تجزیه خوب ندارد. 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fa-IR" b="1" dirty="0">
                <a:solidFill>
                  <a:srgbClr val="0919AF"/>
                </a:solidFill>
              </a:rPr>
              <a:t>قضیه </a:t>
            </a:r>
            <a:r>
              <a:rPr lang="fa-IR" b="1" dirty="0" smtClean="0">
                <a:solidFill>
                  <a:srgbClr val="0919AF"/>
                </a:solidFill>
              </a:rPr>
              <a:t>هیث </a:t>
            </a:r>
            <a:r>
              <a:rPr lang="fa-IR" b="1" dirty="0">
                <a:solidFill>
                  <a:srgbClr val="0919AF"/>
                </a:solidFill>
              </a:rPr>
              <a:t>(</a:t>
            </a:r>
            <a:r>
              <a:rPr lang="en-US" sz="1800" b="1" dirty="0">
                <a:solidFill>
                  <a:srgbClr val="0919AF"/>
                </a:solidFill>
              </a:rPr>
              <a:t>Heath</a:t>
            </a:r>
            <a:r>
              <a:rPr lang="fa-IR" b="1" dirty="0">
                <a:solidFill>
                  <a:srgbClr val="0919AF"/>
                </a:solidFill>
              </a:rPr>
              <a:t>): </a:t>
            </a:r>
            <a:r>
              <a:rPr lang="fa-IR" dirty="0" smtClean="0"/>
              <a:t>در رابطه </a:t>
            </a:r>
            <a:r>
              <a:rPr lang="en-US" sz="1800" dirty="0"/>
              <a:t>R(A, B, </a:t>
            </a:r>
            <a:r>
              <a:rPr lang="en-US" sz="1800" dirty="0" smtClean="0"/>
              <a:t>C)</a:t>
            </a:r>
            <a:r>
              <a:rPr lang="fa-IR" dirty="0" smtClean="0"/>
              <a:t>، که در آن </a:t>
            </a:r>
            <a:r>
              <a:rPr lang="en-US" sz="1800" dirty="0" smtClean="0"/>
              <a:t>A</a:t>
            </a:r>
            <a:r>
              <a:rPr lang="fa-IR" dirty="0" smtClean="0"/>
              <a:t>، </a:t>
            </a:r>
            <a:r>
              <a:rPr lang="en-US" sz="1800" dirty="0" smtClean="0"/>
              <a:t>B</a:t>
            </a:r>
            <a:r>
              <a:rPr lang="fa-IR" dirty="0" smtClean="0"/>
              <a:t> و </a:t>
            </a:r>
            <a:r>
              <a:rPr lang="en-US" sz="1800" dirty="0" smtClean="0"/>
              <a:t>C</a:t>
            </a:r>
            <a:r>
              <a:rPr lang="fa-IR" dirty="0" smtClean="0"/>
              <a:t> سه مجموعه از صفات هستند، اگر </a:t>
            </a:r>
            <a:r>
              <a:rPr lang="en-US" sz="1800" dirty="0"/>
              <a:t>A</a:t>
            </a:r>
            <a:r>
              <a:rPr lang="en-US" sz="1800" dirty="0">
                <a:sym typeface="Symbol"/>
              </a:rPr>
              <a:t></a:t>
            </a:r>
            <a:r>
              <a:rPr lang="en-US" sz="1800" dirty="0" smtClean="0">
                <a:sym typeface="Symbol"/>
              </a:rPr>
              <a:t>B</a:t>
            </a:r>
            <a:r>
              <a:rPr lang="fa-IR" dirty="0" smtClean="0">
                <a:sym typeface="Symbol"/>
              </a:rPr>
              <a:t>، آنگاه تجزیه </a:t>
            </a:r>
            <a:r>
              <a:rPr lang="en-US" sz="1800" dirty="0" smtClean="0">
                <a:sym typeface="Symbol"/>
              </a:rPr>
              <a:t>R</a:t>
            </a:r>
            <a:r>
              <a:rPr lang="fa-IR" dirty="0" smtClean="0">
                <a:sym typeface="Symbol"/>
              </a:rPr>
              <a:t> </a:t>
            </a:r>
            <a:r>
              <a:rPr lang="fa-IR" dirty="0" smtClean="0"/>
              <a:t>به </a:t>
            </a:r>
            <a:r>
              <a:rPr lang="fa-IR" dirty="0"/>
              <a:t>دو </a:t>
            </a:r>
            <a:r>
              <a:rPr lang="fa-IR" dirty="0" smtClean="0"/>
              <a:t>پرتو </a:t>
            </a:r>
            <a:r>
              <a:rPr lang="en-US" sz="1800" dirty="0"/>
              <a:t>R</a:t>
            </a:r>
            <a:r>
              <a:rPr lang="en-US" sz="1800" baseline="-25000" dirty="0"/>
              <a:t>1</a:t>
            </a:r>
            <a:r>
              <a:rPr lang="en-US" sz="1800" dirty="0"/>
              <a:t>(A, B)</a:t>
            </a:r>
            <a:r>
              <a:rPr lang="fa-IR" sz="1800" dirty="0"/>
              <a:t> </a:t>
            </a:r>
            <a:r>
              <a:rPr lang="fa-IR" dirty="0"/>
              <a:t>و </a:t>
            </a:r>
            <a:r>
              <a:rPr lang="en-US" sz="1800" dirty="0"/>
              <a:t>R</a:t>
            </a:r>
            <a:r>
              <a:rPr lang="en-US" sz="1800" baseline="-25000" dirty="0"/>
              <a:t>2</a:t>
            </a:r>
            <a:r>
              <a:rPr lang="en-US" sz="1800" dirty="0"/>
              <a:t>(A, C</a:t>
            </a:r>
            <a:r>
              <a:rPr lang="en-US" sz="1800" dirty="0" smtClean="0"/>
              <a:t>)</a:t>
            </a:r>
            <a:r>
              <a:rPr lang="fa-IR" sz="1800" dirty="0" smtClean="0"/>
              <a:t>، </a:t>
            </a:r>
            <a:r>
              <a:rPr lang="fa-IR" dirty="0"/>
              <a:t>تجزیه بی‏</a:t>
            </a:r>
            <a:r>
              <a:rPr lang="fa-IR" dirty="0" smtClean="0"/>
              <a:t>کاست(</a:t>
            </a:r>
            <a:r>
              <a:rPr lang="en-US" sz="1800" dirty="0" err="1"/>
              <a:t>Nonloss</a:t>
            </a:r>
            <a:r>
              <a:rPr lang="fa-IR" dirty="0"/>
              <a:t>) </a:t>
            </a:r>
            <a:r>
              <a:rPr lang="fa-IR" dirty="0" smtClean="0"/>
              <a:t>است</a:t>
            </a:r>
            <a:r>
              <a:rPr lang="fa-IR" dirty="0" smtClean="0">
                <a:sym typeface="Symbol"/>
              </a:rPr>
              <a:t>. </a:t>
            </a:r>
            <a:endParaRPr lang="fa-IR" dirty="0">
              <a:sym typeface="Symbol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609600" y="1676400"/>
            <a:ext cx="2388795" cy="831132"/>
            <a:chOff x="609600" y="1806840"/>
            <a:chExt cx="2388795" cy="831132"/>
          </a:xfrm>
        </p:grpSpPr>
        <p:grpSp>
          <p:nvGrpSpPr>
            <p:cNvPr id="4" name="Group 3"/>
            <p:cNvGrpSpPr/>
            <p:nvPr/>
          </p:nvGrpSpPr>
          <p:grpSpPr>
            <a:xfrm>
              <a:off x="609600" y="1806840"/>
              <a:ext cx="2388795" cy="831132"/>
              <a:chOff x="762000" y="4397640"/>
              <a:chExt cx="2388795" cy="831132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762000" y="4648200"/>
                <a:ext cx="2388795" cy="430887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pPr>
                  <a:lnSpc>
                    <a:spcPct val="150000"/>
                  </a:lnSpc>
                  <a:spcAft>
                    <a:spcPts val="300"/>
                  </a:spcAft>
                </a:pPr>
                <a:r>
                  <a:rPr lang="en-US" sz="1600" b="1" dirty="0" smtClean="0"/>
                  <a:t>SCNG (</a:t>
                </a:r>
                <a:r>
                  <a:rPr lang="en-US" sz="1600" b="1" u="sng" dirty="0" smtClean="0"/>
                  <a:t>ST#,  CO#</a:t>
                </a:r>
                <a:r>
                  <a:rPr lang="en-US" sz="1600" b="1" dirty="0" smtClean="0"/>
                  <a:t>,  PR#)</a:t>
                </a:r>
                <a:endParaRPr lang="fa-IR" sz="1600" b="1" dirty="0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1725439" y="4949184"/>
                <a:ext cx="484361" cy="279588"/>
              </a:xfrm>
              <a:prstGeom prst="rect">
                <a:avLst/>
              </a:prstGeom>
              <a:noFill/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100" b="1" dirty="0" smtClean="0">
                    <a:solidFill>
                      <a:srgbClr val="C00000"/>
                    </a:solidFill>
                  </a:rPr>
                  <a:t>C.K.</a:t>
                </a:r>
                <a:endParaRPr lang="en-US" b="1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7" name="Straight Connector 6"/>
              <p:cNvCxnSpPr/>
              <p:nvPr/>
            </p:nvCxnSpPr>
            <p:spPr>
              <a:xfrm>
                <a:off x="2567152" y="4747890"/>
                <a:ext cx="39106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Rectangle 7"/>
              <p:cNvSpPr/>
              <p:nvPr/>
            </p:nvSpPr>
            <p:spPr>
              <a:xfrm>
                <a:off x="1983067" y="4397640"/>
                <a:ext cx="484361" cy="279588"/>
              </a:xfrm>
              <a:prstGeom prst="rect">
                <a:avLst/>
              </a:prstGeom>
              <a:noFill/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100" b="1" dirty="0" smtClean="0">
                    <a:solidFill>
                      <a:srgbClr val="C00000"/>
                    </a:solidFill>
                  </a:rPr>
                  <a:t>C.K.</a:t>
                </a:r>
                <a:endParaRPr lang="en-US" b="1" dirty="0">
                  <a:solidFill>
                    <a:srgbClr val="C00000"/>
                  </a:solidFill>
                </a:endParaRPr>
              </a:p>
            </p:txBody>
          </p:sp>
        </p:grpSp>
        <p:cxnSp>
          <p:nvCxnSpPr>
            <p:cNvPr id="10" name="Straight Connector 9"/>
            <p:cNvCxnSpPr/>
            <p:nvPr/>
          </p:nvCxnSpPr>
          <p:spPr>
            <a:xfrm>
              <a:off x="1377505" y="2158810"/>
              <a:ext cx="39106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Arc 12"/>
            <p:cNvSpPr/>
            <p:nvPr/>
          </p:nvSpPr>
          <p:spPr>
            <a:xfrm>
              <a:off x="1573039" y="2035240"/>
              <a:ext cx="1037246" cy="261644"/>
            </a:xfrm>
            <a:prstGeom prst="arc">
              <a:avLst>
                <a:gd name="adj1" fmla="val 10910321"/>
                <a:gd name="adj2" fmla="val 21503302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49550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حالت 1: طراحی ارتباط </a:t>
            </a:r>
            <a:r>
              <a:rPr lang="fa-IR" dirty="0" smtClean="0"/>
              <a:t>چند </a:t>
            </a:r>
            <a:r>
              <a:rPr lang="fa-IR" dirty="0"/>
              <a:t>به </a:t>
            </a:r>
            <a:r>
              <a:rPr lang="fa-IR" dirty="0" smtClean="0"/>
              <a:t>چند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a-IR" dirty="0" smtClean="0"/>
          </a:p>
          <a:p>
            <a:pPr lvl="1"/>
            <a:r>
              <a:rPr lang="fa-IR" dirty="0" smtClean="0"/>
              <a:t>درجه: </a:t>
            </a:r>
            <a:r>
              <a:rPr lang="en-US" sz="1800" dirty="0" smtClean="0"/>
              <a:t>n&gt;2</a:t>
            </a:r>
            <a:endParaRPr lang="fa-IR" sz="1800" dirty="0" smtClean="0"/>
          </a:p>
          <a:p>
            <a:pPr lvl="1"/>
            <a:r>
              <a:rPr lang="fa-IR" dirty="0" smtClean="0"/>
              <a:t>ابتدا فرض می‏کنیم چندی رابطه </a:t>
            </a:r>
            <a:r>
              <a:rPr lang="en-US" sz="1800" dirty="0" smtClean="0"/>
              <a:t>M:N:P:…</a:t>
            </a:r>
            <a:r>
              <a:rPr lang="fa-IR" sz="1800" dirty="0" smtClean="0"/>
              <a:t> </a:t>
            </a:r>
            <a:r>
              <a:rPr lang="fa-IR" dirty="0" smtClean="0"/>
              <a:t>است.</a:t>
            </a:r>
          </a:p>
          <a:p>
            <a:pPr lvl="1"/>
            <a:r>
              <a:rPr lang="en-US" sz="1800" dirty="0" smtClean="0"/>
              <a:t>n+1</a:t>
            </a:r>
            <a:r>
              <a:rPr lang="fa-IR" sz="1800" dirty="0" smtClean="0"/>
              <a:t> </a:t>
            </a:r>
            <a:r>
              <a:rPr lang="fa-IR" dirty="0" smtClean="0"/>
              <a:t>رابطه طراحی می‏کنیم.</a:t>
            </a:r>
          </a:p>
          <a:p>
            <a:pPr lvl="1"/>
            <a:r>
              <a:rPr lang="fa-IR" dirty="0" smtClean="0"/>
              <a:t>سپس بررسی می‏کنیم که آیا محدودیت خاصی روی چندی ارتباط بین بعض موجودیت‏ها وجود دارد.</a:t>
            </a:r>
          </a:p>
          <a:p>
            <a:pPr lvl="1"/>
            <a:r>
              <a:rPr lang="fa-IR" dirty="0" smtClean="0"/>
              <a:t>اگر بله، این محدودیت را در مرحله نرمالترسازی دخالت می‏دهیم.          تعداد رابطه‏ها ممکن است بیش از </a:t>
            </a:r>
            <a:r>
              <a:rPr lang="en-US" sz="1800" dirty="0" smtClean="0"/>
              <a:t>n+1</a:t>
            </a:r>
            <a:r>
              <a:rPr lang="fa-IR" dirty="0" smtClean="0"/>
              <a:t> شود.</a:t>
            </a:r>
          </a:p>
          <a:p>
            <a:pPr lvl="1"/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7315200" y="1479331"/>
            <a:ext cx="1447800" cy="457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2000" b="1" dirty="0" smtClean="0">
                <a:cs typeface="B Nazanin" pitchFamily="2" charset="-78"/>
              </a:rPr>
              <a:t>تعمیم حالت 1</a:t>
            </a:r>
            <a:endParaRPr lang="en-US" sz="2000" b="1" dirty="0">
              <a:cs typeface="B Nazanin" pitchFamily="2" charset="-78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2563150" y="4282966"/>
            <a:ext cx="518886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931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فرم نرمال </a:t>
            </a:r>
            <a:r>
              <a:rPr lang="en-US" dirty="0" smtClean="0"/>
              <a:t>4NF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a-IR" sz="1800" b="1" dirty="0" smtClean="0">
                <a:solidFill>
                  <a:srgbClr val="0919AF"/>
                </a:solidFill>
              </a:rPr>
              <a:t>            </a:t>
            </a:r>
            <a:r>
              <a:rPr lang="en-US" sz="1800" b="1" dirty="0" smtClean="0">
                <a:solidFill>
                  <a:srgbClr val="0919AF"/>
                </a:solidFill>
              </a:rPr>
              <a:t>4NF</a:t>
            </a:r>
            <a:r>
              <a:rPr lang="fa-IR" sz="1800" b="1" dirty="0" smtClean="0">
                <a:solidFill>
                  <a:srgbClr val="0919AF"/>
                </a:solidFill>
              </a:rPr>
              <a:t>: </a:t>
            </a:r>
            <a:r>
              <a:rPr lang="fa-IR" dirty="0" smtClean="0"/>
              <a:t>رابطه </a:t>
            </a:r>
            <a:r>
              <a:rPr lang="en-US" sz="1800" dirty="0" smtClean="0"/>
              <a:t>R</a:t>
            </a:r>
            <a:r>
              <a:rPr lang="fa-IR" dirty="0" smtClean="0"/>
              <a:t> در</a:t>
            </a:r>
            <a:r>
              <a:rPr lang="en-US" sz="1800" dirty="0" smtClean="0"/>
              <a:t>4NF</a:t>
            </a:r>
            <a:r>
              <a:rPr lang="fa-IR" sz="1800" dirty="0" smtClean="0"/>
              <a:t> </a:t>
            </a:r>
            <a:r>
              <a:rPr lang="fa-IR" dirty="0" smtClean="0"/>
              <a:t>است اگر و فقط اگر در </a:t>
            </a:r>
            <a:r>
              <a:rPr lang="en-US" sz="1800" dirty="0" smtClean="0"/>
              <a:t>BCNF</a:t>
            </a:r>
            <a:r>
              <a:rPr lang="fa-IR" sz="1800" dirty="0" smtClean="0"/>
              <a:t> </a:t>
            </a:r>
            <a:r>
              <a:rPr lang="fa-IR" dirty="0" smtClean="0"/>
              <a:t>باشد و وابستگی چندمقداری (</a:t>
            </a:r>
            <a:r>
              <a:rPr lang="en-US" sz="1800" dirty="0" smtClean="0"/>
              <a:t>MVD</a:t>
            </a:r>
            <a:r>
              <a:rPr lang="fa-IR" dirty="0" smtClean="0"/>
              <a:t>) </a:t>
            </a:r>
            <a:r>
              <a:rPr lang="fa-IR" u="sng" dirty="0" smtClean="0"/>
              <a:t>مهم</a:t>
            </a:r>
            <a:r>
              <a:rPr lang="fa-IR" dirty="0" smtClean="0"/>
              <a:t> در آن وجود نداشته باشد.</a:t>
            </a:r>
          </a:p>
          <a:p>
            <a:pPr marL="0" indent="0">
              <a:buNone/>
            </a:pPr>
            <a:r>
              <a:rPr lang="fa-IR" dirty="0" smtClean="0"/>
              <a:t>         </a:t>
            </a:r>
            <a:r>
              <a:rPr lang="fa-IR" b="1" dirty="0" smtClean="0">
                <a:solidFill>
                  <a:srgbClr val="C00000"/>
                </a:solidFill>
              </a:rPr>
              <a:t>وابستگی چندمقداری (</a:t>
            </a:r>
            <a:r>
              <a:rPr lang="en-US" sz="1800" b="1" dirty="0" smtClean="0">
                <a:solidFill>
                  <a:srgbClr val="C00000"/>
                </a:solidFill>
              </a:rPr>
              <a:t>MVD</a:t>
            </a:r>
            <a:r>
              <a:rPr lang="fa-IR" b="1" dirty="0" smtClean="0">
                <a:solidFill>
                  <a:srgbClr val="C00000"/>
                </a:solidFill>
              </a:rPr>
              <a:t>): </a:t>
            </a:r>
            <a:r>
              <a:rPr lang="fa-IR" dirty="0" smtClean="0"/>
              <a:t>در رابطه </a:t>
            </a:r>
            <a:r>
              <a:rPr lang="en-US" sz="1800" dirty="0" smtClean="0"/>
              <a:t>R(A, B, C)</a:t>
            </a:r>
            <a:r>
              <a:rPr lang="fa-IR" sz="1800" dirty="0" smtClean="0"/>
              <a:t> </a:t>
            </a:r>
            <a:r>
              <a:rPr lang="fa-IR" dirty="0" smtClean="0"/>
              <a:t>(رابطه با سه صفت یا سه مجموعه صفت)، صفت </a:t>
            </a:r>
            <a:r>
              <a:rPr lang="en-US" sz="1800" dirty="0" smtClean="0"/>
              <a:t>B</a:t>
            </a:r>
            <a:r>
              <a:rPr lang="fa-IR" dirty="0" smtClean="0"/>
              <a:t> با صفت </a:t>
            </a:r>
            <a:r>
              <a:rPr lang="en-US" sz="1800" dirty="0" smtClean="0"/>
              <a:t>A</a:t>
            </a:r>
            <a:r>
              <a:rPr lang="fa-IR" dirty="0" smtClean="0"/>
              <a:t>، </a:t>
            </a:r>
            <a:r>
              <a:rPr lang="en-US" sz="1800" dirty="0" smtClean="0"/>
              <a:t>MVD</a:t>
            </a:r>
            <a:r>
              <a:rPr lang="fa-IR" sz="1800" dirty="0" smtClean="0"/>
              <a:t> </a:t>
            </a:r>
            <a:r>
              <a:rPr lang="fa-IR" dirty="0" smtClean="0"/>
              <a:t>دارد (</a:t>
            </a:r>
            <a:r>
              <a:rPr lang="en-US" sz="1800" dirty="0" smtClean="0"/>
              <a:t>A</a:t>
            </a:r>
            <a:r>
              <a:rPr lang="en-US" sz="1800" dirty="0" smtClean="0">
                <a:sym typeface="Symbol"/>
              </a:rPr>
              <a:t>B</a:t>
            </a:r>
            <a:r>
              <a:rPr lang="fa-IR" dirty="0" smtClean="0"/>
              <a:t>) اگر و فقط اگر  به ازای یک مقدار </a:t>
            </a:r>
            <a:r>
              <a:rPr lang="en-US" sz="1800" dirty="0" smtClean="0"/>
              <a:t>A</a:t>
            </a:r>
            <a:r>
              <a:rPr lang="fa-IR" dirty="0" smtClean="0"/>
              <a:t>، مجموعه‏ای از مقادیر </a:t>
            </a:r>
            <a:r>
              <a:rPr lang="en-US" sz="1800" dirty="0" smtClean="0"/>
              <a:t>B</a:t>
            </a:r>
            <a:r>
              <a:rPr lang="fa-IR" dirty="0" smtClean="0"/>
              <a:t> متناظر باشد.</a:t>
            </a:r>
          </a:p>
          <a:p>
            <a:pPr marL="0" indent="0">
              <a:buNone/>
            </a:pPr>
            <a:r>
              <a:rPr lang="fa-IR" dirty="0" smtClean="0"/>
              <a:t>[یعنی </a:t>
            </a:r>
            <a:r>
              <a:rPr lang="fa-IR" dirty="0"/>
              <a:t>به ازای هر جفت مشخص از (</a:t>
            </a:r>
            <a:r>
              <a:rPr lang="en-US" sz="1800" dirty="0"/>
              <a:t>A,C</a:t>
            </a:r>
            <a:r>
              <a:rPr lang="fa-IR" dirty="0" smtClean="0"/>
              <a:t>)، مجموعه مقادیر </a:t>
            </a:r>
            <a:r>
              <a:rPr lang="en-US" sz="1800" dirty="0" smtClean="0"/>
              <a:t>B</a:t>
            </a:r>
            <a:r>
              <a:rPr lang="fa-IR" dirty="0" smtClean="0"/>
              <a:t> فقط با تغییرات </a:t>
            </a:r>
            <a:r>
              <a:rPr lang="en-US" sz="1800" dirty="0" smtClean="0"/>
              <a:t>A</a:t>
            </a:r>
            <a:r>
              <a:rPr lang="fa-IR" dirty="0" smtClean="0"/>
              <a:t> تغییر کند.]</a:t>
            </a:r>
          </a:p>
          <a:p>
            <a:endParaRPr lang="fa-IR" dirty="0" smtClean="0"/>
          </a:p>
          <a:p>
            <a:endParaRPr lang="fa-IR" dirty="0" smtClean="0">
              <a:sym typeface="Symbol"/>
            </a:endParaRPr>
          </a:p>
          <a:p>
            <a:endParaRPr lang="en-US" dirty="0"/>
          </a:p>
        </p:txBody>
      </p:sp>
      <p:pic>
        <p:nvPicPr>
          <p:cNvPr id="4" name="Picture 3" descr="\\VBOXSVR\mahmoud\Documents\EDU\Sharif\DB\TA\tarif_n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9196" y="1487431"/>
            <a:ext cx="521122" cy="4030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FC318"/>
            </a:solidFill>
          </a:ln>
          <a:effectLst>
            <a:glow rad="50800">
              <a:srgbClr val="0FC318">
                <a:alpha val="80000"/>
              </a:srgbClr>
            </a:glow>
            <a:reflection blurRad="12700" stA="38000" endPos="28000" dist="5000" dir="5400000" sy="-100000" algn="bl" rotWithShape="0"/>
            <a:softEdge rad="0"/>
          </a:effectLst>
          <a:extLst/>
        </p:spPr>
      </p:pic>
      <p:pic>
        <p:nvPicPr>
          <p:cNvPr id="5" name="Picture 4" descr="\\VBOXSVR\mahmoud\Documents\EDU\Sharif\DB\TA\tarif_n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9196" y="2492545"/>
            <a:ext cx="521122" cy="4030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FC318"/>
            </a:solidFill>
          </a:ln>
          <a:effectLst>
            <a:glow rad="50800">
              <a:srgbClr val="0FC318">
                <a:alpha val="80000"/>
              </a:srgbClr>
            </a:glow>
            <a:reflection blurRad="12700" stA="38000" endPos="28000" dist="5000" dir="5400000" sy="-100000" algn="bl" rotWithShape="0"/>
            <a:softEdge rad="0"/>
          </a:effectLst>
          <a:extLst/>
        </p:spPr>
      </p:pic>
      <p:grpSp>
        <p:nvGrpSpPr>
          <p:cNvPr id="8" name="Group 7"/>
          <p:cNvGrpSpPr/>
          <p:nvPr/>
        </p:nvGrpSpPr>
        <p:grpSpPr>
          <a:xfrm>
            <a:off x="424347" y="4267200"/>
            <a:ext cx="3281307" cy="2312142"/>
            <a:chOff x="424347" y="4495800"/>
            <a:chExt cx="3281307" cy="2312142"/>
          </a:xfrm>
        </p:grpSpPr>
        <p:grpSp>
          <p:nvGrpSpPr>
            <p:cNvPr id="6" name="Group 5"/>
            <p:cNvGrpSpPr/>
            <p:nvPr/>
          </p:nvGrpSpPr>
          <p:grpSpPr>
            <a:xfrm>
              <a:off x="424347" y="4495800"/>
              <a:ext cx="1334040" cy="2312142"/>
              <a:chOff x="1359321" y="4538246"/>
              <a:chExt cx="1334040" cy="2312142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1381783" y="4538246"/>
                <a:ext cx="1311578" cy="2210895"/>
                <a:chOff x="636705" y="3242846"/>
                <a:chExt cx="1311578" cy="2210895"/>
              </a:xfrm>
            </p:grpSpPr>
            <p:sp>
              <p:nvSpPr>
                <p:cNvPr id="13" name="TextBox 12"/>
                <p:cNvSpPr txBox="1"/>
                <p:nvPr/>
              </p:nvSpPr>
              <p:spPr>
                <a:xfrm>
                  <a:off x="636705" y="3242846"/>
                  <a:ext cx="1311578" cy="338554"/>
                </a:xfrm>
                <a:prstGeom prst="rect">
                  <a:avLst/>
                </a:prstGeom>
                <a:noFill/>
              </p:spPr>
              <p:txBody>
                <a:bodyPr wrap="none" rtlCol="1">
                  <a:spAutoFit/>
                </a:bodyPr>
                <a:lstStyle/>
                <a:p>
                  <a:pPr>
                    <a:spcAft>
                      <a:spcPts val="300"/>
                    </a:spcAft>
                  </a:pPr>
                  <a:r>
                    <a:rPr lang="en-US" sz="1600" b="1" dirty="0" smtClean="0"/>
                    <a:t> R (A,  B,  C)</a:t>
                  </a:r>
                  <a:endParaRPr lang="fa-IR" sz="1600" b="1" dirty="0"/>
                </a:p>
              </p:txBody>
            </p:sp>
            <p:cxnSp>
              <p:nvCxnSpPr>
                <p:cNvPr id="14" name="Straight Connector 13"/>
                <p:cNvCxnSpPr/>
                <p:nvPr/>
              </p:nvCxnSpPr>
              <p:spPr>
                <a:xfrm>
                  <a:off x="1003825" y="3548742"/>
                  <a:ext cx="8336" cy="1904999"/>
                </a:xfrm>
                <a:prstGeom prst="line">
                  <a:avLst/>
                </a:prstGeom>
                <a:ln w="22225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" name="TextBox 8"/>
              <p:cNvSpPr txBox="1"/>
              <p:nvPr/>
            </p:nvSpPr>
            <p:spPr>
              <a:xfrm>
                <a:off x="1359321" y="4788285"/>
                <a:ext cx="1326004" cy="2062103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r>
                  <a:rPr lang="en-US" sz="1600" dirty="0" smtClean="0"/>
                  <a:t>             b</a:t>
                </a:r>
                <a:r>
                  <a:rPr lang="en-US" sz="1600" baseline="-25000" dirty="0"/>
                  <a:t>1</a:t>
                </a:r>
              </a:p>
              <a:p>
                <a:r>
                  <a:rPr lang="en-US" sz="1600" dirty="0"/>
                  <a:t> </a:t>
                </a:r>
                <a:r>
                  <a:rPr lang="en-US" sz="1600" dirty="0" smtClean="0"/>
                  <a:t>      a</a:t>
                </a:r>
                <a:r>
                  <a:rPr lang="en-US" sz="1600" baseline="-25000" dirty="0" smtClean="0"/>
                  <a:t>1 </a:t>
                </a:r>
                <a:r>
                  <a:rPr lang="en-US" sz="1600" dirty="0" smtClean="0"/>
                  <a:t>  b</a:t>
                </a:r>
                <a:r>
                  <a:rPr lang="en-US" sz="1600" baseline="-25000" dirty="0" smtClean="0"/>
                  <a:t>2</a:t>
                </a:r>
                <a:r>
                  <a:rPr lang="en-US" sz="1600" dirty="0" smtClean="0"/>
                  <a:t>   c</a:t>
                </a:r>
                <a:r>
                  <a:rPr lang="en-US" sz="1600" baseline="-25000" dirty="0"/>
                  <a:t>1</a:t>
                </a:r>
              </a:p>
              <a:p>
                <a:r>
                  <a:rPr lang="en-US" sz="1600" dirty="0"/>
                  <a:t> </a:t>
                </a:r>
                <a:r>
                  <a:rPr lang="en-US" sz="1600" dirty="0" smtClean="0"/>
                  <a:t>            b</a:t>
                </a:r>
                <a:r>
                  <a:rPr lang="en-US" sz="1600" baseline="-25000" dirty="0"/>
                  <a:t>3</a:t>
                </a:r>
              </a:p>
              <a:p>
                <a:r>
                  <a:rPr lang="en-US" sz="1600" dirty="0"/>
                  <a:t> </a:t>
                </a:r>
                <a:r>
                  <a:rPr lang="en-US" sz="1600" dirty="0" smtClean="0"/>
                  <a:t>            b</a:t>
                </a:r>
                <a:r>
                  <a:rPr lang="en-US" sz="1600" baseline="-25000" dirty="0"/>
                  <a:t>1</a:t>
                </a:r>
              </a:p>
              <a:p>
                <a:r>
                  <a:rPr lang="en-US" sz="1600" dirty="0"/>
                  <a:t>       </a:t>
                </a:r>
                <a:r>
                  <a:rPr lang="en-US" sz="1600" dirty="0" smtClean="0"/>
                  <a:t>a</a:t>
                </a:r>
                <a:r>
                  <a:rPr lang="en-US" sz="1600" baseline="-25000" dirty="0" smtClean="0"/>
                  <a:t>1 </a:t>
                </a:r>
                <a:r>
                  <a:rPr lang="en-US" sz="1600" dirty="0" smtClean="0"/>
                  <a:t>  </a:t>
                </a:r>
                <a:r>
                  <a:rPr lang="en-US" sz="1600" dirty="0"/>
                  <a:t>b</a:t>
                </a:r>
                <a:r>
                  <a:rPr lang="en-US" sz="1600" baseline="-25000" dirty="0"/>
                  <a:t>2</a:t>
                </a:r>
                <a:r>
                  <a:rPr lang="en-US" sz="1600" dirty="0"/>
                  <a:t>   </a:t>
                </a:r>
                <a:r>
                  <a:rPr lang="en-US" sz="1600" dirty="0" smtClean="0"/>
                  <a:t>c</a:t>
                </a:r>
                <a:r>
                  <a:rPr lang="en-US" sz="1600" baseline="-25000" dirty="0"/>
                  <a:t>2</a:t>
                </a:r>
              </a:p>
              <a:p>
                <a:r>
                  <a:rPr lang="en-US" sz="1600" dirty="0"/>
                  <a:t>             </a:t>
                </a:r>
                <a:r>
                  <a:rPr lang="en-US" sz="1600" dirty="0" smtClean="0"/>
                  <a:t>b</a:t>
                </a:r>
                <a:r>
                  <a:rPr lang="en-US" sz="1600" baseline="-25000" dirty="0"/>
                  <a:t>3</a:t>
                </a:r>
              </a:p>
              <a:p>
                <a:r>
                  <a:rPr lang="en-US" sz="1600" dirty="0"/>
                  <a:t> </a:t>
                </a:r>
                <a:r>
                  <a:rPr lang="en-US" sz="1600" dirty="0" smtClean="0"/>
                  <a:t>      a</a:t>
                </a:r>
                <a:r>
                  <a:rPr lang="en-US" sz="1600" baseline="-25000" dirty="0" smtClean="0"/>
                  <a:t>2 </a:t>
                </a:r>
                <a:r>
                  <a:rPr lang="en-US" sz="1600" dirty="0" smtClean="0"/>
                  <a:t>  b</a:t>
                </a:r>
                <a:r>
                  <a:rPr lang="en-US" sz="1600" baseline="-25000" dirty="0"/>
                  <a:t>1</a:t>
                </a:r>
                <a:r>
                  <a:rPr lang="en-US" sz="1600" dirty="0" smtClean="0"/>
                  <a:t>   c</a:t>
                </a:r>
                <a:r>
                  <a:rPr lang="en-US" sz="1600" baseline="-25000" dirty="0"/>
                  <a:t>i</a:t>
                </a:r>
              </a:p>
              <a:p>
                <a:r>
                  <a:rPr lang="en-US" sz="1600" dirty="0"/>
                  <a:t> </a:t>
                </a:r>
                <a:r>
                  <a:rPr lang="en-US" sz="1600" dirty="0" smtClean="0"/>
                  <a:t>            b</a:t>
                </a:r>
                <a:r>
                  <a:rPr lang="en-US" sz="1600" baseline="-25000" dirty="0" smtClean="0"/>
                  <a:t>7</a:t>
                </a:r>
                <a:endParaRPr lang="en-US" sz="1600" baseline="-25000" dirty="0"/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>
              <a:off x="1065324" y="4880524"/>
              <a:ext cx="367962" cy="1872248"/>
              <a:chOff x="1065324" y="4880524"/>
              <a:chExt cx="367962" cy="1872248"/>
            </a:xfrm>
          </p:grpSpPr>
          <p:sp>
            <p:nvSpPr>
              <p:cNvPr id="15" name="Right Brace 14"/>
              <p:cNvSpPr/>
              <p:nvPr/>
            </p:nvSpPr>
            <p:spPr>
              <a:xfrm rot="10800000">
                <a:off x="1065816" y="4880524"/>
                <a:ext cx="95327" cy="663933"/>
              </a:xfrm>
              <a:prstGeom prst="rightBrace">
                <a:avLst/>
              </a:prstGeom>
              <a:ln>
                <a:solidFill>
                  <a:srgbClr val="0919A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1" anchor="ctr"/>
              <a:lstStyle/>
              <a:p>
                <a:pPr algn="ctr"/>
                <a:endParaRPr lang="fa-IR" sz="2000">
                  <a:cs typeface="B Nazanin" pitchFamily="2" charset="-78"/>
                </a:endParaRPr>
              </a:p>
            </p:txBody>
          </p:sp>
          <p:sp>
            <p:nvSpPr>
              <p:cNvPr id="16" name="Right Brace 15"/>
              <p:cNvSpPr/>
              <p:nvPr/>
            </p:nvSpPr>
            <p:spPr>
              <a:xfrm rot="10800000">
                <a:off x="1065325" y="5585052"/>
                <a:ext cx="95327" cy="663933"/>
              </a:xfrm>
              <a:prstGeom prst="rightBrace">
                <a:avLst/>
              </a:prstGeom>
              <a:ln>
                <a:solidFill>
                  <a:srgbClr val="0919A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1" anchor="ctr"/>
              <a:lstStyle/>
              <a:p>
                <a:pPr algn="ctr"/>
                <a:endParaRPr lang="fa-IR" sz="2000">
                  <a:cs typeface="B Nazanin" pitchFamily="2" charset="-78"/>
                </a:endParaRPr>
              </a:p>
            </p:txBody>
          </p:sp>
          <p:sp>
            <p:nvSpPr>
              <p:cNvPr id="17" name="Right Brace 16"/>
              <p:cNvSpPr/>
              <p:nvPr/>
            </p:nvSpPr>
            <p:spPr>
              <a:xfrm rot="10800000">
                <a:off x="1065324" y="6292526"/>
                <a:ext cx="95819" cy="456615"/>
              </a:xfrm>
              <a:prstGeom prst="rightBrace">
                <a:avLst/>
              </a:prstGeom>
              <a:ln>
                <a:solidFill>
                  <a:srgbClr val="0919A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1" anchor="ctr"/>
              <a:lstStyle/>
              <a:p>
                <a:pPr algn="ctr"/>
                <a:endParaRPr lang="fa-IR" sz="2000">
                  <a:cs typeface="B Nazanin" pitchFamily="2" charset="-78"/>
                </a:endParaRPr>
              </a:p>
            </p:txBody>
          </p:sp>
          <p:sp>
            <p:nvSpPr>
              <p:cNvPr id="18" name="Right Brace 17"/>
              <p:cNvSpPr/>
              <p:nvPr/>
            </p:nvSpPr>
            <p:spPr>
              <a:xfrm>
                <a:off x="1337467" y="6296157"/>
                <a:ext cx="95819" cy="456615"/>
              </a:xfrm>
              <a:prstGeom prst="rightBrace">
                <a:avLst/>
              </a:prstGeom>
              <a:ln>
                <a:solidFill>
                  <a:srgbClr val="0919A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1" anchor="ctr"/>
              <a:lstStyle/>
              <a:p>
                <a:pPr algn="ctr"/>
                <a:endParaRPr lang="fa-IR" sz="2000">
                  <a:cs typeface="B Nazanin" pitchFamily="2" charset="-78"/>
                </a:endParaRPr>
              </a:p>
            </p:txBody>
          </p:sp>
          <p:sp>
            <p:nvSpPr>
              <p:cNvPr id="19" name="Right Brace 18"/>
              <p:cNvSpPr/>
              <p:nvPr/>
            </p:nvSpPr>
            <p:spPr>
              <a:xfrm>
                <a:off x="1333837" y="5584467"/>
                <a:ext cx="95327" cy="663933"/>
              </a:xfrm>
              <a:prstGeom prst="rightBrace">
                <a:avLst/>
              </a:prstGeom>
              <a:ln>
                <a:solidFill>
                  <a:srgbClr val="0919A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1" anchor="ctr"/>
              <a:lstStyle/>
              <a:p>
                <a:pPr algn="ctr"/>
                <a:endParaRPr lang="fa-IR" sz="2000">
                  <a:cs typeface="B Nazanin" pitchFamily="2" charset="-78"/>
                </a:endParaRPr>
              </a:p>
            </p:txBody>
          </p:sp>
          <p:sp>
            <p:nvSpPr>
              <p:cNvPr id="20" name="Right Brace 19"/>
              <p:cNvSpPr/>
              <p:nvPr/>
            </p:nvSpPr>
            <p:spPr>
              <a:xfrm>
                <a:off x="1324428" y="4897610"/>
                <a:ext cx="95327" cy="663933"/>
              </a:xfrm>
              <a:prstGeom prst="rightBrace">
                <a:avLst/>
              </a:prstGeom>
              <a:ln>
                <a:solidFill>
                  <a:srgbClr val="0919A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1" anchor="ctr"/>
              <a:lstStyle/>
              <a:p>
                <a:pPr algn="ctr"/>
                <a:endParaRPr lang="fa-IR" sz="2000">
                  <a:cs typeface="B Nazanin" pitchFamily="2" charset="-78"/>
                </a:endParaRPr>
              </a:p>
            </p:txBody>
          </p:sp>
        </p:grpSp>
        <p:sp>
          <p:nvSpPr>
            <p:cNvPr id="42" name="Right Arrow 41"/>
            <p:cNvSpPr/>
            <p:nvPr/>
          </p:nvSpPr>
          <p:spPr>
            <a:xfrm>
              <a:off x="2209801" y="5301519"/>
              <a:ext cx="228600" cy="567065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667000" y="5400386"/>
              <a:ext cx="1038654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 rtl="1">
                <a:spcAft>
                  <a:spcPts val="300"/>
                </a:spcAft>
              </a:pPr>
              <a:r>
                <a:rPr lang="en-US" b="1" dirty="0" smtClean="0">
                  <a:cs typeface="B Nazanin" pitchFamily="2" charset="-78"/>
                </a:rPr>
                <a:t>A </a:t>
              </a:r>
              <a:r>
                <a:rPr lang="en-US" b="1" dirty="0" smtClean="0">
                  <a:cs typeface="B Nazanin" pitchFamily="2" charset="-78"/>
                  <a:sym typeface="Symbol"/>
                </a:rPr>
                <a:t>B</a:t>
              </a:r>
              <a:endParaRPr lang="en-US" sz="1600" b="1" baseline="-25000" dirty="0" smtClean="0">
                <a:cs typeface="B Nazanin" pitchFamily="2" charset="-7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77220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فرم نرمال </a:t>
            </a:r>
            <a:r>
              <a:rPr lang="en-US" dirty="0" smtClean="0"/>
              <a:t>4NF</a:t>
            </a:r>
            <a:r>
              <a:rPr lang="fa-IR" dirty="0" smtClean="0"/>
              <a:t>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b="1" dirty="0" smtClean="0">
                <a:solidFill>
                  <a:srgbClr val="C00000"/>
                </a:solidFill>
              </a:rPr>
              <a:t>نکات:</a:t>
            </a:r>
          </a:p>
          <a:p>
            <a:pPr marL="457200" lvl="1" indent="0">
              <a:buNone/>
            </a:pPr>
            <a:r>
              <a:rPr lang="fa-IR" b="1" dirty="0" smtClean="0">
                <a:solidFill>
                  <a:srgbClr val="C00000"/>
                </a:solidFill>
              </a:rPr>
              <a:t>1-</a:t>
            </a:r>
            <a:r>
              <a:rPr lang="fa-IR" dirty="0" smtClean="0"/>
              <a:t> اگر </a:t>
            </a:r>
            <a:r>
              <a:rPr lang="en-US" sz="1800" dirty="0" smtClean="0"/>
              <a:t>B</a:t>
            </a:r>
            <a:r>
              <a:rPr lang="en-US" sz="1800" dirty="0" smtClean="0">
                <a:sym typeface="Symbol"/>
              </a:rPr>
              <a:t>A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باشد، به </a:t>
            </a:r>
            <a:r>
              <a:rPr lang="en-US" sz="1800" dirty="0" smtClean="0">
                <a:sym typeface="Symbol"/>
              </a:rPr>
              <a:t>AB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می‏گوییم </a:t>
            </a:r>
            <a:r>
              <a:rPr lang="en-US" sz="1800" dirty="0" smtClean="0">
                <a:sym typeface="Symbol"/>
              </a:rPr>
              <a:t>MVD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بدیهی [نامهم]</a:t>
            </a:r>
          </a:p>
          <a:p>
            <a:pPr marL="457200" lvl="1" indent="0">
              <a:buNone/>
            </a:pPr>
            <a:r>
              <a:rPr lang="fa-IR" dirty="0" smtClean="0">
                <a:sym typeface="Symbol"/>
              </a:rPr>
              <a:t>     اگر </a:t>
            </a:r>
            <a:r>
              <a:rPr lang="en-US" sz="1800" dirty="0" smtClean="0">
                <a:sym typeface="Symbol"/>
              </a:rPr>
              <a:t>AB=H</a:t>
            </a:r>
            <a:r>
              <a:rPr lang="en-US" sz="1800" baseline="-25000" dirty="0" smtClean="0">
                <a:sym typeface="Symbol"/>
              </a:rPr>
              <a:t>R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باشد، به </a:t>
            </a:r>
            <a:r>
              <a:rPr lang="en-US" sz="1800" dirty="0" smtClean="0">
                <a:sym typeface="Symbol"/>
              </a:rPr>
              <a:t>AB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می‏گوییم </a:t>
            </a:r>
            <a:r>
              <a:rPr lang="en-US" sz="1800" dirty="0" smtClean="0">
                <a:sym typeface="Symbol"/>
              </a:rPr>
              <a:t>MVD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بدیهی [نامهم]</a:t>
            </a:r>
          </a:p>
          <a:p>
            <a:pPr marL="457200" lvl="1" indent="0">
              <a:spcBef>
                <a:spcPts val="2400"/>
              </a:spcBef>
              <a:buNone/>
            </a:pPr>
            <a:r>
              <a:rPr lang="fa-IR" b="1" dirty="0" smtClean="0">
                <a:solidFill>
                  <a:srgbClr val="C00000"/>
                </a:solidFill>
                <a:sym typeface="Symbol"/>
              </a:rPr>
              <a:t>2-</a:t>
            </a:r>
            <a:r>
              <a:rPr lang="fa-IR" dirty="0" smtClean="0">
                <a:sym typeface="Symbol"/>
              </a:rPr>
              <a:t> </a:t>
            </a:r>
            <a:r>
              <a:rPr lang="en-US" sz="1800" dirty="0" smtClean="0">
                <a:sym typeface="Symbol"/>
              </a:rPr>
              <a:t>MVD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در رابطه‏های با سه صفت [ساده یا مرکب] همیشه </a:t>
            </a:r>
            <a:r>
              <a:rPr lang="fa-IR" u="sng" dirty="0" smtClean="0">
                <a:sym typeface="Symbol"/>
              </a:rPr>
              <a:t>جفت</a:t>
            </a:r>
            <a:r>
              <a:rPr lang="fa-IR" dirty="0" smtClean="0">
                <a:sym typeface="Symbol"/>
              </a:rPr>
              <a:t> است.</a:t>
            </a:r>
          </a:p>
          <a:p>
            <a:pPr marL="457200" lvl="1" indent="0" algn="l" rtl="0">
              <a:buNone/>
            </a:pPr>
            <a:r>
              <a:rPr lang="en-US" sz="1800" b="1" dirty="0" smtClean="0">
                <a:sym typeface="Symbol"/>
              </a:rPr>
              <a:t>If</a:t>
            </a:r>
            <a:r>
              <a:rPr lang="en-US" sz="1800" dirty="0" smtClean="0">
                <a:sym typeface="Symbol"/>
              </a:rPr>
              <a:t>  AB  </a:t>
            </a:r>
            <a:r>
              <a:rPr lang="en-US" sz="1800" b="1" dirty="0" smtClean="0">
                <a:sym typeface="Symbol"/>
              </a:rPr>
              <a:t>then</a:t>
            </a:r>
            <a:r>
              <a:rPr lang="en-US" sz="1800" dirty="0" smtClean="0">
                <a:sym typeface="Symbol"/>
              </a:rPr>
              <a:t>  A(H-{A,B})  </a:t>
            </a:r>
            <a:r>
              <a:rPr lang="fa-IR" b="1" dirty="0" smtClean="0">
                <a:sym typeface="Symbol"/>
              </a:rPr>
              <a:t>یا</a:t>
            </a:r>
            <a:r>
              <a:rPr lang="en-US" sz="1800" dirty="0" smtClean="0">
                <a:sym typeface="Symbol"/>
              </a:rPr>
              <a:t> </a:t>
            </a:r>
            <a:r>
              <a:rPr lang="fa-IR" sz="1800" dirty="0" smtClean="0">
                <a:sym typeface="Symbol"/>
              </a:rPr>
              <a:t> </a:t>
            </a:r>
            <a:r>
              <a:rPr lang="en-US" sz="1800" dirty="0" smtClean="0">
                <a:sym typeface="Symbol"/>
              </a:rPr>
              <a:t>AC</a:t>
            </a:r>
            <a:endParaRPr lang="fa-IR" sz="1800" dirty="0">
              <a:sym typeface="Symbol"/>
            </a:endParaRPr>
          </a:p>
          <a:p>
            <a:pPr marL="457200" lvl="1" indent="0">
              <a:buNone/>
            </a:pPr>
            <a:r>
              <a:rPr lang="fa-IR" dirty="0" smtClean="0">
                <a:sym typeface="Symbol"/>
              </a:rPr>
              <a:t>برای اثبات این نکته کافی است به جای یک جفت مقدار از </a:t>
            </a:r>
            <a:r>
              <a:rPr lang="en-US" sz="1800" dirty="0" smtClean="0">
                <a:sym typeface="Symbol"/>
              </a:rPr>
              <a:t>(A, C)</a:t>
            </a:r>
            <a:r>
              <a:rPr lang="fa-IR" dirty="0" smtClean="0">
                <a:sym typeface="Symbol"/>
              </a:rPr>
              <a:t>، یک جفت </a:t>
            </a:r>
            <a:r>
              <a:rPr lang="en-US" sz="1800" dirty="0" smtClean="0">
                <a:sym typeface="Symbol"/>
              </a:rPr>
              <a:t>(A, B)</a:t>
            </a:r>
            <a:r>
              <a:rPr lang="fa-IR" dirty="0" smtClean="0">
                <a:sym typeface="Symbol"/>
              </a:rPr>
              <a:t> را بگیریم، آن مجموعه برای </a:t>
            </a:r>
            <a:r>
              <a:rPr lang="en-US" sz="1800" dirty="0" smtClean="0">
                <a:sym typeface="Symbol"/>
              </a:rPr>
              <a:t>C</a:t>
            </a:r>
            <a:r>
              <a:rPr lang="fa-IR" dirty="0" smtClean="0">
                <a:sym typeface="Symbol"/>
              </a:rPr>
              <a:t> تشکیل می‏شود.</a:t>
            </a:r>
          </a:p>
          <a:p>
            <a:pPr marL="457200" lvl="1" indent="0">
              <a:spcBef>
                <a:spcPts val="2400"/>
              </a:spcBef>
              <a:buNone/>
            </a:pPr>
            <a:r>
              <a:rPr lang="fa-IR" b="1" dirty="0" smtClean="0">
                <a:solidFill>
                  <a:srgbClr val="C00000"/>
                </a:solidFill>
                <a:sym typeface="Symbol"/>
              </a:rPr>
              <a:t>3-</a:t>
            </a:r>
            <a:r>
              <a:rPr lang="fa-IR" dirty="0" smtClean="0">
                <a:sym typeface="Symbol"/>
              </a:rPr>
              <a:t> برای </a:t>
            </a:r>
            <a:r>
              <a:rPr lang="en-US" sz="1800" dirty="0" smtClean="0">
                <a:sym typeface="Symbol"/>
              </a:rPr>
              <a:t>MVD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هم قواعد آرمسترانگ وجود دارد که با قواعد مربوط به </a:t>
            </a:r>
            <a:r>
              <a:rPr lang="en-US" sz="1800" dirty="0" smtClean="0">
                <a:sym typeface="Symbol"/>
              </a:rPr>
              <a:t>FD</a:t>
            </a:r>
            <a:r>
              <a:rPr lang="fa-IR" dirty="0" smtClean="0">
                <a:sym typeface="Symbol"/>
              </a:rPr>
              <a:t>ها متفاوت است.</a:t>
            </a:r>
          </a:p>
          <a:p>
            <a:pPr lvl="1"/>
            <a:endParaRPr lang="fa-IR" dirty="0" smtClean="0">
              <a:sym typeface="Symbol"/>
            </a:endParaRPr>
          </a:p>
        </p:txBody>
      </p:sp>
    </p:spTree>
    <p:extLst>
      <p:ext uri="{BB962C8B-B14F-4D97-AF65-F5344CB8AC3E}">
        <p14:creationId xmlns:p14="http://schemas.microsoft.com/office/powerpoint/2010/main" val="3404375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فرم نرمال </a:t>
            </a:r>
            <a:r>
              <a:rPr lang="en-US" dirty="0"/>
              <a:t>4NF</a:t>
            </a:r>
            <a:r>
              <a:rPr lang="fa-IR" dirty="0"/>
              <a:t>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a-IR" dirty="0" smtClean="0"/>
              <a:t>         استاد از دانشجو گزارش آزمایشگاه می‏گیرد.</a:t>
            </a:r>
          </a:p>
          <a:p>
            <a:pPr marL="0" indent="0">
              <a:buNone/>
            </a:pPr>
            <a:endParaRPr lang="fa-IR" dirty="0" smtClean="0"/>
          </a:p>
          <a:p>
            <a:pPr lvl="1"/>
            <a:r>
              <a:rPr lang="fa-IR" dirty="0" smtClean="0"/>
              <a:t>در این محیط یک قاعده معنایی خاص وجود دارد: یک استاد از هر یک از دانشجویان یک گروه، هر یک از گزارش‏های یک مجموعه گزارش را می‏گیرد.</a:t>
            </a:r>
          </a:p>
          <a:p>
            <a:pPr lvl="1"/>
            <a:r>
              <a:rPr lang="fa-IR" dirty="0" smtClean="0"/>
              <a:t>اگر این قاعده معنایی نباشد، این مجموعه‏ها شکل نمی‏گیرد.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401782" y="4267200"/>
            <a:ext cx="2630848" cy="2210895"/>
            <a:chOff x="157415" y="4096438"/>
            <a:chExt cx="2630848" cy="2210895"/>
          </a:xfrm>
        </p:grpSpPr>
        <p:grpSp>
          <p:nvGrpSpPr>
            <p:cNvPr id="4" name="Group 3"/>
            <p:cNvGrpSpPr/>
            <p:nvPr/>
          </p:nvGrpSpPr>
          <p:grpSpPr>
            <a:xfrm>
              <a:off x="157415" y="4096438"/>
              <a:ext cx="2630848" cy="2210895"/>
              <a:chOff x="777198" y="4538246"/>
              <a:chExt cx="2630848" cy="2210895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777198" y="4538246"/>
                <a:ext cx="2630848" cy="2210895"/>
                <a:chOff x="32120" y="3242846"/>
                <a:chExt cx="2630848" cy="2210895"/>
              </a:xfrm>
            </p:grpSpPr>
            <p:sp>
              <p:nvSpPr>
                <p:cNvPr id="9" name="TextBox 8"/>
                <p:cNvSpPr txBox="1"/>
                <p:nvPr/>
              </p:nvSpPr>
              <p:spPr>
                <a:xfrm>
                  <a:off x="32120" y="3242846"/>
                  <a:ext cx="2630848" cy="338554"/>
                </a:xfrm>
                <a:prstGeom prst="rect">
                  <a:avLst/>
                </a:prstGeom>
                <a:noFill/>
              </p:spPr>
              <p:txBody>
                <a:bodyPr wrap="none" rtlCol="1">
                  <a:spAutoFit/>
                </a:bodyPr>
                <a:lstStyle/>
                <a:p>
                  <a:pPr>
                    <a:spcAft>
                      <a:spcPts val="300"/>
                    </a:spcAft>
                  </a:pPr>
                  <a:r>
                    <a:rPr lang="en-US" sz="1600" b="1" dirty="0" smtClean="0"/>
                    <a:t> NNPSR ( PR#, ST#,  RE# )</a:t>
                  </a:r>
                  <a:endParaRPr lang="fa-IR" sz="1600" b="1" dirty="0"/>
                </a:p>
              </p:txBody>
            </p:sp>
            <p:cxnSp>
              <p:nvCxnSpPr>
                <p:cNvPr id="10" name="Straight Connector 9"/>
                <p:cNvCxnSpPr/>
                <p:nvPr/>
              </p:nvCxnSpPr>
              <p:spPr>
                <a:xfrm>
                  <a:off x="1003825" y="3548742"/>
                  <a:ext cx="8336" cy="1904999"/>
                </a:xfrm>
                <a:prstGeom prst="line">
                  <a:avLst/>
                </a:prstGeom>
                <a:ln w="22225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" name="TextBox 5"/>
              <p:cNvSpPr txBox="1"/>
              <p:nvPr/>
            </p:nvSpPr>
            <p:spPr>
              <a:xfrm>
                <a:off x="1359321" y="4788285"/>
                <a:ext cx="1877437" cy="1733808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r>
                  <a:rPr lang="en-US" sz="1600" dirty="0" smtClean="0"/>
                  <a:t>       </a:t>
                </a:r>
                <a:r>
                  <a:rPr lang="en-US" sz="1600" dirty="0"/>
                  <a:t>         777    </a:t>
                </a:r>
                <a:r>
                  <a:rPr lang="en-US" sz="1600" dirty="0" smtClean="0"/>
                  <a:t>  R</a:t>
                </a:r>
                <a:r>
                  <a:rPr lang="en-US" sz="1600" baseline="-25000" dirty="0" smtClean="0"/>
                  <a:t>1</a:t>
                </a:r>
                <a:endParaRPr lang="en-US" sz="1600" baseline="-25000" dirty="0"/>
              </a:p>
              <a:p>
                <a:r>
                  <a:rPr lang="en-US" sz="1600" dirty="0"/>
                  <a:t> </a:t>
                </a:r>
                <a:r>
                  <a:rPr lang="en-US" sz="1600" dirty="0" smtClean="0"/>
                  <a:t>      PR</a:t>
                </a:r>
                <a:r>
                  <a:rPr lang="en-US" sz="1600" baseline="-25000" dirty="0" smtClean="0"/>
                  <a:t>1 </a:t>
                </a:r>
                <a:r>
                  <a:rPr lang="en-US" sz="1600" dirty="0" smtClean="0"/>
                  <a:t>  888      R</a:t>
                </a:r>
                <a:r>
                  <a:rPr lang="en-US" sz="1600" baseline="-25000" dirty="0" smtClean="0"/>
                  <a:t>2</a:t>
                </a:r>
                <a:endParaRPr lang="en-US" sz="1600" baseline="-25000" dirty="0"/>
              </a:p>
              <a:p>
                <a:r>
                  <a:rPr lang="en-US" sz="1600" dirty="0"/>
                  <a:t> </a:t>
                </a:r>
                <a:r>
                  <a:rPr lang="en-US" sz="1600" dirty="0" smtClean="0"/>
                  <a:t>      </a:t>
                </a:r>
                <a:r>
                  <a:rPr lang="en-US" sz="1600" dirty="0"/>
                  <a:t>         </a:t>
                </a:r>
                <a:r>
                  <a:rPr lang="en-US" sz="1600" dirty="0" smtClean="0"/>
                  <a:t>444</a:t>
                </a:r>
              </a:p>
              <a:p>
                <a:endParaRPr lang="en-US" sz="1600" baseline="-25000" dirty="0"/>
              </a:p>
              <a:p>
                <a:r>
                  <a:rPr lang="en-US" sz="1600" dirty="0" smtClean="0"/>
                  <a:t>       PR</a:t>
                </a:r>
                <a:r>
                  <a:rPr lang="en-US" sz="1600" baseline="-25000" dirty="0" smtClean="0"/>
                  <a:t>2 </a:t>
                </a:r>
                <a:r>
                  <a:rPr lang="en-US" sz="1600" dirty="0" smtClean="0"/>
                  <a:t>  777      R</a:t>
                </a:r>
                <a:r>
                  <a:rPr lang="en-US" sz="1600" baseline="-25000" dirty="0" smtClean="0"/>
                  <a:t>3</a:t>
                </a:r>
                <a:endParaRPr lang="en-US" sz="1600" baseline="-25000" dirty="0"/>
              </a:p>
              <a:p>
                <a:r>
                  <a:rPr lang="en-US" sz="1600" dirty="0"/>
                  <a:t> </a:t>
                </a:r>
                <a:r>
                  <a:rPr lang="en-US" sz="1600" dirty="0" smtClean="0"/>
                  <a:t>               666</a:t>
                </a:r>
                <a:endParaRPr lang="en-US" sz="1600" baseline="-25000" dirty="0"/>
              </a:p>
              <a:p>
                <a:r>
                  <a:rPr lang="en-US" sz="1600" dirty="0" smtClean="0"/>
                  <a:t>        …     …       ... </a:t>
                </a: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1538514" y="4424202"/>
              <a:ext cx="976086" cy="1337970"/>
              <a:chOff x="1065324" y="4880524"/>
              <a:chExt cx="976086" cy="1337970"/>
            </a:xfrm>
          </p:grpSpPr>
          <p:sp>
            <p:nvSpPr>
              <p:cNvPr id="12" name="Right Brace 11"/>
              <p:cNvSpPr/>
              <p:nvPr/>
            </p:nvSpPr>
            <p:spPr>
              <a:xfrm rot="10800000">
                <a:off x="1065816" y="4880524"/>
                <a:ext cx="95327" cy="663933"/>
              </a:xfrm>
              <a:prstGeom prst="rightBrace">
                <a:avLst/>
              </a:prstGeom>
              <a:ln>
                <a:solidFill>
                  <a:srgbClr val="0919A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1" anchor="ctr"/>
              <a:lstStyle/>
              <a:p>
                <a:pPr algn="ctr"/>
                <a:endParaRPr lang="fa-IR" sz="2000">
                  <a:cs typeface="B Nazanin" pitchFamily="2" charset="-78"/>
                </a:endParaRPr>
              </a:p>
            </p:txBody>
          </p:sp>
          <p:sp>
            <p:nvSpPr>
              <p:cNvPr id="13" name="Right Brace 12"/>
              <p:cNvSpPr/>
              <p:nvPr/>
            </p:nvSpPr>
            <p:spPr>
              <a:xfrm rot="10800000">
                <a:off x="1677570" y="5749861"/>
                <a:ext cx="95328" cy="226104"/>
              </a:xfrm>
              <a:prstGeom prst="rightBrace">
                <a:avLst/>
              </a:prstGeom>
              <a:ln>
                <a:solidFill>
                  <a:srgbClr val="0919A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1" anchor="ctr"/>
              <a:lstStyle/>
              <a:p>
                <a:pPr algn="ctr"/>
                <a:endParaRPr lang="fa-IR" sz="2000">
                  <a:cs typeface="B Nazanin" pitchFamily="2" charset="-78"/>
                </a:endParaRPr>
              </a:p>
            </p:txBody>
          </p:sp>
          <p:sp>
            <p:nvSpPr>
              <p:cNvPr id="14" name="Right Brace 13"/>
              <p:cNvSpPr/>
              <p:nvPr/>
            </p:nvSpPr>
            <p:spPr>
              <a:xfrm rot="10800000">
                <a:off x="1065324" y="5761879"/>
                <a:ext cx="95819" cy="456615"/>
              </a:xfrm>
              <a:prstGeom prst="rightBrace">
                <a:avLst/>
              </a:prstGeom>
              <a:ln>
                <a:solidFill>
                  <a:srgbClr val="0919A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1" anchor="ctr"/>
              <a:lstStyle/>
              <a:p>
                <a:pPr algn="ctr"/>
                <a:endParaRPr lang="fa-IR" sz="2000">
                  <a:cs typeface="B Nazanin" pitchFamily="2" charset="-78"/>
                </a:endParaRPr>
              </a:p>
            </p:txBody>
          </p:sp>
          <p:sp>
            <p:nvSpPr>
              <p:cNvPr id="15" name="Right Brace 14"/>
              <p:cNvSpPr/>
              <p:nvPr/>
            </p:nvSpPr>
            <p:spPr>
              <a:xfrm>
                <a:off x="1488391" y="5750996"/>
                <a:ext cx="95819" cy="456615"/>
              </a:xfrm>
              <a:prstGeom prst="rightBrace">
                <a:avLst/>
              </a:prstGeom>
              <a:ln>
                <a:solidFill>
                  <a:srgbClr val="0919A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1" anchor="ctr"/>
              <a:lstStyle/>
              <a:p>
                <a:pPr algn="ctr"/>
                <a:endParaRPr lang="fa-IR" sz="2000">
                  <a:cs typeface="B Nazanin" pitchFamily="2" charset="-78"/>
                </a:endParaRPr>
              </a:p>
            </p:txBody>
          </p:sp>
          <p:sp>
            <p:nvSpPr>
              <p:cNvPr id="16" name="Right Brace 15"/>
              <p:cNvSpPr/>
              <p:nvPr/>
            </p:nvSpPr>
            <p:spPr>
              <a:xfrm>
                <a:off x="1949713" y="5749277"/>
                <a:ext cx="91697" cy="226688"/>
              </a:xfrm>
              <a:prstGeom prst="rightBrace">
                <a:avLst/>
              </a:prstGeom>
              <a:ln>
                <a:solidFill>
                  <a:srgbClr val="0919A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1" anchor="ctr"/>
              <a:lstStyle/>
              <a:p>
                <a:pPr algn="ctr"/>
                <a:endParaRPr lang="fa-IR" sz="2000">
                  <a:cs typeface="B Nazanin" pitchFamily="2" charset="-78"/>
                </a:endParaRPr>
              </a:p>
            </p:txBody>
          </p:sp>
          <p:sp>
            <p:nvSpPr>
              <p:cNvPr id="17" name="Right Brace 16"/>
              <p:cNvSpPr/>
              <p:nvPr/>
            </p:nvSpPr>
            <p:spPr>
              <a:xfrm>
                <a:off x="1488883" y="4897610"/>
                <a:ext cx="95327" cy="663933"/>
              </a:xfrm>
              <a:prstGeom prst="rightBrace">
                <a:avLst/>
              </a:prstGeom>
              <a:ln>
                <a:solidFill>
                  <a:srgbClr val="0919A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1" anchor="ctr"/>
              <a:lstStyle/>
              <a:p>
                <a:pPr algn="ctr"/>
                <a:endParaRPr lang="fa-IR" sz="2000">
                  <a:cs typeface="B Nazanin" pitchFamily="2" charset="-78"/>
                </a:endParaRPr>
              </a:p>
            </p:txBody>
          </p:sp>
        </p:grpSp>
        <p:sp>
          <p:nvSpPr>
            <p:cNvPr id="18" name="Right Brace 17"/>
            <p:cNvSpPr/>
            <p:nvPr/>
          </p:nvSpPr>
          <p:spPr>
            <a:xfrm rot="10800000">
              <a:off x="2128098" y="4452171"/>
              <a:ext cx="95819" cy="456615"/>
            </a:xfrm>
            <a:prstGeom prst="rightBrace">
              <a:avLst/>
            </a:prstGeom>
            <a:ln>
              <a:solidFill>
                <a:srgbClr val="0919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fa-IR" sz="2000">
                <a:cs typeface="B Nazanin" pitchFamily="2" charset="-78"/>
              </a:endParaRPr>
            </a:p>
          </p:txBody>
        </p:sp>
        <p:sp>
          <p:nvSpPr>
            <p:cNvPr id="19" name="Right Brace 18"/>
            <p:cNvSpPr/>
            <p:nvPr/>
          </p:nvSpPr>
          <p:spPr>
            <a:xfrm>
              <a:off x="2449567" y="4441288"/>
              <a:ext cx="95819" cy="456615"/>
            </a:xfrm>
            <a:prstGeom prst="rightBrace">
              <a:avLst/>
            </a:prstGeom>
            <a:ln>
              <a:solidFill>
                <a:srgbClr val="0919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fa-IR" sz="2000">
                <a:cs typeface="B Nazanin" pitchFamily="2" charset="-78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533400" y="1752600"/>
            <a:ext cx="2579552" cy="623248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fa-IR" sz="1600" dirty="0">
                <a:solidFill>
                  <a:srgbClr val="0919AF"/>
                </a:solidFill>
                <a:cs typeface="B Nazanin" pitchFamily="2" charset="-78"/>
              </a:rPr>
              <a:t>رابطه غیرنرمال با صفت </a:t>
            </a:r>
            <a:r>
              <a:rPr lang="fa-IR" sz="1600" dirty="0" smtClean="0">
                <a:solidFill>
                  <a:srgbClr val="0919AF"/>
                </a:solidFill>
                <a:cs typeface="B Nazanin" pitchFamily="2" charset="-78"/>
              </a:rPr>
              <a:t>چندمقداری</a:t>
            </a:r>
            <a:r>
              <a:rPr lang="en-US" sz="1600" b="1" dirty="0" smtClean="0"/>
              <a:t> </a:t>
            </a:r>
            <a:endParaRPr lang="fa-IR" sz="1600" b="1" dirty="0" smtClean="0"/>
          </a:p>
          <a:p>
            <a:pPr>
              <a:spcAft>
                <a:spcPts val="300"/>
              </a:spcAft>
            </a:pPr>
            <a:r>
              <a:rPr lang="en-US" sz="1600" b="1" dirty="0" smtClean="0"/>
              <a:t>NNPSR ( PR#,  ST#,  RE#</a:t>
            </a:r>
            <a:r>
              <a:rPr lang="en-US" sz="1600" b="1" dirty="0"/>
              <a:t> </a:t>
            </a:r>
            <a:r>
              <a:rPr lang="en-US" sz="1600" b="1" dirty="0" smtClean="0"/>
              <a:t>)</a:t>
            </a:r>
            <a:endParaRPr lang="fa-IR" sz="1600" b="1" dirty="0" smtClean="0"/>
          </a:p>
        </p:txBody>
      </p:sp>
      <p:pic>
        <p:nvPicPr>
          <p:cNvPr id="22" name="Picture 21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3024" y="1400628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4280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0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فرم نرمال </a:t>
            </a:r>
            <a:r>
              <a:rPr lang="en-US" dirty="0"/>
              <a:t>4NF</a:t>
            </a:r>
            <a:r>
              <a:rPr lang="fa-IR" dirty="0"/>
              <a:t>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334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a-IR" dirty="0" smtClean="0"/>
              <a:t>         درس </a:t>
            </a:r>
            <a:r>
              <a:rPr lang="en-US" sz="1800" dirty="0" smtClean="0"/>
              <a:t>C</a:t>
            </a:r>
            <a:r>
              <a:rPr lang="fa-IR" dirty="0" smtClean="0"/>
              <a:t> توسط استاد </a:t>
            </a:r>
            <a:r>
              <a:rPr lang="en-US" sz="1800" dirty="0" smtClean="0"/>
              <a:t>T</a:t>
            </a:r>
            <a:r>
              <a:rPr lang="fa-IR" dirty="0" smtClean="0"/>
              <a:t> از روی کتاب </a:t>
            </a:r>
            <a:r>
              <a:rPr lang="en-US" sz="1800" dirty="0" smtClean="0"/>
              <a:t>B</a:t>
            </a:r>
            <a:r>
              <a:rPr lang="fa-IR" dirty="0" smtClean="0"/>
              <a:t> ارائه می‏شود.</a:t>
            </a:r>
          </a:p>
          <a:p>
            <a:pPr marL="0" indent="0">
              <a:buNone/>
            </a:pPr>
            <a:endParaRPr lang="fa-IR" dirty="0"/>
          </a:p>
          <a:p>
            <a:pPr marL="0" indent="0">
              <a:buNone/>
            </a:pPr>
            <a:endParaRPr lang="fa-IR" dirty="0" smtClean="0"/>
          </a:p>
          <a:p>
            <a:r>
              <a:rPr lang="fa-IR" dirty="0" smtClean="0"/>
              <a:t>پدیده </a:t>
            </a:r>
            <a:r>
              <a:rPr lang="en-US" sz="1800" dirty="0" smtClean="0"/>
              <a:t>MVD</a:t>
            </a:r>
            <a:r>
              <a:rPr lang="fa-IR" sz="1800" dirty="0" smtClean="0"/>
              <a:t> </a:t>
            </a:r>
            <a:r>
              <a:rPr lang="fa-IR" dirty="0" smtClean="0"/>
              <a:t>بیان فرمال صفت چندمقداری است.</a:t>
            </a:r>
          </a:p>
          <a:p>
            <a:pPr marL="0" indent="0">
              <a:buNone/>
            </a:pPr>
            <a:endParaRPr lang="fa-IR" sz="1200" dirty="0"/>
          </a:p>
          <a:p>
            <a:pPr marL="0" indent="0">
              <a:buNone/>
            </a:pPr>
            <a:r>
              <a:rPr lang="fa-IR" dirty="0" smtClean="0"/>
              <a:t>         فرم نرمال شده این مثال، افزونگی زیادی دارد.</a:t>
            </a:r>
          </a:p>
          <a:p>
            <a:endParaRPr lang="fa-IR" sz="1600" dirty="0"/>
          </a:p>
          <a:p>
            <a:pPr lvl="1"/>
            <a:r>
              <a:rPr lang="fa-IR" dirty="0" smtClean="0"/>
              <a:t>رابطه تمام‏کلید است؛ یعنی هیچ یک به تنهایی و </a:t>
            </a:r>
            <a:br>
              <a:rPr lang="fa-IR" dirty="0" smtClean="0"/>
            </a:br>
            <a:r>
              <a:rPr lang="fa-IR" dirty="0" smtClean="0"/>
              <a:t>هیچ ترکیب دوتایی آن </a:t>
            </a:r>
            <a:r>
              <a:rPr lang="en-US" sz="1800" dirty="0" smtClean="0"/>
              <a:t>CK</a:t>
            </a:r>
            <a:r>
              <a:rPr lang="fa-IR" sz="1800" dirty="0" smtClean="0"/>
              <a:t> </a:t>
            </a:r>
            <a:r>
              <a:rPr lang="fa-IR" dirty="0" smtClean="0"/>
              <a:t>نیست.</a:t>
            </a:r>
          </a:p>
          <a:p>
            <a:pPr lvl="1"/>
            <a:r>
              <a:rPr lang="fa-IR" dirty="0" smtClean="0"/>
              <a:t>رابطه تمام‏کلید حداقل </a:t>
            </a:r>
            <a:r>
              <a:rPr lang="en-US" sz="1800" dirty="0" smtClean="0"/>
              <a:t>BCNF</a:t>
            </a:r>
            <a:r>
              <a:rPr lang="fa-IR" sz="1800" dirty="0" smtClean="0"/>
              <a:t> </a:t>
            </a:r>
            <a:r>
              <a:rPr lang="fa-IR" dirty="0" smtClean="0"/>
              <a:t>است. </a:t>
            </a:r>
            <a:br>
              <a:rPr lang="fa-IR" dirty="0" smtClean="0"/>
            </a:br>
            <a:r>
              <a:rPr lang="fa-IR" dirty="0" smtClean="0"/>
              <a:t>زیرا یک دترمینان دارد که آن هم </a:t>
            </a:r>
            <a:r>
              <a:rPr lang="en-US" sz="1800" dirty="0" smtClean="0"/>
              <a:t>CK</a:t>
            </a:r>
            <a:r>
              <a:rPr lang="fa-IR" sz="1800" dirty="0" smtClean="0"/>
              <a:t> </a:t>
            </a:r>
            <a:r>
              <a:rPr lang="fa-IR" dirty="0" smtClean="0"/>
              <a:t>است.</a:t>
            </a:r>
          </a:p>
          <a:p>
            <a:pPr marL="0" indent="0" algn="l" rtl="0">
              <a:buNone/>
            </a:pPr>
            <a:endParaRPr lang="en-US" dirty="0"/>
          </a:p>
        </p:txBody>
      </p:sp>
      <p:pic>
        <p:nvPicPr>
          <p:cNvPr id="4" name="Picture 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3024" y="1421410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36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3024" y="3779034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4" name="Group 43"/>
          <p:cNvGrpSpPr/>
          <p:nvPr/>
        </p:nvGrpSpPr>
        <p:grpSpPr>
          <a:xfrm>
            <a:off x="86591" y="1371600"/>
            <a:ext cx="2514600" cy="2370721"/>
            <a:chOff x="86591" y="1371600"/>
            <a:chExt cx="2514600" cy="2370721"/>
          </a:xfrm>
        </p:grpSpPr>
        <p:grpSp>
          <p:nvGrpSpPr>
            <p:cNvPr id="5" name="Group 4"/>
            <p:cNvGrpSpPr/>
            <p:nvPr/>
          </p:nvGrpSpPr>
          <p:grpSpPr>
            <a:xfrm>
              <a:off x="86591" y="1371600"/>
              <a:ext cx="2514600" cy="2370721"/>
              <a:chOff x="204945" y="3791638"/>
              <a:chExt cx="2514600" cy="2370721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204945" y="3791638"/>
                <a:ext cx="2514600" cy="2370721"/>
                <a:chOff x="824728" y="4233446"/>
                <a:chExt cx="2514600" cy="2370721"/>
              </a:xfrm>
            </p:grpSpPr>
            <p:grpSp>
              <p:nvGrpSpPr>
                <p:cNvPr id="16" name="Group 15"/>
                <p:cNvGrpSpPr/>
                <p:nvPr/>
              </p:nvGrpSpPr>
              <p:grpSpPr>
                <a:xfrm>
                  <a:off x="824728" y="4233446"/>
                  <a:ext cx="2514600" cy="2035534"/>
                  <a:chOff x="79650" y="2938046"/>
                  <a:chExt cx="2514600" cy="2035534"/>
                </a:xfrm>
              </p:grpSpPr>
              <p:sp>
                <p:nvSpPr>
                  <p:cNvPr id="18" name="TextBox 17"/>
                  <p:cNvSpPr txBox="1"/>
                  <p:nvPr/>
                </p:nvSpPr>
                <p:spPr>
                  <a:xfrm>
                    <a:off x="79650" y="2938046"/>
                    <a:ext cx="2514600" cy="623248"/>
                  </a:xfrm>
                  <a:prstGeom prst="rect">
                    <a:avLst/>
                  </a:prstGeom>
                  <a:noFill/>
                </p:spPr>
                <p:txBody>
                  <a:bodyPr wrap="square" rtlCol="1">
                    <a:spAutoFit/>
                  </a:bodyPr>
                  <a:lstStyle/>
                  <a:p>
                    <a:pPr>
                      <a:spcAft>
                        <a:spcPts val="300"/>
                      </a:spcAft>
                    </a:pPr>
                    <a:r>
                      <a:rPr lang="fa-IR" sz="1600" dirty="0">
                        <a:solidFill>
                          <a:srgbClr val="0919AF"/>
                        </a:solidFill>
                        <a:cs typeface="B Nazanin" pitchFamily="2" charset="-78"/>
                      </a:rPr>
                      <a:t>رابطه غیرنرمال با صفت </a:t>
                    </a:r>
                    <a:r>
                      <a:rPr lang="fa-IR" sz="1600" dirty="0" smtClean="0">
                        <a:solidFill>
                          <a:srgbClr val="0919AF"/>
                        </a:solidFill>
                        <a:cs typeface="B Nazanin" pitchFamily="2" charset="-78"/>
                      </a:rPr>
                      <a:t>چندمقداری</a:t>
                    </a:r>
                    <a:endParaRPr lang="en-US" sz="1600" b="1" dirty="0" smtClean="0"/>
                  </a:p>
                  <a:p>
                    <a:pPr>
                      <a:spcAft>
                        <a:spcPts val="300"/>
                      </a:spcAft>
                    </a:pPr>
                    <a:r>
                      <a:rPr lang="en-US" sz="1600" b="1" dirty="0" smtClean="0"/>
                      <a:t>NNCTX ( </a:t>
                    </a:r>
                    <a:r>
                      <a:rPr lang="en-US" sz="1600" b="1" u="sng" dirty="0" smtClean="0"/>
                      <a:t>C#</a:t>
                    </a:r>
                    <a:r>
                      <a:rPr lang="en-US" sz="1600" b="1" dirty="0" smtClean="0"/>
                      <a:t>,  T#,  B# )</a:t>
                    </a:r>
                    <a:endParaRPr lang="fa-IR" sz="1600" b="1" dirty="0"/>
                  </a:p>
                </p:txBody>
              </p:sp>
              <p:cxnSp>
                <p:nvCxnSpPr>
                  <p:cNvPr id="19" name="Straight Connector 18"/>
                  <p:cNvCxnSpPr/>
                  <p:nvPr/>
                </p:nvCxnSpPr>
                <p:spPr>
                  <a:xfrm>
                    <a:off x="1003825" y="3548742"/>
                    <a:ext cx="9393" cy="1424838"/>
                  </a:xfrm>
                  <a:prstGeom prst="line">
                    <a:avLst/>
                  </a:prstGeom>
                  <a:ln w="22225">
                    <a:solidFill>
                      <a:srgbClr val="C0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7" name="TextBox 16"/>
                <p:cNvSpPr txBox="1"/>
                <p:nvPr/>
              </p:nvSpPr>
              <p:spPr>
                <a:xfrm>
                  <a:off x="1359321" y="4788285"/>
                  <a:ext cx="1627369" cy="1815882"/>
                </a:xfrm>
                <a:prstGeom prst="rect">
                  <a:avLst/>
                </a:prstGeom>
                <a:noFill/>
              </p:spPr>
              <p:txBody>
                <a:bodyPr wrap="none" rtlCol="1">
                  <a:spAutoFit/>
                </a:bodyPr>
                <a:lstStyle/>
                <a:p>
                  <a:r>
                    <a:rPr lang="en-US" sz="1600" dirty="0" smtClean="0"/>
                    <a:t>       </a:t>
                  </a:r>
                  <a:r>
                    <a:rPr lang="en-US" sz="1600" dirty="0"/>
                    <a:t>         </a:t>
                  </a:r>
                  <a:r>
                    <a:rPr lang="en-US" sz="1600" dirty="0" smtClean="0"/>
                    <a:t>t</a:t>
                  </a:r>
                  <a:r>
                    <a:rPr lang="en-US" sz="1600" baseline="-25000" dirty="0" smtClean="0"/>
                    <a:t>1</a:t>
                  </a:r>
                  <a:r>
                    <a:rPr lang="en-US" sz="1600" dirty="0" smtClean="0"/>
                    <a:t>     b</a:t>
                  </a:r>
                  <a:r>
                    <a:rPr lang="en-US" sz="1600" baseline="-25000" dirty="0" smtClean="0"/>
                    <a:t>1</a:t>
                  </a:r>
                  <a:endParaRPr lang="en-US" sz="1600" baseline="-25000" dirty="0"/>
                </a:p>
                <a:p>
                  <a:r>
                    <a:rPr lang="en-US" sz="1600" dirty="0"/>
                    <a:t> </a:t>
                  </a:r>
                  <a:r>
                    <a:rPr lang="en-US" sz="1600" dirty="0" smtClean="0"/>
                    <a:t>       c</a:t>
                  </a:r>
                  <a:r>
                    <a:rPr lang="en-US" sz="1600" baseline="-25000" dirty="0" smtClean="0"/>
                    <a:t>1    </a:t>
                  </a:r>
                  <a:r>
                    <a:rPr lang="en-US" sz="1600" dirty="0" smtClean="0"/>
                    <a:t>  t</a:t>
                  </a:r>
                  <a:r>
                    <a:rPr lang="en-US" sz="1600" baseline="-25000" dirty="0" smtClean="0"/>
                    <a:t>2</a:t>
                  </a:r>
                  <a:r>
                    <a:rPr lang="en-US" sz="1600" dirty="0" smtClean="0"/>
                    <a:t>     b</a:t>
                  </a:r>
                  <a:r>
                    <a:rPr lang="en-US" sz="1600" baseline="-25000" dirty="0" smtClean="0"/>
                    <a:t>2</a:t>
                  </a:r>
                  <a:endParaRPr lang="en-US" sz="1600" baseline="-25000" dirty="0"/>
                </a:p>
                <a:p>
                  <a:r>
                    <a:rPr lang="en-US" sz="1600" dirty="0"/>
                    <a:t> </a:t>
                  </a:r>
                  <a:r>
                    <a:rPr lang="en-US" sz="1600" dirty="0" smtClean="0"/>
                    <a:t>      </a:t>
                  </a:r>
                  <a:r>
                    <a:rPr lang="en-US" sz="1600" dirty="0"/>
                    <a:t>         </a:t>
                  </a:r>
                  <a:r>
                    <a:rPr lang="en-US" sz="1600" dirty="0" smtClean="0"/>
                    <a:t>t</a:t>
                  </a:r>
                  <a:r>
                    <a:rPr lang="en-US" sz="1600" baseline="-25000" dirty="0" smtClean="0"/>
                    <a:t>3</a:t>
                  </a:r>
                </a:p>
                <a:p>
                  <a:r>
                    <a:rPr lang="en-US" sz="1600" dirty="0"/>
                    <a:t> </a:t>
                  </a:r>
                  <a:r>
                    <a:rPr lang="en-US" sz="1600" dirty="0" smtClean="0"/>
                    <a:t>               t</a:t>
                  </a:r>
                  <a:r>
                    <a:rPr lang="en-US" sz="1600" baseline="-25000" dirty="0" smtClean="0"/>
                    <a:t>4</a:t>
                  </a:r>
                  <a:r>
                    <a:rPr lang="en-US" sz="1600" dirty="0" smtClean="0"/>
                    <a:t>     b</a:t>
                  </a:r>
                  <a:r>
                    <a:rPr lang="en-US" sz="1600" baseline="-25000" dirty="0" smtClean="0"/>
                    <a:t>3</a:t>
                  </a:r>
                  <a:endParaRPr lang="en-US" sz="1600" baseline="-25000" dirty="0"/>
                </a:p>
                <a:p>
                  <a:r>
                    <a:rPr lang="en-US" sz="1600" dirty="0"/>
                    <a:t>        </a:t>
                  </a:r>
                  <a:r>
                    <a:rPr lang="en-US" sz="1600" dirty="0" smtClean="0"/>
                    <a:t>c</a:t>
                  </a:r>
                  <a:r>
                    <a:rPr lang="en-US" sz="1600" baseline="-25000" dirty="0" smtClean="0"/>
                    <a:t>2                   </a:t>
                  </a:r>
                  <a:r>
                    <a:rPr lang="en-US" sz="1600" dirty="0" smtClean="0"/>
                    <a:t>b</a:t>
                  </a:r>
                  <a:r>
                    <a:rPr lang="en-US" sz="1600" baseline="-25000" dirty="0" smtClean="0"/>
                    <a:t>5</a:t>
                  </a:r>
                </a:p>
                <a:p>
                  <a:r>
                    <a:rPr lang="en-US" sz="1600" baseline="-25000" dirty="0"/>
                    <a:t> </a:t>
                  </a:r>
                  <a:r>
                    <a:rPr lang="en-US" sz="1600" baseline="-25000" dirty="0" smtClean="0"/>
                    <a:t>                       </a:t>
                  </a:r>
                  <a:r>
                    <a:rPr lang="en-US" sz="1600" dirty="0" smtClean="0"/>
                    <a:t>t</a:t>
                  </a:r>
                  <a:r>
                    <a:rPr lang="en-US" sz="1600" baseline="-25000" dirty="0" smtClean="0"/>
                    <a:t>2        </a:t>
                  </a:r>
                  <a:r>
                    <a:rPr lang="en-US" sz="1600" dirty="0" smtClean="0"/>
                    <a:t>b</a:t>
                  </a:r>
                  <a:r>
                    <a:rPr lang="en-US" sz="1600" baseline="-25000" dirty="0" smtClean="0"/>
                    <a:t>7</a:t>
                  </a:r>
                </a:p>
                <a:p>
                  <a:r>
                    <a:rPr lang="en-US" sz="1600" dirty="0" smtClean="0"/>
                    <a:t>        </a:t>
                  </a:r>
                </a:p>
              </p:txBody>
            </p:sp>
          </p:grpSp>
          <p:grpSp>
            <p:nvGrpSpPr>
              <p:cNvPr id="7" name="Group 6"/>
              <p:cNvGrpSpPr/>
              <p:nvPr/>
            </p:nvGrpSpPr>
            <p:grpSpPr>
              <a:xfrm>
                <a:off x="1524492" y="4424202"/>
                <a:ext cx="323173" cy="666505"/>
                <a:chOff x="1051302" y="4880524"/>
                <a:chExt cx="323173" cy="666505"/>
              </a:xfrm>
            </p:grpSpPr>
            <p:sp>
              <p:nvSpPr>
                <p:cNvPr id="10" name="Right Brace 9"/>
                <p:cNvSpPr/>
                <p:nvPr/>
              </p:nvSpPr>
              <p:spPr>
                <a:xfrm rot="10800000">
                  <a:off x="1051302" y="4880524"/>
                  <a:ext cx="95327" cy="663933"/>
                </a:xfrm>
                <a:prstGeom prst="rightBrace">
                  <a:avLst/>
                </a:prstGeom>
                <a:ln>
                  <a:solidFill>
                    <a:srgbClr val="0919A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1" anchor="ctr"/>
                <a:lstStyle/>
                <a:p>
                  <a:pPr algn="ctr"/>
                  <a:endParaRPr lang="fa-IR" sz="2000">
                    <a:cs typeface="B Nazanin" pitchFamily="2" charset="-78"/>
                  </a:endParaRPr>
                </a:p>
              </p:txBody>
            </p:sp>
            <p:sp>
              <p:nvSpPr>
                <p:cNvPr id="15" name="Right Brace 14"/>
                <p:cNvSpPr/>
                <p:nvPr/>
              </p:nvSpPr>
              <p:spPr>
                <a:xfrm>
                  <a:off x="1279148" y="4883096"/>
                  <a:ext cx="95327" cy="663933"/>
                </a:xfrm>
                <a:prstGeom prst="rightBrace">
                  <a:avLst/>
                </a:prstGeom>
                <a:ln>
                  <a:solidFill>
                    <a:srgbClr val="0919A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1" anchor="ctr"/>
                <a:lstStyle/>
                <a:p>
                  <a:pPr algn="ctr"/>
                  <a:endParaRPr lang="fa-IR" sz="2000">
                    <a:cs typeface="B Nazanin" pitchFamily="2" charset="-78"/>
                  </a:endParaRPr>
                </a:p>
              </p:txBody>
            </p:sp>
          </p:grpSp>
          <p:sp>
            <p:nvSpPr>
              <p:cNvPr id="8" name="Right Brace 7"/>
              <p:cNvSpPr/>
              <p:nvPr/>
            </p:nvSpPr>
            <p:spPr>
              <a:xfrm rot="10800000">
                <a:off x="1915622" y="4423143"/>
                <a:ext cx="95819" cy="456615"/>
              </a:xfrm>
              <a:prstGeom prst="rightBrace">
                <a:avLst/>
              </a:prstGeom>
              <a:ln>
                <a:solidFill>
                  <a:srgbClr val="0919A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1" anchor="ctr"/>
              <a:lstStyle/>
              <a:p>
                <a:pPr algn="ctr"/>
                <a:endParaRPr lang="fa-IR" sz="2000">
                  <a:cs typeface="B Nazanin" pitchFamily="2" charset="-78"/>
                </a:endParaRPr>
              </a:p>
            </p:txBody>
          </p:sp>
          <p:sp>
            <p:nvSpPr>
              <p:cNvPr id="9" name="Right Brace 8"/>
              <p:cNvSpPr/>
              <p:nvPr/>
            </p:nvSpPr>
            <p:spPr>
              <a:xfrm>
                <a:off x="2185136" y="4416383"/>
                <a:ext cx="95819" cy="456615"/>
              </a:xfrm>
              <a:prstGeom prst="rightBrace">
                <a:avLst/>
              </a:prstGeom>
              <a:ln>
                <a:solidFill>
                  <a:srgbClr val="0919A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1" anchor="ctr"/>
              <a:lstStyle/>
              <a:p>
                <a:pPr algn="ctr"/>
                <a:endParaRPr lang="fa-IR" sz="2000">
                  <a:cs typeface="B Nazanin" pitchFamily="2" charset="-78"/>
                </a:endParaRPr>
              </a:p>
            </p:txBody>
          </p:sp>
        </p:grpSp>
        <p:sp>
          <p:nvSpPr>
            <p:cNvPr id="23" name="Right Brace 22"/>
            <p:cNvSpPr/>
            <p:nvPr/>
          </p:nvSpPr>
          <p:spPr>
            <a:xfrm rot="10800000">
              <a:off x="1818512" y="2760686"/>
              <a:ext cx="95327" cy="663933"/>
            </a:xfrm>
            <a:prstGeom prst="rightBrace">
              <a:avLst/>
            </a:prstGeom>
            <a:ln>
              <a:solidFill>
                <a:srgbClr val="0919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fa-IR" sz="2000">
                <a:cs typeface="B Nazanin" pitchFamily="2" charset="-78"/>
              </a:endParaRPr>
            </a:p>
          </p:txBody>
        </p:sp>
        <p:sp>
          <p:nvSpPr>
            <p:cNvPr id="24" name="Right Brace 23"/>
            <p:cNvSpPr/>
            <p:nvPr/>
          </p:nvSpPr>
          <p:spPr>
            <a:xfrm>
              <a:off x="2083300" y="2760686"/>
              <a:ext cx="95327" cy="663933"/>
            </a:xfrm>
            <a:prstGeom prst="rightBrace">
              <a:avLst/>
            </a:prstGeom>
            <a:ln>
              <a:solidFill>
                <a:srgbClr val="0919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fa-IR" sz="2000">
                <a:cs typeface="B Nazanin" pitchFamily="2" charset="-78"/>
              </a:endParaRPr>
            </a:p>
          </p:txBody>
        </p:sp>
        <p:sp>
          <p:nvSpPr>
            <p:cNvPr id="25" name="Right Brace 24"/>
            <p:cNvSpPr/>
            <p:nvPr/>
          </p:nvSpPr>
          <p:spPr>
            <a:xfrm rot="10800000">
              <a:off x="1397618" y="2757054"/>
              <a:ext cx="103846" cy="667565"/>
            </a:xfrm>
            <a:prstGeom prst="rightBrace">
              <a:avLst/>
            </a:prstGeom>
            <a:ln>
              <a:solidFill>
                <a:srgbClr val="0919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fa-IR" sz="2000">
                <a:cs typeface="B Nazanin" pitchFamily="2" charset="-78"/>
              </a:endParaRPr>
            </a:p>
          </p:txBody>
        </p:sp>
        <p:sp>
          <p:nvSpPr>
            <p:cNvPr id="26" name="Right Brace 25"/>
            <p:cNvSpPr/>
            <p:nvPr/>
          </p:nvSpPr>
          <p:spPr>
            <a:xfrm>
              <a:off x="1645227" y="2760686"/>
              <a:ext cx="95819" cy="663934"/>
            </a:xfrm>
            <a:prstGeom prst="rightBrace">
              <a:avLst/>
            </a:prstGeom>
            <a:ln>
              <a:solidFill>
                <a:srgbClr val="0919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fa-IR" sz="2000">
                <a:cs typeface="B Nazanin" pitchFamily="2" charset="-78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360242" y="3622964"/>
            <a:ext cx="2001958" cy="3297027"/>
            <a:chOff x="1077573" y="4538246"/>
            <a:chExt cx="2001958" cy="3297027"/>
          </a:xfrm>
        </p:grpSpPr>
        <p:grpSp>
          <p:nvGrpSpPr>
            <p:cNvPr id="39" name="Group 38"/>
            <p:cNvGrpSpPr/>
            <p:nvPr/>
          </p:nvGrpSpPr>
          <p:grpSpPr>
            <a:xfrm>
              <a:off x="1077573" y="4538246"/>
              <a:ext cx="2001958" cy="3183081"/>
              <a:chOff x="332495" y="3242846"/>
              <a:chExt cx="2001958" cy="3183081"/>
            </a:xfrm>
          </p:grpSpPr>
          <p:sp>
            <p:nvSpPr>
              <p:cNvPr id="41" name="TextBox 40"/>
              <p:cNvSpPr txBox="1"/>
              <p:nvPr/>
            </p:nvSpPr>
            <p:spPr>
              <a:xfrm>
                <a:off x="332495" y="3242846"/>
                <a:ext cx="2001958" cy="338554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pPr>
                  <a:spcAft>
                    <a:spcPts val="300"/>
                  </a:spcAft>
                </a:pPr>
                <a:r>
                  <a:rPr lang="en-US" sz="1600" b="1" dirty="0" smtClean="0"/>
                  <a:t> CTX ( </a:t>
                </a:r>
                <a:r>
                  <a:rPr lang="en-US" sz="1600" b="1" u="sng" dirty="0" smtClean="0"/>
                  <a:t>C#,  T#,  B#</a:t>
                </a:r>
                <a:r>
                  <a:rPr lang="en-US" sz="1600" b="1" dirty="0" smtClean="0"/>
                  <a:t> )</a:t>
                </a:r>
                <a:endParaRPr lang="fa-IR" sz="1600" b="1" dirty="0"/>
              </a:p>
            </p:txBody>
          </p:sp>
          <p:cxnSp>
            <p:nvCxnSpPr>
              <p:cNvPr id="42" name="Straight Connector 41"/>
              <p:cNvCxnSpPr/>
              <p:nvPr/>
            </p:nvCxnSpPr>
            <p:spPr>
              <a:xfrm flipH="1">
                <a:off x="1000953" y="3548742"/>
                <a:ext cx="2872" cy="2877185"/>
              </a:xfrm>
              <a:prstGeom prst="line">
                <a:avLst/>
              </a:prstGeom>
              <a:ln w="2222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TextBox 39"/>
            <p:cNvSpPr txBox="1"/>
            <p:nvPr/>
          </p:nvSpPr>
          <p:spPr>
            <a:xfrm>
              <a:off x="1359321" y="4788285"/>
              <a:ext cx="1566454" cy="3046988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600" dirty="0" smtClean="0"/>
                <a:t>        c</a:t>
              </a:r>
              <a:r>
                <a:rPr lang="en-US" sz="1600" baseline="-25000" dirty="0" smtClean="0"/>
                <a:t>1</a:t>
              </a:r>
              <a:r>
                <a:rPr lang="en-US" sz="1600" dirty="0" smtClean="0"/>
                <a:t>     t</a:t>
              </a:r>
              <a:r>
                <a:rPr lang="en-US" sz="1600" baseline="-25000" dirty="0" smtClean="0"/>
                <a:t>1</a:t>
              </a:r>
              <a:r>
                <a:rPr lang="en-US" sz="1600" dirty="0" smtClean="0"/>
                <a:t>     b</a:t>
              </a:r>
              <a:r>
                <a:rPr lang="en-US" sz="1600" baseline="-25000" dirty="0" smtClean="0"/>
                <a:t>1</a:t>
              </a:r>
              <a:endParaRPr lang="en-US" sz="1600" baseline="-25000" dirty="0"/>
            </a:p>
            <a:p>
              <a:r>
                <a:rPr lang="en-US" sz="1600" dirty="0"/>
                <a:t> </a:t>
              </a:r>
              <a:r>
                <a:rPr lang="en-US" sz="1600" dirty="0" smtClean="0"/>
                <a:t>       c</a:t>
              </a:r>
              <a:r>
                <a:rPr lang="en-US" sz="1600" baseline="-25000" dirty="0" smtClean="0"/>
                <a:t>1    </a:t>
              </a:r>
              <a:r>
                <a:rPr lang="en-US" sz="1600" dirty="0" smtClean="0"/>
                <a:t>  t</a:t>
              </a:r>
              <a:r>
                <a:rPr lang="en-US" sz="1600" baseline="-25000" dirty="0" smtClean="0"/>
                <a:t>2</a:t>
              </a:r>
              <a:r>
                <a:rPr lang="en-US" sz="1600" dirty="0" smtClean="0"/>
                <a:t>     b</a:t>
              </a:r>
              <a:r>
                <a:rPr lang="en-US" sz="1600" baseline="-25000" dirty="0" smtClean="0"/>
                <a:t>1</a:t>
              </a:r>
              <a:endParaRPr lang="en-US" sz="1600" baseline="-25000" dirty="0"/>
            </a:p>
            <a:p>
              <a:r>
                <a:rPr lang="en-US" sz="1600" dirty="0"/>
                <a:t> </a:t>
              </a:r>
              <a:r>
                <a:rPr lang="en-US" sz="1600" dirty="0" smtClean="0"/>
                <a:t>       c</a:t>
              </a:r>
              <a:r>
                <a:rPr lang="en-US" sz="1600" baseline="-25000" dirty="0" smtClean="0"/>
                <a:t>1</a:t>
              </a:r>
              <a:r>
                <a:rPr lang="en-US" sz="1600" dirty="0" smtClean="0"/>
                <a:t>     t</a:t>
              </a:r>
              <a:r>
                <a:rPr lang="en-US" sz="1600" baseline="-25000" dirty="0" smtClean="0"/>
                <a:t>3</a:t>
              </a:r>
              <a:r>
                <a:rPr lang="en-US" sz="1600" dirty="0" smtClean="0"/>
                <a:t>     b</a:t>
              </a:r>
              <a:r>
                <a:rPr lang="en-US" sz="1600" baseline="-25000" dirty="0" smtClean="0"/>
                <a:t>1</a:t>
              </a:r>
            </a:p>
            <a:p>
              <a:r>
                <a:rPr lang="en-US" sz="1600" dirty="0" smtClean="0"/>
                <a:t>        </a:t>
              </a:r>
              <a:r>
                <a:rPr lang="en-US" sz="1600" dirty="0"/>
                <a:t>c</a:t>
              </a:r>
              <a:r>
                <a:rPr lang="en-US" sz="1600" baseline="-25000" dirty="0"/>
                <a:t>1</a:t>
              </a:r>
              <a:r>
                <a:rPr lang="en-US" sz="1600" dirty="0"/>
                <a:t>     t</a:t>
              </a:r>
              <a:r>
                <a:rPr lang="en-US" sz="1600" baseline="-25000" dirty="0"/>
                <a:t>1</a:t>
              </a:r>
              <a:r>
                <a:rPr lang="en-US" sz="1600" dirty="0"/>
                <a:t>     </a:t>
              </a:r>
              <a:r>
                <a:rPr lang="en-US" sz="1600" dirty="0" smtClean="0"/>
                <a:t>b</a:t>
              </a:r>
              <a:r>
                <a:rPr lang="en-US" sz="1600" baseline="-25000" dirty="0" smtClean="0"/>
                <a:t>2</a:t>
              </a:r>
              <a:endParaRPr lang="en-US" sz="1600" baseline="-25000" dirty="0"/>
            </a:p>
            <a:p>
              <a:r>
                <a:rPr lang="en-US" sz="1600" dirty="0"/>
                <a:t>        c</a:t>
              </a:r>
              <a:r>
                <a:rPr lang="en-US" sz="1600" baseline="-25000" dirty="0"/>
                <a:t>1    </a:t>
              </a:r>
              <a:r>
                <a:rPr lang="en-US" sz="1600" dirty="0"/>
                <a:t>  t</a:t>
              </a:r>
              <a:r>
                <a:rPr lang="en-US" sz="1600" baseline="-25000" dirty="0"/>
                <a:t>2</a:t>
              </a:r>
              <a:r>
                <a:rPr lang="en-US" sz="1600" dirty="0"/>
                <a:t>     </a:t>
              </a:r>
              <a:r>
                <a:rPr lang="en-US" sz="1600" dirty="0" smtClean="0"/>
                <a:t>b</a:t>
              </a:r>
              <a:r>
                <a:rPr lang="en-US" sz="1600" baseline="-25000" dirty="0" smtClean="0"/>
                <a:t>2</a:t>
              </a:r>
              <a:endParaRPr lang="en-US" sz="1600" baseline="-25000" dirty="0"/>
            </a:p>
            <a:p>
              <a:r>
                <a:rPr lang="en-US" sz="1600" dirty="0"/>
                <a:t>        c</a:t>
              </a:r>
              <a:r>
                <a:rPr lang="en-US" sz="1600" baseline="-25000" dirty="0"/>
                <a:t>1</a:t>
              </a:r>
              <a:r>
                <a:rPr lang="en-US" sz="1600" dirty="0"/>
                <a:t>     t</a:t>
              </a:r>
              <a:r>
                <a:rPr lang="en-US" sz="1600" baseline="-25000" dirty="0"/>
                <a:t>3</a:t>
              </a:r>
              <a:r>
                <a:rPr lang="en-US" sz="1600" dirty="0"/>
                <a:t>     </a:t>
              </a:r>
              <a:r>
                <a:rPr lang="en-US" sz="1600" dirty="0" smtClean="0"/>
                <a:t>b</a:t>
              </a:r>
              <a:r>
                <a:rPr lang="en-US" sz="1600" baseline="-25000" dirty="0" smtClean="0"/>
                <a:t>2</a:t>
              </a:r>
            </a:p>
            <a:p>
              <a:r>
                <a:rPr lang="en-US" sz="1600" dirty="0" smtClean="0"/>
                <a:t>        c</a:t>
              </a:r>
              <a:r>
                <a:rPr lang="en-US" sz="1600" baseline="-25000" dirty="0" smtClean="0"/>
                <a:t>2</a:t>
              </a:r>
              <a:r>
                <a:rPr lang="en-US" sz="1600" dirty="0" smtClean="0"/>
                <a:t>     t</a:t>
              </a:r>
              <a:r>
                <a:rPr lang="en-US" sz="1600" baseline="-25000" dirty="0" smtClean="0"/>
                <a:t>4</a:t>
              </a:r>
              <a:r>
                <a:rPr lang="en-US" sz="1600" dirty="0" smtClean="0"/>
                <a:t>     b</a:t>
              </a:r>
              <a:r>
                <a:rPr lang="en-US" sz="1600" baseline="-25000" dirty="0" smtClean="0"/>
                <a:t>3</a:t>
              </a:r>
              <a:endParaRPr lang="en-US" sz="1600" baseline="-25000" dirty="0"/>
            </a:p>
            <a:p>
              <a:r>
                <a:rPr lang="en-US" sz="1600" dirty="0"/>
                <a:t>        </a:t>
              </a:r>
              <a:r>
                <a:rPr lang="en-US" sz="1600" dirty="0" smtClean="0"/>
                <a:t>c</a:t>
              </a:r>
              <a:r>
                <a:rPr lang="en-US" sz="1600" baseline="-25000" dirty="0" smtClean="0"/>
                <a:t>2        </a:t>
              </a:r>
              <a:r>
                <a:rPr lang="en-US" sz="1600" dirty="0" smtClean="0"/>
                <a:t>t</a:t>
              </a:r>
              <a:r>
                <a:rPr lang="en-US" sz="1600" baseline="-25000" dirty="0" smtClean="0"/>
                <a:t>2       </a:t>
              </a:r>
              <a:r>
                <a:rPr lang="en-US" sz="1600" dirty="0" smtClean="0"/>
                <a:t>b</a:t>
              </a:r>
              <a:r>
                <a:rPr lang="en-US" sz="1600" baseline="-25000" dirty="0" smtClean="0"/>
                <a:t>3</a:t>
              </a:r>
            </a:p>
            <a:p>
              <a:r>
                <a:rPr lang="en-US" sz="1600" dirty="0" smtClean="0"/>
                <a:t>        </a:t>
              </a:r>
              <a:r>
                <a:rPr lang="en-US" sz="1600" dirty="0"/>
                <a:t>c</a:t>
              </a:r>
              <a:r>
                <a:rPr lang="en-US" sz="1600" baseline="-25000" dirty="0"/>
                <a:t>2</a:t>
              </a:r>
              <a:r>
                <a:rPr lang="en-US" sz="1600" dirty="0"/>
                <a:t>     t</a:t>
              </a:r>
              <a:r>
                <a:rPr lang="en-US" sz="1600" baseline="-25000" dirty="0"/>
                <a:t>4</a:t>
              </a:r>
              <a:r>
                <a:rPr lang="en-US" sz="1600" dirty="0"/>
                <a:t>     </a:t>
              </a:r>
              <a:r>
                <a:rPr lang="en-US" sz="1600" dirty="0" smtClean="0"/>
                <a:t>b</a:t>
              </a:r>
              <a:r>
                <a:rPr lang="en-US" sz="1600" baseline="-25000" dirty="0" smtClean="0"/>
                <a:t>5</a:t>
              </a:r>
              <a:endParaRPr lang="en-US" sz="1600" baseline="-25000" dirty="0"/>
            </a:p>
            <a:p>
              <a:r>
                <a:rPr lang="en-US" sz="1600" dirty="0"/>
                <a:t>        c</a:t>
              </a:r>
              <a:r>
                <a:rPr lang="en-US" sz="1600" baseline="-25000" dirty="0"/>
                <a:t>2        </a:t>
              </a:r>
              <a:r>
                <a:rPr lang="en-US" sz="1600" dirty="0"/>
                <a:t>t</a:t>
              </a:r>
              <a:r>
                <a:rPr lang="en-US" sz="1600" baseline="-25000" dirty="0"/>
                <a:t>2       </a:t>
              </a:r>
              <a:r>
                <a:rPr lang="en-US" sz="1600" dirty="0" smtClean="0"/>
                <a:t>b</a:t>
              </a:r>
              <a:r>
                <a:rPr lang="en-US" sz="1600" baseline="-25000" dirty="0" smtClean="0"/>
                <a:t>5</a:t>
              </a:r>
            </a:p>
            <a:p>
              <a:r>
                <a:rPr lang="en-US" sz="1600" dirty="0"/>
                <a:t> </a:t>
              </a:r>
              <a:r>
                <a:rPr lang="en-US" sz="1600" dirty="0" smtClean="0"/>
                <a:t>       c</a:t>
              </a:r>
              <a:r>
                <a:rPr lang="en-US" sz="1600" baseline="-25000" dirty="0" smtClean="0"/>
                <a:t>2</a:t>
              </a:r>
              <a:r>
                <a:rPr lang="en-US" sz="1600" dirty="0" smtClean="0"/>
                <a:t>     </a:t>
              </a:r>
              <a:r>
                <a:rPr lang="en-US" sz="1600" dirty="0"/>
                <a:t>t</a:t>
              </a:r>
              <a:r>
                <a:rPr lang="en-US" sz="1600" baseline="-25000" dirty="0"/>
                <a:t>4</a:t>
              </a:r>
              <a:r>
                <a:rPr lang="en-US" sz="1600" dirty="0"/>
                <a:t>     </a:t>
              </a:r>
              <a:r>
                <a:rPr lang="en-US" sz="1600" dirty="0" smtClean="0"/>
                <a:t>b</a:t>
              </a:r>
              <a:r>
                <a:rPr lang="en-US" sz="1600" baseline="-25000" dirty="0" smtClean="0"/>
                <a:t>7</a:t>
              </a:r>
              <a:endParaRPr lang="en-US" sz="1600" baseline="-25000" dirty="0"/>
            </a:p>
            <a:p>
              <a:r>
                <a:rPr lang="en-US" sz="1600" dirty="0"/>
                <a:t>        c</a:t>
              </a:r>
              <a:r>
                <a:rPr lang="en-US" sz="1600" baseline="-25000" dirty="0"/>
                <a:t>2        </a:t>
              </a:r>
              <a:r>
                <a:rPr lang="en-US" sz="1600" dirty="0"/>
                <a:t>t</a:t>
              </a:r>
              <a:r>
                <a:rPr lang="en-US" sz="1600" baseline="-25000" dirty="0"/>
                <a:t>2       </a:t>
              </a:r>
              <a:r>
                <a:rPr lang="en-US" sz="1600" dirty="0" smtClean="0"/>
                <a:t>b</a:t>
              </a:r>
              <a:r>
                <a:rPr lang="en-US" sz="1600" baseline="-25000" dirty="0" smtClean="0"/>
                <a:t>7</a:t>
              </a:r>
              <a:endParaRPr lang="en-US" sz="1600" baseline="-25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79453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فرم نرمال </a:t>
            </a:r>
            <a:r>
              <a:rPr lang="en-US" dirty="0"/>
              <a:t>4NF</a:t>
            </a:r>
            <a:r>
              <a:rPr lang="fa-IR" dirty="0"/>
              <a:t>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a-IR" dirty="0" smtClean="0"/>
              <a:t>با این همه رابطه اخیر آنومالی دارد.</a:t>
            </a:r>
          </a:p>
          <a:p>
            <a:pPr lvl="1"/>
            <a:r>
              <a:rPr lang="fa-IR" sz="1900" b="1" dirty="0" smtClean="0">
                <a:solidFill>
                  <a:srgbClr val="C00000"/>
                </a:solidFill>
              </a:rPr>
              <a:t>در بهنگام‏سازی: </a:t>
            </a:r>
            <a:r>
              <a:rPr lang="fa-IR" dirty="0" smtClean="0"/>
              <a:t>شماره </a:t>
            </a:r>
            <a:r>
              <a:rPr lang="en-US" sz="1800" dirty="0" smtClean="0"/>
              <a:t>c</a:t>
            </a:r>
            <a:r>
              <a:rPr lang="en-US" sz="1800" baseline="-25000" dirty="0" smtClean="0"/>
              <a:t>1</a:t>
            </a:r>
            <a:r>
              <a:rPr lang="fa-IR" sz="1800" dirty="0" smtClean="0"/>
              <a:t> </a:t>
            </a:r>
            <a:r>
              <a:rPr lang="fa-IR" dirty="0" smtClean="0"/>
              <a:t>را عوض کن.</a:t>
            </a:r>
          </a:p>
          <a:p>
            <a:pPr lvl="1"/>
            <a:r>
              <a:rPr lang="fa-IR" sz="1900" b="1" dirty="0">
                <a:solidFill>
                  <a:srgbClr val="C00000"/>
                </a:solidFill>
              </a:rPr>
              <a:t>در </a:t>
            </a:r>
            <a:r>
              <a:rPr lang="fa-IR" sz="1900" b="1" dirty="0" smtClean="0">
                <a:solidFill>
                  <a:srgbClr val="C00000"/>
                </a:solidFill>
              </a:rPr>
              <a:t>درج: </a:t>
            </a:r>
            <a:r>
              <a:rPr lang="fa-IR" sz="1800" dirty="0" smtClean="0"/>
              <a:t>در درس </a:t>
            </a:r>
            <a:r>
              <a:rPr lang="en-US" sz="1800" dirty="0" smtClean="0"/>
              <a:t>c</a:t>
            </a:r>
            <a:r>
              <a:rPr lang="en-US" sz="1800" baseline="-25000" dirty="0" smtClean="0"/>
              <a:t>1</a:t>
            </a:r>
            <a:r>
              <a:rPr lang="fa-IR" sz="1800" dirty="0" smtClean="0"/>
              <a:t>، کتاب </a:t>
            </a:r>
            <a:r>
              <a:rPr lang="en-US" sz="1800" dirty="0" smtClean="0"/>
              <a:t>b</a:t>
            </a:r>
            <a:r>
              <a:rPr lang="en-US" sz="1800" baseline="-25000" dirty="0" smtClean="0"/>
              <a:t>8</a:t>
            </a:r>
            <a:r>
              <a:rPr lang="fa-IR" sz="1800" dirty="0" smtClean="0"/>
              <a:t> نیز به عنوان مرجع درس ثبت شود.</a:t>
            </a:r>
            <a:endParaRPr lang="fa-IR" dirty="0"/>
          </a:p>
          <a:p>
            <a:pPr marL="457200" lvl="1" indent="0">
              <a:buNone/>
            </a:pPr>
            <a:r>
              <a:rPr lang="fa-IR" dirty="0" smtClean="0"/>
              <a:t>نمی‏توانیم بگوییم چون کلید نداریم نمی‏توانیم درج کنیم. باید قواعد معنایی رعایت شود. </a:t>
            </a:r>
          </a:p>
          <a:p>
            <a:pPr marL="457200" lvl="1" indent="0">
              <a:buNone/>
            </a:pPr>
            <a:r>
              <a:rPr lang="fa-IR" dirty="0" smtClean="0"/>
              <a:t>باید درج کنیم: 		</a:t>
            </a:r>
            <a:r>
              <a:rPr lang="en-US" sz="1800" dirty="0" smtClean="0">
                <a:sym typeface="Symbol"/>
              </a:rPr>
              <a:t>c</a:t>
            </a:r>
            <a:r>
              <a:rPr lang="en-US" sz="1800" baseline="-25000" dirty="0" smtClean="0">
                <a:sym typeface="Symbol"/>
              </a:rPr>
              <a:t>1</a:t>
            </a:r>
            <a:r>
              <a:rPr lang="en-US" sz="1800" dirty="0" smtClean="0">
                <a:sym typeface="Symbol"/>
              </a:rPr>
              <a:t>, t</a:t>
            </a:r>
            <a:r>
              <a:rPr lang="en-US" sz="1800" baseline="-25000" dirty="0" smtClean="0">
                <a:sym typeface="Symbol"/>
              </a:rPr>
              <a:t>1</a:t>
            </a:r>
            <a:r>
              <a:rPr lang="en-US" sz="1800" dirty="0" smtClean="0">
                <a:sym typeface="Symbol"/>
              </a:rPr>
              <a:t>, b</a:t>
            </a:r>
            <a:r>
              <a:rPr lang="en-US" sz="1800" baseline="-25000" dirty="0" smtClean="0">
                <a:sym typeface="Symbol"/>
              </a:rPr>
              <a:t>8</a:t>
            </a:r>
            <a:r>
              <a:rPr lang="en-US" sz="1800" dirty="0" smtClean="0">
                <a:sym typeface="Symbol"/>
              </a:rPr>
              <a:t></a:t>
            </a:r>
          </a:p>
          <a:p>
            <a:pPr marL="457200" lvl="1" indent="0">
              <a:buNone/>
            </a:pPr>
            <a:r>
              <a:rPr lang="fa-IR" dirty="0">
                <a:sym typeface="Symbol"/>
              </a:rPr>
              <a:t>	</a:t>
            </a:r>
            <a:r>
              <a:rPr lang="fa-IR" dirty="0" smtClean="0">
                <a:sym typeface="Symbol"/>
              </a:rPr>
              <a:t>		</a:t>
            </a:r>
            <a:r>
              <a:rPr lang="en-US" sz="1800" dirty="0">
                <a:sym typeface="Symbol"/>
              </a:rPr>
              <a:t> </a:t>
            </a:r>
            <a:r>
              <a:rPr lang="en-US" sz="1800" dirty="0" smtClean="0">
                <a:sym typeface="Symbol"/>
              </a:rPr>
              <a:t>c</a:t>
            </a:r>
            <a:r>
              <a:rPr lang="en-US" sz="1800" baseline="-25000" dirty="0" smtClean="0">
                <a:sym typeface="Symbol"/>
              </a:rPr>
              <a:t>1</a:t>
            </a:r>
            <a:r>
              <a:rPr lang="en-US" sz="1800" dirty="0">
                <a:sym typeface="Symbol"/>
              </a:rPr>
              <a:t>, </a:t>
            </a:r>
            <a:r>
              <a:rPr lang="en-US" sz="1800" dirty="0" smtClean="0">
                <a:sym typeface="Symbol"/>
              </a:rPr>
              <a:t>t</a:t>
            </a:r>
            <a:r>
              <a:rPr lang="en-US" sz="1800" baseline="-25000" dirty="0" smtClean="0">
                <a:sym typeface="Symbol"/>
              </a:rPr>
              <a:t>2</a:t>
            </a:r>
            <a:r>
              <a:rPr lang="en-US" sz="1800" dirty="0">
                <a:sym typeface="Symbol"/>
              </a:rPr>
              <a:t>, </a:t>
            </a:r>
            <a:r>
              <a:rPr lang="en-US" sz="1800" dirty="0" smtClean="0">
                <a:sym typeface="Symbol"/>
              </a:rPr>
              <a:t>b</a:t>
            </a:r>
            <a:r>
              <a:rPr lang="en-US" sz="1800" baseline="-25000" dirty="0" smtClean="0">
                <a:sym typeface="Symbol"/>
              </a:rPr>
              <a:t>8</a:t>
            </a:r>
            <a:r>
              <a:rPr lang="en-US" sz="1800" dirty="0" smtClean="0">
                <a:sym typeface="Symbol"/>
              </a:rPr>
              <a:t></a:t>
            </a:r>
          </a:p>
          <a:p>
            <a:pPr marL="457200" lvl="1" indent="0">
              <a:buNone/>
            </a:pPr>
            <a:r>
              <a:rPr lang="fa-IR" dirty="0">
                <a:sym typeface="Symbol"/>
              </a:rPr>
              <a:t>	</a:t>
            </a:r>
            <a:r>
              <a:rPr lang="fa-IR" dirty="0" smtClean="0">
                <a:sym typeface="Symbol"/>
              </a:rPr>
              <a:t>		</a:t>
            </a:r>
            <a:r>
              <a:rPr lang="en-US" dirty="0">
                <a:sym typeface="Symbol"/>
              </a:rPr>
              <a:t> </a:t>
            </a:r>
            <a:r>
              <a:rPr lang="en-US" sz="1800" dirty="0" smtClean="0">
                <a:sym typeface="Symbol"/>
              </a:rPr>
              <a:t>c</a:t>
            </a:r>
            <a:r>
              <a:rPr lang="en-US" sz="1800" baseline="-25000" dirty="0" smtClean="0">
                <a:sym typeface="Symbol"/>
              </a:rPr>
              <a:t>1</a:t>
            </a:r>
            <a:r>
              <a:rPr lang="en-US" sz="1800" dirty="0">
                <a:sym typeface="Symbol"/>
              </a:rPr>
              <a:t>, </a:t>
            </a:r>
            <a:r>
              <a:rPr lang="en-US" sz="1800" dirty="0" smtClean="0">
                <a:sym typeface="Symbol"/>
              </a:rPr>
              <a:t>t</a:t>
            </a:r>
            <a:r>
              <a:rPr lang="en-US" sz="1800" baseline="-25000" dirty="0" smtClean="0">
                <a:sym typeface="Symbol"/>
              </a:rPr>
              <a:t>3</a:t>
            </a:r>
            <a:r>
              <a:rPr lang="en-US" sz="1800" dirty="0">
                <a:sym typeface="Symbol"/>
              </a:rPr>
              <a:t>, </a:t>
            </a:r>
            <a:r>
              <a:rPr lang="en-US" sz="1800" dirty="0" smtClean="0">
                <a:sym typeface="Symbol"/>
              </a:rPr>
              <a:t>b</a:t>
            </a:r>
            <a:r>
              <a:rPr lang="en-US" sz="1800" baseline="-25000" dirty="0" smtClean="0">
                <a:sym typeface="Symbol"/>
              </a:rPr>
              <a:t>8</a:t>
            </a:r>
            <a:r>
              <a:rPr lang="en-US" sz="1800" dirty="0" smtClean="0">
                <a:sym typeface="Symbol"/>
              </a:rPr>
              <a:t></a:t>
            </a:r>
            <a:endParaRPr lang="fa-IR" sz="1800" dirty="0" smtClean="0">
              <a:sym typeface="Symbol"/>
            </a:endParaRPr>
          </a:p>
          <a:p>
            <a:pPr marL="457200" lvl="1" indent="0">
              <a:buNone/>
            </a:pPr>
            <a:r>
              <a:rPr lang="fa-IR" dirty="0" smtClean="0">
                <a:sym typeface="Symbol"/>
              </a:rPr>
              <a:t>یعنی عمل منطقاً تاپلی تبدیل شده به عمل مجموعه‏ای</a:t>
            </a:r>
          </a:p>
          <a:p>
            <a:r>
              <a:rPr lang="fa-IR" dirty="0" smtClean="0">
                <a:sym typeface="Symbol"/>
              </a:rPr>
              <a:t>رابطه </a:t>
            </a:r>
            <a:r>
              <a:rPr lang="en-US" sz="1800" dirty="0" smtClean="0">
                <a:sym typeface="Symbol"/>
              </a:rPr>
              <a:t>CTB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باید تجزیه شود تا رابطه‏های حاصل </a:t>
            </a:r>
            <a:r>
              <a:rPr lang="en-US" sz="1800" dirty="0" smtClean="0">
                <a:sym typeface="Symbol"/>
              </a:rPr>
              <a:t>4NF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شود.</a:t>
            </a:r>
          </a:p>
        </p:txBody>
      </p:sp>
    </p:spTree>
    <p:extLst>
      <p:ext uri="{BB962C8B-B14F-4D97-AF65-F5344CB8AC3E}">
        <p14:creationId xmlns:p14="http://schemas.microsoft.com/office/powerpoint/2010/main" val="654760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فرم نرمال </a:t>
            </a:r>
            <a:r>
              <a:rPr lang="en-US" dirty="0"/>
              <a:t>4NF</a:t>
            </a:r>
            <a:r>
              <a:rPr lang="fa-IR" dirty="0"/>
              <a:t>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486400"/>
          </a:xfrm>
        </p:spPr>
        <p:txBody>
          <a:bodyPr>
            <a:normAutofit/>
          </a:bodyPr>
          <a:lstStyle/>
          <a:p>
            <a:r>
              <a:rPr lang="fa-IR" dirty="0">
                <a:sym typeface="Symbol"/>
              </a:rPr>
              <a:t>دلیل آنومالی این رابطه، وجود پدیده </a:t>
            </a:r>
            <a:r>
              <a:rPr lang="en-US" sz="1800" dirty="0">
                <a:sym typeface="Symbol"/>
              </a:rPr>
              <a:t>MVD</a:t>
            </a:r>
            <a:r>
              <a:rPr lang="fa-IR" sz="1800" dirty="0">
                <a:sym typeface="Symbol"/>
              </a:rPr>
              <a:t> </a:t>
            </a:r>
            <a:r>
              <a:rPr lang="fa-IR" dirty="0">
                <a:sym typeface="Symbol"/>
              </a:rPr>
              <a:t>است. </a:t>
            </a:r>
            <a:endParaRPr lang="en-US" dirty="0"/>
          </a:p>
          <a:p>
            <a:pPr marL="0" indent="0" algn="l" rtl="0">
              <a:lnSpc>
                <a:spcPct val="100000"/>
              </a:lnSpc>
              <a:buNone/>
            </a:pPr>
            <a:r>
              <a:rPr lang="en-US" sz="1800" dirty="0" smtClean="0"/>
              <a:t>     C# </a:t>
            </a:r>
            <a:r>
              <a:rPr lang="en-US" sz="1800" dirty="0" smtClean="0">
                <a:sym typeface="Symbol"/>
              </a:rPr>
              <a:t>B#</a:t>
            </a:r>
          </a:p>
          <a:p>
            <a:pPr marL="0" indent="0" algn="l" rtl="0">
              <a:lnSpc>
                <a:spcPct val="100000"/>
              </a:lnSpc>
              <a:buNone/>
            </a:pPr>
            <a:r>
              <a:rPr lang="en-US" sz="1800" dirty="0" smtClean="0">
                <a:sym typeface="Symbol"/>
              </a:rPr>
              <a:t>     C#T#</a:t>
            </a:r>
            <a:endParaRPr lang="fa-IR" sz="1800" dirty="0" smtClean="0">
              <a:sym typeface="Symbol"/>
            </a:endParaRPr>
          </a:p>
          <a:p>
            <a:pPr algn="r"/>
            <a:r>
              <a:rPr lang="fa-IR" dirty="0" smtClean="0">
                <a:sym typeface="Symbol"/>
              </a:rPr>
              <a:t>پس </a:t>
            </a:r>
            <a:r>
              <a:rPr lang="en-US" sz="1800" dirty="0" smtClean="0">
                <a:sym typeface="Symbol"/>
              </a:rPr>
              <a:t>CTB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را باید چنان تجزیه کنیم که در رابطه‏های حاصل، </a:t>
            </a:r>
            <a:r>
              <a:rPr lang="en-US" sz="1800" dirty="0" smtClean="0">
                <a:sym typeface="Symbol"/>
              </a:rPr>
              <a:t>MVD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وجود نداشته باشد.</a:t>
            </a:r>
          </a:p>
          <a:p>
            <a:pPr algn="r"/>
            <a:r>
              <a:rPr lang="fa-IR" dirty="0" smtClean="0">
                <a:sym typeface="Symbol"/>
              </a:rPr>
              <a:t>برای این کار </a:t>
            </a:r>
            <a:r>
              <a:rPr lang="en-US" sz="1800" dirty="0" smtClean="0">
                <a:sym typeface="Symbol"/>
              </a:rPr>
              <a:t>CTB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را پرتوگیری می‏کنیم به نحوی که در عنوان هر پرتو، مبدأ </a:t>
            </a:r>
            <a:r>
              <a:rPr lang="en-US" sz="1800" dirty="0" smtClean="0">
                <a:sym typeface="Symbol"/>
              </a:rPr>
              <a:t>MVD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وجود داشته باشد.</a:t>
            </a:r>
            <a:endParaRPr lang="fa-IR" dirty="0">
              <a:sym typeface="Symbol"/>
            </a:endParaRPr>
          </a:p>
          <a:p>
            <a:pPr algn="r"/>
            <a:endParaRPr lang="fa-IR" dirty="0" smtClean="0">
              <a:sym typeface="Symbol"/>
            </a:endParaRPr>
          </a:p>
          <a:p>
            <a:pPr algn="r"/>
            <a:endParaRPr lang="fa-IR" dirty="0" smtClean="0">
              <a:sym typeface="Symbol"/>
            </a:endParaRPr>
          </a:p>
          <a:p>
            <a:pPr algn="r"/>
            <a:endParaRPr lang="fa-IR" dirty="0">
              <a:sym typeface="Symbol"/>
            </a:endParaRPr>
          </a:p>
          <a:p>
            <a:pPr algn="r"/>
            <a:r>
              <a:rPr lang="fa-IR" dirty="0" smtClean="0">
                <a:sym typeface="Symbol"/>
              </a:rPr>
              <a:t>رابطه‏های جدید آنومالی </a:t>
            </a:r>
            <a:r>
              <a:rPr lang="en-US" sz="1800" dirty="0" smtClean="0">
                <a:sym typeface="Symbol"/>
              </a:rPr>
              <a:t>CTB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را ندارند.</a:t>
            </a:r>
          </a:p>
          <a:p>
            <a:pPr algn="r"/>
            <a:r>
              <a:rPr lang="fa-IR" dirty="0" smtClean="0">
                <a:sym typeface="Symbol"/>
              </a:rPr>
              <a:t>این دو رابطه جدید </a:t>
            </a:r>
            <a:r>
              <a:rPr lang="en-US" sz="1800" dirty="0" smtClean="0">
                <a:sym typeface="Symbol"/>
              </a:rPr>
              <a:t>BCNF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هستند، چون تمام کلید هستند. </a:t>
            </a:r>
            <a:r>
              <a:rPr lang="en-US" sz="1800" dirty="0" smtClean="0">
                <a:sym typeface="Symbol"/>
              </a:rPr>
              <a:t>MVD</a:t>
            </a:r>
            <a:r>
              <a:rPr lang="fa-IR" sz="1800" dirty="0" smtClean="0">
                <a:sym typeface="Symbol"/>
              </a:rPr>
              <a:t> مهم </a:t>
            </a:r>
            <a:r>
              <a:rPr lang="fa-IR" dirty="0" smtClean="0">
                <a:sym typeface="Symbol"/>
              </a:rPr>
              <a:t>ندارند، پس </a:t>
            </a:r>
            <a:r>
              <a:rPr lang="en-US" sz="1800" dirty="0" smtClean="0">
                <a:sym typeface="Symbol"/>
              </a:rPr>
              <a:t>4NF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هستند.</a:t>
            </a:r>
          </a:p>
          <a:p>
            <a:pPr algn="r"/>
            <a:r>
              <a:rPr lang="fa-IR" b="1" dirty="0" smtClean="0">
                <a:solidFill>
                  <a:srgbClr val="C00000"/>
                </a:solidFill>
                <a:sym typeface="Symbol"/>
              </a:rPr>
              <a:t>تمرین: </a:t>
            </a:r>
            <a:r>
              <a:rPr lang="fa-IR" dirty="0" smtClean="0">
                <a:sym typeface="Symbol"/>
              </a:rPr>
              <a:t>نشان دهید با پیوند این دو رابطه، رابطه اصلی به دست می‏آید.</a:t>
            </a:r>
          </a:p>
          <a:p>
            <a:pPr algn="l" rtl="0"/>
            <a:endParaRPr lang="fa-IR" dirty="0" smtClean="0">
              <a:sym typeface="Symbol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381000" y="3657600"/>
            <a:ext cx="3816045" cy="1819699"/>
            <a:chOff x="514131" y="3994837"/>
            <a:chExt cx="3816045" cy="1819699"/>
          </a:xfrm>
        </p:grpSpPr>
        <p:grpSp>
          <p:nvGrpSpPr>
            <p:cNvPr id="4" name="Group 3"/>
            <p:cNvGrpSpPr/>
            <p:nvPr/>
          </p:nvGrpSpPr>
          <p:grpSpPr>
            <a:xfrm>
              <a:off x="514131" y="3994837"/>
              <a:ext cx="3816045" cy="1819699"/>
              <a:chOff x="1247043" y="4538246"/>
              <a:chExt cx="3816045" cy="1819699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1247043" y="4538246"/>
                <a:ext cx="3816045" cy="1555173"/>
                <a:chOff x="501965" y="3242846"/>
                <a:chExt cx="3816045" cy="1555173"/>
              </a:xfrm>
            </p:grpSpPr>
            <p:sp>
              <p:nvSpPr>
                <p:cNvPr id="7" name="TextBox 6"/>
                <p:cNvSpPr txBox="1"/>
                <p:nvPr/>
              </p:nvSpPr>
              <p:spPr>
                <a:xfrm>
                  <a:off x="501965" y="3242846"/>
                  <a:ext cx="3816045" cy="338554"/>
                </a:xfrm>
                <a:prstGeom prst="rect">
                  <a:avLst/>
                </a:prstGeom>
                <a:noFill/>
              </p:spPr>
              <p:txBody>
                <a:bodyPr wrap="none" rtlCol="1">
                  <a:spAutoFit/>
                </a:bodyPr>
                <a:lstStyle/>
                <a:p>
                  <a:pPr>
                    <a:spcAft>
                      <a:spcPts val="300"/>
                    </a:spcAft>
                  </a:pPr>
                  <a:r>
                    <a:rPr lang="en-US" sz="1600" b="1" dirty="0" smtClean="0"/>
                    <a:t>CT (</a:t>
                  </a:r>
                  <a:r>
                    <a:rPr lang="en-US" sz="1600" b="1" u="sng" dirty="0" smtClean="0"/>
                    <a:t>C#,  T#</a:t>
                  </a:r>
                  <a:r>
                    <a:rPr lang="en-US" sz="1600" b="1" dirty="0" smtClean="0"/>
                    <a:t>)                           CB (</a:t>
                  </a:r>
                  <a:r>
                    <a:rPr lang="en-US" sz="1600" b="1" u="sng" dirty="0" smtClean="0"/>
                    <a:t>C#,  B#</a:t>
                  </a:r>
                  <a:r>
                    <a:rPr lang="en-US" sz="1600" b="1" dirty="0" smtClean="0"/>
                    <a:t>)</a:t>
                  </a:r>
                  <a:endParaRPr lang="fa-IR" sz="1600" b="1" dirty="0"/>
                </a:p>
              </p:txBody>
            </p:sp>
            <p:cxnSp>
              <p:nvCxnSpPr>
                <p:cNvPr id="8" name="Straight Connector 7"/>
                <p:cNvCxnSpPr/>
                <p:nvPr/>
              </p:nvCxnSpPr>
              <p:spPr>
                <a:xfrm>
                  <a:off x="1003825" y="3548742"/>
                  <a:ext cx="8336" cy="1249277"/>
                </a:xfrm>
                <a:prstGeom prst="line">
                  <a:avLst/>
                </a:prstGeom>
                <a:ln w="22225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" name="TextBox 5"/>
              <p:cNvSpPr txBox="1"/>
              <p:nvPr/>
            </p:nvSpPr>
            <p:spPr>
              <a:xfrm>
                <a:off x="1359321" y="4788285"/>
                <a:ext cx="3627916" cy="1569660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r>
                  <a:rPr lang="en-US" sz="1600" dirty="0" smtClean="0"/>
                  <a:t>       c</a:t>
                </a:r>
                <a:r>
                  <a:rPr lang="en-US" sz="1600" baseline="-25000" dirty="0" smtClean="0"/>
                  <a:t>1        </a:t>
                </a:r>
                <a:r>
                  <a:rPr lang="en-US" sz="1600" dirty="0" smtClean="0"/>
                  <a:t>t</a:t>
                </a:r>
                <a:r>
                  <a:rPr lang="en-US" sz="1600" baseline="-25000" dirty="0" smtClean="0"/>
                  <a:t>1</a:t>
                </a:r>
                <a:r>
                  <a:rPr lang="en-US" sz="1600" dirty="0" smtClean="0"/>
                  <a:t> 		</a:t>
                </a:r>
                <a:r>
                  <a:rPr lang="en-US" sz="1600" dirty="0"/>
                  <a:t> </a:t>
                </a:r>
                <a:r>
                  <a:rPr lang="en-US" sz="1600" dirty="0" smtClean="0"/>
                  <a:t>c</a:t>
                </a:r>
                <a:r>
                  <a:rPr lang="en-US" sz="1600" baseline="-25000" dirty="0" smtClean="0"/>
                  <a:t>1</a:t>
                </a:r>
                <a:r>
                  <a:rPr lang="en-US" sz="1600" dirty="0" smtClean="0"/>
                  <a:t>     b</a:t>
                </a:r>
                <a:r>
                  <a:rPr lang="en-US" sz="1600" baseline="-25000" dirty="0" smtClean="0"/>
                  <a:t>1</a:t>
                </a:r>
                <a:endParaRPr lang="en-US" sz="1600" baseline="-25000" dirty="0"/>
              </a:p>
              <a:p>
                <a:r>
                  <a:rPr lang="en-US" sz="1600" dirty="0"/>
                  <a:t> </a:t>
                </a:r>
                <a:r>
                  <a:rPr lang="en-US" sz="1600" dirty="0" smtClean="0"/>
                  <a:t>      c</a:t>
                </a:r>
                <a:r>
                  <a:rPr lang="en-US" sz="1600" baseline="-25000" dirty="0" smtClean="0"/>
                  <a:t>1        </a:t>
                </a:r>
                <a:r>
                  <a:rPr lang="en-US" sz="1600" dirty="0" smtClean="0"/>
                  <a:t>t</a:t>
                </a:r>
                <a:r>
                  <a:rPr lang="en-US" sz="1600" baseline="-25000" dirty="0" smtClean="0"/>
                  <a:t>2</a:t>
                </a:r>
                <a:r>
                  <a:rPr lang="en-US" sz="1600" dirty="0"/>
                  <a:t>	</a:t>
                </a:r>
                <a:r>
                  <a:rPr lang="en-US" sz="1600" dirty="0" smtClean="0"/>
                  <a:t>	</a:t>
                </a:r>
                <a:r>
                  <a:rPr lang="en-US" sz="1600" dirty="0"/>
                  <a:t>	 </a:t>
                </a:r>
                <a:r>
                  <a:rPr lang="en-US" sz="1600" dirty="0" smtClean="0"/>
                  <a:t>c</a:t>
                </a:r>
                <a:r>
                  <a:rPr lang="en-US" sz="1600" baseline="-25000" dirty="0" smtClean="0"/>
                  <a:t>1</a:t>
                </a:r>
                <a:r>
                  <a:rPr lang="en-US" sz="1600" dirty="0" smtClean="0"/>
                  <a:t>     b</a:t>
                </a:r>
                <a:r>
                  <a:rPr lang="en-US" sz="1600" baseline="-25000" dirty="0" smtClean="0"/>
                  <a:t>2</a:t>
                </a:r>
                <a:endParaRPr lang="en-US" sz="1600" baseline="-25000" dirty="0"/>
              </a:p>
              <a:p>
                <a:r>
                  <a:rPr lang="en-US" sz="1600" dirty="0"/>
                  <a:t> </a:t>
                </a:r>
                <a:r>
                  <a:rPr lang="en-US" sz="1600" dirty="0" smtClean="0"/>
                  <a:t>      c</a:t>
                </a:r>
                <a:r>
                  <a:rPr lang="en-US" sz="1600" baseline="-25000" dirty="0" smtClean="0"/>
                  <a:t>1        </a:t>
                </a:r>
                <a:r>
                  <a:rPr lang="en-US" sz="1600" dirty="0" smtClean="0"/>
                  <a:t>t</a:t>
                </a:r>
                <a:r>
                  <a:rPr lang="en-US" sz="1600" baseline="-25000" dirty="0" smtClean="0"/>
                  <a:t>3	</a:t>
                </a:r>
                <a:r>
                  <a:rPr lang="en-US" sz="1600" dirty="0" smtClean="0"/>
                  <a:t>		</a:t>
                </a:r>
                <a:r>
                  <a:rPr lang="en-US" sz="1600" dirty="0"/>
                  <a:t> </a:t>
                </a:r>
                <a:r>
                  <a:rPr lang="en-US" sz="1600" dirty="0" smtClean="0"/>
                  <a:t>c</a:t>
                </a:r>
                <a:r>
                  <a:rPr lang="en-US" sz="1600" baseline="-25000" dirty="0" smtClean="0"/>
                  <a:t>2</a:t>
                </a:r>
                <a:r>
                  <a:rPr lang="en-US" sz="1600" dirty="0" smtClean="0"/>
                  <a:t>     b</a:t>
                </a:r>
                <a:r>
                  <a:rPr lang="en-US" sz="1600" baseline="-25000" dirty="0" smtClean="0"/>
                  <a:t>3</a:t>
                </a:r>
                <a:endParaRPr lang="en-US" sz="1600" dirty="0" smtClean="0"/>
              </a:p>
              <a:p>
                <a:r>
                  <a:rPr lang="en-US" sz="1600" dirty="0"/>
                  <a:t> </a:t>
                </a:r>
                <a:r>
                  <a:rPr lang="en-US" sz="1600" dirty="0" smtClean="0"/>
                  <a:t>      c</a:t>
                </a:r>
                <a:r>
                  <a:rPr lang="en-US" sz="1600" baseline="-25000" dirty="0" smtClean="0"/>
                  <a:t>2        </a:t>
                </a:r>
                <a:r>
                  <a:rPr lang="en-US" sz="1600" dirty="0" smtClean="0"/>
                  <a:t>t</a:t>
                </a:r>
                <a:r>
                  <a:rPr lang="en-US" sz="1600" baseline="-25000" dirty="0" smtClean="0"/>
                  <a:t>4 </a:t>
                </a:r>
                <a:r>
                  <a:rPr lang="en-US" sz="1600" dirty="0" smtClean="0"/>
                  <a:t>		</a:t>
                </a:r>
                <a:r>
                  <a:rPr lang="en-US" sz="1600" dirty="0"/>
                  <a:t> </a:t>
                </a:r>
                <a:r>
                  <a:rPr lang="en-US" sz="1600" dirty="0" smtClean="0"/>
                  <a:t>c</a:t>
                </a:r>
                <a:r>
                  <a:rPr lang="en-US" sz="1600" baseline="-25000" dirty="0" smtClean="0"/>
                  <a:t>2</a:t>
                </a:r>
                <a:r>
                  <a:rPr lang="en-US" sz="1600" dirty="0" smtClean="0"/>
                  <a:t>     b</a:t>
                </a:r>
                <a:r>
                  <a:rPr lang="en-US" sz="1600" baseline="-25000" dirty="0" smtClean="0"/>
                  <a:t>5</a:t>
                </a:r>
                <a:endParaRPr lang="en-US" sz="1600" baseline="-25000" dirty="0"/>
              </a:p>
              <a:p>
                <a:r>
                  <a:rPr lang="en-US" sz="1600" dirty="0" smtClean="0"/>
                  <a:t>       c</a:t>
                </a:r>
                <a:r>
                  <a:rPr lang="en-US" sz="1600" baseline="-25000" dirty="0" smtClean="0"/>
                  <a:t>2        </a:t>
                </a:r>
                <a:r>
                  <a:rPr lang="en-US" sz="1600" dirty="0" smtClean="0"/>
                  <a:t>t</a:t>
                </a:r>
                <a:r>
                  <a:rPr lang="en-US" sz="1600" baseline="-25000" dirty="0" smtClean="0"/>
                  <a:t>2			</a:t>
                </a:r>
                <a:r>
                  <a:rPr lang="en-US" sz="1600" dirty="0"/>
                  <a:t> c</a:t>
                </a:r>
                <a:r>
                  <a:rPr lang="en-US" sz="1600" baseline="-25000" dirty="0"/>
                  <a:t>2</a:t>
                </a:r>
                <a:r>
                  <a:rPr lang="en-US" sz="1600" dirty="0"/>
                  <a:t>     </a:t>
                </a:r>
                <a:r>
                  <a:rPr lang="en-US" sz="1600" dirty="0" smtClean="0"/>
                  <a:t>b</a:t>
                </a:r>
                <a:r>
                  <a:rPr lang="en-US" sz="1600" baseline="-25000" dirty="0" smtClean="0"/>
                  <a:t>7</a:t>
                </a:r>
                <a:endParaRPr lang="en-US" sz="1600" baseline="-25000" dirty="0"/>
              </a:p>
              <a:p>
                <a:r>
                  <a:rPr lang="en-US" sz="1600" dirty="0"/>
                  <a:t>       			 </a:t>
                </a:r>
                <a:r>
                  <a:rPr lang="en-US" sz="1600" dirty="0" smtClean="0"/>
                  <a:t>c</a:t>
                </a:r>
                <a:r>
                  <a:rPr lang="en-US" sz="1600" baseline="-25000" dirty="0" smtClean="0"/>
                  <a:t>1</a:t>
                </a:r>
                <a:r>
                  <a:rPr lang="en-US" sz="1600" dirty="0" smtClean="0"/>
                  <a:t>     b</a:t>
                </a:r>
                <a:r>
                  <a:rPr lang="en-US" sz="1600" baseline="-25000" dirty="0" smtClean="0"/>
                  <a:t>8</a:t>
                </a:r>
                <a:endParaRPr lang="en-US" sz="1600" dirty="0" smtClean="0"/>
              </a:p>
            </p:txBody>
          </p:sp>
        </p:grpSp>
        <p:cxnSp>
          <p:nvCxnSpPr>
            <p:cNvPr id="10" name="Straight Connector 9"/>
            <p:cNvCxnSpPr/>
            <p:nvPr/>
          </p:nvCxnSpPr>
          <p:spPr>
            <a:xfrm>
              <a:off x="3453322" y="4286220"/>
              <a:ext cx="0" cy="1385017"/>
            </a:xfrm>
            <a:prstGeom prst="line">
              <a:avLst/>
            </a:prstGeom>
            <a:ln w="222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H="1">
              <a:off x="3442931" y="5550010"/>
              <a:ext cx="718410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ight Brace 13"/>
          <p:cNvSpPr/>
          <p:nvPr/>
        </p:nvSpPr>
        <p:spPr>
          <a:xfrm rot="10800000">
            <a:off x="457199" y="1952172"/>
            <a:ext cx="130627" cy="533400"/>
          </a:xfrm>
          <a:prstGeom prst="rightBrace">
            <a:avLst/>
          </a:prstGeom>
          <a:ln>
            <a:solidFill>
              <a:srgbClr val="0919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fa-IR" sz="2000">
              <a:cs typeface="B Nazanin" pitchFamily="2" charset="-78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4121194" y="5017532"/>
            <a:ext cx="755606" cy="316468"/>
          </a:xfrm>
          <a:prstGeom prst="straightConnector1">
            <a:avLst/>
          </a:prstGeom>
          <a:ln w="158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495800" y="4692469"/>
            <a:ext cx="324576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>
              <a:spcAft>
                <a:spcPts val="300"/>
              </a:spcAft>
            </a:pPr>
            <a:r>
              <a:rPr lang="fa-IR" dirty="0" smtClean="0">
                <a:solidFill>
                  <a:srgbClr val="C00000"/>
                </a:solidFill>
                <a:cs typeface="B Nazanin" pitchFamily="2" charset="-78"/>
              </a:rPr>
              <a:t>درج به صورت عملاً تاپلی و نه مجموعه‏ای</a:t>
            </a:r>
            <a:endParaRPr lang="en-US" sz="1600" baseline="-25000" dirty="0" smtClean="0">
              <a:solidFill>
                <a:srgbClr val="C00000"/>
              </a:solidFill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028017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4" grpId="0" animBg="1"/>
      <p:bldP spid="18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فرم نرمال </a:t>
            </a:r>
            <a:r>
              <a:rPr lang="en-US" dirty="0"/>
              <a:t>4NF</a:t>
            </a:r>
            <a:r>
              <a:rPr lang="fa-IR" dirty="0"/>
              <a:t>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371600"/>
            <a:ext cx="8839200" cy="5257799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fa-IR" b="1" dirty="0" smtClean="0">
                <a:solidFill>
                  <a:srgbClr val="0919AF"/>
                </a:solidFill>
              </a:rPr>
              <a:t>قضیه فاگین (</a:t>
            </a:r>
            <a:r>
              <a:rPr lang="en-US" sz="1800" b="1" dirty="0" smtClean="0">
                <a:solidFill>
                  <a:srgbClr val="0919AF"/>
                </a:solidFill>
              </a:rPr>
              <a:t>Fagin</a:t>
            </a:r>
            <a:r>
              <a:rPr lang="fa-IR" b="1" dirty="0" smtClean="0">
                <a:solidFill>
                  <a:srgbClr val="0919AF"/>
                </a:solidFill>
              </a:rPr>
              <a:t>): </a:t>
            </a:r>
            <a:r>
              <a:rPr lang="fa-IR" dirty="0" smtClean="0"/>
              <a:t>رابطه </a:t>
            </a:r>
            <a:r>
              <a:rPr lang="en-US" sz="1800" dirty="0" smtClean="0"/>
              <a:t>R(A, B, C)</a:t>
            </a:r>
            <a:r>
              <a:rPr lang="fa-IR" sz="1800" dirty="0" smtClean="0"/>
              <a:t> </a:t>
            </a:r>
            <a:r>
              <a:rPr lang="fa-IR" dirty="0" smtClean="0"/>
              <a:t>به دو پرتوش </a:t>
            </a:r>
            <a:r>
              <a:rPr lang="en-US" sz="1800" dirty="0" smtClean="0"/>
              <a:t>R</a:t>
            </a:r>
            <a:r>
              <a:rPr lang="en-US" sz="1800" baseline="-25000" dirty="0" smtClean="0"/>
              <a:t>1</a:t>
            </a:r>
            <a:r>
              <a:rPr lang="en-US" sz="1800" dirty="0" smtClean="0"/>
              <a:t>(A, B)</a:t>
            </a:r>
            <a:r>
              <a:rPr lang="fa-IR" sz="1800" dirty="0" smtClean="0"/>
              <a:t> </a:t>
            </a:r>
            <a:r>
              <a:rPr lang="fa-IR" dirty="0" smtClean="0"/>
              <a:t>و </a:t>
            </a:r>
            <a:r>
              <a:rPr lang="en-US" sz="1800" dirty="0" smtClean="0"/>
              <a:t>R</a:t>
            </a:r>
            <a:r>
              <a:rPr lang="en-US" sz="1800" baseline="-25000" dirty="0" smtClean="0"/>
              <a:t>2</a:t>
            </a:r>
            <a:r>
              <a:rPr lang="en-US" sz="1800" dirty="0" smtClean="0"/>
              <a:t>(A, C)</a:t>
            </a:r>
            <a:r>
              <a:rPr lang="fa-IR" sz="1800" dirty="0" smtClean="0"/>
              <a:t> </a:t>
            </a:r>
            <a:r>
              <a:rPr lang="fa-IR" dirty="0" smtClean="0"/>
              <a:t>تجزیه بی‏کاست (</a:t>
            </a:r>
            <a:r>
              <a:rPr lang="en-US" sz="1800" dirty="0" err="1" smtClean="0"/>
              <a:t>Nonloss</a:t>
            </a:r>
            <a:r>
              <a:rPr lang="fa-IR" sz="1800" dirty="0" smtClean="0"/>
              <a:t>) </a:t>
            </a:r>
            <a:r>
              <a:rPr lang="fa-IR" dirty="0" smtClean="0"/>
              <a:t>می‏شود اگر و فقط اگر </a:t>
            </a:r>
            <a:r>
              <a:rPr lang="en-US" sz="1800" dirty="0" smtClean="0"/>
              <a:t>A</a:t>
            </a:r>
            <a:r>
              <a:rPr lang="en-US" sz="1800" dirty="0" smtClean="0">
                <a:sym typeface="Symbol"/>
              </a:rPr>
              <a:t>B</a:t>
            </a:r>
            <a:r>
              <a:rPr lang="fa-IR" dirty="0" smtClean="0">
                <a:sym typeface="Symbol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fa-IR" dirty="0" smtClean="0">
                <a:sym typeface="Symbol"/>
              </a:rPr>
              <a:t>قضیه فاگین (برای </a:t>
            </a:r>
            <a:r>
              <a:rPr lang="en-US" sz="1800" dirty="0" smtClean="0">
                <a:sym typeface="Symbol"/>
              </a:rPr>
              <a:t>MVD</a:t>
            </a:r>
            <a:r>
              <a:rPr lang="fa-IR" dirty="0" smtClean="0">
                <a:sym typeface="Symbol"/>
              </a:rPr>
              <a:t>) تعمیم قضیه هیث (برای </a:t>
            </a:r>
            <a:r>
              <a:rPr lang="en-US" sz="1800" dirty="0" smtClean="0">
                <a:sym typeface="Symbol"/>
              </a:rPr>
              <a:t>FD</a:t>
            </a:r>
            <a:r>
              <a:rPr lang="fa-IR" dirty="0" smtClean="0">
                <a:sym typeface="Symbol"/>
              </a:rPr>
              <a:t>) است.</a:t>
            </a:r>
            <a:endParaRPr lang="en-US" dirty="0" smtClean="0">
              <a:sym typeface="Symbol"/>
            </a:endParaRPr>
          </a:p>
          <a:p>
            <a:pPr>
              <a:lnSpc>
                <a:spcPct val="200000"/>
              </a:lnSpc>
            </a:pPr>
            <a:r>
              <a:rPr lang="fa-IR" dirty="0" smtClean="0">
                <a:sym typeface="Symbol"/>
              </a:rPr>
              <a:t>آیا می‏توان گفت مفهوم </a:t>
            </a:r>
            <a:r>
              <a:rPr lang="en-US" sz="1800" dirty="0" smtClean="0">
                <a:sym typeface="Symbol"/>
              </a:rPr>
              <a:t>MVD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تعمیم مفهوم </a:t>
            </a:r>
            <a:r>
              <a:rPr lang="en-US" sz="1800" dirty="0" smtClean="0">
                <a:sym typeface="Symbol"/>
              </a:rPr>
              <a:t>FD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است؟ آیا می‏توان گفت </a:t>
            </a:r>
            <a:r>
              <a:rPr lang="en-US" sz="1800" dirty="0" smtClean="0">
                <a:sym typeface="Symbol"/>
              </a:rPr>
              <a:t>FD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حالت خاصی از </a:t>
            </a:r>
            <a:r>
              <a:rPr lang="en-US" sz="1800" dirty="0" smtClean="0">
                <a:sym typeface="Symbol"/>
              </a:rPr>
              <a:t>MVD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است؟</a:t>
            </a:r>
          </a:p>
          <a:p>
            <a:pPr lvl="1">
              <a:lnSpc>
                <a:spcPct val="200000"/>
              </a:lnSpc>
            </a:pPr>
            <a:r>
              <a:rPr lang="en-US" sz="1800" dirty="0" smtClean="0">
                <a:sym typeface="Symbol"/>
              </a:rPr>
              <a:t>FD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حالت خاصی از </a:t>
            </a:r>
            <a:r>
              <a:rPr lang="en-US" sz="1800" dirty="0" smtClean="0">
                <a:sym typeface="Symbol"/>
              </a:rPr>
              <a:t>MVD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است که در آن مجموعه‏های خو‏ش‏تعریف، تک عنصری هستند.</a:t>
            </a:r>
          </a:p>
          <a:p>
            <a:pPr>
              <a:lnSpc>
                <a:spcPct val="200000"/>
              </a:lnSpc>
            </a:pPr>
            <a:r>
              <a:rPr lang="fa-IR" dirty="0" smtClean="0">
                <a:sym typeface="Symbol"/>
              </a:rPr>
              <a:t>همچنین این استنتاج منطقی را هم داریم:</a:t>
            </a:r>
          </a:p>
          <a:p>
            <a:pPr marL="0" indent="0" algn="l" rtl="0">
              <a:buNone/>
            </a:pPr>
            <a:r>
              <a:rPr lang="fa-IR" sz="1800" b="1" dirty="0" smtClean="0">
                <a:sym typeface="Symbol"/>
              </a:rPr>
              <a:t>	</a:t>
            </a:r>
            <a:r>
              <a:rPr lang="en-US" sz="1800" b="1" dirty="0" smtClean="0">
                <a:sym typeface="Symbol"/>
              </a:rPr>
              <a:t>If</a:t>
            </a:r>
            <a:r>
              <a:rPr lang="en-US" sz="1800" dirty="0" smtClean="0">
                <a:sym typeface="Symbol"/>
              </a:rPr>
              <a:t>  AB  </a:t>
            </a:r>
            <a:r>
              <a:rPr lang="en-US" sz="1800" b="1" dirty="0" smtClean="0">
                <a:sym typeface="Symbol"/>
              </a:rPr>
              <a:t>then</a:t>
            </a:r>
            <a:r>
              <a:rPr lang="en-US" sz="1800" dirty="0" smtClean="0">
                <a:sym typeface="Symbol"/>
              </a:rPr>
              <a:t>  AB</a:t>
            </a:r>
            <a:endParaRPr lang="fa-IR" sz="1800" dirty="0" smtClean="0">
              <a:sym typeface="Symbol"/>
            </a:endParaRPr>
          </a:p>
        </p:txBody>
      </p:sp>
    </p:spTree>
    <p:extLst>
      <p:ext uri="{BB962C8B-B14F-4D97-AF65-F5344CB8AC3E}">
        <p14:creationId xmlns:p14="http://schemas.microsoft.com/office/powerpoint/2010/main" val="3101744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فرم نرمال </a:t>
            </a:r>
            <a:r>
              <a:rPr lang="en-US" dirty="0"/>
              <a:t>4NF</a:t>
            </a:r>
            <a:r>
              <a:rPr lang="fa-IR" dirty="0"/>
              <a:t>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fa-IR" b="1" dirty="0">
                <a:solidFill>
                  <a:srgbClr val="C00000"/>
                </a:solidFill>
                <a:sym typeface="Symbol"/>
              </a:rPr>
              <a:t>نکته: </a:t>
            </a:r>
            <a:r>
              <a:rPr lang="fa-IR" dirty="0">
                <a:sym typeface="Symbol"/>
              </a:rPr>
              <a:t>بحث </a:t>
            </a:r>
            <a:r>
              <a:rPr lang="en-US" sz="1800" dirty="0">
                <a:sym typeface="Symbol"/>
              </a:rPr>
              <a:t>4NF</a:t>
            </a:r>
            <a:r>
              <a:rPr lang="fa-IR" sz="1800" dirty="0">
                <a:sym typeface="Symbol"/>
              </a:rPr>
              <a:t> </a:t>
            </a:r>
            <a:r>
              <a:rPr lang="fa-IR" dirty="0">
                <a:sym typeface="Symbol"/>
              </a:rPr>
              <a:t>از یک دیدگاهی اصلاً می‏تواند موضوعیت نداشته باشد. زیرا رابطه‏ای که </a:t>
            </a:r>
            <a:r>
              <a:rPr lang="en-US" sz="1800" dirty="0">
                <a:sym typeface="Symbol"/>
              </a:rPr>
              <a:t>BCNF</a:t>
            </a:r>
            <a:r>
              <a:rPr lang="fa-IR" sz="1800" dirty="0">
                <a:sym typeface="Symbol"/>
              </a:rPr>
              <a:t> </a:t>
            </a:r>
            <a:r>
              <a:rPr lang="fa-IR" dirty="0">
                <a:sym typeface="Symbol"/>
              </a:rPr>
              <a:t>باشد و </a:t>
            </a:r>
            <a:r>
              <a:rPr lang="en-US" sz="1800" dirty="0">
                <a:sym typeface="Symbol"/>
              </a:rPr>
              <a:t>MVD</a:t>
            </a:r>
            <a:r>
              <a:rPr lang="fa-IR" sz="1800" dirty="0">
                <a:sym typeface="Symbol"/>
              </a:rPr>
              <a:t> </a:t>
            </a:r>
            <a:r>
              <a:rPr lang="fa-IR" dirty="0">
                <a:sym typeface="Symbol"/>
              </a:rPr>
              <a:t>داشته باشد قطعاً صفت چندمقداری دارد و می‏دانیم در </a:t>
            </a:r>
            <a:r>
              <a:rPr lang="fa-IR" dirty="0" smtClean="0">
                <a:sym typeface="Symbol"/>
              </a:rPr>
              <a:t>طراحی </a:t>
            </a:r>
            <a:r>
              <a:rPr lang="fa-IR" dirty="0">
                <a:sym typeface="Symbol"/>
              </a:rPr>
              <a:t>برای صفات چندمقداری، از همان ابتدا می‏توان رابطه‏های جداگانه طراحی کرد</a:t>
            </a:r>
            <a:r>
              <a:rPr lang="fa-IR" dirty="0" smtClean="0">
                <a:sym typeface="Symbol"/>
              </a:rPr>
              <a:t>.</a:t>
            </a:r>
            <a:endParaRPr lang="fa-IR" dirty="0" smtClean="0"/>
          </a:p>
          <a:p>
            <a:pPr>
              <a:lnSpc>
                <a:spcPct val="200000"/>
              </a:lnSpc>
            </a:pPr>
            <a:r>
              <a:rPr lang="fa-IR" dirty="0" smtClean="0"/>
              <a:t>با این همه مفهوم </a:t>
            </a:r>
            <a:r>
              <a:rPr lang="en-US" sz="1800" dirty="0" smtClean="0"/>
              <a:t>MVD</a:t>
            </a:r>
            <a:r>
              <a:rPr lang="fa-IR" sz="1800" dirty="0" smtClean="0"/>
              <a:t> </a:t>
            </a:r>
            <a:r>
              <a:rPr lang="fa-IR" dirty="0" smtClean="0"/>
              <a:t>به عنوان بیان فرمال صفت چندمقداری قابل توجه است.</a:t>
            </a:r>
          </a:p>
          <a:p>
            <a:pPr>
              <a:lnSpc>
                <a:spcPct val="200000"/>
              </a:lnSpc>
            </a:pPr>
            <a:endParaRPr lang="fa-IR" dirty="0" smtClean="0"/>
          </a:p>
          <a:p>
            <a:pPr marL="0" indent="0">
              <a:lnSpc>
                <a:spcPct val="200000"/>
              </a:lnSpc>
              <a:buNone/>
            </a:pPr>
            <a:r>
              <a:rPr lang="fa-IR" dirty="0"/>
              <a:t> </a:t>
            </a:r>
            <a:r>
              <a:rPr lang="fa-IR" dirty="0" smtClean="0"/>
              <a:t>       تعریف زاینولو از </a:t>
            </a:r>
            <a:r>
              <a:rPr lang="en-US" sz="1800" dirty="0" smtClean="0"/>
              <a:t>3NF</a:t>
            </a:r>
            <a:r>
              <a:rPr lang="fa-IR" dirty="0" smtClean="0"/>
              <a:t>، </a:t>
            </a:r>
            <a:r>
              <a:rPr lang="en-US" sz="1800" dirty="0" smtClean="0"/>
              <a:t>BCNF</a:t>
            </a:r>
            <a:r>
              <a:rPr lang="fa-IR" dirty="0" smtClean="0"/>
              <a:t>، </a:t>
            </a:r>
            <a:r>
              <a:rPr lang="en-US" sz="1800" dirty="0" smtClean="0"/>
              <a:t>4NF</a:t>
            </a:r>
            <a:r>
              <a:rPr lang="fa-IR" sz="1800" dirty="0" smtClean="0"/>
              <a:t> </a:t>
            </a:r>
            <a:r>
              <a:rPr lang="fa-IR" dirty="0" smtClean="0"/>
              <a:t>و ... مطالعه شود.</a:t>
            </a:r>
          </a:p>
          <a:p>
            <a:endParaRPr lang="en-US" dirty="0"/>
          </a:p>
        </p:txBody>
      </p:sp>
      <p:pic>
        <p:nvPicPr>
          <p:cNvPr id="4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6425" y="4800600"/>
            <a:ext cx="481506" cy="41483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1294563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فرم نرمال </a:t>
            </a:r>
            <a:r>
              <a:rPr lang="en-US" dirty="0" smtClean="0"/>
              <a:t>5NF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fa-IR" b="1" dirty="0" smtClean="0">
                <a:solidFill>
                  <a:srgbClr val="C00000"/>
                </a:solidFill>
              </a:rPr>
              <a:t>           وابستگی پیوندی (</a:t>
            </a:r>
            <a:r>
              <a:rPr lang="en-US" sz="1800" b="1" dirty="0" smtClean="0">
                <a:solidFill>
                  <a:srgbClr val="C00000"/>
                </a:solidFill>
              </a:rPr>
              <a:t>JD</a:t>
            </a:r>
            <a:r>
              <a:rPr lang="fa-IR" b="1" dirty="0" smtClean="0">
                <a:solidFill>
                  <a:srgbClr val="C00000"/>
                </a:solidFill>
              </a:rPr>
              <a:t>): </a:t>
            </a:r>
            <a:r>
              <a:rPr lang="fa-IR" dirty="0" smtClean="0"/>
              <a:t>رابطه </a:t>
            </a:r>
            <a:r>
              <a:rPr lang="en-US" sz="1800" dirty="0" smtClean="0"/>
              <a:t>R</a:t>
            </a:r>
            <a:r>
              <a:rPr lang="fa-IR" dirty="0" smtClean="0"/>
              <a:t> وابستگی پیوندی به </a:t>
            </a:r>
            <a:r>
              <a:rPr lang="en-US" sz="1800" dirty="0" smtClean="0"/>
              <a:t>n</a:t>
            </a:r>
            <a:r>
              <a:rPr lang="fa-IR" dirty="0" smtClean="0"/>
              <a:t> پرتو </a:t>
            </a:r>
            <a:r>
              <a:rPr lang="en-US" sz="1800" dirty="0" smtClean="0"/>
              <a:t>R</a:t>
            </a:r>
            <a:r>
              <a:rPr lang="en-US" sz="1800" baseline="-25000" dirty="0" smtClean="0"/>
              <a:t>1</a:t>
            </a:r>
            <a:r>
              <a:rPr lang="fa-IR" dirty="0" smtClean="0"/>
              <a:t>، </a:t>
            </a:r>
            <a:r>
              <a:rPr lang="en-US" sz="1800" dirty="0" smtClean="0"/>
              <a:t>R</a:t>
            </a:r>
            <a:r>
              <a:rPr lang="en-US" sz="1800" baseline="-25000" dirty="0" smtClean="0"/>
              <a:t>2</a:t>
            </a:r>
            <a:r>
              <a:rPr lang="fa-IR" dirty="0" smtClean="0"/>
              <a:t>، ... و </a:t>
            </a:r>
            <a:r>
              <a:rPr lang="en-US" sz="1800" dirty="0" err="1" smtClean="0"/>
              <a:t>R</a:t>
            </a:r>
            <a:r>
              <a:rPr lang="en-US" sz="1800" baseline="-25000" dirty="0" err="1" smtClean="0"/>
              <a:t>n</a:t>
            </a:r>
            <a:r>
              <a:rPr lang="fa-IR" dirty="0" smtClean="0"/>
              <a:t> دارد اگر و فقط اگر </a:t>
            </a:r>
            <a:r>
              <a:rPr lang="en-US" sz="1800" dirty="0" smtClean="0"/>
              <a:t>R</a:t>
            </a:r>
            <a:r>
              <a:rPr lang="fa-IR" dirty="0" smtClean="0"/>
              <a:t> حاصل پیوند این </a:t>
            </a:r>
            <a:r>
              <a:rPr lang="en-US" dirty="0" smtClean="0"/>
              <a:t>n</a:t>
            </a:r>
            <a:r>
              <a:rPr lang="fa-IR" dirty="0" smtClean="0"/>
              <a:t> پرتو باشد ( و نه کمتر).</a:t>
            </a:r>
          </a:p>
          <a:p>
            <a:pPr marL="0" indent="0" algn="l" rtl="0">
              <a:lnSpc>
                <a:spcPct val="200000"/>
              </a:lnSpc>
              <a:buNone/>
            </a:pPr>
            <a:r>
              <a:rPr lang="en-US" sz="1800" dirty="0" smtClean="0"/>
              <a:t>R=[JD]*(R</a:t>
            </a:r>
            <a:r>
              <a:rPr lang="en-US" sz="1800" baseline="-25000" dirty="0" smtClean="0"/>
              <a:t>1</a:t>
            </a:r>
            <a:r>
              <a:rPr lang="en-US" sz="1800" dirty="0" smtClean="0"/>
              <a:t>, R</a:t>
            </a:r>
            <a:r>
              <a:rPr lang="en-US" sz="1800" baseline="-25000" dirty="0" smtClean="0"/>
              <a:t>2</a:t>
            </a:r>
            <a:r>
              <a:rPr lang="en-US" sz="1800" dirty="0" smtClean="0"/>
              <a:t>, …, </a:t>
            </a:r>
            <a:r>
              <a:rPr lang="en-US" sz="1800" dirty="0" err="1" smtClean="0"/>
              <a:t>R</a:t>
            </a:r>
            <a:r>
              <a:rPr lang="en-US" sz="1800" baseline="-25000" dirty="0" err="1" smtClean="0"/>
              <a:t>n</a:t>
            </a:r>
            <a:r>
              <a:rPr lang="en-US" sz="1800" dirty="0" smtClean="0"/>
              <a:t>)</a:t>
            </a:r>
            <a:endParaRPr lang="fa-IR" sz="1800" dirty="0" smtClean="0"/>
          </a:p>
          <a:p>
            <a:pPr marL="0" indent="0" algn="r">
              <a:lnSpc>
                <a:spcPct val="200000"/>
              </a:lnSpc>
              <a:buNone/>
            </a:pPr>
            <a:r>
              <a:rPr lang="fa-IR" sz="1800" dirty="0" smtClean="0"/>
              <a:t>           </a:t>
            </a:r>
            <a:r>
              <a:rPr lang="en-US" sz="1800" dirty="0" smtClean="0"/>
              <a:t>CTB=[JD]*(CT, CB)</a:t>
            </a:r>
            <a:endParaRPr lang="fa-IR" sz="1800" dirty="0" smtClean="0"/>
          </a:p>
          <a:p>
            <a:pPr algn="r">
              <a:lnSpc>
                <a:spcPct val="200000"/>
              </a:lnSpc>
            </a:pPr>
            <a:r>
              <a:rPr lang="en-US" sz="1800" dirty="0" smtClean="0"/>
              <a:t>JD</a:t>
            </a:r>
            <a:r>
              <a:rPr lang="fa-IR" sz="1800" dirty="0" smtClean="0"/>
              <a:t> </a:t>
            </a:r>
            <a:r>
              <a:rPr lang="fa-IR" dirty="0" smtClean="0"/>
              <a:t>را </a:t>
            </a:r>
            <a:r>
              <a:rPr lang="fa-IR" u="sng" dirty="0" smtClean="0">
                <a:solidFill>
                  <a:srgbClr val="C00000"/>
                </a:solidFill>
              </a:rPr>
              <a:t>نامهم</a:t>
            </a:r>
            <a:r>
              <a:rPr lang="fa-IR" dirty="0" smtClean="0">
                <a:solidFill>
                  <a:srgbClr val="C00000"/>
                </a:solidFill>
              </a:rPr>
              <a:t> </a:t>
            </a:r>
            <a:r>
              <a:rPr lang="fa-IR" dirty="0" smtClean="0"/>
              <a:t>گوییم هرگاه عنوان (</a:t>
            </a:r>
            <a:r>
              <a:rPr lang="en-US" sz="1800" dirty="0" smtClean="0"/>
              <a:t>Heading</a:t>
            </a:r>
            <a:r>
              <a:rPr lang="fa-IR" dirty="0" smtClean="0"/>
              <a:t>) یکی از </a:t>
            </a:r>
            <a:r>
              <a:rPr lang="en-US" sz="1800" dirty="0" err="1" smtClean="0"/>
              <a:t>R</a:t>
            </a:r>
            <a:r>
              <a:rPr lang="en-US" sz="1800" baseline="-25000" dirty="0" err="1" smtClean="0"/>
              <a:t>i</a:t>
            </a:r>
            <a:r>
              <a:rPr lang="fa-IR" dirty="0" smtClean="0"/>
              <a:t>ها همان عنوان (</a:t>
            </a:r>
            <a:r>
              <a:rPr lang="en-US" sz="1800" dirty="0" smtClean="0"/>
              <a:t>Heading</a:t>
            </a:r>
            <a:r>
              <a:rPr lang="fa-IR" dirty="0" smtClean="0"/>
              <a:t>) رابطه </a:t>
            </a:r>
            <a:r>
              <a:rPr lang="en-US" sz="1800" dirty="0" smtClean="0"/>
              <a:t>R</a:t>
            </a:r>
            <a:r>
              <a:rPr lang="fa-IR" dirty="0" smtClean="0"/>
              <a:t> باشد.</a:t>
            </a:r>
          </a:p>
          <a:p>
            <a:pPr marL="0" indent="0" algn="r">
              <a:lnSpc>
                <a:spcPct val="200000"/>
              </a:lnSpc>
              <a:buNone/>
            </a:pPr>
            <a:r>
              <a:rPr lang="fa-IR" dirty="0" smtClean="0"/>
              <a:t>          </a:t>
            </a:r>
            <a:r>
              <a:rPr lang="en-US" sz="1800" b="1" dirty="0" smtClean="0">
                <a:solidFill>
                  <a:srgbClr val="0919AF"/>
                </a:solidFill>
              </a:rPr>
              <a:t>5NF</a:t>
            </a:r>
            <a:r>
              <a:rPr lang="fa-IR" sz="1800" b="1" dirty="0" smtClean="0">
                <a:solidFill>
                  <a:srgbClr val="0919AF"/>
                </a:solidFill>
              </a:rPr>
              <a:t> [</a:t>
            </a:r>
            <a:r>
              <a:rPr lang="en-US" sz="1800" b="1" dirty="0" smtClean="0">
                <a:solidFill>
                  <a:srgbClr val="0919AF"/>
                </a:solidFill>
              </a:rPr>
              <a:t>PJNF</a:t>
            </a:r>
            <a:r>
              <a:rPr lang="fa-IR" sz="1800" b="1" dirty="0" smtClean="0">
                <a:solidFill>
                  <a:srgbClr val="0919AF"/>
                </a:solidFill>
              </a:rPr>
              <a:t>]- فرم نرمال پرتو پیوندی</a:t>
            </a:r>
            <a:r>
              <a:rPr lang="fa-IR" b="1" dirty="0" smtClean="0">
                <a:solidFill>
                  <a:srgbClr val="0919AF"/>
                </a:solidFill>
              </a:rPr>
              <a:t>: </a:t>
            </a:r>
            <a:r>
              <a:rPr lang="fa-IR" dirty="0" smtClean="0"/>
              <a:t>رابطه </a:t>
            </a:r>
            <a:r>
              <a:rPr lang="en-US" sz="1800" dirty="0" smtClean="0"/>
              <a:t>R</a:t>
            </a:r>
            <a:r>
              <a:rPr lang="fa-IR" dirty="0" smtClean="0"/>
              <a:t> در </a:t>
            </a:r>
            <a:r>
              <a:rPr lang="en-US" sz="1800" dirty="0" smtClean="0"/>
              <a:t>5NF</a:t>
            </a:r>
            <a:r>
              <a:rPr lang="fa-IR" sz="1800" dirty="0" smtClean="0"/>
              <a:t> </a:t>
            </a:r>
            <a:r>
              <a:rPr lang="fa-IR" dirty="0" smtClean="0"/>
              <a:t>است اگر و فقط اگر تمام </a:t>
            </a:r>
            <a:r>
              <a:rPr lang="en-US" sz="1800" dirty="0" smtClean="0"/>
              <a:t>JD</a:t>
            </a:r>
            <a:r>
              <a:rPr lang="fa-IR" dirty="0" smtClean="0"/>
              <a:t>های آن ناشی از </a:t>
            </a:r>
            <a:r>
              <a:rPr lang="en-US" sz="1800" dirty="0" smtClean="0"/>
              <a:t>CK</a:t>
            </a:r>
            <a:r>
              <a:rPr lang="fa-IR" sz="1800" dirty="0" smtClean="0"/>
              <a:t> </a:t>
            </a:r>
            <a:r>
              <a:rPr lang="fa-IR" dirty="0" smtClean="0"/>
              <a:t>باشد. ‏</a:t>
            </a:r>
            <a:r>
              <a:rPr lang="fa-IR" dirty="0" smtClean="0">
                <a:sym typeface="Symbol"/>
              </a:rPr>
              <a:t> ناشی از </a:t>
            </a:r>
            <a:r>
              <a:rPr lang="en-US" sz="1800" dirty="0" smtClean="0">
                <a:sym typeface="Symbol"/>
              </a:rPr>
              <a:t>CK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بودن یعنی عنوان همه پرتوها، در همه </a:t>
            </a:r>
            <a:r>
              <a:rPr lang="en-US" sz="1800" dirty="0" smtClean="0">
                <a:sym typeface="Symbol"/>
              </a:rPr>
              <a:t>JD</a:t>
            </a:r>
            <a:r>
              <a:rPr lang="fa-IR" dirty="0" smtClean="0">
                <a:sym typeface="Symbol"/>
              </a:rPr>
              <a:t>ها، سوپرکلید باشد.</a:t>
            </a:r>
          </a:p>
          <a:p>
            <a:pPr algn="r">
              <a:lnSpc>
                <a:spcPct val="200000"/>
              </a:lnSpc>
            </a:pPr>
            <a:r>
              <a:rPr lang="fa-IR" dirty="0" smtClean="0">
                <a:sym typeface="Symbol"/>
              </a:rPr>
              <a:t>رابطه </a:t>
            </a:r>
            <a:r>
              <a:rPr lang="en-US" sz="1800" dirty="0" smtClean="0">
                <a:sym typeface="Symbol"/>
              </a:rPr>
              <a:t>CTB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در </a:t>
            </a:r>
            <a:r>
              <a:rPr lang="en-US" sz="1800" dirty="0" smtClean="0">
                <a:sym typeface="Symbol"/>
              </a:rPr>
              <a:t>5NF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نیست، چون </a:t>
            </a:r>
            <a:r>
              <a:rPr lang="en-US" sz="1800" dirty="0" smtClean="0">
                <a:sym typeface="Symbol"/>
              </a:rPr>
              <a:t>(C#, T#)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و </a:t>
            </a:r>
            <a:r>
              <a:rPr lang="en-US" sz="1800" dirty="0" smtClean="0">
                <a:sym typeface="Symbol"/>
              </a:rPr>
              <a:t>(C#, B#)</a:t>
            </a:r>
            <a:r>
              <a:rPr lang="fa-IR" dirty="0" smtClean="0">
                <a:sym typeface="Symbol"/>
              </a:rPr>
              <a:t> سوپرکلید رابطه </a:t>
            </a:r>
            <a:r>
              <a:rPr lang="en-US" sz="1800" dirty="0" smtClean="0">
                <a:sym typeface="Symbol"/>
              </a:rPr>
              <a:t>CTB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نیستند.</a:t>
            </a:r>
            <a:endParaRPr lang="en-US" dirty="0"/>
          </a:p>
        </p:txBody>
      </p:sp>
      <p:pic>
        <p:nvPicPr>
          <p:cNvPr id="4" name="Picture 3" descr="\\VBOXSVR\mahmoud\Documents\EDU\Sharif\DB\TA\tarif_n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9196" y="1600200"/>
            <a:ext cx="521122" cy="4030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FC318"/>
            </a:solidFill>
          </a:ln>
          <a:effectLst>
            <a:glow rad="50800">
              <a:srgbClr val="0FC318">
                <a:alpha val="80000"/>
              </a:srgbClr>
            </a:glow>
            <a:reflection blurRad="12700" stA="38000" endPos="28000" dist="5000" dir="5400000" sy="-100000" algn="bl" rotWithShape="0"/>
            <a:softEdge rad="0"/>
          </a:effectLst>
          <a:extLst/>
        </p:spPr>
      </p:pic>
      <p:pic>
        <p:nvPicPr>
          <p:cNvPr id="5" name="Picture 4" descr="\\VBOXSVR\mahmoud\Documents\EDU\Sharif\DB\TA\tarif_n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9196" y="4702345"/>
            <a:ext cx="521122" cy="4030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FC318"/>
            </a:solidFill>
          </a:ln>
          <a:effectLst>
            <a:glow rad="50800">
              <a:srgbClr val="0FC318">
                <a:alpha val="80000"/>
              </a:srgbClr>
            </a:glow>
            <a:reflection blurRad="12700" stA="38000" endPos="28000" dist="5000" dir="5400000" sy="-100000" algn="bl" rotWithShape="0"/>
            <a:softEdge rad="0"/>
          </a:effectLst>
          <a:extLst/>
        </p:spPr>
      </p:pic>
      <p:pic>
        <p:nvPicPr>
          <p:cNvPr id="6" name="Picture 5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3276807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4961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فرم نرمال </a:t>
            </a:r>
            <a:r>
              <a:rPr lang="en-US" dirty="0" smtClean="0"/>
              <a:t>5NF</a:t>
            </a:r>
            <a:r>
              <a:rPr lang="fa-IR" dirty="0" smtClean="0"/>
              <a:t>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410200"/>
          </a:xfrm>
        </p:spPr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US" sz="1800" dirty="0" smtClean="0"/>
              <a:t>STUD (</a:t>
            </a:r>
            <a:r>
              <a:rPr lang="en-US" sz="1800" u="sng" dirty="0" smtClean="0"/>
              <a:t>STID</a:t>
            </a:r>
            <a:r>
              <a:rPr lang="en-US" sz="1800" dirty="0" smtClean="0"/>
              <a:t>,  STNAME,  STJ,  STL)</a:t>
            </a:r>
            <a:endParaRPr lang="fa-IR" sz="1800" dirty="0" smtClean="0"/>
          </a:p>
          <a:p>
            <a:endParaRPr lang="fa-IR" sz="1600" dirty="0"/>
          </a:p>
          <a:p>
            <a:r>
              <a:rPr lang="fa-IR" dirty="0" smtClean="0"/>
              <a:t>فرض می‏کنیم که </a:t>
            </a:r>
            <a:r>
              <a:rPr lang="en-US" sz="1800" dirty="0" smtClean="0"/>
              <a:t>3NF</a:t>
            </a:r>
            <a:r>
              <a:rPr lang="fa-IR" sz="1800" dirty="0" smtClean="0"/>
              <a:t> </a:t>
            </a:r>
            <a:r>
              <a:rPr lang="fa-IR" dirty="0" smtClean="0"/>
              <a:t>هست و </a:t>
            </a:r>
            <a:r>
              <a:rPr lang="en-US" sz="1800" dirty="0" smtClean="0"/>
              <a:t>FD</a:t>
            </a:r>
            <a:r>
              <a:rPr lang="fa-IR" sz="1800" dirty="0" smtClean="0"/>
              <a:t> </a:t>
            </a:r>
            <a:r>
              <a:rPr lang="fa-IR" dirty="0" smtClean="0"/>
              <a:t>مزاحم نداریم.</a:t>
            </a:r>
          </a:p>
          <a:p>
            <a:pPr marL="0" indent="0" algn="l" rtl="0">
              <a:buNone/>
            </a:pPr>
            <a:r>
              <a:rPr lang="en-US" sz="1800" dirty="0" smtClean="0"/>
              <a:t>   STN (</a:t>
            </a:r>
            <a:r>
              <a:rPr lang="en-US" sz="1800" u="sng" dirty="0" smtClean="0"/>
              <a:t>STID</a:t>
            </a:r>
            <a:r>
              <a:rPr lang="en-US" sz="1800" dirty="0" smtClean="0"/>
              <a:t>,  STNAME)</a:t>
            </a:r>
          </a:p>
          <a:p>
            <a:pPr marL="0" indent="0" algn="l" rtl="0">
              <a:buNone/>
            </a:pPr>
            <a:r>
              <a:rPr lang="en-US" sz="1800" dirty="0" smtClean="0"/>
              <a:t>   SJL (</a:t>
            </a:r>
            <a:r>
              <a:rPr lang="en-US" sz="1800" u="sng" dirty="0" smtClean="0"/>
              <a:t>STID</a:t>
            </a:r>
            <a:r>
              <a:rPr lang="en-US" sz="1800" dirty="0" smtClean="0"/>
              <a:t>, STJ, STL)           </a:t>
            </a:r>
            <a:r>
              <a:rPr lang="en-US" sz="1800" dirty="0" smtClean="0">
                <a:sym typeface="Symbol"/>
              </a:rPr>
              <a:t></a:t>
            </a:r>
            <a:r>
              <a:rPr lang="en-US" sz="1800" dirty="0" smtClean="0"/>
              <a:t>     STUD= [JD]*(STN, SJL)</a:t>
            </a:r>
            <a:r>
              <a:rPr lang="en-US" sz="1800" dirty="0">
                <a:solidFill>
                  <a:srgbClr val="0919AF"/>
                </a:solidFill>
              </a:rPr>
              <a:t> </a:t>
            </a:r>
            <a:r>
              <a:rPr lang="en-US" sz="1800" dirty="0" smtClean="0">
                <a:solidFill>
                  <a:srgbClr val="0919AF"/>
                </a:solidFill>
              </a:rPr>
              <a:t>    </a:t>
            </a:r>
            <a:r>
              <a:rPr lang="fa-IR" sz="1800" dirty="0" smtClean="0">
                <a:solidFill>
                  <a:srgbClr val="0919AF"/>
                </a:solidFill>
              </a:rPr>
              <a:t> به دو پرتو</a:t>
            </a:r>
            <a:r>
              <a:rPr lang="en-US" sz="1600" dirty="0" smtClean="0">
                <a:solidFill>
                  <a:srgbClr val="0919AF"/>
                </a:solidFill>
              </a:rPr>
              <a:t>JD</a:t>
            </a:r>
            <a:r>
              <a:rPr lang="fa-IR" sz="1600" dirty="0" smtClean="0"/>
              <a:t> </a:t>
            </a:r>
            <a:endParaRPr lang="en-US" sz="1800" dirty="0" smtClean="0"/>
          </a:p>
          <a:p>
            <a:pPr algn="l" rtl="0"/>
            <a:endParaRPr lang="en-US" dirty="0"/>
          </a:p>
          <a:p>
            <a:pPr marL="0" indent="0" algn="l" rtl="0">
              <a:buNone/>
            </a:pPr>
            <a:r>
              <a:rPr lang="en-US" sz="1800" dirty="0" smtClean="0"/>
              <a:t>   STN (</a:t>
            </a:r>
            <a:r>
              <a:rPr lang="en-US" sz="1800" u="sng" dirty="0" smtClean="0"/>
              <a:t>STID</a:t>
            </a:r>
            <a:r>
              <a:rPr lang="en-US" sz="1800" dirty="0" smtClean="0"/>
              <a:t>, STNAME)</a:t>
            </a:r>
          </a:p>
          <a:p>
            <a:pPr marL="0" indent="0" algn="l" rtl="0">
              <a:buNone/>
            </a:pPr>
            <a:r>
              <a:rPr lang="en-US" sz="1800" dirty="0" smtClean="0"/>
              <a:t>   SJ (</a:t>
            </a:r>
            <a:r>
              <a:rPr lang="en-US" sz="1800" u="sng" dirty="0" smtClean="0"/>
              <a:t>STID</a:t>
            </a:r>
            <a:r>
              <a:rPr lang="en-US" sz="1800" dirty="0" smtClean="0"/>
              <a:t>, STJ)                      </a:t>
            </a:r>
            <a:r>
              <a:rPr lang="en-US" sz="1800" dirty="0" smtClean="0">
                <a:sym typeface="Symbol"/>
              </a:rPr>
              <a:t>      STUD= [JD]*(STN, SJ, SL)    </a:t>
            </a:r>
            <a:r>
              <a:rPr lang="fa-IR" sz="1800" dirty="0" smtClean="0">
                <a:sym typeface="Symbol"/>
              </a:rPr>
              <a:t> </a:t>
            </a:r>
            <a:r>
              <a:rPr lang="fa-IR" sz="1800" dirty="0" smtClean="0">
                <a:solidFill>
                  <a:srgbClr val="0919AF"/>
                </a:solidFill>
              </a:rPr>
              <a:t>به سه پرتو</a:t>
            </a:r>
            <a:r>
              <a:rPr lang="en-US" sz="1600" dirty="0">
                <a:solidFill>
                  <a:srgbClr val="0919AF"/>
                </a:solidFill>
              </a:rPr>
              <a:t>JD</a:t>
            </a:r>
            <a:r>
              <a:rPr lang="fa-IR" sz="1600" dirty="0"/>
              <a:t> </a:t>
            </a:r>
            <a:endParaRPr lang="en-US" sz="1800" dirty="0" smtClean="0"/>
          </a:p>
          <a:p>
            <a:pPr marL="0" indent="0" algn="l" rtl="0">
              <a:buNone/>
            </a:pPr>
            <a:r>
              <a:rPr lang="en-US" sz="1800" dirty="0" smtClean="0"/>
              <a:t>   SL (</a:t>
            </a:r>
            <a:r>
              <a:rPr lang="en-US" sz="1800" u="sng" dirty="0" smtClean="0"/>
              <a:t>STID</a:t>
            </a:r>
            <a:r>
              <a:rPr lang="en-US" sz="1800" dirty="0" smtClean="0"/>
              <a:t>, STL)</a:t>
            </a:r>
            <a:endParaRPr lang="fa-IR" sz="1800" dirty="0" smtClean="0"/>
          </a:p>
          <a:p>
            <a:pPr algn="r"/>
            <a:r>
              <a:rPr lang="fa-IR" dirty="0" smtClean="0"/>
              <a:t>رابطه </a:t>
            </a:r>
            <a:r>
              <a:rPr lang="en-US" sz="1800" dirty="0" smtClean="0"/>
              <a:t>STUD</a:t>
            </a:r>
            <a:r>
              <a:rPr lang="fa-IR" sz="1800" dirty="0" smtClean="0"/>
              <a:t> </a:t>
            </a:r>
            <a:r>
              <a:rPr lang="fa-IR" dirty="0" smtClean="0"/>
              <a:t>در </a:t>
            </a:r>
            <a:r>
              <a:rPr lang="en-US" sz="1800" dirty="0" smtClean="0"/>
              <a:t>5NF</a:t>
            </a:r>
            <a:r>
              <a:rPr lang="fa-IR" sz="1800" dirty="0" smtClean="0"/>
              <a:t> </a:t>
            </a:r>
            <a:r>
              <a:rPr lang="fa-IR" dirty="0" smtClean="0"/>
              <a:t>است. چون عنوان همه پرتوها در همه </a:t>
            </a:r>
            <a:r>
              <a:rPr lang="en-US" dirty="0" smtClean="0"/>
              <a:t>JD</a:t>
            </a:r>
            <a:r>
              <a:rPr lang="fa-IR" dirty="0" smtClean="0"/>
              <a:t>های آن، سوپرکلید هستند (ناشی از کلید کاندید هستند). </a:t>
            </a:r>
          </a:p>
          <a:p>
            <a:pPr marL="0" indent="0" algn="r">
              <a:buNone/>
            </a:pPr>
            <a:endParaRPr lang="en-US" dirty="0"/>
          </a:p>
        </p:txBody>
      </p:sp>
      <p:pic>
        <p:nvPicPr>
          <p:cNvPr id="5" name="Picture 4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1371600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ight Brace 5"/>
          <p:cNvSpPr/>
          <p:nvPr/>
        </p:nvSpPr>
        <p:spPr>
          <a:xfrm rot="10800000">
            <a:off x="351971" y="2928258"/>
            <a:ext cx="130628" cy="685800"/>
          </a:xfrm>
          <a:prstGeom prst="rightBrace">
            <a:avLst/>
          </a:prstGeom>
          <a:ln>
            <a:solidFill>
              <a:srgbClr val="0919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fa-IR" sz="2000">
              <a:cs typeface="B Nazanin" pitchFamily="2" charset="-78"/>
            </a:endParaRPr>
          </a:p>
        </p:txBody>
      </p:sp>
      <p:sp>
        <p:nvSpPr>
          <p:cNvPr id="7" name="Right Brace 6"/>
          <p:cNvSpPr/>
          <p:nvPr/>
        </p:nvSpPr>
        <p:spPr>
          <a:xfrm rot="10800000">
            <a:off x="304798" y="4343400"/>
            <a:ext cx="192315" cy="1219200"/>
          </a:xfrm>
          <a:prstGeom prst="rightBrace">
            <a:avLst/>
          </a:prstGeom>
          <a:ln>
            <a:solidFill>
              <a:srgbClr val="0919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fa-IR" sz="2000"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628390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حالت 1: طراحی ارتباط </a:t>
            </a:r>
            <a:r>
              <a:rPr lang="fa-IR" dirty="0" smtClean="0"/>
              <a:t>چند </a:t>
            </a:r>
            <a:r>
              <a:rPr lang="fa-IR" dirty="0"/>
              <a:t>به چند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fa-IR" dirty="0" smtClean="0"/>
          </a:p>
          <a:p>
            <a:endParaRPr lang="fa-IR" dirty="0"/>
          </a:p>
          <a:p>
            <a:endParaRPr lang="fa-IR" dirty="0" smtClean="0"/>
          </a:p>
          <a:p>
            <a:endParaRPr lang="fa-IR" dirty="0"/>
          </a:p>
          <a:p>
            <a:endParaRPr lang="fa-IR" dirty="0" smtClean="0"/>
          </a:p>
          <a:p>
            <a:endParaRPr lang="fa-IR" dirty="0" smtClean="0"/>
          </a:p>
          <a:p>
            <a:r>
              <a:rPr lang="fa-IR" dirty="0" smtClean="0"/>
              <a:t>فرض برای محدودیت: یک استاد فقط یک درس را تدریس می‏کند (البته در این مورد چندی رابطه دقیق مدل نشده که این محدودیت لحاظ نشده است).</a:t>
            </a:r>
          </a:p>
          <a:p>
            <a:pPr lvl="1"/>
            <a:r>
              <a:rPr lang="fa-IR" dirty="0" smtClean="0"/>
              <a:t>در این صورت باید رابطه </a:t>
            </a:r>
            <a:r>
              <a:rPr lang="en-US" sz="1800" dirty="0" smtClean="0"/>
              <a:t>SCP</a:t>
            </a:r>
            <a:r>
              <a:rPr lang="fa-IR" sz="1800" dirty="0" smtClean="0"/>
              <a:t> </a:t>
            </a:r>
            <a:r>
              <a:rPr lang="fa-IR" dirty="0" smtClean="0"/>
              <a:t>را به دو رابطه (یا بیشتر) تجزیه عمودی کنیم.</a:t>
            </a:r>
          </a:p>
          <a:p>
            <a:r>
              <a:rPr lang="fa-IR" dirty="0" smtClean="0"/>
              <a:t>این محدودیت را در مرحله دوم طراحی (در مباحث آتی) دخالت می‏دهیم.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02172" y="2895600"/>
            <a:ext cx="4648200" cy="17526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1">
              <a:lnSpc>
                <a:spcPct val="150000"/>
              </a:lnSpc>
            </a:pPr>
            <a:r>
              <a:rPr lang="en-US" b="1" dirty="0" smtClean="0">
                <a:solidFill>
                  <a:schemeClr val="tx1"/>
                </a:solidFill>
                <a:cs typeface="B Nazanin" pitchFamily="2" charset="-78"/>
              </a:rPr>
              <a:t>STUD</a:t>
            </a:r>
            <a:r>
              <a:rPr lang="en-US" dirty="0" smtClean="0">
                <a:solidFill>
                  <a:schemeClr val="tx1"/>
                </a:solidFill>
                <a:cs typeface="B Nazanin" pitchFamily="2" charset="-78"/>
              </a:rPr>
              <a:t> (STID, .…)</a:t>
            </a:r>
          </a:p>
          <a:p>
            <a:pPr rtl="1">
              <a:lnSpc>
                <a:spcPct val="150000"/>
              </a:lnSpc>
            </a:pPr>
            <a:r>
              <a:rPr lang="en-US" b="1" dirty="0" smtClean="0">
                <a:solidFill>
                  <a:schemeClr val="tx1"/>
                </a:solidFill>
                <a:cs typeface="B Nazanin" pitchFamily="2" charset="-78"/>
              </a:rPr>
              <a:t>COR</a:t>
            </a:r>
            <a:r>
              <a:rPr lang="en-US" dirty="0" smtClean="0">
                <a:solidFill>
                  <a:schemeClr val="tx1"/>
                </a:solidFill>
                <a:cs typeface="B Nazanin" pitchFamily="2" charset="-78"/>
              </a:rPr>
              <a:t> (COID, ….)</a:t>
            </a:r>
          </a:p>
          <a:p>
            <a:pPr rtl="1">
              <a:lnSpc>
                <a:spcPct val="150000"/>
              </a:lnSpc>
            </a:pPr>
            <a:r>
              <a:rPr lang="en-US" b="1" dirty="0" smtClean="0">
                <a:solidFill>
                  <a:schemeClr val="tx1"/>
                </a:solidFill>
                <a:cs typeface="B Nazanin" pitchFamily="2" charset="-78"/>
              </a:rPr>
              <a:t>PROF</a:t>
            </a:r>
            <a:r>
              <a:rPr lang="en-US" dirty="0" smtClean="0">
                <a:solidFill>
                  <a:schemeClr val="tx1"/>
                </a:solidFill>
                <a:cs typeface="B Nazanin" pitchFamily="2" charset="-78"/>
              </a:rPr>
              <a:t> (PRID, ….)</a:t>
            </a:r>
          </a:p>
          <a:p>
            <a:pPr rtl="1">
              <a:lnSpc>
                <a:spcPct val="150000"/>
              </a:lnSpc>
            </a:pPr>
            <a:r>
              <a:rPr lang="en-US" b="1" dirty="0" smtClean="0">
                <a:solidFill>
                  <a:schemeClr val="tx1"/>
                </a:solidFill>
                <a:cs typeface="B Nazanin" pitchFamily="2" charset="-78"/>
              </a:rPr>
              <a:t>SCP</a:t>
            </a:r>
            <a:r>
              <a:rPr lang="en-US" dirty="0" smtClean="0">
                <a:solidFill>
                  <a:schemeClr val="tx1"/>
                </a:solidFill>
                <a:cs typeface="B Nazanin" pitchFamily="2" charset="-78"/>
              </a:rPr>
              <a:t> (STID,  COID,  PRID, GR)</a:t>
            </a:r>
          </a:p>
          <a:p>
            <a:pPr rtl="1">
              <a:lnSpc>
                <a:spcPct val="150000"/>
              </a:lnSpc>
            </a:pPr>
            <a:endParaRPr lang="fa-IR" dirty="0" smtClean="0">
              <a:solidFill>
                <a:schemeClr val="tx1"/>
              </a:solidFill>
              <a:cs typeface="B Nazanin" pitchFamily="2" charset="-78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886200" y="1616043"/>
            <a:ext cx="3910651" cy="2384456"/>
            <a:chOff x="2650254" y="2286000"/>
            <a:chExt cx="3795636" cy="2385574"/>
          </a:xfrm>
        </p:grpSpPr>
        <p:sp>
          <p:nvSpPr>
            <p:cNvPr id="6" name="Rounded Rectangle 5"/>
            <p:cNvSpPr/>
            <p:nvPr/>
          </p:nvSpPr>
          <p:spPr>
            <a:xfrm>
              <a:off x="4205788" y="4214374"/>
              <a:ext cx="705534" cy="4572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sz="1600" b="1" dirty="0" smtClean="0">
                  <a:solidFill>
                    <a:sysClr val="windowText" lastClr="000000"/>
                  </a:solidFill>
                </a:rPr>
                <a:t>استاد</a:t>
              </a:r>
              <a:endParaRPr lang="en-US" sz="1600" b="1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5" name="Straight Connector 34"/>
            <p:cNvCxnSpPr>
              <a:stCxn id="6" idx="0"/>
              <a:endCxn id="22" idx="2"/>
            </p:cNvCxnSpPr>
            <p:nvPr/>
          </p:nvCxnSpPr>
          <p:spPr>
            <a:xfrm flipV="1">
              <a:off x="4558555" y="3657601"/>
              <a:ext cx="14610" cy="556773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Group 10"/>
            <p:cNvGrpSpPr/>
            <p:nvPr/>
          </p:nvGrpSpPr>
          <p:grpSpPr>
            <a:xfrm>
              <a:off x="2650254" y="2286000"/>
              <a:ext cx="3795636" cy="1371600"/>
              <a:chOff x="2650254" y="2286000"/>
              <a:chExt cx="3795636" cy="1371600"/>
            </a:xfrm>
          </p:grpSpPr>
          <p:grpSp>
            <p:nvGrpSpPr>
              <p:cNvPr id="13" name="Group 12"/>
              <p:cNvGrpSpPr/>
              <p:nvPr/>
            </p:nvGrpSpPr>
            <p:grpSpPr>
              <a:xfrm>
                <a:off x="2650254" y="2971800"/>
                <a:ext cx="3795636" cy="685800"/>
                <a:chOff x="2650254" y="2971800"/>
                <a:chExt cx="3795636" cy="685800"/>
              </a:xfrm>
            </p:grpSpPr>
            <p:grpSp>
              <p:nvGrpSpPr>
                <p:cNvPr id="17" name="Group 16"/>
                <p:cNvGrpSpPr/>
                <p:nvPr/>
              </p:nvGrpSpPr>
              <p:grpSpPr>
                <a:xfrm>
                  <a:off x="2650254" y="2971800"/>
                  <a:ext cx="3795636" cy="685800"/>
                  <a:chOff x="314561" y="4953000"/>
                  <a:chExt cx="3795636" cy="685800"/>
                </a:xfrm>
              </p:grpSpPr>
              <p:sp>
                <p:nvSpPr>
                  <p:cNvPr id="20" name="Rounded Rectangle 19"/>
                  <p:cNvSpPr/>
                  <p:nvPr/>
                </p:nvSpPr>
                <p:spPr>
                  <a:xfrm>
                    <a:off x="314561" y="5067837"/>
                    <a:ext cx="818678" cy="457200"/>
                  </a:xfrm>
                  <a:prstGeom prst="round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1"/>
                    <a:r>
                      <a:rPr lang="fa-IR" sz="1600" b="1" dirty="0" smtClean="0">
                        <a:solidFill>
                          <a:sysClr val="windowText" lastClr="000000"/>
                        </a:solidFill>
                      </a:rPr>
                      <a:t>دانشجو</a:t>
                    </a:r>
                    <a:endParaRPr lang="en-US" sz="1600" b="1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21" name="Rounded Rectangle 20"/>
                  <p:cNvSpPr/>
                  <p:nvPr/>
                </p:nvSpPr>
                <p:spPr>
                  <a:xfrm>
                    <a:off x="3433603" y="5067837"/>
                    <a:ext cx="676594" cy="457200"/>
                  </a:xfrm>
                  <a:prstGeom prst="round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1"/>
                    <a:r>
                      <a:rPr lang="fa-IR" sz="1600" b="1" dirty="0" smtClean="0">
                        <a:solidFill>
                          <a:sysClr val="windowText" lastClr="000000"/>
                        </a:solidFill>
                      </a:rPr>
                      <a:t>درس</a:t>
                    </a:r>
                    <a:endParaRPr lang="en-US" sz="1600" b="1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22" name="Flowchart: Decision 21"/>
                  <p:cNvSpPr/>
                  <p:nvPr/>
                </p:nvSpPr>
                <p:spPr>
                  <a:xfrm>
                    <a:off x="1595963" y="4953000"/>
                    <a:ext cx="1283019" cy="685800"/>
                  </a:xfrm>
                  <a:prstGeom prst="flowChartDecision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1"/>
                    <a:r>
                      <a:rPr lang="fa-IR" sz="1200" b="1" dirty="0" smtClean="0">
                        <a:solidFill>
                          <a:schemeClr val="tx1"/>
                        </a:solidFill>
                      </a:rPr>
                      <a:t>انتخاب</a:t>
                    </a:r>
                    <a:endParaRPr lang="en-US" sz="1200" b="1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23" name="Straight Connector 22"/>
                  <p:cNvCxnSpPr>
                    <a:stCxn id="22" idx="1"/>
                    <a:endCxn id="20" idx="3"/>
                  </p:cNvCxnSpPr>
                  <p:nvPr/>
                </p:nvCxnSpPr>
                <p:spPr>
                  <a:xfrm flipH="1">
                    <a:off x="1133239" y="5295900"/>
                    <a:ext cx="462724" cy="537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Straight Connector 23"/>
                  <p:cNvCxnSpPr>
                    <a:stCxn id="21" idx="1"/>
                    <a:endCxn id="22" idx="3"/>
                  </p:cNvCxnSpPr>
                  <p:nvPr/>
                </p:nvCxnSpPr>
                <p:spPr>
                  <a:xfrm flipH="1" flipV="1">
                    <a:off x="2878982" y="5295900"/>
                    <a:ext cx="554621" cy="537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8" name="TextBox 17"/>
                <p:cNvSpPr txBox="1"/>
                <p:nvPr/>
              </p:nvSpPr>
              <p:spPr>
                <a:xfrm>
                  <a:off x="3565278" y="3073400"/>
                  <a:ext cx="336361" cy="29002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dirty="0" smtClean="0"/>
                    <a:t>M</a:t>
                  </a:r>
                  <a:endParaRPr lang="en-US" sz="1100" dirty="0"/>
                </a:p>
              </p:txBody>
            </p:sp>
            <p:sp>
              <p:nvSpPr>
                <p:cNvPr id="19" name="TextBox 18"/>
                <p:cNvSpPr txBox="1"/>
                <p:nvPr/>
              </p:nvSpPr>
              <p:spPr>
                <a:xfrm>
                  <a:off x="5267078" y="3073400"/>
                  <a:ext cx="311987" cy="29002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dirty="0"/>
                    <a:t>N</a:t>
                  </a:r>
                </a:p>
              </p:txBody>
            </p:sp>
          </p:grpSp>
          <p:grpSp>
            <p:nvGrpSpPr>
              <p:cNvPr id="14" name="Group 13"/>
              <p:cNvGrpSpPr/>
              <p:nvPr/>
            </p:nvGrpSpPr>
            <p:grpSpPr>
              <a:xfrm>
                <a:off x="4573166" y="2286000"/>
                <a:ext cx="1092106" cy="685800"/>
                <a:chOff x="7366094" y="4328571"/>
                <a:chExt cx="1092106" cy="685800"/>
              </a:xfrm>
            </p:grpSpPr>
            <p:sp>
              <p:nvSpPr>
                <p:cNvPr id="15" name="Oval 14"/>
                <p:cNvSpPr/>
                <p:nvPr/>
              </p:nvSpPr>
              <p:spPr>
                <a:xfrm>
                  <a:off x="7647361" y="4328571"/>
                  <a:ext cx="810839" cy="494507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200" b="1" dirty="0" smtClean="0">
                      <a:solidFill>
                        <a:sysClr val="windowText" lastClr="000000"/>
                      </a:solidFill>
                    </a:rPr>
                    <a:t>نمره</a:t>
                  </a:r>
                  <a:endParaRPr lang="en-US" sz="1200" b="1" dirty="0">
                    <a:solidFill>
                      <a:sysClr val="windowText" lastClr="000000"/>
                    </a:solidFill>
                  </a:endParaRPr>
                </a:p>
              </p:txBody>
            </p:sp>
            <p:cxnSp>
              <p:nvCxnSpPr>
                <p:cNvPr id="16" name="Straight Connector 15"/>
                <p:cNvCxnSpPr>
                  <a:stCxn id="22" idx="0"/>
                  <a:endCxn id="15" idx="3"/>
                </p:cNvCxnSpPr>
                <p:nvPr/>
              </p:nvCxnSpPr>
              <p:spPr>
                <a:xfrm flipV="1">
                  <a:off x="7366094" y="4750659"/>
                  <a:ext cx="400012" cy="263712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42" name="TextBox 41"/>
          <p:cNvSpPr txBox="1"/>
          <p:nvPr/>
        </p:nvSpPr>
        <p:spPr>
          <a:xfrm>
            <a:off x="5643244" y="2970882"/>
            <a:ext cx="2945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1255832" y="3110552"/>
            <a:ext cx="43633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1045934" y="4343400"/>
            <a:ext cx="498932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1051034" y="4403834"/>
            <a:ext cx="1962498" cy="262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1190065" y="3527640"/>
            <a:ext cx="50210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1279634" y="3930868"/>
            <a:ext cx="50210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1752600" y="4343400"/>
            <a:ext cx="498932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2514600" y="4343400"/>
            <a:ext cx="498932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4689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فرم نرمال </a:t>
            </a:r>
            <a:r>
              <a:rPr lang="en-US" dirty="0"/>
              <a:t>5NF</a:t>
            </a:r>
            <a:r>
              <a:rPr lang="fa-IR" dirty="0"/>
              <a:t>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b="1" dirty="0" smtClean="0">
                <a:solidFill>
                  <a:srgbClr val="C00000"/>
                </a:solidFill>
              </a:rPr>
              <a:t>نکته: </a:t>
            </a:r>
            <a:r>
              <a:rPr lang="fa-IR" dirty="0" smtClean="0"/>
              <a:t>اگر رابطه‏ای در </a:t>
            </a:r>
            <a:r>
              <a:rPr lang="en-US" sz="1800" dirty="0" smtClean="0"/>
              <a:t>3NF</a:t>
            </a:r>
            <a:r>
              <a:rPr lang="fa-IR" sz="1800" dirty="0" smtClean="0"/>
              <a:t> </a:t>
            </a:r>
            <a:r>
              <a:rPr lang="fa-IR" dirty="0" smtClean="0"/>
              <a:t>باشد و تمام </a:t>
            </a:r>
            <a:r>
              <a:rPr lang="en-US" sz="1800" dirty="0" smtClean="0"/>
              <a:t>CK</a:t>
            </a:r>
            <a:r>
              <a:rPr lang="fa-IR" dirty="0" smtClean="0"/>
              <a:t>های آن ساده باشند، آن رابطه در </a:t>
            </a:r>
            <a:r>
              <a:rPr lang="en-US" sz="1800" dirty="0" smtClean="0"/>
              <a:t>5NF</a:t>
            </a:r>
            <a:r>
              <a:rPr lang="fa-IR" sz="1800" dirty="0" smtClean="0"/>
              <a:t> </a:t>
            </a:r>
            <a:r>
              <a:rPr lang="fa-IR" dirty="0" smtClean="0"/>
              <a:t>است.</a:t>
            </a:r>
            <a:endParaRPr lang="en-US" dirty="0" smtClean="0"/>
          </a:p>
          <a:p>
            <a:pPr marL="0" indent="0">
              <a:buNone/>
            </a:pPr>
            <a:r>
              <a:rPr lang="fa-IR" dirty="0" smtClean="0"/>
              <a:t>         </a:t>
            </a:r>
            <a:r>
              <a:rPr lang="en-US" sz="1800" dirty="0" smtClean="0"/>
              <a:t>PCD</a:t>
            </a:r>
            <a:r>
              <a:rPr lang="fa-IR" sz="1800" dirty="0" smtClean="0"/>
              <a:t> </a:t>
            </a:r>
            <a:r>
              <a:rPr lang="fa-IR" dirty="0" smtClean="0"/>
              <a:t>رابطه‏ای است که در </a:t>
            </a:r>
            <a:r>
              <a:rPr lang="en-US" sz="1800" dirty="0" smtClean="0"/>
              <a:t>4NF</a:t>
            </a:r>
            <a:r>
              <a:rPr lang="fa-IR" sz="1800" dirty="0" smtClean="0"/>
              <a:t> </a:t>
            </a:r>
            <a:r>
              <a:rPr lang="fa-IR" dirty="0" smtClean="0"/>
              <a:t>است ولی در </a:t>
            </a:r>
            <a:r>
              <a:rPr lang="en-US" sz="1800" dirty="0" smtClean="0"/>
              <a:t>5NF</a:t>
            </a:r>
            <a:r>
              <a:rPr lang="fa-IR" sz="1800" dirty="0" smtClean="0"/>
              <a:t> </a:t>
            </a:r>
            <a:r>
              <a:rPr lang="fa-IR" dirty="0" smtClean="0"/>
              <a:t>نیست. </a:t>
            </a:r>
            <a:r>
              <a:rPr lang="en-US" sz="1600" dirty="0" smtClean="0"/>
              <a:t>JD</a:t>
            </a:r>
            <a:r>
              <a:rPr lang="fa-IR" sz="1600" dirty="0" smtClean="0"/>
              <a:t> </a:t>
            </a:r>
            <a:r>
              <a:rPr lang="fa-IR" dirty="0" smtClean="0"/>
              <a:t>به دو پرتو ندارد، بلکه به سه پرتوش </a:t>
            </a:r>
            <a:r>
              <a:rPr lang="en-US" sz="1800" dirty="0" smtClean="0"/>
              <a:t>JD</a:t>
            </a:r>
            <a:r>
              <a:rPr lang="fa-IR" sz="1800" dirty="0" smtClean="0"/>
              <a:t> </a:t>
            </a:r>
            <a:r>
              <a:rPr lang="fa-IR" dirty="0" smtClean="0"/>
              <a:t>دارد، که هیچکدام سوپرکلید نیستند.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استاد </a:t>
            </a:r>
            <a:r>
              <a:rPr lang="en-US" sz="1800" dirty="0" smtClean="0"/>
              <a:t>PR#</a:t>
            </a:r>
            <a:r>
              <a:rPr lang="fa-IR" sz="1800" dirty="0" smtClean="0"/>
              <a:t> </a:t>
            </a:r>
            <a:r>
              <a:rPr lang="fa-IR" dirty="0" smtClean="0"/>
              <a:t>درس </a:t>
            </a:r>
            <a:r>
              <a:rPr lang="en-US" sz="1800" dirty="0" smtClean="0"/>
              <a:t>CO#</a:t>
            </a:r>
            <a:r>
              <a:rPr lang="fa-IR" dirty="0" smtClean="0"/>
              <a:t> را در دانشکده </a:t>
            </a:r>
            <a:r>
              <a:rPr lang="en-US" sz="1800" dirty="0" smtClean="0"/>
              <a:t>D#</a:t>
            </a:r>
            <a:r>
              <a:rPr lang="fa-IR" dirty="0" smtClean="0"/>
              <a:t> ارائه می‏دهد.</a:t>
            </a:r>
          </a:p>
          <a:p>
            <a:pPr lvl="1"/>
            <a:endParaRPr lang="fa-IR" dirty="0" smtClean="0"/>
          </a:p>
          <a:p>
            <a:pPr lvl="1"/>
            <a:endParaRPr lang="fa-IR" sz="1400" dirty="0" smtClean="0"/>
          </a:p>
          <a:p>
            <a:pPr marL="0" indent="0">
              <a:buNone/>
            </a:pPr>
            <a:r>
              <a:rPr lang="fa-IR" dirty="0" smtClean="0"/>
              <a:t>         رابطه </a:t>
            </a:r>
            <a:r>
              <a:rPr lang="en-US" sz="1800" dirty="0" smtClean="0"/>
              <a:t>SPJ</a:t>
            </a:r>
            <a:r>
              <a:rPr lang="fa-IR" dirty="0" smtClean="0"/>
              <a:t> تمام کلید است.‏ </a:t>
            </a:r>
            <a:r>
              <a:rPr lang="fa-IR" dirty="0" smtClean="0">
                <a:sym typeface="Symbol"/>
              </a:rPr>
              <a:t> حداقل </a:t>
            </a:r>
            <a:r>
              <a:rPr lang="en-US" sz="1800" dirty="0" smtClean="0">
                <a:sym typeface="Symbol"/>
              </a:rPr>
              <a:t>BCNF</a:t>
            </a:r>
            <a:endParaRPr lang="fa-IR" dirty="0" smtClean="0">
              <a:sym typeface="Symbol"/>
            </a:endParaRPr>
          </a:p>
          <a:p>
            <a:pPr marL="0" indent="0">
              <a:buNone/>
            </a:pPr>
            <a:r>
              <a:rPr lang="fa-IR" dirty="0" smtClean="0">
                <a:sym typeface="Symbol"/>
              </a:rPr>
              <a:t>         </a:t>
            </a:r>
            <a:r>
              <a:rPr lang="en-US" sz="1800" dirty="0" smtClean="0">
                <a:sym typeface="Symbol"/>
              </a:rPr>
              <a:t>MVD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ندارد. ‏ </a:t>
            </a:r>
            <a:r>
              <a:rPr lang="en-US" sz="1800" dirty="0" smtClean="0">
                <a:sym typeface="Symbol"/>
              </a:rPr>
              <a:t>4NF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است.</a:t>
            </a:r>
          </a:p>
          <a:p>
            <a:endParaRPr lang="fa-IR" dirty="0"/>
          </a:p>
          <a:p>
            <a:endParaRPr lang="fa-IR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333828" y="3124200"/>
            <a:ext cx="2188420" cy="1327257"/>
            <a:chOff x="1066740" y="4538246"/>
            <a:chExt cx="2188420" cy="1327257"/>
          </a:xfrm>
        </p:grpSpPr>
        <p:grpSp>
          <p:nvGrpSpPr>
            <p:cNvPr id="5" name="Group 4"/>
            <p:cNvGrpSpPr/>
            <p:nvPr/>
          </p:nvGrpSpPr>
          <p:grpSpPr>
            <a:xfrm>
              <a:off x="1066740" y="4538246"/>
              <a:ext cx="2188420" cy="1327257"/>
              <a:chOff x="321662" y="3242846"/>
              <a:chExt cx="2188420" cy="1327257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321662" y="3242846"/>
                <a:ext cx="2188420" cy="338554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pPr>
                  <a:spcAft>
                    <a:spcPts val="300"/>
                  </a:spcAft>
                </a:pPr>
                <a:r>
                  <a:rPr lang="en-US" sz="1600" b="1" dirty="0" smtClean="0"/>
                  <a:t> PCD (</a:t>
                </a:r>
                <a:r>
                  <a:rPr lang="en-US" sz="1600" b="1" u="sng" dirty="0" smtClean="0"/>
                  <a:t>PR#,  CO#,  D#</a:t>
                </a:r>
                <a:r>
                  <a:rPr lang="en-US" sz="1600" b="1" dirty="0" smtClean="0"/>
                  <a:t>)</a:t>
                </a:r>
                <a:endParaRPr lang="fa-IR" sz="1600" b="1" dirty="0"/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1003825" y="3548742"/>
                <a:ext cx="0" cy="1021361"/>
              </a:xfrm>
              <a:prstGeom prst="line">
                <a:avLst/>
              </a:prstGeom>
              <a:ln w="2222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/>
            <p:cNvSpPr txBox="1"/>
            <p:nvPr/>
          </p:nvSpPr>
          <p:spPr>
            <a:xfrm>
              <a:off x="1359321" y="4788285"/>
              <a:ext cx="1826141" cy="1077218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600" dirty="0" smtClean="0"/>
                <a:t>       PR</a:t>
              </a:r>
              <a:r>
                <a:rPr lang="en-US" sz="1600" baseline="-25000" dirty="0" smtClean="0"/>
                <a:t>1      </a:t>
              </a:r>
              <a:r>
                <a:rPr lang="en-US" sz="1600" dirty="0" smtClean="0"/>
                <a:t>co</a:t>
              </a:r>
              <a:r>
                <a:rPr lang="en-US" sz="1600" baseline="-25000" dirty="0" smtClean="0"/>
                <a:t>1</a:t>
              </a:r>
              <a:r>
                <a:rPr lang="en-US" sz="1600" dirty="0" smtClean="0"/>
                <a:t>      d</a:t>
              </a:r>
              <a:r>
                <a:rPr lang="en-US" sz="1600" baseline="-25000" dirty="0" smtClean="0"/>
                <a:t>2</a:t>
              </a:r>
              <a:endParaRPr lang="en-US" sz="1600" baseline="-25000" dirty="0"/>
            </a:p>
            <a:p>
              <a:r>
                <a:rPr lang="en-US" sz="1600" dirty="0"/>
                <a:t> </a:t>
              </a:r>
              <a:r>
                <a:rPr lang="en-US" sz="1600" dirty="0" smtClean="0"/>
                <a:t>      PR</a:t>
              </a:r>
              <a:r>
                <a:rPr lang="en-US" sz="1600" baseline="-25000" dirty="0" smtClean="0"/>
                <a:t>1 </a:t>
              </a:r>
              <a:r>
                <a:rPr lang="en-US" sz="1600" dirty="0" smtClean="0"/>
                <a:t>   co</a:t>
              </a:r>
              <a:r>
                <a:rPr lang="en-US" sz="1600" baseline="-25000" dirty="0" smtClean="0"/>
                <a:t>2</a:t>
              </a:r>
              <a:r>
                <a:rPr lang="en-US" sz="1600" dirty="0" smtClean="0"/>
                <a:t>      d</a:t>
              </a:r>
              <a:r>
                <a:rPr lang="en-US" sz="1600" baseline="-25000" dirty="0" smtClean="0"/>
                <a:t>1</a:t>
              </a:r>
              <a:endParaRPr lang="en-US" sz="1600" baseline="-25000" dirty="0"/>
            </a:p>
            <a:p>
              <a:r>
                <a:rPr lang="en-US" sz="1600" dirty="0"/>
                <a:t> </a:t>
              </a:r>
              <a:r>
                <a:rPr lang="en-US" sz="1600" dirty="0" smtClean="0"/>
                <a:t>      PR</a:t>
              </a:r>
              <a:r>
                <a:rPr lang="en-US" sz="1600" baseline="-25000" dirty="0" smtClean="0"/>
                <a:t>2 </a:t>
              </a:r>
              <a:r>
                <a:rPr lang="en-US" sz="1600" dirty="0" smtClean="0"/>
                <a:t>   co</a:t>
              </a:r>
              <a:r>
                <a:rPr lang="en-US" sz="1600" baseline="-25000" dirty="0" smtClean="0"/>
                <a:t>1</a:t>
              </a:r>
              <a:r>
                <a:rPr lang="en-US" sz="1600" dirty="0" smtClean="0"/>
                <a:t>      d</a:t>
              </a:r>
              <a:r>
                <a:rPr lang="en-US" sz="1600" baseline="-25000" dirty="0" smtClean="0"/>
                <a:t>1</a:t>
              </a:r>
              <a:endParaRPr lang="en-US" sz="1600" dirty="0" smtClean="0"/>
            </a:p>
            <a:p>
              <a:r>
                <a:rPr lang="en-US" sz="1600" dirty="0"/>
                <a:t> </a:t>
              </a:r>
              <a:r>
                <a:rPr lang="en-US" sz="1600" dirty="0" smtClean="0"/>
                <a:t>      PR</a:t>
              </a:r>
              <a:r>
                <a:rPr lang="en-US" sz="1600" baseline="-25000" dirty="0" smtClean="0"/>
                <a:t>1      </a:t>
              </a:r>
              <a:r>
                <a:rPr lang="en-US" sz="1600" dirty="0" smtClean="0"/>
                <a:t>co</a:t>
              </a:r>
              <a:r>
                <a:rPr lang="en-US" sz="1600" baseline="-25000" dirty="0" smtClean="0"/>
                <a:t>1</a:t>
              </a:r>
              <a:r>
                <a:rPr lang="en-US" sz="1600" dirty="0" smtClean="0"/>
                <a:t>      d</a:t>
              </a:r>
              <a:r>
                <a:rPr lang="en-US" sz="1600" baseline="-25000" dirty="0" smtClean="0"/>
                <a:t>1</a:t>
              </a:r>
              <a:endParaRPr lang="en-US" sz="1600" baseline="-250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30831" y="5073543"/>
            <a:ext cx="1980029" cy="1327257"/>
            <a:chOff x="1163743" y="4538246"/>
            <a:chExt cx="1980029" cy="1327257"/>
          </a:xfrm>
        </p:grpSpPr>
        <p:grpSp>
          <p:nvGrpSpPr>
            <p:cNvPr id="12" name="Group 11"/>
            <p:cNvGrpSpPr/>
            <p:nvPr/>
          </p:nvGrpSpPr>
          <p:grpSpPr>
            <a:xfrm>
              <a:off x="1163743" y="4538246"/>
              <a:ext cx="1980029" cy="1327257"/>
              <a:chOff x="418665" y="3242846"/>
              <a:chExt cx="1980029" cy="1327257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418665" y="3242846"/>
                <a:ext cx="1980029" cy="338554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pPr>
                  <a:spcAft>
                    <a:spcPts val="300"/>
                  </a:spcAft>
                </a:pPr>
                <a:r>
                  <a:rPr lang="en-US" sz="1600" b="1" dirty="0" smtClean="0"/>
                  <a:t> SPJ (</a:t>
                </a:r>
                <a:r>
                  <a:rPr lang="en-US" sz="1600" b="1" u="sng" dirty="0" smtClean="0"/>
                  <a:t>S#,    P#,    J#</a:t>
                </a:r>
                <a:r>
                  <a:rPr lang="en-US" sz="1600" b="1" dirty="0" smtClean="0"/>
                  <a:t>)</a:t>
                </a:r>
                <a:endParaRPr lang="fa-IR" sz="1600" b="1" dirty="0"/>
              </a:p>
            </p:txBody>
          </p:sp>
          <p:cxnSp>
            <p:nvCxnSpPr>
              <p:cNvPr id="15" name="Straight Connector 14"/>
              <p:cNvCxnSpPr/>
              <p:nvPr/>
            </p:nvCxnSpPr>
            <p:spPr>
              <a:xfrm>
                <a:off x="1003825" y="3548742"/>
                <a:ext cx="0" cy="1021361"/>
              </a:xfrm>
              <a:prstGeom prst="line">
                <a:avLst/>
              </a:prstGeom>
              <a:ln w="2222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xtBox 12"/>
            <p:cNvSpPr txBox="1"/>
            <p:nvPr/>
          </p:nvSpPr>
          <p:spPr>
            <a:xfrm>
              <a:off x="1359321" y="4788285"/>
              <a:ext cx="1656223" cy="1077218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600" dirty="0" smtClean="0"/>
                <a:t>       S</a:t>
              </a:r>
              <a:r>
                <a:rPr lang="en-US" sz="1600" baseline="-25000" dirty="0" smtClean="0"/>
                <a:t>1         </a:t>
              </a:r>
              <a:r>
                <a:rPr lang="en-US" sz="1600" dirty="0" smtClean="0"/>
                <a:t>P</a:t>
              </a:r>
              <a:r>
                <a:rPr lang="en-US" sz="1600" baseline="-25000" dirty="0" smtClean="0"/>
                <a:t>1</a:t>
              </a:r>
              <a:r>
                <a:rPr lang="en-US" sz="1600" dirty="0" smtClean="0"/>
                <a:t>      J</a:t>
              </a:r>
              <a:r>
                <a:rPr lang="en-US" sz="1600" baseline="-25000" dirty="0" smtClean="0"/>
                <a:t>1</a:t>
              </a:r>
              <a:endParaRPr lang="en-US" sz="1600" baseline="-25000" dirty="0"/>
            </a:p>
            <a:p>
              <a:r>
                <a:rPr lang="en-US" sz="1600" dirty="0"/>
                <a:t> </a:t>
              </a:r>
              <a:r>
                <a:rPr lang="en-US" sz="1600" dirty="0" smtClean="0"/>
                <a:t>      S</a:t>
              </a:r>
              <a:r>
                <a:rPr lang="en-US" sz="1600" baseline="-25000" dirty="0" smtClean="0"/>
                <a:t>1 </a:t>
              </a:r>
              <a:r>
                <a:rPr lang="en-US" sz="1600" dirty="0" smtClean="0"/>
                <a:t>     P</a:t>
              </a:r>
              <a:r>
                <a:rPr lang="en-US" sz="1600" baseline="-25000" dirty="0" smtClean="0"/>
                <a:t>1</a:t>
              </a:r>
              <a:r>
                <a:rPr lang="en-US" sz="1600" dirty="0" smtClean="0"/>
                <a:t>      J</a:t>
              </a:r>
              <a:r>
                <a:rPr lang="en-US" sz="1600" baseline="-25000" dirty="0" smtClean="0"/>
                <a:t>2</a:t>
              </a:r>
              <a:endParaRPr lang="en-US" sz="1600" baseline="-25000" dirty="0"/>
            </a:p>
            <a:p>
              <a:r>
                <a:rPr lang="en-US" sz="1600" dirty="0"/>
                <a:t> </a:t>
              </a:r>
              <a:r>
                <a:rPr lang="en-US" sz="1600" dirty="0" smtClean="0"/>
                <a:t>      S</a:t>
              </a:r>
              <a:r>
                <a:rPr lang="en-US" sz="1600" baseline="-25000" dirty="0" smtClean="0"/>
                <a:t>1 </a:t>
              </a:r>
              <a:r>
                <a:rPr lang="en-US" sz="1600" dirty="0" smtClean="0"/>
                <a:t>     P</a:t>
              </a:r>
              <a:r>
                <a:rPr lang="en-US" sz="1600" baseline="-25000" dirty="0" smtClean="0"/>
                <a:t>2</a:t>
              </a:r>
              <a:r>
                <a:rPr lang="en-US" sz="1600" dirty="0" smtClean="0"/>
                <a:t>      J</a:t>
              </a:r>
              <a:r>
                <a:rPr lang="en-US" sz="1600" baseline="-25000" dirty="0" smtClean="0"/>
                <a:t>1</a:t>
              </a:r>
              <a:endParaRPr lang="en-US" sz="1600" dirty="0" smtClean="0"/>
            </a:p>
            <a:p>
              <a:r>
                <a:rPr lang="en-US" sz="1600" dirty="0"/>
                <a:t> </a:t>
              </a:r>
              <a:r>
                <a:rPr lang="en-US" sz="1600" dirty="0" smtClean="0"/>
                <a:t>      S</a:t>
              </a:r>
              <a:r>
                <a:rPr lang="en-US" sz="1600" baseline="-25000" dirty="0" smtClean="0"/>
                <a:t>2         </a:t>
              </a:r>
              <a:r>
                <a:rPr lang="en-US" sz="1600" dirty="0" smtClean="0"/>
                <a:t>P</a:t>
              </a:r>
              <a:r>
                <a:rPr lang="en-US" sz="1600" baseline="-25000" dirty="0" smtClean="0"/>
                <a:t>1</a:t>
              </a:r>
              <a:r>
                <a:rPr lang="en-US" sz="1600" dirty="0" smtClean="0"/>
                <a:t>      J</a:t>
              </a:r>
              <a:r>
                <a:rPr lang="en-US" sz="1600" baseline="-25000" dirty="0" smtClean="0"/>
                <a:t>1</a:t>
              </a:r>
              <a:endParaRPr lang="en-US" sz="1600" baseline="-25000" dirty="0"/>
            </a:p>
          </p:txBody>
        </p:sp>
      </p:grpSp>
      <p:pic>
        <p:nvPicPr>
          <p:cNvPr id="16" name="Picture 15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1905000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680" y="4516789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5093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فرم نرمال </a:t>
            </a:r>
            <a:r>
              <a:rPr lang="en-US" dirty="0"/>
              <a:t>5NF</a:t>
            </a:r>
            <a:r>
              <a:rPr lang="fa-IR" dirty="0"/>
              <a:t>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فرض می‏کنیم بخواهیم این رابطه را تجزیه کنیم:</a:t>
            </a:r>
          </a:p>
          <a:p>
            <a:endParaRPr lang="fa-IR" dirty="0"/>
          </a:p>
          <a:p>
            <a:endParaRPr lang="fa-IR" sz="1800" dirty="0" smtClean="0"/>
          </a:p>
          <a:p>
            <a:r>
              <a:rPr lang="fa-IR" dirty="0" smtClean="0"/>
              <a:t>این رابطه </a:t>
            </a:r>
            <a:r>
              <a:rPr lang="en-US" sz="1800" dirty="0" smtClean="0"/>
              <a:t>JD</a:t>
            </a:r>
            <a:r>
              <a:rPr lang="fa-IR" sz="1800" dirty="0" smtClean="0"/>
              <a:t> </a:t>
            </a:r>
            <a:r>
              <a:rPr lang="fa-IR" dirty="0" smtClean="0"/>
              <a:t>به دو پرتوش ندارد.</a:t>
            </a:r>
          </a:p>
          <a:p>
            <a:r>
              <a:rPr lang="fa-IR" dirty="0"/>
              <a:t>یک پرتو دیگر هم می‏گیریم</a:t>
            </a:r>
            <a:r>
              <a:rPr lang="fa-IR" dirty="0" smtClean="0"/>
              <a:t>:</a:t>
            </a:r>
          </a:p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76200" y="1614436"/>
            <a:ext cx="1353126" cy="1081036"/>
            <a:chOff x="1270636" y="4538246"/>
            <a:chExt cx="1353126" cy="1081036"/>
          </a:xfrm>
        </p:grpSpPr>
        <p:grpSp>
          <p:nvGrpSpPr>
            <p:cNvPr id="5" name="Group 4"/>
            <p:cNvGrpSpPr/>
            <p:nvPr/>
          </p:nvGrpSpPr>
          <p:grpSpPr>
            <a:xfrm>
              <a:off x="1270636" y="4538246"/>
              <a:ext cx="1353126" cy="1081036"/>
              <a:chOff x="525558" y="3242846"/>
              <a:chExt cx="1353126" cy="1081036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525558" y="3242846"/>
                <a:ext cx="1353126" cy="338554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pPr>
                  <a:spcAft>
                    <a:spcPts val="300"/>
                  </a:spcAft>
                </a:pPr>
                <a:r>
                  <a:rPr lang="en-US" sz="1600" b="1" dirty="0" smtClean="0"/>
                  <a:t> SP (S#,    P#)</a:t>
                </a:r>
                <a:endParaRPr lang="fa-IR" sz="1600" b="1" dirty="0"/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1003825" y="3548742"/>
                <a:ext cx="0" cy="775140"/>
              </a:xfrm>
              <a:prstGeom prst="line">
                <a:avLst/>
              </a:prstGeom>
              <a:ln w="2222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/>
            <p:cNvSpPr txBox="1"/>
            <p:nvPr/>
          </p:nvSpPr>
          <p:spPr>
            <a:xfrm>
              <a:off x="1359321" y="4788285"/>
              <a:ext cx="1212191" cy="830997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600" dirty="0" smtClean="0"/>
                <a:t>       S</a:t>
              </a:r>
              <a:r>
                <a:rPr lang="en-US" sz="1600" baseline="-25000" dirty="0" smtClean="0"/>
                <a:t>1         </a:t>
              </a:r>
              <a:r>
                <a:rPr lang="en-US" sz="1600" dirty="0" smtClean="0"/>
                <a:t>P</a:t>
              </a:r>
              <a:r>
                <a:rPr lang="en-US" sz="1600" baseline="-25000" dirty="0" smtClean="0"/>
                <a:t>1</a:t>
              </a:r>
              <a:endParaRPr lang="en-US" sz="1600" baseline="-25000" dirty="0"/>
            </a:p>
            <a:p>
              <a:r>
                <a:rPr lang="en-US" sz="1600" dirty="0" smtClean="0"/>
                <a:t>       S</a:t>
              </a:r>
              <a:r>
                <a:rPr lang="en-US" sz="1600" baseline="-25000" dirty="0" smtClean="0"/>
                <a:t>1 </a:t>
              </a:r>
              <a:r>
                <a:rPr lang="en-US" sz="1600" dirty="0" smtClean="0"/>
                <a:t>     P</a:t>
              </a:r>
              <a:r>
                <a:rPr lang="en-US" sz="1600" baseline="-25000" dirty="0" smtClean="0"/>
                <a:t>2</a:t>
              </a:r>
              <a:endParaRPr lang="en-US" sz="1600" dirty="0" smtClean="0"/>
            </a:p>
            <a:p>
              <a:r>
                <a:rPr lang="en-US" sz="1600" dirty="0"/>
                <a:t> </a:t>
              </a:r>
              <a:r>
                <a:rPr lang="en-US" sz="1600" dirty="0" smtClean="0"/>
                <a:t>      S</a:t>
              </a:r>
              <a:r>
                <a:rPr lang="en-US" sz="1600" baseline="-25000" dirty="0" smtClean="0"/>
                <a:t>2         </a:t>
              </a:r>
              <a:r>
                <a:rPr lang="en-US" sz="1600" dirty="0" smtClean="0"/>
                <a:t>P</a:t>
              </a:r>
              <a:r>
                <a:rPr lang="en-US" sz="1600" baseline="-25000" dirty="0" smtClean="0"/>
                <a:t>1</a:t>
              </a:r>
              <a:endParaRPr lang="en-US" sz="1600" baseline="-250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771898" y="1600200"/>
            <a:ext cx="1342034" cy="1081036"/>
            <a:chOff x="1270636" y="4538246"/>
            <a:chExt cx="1342034" cy="1081036"/>
          </a:xfrm>
        </p:grpSpPr>
        <p:grpSp>
          <p:nvGrpSpPr>
            <p:cNvPr id="10" name="Group 9"/>
            <p:cNvGrpSpPr/>
            <p:nvPr/>
          </p:nvGrpSpPr>
          <p:grpSpPr>
            <a:xfrm>
              <a:off x="1270636" y="4538246"/>
              <a:ext cx="1342034" cy="1081036"/>
              <a:chOff x="525558" y="3242846"/>
              <a:chExt cx="1342034" cy="1081036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525558" y="3242846"/>
                <a:ext cx="1342034" cy="338554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pPr>
                  <a:spcAft>
                    <a:spcPts val="300"/>
                  </a:spcAft>
                </a:pPr>
                <a:r>
                  <a:rPr lang="en-US" sz="1600" b="1" dirty="0" smtClean="0"/>
                  <a:t> PJ (P#,    J#)</a:t>
                </a:r>
                <a:endParaRPr lang="fa-IR" sz="1600" b="1" dirty="0"/>
              </a:p>
            </p:txBody>
          </p:sp>
          <p:cxnSp>
            <p:nvCxnSpPr>
              <p:cNvPr id="13" name="Straight Connector 12"/>
              <p:cNvCxnSpPr/>
              <p:nvPr/>
            </p:nvCxnSpPr>
            <p:spPr>
              <a:xfrm>
                <a:off x="1003825" y="3548742"/>
                <a:ext cx="0" cy="775140"/>
              </a:xfrm>
              <a:prstGeom prst="line">
                <a:avLst/>
              </a:prstGeom>
              <a:ln w="2222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TextBox 10"/>
            <p:cNvSpPr txBox="1"/>
            <p:nvPr/>
          </p:nvSpPr>
          <p:spPr>
            <a:xfrm>
              <a:off x="1359321" y="4788285"/>
              <a:ext cx="1183337" cy="830997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600" dirty="0" smtClean="0"/>
                <a:t>       P</a:t>
              </a:r>
              <a:r>
                <a:rPr lang="en-US" sz="1600" baseline="-25000" dirty="0" smtClean="0"/>
                <a:t>1</a:t>
              </a:r>
              <a:r>
                <a:rPr lang="en-US" sz="1600" dirty="0" smtClean="0"/>
                <a:t>      J</a:t>
              </a:r>
              <a:r>
                <a:rPr lang="en-US" sz="1600" baseline="-25000" dirty="0" smtClean="0"/>
                <a:t>1</a:t>
              </a:r>
              <a:endParaRPr lang="en-US" sz="1600" baseline="-25000" dirty="0"/>
            </a:p>
            <a:p>
              <a:r>
                <a:rPr lang="en-US" sz="1600" dirty="0" smtClean="0"/>
                <a:t>       P</a:t>
              </a:r>
              <a:r>
                <a:rPr lang="en-US" sz="1600" baseline="-25000" dirty="0" smtClean="0"/>
                <a:t>1</a:t>
              </a:r>
              <a:r>
                <a:rPr lang="en-US" sz="1600" dirty="0" smtClean="0"/>
                <a:t>      J</a:t>
              </a:r>
              <a:r>
                <a:rPr lang="en-US" sz="1600" baseline="-25000" dirty="0" smtClean="0"/>
                <a:t>2</a:t>
              </a:r>
              <a:endParaRPr lang="en-US" sz="1600" baseline="-25000" dirty="0"/>
            </a:p>
            <a:p>
              <a:r>
                <a:rPr lang="en-US" sz="1600" dirty="0" smtClean="0"/>
                <a:t>       P</a:t>
              </a:r>
              <a:r>
                <a:rPr lang="en-US" sz="1600" baseline="-25000" dirty="0" smtClean="0"/>
                <a:t>2</a:t>
              </a:r>
              <a:r>
                <a:rPr lang="en-US" sz="1600" dirty="0" smtClean="0"/>
                <a:t>      J</a:t>
              </a:r>
              <a:r>
                <a:rPr lang="en-US" sz="1600" baseline="-25000" dirty="0" smtClean="0"/>
                <a:t>1</a:t>
              </a:r>
              <a:endParaRPr lang="en-US" sz="1600" dirty="0" smtClean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Down Arrow Callout 22"/>
              <p:cNvSpPr/>
              <p:nvPr/>
            </p:nvSpPr>
            <p:spPr>
              <a:xfrm>
                <a:off x="257298" y="2742921"/>
                <a:ext cx="3764528" cy="457479"/>
              </a:xfrm>
              <a:prstGeom prst="downArrowCallout">
                <a:avLst>
                  <a:gd name="adj1" fmla="val 66775"/>
                  <a:gd name="adj2" fmla="val 55171"/>
                  <a:gd name="adj3" fmla="val 25000"/>
                  <a:gd name="adj4" fmla="val 29115"/>
                </a:avLst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Ins="164592" rtlCol="0" anchor="ctr"/>
              <a:lstStyle/>
              <a:p>
                <a:pPr algn="ctr"/>
                <a:endParaRPr lang="en-US" i="1" dirty="0" smtClean="0">
                  <a:latin typeface="Cambria Math"/>
                  <a:ea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sz="2800" i="1" smtClean="0">
                          <a:latin typeface="Cambria Math"/>
                          <a:ea typeface="Cambria Math"/>
                        </a:rPr>
                        <m:t>⋈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Down Arrow Callout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298" y="2742921"/>
                <a:ext cx="3764528" cy="457479"/>
              </a:xfrm>
              <a:prstGeom prst="downArrowCallout">
                <a:avLst>
                  <a:gd name="adj1" fmla="val 66775"/>
                  <a:gd name="adj2" fmla="val 55171"/>
                  <a:gd name="adj3" fmla="val 25000"/>
                  <a:gd name="adj4" fmla="val 29115"/>
                </a:avLst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2" name="Group 41"/>
          <p:cNvGrpSpPr/>
          <p:nvPr/>
        </p:nvGrpSpPr>
        <p:grpSpPr>
          <a:xfrm>
            <a:off x="972456" y="3227122"/>
            <a:ext cx="3337956" cy="1573478"/>
            <a:chOff x="972456" y="3766458"/>
            <a:chExt cx="3337956" cy="1573478"/>
          </a:xfrm>
        </p:grpSpPr>
        <p:sp>
          <p:nvSpPr>
            <p:cNvPr id="24" name="Rounded Rectangle 23"/>
            <p:cNvSpPr/>
            <p:nvPr/>
          </p:nvSpPr>
          <p:spPr>
            <a:xfrm>
              <a:off x="1604458" y="4814836"/>
              <a:ext cx="1256125" cy="22860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972456" y="3766458"/>
              <a:ext cx="1980029" cy="1573478"/>
              <a:chOff x="1116901" y="4538246"/>
              <a:chExt cx="1980029" cy="1573478"/>
            </a:xfrm>
          </p:grpSpPr>
          <p:grpSp>
            <p:nvGrpSpPr>
              <p:cNvPr id="17" name="Group 16"/>
              <p:cNvGrpSpPr/>
              <p:nvPr/>
            </p:nvGrpSpPr>
            <p:grpSpPr>
              <a:xfrm>
                <a:off x="1116901" y="4538246"/>
                <a:ext cx="1980029" cy="1573478"/>
                <a:chOff x="371823" y="3242846"/>
                <a:chExt cx="1980029" cy="1573478"/>
              </a:xfrm>
            </p:grpSpPr>
            <p:sp>
              <p:nvSpPr>
                <p:cNvPr id="19" name="TextBox 18"/>
                <p:cNvSpPr txBox="1"/>
                <p:nvPr/>
              </p:nvSpPr>
              <p:spPr>
                <a:xfrm>
                  <a:off x="371823" y="3242846"/>
                  <a:ext cx="1980029" cy="338554"/>
                </a:xfrm>
                <a:prstGeom prst="rect">
                  <a:avLst/>
                </a:prstGeom>
                <a:noFill/>
              </p:spPr>
              <p:txBody>
                <a:bodyPr wrap="none" rtlCol="1">
                  <a:spAutoFit/>
                </a:bodyPr>
                <a:lstStyle/>
                <a:p>
                  <a:pPr>
                    <a:spcAft>
                      <a:spcPts val="300"/>
                    </a:spcAft>
                  </a:pPr>
                  <a:r>
                    <a:rPr lang="en-US" sz="1600" b="1" dirty="0" smtClean="0"/>
                    <a:t> SPJ’ (</a:t>
                  </a:r>
                  <a:r>
                    <a:rPr lang="en-US" sz="1600" b="1" u="sng" dirty="0" smtClean="0"/>
                    <a:t>S#,    P#,    J#</a:t>
                  </a:r>
                  <a:r>
                    <a:rPr lang="en-US" sz="1600" b="1" dirty="0" smtClean="0"/>
                    <a:t>)</a:t>
                  </a:r>
                  <a:endParaRPr lang="fa-IR" sz="1600" b="1" dirty="0"/>
                </a:p>
              </p:txBody>
            </p: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1003825" y="3548742"/>
                  <a:ext cx="0" cy="1267582"/>
                </a:xfrm>
                <a:prstGeom prst="line">
                  <a:avLst/>
                </a:prstGeom>
                <a:ln w="22225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8" name="TextBox 17"/>
              <p:cNvSpPr txBox="1"/>
              <p:nvPr/>
            </p:nvSpPr>
            <p:spPr>
              <a:xfrm>
                <a:off x="1359321" y="4788285"/>
                <a:ext cx="1669047" cy="1323439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r>
                  <a:rPr lang="en-US" sz="1600" dirty="0" smtClean="0"/>
                  <a:t>       S</a:t>
                </a:r>
                <a:r>
                  <a:rPr lang="en-US" sz="1600" baseline="-25000" dirty="0" smtClean="0"/>
                  <a:t>1         </a:t>
                </a:r>
                <a:r>
                  <a:rPr lang="en-US" sz="1600" dirty="0" smtClean="0"/>
                  <a:t>P</a:t>
                </a:r>
                <a:r>
                  <a:rPr lang="en-US" sz="1600" baseline="-25000" dirty="0" smtClean="0"/>
                  <a:t>1</a:t>
                </a:r>
                <a:r>
                  <a:rPr lang="en-US" sz="1600" dirty="0" smtClean="0"/>
                  <a:t>      J</a:t>
                </a:r>
                <a:r>
                  <a:rPr lang="en-US" sz="1600" baseline="-25000" dirty="0" smtClean="0"/>
                  <a:t>1</a:t>
                </a:r>
                <a:endParaRPr lang="en-US" sz="1600" baseline="-25000" dirty="0"/>
              </a:p>
              <a:p>
                <a:r>
                  <a:rPr lang="en-US" sz="1600" dirty="0"/>
                  <a:t> </a:t>
                </a:r>
                <a:r>
                  <a:rPr lang="en-US" sz="1600" dirty="0" smtClean="0"/>
                  <a:t>      S</a:t>
                </a:r>
                <a:r>
                  <a:rPr lang="en-US" sz="1600" baseline="-25000" dirty="0" smtClean="0"/>
                  <a:t>1 </a:t>
                </a:r>
                <a:r>
                  <a:rPr lang="en-US" sz="1600" dirty="0" smtClean="0"/>
                  <a:t>     P</a:t>
                </a:r>
                <a:r>
                  <a:rPr lang="en-US" sz="1600" baseline="-25000" dirty="0" smtClean="0"/>
                  <a:t>1</a:t>
                </a:r>
                <a:r>
                  <a:rPr lang="en-US" sz="1600" dirty="0" smtClean="0"/>
                  <a:t>      J</a:t>
                </a:r>
                <a:r>
                  <a:rPr lang="en-US" sz="1600" baseline="-25000" dirty="0" smtClean="0"/>
                  <a:t>2</a:t>
                </a:r>
                <a:endParaRPr lang="en-US" sz="1600" baseline="-25000" dirty="0"/>
              </a:p>
              <a:p>
                <a:r>
                  <a:rPr lang="en-US" sz="1600" dirty="0"/>
                  <a:t> </a:t>
                </a:r>
                <a:r>
                  <a:rPr lang="en-US" sz="1600" dirty="0" smtClean="0"/>
                  <a:t>      S</a:t>
                </a:r>
                <a:r>
                  <a:rPr lang="en-US" sz="1600" baseline="-25000" dirty="0" smtClean="0"/>
                  <a:t>1 </a:t>
                </a:r>
                <a:r>
                  <a:rPr lang="en-US" sz="1600" dirty="0" smtClean="0"/>
                  <a:t>     P</a:t>
                </a:r>
                <a:r>
                  <a:rPr lang="en-US" sz="1600" baseline="-25000" dirty="0" smtClean="0"/>
                  <a:t>2</a:t>
                </a:r>
                <a:r>
                  <a:rPr lang="en-US" sz="1600" dirty="0" smtClean="0"/>
                  <a:t>      J</a:t>
                </a:r>
                <a:r>
                  <a:rPr lang="en-US" sz="1600" baseline="-25000" dirty="0" smtClean="0"/>
                  <a:t>1</a:t>
                </a:r>
                <a:endParaRPr lang="en-US" sz="1600" dirty="0" smtClean="0"/>
              </a:p>
              <a:p>
                <a:r>
                  <a:rPr lang="en-US" sz="1600" dirty="0"/>
                  <a:t> </a:t>
                </a:r>
                <a:r>
                  <a:rPr lang="en-US" sz="1600" dirty="0" smtClean="0"/>
                  <a:t>      S</a:t>
                </a:r>
                <a:r>
                  <a:rPr lang="en-US" sz="1600" baseline="-25000" dirty="0" smtClean="0"/>
                  <a:t>2         </a:t>
                </a:r>
                <a:r>
                  <a:rPr lang="en-US" sz="1600" dirty="0"/>
                  <a:t>P</a:t>
                </a:r>
                <a:r>
                  <a:rPr lang="en-US" sz="1600" baseline="-25000" dirty="0"/>
                  <a:t>1</a:t>
                </a:r>
                <a:r>
                  <a:rPr lang="en-US" sz="1600" dirty="0"/>
                  <a:t>      </a:t>
                </a:r>
                <a:r>
                  <a:rPr lang="en-US" sz="1600" dirty="0" smtClean="0"/>
                  <a:t>J</a:t>
                </a:r>
                <a:r>
                  <a:rPr lang="en-US" sz="1600" baseline="-25000" dirty="0" smtClean="0"/>
                  <a:t>2</a:t>
                </a:r>
                <a:endParaRPr lang="en-US" sz="1600" dirty="0" smtClean="0"/>
              </a:p>
              <a:p>
                <a:r>
                  <a:rPr lang="en-US" sz="1600" dirty="0" smtClean="0"/>
                  <a:t>       S</a:t>
                </a:r>
                <a:r>
                  <a:rPr lang="en-US" sz="1600" baseline="-25000" dirty="0" smtClean="0"/>
                  <a:t>2         </a:t>
                </a:r>
                <a:r>
                  <a:rPr lang="en-US" sz="1600" dirty="0" smtClean="0"/>
                  <a:t>P</a:t>
                </a:r>
                <a:r>
                  <a:rPr lang="en-US" sz="1600" baseline="-25000" dirty="0" smtClean="0"/>
                  <a:t>1</a:t>
                </a:r>
                <a:r>
                  <a:rPr lang="en-US" sz="1600" dirty="0" smtClean="0"/>
                  <a:t>      J</a:t>
                </a:r>
                <a:r>
                  <a:rPr lang="en-US" sz="1600" baseline="-25000" dirty="0" smtClean="0"/>
                  <a:t>1</a:t>
                </a:r>
                <a:endParaRPr lang="en-US" sz="1600" baseline="-25000" dirty="0"/>
              </a:p>
            </p:txBody>
          </p:sp>
        </p:grpSp>
        <p:cxnSp>
          <p:nvCxnSpPr>
            <p:cNvPr id="26" name="Straight Arrow Connector 25"/>
            <p:cNvCxnSpPr>
              <a:stCxn id="24" idx="3"/>
            </p:cNvCxnSpPr>
            <p:nvPr/>
          </p:nvCxnSpPr>
          <p:spPr>
            <a:xfrm>
              <a:off x="2860583" y="4929136"/>
              <a:ext cx="38958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3243612" y="4750304"/>
              <a:ext cx="1066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dirty="0" smtClean="0">
                  <a:solidFill>
                    <a:srgbClr val="0919AF"/>
                  </a:solidFill>
                  <a:cs typeface="B Nazanin" pitchFamily="2" charset="-78"/>
                </a:rPr>
                <a:t>تاپل حشو</a:t>
              </a:r>
              <a:endParaRPr lang="en-US" dirty="0">
                <a:solidFill>
                  <a:srgbClr val="0919AF"/>
                </a:solidFill>
                <a:cs typeface="B Nazanin" pitchFamily="2" charset="-78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4267200" y="3581400"/>
            <a:ext cx="1353126" cy="1081036"/>
            <a:chOff x="1270636" y="4538246"/>
            <a:chExt cx="1353126" cy="1081036"/>
          </a:xfrm>
        </p:grpSpPr>
        <p:grpSp>
          <p:nvGrpSpPr>
            <p:cNvPr id="31" name="Group 30"/>
            <p:cNvGrpSpPr/>
            <p:nvPr/>
          </p:nvGrpSpPr>
          <p:grpSpPr>
            <a:xfrm>
              <a:off x="1270636" y="4538246"/>
              <a:ext cx="1353126" cy="1081036"/>
              <a:chOff x="525558" y="3242846"/>
              <a:chExt cx="1353126" cy="1081036"/>
            </a:xfrm>
          </p:grpSpPr>
          <p:sp>
            <p:nvSpPr>
              <p:cNvPr id="33" name="TextBox 32"/>
              <p:cNvSpPr txBox="1"/>
              <p:nvPr/>
            </p:nvSpPr>
            <p:spPr>
              <a:xfrm>
                <a:off x="525558" y="3242846"/>
                <a:ext cx="1353126" cy="338554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pPr>
                  <a:spcAft>
                    <a:spcPts val="300"/>
                  </a:spcAft>
                </a:pPr>
                <a:r>
                  <a:rPr lang="en-US" sz="1600" b="1" dirty="0" smtClean="0"/>
                  <a:t> SJ (S#,    J#)</a:t>
                </a:r>
                <a:endParaRPr lang="fa-IR" sz="1600" b="1" dirty="0"/>
              </a:p>
            </p:txBody>
          </p:sp>
          <p:cxnSp>
            <p:nvCxnSpPr>
              <p:cNvPr id="34" name="Straight Connector 33"/>
              <p:cNvCxnSpPr/>
              <p:nvPr/>
            </p:nvCxnSpPr>
            <p:spPr>
              <a:xfrm>
                <a:off x="1003825" y="3548742"/>
                <a:ext cx="0" cy="775140"/>
              </a:xfrm>
              <a:prstGeom prst="line">
                <a:avLst/>
              </a:prstGeom>
              <a:ln w="2222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TextBox 31"/>
            <p:cNvSpPr txBox="1"/>
            <p:nvPr/>
          </p:nvSpPr>
          <p:spPr>
            <a:xfrm>
              <a:off x="1359321" y="4788285"/>
              <a:ext cx="1212191" cy="830997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600" dirty="0" smtClean="0"/>
                <a:t>       S</a:t>
              </a:r>
              <a:r>
                <a:rPr lang="en-US" sz="1600" baseline="-25000" dirty="0" smtClean="0"/>
                <a:t>1         </a:t>
              </a:r>
              <a:r>
                <a:rPr lang="en-US" sz="1600" dirty="0" smtClean="0"/>
                <a:t>J</a:t>
              </a:r>
              <a:r>
                <a:rPr lang="en-US" sz="1600" baseline="-25000" dirty="0" smtClean="0"/>
                <a:t>2</a:t>
              </a:r>
              <a:endParaRPr lang="en-US" sz="1600" baseline="-25000" dirty="0"/>
            </a:p>
            <a:p>
              <a:r>
                <a:rPr lang="en-US" sz="1600" dirty="0" smtClean="0"/>
                <a:t>       S</a:t>
              </a:r>
              <a:r>
                <a:rPr lang="en-US" sz="1600" baseline="-25000" dirty="0" smtClean="0"/>
                <a:t>1 </a:t>
              </a:r>
              <a:r>
                <a:rPr lang="en-US" sz="1600" dirty="0" smtClean="0"/>
                <a:t>     J</a:t>
              </a:r>
              <a:r>
                <a:rPr lang="en-US" sz="1600" baseline="-25000" dirty="0" smtClean="0"/>
                <a:t>1</a:t>
              </a:r>
              <a:endParaRPr lang="en-US" sz="1600" dirty="0" smtClean="0"/>
            </a:p>
            <a:p>
              <a:r>
                <a:rPr lang="en-US" sz="1600" dirty="0"/>
                <a:t> </a:t>
              </a:r>
              <a:r>
                <a:rPr lang="en-US" sz="1600" dirty="0" smtClean="0"/>
                <a:t>      S</a:t>
              </a:r>
              <a:r>
                <a:rPr lang="en-US" sz="1600" baseline="-25000" dirty="0" smtClean="0"/>
                <a:t>2         </a:t>
              </a:r>
              <a:r>
                <a:rPr lang="en-US" sz="1600" dirty="0" smtClean="0"/>
                <a:t>J</a:t>
              </a:r>
              <a:r>
                <a:rPr lang="en-US" sz="1600" baseline="-25000" dirty="0" smtClean="0"/>
                <a:t>1</a:t>
              </a:r>
              <a:endParaRPr lang="en-US" sz="1600" baseline="-25000" dirty="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2439571" y="5334000"/>
            <a:ext cx="1980029" cy="1327257"/>
            <a:chOff x="1163743" y="4538246"/>
            <a:chExt cx="1980029" cy="1327257"/>
          </a:xfrm>
        </p:grpSpPr>
        <p:grpSp>
          <p:nvGrpSpPr>
            <p:cNvPr id="37" name="Group 36"/>
            <p:cNvGrpSpPr/>
            <p:nvPr/>
          </p:nvGrpSpPr>
          <p:grpSpPr>
            <a:xfrm>
              <a:off x="1163743" y="4538246"/>
              <a:ext cx="1980029" cy="1327257"/>
              <a:chOff x="418665" y="3242846"/>
              <a:chExt cx="1980029" cy="1327257"/>
            </a:xfrm>
          </p:grpSpPr>
          <p:sp>
            <p:nvSpPr>
              <p:cNvPr id="39" name="TextBox 38"/>
              <p:cNvSpPr txBox="1"/>
              <p:nvPr/>
            </p:nvSpPr>
            <p:spPr>
              <a:xfrm>
                <a:off x="418665" y="3242846"/>
                <a:ext cx="1980029" cy="338554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pPr>
                  <a:spcAft>
                    <a:spcPts val="300"/>
                  </a:spcAft>
                </a:pPr>
                <a:r>
                  <a:rPr lang="en-US" sz="1600" b="1" dirty="0" smtClean="0"/>
                  <a:t> SPJ (</a:t>
                </a:r>
                <a:r>
                  <a:rPr lang="en-US" sz="1600" b="1" u="sng" dirty="0" smtClean="0"/>
                  <a:t>S#,    P#,    J#</a:t>
                </a:r>
                <a:r>
                  <a:rPr lang="en-US" sz="1600" b="1" dirty="0" smtClean="0"/>
                  <a:t>)</a:t>
                </a:r>
                <a:endParaRPr lang="fa-IR" sz="1600" b="1" dirty="0"/>
              </a:p>
            </p:txBody>
          </p:sp>
          <p:cxnSp>
            <p:nvCxnSpPr>
              <p:cNvPr id="40" name="Straight Connector 39"/>
              <p:cNvCxnSpPr/>
              <p:nvPr/>
            </p:nvCxnSpPr>
            <p:spPr>
              <a:xfrm>
                <a:off x="1003825" y="3548742"/>
                <a:ext cx="0" cy="1021361"/>
              </a:xfrm>
              <a:prstGeom prst="line">
                <a:avLst/>
              </a:prstGeom>
              <a:ln w="2222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TextBox 37"/>
            <p:cNvSpPr txBox="1"/>
            <p:nvPr/>
          </p:nvSpPr>
          <p:spPr>
            <a:xfrm>
              <a:off x="1359321" y="4788285"/>
              <a:ext cx="1669047" cy="1077218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600" dirty="0" smtClean="0"/>
                <a:t>       S</a:t>
              </a:r>
              <a:r>
                <a:rPr lang="en-US" sz="1600" baseline="-25000" dirty="0" smtClean="0"/>
                <a:t>1         </a:t>
              </a:r>
              <a:r>
                <a:rPr lang="en-US" sz="1600" dirty="0" smtClean="0"/>
                <a:t>P</a:t>
              </a:r>
              <a:r>
                <a:rPr lang="en-US" sz="1600" baseline="-25000" dirty="0" smtClean="0"/>
                <a:t>1</a:t>
              </a:r>
              <a:r>
                <a:rPr lang="en-US" sz="1600" dirty="0" smtClean="0"/>
                <a:t>      J</a:t>
              </a:r>
              <a:r>
                <a:rPr lang="en-US" sz="1600" baseline="-25000" dirty="0" smtClean="0"/>
                <a:t>1</a:t>
              </a:r>
              <a:endParaRPr lang="en-US" sz="1600" baseline="-25000" dirty="0"/>
            </a:p>
            <a:p>
              <a:r>
                <a:rPr lang="en-US" sz="1600" dirty="0"/>
                <a:t> </a:t>
              </a:r>
              <a:r>
                <a:rPr lang="en-US" sz="1600" dirty="0" smtClean="0"/>
                <a:t>      S</a:t>
              </a:r>
              <a:r>
                <a:rPr lang="en-US" sz="1600" baseline="-25000" dirty="0" smtClean="0"/>
                <a:t>1 </a:t>
              </a:r>
              <a:r>
                <a:rPr lang="en-US" sz="1600" dirty="0" smtClean="0"/>
                <a:t>     P</a:t>
              </a:r>
              <a:r>
                <a:rPr lang="en-US" sz="1600" baseline="-25000" dirty="0" smtClean="0"/>
                <a:t>1</a:t>
              </a:r>
              <a:r>
                <a:rPr lang="en-US" sz="1600" dirty="0" smtClean="0"/>
                <a:t>      J</a:t>
              </a:r>
              <a:r>
                <a:rPr lang="en-US" sz="1600" baseline="-25000" dirty="0" smtClean="0"/>
                <a:t>2</a:t>
              </a:r>
              <a:endParaRPr lang="en-US" sz="1600" baseline="-25000" dirty="0"/>
            </a:p>
            <a:p>
              <a:r>
                <a:rPr lang="en-US" sz="1600" dirty="0"/>
                <a:t> </a:t>
              </a:r>
              <a:r>
                <a:rPr lang="en-US" sz="1600" dirty="0" smtClean="0"/>
                <a:t>      S</a:t>
              </a:r>
              <a:r>
                <a:rPr lang="en-US" sz="1600" baseline="-25000" dirty="0" smtClean="0"/>
                <a:t>1 </a:t>
              </a:r>
              <a:r>
                <a:rPr lang="en-US" sz="1600" dirty="0" smtClean="0"/>
                <a:t>     P</a:t>
              </a:r>
              <a:r>
                <a:rPr lang="en-US" sz="1600" baseline="-25000" dirty="0" smtClean="0"/>
                <a:t>2</a:t>
              </a:r>
              <a:r>
                <a:rPr lang="en-US" sz="1600" dirty="0" smtClean="0"/>
                <a:t>      J</a:t>
              </a:r>
              <a:r>
                <a:rPr lang="en-US" sz="1600" baseline="-25000" dirty="0" smtClean="0"/>
                <a:t>1</a:t>
              </a:r>
              <a:endParaRPr lang="en-US" sz="1600" dirty="0" smtClean="0"/>
            </a:p>
            <a:p>
              <a:r>
                <a:rPr lang="en-US" sz="1600" dirty="0" smtClean="0"/>
                <a:t>       S</a:t>
              </a:r>
              <a:r>
                <a:rPr lang="en-US" sz="1600" baseline="-25000" dirty="0" smtClean="0"/>
                <a:t>2         </a:t>
              </a:r>
              <a:r>
                <a:rPr lang="en-US" sz="1600" dirty="0" smtClean="0"/>
                <a:t>P</a:t>
              </a:r>
              <a:r>
                <a:rPr lang="en-US" sz="1600" baseline="-25000" dirty="0" smtClean="0"/>
                <a:t>1</a:t>
              </a:r>
              <a:r>
                <a:rPr lang="en-US" sz="1600" dirty="0" smtClean="0"/>
                <a:t>      J</a:t>
              </a:r>
              <a:r>
                <a:rPr lang="en-US" sz="1600" baseline="-25000" dirty="0" smtClean="0"/>
                <a:t>1</a:t>
              </a:r>
              <a:endParaRPr lang="en-US" sz="1600" baseline="-250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Down Arrow Callout 42"/>
              <p:cNvSpPr/>
              <p:nvPr/>
            </p:nvSpPr>
            <p:spPr>
              <a:xfrm>
                <a:off x="1604458" y="4800600"/>
                <a:ext cx="3764528" cy="457479"/>
              </a:xfrm>
              <a:prstGeom prst="downArrowCallout">
                <a:avLst>
                  <a:gd name="adj1" fmla="val 66775"/>
                  <a:gd name="adj2" fmla="val 55171"/>
                  <a:gd name="adj3" fmla="val 25000"/>
                  <a:gd name="adj4" fmla="val 29115"/>
                </a:avLst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Ins="164592" rtlCol="0" anchor="ctr"/>
              <a:lstStyle/>
              <a:p>
                <a:pPr algn="ctr"/>
                <a:endParaRPr lang="en-US" i="1" dirty="0" smtClean="0">
                  <a:latin typeface="Cambria Math"/>
                  <a:ea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sz="2800" i="1" smtClean="0">
                          <a:latin typeface="Cambria Math"/>
                          <a:ea typeface="Cambria Math"/>
                        </a:rPr>
                        <m:t>⋈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Down Arrow Callout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4458" y="4800600"/>
                <a:ext cx="3764528" cy="457479"/>
              </a:xfrm>
              <a:prstGeom prst="downArrowCallout">
                <a:avLst>
                  <a:gd name="adj1" fmla="val 66775"/>
                  <a:gd name="adj2" fmla="val 55171"/>
                  <a:gd name="adj3" fmla="val 25000"/>
                  <a:gd name="adj4" fmla="val 29115"/>
                </a:avLst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Oval 34"/>
          <p:cNvSpPr/>
          <p:nvPr/>
        </p:nvSpPr>
        <p:spPr>
          <a:xfrm>
            <a:off x="2769623" y="5639896"/>
            <a:ext cx="228600" cy="216807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a-IR" sz="1600" b="1" dirty="0" smtClean="0">
                <a:solidFill>
                  <a:schemeClr val="tx1"/>
                </a:solidFill>
                <a:cs typeface="B Nazanin" pitchFamily="2" charset="-78"/>
              </a:rPr>
              <a:t>1</a:t>
            </a:r>
            <a:endParaRPr lang="en-US" b="1" dirty="0">
              <a:solidFill>
                <a:schemeClr val="tx1"/>
              </a:solidFill>
              <a:cs typeface="B Nazanin" pitchFamily="2" charset="-78"/>
            </a:endParaRPr>
          </a:p>
        </p:txBody>
      </p:sp>
      <p:sp>
        <p:nvSpPr>
          <p:cNvPr id="41" name="Oval 40"/>
          <p:cNvSpPr/>
          <p:nvPr/>
        </p:nvSpPr>
        <p:spPr>
          <a:xfrm>
            <a:off x="2769623" y="5896929"/>
            <a:ext cx="228600" cy="216807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a-IR" sz="1600" b="1" dirty="0" smtClean="0">
                <a:solidFill>
                  <a:schemeClr val="tx1"/>
                </a:solidFill>
                <a:cs typeface="B Nazanin" pitchFamily="2" charset="-78"/>
              </a:rPr>
              <a:t>2</a:t>
            </a:r>
            <a:endParaRPr lang="en-US" b="1" dirty="0">
              <a:solidFill>
                <a:schemeClr val="tx1"/>
              </a:solidFill>
              <a:cs typeface="B Nazanin" pitchFamily="2" charset="-78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2775796" y="6150576"/>
            <a:ext cx="228600" cy="216807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a-IR" sz="1600" b="1" dirty="0" smtClean="0">
                <a:solidFill>
                  <a:schemeClr val="tx1"/>
                </a:solidFill>
                <a:cs typeface="B Nazanin" pitchFamily="2" charset="-78"/>
              </a:rPr>
              <a:t>3</a:t>
            </a:r>
            <a:endParaRPr lang="en-US" b="1" dirty="0">
              <a:solidFill>
                <a:schemeClr val="tx1"/>
              </a:solidFill>
              <a:cs typeface="B Nazanin" pitchFamily="2" charset="-78"/>
            </a:endParaRPr>
          </a:p>
        </p:txBody>
      </p:sp>
      <p:sp>
        <p:nvSpPr>
          <p:cNvPr id="45" name="Oval 44"/>
          <p:cNvSpPr/>
          <p:nvPr/>
        </p:nvSpPr>
        <p:spPr>
          <a:xfrm>
            <a:off x="2781300" y="6393543"/>
            <a:ext cx="228600" cy="216807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a-IR" sz="1600" b="1" dirty="0" smtClean="0">
                <a:solidFill>
                  <a:schemeClr val="tx1"/>
                </a:solidFill>
                <a:cs typeface="B Nazanin" pitchFamily="2" charset="-78"/>
              </a:rPr>
              <a:t>4</a:t>
            </a:r>
            <a:endParaRPr lang="en-US" b="1" dirty="0">
              <a:solidFill>
                <a:schemeClr val="tx1"/>
              </a:solidFill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13197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3" grpId="0" animBg="1"/>
      <p:bldP spid="43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فرم نرمال </a:t>
            </a:r>
            <a:r>
              <a:rPr lang="en-US" dirty="0"/>
              <a:t>5NF</a:t>
            </a:r>
            <a:r>
              <a:rPr lang="fa-IR" dirty="0"/>
              <a:t>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486400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fa-IR" dirty="0" smtClean="0"/>
              <a:t>پس </a:t>
            </a:r>
            <a:r>
              <a:rPr lang="en-US" sz="1800" dirty="0" smtClean="0"/>
              <a:t>SPJ</a:t>
            </a:r>
            <a:r>
              <a:rPr lang="fa-IR" dirty="0" smtClean="0"/>
              <a:t>، </a:t>
            </a:r>
            <a:r>
              <a:rPr lang="en-US" sz="1800" dirty="0" smtClean="0"/>
              <a:t>JD</a:t>
            </a:r>
            <a:r>
              <a:rPr lang="fa-IR" sz="1800" dirty="0" smtClean="0"/>
              <a:t> </a:t>
            </a:r>
            <a:r>
              <a:rPr lang="fa-IR" dirty="0" smtClean="0"/>
              <a:t>دارد به سه پرتوش و نه کمتر:                   </a:t>
            </a:r>
            <a:r>
              <a:rPr lang="en-US" sz="1800" dirty="0" smtClean="0"/>
              <a:t>SPJ= [JD]*(SP, PJ, SJ)</a:t>
            </a:r>
            <a:endParaRPr lang="fa-IR" sz="1800" dirty="0" smtClean="0"/>
          </a:p>
          <a:p>
            <a:pPr marL="0" indent="0">
              <a:lnSpc>
                <a:spcPct val="200000"/>
              </a:lnSpc>
              <a:buNone/>
            </a:pPr>
            <a:r>
              <a:rPr lang="fa-IR" dirty="0" smtClean="0"/>
              <a:t>     و </a:t>
            </a:r>
            <a:r>
              <a:rPr lang="en-US" sz="1800" dirty="0" smtClean="0"/>
              <a:t>5NF</a:t>
            </a:r>
            <a:r>
              <a:rPr lang="fa-IR" sz="1800" dirty="0" smtClean="0"/>
              <a:t> </a:t>
            </a:r>
            <a:r>
              <a:rPr lang="fa-IR" dirty="0" smtClean="0"/>
              <a:t>نیست چون عنوان (</a:t>
            </a:r>
            <a:r>
              <a:rPr lang="en-US" sz="1800" dirty="0" smtClean="0"/>
              <a:t>Heading</a:t>
            </a:r>
            <a:r>
              <a:rPr lang="fa-IR" dirty="0" smtClean="0"/>
              <a:t>) پرتوهایش سوپرکلید نیست.</a:t>
            </a:r>
          </a:p>
          <a:p>
            <a:pPr>
              <a:lnSpc>
                <a:spcPct val="200000"/>
              </a:lnSpc>
            </a:pPr>
            <a:r>
              <a:rPr lang="fa-IR" dirty="0" smtClean="0"/>
              <a:t>در این مثال از سه فقره اطلاع دو موجودیتی، </a:t>
            </a:r>
            <a:r>
              <a:rPr lang="fa-IR" u="sng" dirty="0" smtClean="0"/>
              <a:t>باید</a:t>
            </a:r>
            <a:r>
              <a:rPr lang="fa-IR" dirty="0" smtClean="0"/>
              <a:t> یک اطلاع سه موجودیتی را استنتاج کنیم، چرا که این یک محدودیت جامعیتی حاکم بر محیط است (وجود وابستگی پیوندی).</a:t>
            </a:r>
          </a:p>
          <a:p>
            <a:pPr>
              <a:lnSpc>
                <a:spcPct val="200000"/>
              </a:lnSpc>
            </a:pPr>
            <a:r>
              <a:rPr lang="fa-IR" dirty="0" smtClean="0"/>
              <a:t>توجه داشته باشید که در حالت کلی چنین استنتاجی درست نیست و پدیده دام </a:t>
            </a:r>
            <a:r>
              <a:rPr lang="fa-IR" u="sng" dirty="0" smtClean="0">
                <a:solidFill>
                  <a:srgbClr val="C00000"/>
                </a:solidFill>
              </a:rPr>
              <a:t>پیوندی حلقه‏ای</a:t>
            </a:r>
            <a:r>
              <a:rPr lang="fa-IR" dirty="0" smtClean="0">
                <a:solidFill>
                  <a:srgbClr val="C00000"/>
                </a:solidFill>
              </a:rPr>
              <a:t> </a:t>
            </a:r>
            <a:r>
              <a:rPr lang="fa-IR" dirty="0" smtClean="0"/>
              <a:t>بروز می‏کند، ولی در اینجا به دلیل وجود </a:t>
            </a:r>
            <a:r>
              <a:rPr lang="fa-IR" u="sng" dirty="0" smtClean="0">
                <a:solidFill>
                  <a:srgbClr val="C00000"/>
                </a:solidFill>
              </a:rPr>
              <a:t>وابستگی پیوندی</a:t>
            </a:r>
            <a:r>
              <a:rPr lang="fa-IR" dirty="0" smtClean="0"/>
              <a:t>، چنین مشکلی بروز نمی‏کند.</a:t>
            </a:r>
          </a:p>
        </p:txBody>
      </p:sp>
    </p:spTree>
    <p:extLst>
      <p:ext uri="{BB962C8B-B14F-4D97-AF65-F5344CB8AC3E}">
        <p14:creationId xmlns:p14="http://schemas.microsoft.com/office/powerpoint/2010/main" val="3567443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فرم نرمال </a:t>
            </a:r>
            <a:r>
              <a:rPr lang="en-US" dirty="0"/>
              <a:t>5NF</a:t>
            </a:r>
            <a:r>
              <a:rPr lang="fa-IR" dirty="0"/>
              <a:t>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8915400" cy="5486400"/>
          </a:xfrm>
        </p:spPr>
        <p:txBody>
          <a:bodyPr>
            <a:normAutofit/>
          </a:bodyPr>
          <a:lstStyle/>
          <a:p>
            <a:pPr marL="0" indent="0">
              <a:lnSpc>
                <a:spcPct val="210000"/>
              </a:lnSpc>
              <a:buNone/>
            </a:pPr>
            <a:r>
              <a:rPr lang="fa-IR" dirty="0" smtClean="0"/>
              <a:t> </a:t>
            </a:r>
            <a:r>
              <a:rPr lang="fa-IR" b="1" dirty="0" smtClean="0">
                <a:solidFill>
                  <a:srgbClr val="C00000"/>
                </a:solidFill>
              </a:rPr>
              <a:t>نکته: </a:t>
            </a:r>
            <a:r>
              <a:rPr lang="fa-IR" dirty="0" smtClean="0"/>
              <a:t>در این رابطه یک محدودیت بسیار نادر، موسوم به محدودیت با </a:t>
            </a:r>
            <a:r>
              <a:rPr lang="fa-IR" b="1" dirty="0" smtClean="0">
                <a:solidFill>
                  <a:srgbClr val="C00000"/>
                </a:solidFill>
              </a:rPr>
              <a:t>ماهیت چرخشی (</a:t>
            </a:r>
            <a:r>
              <a:rPr lang="en-US" sz="1800" b="1" dirty="0" smtClean="0">
                <a:solidFill>
                  <a:srgbClr val="C00000"/>
                </a:solidFill>
              </a:rPr>
              <a:t>CC</a:t>
            </a:r>
            <a:r>
              <a:rPr lang="fa-IR" b="1" dirty="0" smtClean="0">
                <a:solidFill>
                  <a:srgbClr val="C00000"/>
                </a:solidFill>
              </a:rPr>
              <a:t>) </a:t>
            </a:r>
            <a:r>
              <a:rPr lang="fa-IR" dirty="0" smtClean="0"/>
              <a:t>وجود دارد. </a:t>
            </a:r>
          </a:p>
          <a:p>
            <a:pPr lvl="1"/>
            <a:r>
              <a:rPr lang="fa-IR" dirty="0" smtClean="0"/>
              <a:t>با وجود تاپل‏های دوم تا چهارم در رابطه </a:t>
            </a:r>
            <a:r>
              <a:rPr lang="en-US" sz="1800" dirty="0" smtClean="0"/>
              <a:t>SPJ</a:t>
            </a:r>
            <a:r>
              <a:rPr lang="fa-IR" sz="1800" dirty="0" smtClean="0"/>
              <a:t> </a:t>
            </a:r>
            <a:r>
              <a:rPr lang="fa-IR" dirty="0" smtClean="0"/>
              <a:t>باید تاپل </a:t>
            </a:r>
            <a:r>
              <a:rPr lang="en-US" sz="1800" dirty="0" smtClean="0"/>
              <a:t>(S</a:t>
            </a:r>
            <a:r>
              <a:rPr lang="en-US" sz="1800" baseline="-25000" dirty="0" smtClean="0"/>
              <a:t>1</a:t>
            </a:r>
            <a:r>
              <a:rPr lang="en-US" sz="1800" dirty="0" smtClean="0"/>
              <a:t>, P</a:t>
            </a:r>
            <a:r>
              <a:rPr lang="en-US" sz="1800" baseline="-25000" dirty="0" smtClean="0"/>
              <a:t>1</a:t>
            </a:r>
            <a:r>
              <a:rPr lang="en-US" sz="1800" dirty="0" smtClean="0"/>
              <a:t>, J</a:t>
            </a:r>
            <a:r>
              <a:rPr lang="en-US" sz="1800" baseline="-25000" dirty="0" smtClean="0"/>
              <a:t>1</a:t>
            </a:r>
            <a:r>
              <a:rPr lang="en-US" sz="1800" dirty="0" smtClean="0"/>
              <a:t>)</a:t>
            </a:r>
            <a:r>
              <a:rPr lang="fa-IR" sz="1800" dirty="0" smtClean="0"/>
              <a:t> </a:t>
            </a:r>
            <a:r>
              <a:rPr lang="fa-IR" dirty="0" smtClean="0"/>
              <a:t>نیز وجود داشته باشد.</a:t>
            </a:r>
          </a:p>
          <a:p>
            <a:pPr lvl="1"/>
            <a:r>
              <a:rPr lang="fa-IR" dirty="0" smtClean="0"/>
              <a:t>این محدودیت ناشی از وجود </a:t>
            </a:r>
            <a:r>
              <a:rPr lang="en-US" sz="1800" dirty="0" smtClean="0"/>
              <a:t>(S</a:t>
            </a:r>
            <a:r>
              <a:rPr lang="en-US" sz="1800" baseline="-25000" dirty="0" smtClean="0"/>
              <a:t>1</a:t>
            </a:r>
            <a:r>
              <a:rPr lang="en-US" sz="1800" dirty="0" smtClean="0"/>
              <a:t>,P</a:t>
            </a:r>
            <a:r>
              <a:rPr lang="en-US" sz="1800" baseline="-25000" dirty="0" smtClean="0"/>
              <a:t>1</a:t>
            </a:r>
            <a:r>
              <a:rPr lang="en-US" sz="1800" dirty="0" smtClean="0"/>
              <a:t>)</a:t>
            </a:r>
            <a:r>
              <a:rPr lang="fa-IR" sz="1800" dirty="0" smtClean="0"/>
              <a:t> </a:t>
            </a:r>
            <a:r>
              <a:rPr lang="fa-IR" dirty="0" smtClean="0"/>
              <a:t>در تاپل دوم، </a:t>
            </a:r>
            <a:r>
              <a:rPr lang="en-US" sz="1800" dirty="0" smtClean="0"/>
              <a:t>(S</a:t>
            </a:r>
            <a:r>
              <a:rPr lang="en-US" sz="1800" baseline="-25000" dirty="0" smtClean="0"/>
              <a:t>1</a:t>
            </a:r>
            <a:r>
              <a:rPr lang="en-US" sz="1800" dirty="0" smtClean="0"/>
              <a:t>,J</a:t>
            </a:r>
            <a:r>
              <a:rPr lang="en-US" sz="1800" baseline="-25000" dirty="0" smtClean="0"/>
              <a:t>1</a:t>
            </a:r>
            <a:r>
              <a:rPr lang="en-US" sz="1800" dirty="0" smtClean="0"/>
              <a:t>)</a:t>
            </a:r>
            <a:r>
              <a:rPr lang="fa-IR" sz="1800" dirty="0" smtClean="0"/>
              <a:t> </a:t>
            </a:r>
            <a:r>
              <a:rPr lang="fa-IR" dirty="0" smtClean="0"/>
              <a:t>در تاپل سوم و </a:t>
            </a:r>
            <a:r>
              <a:rPr lang="en-US" sz="1800" dirty="0" smtClean="0"/>
              <a:t>(P</a:t>
            </a:r>
            <a:r>
              <a:rPr lang="en-US" sz="1800" baseline="-25000" dirty="0" smtClean="0"/>
              <a:t>1</a:t>
            </a:r>
            <a:r>
              <a:rPr lang="en-US" sz="1800" dirty="0" smtClean="0"/>
              <a:t>,J</a:t>
            </a:r>
            <a:r>
              <a:rPr lang="en-US" sz="1800" baseline="-25000" dirty="0" smtClean="0"/>
              <a:t>1</a:t>
            </a:r>
            <a:r>
              <a:rPr lang="en-US" sz="1800" dirty="0" smtClean="0"/>
              <a:t>)</a:t>
            </a:r>
            <a:r>
              <a:rPr lang="fa-IR" sz="1800" dirty="0" smtClean="0"/>
              <a:t> </a:t>
            </a:r>
            <a:r>
              <a:rPr lang="fa-IR" dirty="0" smtClean="0"/>
              <a:t>در تاپل چهارم است. </a:t>
            </a:r>
          </a:p>
          <a:p>
            <a:pPr lvl="1"/>
            <a:r>
              <a:rPr lang="fa-IR" dirty="0" smtClean="0"/>
              <a:t>در واقع مقدار هر یک از سه صفت در سه تاپل از چهار تاپل رابطه </a:t>
            </a:r>
            <a:r>
              <a:rPr lang="en-US" sz="1800" dirty="0" smtClean="0"/>
              <a:t>SPJ</a:t>
            </a:r>
            <a:r>
              <a:rPr lang="fa-IR" sz="1800" dirty="0" smtClean="0"/>
              <a:t> </a:t>
            </a:r>
            <a:r>
              <a:rPr lang="fa-IR" dirty="0" smtClean="0"/>
              <a:t>یکسان است و در هر یک از سه پرتو دوتایی، یک صفت مشترک با دو پرتو دیگر وجود دارد. </a:t>
            </a:r>
          </a:p>
          <a:p>
            <a:pPr>
              <a:lnSpc>
                <a:spcPct val="300000"/>
              </a:lnSpc>
            </a:pPr>
            <a:r>
              <a:rPr lang="fa-IR" dirty="0" smtClean="0"/>
              <a:t>برای تشخیص این محدودیت در رابطه درجه </a:t>
            </a:r>
            <a:r>
              <a:rPr lang="en-US" sz="1800" dirty="0" smtClean="0"/>
              <a:t>n</a:t>
            </a:r>
            <a:r>
              <a:rPr lang="fa-IR" dirty="0" smtClean="0"/>
              <a:t> دوتست انجام می‏دهیم:</a:t>
            </a:r>
          </a:p>
          <a:p>
            <a:pPr marL="457200" lvl="1" indent="0">
              <a:buNone/>
            </a:pPr>
            <a:r>
              <a:rPr lang="fa-IR" dirty="0" smtClean="0"/>
              <a:t>1- تعداد تاپل‏ها: </a:t>
            </a:r>
            <a:r>
              <a:rPr lang="en-US" sz="1800" dirty="0" smtClean="0"/>
              <a:t>n+1</a:t>
            </a:r>
            <a:endParaRPr lang="fa-IR" dirty="0" smtClean="0"/>
          </a:p>
          <a:p>
            <a:pPr marL="457200" lvl="1" indent="0">
              <a:buNone/>
            </a:pPr>
            <a:r>
              <a:rPr lang="fa-IR" dirty="0" smtClean="0"/>
              <a:t>2- مقدار هر صفت، در </a:t>
            </a:r>
            <a:r>
              <a:rPr lang="en-US" sz="1800" dirty="0" smtClean="0"/>
              <a:t>n</a:t>
            </a:r>
            <a:r>
              <a:rPr lang="fa-IR" dirty="0" smtClean="0"/>
              <a:t> تاپل یکسان باشد.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2996725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فرم نرمال </a:t>
            </a:r>
            <a:r>
              <a:rPr lang="en-US" dirty="0"/>
              <a:t>5NF</a:t>
            </a:r>
            <a:r>
              <a:rPr lang="fa-IR" dirty="0"/>
              <a:t>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486400"/>
          </a:xfrm>
        </p:spPr>
        <p:txBody>
          <a:bodyPr>
            <a:normAutofit/>
          </a:bodyPr>
          <a:lstStyle/>
          <a:p>
            <a:pPr marL="0" indent="0">
              <a:lnSpc>
                <a:spcPct val="210000"/>
              </a:lnSpc>
              <a:buNone/>
            </a:pPr>
            <a:r>
              <a:rPr lang="fa-IR" dirty="0" smtClean="0"/>
              <a:t>         در رابطه </a:t>
            </a:r>
            <a:r>
              <a:rPr lang="en-US" sz="1800" dirty="0" smtClean="0"/>
              <a:t>R</a:t>
            </a:r>
            <a:r>
              <a:rPr lang="fa-IR" dirty="0" smtClean="0"/>
              <a:t> هر </a:t>
            </a:r>
            <a:r>
              <a:rPr lang="fa-IR" dirty="0"/>
              <a:t>ترکیب دوتایی </a:t>
            </a:r>
            <a:r>
              <a:rPr lang="en-US" sz="1800" dirty="0"/>
              <a:t>CK</a:t>
            </a:r>
            <a:r>
              <a:rPr lang="fa-IR" sz="1800" dirty="0"/>
              <a:t> </a:t>
            </a:r>
            <a:r>
              <a:rPr lang="fa-IR" dirty="0" smtClean="0"/>
              <a:t>است. لذا در فرم نرمال </a:t>
            </a:r>
            <a:r>
              <a:rPr lang="en-US" sz="1900" dirty="0" smtClean="0"/>
              <a:t>5NF</a:t>
            </a:r>
            <a:r>
              <a:rPr lang="fa-IR" sz="1900" dirty="0" smtClean="0"/>
              <a:t> </a:t>
            </a:r>
            <a:r>
              <a:rPr lang="fa-IR" dirty="0" smtClean="0"/>
              <a:t>است زیرا:</a:t>
            </a:r>
            <a:endParaRPr lang="fa-IR" dirty="0">
              <a:sym typeface="Symbol"/>
            </a:endParaRPr>
          </a:p>
          <a:p>
            <a:pPr lvl="1">
              <a:lnSpc>
                <a:spcPct val="210000"/>
              </a:lnSpc>
            </a:pPr>
            <a:r>
              <a:rPr lang="fa-IR" dirty="0" smtClean="0">
                <a:sym typeface="Symbol"/>
              </a:rPr>
              <a:t>سه دترمینان دارد که هر سه </a:t>
            </a:r>
            <a:r>
              <a:rPr lang="en-US" sz="1800" dirty="0" smtClean="0">
                <a:sym typeface="Symbol"/>
              </a:rPr>
              <a:t>CK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هستند. ‏‏  </a:t>
            </a:r>
            <a:r>
              <a:rPr lang="en-US" sz="1800" dirty="0" smtClean="0">
                <a:sym typeface="Symbol"/>
              </a:rPr>
              <a:t>BCNF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است.</a:t>
            </a:r>
          </a:p>
          <a:p>
            <a:pPr lvl="1"/>
            <a:r>
              <a:rPr lang="en-US" sz="1800" dirty="0" smtClean="0">
                <a:sym typeface="Symbol"/>
              </a:rPr>
              <a:t>MVD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ندارد.  ‏  </a:t>
            </a:r>
            <a:r>
              <a:rPr lang="en-US" sz="1800" dirty="0" smtClean="0">
                <a:sym typeface="Symbol"/>
              </a:rPr>
              <a:t>4NF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است.</a:t>
            </a:r>
          </a:p>
          <a:p>
            <a:pPr lvl="1"/>
            <a:r>
              <a:rPr lang="fa-IR" dirty="0">
                <a:sym typeface="Symbol"/>
              </a:rPr>
              <a:t> </a:t>
            </a:r>
            <a:r>
              <a:rPr lang="en-US" sz="1900" dirty="0" smtClean="0">
                <a:sym typeface="Symbol"/>
              </a:rPr>
              <a:t>CC</a:t>
            </a:r>
            <a:r>
              <a:rPr lang="fa-IR" sz="19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ندارد. ‏ </a:t>
            </a:r>
            <a:r>
              <a:rPr lang="en-US" sz="1900" dirty="0" smtClean="0">
                <a:sym typeface="Symbol"/>
              </a:rPr>
              <a:t>5NF</a:t>
            </a:r>
            <a:r>
              <a:rPr lang="fa-IR" sz="19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است.</a:t>
            </a:r>
            <a:endParaRPr lang="fa-IR" dirty="0"/>
          </a:p>
        </p:txBody>
      </p:sp>
      <p:grpSp>
        <p:nvGrpSpPr>
          <p:cNvPr id="4" name="Group 3"/>
          <p:cNvGrpSpPr/>
          <p:nvPr/>
        </p:nvGrpSpPr>
        <p:grpSpPr>
          <a:xfrm>
            <a:off x="381000" y="2438400"/>
            <a:ext cx="1482008" cy="1081036"/>
            <a:chOff x="1359321" y="4538246"/>
            <a:chExt cx="1482008" cy="1081036"/>
          </a:xfrm>
        </p:grpSpPr>
        <p:grpSp>
          <p:nvGrpSpPr>
            <p:cNvPr id="5" name="Group 4"/>
            <p:cNvGrpSpPr/>
            <p:nvPr/>
          </p:nvGrpSpPr>
          <p:grpSpPr>
            <a:xfrm>
              <a:off x="1375864" y="4538246"/>
              <a:ext cx="1465465" cy="1081036"/>
              <a:chOff x="630786" y="3242846"/>
              <a:chExt cx="1465465" cy="1081036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630786" y="3242846"/>
                <a:ext cx="1465465" cy="338554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pPr>
                  <a:spcAft>
                    <a:spcPts val="300"/>
                  </a:spcAft>
                </a:pPr>
                <a:r>
                  <a:rPr lang="en-US" sz="1600" b="1" dirty="0" smtClean="0"/>
                  <a:t> R (A,   B,    C)</a:t>
                </a:r>
                <a:endParaRPr lang="fa-IR" sz="1600" b="1" dirty="0"/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1003825" y="3548742"/>
                <a:ext cx="0" cy="775140"/>
              </a:xfrm>
              <a:prstGeom prst="line">
                <a:avLst/>
              </a:prstGeom>
              <a:ln w="2222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/>
            <p:cNvSpPr txBox="1"/>
            <p:nvPr/>
          </p:nvSpPr>
          <p:spPr>
            <a:xfrm>
              <a:off x="1359321" y="4788285"/>
              <a:ext cx="1479892" cy="830997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600" dirty="0" smtClean="0"/>
                <a:t>       a</a:t>
              </a:r>
              <a:r>
                <a:rPr lang="en-US" sz="1600" baseline="-25000" dirty="0" smtClean="0"/>
                <a:t>1     </a:t>
              </a:r>
              <a:r>
                <a:rPr lang="en-US" sz="1600" dirty="0" smtClean="0"/>
                <a:t>b</a:t>
              </a:r>
              <a:r>
                <a:rPr lang="en-US" sz="1600" baseline="-25000" dirty="0" smtClean="0"/>
                <a:t>1       </a:t>
              </a:r>
              <a:r>
                <a:rPr lang="en-US" sz="1600" dirty="0" smtClean="0"/>
                <a:t>c</a:t>
              </a:r>
              <a:r>
                <a:rPr lang="en-US" sz="1600" baseline="-25000" dirty="0" smtClean="0"/>
                <a:t>2</a:t>
              </a:r>
              <a:endParaRPr lang="en-US" sz="1600" baseline="-25000" dirty="0"/>
            </a:p>
            <a:p>
              <a:r>
                <a:rPr lang="en-US" sz="1600" dirty="0" smtClean="0"/>
                <a:t>       a</a:t>
              </a:r>
              <a:r>
                <a:rPr lang="en-US" sz="1600" baseline="-25000" dirty="0" smtClean="0"/>
                <a:t>1 </a:t>
              </a:r>
              <a:r>
                <a:rPr lang="en-US" sz="1600" dirty="0" smtClean="0"/>
                <a:t>   b</a:t>
              </a:r>
              <a:r>
                <a:rPr lang="en-US" sz="1600" baseline="-25000" dirty="0" smtClean="0"/>
                <a:t>1</a:t>
              </a:r>
              <a:r>
                <a:rPr lang="en-US" sz="1600" dirty="0"/>
                <a:t> </a:t>
              </a:r>
              <a:r>
                <a:rPr lang="en-US" sz="1600" dirty="0" smtClean="0"/>
                <a:t>   c</a:t>
              </a:r>
              <a:r>
                <a:rPr lang="en-US" sz="1600" baseline="-25000" dirty="0" smtClean="0"/>
                <a:t>1</a:t>
              </a:r>
              <a:endParaRPr lang="en-US" sz="1600" dirty="0" smtClean="0"/>
            </a:p>
            <a:p>
              <a:r>
                <a:rPr lang="en-US" sz="1600" dirty="0"/>
                <a:t> </a:t>
              </a:r>
              <a:r>
                <a:rPr lang="en-US" sz="1600" dirty="0" smtClean="0"/>
                <a:t>      a</a:t>
              </a:r>
              <a:r>
                <a:rPr lang="en-US" sz="1600" baseline="-25000" dirty="0" smtClean="0"/>
                <a:t>2      </a:t>
              </a:r>
              <a:r>
                <a:rPr lang="en-US" sz="1600" dirty="0" smtClean="0"/>
                <a:t>b</a:t>
              </a:r>
              <a:r>
                <a:rPr lang="en-US" sz="1600" baseline="-25000" dirty="0" smtClean="0"/>
                <a:t>1</a:t>
              </a:r>
              <a:r>
                <a:rPr lang="en-US" sz="1600" dirty="0"/>
                <a:t> </a:t>
              </a:r>
              <a:r>
                <a:rPr lang="en-US" sz="1600" dirty="0" smtClean="0"/>
                <a:t>   c</a:t>
              </a:r>
              <a:r>
                <a:rPr lang="en-US" sz="1600" baseline="-25000" dirty="0" smtClean="0"/>
                <a:t>1</a:t>
              </a:r>
              <a:endParaRPr lang="en-US" sz="1600" baseline="-25000" dirty="0"/>
            </a:p>
          </p:txBody>
        </p:sp>
      </p:grpSp>
      <p:pic>
        <p:nvPicPr>
          <p:cNvPr id="9" name="Picture 8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7535" y="1524000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674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فرم نرمال </a:t>
            </a:r>
            <a:r>
              <a:rPr lang="en-US" dirty="0" smtClean="0"/>
              <a:t>6NF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a-IR" dirty="0" smtClean="0"/>
              <a:t>          رابطه </a:t>
            </a:r>
            <a:r>
              <a:rPr lang="en-US" sz="1800" dirty="0" smtClean="0"/>
              <a:t>R</a:t>
            </a:r>
            <a:r>
              <a:rPr lang="fa-IR" dirty="0" smtClean="0"/>
              <a:t> در </a:t>
            </a:r>
            <a:r>
              <a:rPr lang="en-US" sz="1800" dirty="0" smtClean="0"/>
              <a:t>6NF</a:t>
            </a:r>
            <a:r>
              <a:rPr lang="fa-IR" sz="1800" dirty="0" smtClean="0"/>
              <a:t> </a:t>
            </a:r>
            <a:r>
              <a:rPr lang="fa-IR" dirty="0" smtClean="0"/>
              <a:t>است هر گاه اصلاً </a:t>
            </a:r>
            <a:r>
              <a:rPr lang="en-US" sz="1800" dirty="0" smtClean="0"/>
              <a:t>JD</a:t>
            </a:r>
            <a:r>
              <a:rPr lang="fa-IR" sz="1800" dirty="0" smtClean="0"/>
              <a:t> </a:t>
            </a:r>
            <a:r>
              <a:rPr lang="fa-IR" dirty="0" smtClean="0"/>
              <a:t>نداشته باشد.</a:t>
            </a:r>
          </a:p>
          <a:p>
            <a:endParaRPr lang="fa-IR" dirty="0"/>
          </a:p>
          <a:p>
            <a:r>
              <a:rPr lang="fa-IR" b="1" dirty="0" smtClean="0">
                <a:solidFill>
                  <a:srgbClr val="C00000"/>
                </a:solidFill>
              </a:rPr>
              <a:t>نکته: </a:t>
            </a:r>
            <a:r>
              <a:rPr lang="fa-IR" dirty="0" smtClean="0"/>
              <a:t>در رابطه درجه </a:t>
            </a:r>
            <a:r>
              <a:rPr lang="en-US" dirty="0" smtClean="0"/>
              <a:t>n</a:t>
            </a:r>
            <a:r>
              <a:rPr lang="fa-IR" dirty="0" smtClean="0"/>
              <a:t>، اگر غیر از کلید فقط یک صفت دیگر داشته باشد، در </a:t>
            </a:r>
            <a:r>
              <a:rPr lang="en-US" sz="1800" dirty="0" smtClean="0"/>
              <a:t>6NF</a:t>
            </a:r>
            <a:r>
              <a:rPr lang="fa-IR" sz="1800" dirty="0" smtClean="0"/>
              <a:t> </a:t>
            </a:r>
            <a:r>
              <a:rPr lang="fa-IR" dirty="0" smtClean="0"/>
              <a:t>است.</a:t>
            </a:r>
          </a:p>
          <a:p>
            <a:endParaRPr lang="fa-IR" dirty="0"/>
          </a:p>
          <a:p>
            <a:pPr marL="0" indent="0">
              <a:buNone/>
            </a:pPr>
            <a:r>
              <a:rPr lang="fa-IR" sz="1800" dirty="0" smtClean="0"/>
              <a:t>         </a:t>
            </a:r>
            <a:r>
              <a:rPr lang="en-US" sz="1800" dirty="0" smtClean="0"/>
              <a:t>DKNF</a:t>
            </a:r>
            <a:r>
              <a:rPr lang="fa-IR" sz="1800" dirty="0" smtClean="0"/>
              <a:t> </a:t>
            </a:r>
            <a:r>
              <a:rPr lang="fa-IR" dirty="0" smtClean="0"/>
              <a:t>چیست؟</a:t>
            </a:r>
            <a:endParaRPr lang="en-US" dirty="0"/>
          </a:p>
        </p:txBody>
      </p:sp>
      <p:pic>
        <p:nvPicPr>
          <p:cNvPr id="4" name="Picture 3" descr="\\VBOXSVR\mahmoud\Documents\EDU\Sharif\DB\TA\tarif_n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9196" y="1475508"/>
            <a:ext cx="521122" cy="4030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FC318"/>
            </a:solidFill>
          </a:ln>
          <a:effectLst>
            <a:glow rad="50800">
              <a:srgbClr val="0FC318">
                <a:alpha val="80000"/>
              </a:srgbClr>
            </a:glow>
            <a:reflection blurRad="12700" stA="38000" endPos="28000" dist="5000" dir="5400000" sy="-100000" algn="bl" rotWithShape="0"/>
            <a:softEdge rad="0"/>
          </a:effectLst>
          <a:extLst/>
        </p:spPr>
      </p:pic>
      <p:pic>
        <p:nvPicPr>
          <p:cNvPr id="5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6425" y="3515591"/>
            <a:ext cx="481506" cy="41483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1395209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جمع‏بندی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fa-IR" dirty="0" smtClean="0"/>
              <a:t>تئوری نرمال‏ترسازی به عنوان ابزار طراحی </a:t>
            </a:r>
            <a:r>
              <a:rPr lang="en-US" sz="1800" dirty="0" smtClean="0"/>
              <a:t>RDB</a:t>
            </a:r>
            <a:r>
              <a:rPr lang="fa-IR" dirty="0" smtClean="0"/>
              <a:t>، مزایا و معایبی دارد.</a:t>
            </a:r>
          </a:p>
          <a:p>
            <a:pPr>
              <a:spcBef>
                <a:spcPts val="1200"/>
              </a:spcBef>
            </a:pPr>
            <a:r>
              <a:rPr lang="fa-IR" b="1" dirty="0" smtClean="0">
                <a:solidFill>
                  <a:srgbClr val="0919AF"/>
                </a:solidFill>
              </a:rPr>
              <a:t>مزایای تئوری نرمال‏ترسازی:</a:t>
            </a:r>
          </a:p>
          <a:p>
            <a:pPr marL="457200" lvl="1" indent="0">
              <a:spcBef>
                <a:spcPts val="1200"/>
              </a:spcBef>
              <a:buNone/>
            </a:pPr>
            <a:r>
              <a:rPr lang="fa-IR" dirty="0" smtClean="0"/>
              <a:t>1- ارائه یک طراحی واضح از خُردجهان واقع (</a:t>
            </a:r>
            <a:r>
              <a:rPr lang="en-US" sz="1800" dirty="0" smtClean="0"/>
              <a:t>Clean Design</a:t>
            </a:r>
            <a:r>
              <a:rPr lang="fa-IR" dirty="0" smtClean="0"/>
              <a:t>)؛ یعنی با کمترین اختلاط اطلاعات.</a:t>
            </a:r>
            <a:br>
              <a:rPr lang="fa-IR" dirty="0" smtClean="0"/>
            </a:br>
            <a:r>
              <a:rPr lang="fa-IR" dirty="0" smtClean="0"/>
              <a:t>یعنی در واقع رعایت یک اصل در عمل  (</a:t>
            </a:r>
            <a:r>
              <a:rPr lang="en-US" sz="1800" dirty="0" smtClean="0"/>
              <a:t>one fact </a:t>
            </a:r>
            <a:r>
              <a:rPr lang="en-US" dirty="0" smtClean="0"/>
              <a:t>: </a:t>
            </a:r>
            <a:r>
              <a:rPr lang="en-US" sz="1800" dirty="0" smtClean="0"/>
              <a:t>one table</a:t>
            </a:r>
            <a:r>
              <a:rPr lang="fa-IR" dirty="0" smtClean="0"/>
              <a:t>)</a:t>
            </a:r>
            <a:r>
              <a:rPr lang="en-US" dirty="0" smtClean="0"/>
              <a:t>.</a:t>
            </a:r>
            <a:r>
              <a:rPr lang="fa-IR" dirty="0" smtClean="0"/>
              <a:t> </a:t>
            </a:r>
          </a:p>
          <a:p>
            <a:pPr marL="457200" lvl="1" indent="0">
              <a:spcBef>
                <a:spcPts val="1200"/>
              </a:spcBef>
              <a:buNone/>
            </a:pPr>
            <a:r>
              <a:rPr lang="fa-IR" dirty="0" smtClean="0"/>
              <a:t>2- کاهش بعض افزونگی‏ها؛ آن افزونگی‏هایی که با پرتوگیری از بین می‏روند (کاهش می‏یابد).</a:t>
            </a:r>
          </a:p>
          <a:p>
            <a:pPr marL="457200" lvl="1" indent="0">
              <a:spcBef>
                <a:spcPts val="1200"/>
              </a:spcBef>
              <a:buNone/>
            </a:pPr>
            <a:r>
              <a:rPr lang="fa-IR" dirty="0" smtClean="0"/>
              <a:t>3- کاهش بعض آنومالی‏ها [ناشی از اختلاط اطلاعات].</a:t>
            </a:r>
          </a:p>
          <a:p>
            <a:pPr marL="457200" lvl="1" indent="0">
              <a:spcBef>
                <a:spcPts val="1200"/>
              </a:spcBef>
              <a:buNone/>
            </a:pPr>
            <a:r>
              <a:rPr lang="fa-IR" dirty="0" smtClean="0"/>
              <a:t>4- بعض قواعد جامعیت را اعمال می‏کنیم (ناشی از وابستگی بین صفات).</a:t>
            </a:r>
          </a:p>
          <a:p>
            <a:pPr>
              <a:spcBef>
                <a:spcPts val="1200"/>
              </a:spcBef>
            </a:pPr>
            <a:r>
              <a:rPr lang="fa-IR" dirty="0" smtClean="0"/>
              <a:t>این تئوری به طراح کمک می‏کند تا تصمیم بگیرد چند رابطه داشته باشد و هر رابطه عنوانش چه باشد و کلیدش چه باشد.</a:t>
            </a:r>
            <a:endParaRPr lang="fa-IR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75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جمع‏</a:t>
            </a:r>
            <a:r>
              <a:rPr lang="fa-IR" dirty="0" smtClean="0"/>
              <a:t>بندی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a-IR" b="1" dirty="0">
                <a:solidFill>
                  <a:srgbClr val="0919AF"/>
                </a:solidFill>
              </a:rPr>
              <a:t>معایب تئوری نرمال‏</a:t>
            </a:r>
            <a:r>
              <a:rPr lang="fa-IR" b="1" dirty="0" smtClean="0">
                <a:solidFill>
                  <a:srgbClr val="0919AF"/>
                </a:solidFill>
              </a:rPr>
              <a:t>ترسازی:</a:t>
            </a:r>
          </a:p>
          <a:p>
            <a:pPr marL="457200" lvl="1" indent="0">
              <a:buNone/>
            </a:pPr>
            <a:r>
              <a:rPr lang="fa-IR" dirty="0" smtClean="0"/>
              <a:t>1- فزون‏کاری در بازیابی (اگر کاربر به هر دلیلی رابطه اصلی را بخواهد، عمل پیوند (</a:t>
            </a:r>
            <a:r>
              <a:rPr lang="en-US" sz="1800" dirty="0" smtClean="0"/>
              <a:t>Join</a:t>
            </a:r>
            <a:r>
              <a:rPr lang="fa-IR" dirty="0" smtClean="0"/>
              <a:t>) باید انجام شود که در حجم بالای داده، سربار زیادی دارد).</a:t>
            </a:r>
            <a:br>
              <a:rPr lang="fa-IR" dirty="0" smtClean="0"/>
            </a:br>
            <a:r>
              <a:rPr lang="fa-IR" dirty="0" smtClean="0"/>
              <a:t>به دلیل همین عیب، گاه در عمل لازم است غیرنرمال‏سازی (</a:t>
            </a:r>
            <a:r>
              <a:rPr lang="en-US" sz="1800" dirty="0" err="1" smtClean="0"/>
              <a:t>Denormalization</a:t>
            </a:r>
            <a:r>
              <a:rPr lang="fa-IR" sz="1800" dirty="0" smtClean="0"/>
              <a:t>) </a:t>
            </a:r>
            <a:r>
              <a:rPr lang="fa-IR" dirty="0" smtClean="0"/>
              <a:t>انجام دهیم.</a:t>
            </a:r>
            <a:br>
              <a:rPr lang="fa-IR" dirty="0" smtClean="0"/>
            </a:br>
            <a:r>
              <a:rPr lang="fa-IR" dirty="0" smtClean="0"/>
              <a:t>یعنی تبدیل حداقل دو رابطه </a:t>
            </a:r>
            <a:r>
              <a:rPr lang="en-US" sz="1800" dirty="0" smtClean="0"/>
              <a:t>(i+1)NF</a:t>
            </a:r>
            <a:r>
              <a:rPr lang="fa-IR" sz="1800" dirty="0" smtClean="0"/>
              <a:t> </a:t>
            </a:r>
            <a:r>
              <a:rPr lang="fa-IR" dirty="0" smtClean="0"/>
              <a:t>به یک رابطه </a:t>
            </a:r>
            <a:r>
              <a:rPr lang="en-US" sz="1800" dirty="0" smtClean="0"/>
              <a:t>(i)NF</a:t>
            </a:r>
            <a:r>
              <a:rPr lang="fa-IR" dirty="0" smtClean="0"/>
              <a:t>.</a:t>
            </a:r>
          </a:p>
          <a:p>
            <a:pPr marL="457200" lvl="1" indent="0">
              <a:buNone/>
            </a:pPr>
            <a:r>
              <a:rPr lang="fa-IR" dirty="0" smtClean="0"/>
              <a:t>2- فرآیند نرمال‏ترسازی زمان‏گیر است به ویژه اگر مجموعه صفات محیط بزرگ باشد و نمودار </a:t>
            </a:r>
            <a:r>
              <a:rPr lang="en-US" sz="1800" dirty="0" smtClean="0"/>
              <a:t>FD</a:t>
            </a:r>
            <a:r>
              <a:rPr lang="fa-IR" dirty="0" smtClean="0"/>
              <a:t>ها گسترده باشد.</a:t>
            </a:r>
          </a:p>
          <a:p>
            <a:pPr marL="457200" lvl="1" indent="0">
              <a:buNone/>
            </a:pPr>
            <a:r>
              <a:rPr lang="fa-IR" dirty="0" smtClean="0"/>
              <a:t>3- مبتنی است بر یک فرض نه چندان واقع‏بینانه [فرض: در آغاز مجموعه‏ای از صفات داریم در یک مجموعه </a:t>
            </a:r>
            <a:r>
              <a:rPr lang="en-US" sz="1800" dirty="0" smtClean="0"/>
              <a:t>Universal</a:t>
            </a:r>
            <a:r>
              <a:rPr lang="fa-IR" dirty="0" smtClean="0"/>
              <a:t>، آنگاه با روش سنتز صفات (دسته‏بندی صفات) به تعدادی رابطه می‏رسیم.] در حالیکه در عمل ابتدا روش بالا به پایین و رسیدن به تعدادی رابطه با درجه متعارف، آنگاه استفاده از ایده‏های این تئوری برای تست نرمالیتی (اول تست </a:t>
            </a:r>
            <a:r>
              <a:rPr lang="en-US" sz="1800" dirty="0" smtClean="0"/>
              <a:t>3NF</a:t>
            </a:r>
            <a:r>
              <a:rPr lang="fa-IR" dirty="0" smtClean="0"/>
              <a:t>، بعد </a:t>
            </a:r>
            <a:r>
              <a:rPr lang="en-US" sz="1800" dirty="0" smtClean="0"/>
              <a:t>BCNF</a:t>
            </a:r>
            <a:r>
              <a:rPr lang="fa-IR" sz="1800" dirty="0" smtClean="0"/>
              <a:t> </a:t>
            </a:r>
            <a:r>
              <a:rPr lang="fa-IR" dirty="0" smtClean="0"/>
              <a:t>و </a:t>
            </a:r>
            <a:r>
              <a:rPr lang="en-US" sz="1800" dirty="0" smtClean="0"/>
              <a:t>5NF</a:t>
            </a:r>
            <a:r>
              <a:rPr lang="fa-IR" dirty="0" smtClean="0"/>
              <a:t>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716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جمع‏بندی </a:t>
            </a:r>
            <a:r>
              <a:rPr lang="fa-IR" sz="2000" dirty="0"/>
              <a:t>(ادامه)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457200" lvl="1" indent="0">
                  <a:buNone/>
                </a:pPr>
                <a:r>
                  <a:rPr lang="fa-IR" dirty="0" smtClean="0"/>
                  <a:t>4- همه وابستگی‏های بین صفات دیده نشده‏اند؛ مثلاً وابستگی شمول دیده نشده است.</a:t>
                </a:r>
              </a:p>
              <a:p>
                <a:pPr marL="457200" lvl="1" indent="0">
                  <a:buNone/>
                </a:pPr>
                <a:r>
                  <a:rPr lang="fa-IR" dirty="0" smtClean="0"/>
                  <a:t>5- ایجاد میزانی افزونگی؛ چون اگر بخواهیم تجزیه خوبی داشته باشیم، یا </a:t>
                </a:r>
                <a:r>
                  <a:rPr lang="en-US" sz="1800" dirty="0" smtClean="0"/>
                  <a:t>CK</a:t>
                </a:r>
                <a:r>
                  <a:rPr lang="fa-IR" sz="1800" dirty="0" smtClean="0"/>
                  <a:t> </a:t>
                </a:r>
                <a:r>
                  <a:rPr lang="fa-IR" dirty="0" smtClean="0"/>
                  <a:t>باید در همه پرتوها تکرار شود یا پیوندهای </a:t>
                </a:r>
                <a:r>
                  <a:rPr lang="en-US" sz="1800" dirty="0" smtClean="0"/>
                  <a:t>CK-FK</a:t>
                </a:r>
                <a:r>
                  <a:rPr lang="fa-IR" sz="1800" dirty="0" smtClean="0"/>
                  <a:t> </a:t>
                </a:r>
                <a:r>
                  <a:rPr lang="fa-IR" dirty="0" smtClean="0"/>
                  <a:t>وجود داشته باشد!</a:t>
                </a:r>
              </a:p>
              <a:p>
                <a:pPr marL="457200" lvl="1" indent="0">
                  <a:buNone/>
                </a:pPr>
                <a:r>
                  <a:rPr lang="fa-IR" dirty="0" smtClean="0"/>
                  <a:t>6- استفاده محدود از عملگرهای جبر رابطه‏ای.   تجزیه </a:t>
                </a:r>
                <a:r>
                  <a:rPr lang="fa-IR" dirty="0" smtClean="0">
                    <a:sym typeface="Symbol"/>
                  </a:rPr>
                  <a:t> پرتو         بازسازی  پیوند</a:t>
                </a:r>
              </a:p>
              <a:p>
                <a:pPr marL="457200" lvl="1" indent="0">
                  <a:buNone/>
                </a:pPr>
                <a:r>
                  <a:rPr lang="fa-IR" dirty="0" smtClean="0">
                    <a:sym typeface="Symbol"/>
                  </a:rPr>
                  <a:t>حال آنکه در عمل گاه لازم است رابطه را تجزیه افقی کنیم:</a:t>
                </a:r>
              </a:p>
              <a:p>
                <a:pPr marL="457200" lvl="1" indent="0" algn="l">
                  <a:buNone/>
                </a:pPr>
                <a:r>
                  <a:rPr lang="en-US" dirty="0">
                    <a:sym typeface="Symbol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 i="0" smtClean="0">
                        <a:latin typeface="Cambria Math"/>
                      </a:rPr>
                      <m:t>S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/>
                          </a:rPr>
                          <m:t>T</m:t>
                        </m:r>
                      </m:e>
                      <m:sub>
                        <m:r>
                          <a:rPr lang="en-US" sz="1800" b="0" i="0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1800" b="0" i="0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/>
                          </a:rPr>
                          <m:t>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/>
                          </a:rPr>
                          <m:t>STJ</m:t>
                        </m:r>
                        <m:sSup>
                          <m:s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0" smtClean="0">
                                <a:latin typeface="Cambria Math"/>
                              </a:rPr>
                              <m:t>=</m:t>
                            </m:r>
                          </m:e>
                          <m:sup>
                            <m:r>
                              <a:rPr lang="en-US" sz="1800" b="0" i="0" smtClean="0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/>
                          </a:rPr>
                          <m:t>Phy</m:t>
                        </m:r>
                        <m:sSup>
                          <m:s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/>
                              </a:rPr>
                              <m:t>s</m:t>
                            </m:r>
                          </m:e>
                          <m:sup>
                            <m:r>
                              <a:rPr lang="en-US" sz="1800" b="0" i="0" smtClean="0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sub>
                    </m:sSub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/>
                          </a:rPr>
                          <m:t>STUD</m:t>
                        </m:r>
                      </m:e>
                    </m:d>
                  </m:oMath>
                </a14:m>
                <a:endParaRPr lang="en-US" sz="1800" b="0" dirty="0" smtClean="0"/>
              </a:p>
              <a:p>
                <a:pPr marL="457200" lvl="1" indent="0" algn="l">
                  <a:buNone/>
                </a:pPr>
                <a:r>
                  <a:rPr lang="en-US" sz="1800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i="0">
                        <a:latin typeface="Cambria Math"/>
                      </a:rPr>
                      <m:t>S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i="0">
                            <a:latin typeface="Cambria Math"/>
                          </a:rPr>
                          <m:t>T</m:t>
                        </m:r>
                      </m:e>
                      <m:sub>
                        <m:r>
                          <a:rPr lang="en-US" sz="1800" b="0" i="0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1800" i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i="0">
                            <a:latin typeface="Cambria Math"/>
                          </a:rPr>
                          <m:t>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 i="0">
                            <a:latin typeface="Cambria Math"/>
                          </a:rPr>
                          <m:t>STJ</m:t>
                        </m:r>
                        <m:sSup>
                          <m:s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0" smtClean="0">
                                <a:latin typeface="Cambria Math"/>
                              </a:rPr>
                              <m:t>=</m:t>
                            </m:r>
                          </m:e>
                          <m:sup>
                            <m:r>
                              <a:rPr lang="en-US" sz="1800" b="0" i="0" smtClean="0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/>
                          </a:rPr>
                          <m:t>I</m:t>
                        </m:r>
                        <m:sSup>
                          <m:s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/>
                              </a:rPr>
                              <m:t>T</m:t>
                            </m:r>
                          </m:e>
                          <m:sup>
                            <m:r>
                              <a:rPr lang="en-US" sz="1800" b="0" i="0" smtClean="0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sub>
                    </m:sSub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800" i="0">
                            <a:latin typeface="Cambria Math"/>
                          </a:rPr>
                          <m:t>STUD</m:t>
                        </m:r>
                      </m:e>
                    </m:d>
                  </m:oMath>
                </a14:m>
                <a:endParaRPr lang="en-US" sz="1800" dirty="0" smtClean="0"/>
              </a:p>
              <a:p>
                <a:pPr marL="457200" lvl="1" indent="0" algn="l">
                  <a:buNone/>
                </a:pPr>
                <a:r>
                  <a:rPr lang="en-US" sz="1800" dirty="0" smtClean="0"/>
                  <a:t> </a:t>
                </a:r>
                <a:r>
                  <a:rPr lang="en-US" dirty="0" smtClean="0"/>
                  <a:t>…</a:t>
                </a:r>
              </a:p>
              <a:p>
                <a:pPr marL="457200" lvl="1" indent="0" algn="l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i="0">
                        <a:latin typeface="Cambria Math"/>
                      </a:rPr>
                      <m:t>S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i="0">
                            <a:latin typeface="Cambria Math"/>
                          </a:rPr>
                          <m:t>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/>
                          </a:rPr>
                          <m:t>n</m:t>
                        </m:r>
                      </m:sub>
                    </m:sSub>
                    <m:r>
                      <a:rPr lang="en-US" sz="1800" i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i="0">
                            <a:latin typeface="Cambria Math"/>
                          </a:rPr>
                          <m:t>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 i="0">
                            <a:latin typeface="Cambria Math"/>
                          </a:rPr>
                          <m:t>STJ</m:t>
                        </m:r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0">
                                <a:latin typeface="Cambria Math"/>
                              </a:rPr>
                              <m:t>=</m:t>
                            </m:r>
                          </m:e>
                          <m:sup>
                            <m:r>
                              <a:rPr lang="en-US" sz="1800" i="0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/>
                          </a:rPr>
                          <m:t>Com</m:t>
                        </m:r>
                        <m:sSup>
                          <m:s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/>
                              </a:rPr>
                              <m:t>p</m:t>
                            </m:r>
                          </m:e>
                          <m:sup>
                            <m:r>
                              <a:rPr lang="en-US" sz="1800" b="0" i="0" smtClean="0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sub>
                    </m:sSub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800" i="0">
                            <a:latin typeface="Cambria Math"/>
                          </a:rPr>
                          <m:t>STUD</m:t>
                        </m:r>
                      </m:e>
                    </m:d>
                  </m:oMath>
                </a14:m>
                <a:endParaRPr lang="en-US" sz="1800" dirty="0" smtClean="0"/>
              </a:p>
              <a:p>
                <a:pPr marL="457200" lvl="1" indent="0" algn="l">
                  <a:buNone/>
                </a:pPr>
                <a:r>
                  <a:rPr lang="en-US" sz="1800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 i="0" smtClean="0">
                        <a:latin typeface="Cambria Math"/>
                      </a:rPr>
                      <m:t>STUD</m:t>
                    </m:r>
                    <m:r>
                      <a:rPr lang="en-US" sz="1800" b="0" i="0" smtClean="0">
                        <a:latin typeface="Cambria Math"/>
                      </a:rPr>
                      <m:t>=</m:t>
                    </m:r>
                    <m:nary>
                      <m:naryPr>
                        <m:chr m:val="⋃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23"/>
                          </m:rPr>
                          <a:rPr lang="en-US" sz="1800" b="0" i="0" smtClean="0">
                            <a:latin typeface="Cambria Math"/>
                          </a:rPr>
                          <m:t>i</m:t>
                        </m:r>
                        <m:r>
                          <a:rPr lang="en-US" sz="1800" b="0" i="0" smtClean="0">
                            <a:latin typeface="Cambria Math"/>
                          </a:rPr>
                          <m:t>=</m:t>
                        </m:r>
                        <m:r>
                          <m:rPr>
                            <m:brk m:alnAt="23"/>
                          </m:rPr>
                          <a:rPr lang="en-US" sz="1800" b="0" i="0" smtClean="0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/>
                          </a:rPr>
                          <m:t>n</m:t>
                        </m:r>
                      </m:sup>
                      <m:e>
                        <m:r>
                          <a:rPr lang="en-US" sz="1800" b="0" i="0" smtClean="0">
                            <a:latin typeface="Cambria Math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/>
                          </a:rPr>
                          <m:t>S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/>
                              </a:rPr>
                              <m:t>T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/>
                              </a:rPr>
                              <m:t>i</m:t>
                            </m:r>
                          </m:sub>
                        </m:sSub>
                        <m:r>
                          <a:rPr lang="en-US" sz="1800" b="0" i="0" smtClean="0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en-US" sz="1800" dirty="0"/>
              </a:p>
              <a:p>
                <a:pPr marL="457200" lvl="1" indent="0" algn="l" rtl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0" b="-7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5658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جمع‏بندی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به رابطه‏های ناشی از تجزیه افقی می‏گوییم:</a:t>
            </a:r>
          </a:p>
          <a:p>
            <a:pPr marL="0" indent="0" algn="ctr">
              <a:buNone/>
            </a:pPr>
            <a:r>
              <a:rPr lang="fa-IR" dirty="0" smtClean="0"/>
              <a:t>فرم نرمال گزینش اجتماع (تحدید اجتماع)  </a:t>
            </a:r>
            <a:r>
              <a:rPr lang="en-US" sz="1800" dirty="0" smtClean="0"/>
              <a:t>RUNF</a:t>
            </a:r>
            <a:r>
              <a:rPr lang="fa-IR" sz="1800" dirty="0" smtClean="0"/>
              <a:t> </a:t>
            </a:r>
            <a:r>
              <a:rPr lang="fa-IR" dirty="0" smtClean="0"/>
              <a:t>(</a:t>
            </a:r>
            <a:r>
              <a:rPr lang="en-US" sz="1800" dirty="0" smtClean="0"/>
              <a:t>Restriction Union Normal Form</a:t>
            </a:r>
            <a:r>
              <a:rPr lang="fa-IR" dirty="0" smtClean="0"/>
              <a:t>)</a:t>
            </a:r>
          </a:p>
          <a:p>
            <a:r>
              <a:rPr lang="en-US" sz="1800" dirty="0" smtClean="0"/>
              <a:t>RUNF</a:t>
            </a:r>
            <a:r>
              <a:rPr lang="fa-IR" sz="1800" dirty="0" smtClean="0"/>
              <a:t> </a:t>
            </a:r>
            <a:r>
              <a:rPr lang="fa-IR" dirty="0" smtClean="0"/>
              <a:t>لزوماً در امتداد فرم‏های نرمال نیست. به موازات آنها مطرح است. یعنی ممکن است رابطه </a:t>
            </a:r>
            <a:r>
              <a:rPr lang="en-US" sz="1800" dirty="0" smtClean="0"/>
              <a:t>3NF</a:t>
            </a:r>
            <a:r>
              <a:rPr lang="fa-IR" sz="1800" dirty="0" smtClean="0"/>
              <a:t> </a:t>
            </a:r>
            <a:r>
              <a:rPr lang="fa-IR" dirty="0" smtClean="0"/>
              <a:t>باشد، تجزیه افقی کنیم و باز هم </a:t>
            </a:r>
            <a:r>
              <a:rPr lang="en-US" sz="1800" dirty="0" smtClean="0"/>
              <a:t>3NF</a:t>
            </a:r>
            <a:r>
              <a:rPr lang="fa-IR" sz="1800" dirty="0" smtClean="0"/>
              <a:t> </a:t>
            </a:r>
            <a:r>
              <a:rPr lang="fa-IR" dirty="0" smtClean="0"/>
              <a:t>باشد.</a:t>
            </a:r>
          </a:p>
          <a:p>
            <a:endParaRPr lang="fa-IR" dirty="0" smtClean="0"/>
          </a:p>
          <a:p>
            <a:pPr marL="0" indent="0">
              <a:buNone/>
            </a:pPr>
            <a:r>
              <a:rPr lang="fa-IR" dirty="0" smtClean="0"/>
              <a:t>        در چه شرایطی رابطه حاصل از تجزیه افقی از خود رابطه نرمال‏تر است؟</a:t>
            </a:r>
          </a:p>
          <a:p>
            <a:endParaRPr lang="en-US" dirty="0"/>
          </a:p>
        </p:txBody>
      </p:sp>
      <p:pic>
        <p:nvPicPr>
          <p:cNvPr id="4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6425" y="3960096"/>
            <a:ext cx="481506" cy="41483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407141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حالت 2: طراحی </a:t>
            </a:r>
            <a:r>
              <a:rPr lang="fa-IR" dirty="0"/>
              <a:t>ارتباط </a:t>
            </a:r>
            <a:r>
              <a:rPr lang="fa-IR" dirty="0" smtClean="0"/>
              <a:t>یک به چند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a-IR" dirty="0" smtClean="0"/>
          </a:p>
          <a:p>
            <a:pPr lvl="1"/>
            <a:r>
              <a:rPr lang="fa-IR" dirty="0" smtClean="0"/>
              <a:t>درجه ارتباط: </a:t>
            </a:r>
            <a:r>
              <a:rPr lang="en-US" sz="1800" dirty="0" smtClean="0"/>
              <a:t>n=2</a:t>
            </a:r>
            <a:endParaRPr lang="fa-IR" sz="1800" dirty="0" smtClean="0"/>
          </a:p>
          <a:p>
            <a:pPr lvl="1"/>
            <a:r>
              <a:rPr lang="fa-IR" dirty="0" smtClean="0"/>
              <a:t>چندی ارتباط:  </a:t>
            </a:r>
            <a:r>
              <a:rPr lang="en-US" sz="1800" dirty="0" smtClean="0"/>
              <a:t>1:N</a:t>
            </a:r>
            <a:endParaRPr lang="fa-IR" sz="1800" dirty="0" smtClean="0"/>
          </a:p>
          <a:p>
            <a:pPr marL="457200" lvl="1" indent="0">
              <a:buNone/>
            </a:pPr>
            <a:r>
              <a:rPr lang="fa-IR" dirty="0" smtClean="0"/>
              <a:t>دو رابطه لازم است. رابطه سمت </a:t>
            </a:r>
            <a:r>
              <a:rPr lang="en-US" sz="1800" dirty="0" smtClean="0"/>
              <a:t>1</a:t>
            </a:r>
            <a:r>
              <a:rPr lang="fa-IR" dirty="0" smtClean="0"/>
              <a:t> به رابطه سمت </a:t>
            </a:r>
            <a:r>
              <a:rPr lang="en-US" sz="1800" dirty="0" smtClean="0"/>
              <a:t>N</a:t>
            </a:r>
            <a:r>
              <a:rPr lang="fa-IR" dirty="0" smtClean="0"/>
              <a:t>، </a:t>
            </a:r>
            <a:r>
              <a:rPr lang="en-US" sz="1800" dirty="0" smtClean="0"/>
              <a:t>FK</a:t>
            </a:r>
            <a:r>
              <a:rPr lang="fa-IR" sz="1800" dirty="0" smtClean="0"/>
              <a:t> </a:t>
            </a:r>
            <a:r>
              <a:rPr lang="fa-IR" dirty="0" smtClean="0"/>
              <a:t>می‏دهد (بیرون از کلید اصلی).</a:t>
            </a:r>
          </a:p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7467600" y="1479331"/>
            <a:ext cx="1295400" cy="457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b="1" dirty="0" smtClean="0">
                <a:cs typeface="B Nazanin" pitchFamily="2" charset="-78"/>
              </a:rPr>
              <a:t>حالت 2</a:t>
            </a:r>
            <a:endParaRPr lang="en-US" sz="2000" b="1" dirty="0">
              <a:cs typeface="B Nazanin" pitchFamily="2" charset="-78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371600" y="3657600"/>
            <a:ext cx="6477792" cy="1583997"/>
            <a:chOff x="1218407" y="1946603"/>
            <a:chExt cx="6477792" cy="1583997"/>
          </a:xfrm>
        </p:grpSpPr>
        <p:grpSp>
          <p:nvGrpSpPr>
            <p:cNvPr id="6" name="Group 5"/>
            <p:cNvGrpSpPr/>
            <p:nvPr/>
          </p:nvGrpSpPr>
          <p:grpSpPr>
            <a:xfrm>
              <a:off x="1218407" y="1946603"/>
              <a:ext cx="6477792" cy="1583997"/>
              <a:chOff x="1218407" y="1946603"/>
              <a:chExt cx="6477792" cy="1583997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3572550" y="2797792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cs typeface="B Nazanin" pitchFamily="2" charset="-78"/>
                  </a:rPr>
                  <a:t>1</a:t>
                </a:r>
                <a:endParaRPr lang="en-US" dirty="0">
                  <a:cs typeface="B Nazanin" pitchFamily="2" charset="-78"/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5160050" y="2797792"/>
                <a:ext cx="3513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cs typeface="B Nazanin" pitchFamily="2" charset="-78"/>
                  </a:rPr>
                  <a:t>N</a:t>
                </a:r>
              </a:p>
            </p:txBody>
          </p:sp>
          <p:grpSp>
            <p:nvGrpSpPr>
              <p:cNvPr id="12" name="Group 11"/>
              <p:cNvGrpSpPr/>
              <p:nvPr/>
            </p:nvGrpSpPr>
            <p:grpSpPr>
              <a:xfrm>
                <a:off x="1218407" y="1946603"/>
                <a:ext cx="6477792" cy="1583997"/>
                <a:chOff x="1180307" y="4740603"/>
                <a:chExt cx="6477792" cy="1583997"/>
              </a:xfrm>
            </p:grpSpPr>
            <p:grpSp>
              <p:nvGrpSpPr>
                <p:cNvPr id="14" name="Group 13"/>
                <p:cNvGrpSpPr/>
                <p:nvPr/>
              </p:nvGrpSpPr>
              <p:grpSpPr>
                <a:xfrm>
                  <a:off x="2257645" y="4740603"/>
                  <a:ext cx="4295555" cy="1507797"/>
                  <a:chOff x="352645" y="2302203"/>
                  <a:chExt cx="4295555" cy="1507797"/>
                </a:xfrm>
              </p:grpSpPr>
              <p:grpSp>
                <p:nvGrpSpPr>
                  <p:cNvPr id="28" name="Group 27"/>
                  <p:cNvGrpSpPr/>
                  <p:nvPr/>
                </p:nvGrpSpPr>
                <p:grpSpPr>
                  <a:xfrm>
                    <a:off x="352645" y="3124200"/>
                    <a:ext cx="4295555" cy="685800"/>
                    <a:chOff x="-28355" y="4953000"/>
                    <a:chExt cx="4295555" cy="685800"/>
                  </a:xfrm>
                </p:grpSpPr>
                <p:sp>
                  <p:nvSpPr>
                    <p:cNvPr id="33" name="Rounded Rectangle 32"/>
                    <p:cNvSpPr/>
                    <p:nvPr/>
                  </p:nvSpPr>
                  <p:spPr>
                    <a:xfrm>
                      <a:off x="-28355" y="5067837"/>
                      <a:ext cx="1247555" cy="457200"/>
                    </a:xfrm>
                    <a:prstGeom prst="round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rtl="1"/>
                      <a:r>
                        <a:rPr lang="fa-IR" sz="1600" b="1" dirty="0" smtClean="0">
                          <a:solidFill>
                            <a:sysClr val="windowText" lastClr="000000"/>
                          </a:solidFill>
                          <a:cs typeface="B Nazanin" pitchFamily="2" charset="-78"/>
                        </a:rPr>
                        <a:t>گروه آموزشی</a:t>
                      </a:r>
                      <a:endParaRPr lang="en-US" sz="1600" b="1" dirty="0">
                        <a:solidFill>
                          <a:sysClr val="windowText" lastClr="000000"/>
                        </a:solidFill>
                        <a:cs typeface="B Nazanin" pitchFamily="2" charset="-78"/>
                      </a:endParaRPr>
                    </a:p>
                  </p:txBody>
                </p:sp>
                <p:sp>
                  <p:nvSpPr>
                    <p:cNvPr id="34" name="Rounded Rectangle 33"/>
                    <p:cNvSpPr/>
                    <p:nvPr/>
                  </p:nvSpPr>
                  <p:spPr>
                    <a:xfrm>
                      <a:off x="3276600" y="5067837"/>
                      <a:ext cx="990600" cy="457200"/>
                    </a:xfrm>
                    <a:prstGeom prst="round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rtl="1"/>
                      <a:r>
                        <a:rPr lang="fa-IR" sz="1600" b="1" dirty="0" smtClean="0">
                          <a:solidFill>
                            <a:sysClr val="windowText" lastClr="000000"/>
                          </a:solidFill>
                          <a:cs typeface="B Nazanin" pitchFamily="2" charset="-78"/>
                        </a:rPr>
                        <a:t>استاد</a:t>
                      </a:r>
                      <a:endParaRPr lang="en-US" sz="1600" b="1" dirty="0">
                        <a:solidFill>
                          <a:sysClr val="windowText" lastClr="000000"/>
                        </a:solidFill>
                        <a:cs typeface="B Nazanin" pitchFamily="2" charset="-78"/>
                      </a:endParaRPr>
                    </a:p>
                  </p:txBody>
                </p:sp>
                <p:sp>
                  <p:nvSpPr>
                    <p:cNvPr id="35" name="Flowchart: Decision 34"/>
                    <p:cNvSpPr/>
                    <p:nvPr/>
                  </p:nvSpPr>
                  <p:spPr>
                    <a:xfrm>
                      <a:off x="1600200" y="4953000"/>
                      <a:ext cx="1219200" cy="685800"/>
                    </a:xfrm>
                    <a:prstGeom prst="flowChartDecision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rtl="1"/>
                      <a:r>
                        <a:rPr lang="fa-IR" sz="1400" b="1" dirty="0" smtClean="0">
                          <a:solidFill>
                            <a:schemeClr val="tx1"/>
                          </a:solidFill>
                          <a:cs typeface="B Nazanin" pitchFamily="2" charset="-78"/>
                        </a:rPr>
                        <a:t>انتخاب</a:t>
                      </a:r>
                      <a:endParaRPr lang="en-US" sz="1200" b="1" dirty="0">
                        <a:solidFill>
                          <a:schemeClr val="tx1"/>
                        </a:solidFill>
                        <a:cs typeface="B Nazanin" pitchFamily="2" charset="-78"/>
                      </a:endParaRPr>
                    </a:p>
                  </p:txBody>
                </p:sp>
                <p:cxnSp>
                  <p:nvCxnSpPr>
                    <p:cNvPr id="36" name="Straight Connector 35"/>
                    <p:cNvCxnSpPr>
                      <a:stCxn id="35" idx="1"/>
                      <a:endCxn id="33" idx="3"/>
                    </p:cNvCxnSpPr>
                    <p:nvPr/>
                  </p:nvCxnSpPr>
                  <p:spPr>
                    <a:xfrm flipH="1">
                      <a:off x="1219200" y="5295900"/>
                      <a:ext cx="381000" cy="537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7" name="Straight Connector 36"/>
                    <p:cNvCxnSpPr>
                      <a:stCxn id="34" idx="1"/>
                      <a:endCxn id="35" idx="3"/>
                    </p:cNvCxnSpPr>
                    <p:nvPr/>
                  </p:nvCxnSpPr>
                  <p:spPr>
                    <a:xfrm flipH="1" flipV="1">
                      <a:off x="2819400" y="5295900"/>
                      <a:ext cx="457200" cy="537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9" name="Oval 28"/>
                  <p:cNvSpPr/>
                  <p:nvPr/>
                </p:nvSpPr>
                <p:spPr>
                  <a:xfrm>
                    <a:off x="2212428" y="2302203"/>
                    <a:ext cx="762000" cy="533400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a-IR" sz="1400" b="1" dirty="0" smtClean="0">
                        <a:solidFill>
                          <a:sysClr val="windowText" lastClr="000000"/>
                        </a:solidFill>
                        <a:cs typeface="B Nazanin" pitchFamily="2" charset="-78"/>
                      </a:rPr>
                      <a:t>از</a:t>
                    </a:r>
                    <a:endParaRPr lang="en-US" sz="1400" b="1" dirty="0">
                      <a:solidFill>
                        <a:sysClr val="windowText" lastClr="000000"/>
                      </a:solidFill>
                      <a:cs typeface="B Nazanin" pitchFamily="2" charset="-78"/>
                    </a:endParaRPr>
                  </a:p>
                </p:txBody>
              </p:sp>
              <p:cxnSp>
                <p:nvCxnSpPr>
                  <p:cNvPr id="31" name="Straight Connector 30"/>
                  <p:cNvCxnSpPr>
                    <a:stCxn id="35" idx="0"/>
                    <a:endCxn id="29" idx="4"/>
                  </p:cNvCxnSpPr>
                  <p:nvPr/>
                </p:nvCxnSpPr>
                <p:spPr>
                  <a:xfrm flipV="1">
                    <a:off x="2590800" y="2835603"/>
                    <a:ext cx="2628" cy="288597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6" name="Group 15"/>
                <p:cNvGrpSpPr/>
                <p:nvPr/>
              </p:nvGrpSpPr>
              <p:grpSpPr>
                <a:xfrm>
                  <a:off x="1180307" y="5601820"/>
                  <a:ext cx="1077338" cy="722780"/>
                  <a:chOff x="1180307" y="5601820"/>
                  <a:chExt cx="1077338" cy="722780"/>
                </a:xfrm>
              </p:grpSpPr>
              <p:grpSp>
                <p:nvGrpSpPr>
                  <p:cNvPr id="22" name="Group 21"/>
                  <p:cNvGrpSpPr/>
                  <p:nvPr/>
                </p:nvGrpSpPr>
                <p:grpSpPr>
                  <a:xfrm>
                    <a:off x="1180307" y="5601820"/>
                    <a:ext cx="1077338" cy="357712"/>
                    <a:chOff x="-930324" y="2145521"/>
                    <a:chExt cx="1077338" cy="357712"/>
                  </a:xfrm>
                </p:grpSpPr>
                <p:sp>
                  <p:nvSpPr>
                    <p:cNvPr id="24" name="Oval 23"/>
                    <p:cNvSpPr/>
                    <p:nvPr/>
                  </p:nvSpPr>
                  <p:spPr>
                    <a:xfrm>
                      <a:off x="-930324" y="2145521"/>
                      <a:ext cx="894477" cy="357712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fa-IR" sz="1400" b="1" dirty="0" smtClean="0">
                          <a:solidFill>
                            <a:sysClr val="windowText" lastClr="000000"/>
                          </a:solidFill>
                          <a:cs typeface="B Nazanin" pitchFamily="2" charset="-78"/>
                        </a:rPr>
                        <a:t>شماره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  <a:cs typeface="B Nazanin" pitchFamily="2" charset="-78"/>
                      </a:endParaRPr>
                    </a:p>
                  </p:txBody>
                </p:sp>
                <p:cxnSp>
                  <p:nvCxnSpPr>
                    <p:cNvPr id="25" name="Straight Connector 24"/>
                    <p:cNvCxnSpPr>
                      <a:stCxn id="33" idx="1"/>
                      <a:endCxn id="24" idx="6"/>
                    </p:cNvCxnSpPr>
                    <p:nvPr/>
                  </p:nvCxnSpPr>
                  <p:spPr>
                    <a:xfrm flipH="1" flipV="1">
                      <a:off x="-35847" y="2324377"/>
                      <a:ext cx="182861" cy="125361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3" name="TextBox 22"/>
                      <p:cNvSpPr txBox="1"/>
                      <p:nvPr/>
                    </p:nvSpPr>
                    <p:spPr>
                      <a:xfrm>
                        <a:off x="1727149" y="6047601"/>
                        <a:ext cx="271228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200" i="1" dirty="0" smtClean="0">
                                  <a:latin typeface="Cambria Math"/>
                                </a:rPr>
                                <m:t>⋮</m:t>
                              </m:r>
                            </m:oMath>
                          </m:oMathPara>
                        </a14:m>
                        <a:endParaRPr lang="en-US" sz="1200" dirty="0">
                          <a:cs typeface="B Nazanin" pitchFamily="2" charset="-78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4" name="TextBox 1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727149" y="6047601"/>
                        <a:ext cx="271228" cy="276999"/>
                      </a:xfrm>
                      <a:prstGeom prst="rect">
                        <a:avLst/>
                      </a:prstGeom>
                      <a:blipFill rotWithShape="1">
                        <a:blip r:embed="rId3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17" name="Group 16"/>
                <p:cNvGrpSpPr/>
                <p:nvPr/>
              </p:nvGrpSpPr>
              <p:grpSpPr>
                <a:xfrm>
                  <a:off x="6553200" y="5588000"/>
                  <a:ext cx="1104899" cy="722781"/>
                  <a:chOff x="6553200" y="5588000"/>
                  <a:chExt cx="1104899" cy="722781"/>
                </a:xfrm>
              </p:grpSpPr>
              <p:grpSp>
                <p:nvGrpSpPr>
                  <p:cNvPr id="18" name="Group 17"/>
                  <p:cNvGrpSpPr/>
                  <p:nvPr/>
                </p:nvGrpSpPr>
                <p:grpSpPr>
                  <a:xfrm flipH="1">
                    <a:off x="6553200" y="5588000"/>
                    <a:ext cx="1104899" cy="371531"/>
                    <a:chOff x="-700930" y="2145520"/>
                    <a:chExt cx="1104899" cy="371531"/>
                  </a:xfrm>
                </p:grpSpPr>
                <p:sp>
                  <p:nvSpPr>
                    <p:cNvPr id="20" name="Oval 19"/>
                    <p:cNvSpPr/>
                    <p:nvPr/>
                  </p:nvSpPr>
                  <p:spPr>
                    <a:xfrm>
                      <a:off x="-700930" y="2145520"/>
                      <a:ext cx="834869" cy="371531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fa-IR" sz="1400" b="1" dirty="0" smtClean="0">
                          <a:solidFill>
                            <a:sysClr val="windowText" lastClr="000000"/>
                          </a:solidFill>
                          <a:cs typeface="B Nazanin" pitchFamily="2" charset="-78"/>
                        </a:rPr>
                        <a:t>شماره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  <a:cs typeface="B Nazanin" pitchFamily="2" charset="-78"/>
                      </a:endParaRPr>
                    </a:p>
                  </p:txBody>
                </p:sp>
                <p:cxnSp>
                  <p:nvCxnSpPr>
                    <p:cNvPr id="21" name="Straight Connector 20"/>
                    <p:cNvCxnSpPr>
                      <a:stCxn id="34" idx="3"/>
                      <a:endCxn id="20" idx="6"/>
                    </p:cNvCxnSpPr>
                    <p:nvPr/>
                  </p:nvCxnSpPr>
                  <p:spPr>
                    <a:xfrm flipH="1" flipV="1">
                      <a:off x="133939" y="2331286"/>
                      <a:ext cx="270030" cy="132271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9" name="TextBox 18"/>
                      <p:cNvSpPr txBox="1"/>
                      <p:nvPr/>
                    </p:nvSpPr>
                    <p:spPr>
                      <a:xfrm flipH="1">
                        <a:off x="7086600" y="6033782"/>
                        <a:ext cx="271228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200" i="1" dirty="0" smtClean="0">
                                  <a:latin typeface="Cambria Math"/>
                                </a:rPr>
                                <m:t>⋮</m:t>
                              </m:r>
                            </m:oMath>
                          </m:oMathPara>
                        </a14:m>
                        <a:endParaRPr lang="en-US" sz="1200" dirty="0">
                          <a:cs typeface="B Nazanin" pitchFamily="2" charset="-78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0" name="TextBox 9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 flipH="1">
                        <a:off x="7086600" y="6033782"/>
                        <a:ext cx="271228" cy="276999"/>
                      </a:xfrm>
                      <a:prstGeom prst="rect">
                        <a:avLst/>
                      </a:prstGeom>
                      <a:blipFill rotWithShape="1">
                        <a:blip r:embed="rId4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</p:grpSp>
        <p:cxnSp>
          <p:nvCxnSpPr>
            <p:cNvPr id="7" name="Straight Connector 6"/>
            <p:cNvCxnSpPr/>
            <p:nvPr/>
          </p:nvCxnSpPr>
          <p:spPr>
            <a:xfrm>
              <a:off x="1462773" y="3108434"/>
              <a:ext cx="361660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7078800" y="3099148"/>
              <a:ext cx="361660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394985" y="5638800"/>
            <a:ext cx="5843698" cy="793532"/>
            <a:chOff x="394985" y="5715000"/>
            <a:chExt cx="5843698" cy="793532"/>
          </a:xfrm>
        </p:grpSpPr>
        <p:sp>
          <p:nvSpPr>
            <p:cNvPr id="38" name="Rounded Rectangle 37"/>
            <p:cNvSpPr/>
            <p:nvPr/>
          </p:nvSpPr>
          <p:spPr>
            <a:xfrm>
              <a:off x="394985" y="5715000"/>
              <a:ext cx="5843698" cy="793532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rtl="1">
                <a:lnSpc>
                  <a:spcPct val="150000"/>
                </a:lnSpc>
              </a:pPr>
              <a:r>
                <a:rPr lang="en-US" b="1" dirty="0" smtClean="0">
                  <a:solidFill>
                    <a:schemeClr val="tx1"/>
                  </a:solidFill>
                  <a:cs typeface="B Nazanin" pitchFamily="2" charset="-78"/>
                </a:rPr>
                <a:t>DEPT </a:t>
              </a:r>
              <a:r>
                <a:rPr lang="en-US" dirty="0" smtClean="0">
                  <a:solidFill>
                    <a:schemeClr val="tx1"/>
                  </a:solidFill>
                  <a:cs typeface="B Nazanin" pitchFamily="2" charset="-78"/>
                </a:rPr>
                <a:t>(DEID, DTID,  .…,  DPHONE)</a:t>
              </a:r>
            </a:p>
            <a:p>
              <a:pPr rtl="1">
                <a:lnSpc>
                  <a:spcPct val="150000"/>
                </a:lnSpc>
              </a:pPr>
              <a:r>
                <a:rPr lang="en-US" b="1" dirty="0" smtClean="0">
                  <a:solidFill>
                    <a:schemeClr val="tx1"/>
                  </a:solidFill>
                  <a:cs typeface="B Nazanin" pitchFamily="2" charset="-78"/>
                </a:rPr>
                <a:t>PROF</a:t>
              </a:r>
              <a:r>
                <a:rPr lang="en-US" dirty="0" smtClean="0">
                  <a:solidFill>
                    <a:schemeClr val="tx1"/>
                  </a:solidFill>
                  <a:cs typeface="B Nazanin" pitchFamily="2" charset="-78"/>
                </a:rPr>
                <a:t> (PRID,  PRNAME,  …., PRANK,  DEID,  FROM)</a:t>
              </a:r>
              <a:endParaRPr lang="fa-IR" dirty="0" smtClean="0">
                <a:solidFill>
                  <a:schemeClr val="tx1"/>
                </a:solidFill>
                <a:cs typeface="B Nazanin" pitchFamily="2" charset="-78"/>
              </a:endParaRPr>
            </a:p>
          </p:txBody>
        </p:sp>
        <p:cxnSp>
          <p:nvCxnSpPr>
            <p:cNvPr id="42" name="Straight Connector 41"/>
            <p:cNvCxnSpPr/>
            <p:nvPr/>
          </p:nvCxnSpPr>
          <p:spPr>
            <a:xfrm flipV="1">
              <a:off x="1311166" y="6051332"/>
              <a:ext cx="513270" cy="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V="1">
              <a:off x="1324302" y="6461234"/>
              <a:ext cx="513270" cy="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4530268" y="6477000"/>
              <a:ext cx="498932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28544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fa-IR" sz="2800" dirty="0" smtClean="0"/>
          </a:p>
          <a:p>
            <a:pPr marL="0" indent="0" algn="ctr">
              <a:buNone/>
            </a:pPr>
            <a:endParaRPr lang="fa-IR" sz="2800" dirty="0" smtClean="0"/>
          </a:p>
          <a:p>
            <a:pPr marL="0" indent="0" algn="ctr">
              <a:buNone/>
            </a:pPr>
            <a:r>
              <a:rPr lang="fa-IR" sz="3200" dirty="0" smtClean="0">
                <a:solidFill>
                  <a:srgbClr val="C00000"/>
                </a:solidFill>
                <a:cs typeface="B Jadid" pitchFamily="2" charset="-78"/>
              </a:rPr>
              <a:t>پرسش و پاسخ . . .</a:t>
            </a:r>
          </a:p>
          <a:p>
            <a:pPr marL="0" indent="0" algn="ctr">
              <a:buNone/>
            </a:pPr>
            <a:endParaRPr lang="fa-IR" sz="2800" dirty="0" smtClean="0"/>
          </a:p>
          <a:p>
            <a:pPr marL="0" indent="0" algn="ctr">
              <a:buNone/>
            </a:pPr>
            <a:r>
              <a:rPr lang="en-US" sz="2400" b="1" dirty="0" smtClean="0">
                <a:latin typeface="Calibri" pitchFamily="34" charset="0"/>
              </a:rPr>
              <a:t>amini@sharif.edu</a:t>
            </a:r>
            <a:endParaRPr lang="en-US" sz="2400" b="1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2297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Times New Roman"/>
        <a:ea typeface=""/>
        <a:cs typeface="B Titr"/>
      </a:majorFont>
      <a:minorFont>
        <a:latin typeface="Times New Roman"/>
        <a:ea typeface=""/>
        <a:cs typeface="B Roy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9050">
          <a:solidFill>
            <a:srgbClr val="C00000"/>
          </a:solidFill>
          <a:prstDash val="dash"/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62596</TotalTime>
  <Words>8792</Words>
  <Application>Microsoft Office PowerPoint</Application>
  <PresentationFormat>On-screen Show (4:3)</PresentationFormat>
  <Paragraphs>1248</Paragraphs>
  <Slides>90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90</vt:i4>
      </vt:variant>
    </vt:vector>
  </HeadingPairs>
  <TitlesOfParts>
    <vt:vector size="103" baseType="lpstr">
      <vt:lpstr>Arial</vt:lpstr>
      <vt:lpstr>B Jadid</vt:lpstr>
      <vt:lpstr>B Nazanin</vt:lpstr>
      <vt:lpstr>B Roya</vt:lpstr>
      <vt:lpstr>B Titr</vt:lpstr>
      <vt:lpstr>Calibri</vt:lpstr>
      <vt:lpstr>Cambria Math</vt:lpstr>
      <vt:lpstr>Euclid Symbol</vt:lpstr>
      <vt:lpstr>IranNastaliq</vt:lpstr>
      <vt:lpstr>Symbol</vt:lpstr>
      <vt:lpstr>Times New Roman</vt:lpstr>
      <vt:lpstr>Wingdings</vt:lpstr>
      <vt:lpstr>Office Theme</vt:lpstr>
      <vt:lpstr>به نام آنکه جان را فکرت آموخت</vt:lpstr>
      <vt:lpstr>طراحی پایگاه داده رابطه‏ای</vt:lpstr>
      <vt:lpstr>طراحی پایگاه داده رابطه‏ای (ادامه)</vt:lpstr>
      <vt:lpstr>ویژگی‏های طراحی خوب</vt:lpstr>
      <vt:lpstr>طراحی بالا به پایین</vt:lpstr>
      <vt:lpstr>حالت 1: طراحی ارتباط چند به چند</vt:lpstr>
      <vt:lpstr>حالت 1: طراحی ارتباط چند به چند (ادامه)</vt:lpstr>
      <vt:lpstr>حالت 1: طراحی ارتباط چند به چند (ادامه)</vt:lpstr>
      <vt:lpstr>حالت 2: طراحی ارتباط یک به چند</vt:lpstr>
      <vt:lpstr>حالت 2: طراحی ارتباط یک به چند (ادامه)</vt:lpstr>
      <vt:lpstr>حالت 3: طراحی ارتباط یک به یک</vt:lpstr>
      <vt:lpstr>حالت 3: طراحی ارتباط یک به یک (ادامه)</vt:lpstr>
      <vt:lpstr>حالت 4: طراحی ارتباط خود ارجاع چند به چند</vt:lpstr>
      <vt:lpstr>حالت 5: طراحی ارتباط خود ارجاع یک به چند</vt:lpstr>
      <vt:lpstr>حالت 6: طراحی ارتباط خود ارجاع یک به یک</vt:lpstr>
      <vt:lpstr>حالت 7: طراحی موجودیت ضعیف</vt:lpstr>
      <vt:lpstr>حالت 7: طراحی موجودیت ضعیف (ادامه)</vt:lpstr>
      <vt:lpstr>حالت 8: طراحی صفت چندمقداری</vt:lpstr>
      <vt:lpstr>حالت 8: طراحی صفت چندمقداری (ادامه)</vt:lpstr>
      <vt:lpstr>حالت 8: طراحی صفت چندمقداری (ادامه)</vt:lpstr>
      <vt:lpstr>حالت 8: طراحی صفت چندمقداری (ادامه)</vt:lpstr>
      <vt:lpstr>حالت 9: طراحی ارتباط IS-A</vt:lpstr>
      <vt:lpstr>حالت 9: طراحی ارتباط IS-A (ادامه)</vt:lpstr>
      <vt:lpstr>حالت 9: طراحی ارتباط IS-A (ادامه)</vt:lpstr>
      <vt:lpstr>حالت 9: طراحی ارتباط IS-A (ادامه)</vt:lpstr>
      <vt:lpstr>حالت 9: طراحی ارتباط IS-A (ادامه)</vt:lpstr>
      <vt:lpstr>حالت 10: طراحی ارث‏بری چندگانه</vt:lpstr>
      <vt:lpstr>حالت 11: طراحی زیرنوع اجتماع (U-Type)</vt:lpstr>
      <vt:lpstr>حالت 11: طراحی زیرنوع اجتماع (ادامه)</vt:lpstr>
      <vt:lpstr>حالت 12: طراحی ارتباط IS-A-PART-OF</vt:lpstr>
      <vt:lpstr>حالت 13: طراحی تکنیک Aggregation</vt:lpstr>
      <vt:lpstr>حالت 13: طراحی تکنیک Aggregation (ادامه)</vt:lpstr>
      <vt:lpstr>حالت 14: طراحی با وجود چند ارتباط</vt:lpstr>
      <vt:lpstr>حالت 14: طراحی با وجود چند ارتباط (ادامه)</vt:lpstr>
      <vt:lpstr>طراحی RDB- روش سنتز یا نرمال‏تر سازی رابطه‏ها</vt:lpstr>
      <vt:lpstr>فرم‏های نرمال</vt:lpstr>
      <vt:lpstr>رابطه بین فرم‏های نرمال</vt:lpstr>
      <vt:lpstr>تئوری وابستگی</vt:lpstr>
      <vt:lpstr>وابستگی تابعی</vt:lpstr>
      <vt:lpstr>وابستگی تابعی (ادامه)</vt:lpstr>
      <vt:lpstr>وابستگی تابعی (ادامه)</vt:lpstr>
      <vt:lpstr>وابستگی تابعی (ادامه)</vt:lpstr>
      <vt:lpstr>وابستگی تابعی- قواعد آرمسترانگ</vt:lpstr>
      <vt:lpstr>وابستگی تابعی- قواعد آرمسترانگ (ادامه)</vt:lpstr>
      <vt:lpstr>وابستگی تابعی- قواعد آرمسترانگ (ادامه)</vt:lpstr>
      <vt:lpstr>وابستگی تابعی- قواعد آرمسترانگ (ادامه)</vt:lpstr>
      <vt:lpstr>وابستگی تابعی (ادامه)</vt:lpstr>
      <vt:lpstr>وابستگی تابعی- قواعد آرمسترانگ (ادامه)</vt:lpstr>
      <vt:lpstr>وابستگی تابعی (ادامه)</vt:lpstr>
      <vt:lpstr>فرم‏های نرمال کلاسیک کادی</vt:lpstr>
      <vt:lpstr>فرم‏های نرمال کلاسیک کادی (ادامه)</vt:lpstr>
      <vt:lpstr>فرم‏های نرمال کلاسیک کادی (ادامه)</vt:lpstr>
      <vt:lpstr>فرم‏های نرمال کلاسیک کادی (ادامه)</vt:lpstr>
      <vt:lpstr>فرم‏های نرمال کلاسیک کادی (ادامه)</vt:lpstr>
      <vt:lpstr>فرم‏های نرمال کلاسیک کادی (ادامه)</vt:lpstr>
      <vt:lpstr>فرم‏های نرمال کلاسیک کادی (ادامه)</vt:lpstr>
      <vt:lpstr>فرم‏های نرمال کلاسیک کادی (ادامه)</vt:lpstr>
      <vt:lpstr>فرم‏های نرمال کلاسیک کادی (ادامه)</vt:lpstr>
      <vt:lpstr>فرم‏های نرمال کلاسیک کادی (ادامه)</vt:lpstr>
      <vt:lpstr>فرم‏های نرمال کلاسیک کادی (ادامه)</vt:lpstr>
      <vt:lpstr>[بحث تکمیلی] تجزیه خوب</vt:lpstr>
      <vt:lpstr>[بحث تکمیلی] تجزیه خوب (ادامه)</vt:lpstr>
      <vt:lpstr>[بحث تکمیلی] تجزیه خوب (ادامه)</vt:lpstr>
      <vt:lpstr>فرم نرمال BCNF</vt:lpstr>
      <vt:lpstr>فرم نرمال BCNF (ادامه)</vt:lpstr>
      <vt:lpstr>فرم نرمال BCNF (ادامه)</vt:lpstr>
      <vt:lpstr>فرم نرمال BCNF (ادامه)</vt:lpstr>
      <vt:lpstr>فرم نرمال BCNF (ادامه)</vt:lpstr>
      <vt:lpstr>فرم نرمال BCNF (ادامه)</vt:lpstr>
      <vt:lpstr>فرم نرمال 4NF</vt:lpstr>
      <vt:lpstr>فرم نرمال 4NF (ادامه)</vt:lpstr>
      <vt:lpstr>فرم نرمال 4NF (ادامه)</vt:lpstr>
      <vt:lpstr>فرم نرمال 4NF (ادامه)</vt:lpstr>
      <vt:lpstr>فرم نرمال 4NF (ادامه)</vt:lpstr>
      <vt:lpstr>فرم نرمال 4NF (ادامه)</vt:lpstr>
      <vt:lpstr>فرم نرمال 4NF (ادامه)</vt:lpstr>
      <vt:lpstr>فرم نرمال 4NF (ادامه)</vt:lpstr>
      <vt:lpstr>فرم نرمال 5NF</vt:lpstr>
      <vt:lpstr>فرم نرمال 5NF (ادامه)</vt:lpstr>
      <vt:lpstr>فرم نرمال 5NF (ادامه)</vt:lpstr>
      <vt:lpstr>فرم نرمال 5NF (ادامه)</vt:lpstr>
      <vt:lpstr>فرم نرمال 5NF (ادامه)</vt:lpstr>
      <vt:lpstr>فرم نرمال 5NF (ادامه)</vt:lpstr>
      <vt:lpstr>فرم نرمال 5NF (ادامه)</vt:lpstr>
      <vt:lpstr>فرم نرمال 6NF</vt:lpstr>
      <vt:lpstr>جمع‏بندی</vt:lpstr>
      <vt:lpstr>جمع‏بندی (ادامه)</vt:lpstr>
      <vt:lpstr>جمع‏بندی (ادامه)</vt:lpstr>
      <vt:lpstr>جمع‏بندی (ادامه)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mahmoud</dc:creator>
  <cp:lastModifiedBy>Vaio</cp:lastModifiedBy>
  <cp:revision>1364</cp:revision>
  <dcterms:created xsi:type="dcterms:W3CDTF">2012-08-03T07:41:40Z</dcterms:created>
  <dcterms:modified xsi:type="dcterms:W3CDTF">2014-05-26T12:41:19Z</dcterms:modified>
</cp:coreProperties>
</file>