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2"/>
  </p:handoutMasterIdLst>
  <p:sldIdLst>
    <p:sldId id="256" r:id="rId2"/>
    <p:sldId id="299" r:id="rId3"/>
    <p:sldId id="258" r:id="rId4"/>
    <p:sldId id="259" r:id="rId5"/>
    <p:sldId id="260" r:id="rId6"/>
    <p:sldId id="287" r:id="rId7"/>
    <p:sldId id="261" r:id="rId8"/>
    <p:sldId id="262" r:id="rId9"/>
    <p:sldId id="288" r:id="rId10"/>
    <p:sldId id="266" r:id="rId11"/>
    <p:sldId id="267" r:id="rId12"/>
    <p:sldId id="268" r:id="rId13"/>
    <p:sldId id="269" r:id="rId14"/>
    <p:sldId id="285" r:id="rId15"/>
    <p:sldId id="270" r:id="rId16"/>
    <p:sldId id="271" r:id="rId17"/>
    <p:sldId id="272" r:id="rId18"/>
    <p:sldId id="273" r:id="rId19"/>
    <p:sldId id="284" r:id="rId20"/>
    <p:sldId id="283" r:id="rId21"/>
    <p:sldId id="282" r:id="rId22"/>
    <p:sldId id="274" r:id="rId23"/>
    <p:sldId id="275" r:id="rId24"/>
    <p:sldId id="276" r:id="rId25"/>
    <p:sldId id="277" r:id="rId26"/>
    <p:sldId id="278" r:id="rId27"/>
    <p:sldId id="280" r:id="rId28"/>
    <p:sldId id="297" r:id="rId29"/>
    <p:sldId id="286" r:id="rId30"/>
    <p:sldId id="281" r:id="rId31"/>
    <p:sldId id="279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8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14B1C2"/>
    <a:srgbClr val="1FB913"/>
    <a:srgbClr val="25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3" autoAdjust="0"/>
    <p:restoredTop sz="86410" autoAdjust="0"/>
  </p:normalViewPr>
  <p:slideViewPr>
    <p:cSldViewPr>
      <p:cViewPr varScale="1">
        <p:scale>
          <a:sx n="74" d="100"/>
          <a:sy n="74" d="100"/>
        </p:scale>
        <p:origin x="-12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312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0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8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0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6200"/>
            <a:ext cx="8610600" cy="533400"/>
          </a:xfr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200" b="1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28773" y="776372"/>
            <a:ext cx="7470681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41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>
                <a:latin typeface="Times New Roman" pitchFamily="18" charset="0"/>
                <a:cs typeface="+mj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>
                <a:latin typeface="Times New Roman" pitchFamily="18" charset="0"/>
                <a:cs typeface="B Roya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>
                <a:latin typeface="Times New Roman" pitchFamily="18" charset="0"/>
                <a:cs typeface="B Roya" pitchFamily="2" charset="-78"/>
              </a:defRPr>
            </a:lvl4pPr>
            <a:lvl5pPr algn="r" rtl="1">
              <a:lnSpc>
                <a:spcPct val="150000"/>
              </a:lnSpc>
              <a:defRPr sz="1200" b="1"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Roya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Roya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Roya" pitchFamily="2" charset="-78"/>
            </a:endParaRPr>
          </a:p>
        </p:txBody>
      </p:sp>
      <p:pic>
        <p:nvPicPr>
          <p:cNvPr id="3074" name="Picture 2" descr="\\VBOXSVR\mahmoud\Documents\EDU\Sharif\DB\TA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" y="156979"/>
            <a:ext cx="1084211" cy="108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6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334962"/>
          </a:xfrm>
        </p:spPr>
        <p:txBody>
          <a:bodyPr>
            <a:noAutofit/>
          </a:bodyPr>
          <a:lstStyle>
            <a:lvl1pPr marL="342900" indent="-342900" algn="r" rtl="1">
              <a:buFont typeface="Arial" pitchFamily="34" charset="0"/>
              <a:buChar char="•"/>
              <a:defRPr sz="2200" b="1" i="1" u="sng"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>
            <a:lvl1pPr marL="342900" indent="-3429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1pPr>
            <a:lvl2pPr marL="742950" indent="-285750" algn="r" rtl="1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>
                <a:latin typeface="Times New Roman" pitchFamily="18" charset="0"/>
                <a:cs typeface="B Roya" pitchFamily="2" charset="-78"/>
              </a:defRPr>
            </a:lvl3pPr>
            <a:lvl4pPr algn="r" rtl="1">
              <a:defRPr>
                <a:latin typeface="Times New Roman" pitchFamily="18" charset="0"/>
                <a:cs typeface="B Roya" pitchFamily="2" charset="-78"/>
              </a:defRPr>
            </a:lvl4pPr>
            <a:lvl5pPr algn="r" rtl="1">
              <a:defRPr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0"/>
              </a:spcBef>
              <a:buFont typeface="Arial" pitchFamily="34" charset="0"/>
              <a:buChar char="•"/>
              <a:defRPr sz="2300" b="1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B Titr" pitchFamily="2" charset="-78"/>
              </a:defRPr>
            </a:lvl1pPr>
          </a:lstStyle>
          <a:p>
            <a:pPr marL="0" indent="0">
              <a:buNone/>
            </a:pPr>
            <a:r>
              <a:rPr lang="fa-IR" sz="1200" i="0" u="none" dirty="0" smtClean="0">
                <a:solidFill>
                  <a:schemeClr val="bg1"/>
                </a:solidFill>
              </a:rPr>
              <a:t>بخش اول - مقدمه</a:t>
            </a:r>
            <a:endParaRPr lang="en-US" sz="1200" i="0" u="non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369923" y="685800"/>
            <a:ext cx="545477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033596B-A4C2-49D0-BD0E-150E1D466AB0}" type="slidenum">
              <a:rPr lang="fa-IR" smtClean="0">
                <a:cs typeface="B Roya" pitchFamily="2" charset="-78"/>
              </a:rPr>
              <a:pPr/>
              <a:t>‹#›</a:t>
            </a:fld>
            <a:endParaRPr lang="en-US" dirty="0"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909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 descr="\\VBOXSVR\mahmoud\Documents\EDU\Sharif\DB\TA\D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097"/>
            <a:ext cx="921117" cy="10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2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9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5" r:id="rId3"/>
    <p:sldLayoutId id="2147483650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4400" dirty="0" smtClean="0">
                <a:cs typeface="+mj-cs"/>
              </a:rPr>
              <a:t>بخش </a:t>
            </a:r>
            <a:r>
              <a:rPr lang="fa-IR" sz="4400" smtClean="0">
                <a:cs typeface="+mj-cs"/>
              </a:rPr>
              <a:t>اول :</a:t>
            </a:r>
          </a:p>
          <a:p>
            <a:pPr algn="r"/>
            <a:r>
              <a:rPr lang="fa-IR" sz="4400" smtClean="0">
                <a:cs typeface="+mj-cs"/>
              </a:rPr>
              <a:t> </a:t>
            </a:r>
            <a:r>
              <a:rPr lang="fa-IR" sz="4400" dirty="0" smtClean="0">
                <a:cs typeface="+mj-cs"/>
              </a:rPr>
              <a:t>مقدمه</a:t>
            </a:r>
            <a:endParaRPr lang="en-US" sz="4400" dirty="0">
              <a:cs typeface="+mj-cs"/>
            </a:endParaRPr>
          </a:p>
        </p:txBody>
      </p:sp>
      <p:pic>
        <p:nvPicPr>
          <p:cNvPr id="9" name="Picture 2" descr="\\VBOXSVR\mahmoud\Documents\EDU\Sharif\DB\TA\slides\db-mark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8330"/>
            <a:ext cx="2044070" cy="20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</a:t>
            </a:r>
            <a:r>
              <a:rPr lang="fa-IR" smtClean="0">
                <a:cs typeface="B Nazanin" pitchFamily="2" charset="-78"/>
              </a:rPr>
              <a:t>اول 92-93</a:t>
            </a:r>
            <a:endParaRPr lang="fa-IR" dirty="0" smtClean="0">
              <a:cs typeface="B Nazanin" pitchFamily="2" charset="-78"/>
            </a:endParaRP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08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sz="2400" dirty="0" smtClean="0"/>
              <a:t>تعریف پایگاه داده:</a:t>
            </a:r>
          </a:p>
          <a:p>
            <a:pPr lvl="1"/>
            <a:r>
              <a:rPr lang="fa-IR" dirty="0" smtClean="0"/>
              <a:t>مجموعه‏ای است از داده‏های ذخیره شده، پایا</a:t>
            </a:r>
            <a:r>
              <a:rPr lang="en-US" dirty="0" smtClean="0"/>
              <a:t> </a:t>
            </a:r>
            <a:r>
              <a:rPr lang="fa-IR" dirty="0" smtClean="0"/>
              <a:t>، مجتمع ، به هم مرتبط ، و حتی الامکان فاقد افزونگی، (دارای معماری خاصّ خود، مبتنی بر یک مدل داده ای مشخص) ، تحت کنترل یک سیستم متمرکز، مورد استفاده یک یا چند کاربر، در یک سازمان (در یک محیط) ،  به طور اشتراکی</a:t>
            </a:r>
            <a:r>
              <a:rPr lang="fa-IR" dirty="0"/>
              <a:t> </a:t>
            </a:r>
            <a:r>
              <a:rPr lang="fa-IR" dirty="0" smtClean="0"/>
              <a:t>و همروند.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986218" y="1295400"/>
            <a:ext cx="1385316" cy="1066800"/>
            <a:chOff x="3193542" y="1219200"/>
            <a:chExt cx="1385316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41148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193542" y="1219200"/>
              <a:ext cx="138531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Interconnected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664458" y="2286000"/>
              <a:ext cx="8382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313346" y="1295400"/>
            <a:ext cx="1143000" cy="1066800"/>
            <a:chOff x="4495800" y="1219200"/>
            <a:chExt cx="1143000" cy="10668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953000" y="1637005"/>
              <a:ext cx="57150" cy="30234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495800" y="12192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Integrated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648200" y="22860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24904" y="1371600"/>
            <a:ext cx="1600200" cy="990600"/>
            <a:chOff x="5181600" y="1295400"/>
            <a:chExt cx="1600200" cy="9906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410200" y="1718256"/>
              <a:ext cx="457200" cy="2629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5638800" y="12954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Persistent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181600" y="2286000"/>
              <a:ext cx="24279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28584" y="3161614"/>
            <a:ext cx="1333500" cy="914400"/>
            <a:chOff x="6096000" y="2971800"/>
            <a:chExt cx="1333500" cy="914400"/>
          </a:xfrm>
        </p:grpSpPr>
        <p:cxnSp>
          <p:nvCxnSpPr>
            <p:cNvPr id="25" name="Straight Arrow Connector 24"/>
            <p:cNvCxnSpPr>
              <a:endCxn id="26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Concurrent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19374" y="29718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799121" y="3137466"/>
            <a:ext cx="1061236" cy="838200"/>
            <a:chOff x="7320764" y="2971800"/>
            <a:chExt cx="1061236" cy="83820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7543800" y="2971800"/>
              <a:ext cx="140895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7391400" y="3276600"/>
              <a:ext cx="990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Shared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20764" y="2971800"/>
              <a:ext cx="47314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584905" y="2781300"/>
            <a:ext cx="1876926" cy="990600"/>
            <a:chOff x="5628774" y="2590800"/>
            <a:chExt cx="1876926" cy="990600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867400" y="2590800"/>
              <a:ext cx="714375" cy="533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172200" y="30480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Data Model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628774" y="2590800"/>
              <a:ext cx="8482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06321" y="1295400"/>
            <a:ext cx="1371600" cy="1066800"/>
            <a:chOff x="3200400" y="1219200"/>
            <a:chExt cx="1371600" cy="1066800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9624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3200400" y="1219200"/>
              <a:ext cx="1371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Redundancy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657600" y="2286000"/>
              <a:ext cx="51657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319468" y="2780763"/>
            <a:ext cx="1333500" cy="914400"/>
            <a:chOff x="6096000" y="2971800"/>
            <a:chExt cx="1333500" cy="914400"/>
          </a:xfrm>
        </p:grpSpPr>
        <p:cxnSp>
          <p:nvCxnSpPr>
            <p:cNvPr id="47" name="Straight Arrow Connector 46"/>
            <p:cNvCxnSpPr>
              <a:endCxn id="48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Centralized System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0" y="2781300"/>
            <a:ext cx="1333500" cy="914400"/>
            <a:chOff x="6096000" y="2971800"/>
            <a:chExt cx="1333500" cy="914400"/>
          </a:xfrm>
        </p:grpSpPr>
        <p:cxnSp>
          <p:nvCxnSpPr>
            <p:cNvPr id="51" name="Straight Arrow Connector 50"/>
            <p:cNvCxnSpPr>
              <a:endCxn id="52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Multi User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151167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8777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– 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>
            <a:noAutofit/>
          </a:bodyPr>
          <a:lstStyle/>
          <a:p>
            <a:r>
              <a:rPr lang="fa-IR" sz="2000" dirty="0" smtClean="0">
                <a:solidFill>
                  <a:srgbClr val="7030A0"/>
                </a:solidFill>
              </a:rPr>
              <a:t>          کاربردی </a:t>
            </a:r>
          </a:p>
          <a:p>
            <a:pPr lvl="1"/>
            <a:r>
              <a:rPr lang="fa-IR" sz="2000" dirty="0" smtClean="0"/>
              <a:t>محیط عملیاتی: دانشگاه</a:t>
            </a:r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 smtClean="0"/>
          </a:p>
          <a:p>
            <a:pPr lvl="1"/>
            <a:r>
              <a:rPr lang="fa-IR" sz="1800" b="0" dirty="0" smtClean="0"/>
              <a:t>: هر محیط از تعدادی زیر محیط تشکیل شده است.</a:t>
            </a:r>
          </a:p>
          <a:p>
            <a:pPr lvl="1"/>
            <a:r>
              <a:rPr lang="fa-IR" sz="1800" b="0" dirty="0" smtClean="0"/>
              <a:t>در هر محیط مجموعه‏ای از  </a:t>
            </a:r>
            <a:r>
              <a:rPr lang="fa-IR" sz="1800" b="0" u="sng" dirty="0" smtClean="0">
                <a:solidFill>
                  <a:srgbClr val="C00000"/>
                </a:solidFill>
              </a:rPr>
              <a:t>نوع‏موجودیت‏ها</a:t>
            </a:r>
            <a:r>
              <a:rPr lang="fa-IR" sz="1800" b="0" dirty="0" smtClean="0">
                <a:solidFill>
                  <a:srgbClr val="C00000"/>
                </a:solidFill>
              </a:rPr>
              <a:t> </a:t>
            </a:r>
            <a:r>
              <a:rPr lang="en-US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وجود دارند که نیازهای                  کاربران ناظر به آنها است. (یعنی به داده‏هایی در مورد آنها نیاز دارند.)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1818128"/>
            <a:ext cx="3209588" cy="2807327"/>
            <a:chOff x="2675757" y="1818128"/>
            <a:chExt cx="3209588" cy="2807327"/>
          </a:xfrm>
        </p:grpSpPr>
        <p:grpSp>
          <p:nvGrpSpPr>
            <p:cNvPr id="11" name="Group 10"/>
            <p:cNvGrpSpPr/>
            <p:nvPr/>
          </p:nvGrpSpPr>
          <p:grpSpPr>
            <a:xfrm>
              <a:off x="2838163" y="1818128"/>
              <a:ext cx="2895531" cy="2807327"/>
              <a:chOff x="2838163" y="1818128"/>
              <a:chExt cx="2895531" cy="280732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838163" y="1818128"/>
                <a:ext cx="2895531" cy="2807327"/>
              </a:xfrm>
              <a:custGeom>
                <a:avLst/>
                <a:gdLst>
                  <a:gd name="connsiteX0" fmla="*/ 33826 w 2895531"/>
                  <a:gd name="connsiteY0" fmla="*/ 1195528 h 2807327"/>
                  <a:gd name="connsiteX1" fmla="*/ 291403 w 2895531"/>
                  <a:gd name="connsiteY1" fmla="*/ 796283 h 2807327"/>
                  <a:gd name="connsiteX2" fmla="*/ 330040 w 2895531"/>
                  <a:gd name="connsiteY2" fmla="*/ 345523 h 2807327"/>
                  <a:gd name="connsiteX3" fmla="*/ 523223 w 2895531"/>
                  <a:gd name="connsiteY3" fmla="*/ 75066 h 2807327"/>
                  <a:gd name="connsiteX4" fmla="*/ 1012620 w 2895531"/>
                  <a:gd name="connsiteY4" fmla="*/ 87945 h 2807327"/>
                  <a:gd name="connsiteX5" fmla="*/ 1527775 w 2895531"/>
                  <a:gd name="connsiteY5" fmla="*/ 10672 h 2807327"/>
                  <a:gd name="connsiteX6" fmla="*/ 2017172 w 2895531"/>
                  <a:gd name="connsiteY6" fmla="*/ 358402 h 2807327"/>
                  <a:gd name="connsiteX7" fmla="*/ 2545206 w 2895531"/>
                  <a:gd name="connsiteY7" fmla="*/ 487190 h 2807327"/>
                  <a:gd name="connsiteX8" fmla="*/ 2892936 w 2895531"/>
                  <a:gd name="connsiteY8" fmla="*/ 1028103 h 2807327"/>
                  <a:gd name="connsiteX9" fmla="*/ 2648237 w 2895531"/>
                  <a:gd name="connsiteY9" fmla="*/ 1839472 h 2807327"/>
                  <a:gd name="connsiteX10" fmla="*/ 1720958 w 2895531"/>
                  <a:gd name="connsiteY10" fmla="*/ 2264475 h 2807327"/>
                  <a:gd name="connsiteX11" fmla="*/ 1051257 w 2895531"/>
                  <a:gd name="connsiteY11" fmla="*/ 2805387 h 2807327"/>
                  <a:gd name="connsiteX12" fmla="*/ 330040 w 2895531"/>
                  <a:gd name="connsiteY12" fmla="*/ 2419021 h 2807327"/>
                  <a:gd name="connsiteX13" fmla="*/ 342919 w 2895531"/>
                  <a:gd name="connsiteY13" fmla="*/ 1749320 h 2807327"/>
                  <a:gd name="connsiteX14" fmla="*/ 33826 w 2895531"/>
                  <a:gd name="connsiteY14" fmla="*/ 1543258 h 2807327"/>
                  <a:gd name="connsiteX15" fmla="*/ 33826 w 2895531"/>
                  <a:gd name="connsiteY15" fmla="*/ 1195528 h 280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95531" h="2807327">
                    <a:moveTo>
                      <a:pt x="33826" y="1195528"/>
                    </a:moveTo>
                    <a:cubicBezTo>
                      <a:pt x="76755" y="1071032"/>
                      <a:pt x="242034" y="937950"/>
                      <a:pt x="291403" y="796283"/>
                    </a:cubicBezTo>
                    <a:cubicBezTo>
                      <a:pt x="340772" y="654616"/>
                      <a:pt x="291403" y="465726"/>
                      <a:pt x="330040" y="345523"/>
                    </a:cubicBezTo>
                    <a:cubicBezTo>
                      <a:pt x="368677" y="225320"/>
                      <a:pt x="409460" y="117996"/>
                      <a:pt x="523223" y="75066"/>
                    </a:cubicBezTo>
                    <a:cubicBezTo>
                      <a:pt x="636986" y="32136"/>
                      <a:pt x="845195" y="98677"/>
                      <a:pt x="1012620" y="87945"/>
                    </a:cubicBezTo>
                    <a:cubicBezTo>
                      <a:pt x="1180045" y="77213"/>
                      <a:pt x="1360350" y="-34404"/>
                      <a:pt x="1527775" y="10672"/>
                    </a:cubicBezTo>
                    <a:cubicBezTo>
                      <a:pt x="1695200" y="55748"/>
                      <a:pt x="1847600" y="278982"/>
                      <a:pt x="2017172" y="358402"/>
                    </a:cubicBezTo>
                    <a:cubicBezTo>
                      <a:pt x="2186744" y="437822"/>
                      <a:pt x="2399245" y="375573"/>
                      <a:pt x="2545206" y="487190"/>
                    </a:cubicBezTo>
                    <a:cubicBezTo>
                      <a:pt x="2691167" y="598807"/>
                      <a:pt x="2875764" y="802723"/>
                      <a:pt x="2892936" y="1028103"/>
                    </a:cubicBezTo>
                    <a:cubicBezTo>
                      <a:pt x="2910108" y="1253483"/>
                      <a:pt x="2843567" y="1633410"/>
                      <a:pt x="2648237" y="1839472"/>
                    </a:cubicBezTo>
                    <a:cubicBezTo>
                      <a:pt x="2452907" y="2045534"/>
                      <a:pt x="1987121" y="2103489"/>
                      <a:pt x="1720958" y="2264475"/>
                    </a:cubicBezTo>
                    <a:cubicBezTo>
                      <a:pt x="1454795" y="2425461"/>
                      <a:pt x="1283077" y="2779629"/>
                      <a:pt x="1051257" y="2805387"/>
                    </a:cubicBezTo>
                    <a:cubicBezTo>
                      <a:pt x="819437" y="2831145"/>
                      <a:pt x="448096" y="2595032"/>
                      <a:pt x="330040" y="2419021"/>
                    </a:cubicBezTo>
                    <a:cubicBezTo>
                      <a:pt x="211984" y="2243010"/>
                      <a:pt x="392288" y="1895280"/>
                      <a:pt x="342919" y="1749320"/>
                    </a:cubicBezTo>
                    <a:cubicBezTo>
                      <a:pt x="293550" y="1603360"/>
                      <a:pt x="81049" y="1635557"/>
                      <a:pt x="33826" y="1543258"/>
                    </a:cubicBezTo>
                    <a:cubicBezTo>
                      <a:pt x="-13397" y="1450959"/>
                      <a:pt x="-9103" y="1320024"/>
                      <a:pt x="33826" y="1195528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2923504" y="2086377"/>
                <a:ext cx="1764406" cy="856268"/>
              </a:xfrm>
              <a:custGeom>
                <a:avLst/>
                <a:gdLst>
                  <a:gd name="connsiteX0" fmla="*/ 0 w 1764406"/>
                  <a:gd name="connsiteY0" fmla="*/ 837127 h 856268"/>
                  <a:gd name="connsiteX1" fmla="*/ 734096 w 1764406"/>
                  <a:gd name="connsiteY1" fmla="*/ 746975 h 856268"/>
                  <a:gd name="connsiteX2" fmla="*/ 1764406 w 1764406"/>
                  <a:gd name="connsiteY2" fmla="*/ 0 h 85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4406" h="856268">
                    <a:moveTo>
                      <a:pt x="0" y="837127"/>
                    </a:moveTo>
                    <a:cubicBezTo>
                      <a:pt x="220014" y="861811"/>
                      <a:pt x="440028" y="886496"/>
                      <a:pt x="734096" y="746975"/>
                    </a:cubicBezTo>
                    <a:cubicBezTo>
                      <a:pt x="1028164" y="607454"/>
                      <a:pt x="1396285" y="303727"/>
                      <a:pt x="1764406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108361" y="2550017"/>
                <a:ext cx="1468191" cy="1004552"/>
              </a:xfrm>
              <a:custGeom>
                <a:avLst/>
                <a:gdLst>
                  <a:gd name="connsiteX0" fmla="*/ 0 w 1468191"/>
                  <a:gd name="connsiteY0" fmla="*/ 0 h 1004552"/>
                  <a:gd name="connsiteX1" fmla="*/ 360608 w 1468191"/>
                  <a:gd name="connsiteY1" fmla="*/ 321972 h 1004552"/>
                  <a:gd name="connsiteX2" fmla="*/ 953036 w 1468191"/>
                  <a:gd name="connsiteY2" fmla="*/ 399245 h 1004552"/>
                  <a:gd name="connsiteX3" fmla="*/ 1468191 w 1468191"/>
                  <a:gd name="connsiteY3" fmla="*/ 1004552 h 100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191" h="1004552">
                    <a:moveTo>
                      <a:pt x="0" y="0"/>
                    </a:moveTo>
                    <a:cubicBezTo>
                      <a:pt x="100884" y="127715"/>
                      <a:pt x="201769" y="255431"/>
                      <a:pt x="360608" y="321972"/>
                    </a:cubicBezTo>
                    <a:cubicBezTo>
                      <a:pt x="519447" y="388513"/>
                      <a:pt x="768439" y="285482"/>
                      <a:pt x="953036" y="399245"/>
                    </a:cubicBezTo>
                    <a:cubicBezTo>
                      <a:pt x="1137633" y="513008"/>
                      <a:pt x="1302912" y="758780"/>
                      <a:pt x="1468191" y="100455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168203" y="2897746"/>
                <a:ext cx="1378039" cy="794271"/>
              </a:xfrm>
              <a:custGeom>
                <a:avLst/>
                <a:gdLst>
                  <a:gd name="connsiteX0" fmla="*/ 0 w 1378039"/>
                  <a:gd name="connsiteY0" fmla="*/ 785612 h 794271"/>
                  <a:gd name="connsiteX1" fmla="*/ 940158 w 1378039"/>
                  <a:gd name="connsiteY1" fmla="*/ 682581 h 794271"/>
                  <a:gd name="connsiteX2" fmla="*/ 1378039 w 1378039"/>
                  <a:gd name="connsiteY2" fmla="*/ 0 h 794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8039" h="794271">
                    <a:moveTo>
                      <a:pt x="0" y="785612"/>
                    </a:moveTo>
                    <a:cubicBezTo>
                      <a:pt x="355242" y="799564"/>
                      <a:pt x="710485" y="813516"/>
                      <a:pt x="940158" y="682581"/>
                    </a:cubicBezTo>
                    <a:cubicBezTo>
                      <a:pt x="1169831" y="551646"/>
                      <a:pt x="1273935" y="275823"/>
                      <a:pt x="1378039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 rot="19912549">
              <a:off x="2675757" y="2155336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امور دانشجویی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 rot="1536874">
              <a:off x="3904145" y="2417359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آموزش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43200" y="28956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تربیت بدنی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 rot="19912549">
              <a:off x="3344043" y="3559664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..............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5800" y="2362200"/>
            <a:ext cx="4505744" cy="914400"/>
            <a:chOff x="4981636" y="2971800"/>
            <a:chExt cx="3372208" cy="9144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7167947" y="2971800"/>
              <a:ext cx="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981636" y="3352800"/>
              <a:ext cx="337220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بخشی از جهان واقعی که قصد ایجاد سیستم برای آن را داریم.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06594" y="2971800"/>
              <a:ext cx="8554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228512" y="3200400"/>
            <a:ext cx="3144088" cy="1219200"/>
            <a:chOff x="5077244" y="2971800"/>
            <a:chExt cx="3144088" cy="12192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781800" y="2971800"/>
              <a:ext cx="0" cy="3810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5077244" y="3352800"/>
              <a:ext cx="3144088" cy="8382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Micro Real  World (</a:t>
              </a:r>
              <a:r>
                <a:rPr lang="fa-IR" sz="1600" dirty="0" smtClean="0">
                  <a:solidFill>
                    <a:schemeClr val="tx1"/>
                  </a:solidFill>
                </a:rPr>
                <a:t>خرد جهان واقع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Mini World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Universe of Discourse (</a:t>
              </a:r>
              <a:r>
                <a:rPr lang="fa-IR" sz="1600" dirty="0" smtClean="0">
                  <a:solidFill>
                    <a:schemeClr val="tx1"/>
                  </a:solidFill>
                </a:rPr>
                <a:t>جهان مطرح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270504" y="2971800"/>
              <a:ext cx="148492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600200" y="4956375"/>
            <a:ext cx="1712890" cy="1028700"/>
            <a:chOff x="3276600" y="2324100"/>
            <a:chExt cx="3425780" cy="1028700"/>
          </a:xfrm>
        </p:grpSpPr>
        <p:sp>
          <p:nvSpPr>
            <p:cNvPr id="28" name="Left Brace 27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76600" y="2324100"/>
              <a:ext cx="33528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داده‏ای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پردازشی</a:t>
              </a:r>
            </a:p>
          </p:txBody>
        </p: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329725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04" y="47244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251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fa-IR" sz="2000" dirty="0" smtClean="0">
                <a:solidFill>
                  <a:srgbClr val="C00000"/>
                </a:solidFill>
              </a:rPr>
              <a:t>:</a:t>
            </a:r>
            <a:r>
              <a:rPr lang="fa-IR" sz="2000" b="0" dirty="0" smtClean="0"/>
              <a:t> </a:t>
            </a:r>
            <a:r>
              <a:rPr lang="fa-IR" sz="2000" b="0" dirty="0"/>
              <a:t>زیرمحیط های یک محیط  </a:t>
            </a:r>
            <a:r>
              <a:rPr lang="fa-IR" sz="2000" b="0" i="1" u="sng" dirty="0" smtClean="0"/>
              <a:t>معمولاً</a:t>
            </a:r>
            <a:r>
              <a:rPr lang="fa-IR" sz="2000" b="0" dirty="0" smtClean="0"/>
              <a:t> در نوع‏موجودیت</a:t>
            </a:r>
            <a:r>
              <a:rPr lang="fa-IR" sz="2000" b="0" dirty="0"/>
              <a:t>‏ها (</a:t>
            </a:r>
            <a:r>
              <a:rPr lang="en-US" b="0" dirty="0"/>
              <a:t>Entity </a:t>
            </a:r>
            <a:r>
              <a:rPr lang="en-US" b="0" dirty="0" smtClean="0"/>
              <a:t>Type</a:t>
            </a:r>
            <a:r>
              <a:rPr lang="fa-IR" b="0" dirty="0" smtClean="0"/>
              <a:t> </a:t>
            </a:r>
            <a:r>
              <a:rPr lang="fa-IR" sz="2000" b="0" dirty="0" smtClean="0"/>
              <a:t>یا </a:t>
            </a:r>
            <a:r>
              <a:rPr lang="en-US" b="0" dirty="0"/>
              <a:t>Object Type</a:t>
            </a:r>
            <a:r>
              <a:rPr lang="fa-IR" sz="2000" b="0" dirty="0"/>
              <a:t>) با هم اشتراک </a:t>
            </a:r>
            <a:r>
              <a:rPr lang="fa-IR" sz="2000" b="0" dirty="0" smtClean="0"/>
              <a:t>دارند.</a:t>
            </a:r>
          </a:p>
          <a:p>
            <a:pPr lvl="1"/>
            <a:r>
              <a:rPr lang="fa-IR" sz="2000" b="0" dirty="0" smtClean="0"/>
              <a:t>  : در محیط دانشگاه دانشجو، استاد، درس، کلاس، و ...</a:t>
            </a:r>
          </a:p>
          <a:p>
            <a:pPr lvl="1"/>
            <a:r>
              <a:rPr lang="fa-IR" sz="2000" b="0" dirty="0" smtClean="0"/>
              <a:t>  : نوع موجودیت دانشجو در هر سه زیر محیط مطرح است.</a:t>
            </a:r>
          </a:p>
          <a:p>
            <a:pPr lvl="2"/>
            <a:endParaRPr lang="fa-IR" sz="1800" b="0" dirty="0" smtClean="0"/>
          </a:p>
          <a:p>
            <a:r>
              <a:rPr lang="fa-IR" sz="2000" dirty="0" smtClean="0"/>
              <a:t>مسئله (خواسته) : ایجاد سیستم(های) کاربردی برای این زیر محیط</a:t>
            </a:r>
            <a:r>
              <a:rPr lang="fa-IR" sz="2000" dirty="0"/>
              <a:t>‏</a:t>
            </a:r>
            <a:r>
              <a:rPr lang="fa-IR" sz="2000" dirty="0" smtClean="0"/>
              <a:t>ها</a:t>
            </a:r>
            <a:endParaRPr lang="fa-IR" sz="2400" dirty="0" smtClean="0"/>
          </a:p>
          <a:p>
            <a:pPr lvl="1"/>
            <a:endParaRPr lang="fa-IR" sz="1100" b="0" dirty="0" smtClean="0"/>
          </a:p>
          <a:p>
            <a:pPr lvl="1"/>
            <a:r>
              <a:rPr lang="fa-IR" sz="1800" b="0" dirty="0" smtClean="0"/>
              <a:t>برای این منظور در اساس ، دو مَشی-روش (</a:t>
            </a:r>
            <a:r>
              <a:rPr lang="en-US" sz="1800" b="0" dirty="0" smtClean="0"/>
              <a:t>approach</a:t>
            </a:r>
            <a:r>
              <a:rPr lang="fa-IR" sz="1800" b="0" dirty="0" smtClean="0"/>
              <a:t>) وجود دارد. </a:t>
            </a:r>
          </a:p>
          <a:p>
            <a:pPr marL="457200" lvl="1" indent="0">
              <a:buNone/>
            </a:pPr>
            <a:endParaRPr lang="fa-IR" sz="2000" b="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-434050" y="4390698"/>
            <a:ext cx="3733800" cy="1028700"/>
            <a:chOff x="1831265" y="2324100"/>
            <a:chExt cx="4871115" cy="1028700"/>
          </a:xfrm>
        </p:grpSpPr>
        <p:sp>
          <p:nvSpPr>
            <p:cNvPr id="7" name="Left Brace 6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31265" y="2324100"/>
              <a:ext cx="4798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فایلینگ </a:t>
              </a:r>
              <a:r>
                <a:rPr lang="en-US" sz="1700" dirty="0" smtClean="0">
                  <a:solidFill>
                    <a:schemeClr val="tx1"/>
                  </a:solidFill>
                </a:rPr>
                <a:t>]</a:t>
              </a:r>
              <a:r>
                <a:rPr lang="fa-IR" sz="1700" dirty="0" smtClean="0">
                  <a:solidFill>
                    <a:schemeClr val="tx1"/>
                  </a:solidFill>
                </a:rPr>
                <a:t>سنّتی یا کلاسیک</a:t>
              </a:r>
              <a:r>
                <a:rPr lang="en-US" sz="1700" dirty="0" smtClean="0">
                  <a:solidFill>
                    <a:schemeClr val="tx1"/>
                  </a:solidFill>
                </a:rPr>
                <a:t>[</a:t>
              </a:r>
              <a:r>
                <a:rPr lang="fa-IR" sz="1700" dirty="0" smtClean="0">
                  <a:solidFill>
                    <a:schemeClr val="tx1"/>
                  </a:solidFill>
                </a:rPr>
                <a:t> یا ناپایگاهی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پایگاهی </a:t>
              </a:r>
              <a:r>
                <a:rPr lang="en-US" sz="1600" dirty="0" smtClean="0">
                  <a:solidFill>
                    <a:schemeClr val="tx1"/>
                  </a:solidFill>
                </a:rPr>
                <a:t>Database Approach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6592" y="5130621"/>
            <a:ext cx="4563333" cy="812979"/>
            <a:chOff x="4775271" y="2958920"/>
            <a:chExt cx="3804347" cy="81297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636593" y="2958920"/>
              <a:ext cx="1" cy="50817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4775271" y="3352799"/>
              <a:ext cx="3804347" cy="4191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یعنی ممکن است مشی‏های بینابینی نیز وجود داشته باشد.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353877" y="2971800"/>
              <a:ext cx="55216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725" y="1389988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0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373823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922031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>
                <a:cs typeface="+mn-cs"/>
              </a:rPr>
              <a:t>  </a:t>
            </a:r>
            <a:r>
              <a:rPr lang="fa-IR" sz="2000" dirty="0" smtClean="0">
                <a:cs typeface="+mn-cs"/>
              </a:rPr>
              <a:t>کارهای </a:t>
            </a:r>
            <a:r>
              <a:rPr lang="fa-IR" sz="2000" dirty="0">
                <a:cs typeface="+mn-cs"/>
              </a:rPr>
              <a:t>لازم در مشی فایلینگ به طور </a:t>
            </a:r>
            <a:r>
              <a:rPr lang="fa-IR" sz="2000" dirty="0" smtClean="0">
                <a:cs typeface="+mn-cs"/>
              </a:rPr>
              <a:t>خلاصه: </a:t>
            </a:r>
            <a:endParaRPr lang="fa-IR" sz="2000" dirty="0">
              <a:cs typeface="+mn-cs"/>
            </a:endParaRPr>
          </a:p>
          <a:p>
            <a:pPr lvl="1"/>
            <a:r>
              <a:rPr lang="fa-IR" sz="1800" b="0" dirty="0" smtClean="0">
                <a:cs typeface="+mn-cs"/>
              </a:rPr>
              <a:t>توجه: این کارها </a:t>
            </a:r>
            <a:r>
              <a:rPr lang="fa-IR" sz="1800" b="0" i="1" u="sng" dirty="0" smtClean="0">
                <a:cs typeface="+mn-cs"/>
              </a:rPr>
              <a:t>معمولاً</a:t>
            </a:r>
            <a:r>
              <a:rPr lang="fa-IR" sz="1800" b="0" dirty="0" smtClean="0">
                <a:cs typeface="+mn-cs"/>
              </a:rPr>
              <a:t> برای هر زیرمحیط به طور جداگانه انجام می شوند.             تعدادی سیستم کاربردی جدا (نامجتمع) و بی ارتباط در یک محیط ...</a:t>
            </a:r>
            <a:endParaRPr lang="en-US" sz="1800" b="0" dirty="0">
              <a:cs typeface="+mn-cs"/>
            </a:endParaRPr>
          </a:p>
          <a:p>
            <a:endParaRPr lang="en-US" sz="2000" b="0" dirty="0"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41030" y="2180898"/>
            <a:ext cx="5301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flipH="1">
            <a:off x="8077198" y="2895600"/>
            <a:ext cx="152401" cy="38100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90908" y="2628900"/>
            <a:ext cx="6638692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کاربردی  </a:t>
            </a:r>
            <a:r>
              <a:rPr lang="en-US" dirty="0" smtClean="0">
                <a:solidFill>
                  <a:schemeClr val="tx1"/>
                </a:solidFill>
              </a:rPr>
              <a:t>System Specification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4-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پیکربندی سخت‏افزار و نرم‏افزار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5-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یک </a:t>
            </a:r>
            <a:r>
              <a:rPr lang="en-US" dirty="0" smtClean="0">
                <a:solidFill>
                  <a:schemeClr val="tx1"/>
                </a:solidFill>
              </a:rPr>
              <a:t>FS</a:t>
            </a:r>
            <a:r>
              <a:rPr lang="fa-IR" dirty="0" smtClean="0">
                <a:solidFill>
                  <a:schemeClr val="tx1"/>
                </a:solidFill>
              </a:rPr>
              <a:t> و/یا </a:t>
            </a:r>
            <a:r>
              <a:rPr lang="en-US" dirty="0" smtClean="0">
                <a:solidFill>
                  <a:schemeClr val="tx1"/>
                </a:solidFill>
              </a:rPr>
              <a:t>DMS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fa-IR" dirty="0" smtClean="0">
                <a:solidFill>
                  <a:schemeClr val="tx1"/>
                </a:solidFill>
              </a:rPr>
              <a:t>سیستم واسط </a:t>
            </a:r>
            <a:r>
              <a:rPr lang="en-US" dirty="0" smtClean="0">
                <a:solidFill>
                  <a:schemeClr val="tx1"/>
                </a:solidFill>
              </a:rPr>
              <a:t>ISR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طراحی تعدادی فایل (طبق مشخّصات سیستم)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895600"/>
            <a:ext cx="3657600" cy="1136031"/>
            <a:chOff x="685800" y="2546392"/>
            <a:chExt cx="3657600" cy="1136031"/>
          </a:xfrm>
        </p:grpSpPr>
        <p:grpSp>
          <p:nvGrpSpPr>
            <p:cNvPr id="15" name="Group 14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7" name="Left Brace 16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1- تشخیص نیازهای داده‏ای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2- تشخیص نیازهای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3- مستندسازی نیازها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4- دریافت تأیید سازمان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66" y="1378546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9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طرّاحی فایل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8429979" y="1736387"/>
            <a:ext cx="113333" cy="4745483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81400" y="1524000"/>
            <a:ext cx="4928828" cy="4957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6-1- تعیین ساختار (فرمت) رکورد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6-2- تعیین ساختار فایل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6-3- نحوه دسترسی به رکوردها –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Access Strategy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6-4- اندازه فایل‏ها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6-5- میزان گسترش چه میزان باشد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6-6- ارتباط با فایل‏های دیگر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6-7- عملیات مجاز در فایل‏ها  + کاربران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" y="2707535"/>
            <a:ext cx="8153401" cy="87386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فایل: ساختاری که براساس آن فقره داده ها (رکوردها) در سطح منطقی [و/یا فیزیکی] با یکدیگر مرتبطند.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 یک امکان برای نمایش ارتباط بین فقره داده‏هاست (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Data Items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) خواه در سطح نمایش منطقی باشد یا فیزیکی.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86400" y="3505200"/>
            <a:ext cx="2953217" cy="609600"/>
            <a:chOff x="5486400" y="3505200"/>
            <a:chExt cx="2953217" cy="609600"/>
          </a:xfrm>
        </p:grpSpPr>
        <p:sp>
          <p:nvSpPr>
            <p:cNvPr id="10" name="Rounded Rectangle 9"/>
            <p:cNvSpPr/>
            <p:nvPr/>
          </p:nvSpPr>
          <p:spPr>
            <a:xfrm>
              <a:off x="5486400" y="3505200"/>
              <a:ext cx="2953217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         : چند نوع ساختار فایل وجود دارد؟</a:t>
              </a:r>
            </a:p>
          </p:txBody>
        </p:sp>
        <p:pic>
          <p:nvPicPr>
            <p:cNvPr id="9" name="Picture 8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162" y="3685444"/>
              <a:ext cx="405639" cy="34947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37495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lang="fa-IR" dirty="0"/>
              <a:t>کارهای لازم در مشی فایلینگ به طور خلاصه : </a:t>
            </a:r>
            <a:r>
              <a:rPr lang="fa-IR" dirty="0" smtClean="0"/>
              <a:t>(ادامه 1</a:t>
            </a:r>
            <a:r>
              <a:rPr lang="en-US" dirty="0" smtClean="0"/>
              <a:t>(</a:t>
            </a:r>
            <a:r>
              <a:rPr lang="fa-IR" dirty="0" smtClean="0"/>
              <a:t> </a:t>
            </a:r>
            <a:endParaRPr lang="fa-IR" dirty="0"/>
          </a:p>
          <a:p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flipH="1">
            <a:off x="8458200" y="2019300"/>
            <a:ext cx="152399" cy="45339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599" y="1638300"/>
            <a:ext cx="8001001" cy="4305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7- </a:t>
            </a:r>
            <a:r>
              <a:rPr lang="fa-IR" dirty="0" smtClean="0">
                <a:solidFill>
                  <a:schemeClr val="tx1"/>
                </a:solidFill>
              </a:rPr>
              <a:t>طرّاحی واسط‏های کاربری (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8- </a:t>
            </a:r>
            <a:r>
              <a:rPr lang="fa-IR" dirty="0" smtClean="0">
                <a:solidFill>
                  <a:schemeClr val="tx1"/>
                </a:solidFill>
              </a:rPr>
              <a:t>طرّاحی تعدادی برنامه‏ی کاربردی (</a:t>
            </a:r>
            <a:r>
              <a:rPr lang="en-US" dirty="0">
                <a:solidFill>
                  <a:schemeClr val="tx1"/>
                </a:solidFill>
              </a:rPr>
              <a:t>Application </a:t>
            </a:r>
            <a:r>
              <a:rPr lang="en-US" dirty="0" smtClean="0">
                <a:solidFill>
                  <a:schemeClr val="tx1"/>
                </a:solidFill>
              </a:rPr>
              <a:t>Program</a:t>
            </a:r>
            <a:r>
              <a:rPr lang="fa-IR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>
                <a:solidFill>
                  <a:schemeClr val="tx1"/>
                </a:solidFill>
              </a:rPr>
              <a:t>ضمن تعیین </a:t>
            </a:r>
            <a:r>
              <a:rPr lang="fa-IR" dirty="0" smtClean="0">
                <a:solidFill>
                  <a:schemeClr val="tx1"/>
                </a:solidFill>
              </a:rPr>
              <a:t>تراکنش(ها</a:t>
            </a:r>
            <a:r>
              <a:rPr lang="fa-IR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[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</a:t>
            </a:r>
            <a:r>
              <a:rPr lang="fa-IR" dirty="0">
                <a:solidFill>
                  <a:schemeClr val="tx1"/>
                </a:solidFill>
              </a:rPr>
              <a:t>تولید  </a:t>
            </a:r>
            <a:r>
              <a:rPr lang="fa-IR" dirty="0" smtClean="0">
                <a:solidFill>
                  <a:schemeClr val="tx1"/>
                </a:solidFill>
              </a:rPr>
              <a:t>برنامه‏های                    فایل‏ها      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100" dirty="0" smtClean="0">
                <a:solidFill>
                  <a:schemeClr val="tx1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ایجاد محیط فیزیکی «ذ.ب.ا.»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 به طور آزمایشی (برای داده‏های </a:t>
            </a:r>
            <a:r>
              <a:rPr lang="fa-IR" dirty="0" smtClean="0">
                <a:solidFill>
                  <a:schemeClr val="tx1"/>
                </a:solidFill>
              </a:rPr>
              <a:t>تست)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و انجام تست مرحله اول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</a:t>
            </a:r>
            <a:r>
              <a:rPr lang="fa-IR" dirty="0">
                <a:solidFill>
                  <a:schemeClr val="tx1"/>
                </a:solidFill>
              </a:rPr>
              <a:t>1</a:t>
            </a:r>
            <a:r>
              <a:rPr lang="fa-IR" dirty="0" smtClean="0">
                <a:solidFill>
                  <a:schemeClr val="tx1"/>
                </a:solidFill>
              </a:rPr>
              <a:t>- </a:t>
            </a:r>
            <a:r>
              <a:rPr lang="fa-IR" dirty="0">
                <a:solidFill>
                  <a:schemeClr val="tx1"/>
                </a:solidFill>
              </a:rPr>
              <a:t>ایجاد محیط فیزیکی «ذ.ب.ا.» با </a:t>
            </a:r>
            <a:r>
              <a:rPr lang="fa-IR" dirty="0" smtClean="0">
                <a:solidFill>
                  <a:schemeClr val="tx1"/>
                </a:solidFill>
              </a:rPr>
              <a:t>داده‏های واقعی، امّا </a:t>
            </a:r>
            <a:r>
              <a:rPr lang="fa-IR" dirty="0">
                <a:solidFill>
                  <a:schemeClr val="tx1"/>
                </a:solidFill>
              </a:rPr>
              <a:t>حجم </a:t>
            </a:r>
            <a:r>
              <a:rPr lang="fa-IR" dirty="0" smtClean="0">
                <a:solidFill>
                  <a:schemeClr val="tx1"/>
                </a:solidFill>
              </a:rPr>
              <a:t>محدود </a:t>
            </a:r>
            <a:r>
              <a:rPr lang="fa-IR" dirty="0">
                <a:solidFill>
                  <a:schemeClr val="tx1"/>
                </a:solidFill>
              </a:rPr>
              <a:t>و انجام تست مرحله </a:t>
            </a:r>
            <a:r>
              <a:rPr lang="fa-IR" dirty="0" smtClean="0">
                <a:solidFill>
                  <a:schemeClr val="tx1"/>
                </a:solidFill>
              </a:rPr>
              <a:t>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[12- ایجاد محیط فیزیکی «ذ.ب.ا.» با داده‏های واقعی و حجم واقعی و انجام تست مرحله سوم]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13- رفع </a:t>
            </a:r>
            <a:r>
              <a:rPr lang="fa-IR" dirty="0" smtClean="0">
                <a:solidFill>
                  <a:schemeClr val="tx1"/>
                </a:solidFill>
              </a:rPr>
              <a:t>اِشکال</a:t>
            </a:r>
            <a:r>
              <a:rPr lang="fa-IR" dirty="0" smtClean="0">
                <a:solidFill>
                  <a:schemeClr val="tx1"/>
                </a:solidFill>
              </a:rPr>
              <a:t>‏ها در هر مرحله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14- ایجاد محیط فیزیکی واقعی با نصب، پیکربندی و ورود داده‏های اولیه (</a:t>
            </a:r>
            <a:r>
              <a:rPr lang="en-US" dirty="0" smtClean="0">
                <a:solidFill>
                  <a:schemeClr val="tx1"/>
                </a:solidFill>
              </a:rPr>
              <a:t>Data Entry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15- آغاز بهره برداری و نگهداری 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16- رفع معایب و بهینه‏سازی سیستم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67400" y="2819400"/>
            <a:ext cx="914400" cy="1028700"/>
            <a:chOff x="5715000" y="5791200"/>
            <a:chExt cx="914400" cy="1028700"/>
          </a:xfrm>
        </p:grpSpPr>
        <p:grpSp>
          <p:nvGrpSpPr>
            <p:cNvPr id="12" name="Group 11"/>
            <p:cNvGrpSpPr/>
            <p:nvPr/>
          </p:nvGrpSpPr>
          <p:grpSpPr>
            <a:xfrm>
              <a:off x="5715000" y="5791200"/>
              <a:ext cx="914400" cy="1028700"/>
              <a:chOff x="5254110" y="2324100"/>
              <a:chExt cx="1448270" cy="1028700"/>
            </a:xfrm>
          </p:grpSpPr>
          <p:sp>
            <p:nvSpPr>
              <p:cNvPr id="14" name="Left Brace 13"/>
              <p:cNvSpPr/>
              <p:nvPr/>
            </p:nvSpPr>
            <p:spPr>
              <a:xfrm flipH="1">
                <a:off x="6553200" y="2533115"/>
                <a:ext cx="149180" cy="70538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254110" y="2324100"/>
                <a:ext cx="1375290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ایجاد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کنترل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پردازش</a:t>
                </a:r>
              </a:p>
            </p:txBody>
          </p:sp>
        </p:grpSp>
        <p:sp>
          <p:nvSpPr>
            <p:cNvPr id="13" name="Left Brace 12"/>
            <p:cNvSpPr/>
            <p:nvPr/>
          </p:nvSpPr>
          <p:spPr>
            <a:xfrm>
              <a:off x="5773212" y="6000215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27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نمایش شماتیک مشی فایلینگ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05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19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52400" y="32003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52400" y="49529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334000" y="1625958"/>
            <a:ext cx="1069065" cy="1142850"/>
            <a:chOff x="685800" y="3283438"/>
            <a:chExt cx="2209800" cy="2797553"/>
          </a:xfrm>
        </p:grpSpPr>
        <p:sp>
          <p:nvSpPr>
            <p:cNvPr id="21" name="Can 20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1999" y="3352799"/>
              <a:ext cx="2133601" cy="67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2691053">
              <a:off x="736050" y="4312612"/>
              <a:ext cx="2133601" cy="1280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400" b="1" dirty="0" smtClean="0">
                  <a:cs typeface="B Roya" pitchFamily="2" charset="-78"/>
                </a:rPr>
                <a:t>DATA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34914" y="3276600"/>
            <a:ext cx="783829" cy="1219200"/>
            <a:chOff x="685800" y="3283438"/>
            <a:chExt cx="2349299" cy="2797553"/>
          </a:xfrm>
        </p:grpSpPr>
        <p:sp>
          <p:nvSpPr>
            <p:cNvPr id="30" name="Can 29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>
                <a:gd name="adj" fmla="val 4246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1998" y="3340142"/>
              <a:ext cx="2133602" cy="56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586" y="4529269"/>
              <a:ext cx="2342513" cy="953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050" b="1" dirty="0" smtClean="0">
                  <a:cs typeface="B Roya" pitchFamily="2" charset="-78"/>
                </a:rPr>
                <a:t>DATA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082711" y="1580723"/>
            <a:ext cx="54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cs typeface="B Roya" pitchFamily="2" charset="-78"/>
              </a:rPr>
              <a:t>OS</a:t>
            </a:r>
            <a:endParaRPr lang="en-US" sz="1200" b="1" dirty="0">
              <a:solidFill>
                <a:srgbClr val="FF0000"/>
              </a:solidFill>
              <a:cs typeface="B Roya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30343" y="1919277"/>
            <a:ext cx="599669" cy="1062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</a:p>
          <a:p>
            <a:pPr algn="ctr"/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و/ یا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71800" y="1625958"/>
            <a:ext cx="17940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905000" y="1600200"/>
            <a:ext cx="7272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AP1</a:t>
            </a:r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752600" y="1309300"/>
            <a:ext cx="0" cy="4876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973371" y="3407624"/>
            <a:ext cx="1887663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96618" y="3810000"/>
            <a:ext cx="1275382" cy="643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 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 و/ یا</a:t>
            </a:r>
            <a:r>
              <a:rPr lang="fa-IR" sz="14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 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905000" y="3456430"/>
            <a:ext cx="762000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AP2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950362" y="1519707"/>
            <a:ext cx="788286" cy="1674254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1" name="Freeform 50"/>
          <p:cNvSpPr/>
          <p:nvPr/>
        </p:nvSpPr>
        <p:spPr>
          <a:xfrm>
            <a:off x="978794" y="3206839"/>
            <a:ext cx="798491" cy="1751527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9512" y="1247001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2198650" y="1026433"/>
            <a:ext cx="199382" cy="104211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649" y="1247001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6" name="Left Brace 55"/>
          <p:cNvSpPr/>
          <p:nvPr/>
        </p:nvSpPr>
        <p:spPr>
          <a:xfrm rot="5400000">
            <a:off x="1179644" y="1055849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کل آموزش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blipFill rotWithShape="1">
                <a:blip r:embed="rId4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/>
          <p:nvPr/>
        </p:nvCxnSpPr>
        <p:spPr>
          <a:xfrm rot="16200000" flipH="1">
            <a:off x="570384" y="2170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16200000" flipV="1">
            <a:off x="570384" y="2020416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امور دانشجویی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1460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urved Connector 64"/>
          <p:cNvCxnSpPr/>
          <p:nvPr/>
        </p:nvCxnSpPr>
        <p:spPr>
          <a:xfrm rot="16200000" flipH="1">
            <a:off x="646584" y="4075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6200000" flipV="1">
            <a:off x="646584" y="39231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6400800" y="2438398"/>
            <a:ext cx="232763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202598" y="2743198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ounded Rectangle 72"/>
              <p:cNvSpPr/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3" name="Rounded 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blipFill rotWithShape="1">
                <a:blip r:embed="rId6"/>
                <a:stretch>
                  <a:fillRect t="-14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 flipH="1" flipV="1">
            <a:off x="6194638" y="4139510"/>
            <a:ext cx="2470834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6101714" y="4431403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ounded Rectangle 75"/>
              <p:cNvSpPr/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 ها: داده 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6" name="Rounded 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blipFill rotWithShape="1">
                <a:blip r:embed="rId7"/>
                <a:stretch>
                  <a:fillRect t="-156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>
            <a:off x="3962400" y="5087574"/>
            <a:ext cx="0" cy="9322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315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2098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295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575175" y="2133600"/>
            <a:ext cx="549025" cy="251691"/>
            <a:chOff x="3276602" y="2895600"/>
            <a:chExt cx="1566434" cy="251691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514600" y="4091709"/>
            <a:ext cx="730753" cy="251691"/>
            <a:chOff x="3276602" y="2895600"/>
            <a:chExt cx="1566434" cy="25169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678389" y="4015509"/>
            <a:ext cx="884211" cy="251691"/>
            <a:chOff x="3276602" y="2895600"/>
            <a:chExt cx="1566434" cy="251691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572000" y="2133600"/>
            <a:ext cx="884211" cy="251691"/>
            <a:chOff x="3276602" y="2895600"/>
            <a:chExt cx="1566434" cy="251691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9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معایب مشی فایلینگ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C00000"/>
                </a:solidFill>
              </a:rPr>
              <a:t>برخی از معایب مشی فایلینگ :</a:t>
            </a:r>
          </a:p>
          <a:p>
            <a:pPr lvl="1"/>
            <a:r>
              <a:rPr lang="fa-IR" sz="1900" b="0" dirty="0" smtClean="0"/>
              <a:t>وجود سیستم های نامجتمع در یک سازمان </a:t>
            </a:r>
            <a:r>
              <a:rPr lang="en-US" sz="1900" b="0" dirty="0" smtClean="0"/>
              <a:t>]</a:t>
            </a:r>
            <a:r>
              <a:rPr lang="fa-IR" sz="1900" b="0" dirty="0" smtClean="0"/>
              <a:t>محیط</a:t>
            </a:r>
            <a:r>
              <a:rPr lang="en-US" sz="1900" b="0" dirty="0" smtClean="0"/>
              <a:t>[</a:t>
            </a:r>
            <a:r>
              <a:rPr lang="fa-IR" sz="1900" b="0" dirty="0" smtClean="0"/>
              <a:t> و نامرتبط به هم</a:t>
            </a:r>
          </a:p>
          <a:p>
            <a:pPr lvl="1"/>
            <a:r>
              <a:rPr lang="fa-IR" sz="1900" b="0" dirty="0" smtClean="0"/>
              <a:t>عدم وجود یک سیستم کنترل متمرکز روی کل داده های سازمان</a:t>
            </a:r>
          </a:p>
          <a:p>
            <a:pPr lvl="1"/>
            <a:r>
              <a:rPr lang="fa-IR" sz="1900" b="0" dirty="0" smtClean="0"/>
              <a:t>وجود افزونگی زیاد</a:t>
            </a:r>
          </a:p>
          <a:p>
            <a:pPr lvl="1"/>
            <a:r>
              <a:rPr lang="fa-IR" sz="1900" b="0" dirty="0" smtClean="0"/>
              <a:t>خطر بروز ناسازگاری داده ها (</a:t>
            </a:r>
            <a:r>
              <a:rPr lang="en-US" sz="1900" b="0" dirty="0" smtClean="0"/>
              <a:t>Data Inconsistency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اعمال ضوابط حفظ امنیت داده‏ها (</a:t>
            </a:r>
            <a:r>
              <a:rPr lang="en-US" sz="1900" b="0" dirty="0" smtClean="0"/>
              <a:t>Data Security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اشتراکی شدن داده‏ها (</a:t>
            </a:r>
            <a:r>
              <a:rPr lang="en-US" sz="1900" b="0" dirty="0" smtClean="0"/>
              <a:t>Data Sharing</a:t>
            </a:r>
            <a:r>
              <a:rPr lang="fa-IR" sz="1900" b="0" dirty="0" smtClean="0"/>
              <a:t>) </a:t>
            </a:r>
            <a:r>
              <a:rPr lang="en-US" sz="1900" b="0" dirty="0" smtClean="0"/>
              <a:t>]</a:t>
            </a:r>
            <a:r>
              <a:rPr lang="fa-IR" sz="1900" b="0" dirty="0" smtClean="0"/>
              <a:t>یا در حداقل و یا با دشواری</a:t>
            </a:r>
            <a:r>
              <a:rPr lang="en-US" sz="1900" b="0" dirty="0" smtClean="0"/>
              <a:t>[</a:t>
            </a:r>
            <a:endParaRPr lang="fa-IR" sz="1900" b="0" dirty="0"/>
          </a:p>
          <a:p>
            <a:pPr lvl="1"/>
            <a:r>
              <a:rPr lang="fa-IR" sz="1900" b="0" dirty="0" smtClean="0"/>
              <a:t>مصرف نابهینه‏ی سخت‏افزار (به ویژه سخت‏افزار ذخیره‏</a:t>
            </a:r>
            <a:r>
              <a:rPr lang="fa-IR" sz="1900" b="0" dirty="0" smtClean="0"/>
              <a:t>سازی</a:t>
            </a:r>
            <a:r>
              <a:rPr lang="en-US" sz="1900" b="0" dirty="0" smtClean="0"/>
              <a:t>(</a:t>
            </a:r>
            <a:endParaRPr lang="fa-IR" sz="1900" b="0" dirty="0" smtClean="0"/>
          </a:p>
          <a:p>
            <a:pPr lvl="1"/>
            <a:r>
              <a:rPr lang="fa-IR" sz="1900" b="0" dirty="0" smtClean="0"/>
              <a:t>وابسته بودن برنامه‏ها به جنبه‏های فایلینگ محیط ذخیره‏سازی، به گونه‏ای که اگر قرار باشد در فایلینگ تغییراتی ایجاد شود، برنامه‏ها هم متناسباً باید تغییر یابند. (به طور نمونه ساختار فایل یا نحوه دسترسی (</a:t>
            </a:r>
            <a:r>
              <a:rPr lang="en-US" sz="1900" b="0" dirty="0" smtClean="0"/>
              <a:t>Access Strategy</a:t>
            </a:r>
            <a:r>
              <a:rPr lang="fa-IR" sz="1900" b="0" dirty="0" smtClean="0"/>
              <a:t>) آن را تغییر دهیم)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0825" y="3341225"/>
            <a:ext cx="3810000" cy="533400"/>
            <a:chOff x="152400" y="3292366"/>
            <a:chExt cx="3810000" cy="53340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292366"/>
              <a:ext cx="3810000" cy="533400"/>
              <a:chOff x="381000" y="3200400"/>
              <a:chExt cx="3810000" cy="5334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81000" y="3200400"/>
                <a:ext cx="311854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  : جنبه های بروز ناسازگاری کدامند؟</a:t>
                </a:r>
              </a:p>
            </p:txBody>
          </p:sp>
          <p:cxnSp>
            <p:nvCxnSpPr>
              <p:cNvPr id="5" name="Straight Arrow Connector 4"/>
              <p:cNvCxnSpPr>
                <a:endCxn id="4" idx="3"/>
              </p:cNvCxnSpPr>
              <p:nvPr/>
            </p:nvCxnSpPr>
            <p:spPr>
              <a:xfrm flipH="1">
                <a:off x="3499546" y="3467100"/>
                <a:ext cx="69145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433" y="3390573"/>
              <a:ext cx="379936" cy="32733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42488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solidFill>
                  <a:srgbClr val="7030A0"/>
                </a:solidFill>
              </a:rPr>
              <a:t>توضیح مفهوم افزونگی:</a:t>
            </a:r>
          </a:p>
          <a:p>
            <a:pPr lvl="1"/>
            <a:r>
              <a:rPr lang="fa-IR" sz="2000" u="sng" dirty="0" smtClean="0"/>
              <a:t>افزونگی در معنای محدود </a:t>
            </a:r>
            <a:r>
              <a:rPr lang="fa-IR" sz="2000" b="0" dirty="0" smtClean="0"/>
              <a:t>(یعنی درون فایلی -</a:t>
            </a:r>
            <a:r>
              <a:rPr lang="en-US" sz="2000" b="0" dirty="0" smtClean="0"/>
              <a:t> intrafile redundancy</a:t>
            </a:r>
            <a:r>
              <a:rPr lang="fa-IR" sz="2000" b="0" dirty="0" smtClean="0"/>
              <a:t>- در مباحث فایلینگ)</a:t>
            </a:r>
          </a:p>
          <a:p>
            <a:pPr lvl="2"/>
            <a:r>
              <a:rPr lang="fa-IR" sz="1800" b="0" dirty="0" smtClean="0"/>
              <a:t>عبارت است از تکرار ذخیره سازی مقادیر (</a:t>
            </a:r>
            <a:r>
              <a:rPr lang="en-US" sz="1800" b="0" dirty="0" smtClean="0"/>
              <a:t>value</a:t>
            </a:r>
            <a:r>
              <a:rPr lang="fa-IR" sz="1800" b="0" dirty="0" smtClean="0"/>
              <a:t>)</a:t>
            </a:r>
            <a:r>
              <a:rPr lang="fa-IR" sz="1800" b="0" dirty="0"/>
              <a:t> </a:t>
            </a:r>
            <a:r>
              <a:rPr lang="fa-IR" sz="1800" b="0" dirty="0" smtClean="0"/>
              <a:t>یک صفت یا بیش از یک صفت در فایل داده‏ای یا فایل کمکی آن.</a:t>
            </a:r>
          </a:p>
          <a:p>
            <a:pPr lvl="1"/>
            <a:r>
              <a:rPr lang="fa-IR" sz="2000" b="0" dirty="0" smtClean="0"/>
              <a:t>این نوع افزونگی گونه‏هایی دارد:</a:t>
            </a:r>
          </a:p>
          <a:p>
            <a:pPr lvl="2"/>
            <a:r>
              <a:rPr lang="fa-IR" sz="1800" b="0" dirty="0" smtClean="0"/>
              <a:t>1- </a:t>
            </a:r>
            <a:r>
              <a:rPr lang="fa-IR" sz="1800" dirty="0" smtClean="0"/>
              <a:t>طبیعی: </a:t>
            </a:r>
            <a:r>
              <a:rPr lang="fa-IR" sz="1800" b="0" dirty="0" smtClean="0"/>
              <a:t>ناشی از ماهیت داده‏های محیط (مثل صفت رشته‏ی دانشجو، که برای دانشجویان مختلف می‏تواند یکسان و در نتیجه تکراری باشد).</a:t>
            </a:r>
          </a:p>
          <a:p>
            <a:pPr lvl="3"/>
            <a:r>
              <a:rPr lang="fa-IR" sz="1600" b="0" dirty="0" smtClean="0"/>
              <a:t>     : برای کاهش مصرف حافظه در حالت افزونگی طبیعی، چه باید کرد؟</a:t>
            </a:r>
          </a:p>
          <a:p>
            <a:pPr lvl="2"/>
            <a:r>
              <a:rPr lang="fa-IR" sz="1800" b="0" dirty="0" smtClean="0"/>
              <a:t>2- </a:t>
            </a:r>
            <a:r>
              <a:rPr lang="fa-IR" sz="1800" dirty="0" smtClean="0"/>
              <a:t>تکنیکی: </a:t>
            </a:r>
            <a:r>
              <a:rPr lang="fa-IR" sz="1800" b="0" dirty="0" smtClean="0"/>
              <a:t>ناشی از استفاده از یک تکنیک، </a:t>
            </a:r>
            <a:r>
              <a:rPr lang="fa-IR" sz="1800" b="0" i="1" u="sng" dirty="0" smtClean="0"/>
              <a:t>معمولاً</a:t>
            </a:r>
            <a:r>
              <a:rPr lang="fa-IR" sz="1800" b="0" dirty="0" smtClean="0"/>
              <a:t> برای افزایش سرعت (مثل نمایه‏سازی </a:t>
            </a:r>
            <a:r>
              <a:rPr lang="en-US" sz="1800" b="0" dirty="0" smtClean="0"/>
              <a:t>]</a:t>
            </a:r>
            <a:r>
              <a:rPr lang="fa-IR" sz="1800" b="0" dirty="0" smtClean="0"/>
              <a:t>شاخص‏بندی- </a:t>
            </a:r>
            <a:r>
              <a:rPr lang="en-US" sz="1800" b="0" dirty="0" smtClean="0"/>
              <a:t>Indexing</a:t>
            </a:r>
            <a:r>
              <a:rPr lang="fa-IR" sz="1800" b="0" dirty="0" smtClean="0"/>
              <a:t>]).</a:t>
            </a:r>
          </a:p>
          <a:p>
            <a:pPr lvl="2"/>
            <a:endParaRPr lang="fa-IR" dirty="0" smtClean="0"/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78" y="4731184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3482050" y="2849300"/>
            <a:ext cx="42643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نمایه‏سازی </a:t>
            </a:r>
            <a:r>
              <a:rPr lang="fa-IR" sz="2000" dirty="0" smtClean="0"/>
              <a:t>(نمونه‏ای از افزونگی تکنیکی)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sz="1100" b="0" dirty="0" smtClean="0"/>
          </a:p>
          <a:p>
            <a:pPr lvl="1"/>
            <a:r>
              <a:rPr lang="fa-IR" sz="2000" b="0" dirty="0" smtClean="0"/>
              <a:t>    تشکیل شده از تعدادی درایه (مدخل-</a:t>
            </a:r>
            <a:r>
              <a:rPr lang="en-US" sz="2000" b="0" dirty="0" smtClean="0"/>
              <a:t>entry</a:t>
            </a:r>
            <a:r>
              <a:rPr lang="fa-IR" sz="2000" b="0" dirty="0" smtClean="0"/>
              <a:t>)</a:t>
            </a:r>
            <a:endParaRPr lang="en-US" sz="2000" b="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3048" y="2935129"/>
            <a:ext cx="2691504" cy="1628839"/>
            <a:chOff x="2123485" y="3368066"/>
            <a:chExt cx="2259958" cy="126161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53464" y="3368066"/>
              <a:ext cx="0" cy="9443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2123485" y="409628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مقدار یک صفت (معمولاً کلید)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3645070"/>
            <a:ext cx="4419599" cy="1328023"/>
            <a:chOff x="2362200" y="3694331"/>
            <a:chExt cx="2932398" cy="1328023"/>
          </a:xfrm>
        </p:grpSpPr>
        <p:sp>
          <p:nvSpPr>
            <p:cNvPr id="22" name="Rounded Rectangle 21"/>
            <p:cNvSpPr/>
            <p:nvPr/>
          </p:nvSpPr>
          <p:spPr>
            <a:xfrm>
              <a:off x="2362200" y="4038600"/>
              <a:ext cx="293239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اشاره به                                               از رکورد ها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19462" y="3694331"/>
              <a:ext cx="1769549" cy="1328023"/>
              <a:chOff x="5229262" y="5751731"/>
              <a:chExt cx="1769549" cy="132802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229262" y="5751731"/>
                <a:ext cx="1769549" cy="1328023"/>
                <a:chOff x="4484776" y="2284631"/>
                <a:chExt cx="2802695" cy="1328023"/>
              </a:xfrm>
            </p:grpSpPr>
            <p:sp>
              <p:nvSpPr>
                <p:cNvPr id="27" name="Left Brace 26"/>
                <p:cNvSpPr/>
                <p:nvPr/>
              </p:nvSpPr>
              <p:spPr>
                <a:xfrm flipH="1">
                  <a:off x="7058217" y="2508310"/>
                  <a:ext cx="149180" cy="85351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484776" y="2284631"/>
                  <a:ext cx="2802695" cy="132802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یک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گروهی (به صورت چند سطحی)</a:t>
                  </a:r>
                </a:p>
              </p:txBody>
            </p:sp>
          </p:grpSp>
          <p:sp>
            <p:nvSpPr>
              <p:cNvPr id="26" name="Left Brace 25"/>
              <p:cNvSpPr/>
              <p:nvPr/>
            </p:nvSpPr>
            <p:spPr>
              <a:xfrm>
                <a:off x="5279821" y="5932734"/>
                <a:ext cx="94188" cy="9388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943209" y="4979939"/>
            <a:ext cx="2747173" cy="1116061"/>
            <a:chOff x="8438385" y="-2939146"/>
            <a:chExt cx="2378365" cy="1116061"/>
          </a:xfrm>
        </p:grpSpPr>
        <p:sp>
          <p:nvSpPr>
            <p:cNvPr id="32" name="Rounded Rectangle 31"/>
            <p:cNvSpPr/>
            <p:nvPr/>
          </p:nvSpPr>
          <p:spPr>
            <a:xfrm>
              <a:off x="8438385" y="-2286000"/>
              <a:ext cx="2378365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نمایه نامتراکم </a:t>
              </a:r>
              <a:r>
                <a:rPr lang="en-US" sz="1600" dirty="0" smtClean="0">
                  <a:solidFill>
                    <a:schemeClr val="tx1"/>
                  </a:solidFill>
                </a:rPr>
                <a:t>Non-dense</a:t>
              </a:r>
              <a:r>
                <a:rPr lang="fa-IR" sz="1600" dirty="0" smtClean="0">
                  <a:solidFill>
                    <a:schemeClr val="tx1"/>
                  </a:solidFill>
                </a:rPr>
                <a:t> (</a:t>
              </a:r>
              <a:r>
                <a:rPr lang="en-US" sz="1600" dirty="0" smtClean="0">
                  <a:solidFill>
                    <a:schemeClr val="tx1"/>
                  </a:solidFill>
                </a:rPr>
                <a:t>Sparse</a:t>
              </a:r>
              <a:r>
                <a:rPr lang="fa-IR" sz="1600" dirty="0" smtClean="0">
                  <a:solidFill>
                    <a:schemeClr val="tx1"/>
                  </a:solidFill>
                </a:rPr>
                <a:t>)</a:t>
              </a:r>
              <a:endParaRPr lang="fa-I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2" idx="0"/>
            </p:cNvCxnSpPr>
            <p:nvPr/>
          </p:nvCxnSpPr>
          <p:spPr>
            <a:xfrm flipH="1">
              <a:off x="9627568" y="-2939146"/>
              <a:ext cx="1" cy="6531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334000" y="2819400"/>
            <a:ext cx="1965591" cy="838200"/>
            <a:chOff x="10092572" y="-1002030"/>
            <a:chExt cx="1965591" cy="838200"/>
          </a:xfrm>
        </p:grpSpPr>
        <p:sp>
          <p:nvSpPr>
            <p:cNvPr id="36" name="Rounded Rectangle 35"/>
            <p:cNvSpPr/>
            <p:nvPr/>
          </p:nvSpPr>
          <p:spPr>
            <a:xfrm>
              <a:off x="10092572" y="-1002030"/>
              <a:ext cx="1965591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نمایه متراکم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dense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>
              <a:endCxn id="36" idx="2"/>
            </p:cNvCxnSpPr>
            <p:nvPr/>
          </p:nvCxnSpPr>
          <p:spPr>
            <a:xfrm flipV="1">
              <a:off x="11075368" y="-539115"/>
              <a:ext cx="0" cy="3752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62754"/>
              </p:ext>
            </p:extLst>
          </p:nvPr>
        </p:nvGraphicFramePr>
        <p:xfrm>
          <a:off x="1442667" y="2598104"/>
          <a:ext cx="1630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80"/>
                <a:gridCol w="815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مقدار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آدرس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905000" y="2968218"/>
            <a:ext cx="2259958" cy="820010"/>
            <a:chOff x="1896970" y="2122714"/>
            <a:chExt cx="2259958" cy="820010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735170" y="2122714"/>
              <a:ext cx="1" cy="4498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1896970" y="240932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تکیه‏گاه (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Anchor point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pic>
        <p:nvPicPr>
          <p:cNvPr id="29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80" y="1676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مقدمه</a:t>
            </a:r>
            <a:endParaRPr lang="en-US" i="0" u="none" dirty="0"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fa-IR" dirty="0" smtClean="0">
                <a:cs typeface="+mn-cs"/>
              </a:rPr>
              <a:t>هر سیستم نرم‏افزاری از مجموعه ای از داده‏های ذخیره شده استفاده می‏کند</a:t>
            </a:r>
            <a:r>
              <a:rPr lang="en-US" dirty="0" smtClean="0">
                <a:cs typeface="+mn-cs"/>
              </a:rPr>
              <a:t>.</a:t>
            </a:r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>
              <a:cs typeface="+mn-cs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endParaRPr lang="fa-IR" dirty="0" smtClean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r>
              <a:rPr lang="fa-IR" dirty="0">
                <a:cs typeface="+mn-cs"/>
              </a:rPr>
              <a:t> </a:t>
            </a:r>
            <a:r>
              <a:rPr lang="fa-IR" dirty="0" smtClean="0">
                <a:cs typeface="+mn-cs"/>
              </a:rPr>
              <a:t>  </a:t>
            </a:r>
            <a:r>
              <a:rPr lang="en-US" dirty="0" smtClean="0">
                <a:cs typeface="+mn-cs"/>
              </a:rPr>
              <a:t>      </a:t>
            </a:r>
            <a:r>
              <a:rPr lang="fa-IR" dirty="0" smtClean="0">
                <a:cs typeface="+mn-cs"/>
              </a:rPr>
              <a:t> انواع سیستم نرم‏افزاری:</a:t>
            </a:r>
          </a:p>
          <a:p>
            <a:pPr lvl="1"/>
            <a:r>
              <a:rPr lang="fa-IR" sz="2000" b="0" dirty="0" smtClean="0">
                <a:cs typeface="+mn-cs"/>
              </a:rPr>
              <a:t>بنیادی</a:t>
            </a:r>
            <a:r>
              <a:rPr lang="fa-IR" sz="2000" b="0" dirty="0">
                <a:cs typeface="+mn-cs"/>
              </a:rPr>
              <a:t> </a:t>
            </a:r>
            <a:r>
              <a:rPr lang="fa-IR" sz="2000" b="0" dirty="0" smtClean="0">
                <a:cs typeface="+mn-cs"/>
              </a:rPr>
              <a:t>یا پایه (سیستم</a:t>
            </a:r>
            <a:r>
              <a:rPr lang="fa-IR" dirty="0" smtClean="0"/>
              <a:t>‏</a:t>
            </a:r>
            <a:r>
              <a:rPr lang="fa-IR" sz="2000" b="0" dirty="0" smtClean="0">
                <a:cs typeface="+mn-cs"/>
              </a:rPr>
              <a:t>های عامل)</a:t>
            </a:r>
          </a:p>
          <a:p>
            <a:pPr lvl="1"/>
            <a:r>
              <a:rPr lang="fa-IR" sz="2000" b="0" dirty="0" smtClean="0">
                <a:cs typeface="+mn-cs"/>
              </a:rPr>
              <a:t>نیمه بنیادی (</a:t>
            </a:r>
            <a:r>
              <a:rPr lang="en-US" sz="2000" b="0" dirty="0" smtClean="0">
                <a:cs typeface="+mn-cs"/>
              </a:rPr>
              <a:t>DBMS</a:t>
            </a:r>
            <a:r>
              <a:rPr lang="fa-IR" sz="2000" b="0" dirty="0" smtClean="0">
                <a:cs typeface="+mn-cs"/>
              </a:rPr>
              <a:t>، </a:t>
            </a:r>
            <a:r>
              <a:rPr lang="en-US" sz="2000" b="0" dirty="0" smtClean="0">
                <a:cs typeface="+mn-cs"/>
              </a:rPr>
              <a:t>DMS</a:t>
            </a:r>
            <a:r>
              <a:rPr lang="fa-IR" sz="2000" b="0" dirty="0" smtClean="0">
                <a:cs typeface="+mn-cs"/>
              </a:rPr>
              <a:t>، کامپایلرها، اسمبلرها، و ... )</a:t>
            </a:r>
          </a:p>
          <a:p>
            <a:pPr lvl="1"/>
            <a:r>
              <a:rPr lang="fa-IR" sz="2000" b="0" dirty="0" smtClean="0">
                <a:cs typeface="+mn-cs"/>
              </a:rPr>
              <a:t>کاربردی (برنامه‏های کاربردی)</a:t>
            </a:r>
          </a:p>
          <a:p>
            <a:pPr lvl="1"/>
            <a:r>
              <a:rPr lang="fa-IR" sz="2000" b="0" dirty="0" smtClean="0">
                <a:cs typeface="+mn-cs"/>
              </a:rPr>
              <a:t>ابزاری: انواع </a:t>
            </a:r>
            <a:r>
              <a:rPr lang="en-US" sz="2000" b="0" dirty="0" smtClean="0">
                <a:cs typeface="+mn-cs"/>
              </a:rPr>
              <a:t>tool</a:t>
            </a:r>
            <a:r>
              <a:rPr lang="fa-IR" sz="2000" b="0" dirty="0" smtClean="0">
                <a:cs typeface="+mn-cs"/>
              </a:rPr>
              <a:t>ها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29998" y="1508762"/>
            <a:ext cx="4161602" cy="2059482"/>
            <a:chOff x="4829998" y="1508762"/>
            <a:chExt cx="4161602" cy="2059482"/>
          </a:xfrm>
        </p:grpSpPr>
        <p:sp>
          <p:nvSpPr>
            <p:cNvPr id="21" name="Rectangle 20"/>
            <p:cNvSpPr/>
            <p:nvPr/>
          </p:nvSpPr>
          <p:spPr>
            <a:xfrm>
              <a:off x="4829998" y="1508762"/>
              <a:ext cx="709955" cy="335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38496" y="2398693"/>
              <a:ext cx="23531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ساختمند (</a:t>
              </a:r>
              <a:r>
                <a:rPr lang="en-US" sz="1400" b="1" dirty="0" smtClean="0"/>
                <a:t>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نیم ساختمند (</a:t>
              </a:r>
              <a:r>
                <a:rPr lang="en-US" sz="1400" b="1" dirty="0" smtClean="0"/>
                <a:t>semi-structured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--------------------------</a:t>
              </a:r>
            </a:p>
            <a:p>
              <a:pPr algn="r" rtl="1"/>
              <a:r>
                <a:rPr lang="fa-IR" sz="1400" b="1" dirty="0" smtClean="0">
                  <a:solidFill>
                    <a:srgbClr val="FF0000"/>
                  </a:solidFill>
                </a:rPr>
                <a:t>ناساختمند (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un-structured</a:t>
              </a:r>
              <a:r>
                <a:rPr lang="fa-IR" sz="1400" b="1" dirty="0" smtClean="0">
                  <a:solidFill>
                    <a:srgbClr val="FF0000"/>
                  </a:solidFill>
                </a:rPr>
                <a:t>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Left Brace 38"/>
            <p:cNvSpPr/>
            <p:nvPr/>
          </p:nvSpPr>
          <p:spPr>
            <a:xfrm>
              <a:off x="6571419" y="2398693"/>
              <a:ext cx="228600" cy="95410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41" name="Elbow Connector 40"/>
            <p:cNvCxnSpPr>
              <a:stCxn id="21" idx="2"/>
              <a:endCxn id="39" idx="1"/>
            </p:cNvCxnSpPr>
            <p:nvPr/>
          </p:nvCxnSpPr>
          <p:spPr>
            <a:xfrm rot="16200000" flipH="1">
              <a:off x="5362344" y="1666671"/>
              <a:ext cx="1031707" cy="1386443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81600" y="2514600"/>
              <a:ext cx="1362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به لحاظ ساختاری</a:t>
              </a:r>
              <a:endParaRPr lang="en-US" sz="1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33096" y="1447800"/>
            <a:ext cx="5137779" cy="1480066"/>
            <a:chOff x="1533096" y="1447800"/>
            <a:chExt cx="5137779" cy="1480066"/>
          </a:xfrm>
        </p:grpSpPr>
        <p:sp>
          <p:nvSpPr>
            <p:cNvPr id="47" name="Rectangle 46"/>
            <p:cNvSpPr/>
            <p:nvPr/>
          </p:nvSpPr>
          <p:spPr>
            <a:xfrm>
              <a:off x="3866824" y="1447800"/>
              <a:ext cx="2804051" cy="4572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33096" y="2096869"/>
              <a:ext cx="34961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dirty="0" smtClean="0"/>
                <a:t>در قالب تعدادی فایل (محیط فیزیکی </a:t>
              </a:r>
              <a:r>
                <a:rPr lang="en-US" sz="1600" dirty="0" smtClean="0"/>
                <a:t>ISR</a:t>
              </a:r>
              <a:r>
                <a:rPr lang="fa-IR" sz="1600" dirty="0" smtClean="0"/>
                <a:t>)</a:t>
              </a:r>
            </a:p>
            <a:p>
              <a:pPr algn="r" rtl="1"/>
              <a:endParaRPr lang="fa-IR" sz="1600" dirty="0" smtClean="0"/>
            </a:p>
            <a:p>
              <a:pPr algn="r" rtl="1"/>
              <a:r>
                <a:rPr lang="fa-IR" sz="1600" dirty="0" smtClean="0"/>
                <a:t>در کجا؟  </a:t>
              </a:r>
              <a:r>
                <a:rPr lang="en-US" sz="1600" dirty="0" smtClean="0">
                  <a:sym typeface="Wingdings" pitchFamily="2" charset="2"/>
                </a:rPr>
                <a:t></a:t>
              </a:r>
              <a:r>
                <a:rPr lang="fa-IR" sz="1600" dirty="0" smtClean="0">
                  <a:sym typeface="Wingdings" pitchFamily="2" charset="2"/>
                </a:rPr>
                <a:t> در یک سلسله مراتب حافظه</a:t>
              </a:r>
              <a:endParaRPr lang="en-US" sz="16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4495800" y="1828800"/>
              <a:ext cx="304800" cy="3333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10200" y="1900535"/>
            <a:ext cx="3429001" cy="614065"/>
            <a:chOff x="5410200" y="1900535"/>
            <a:chExt cx="3429001" cy="614065"/>
          </a:xfrm>
        </p:grpSpPr>
        <p:sp>
          <p:nvSpPr>
            <p:cNvPr id="44" name="TextBox 43"/>
            <p:cNvSpPr txBox="1"/>
            <p:nvPr/>
          </p:nvSpPr>
          <p:spPr>
            <a:xfrm>
              <a:off x="5410200" y="1900535"/>
              <a:ext cx="3124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dirty="0" smtClean="0"/>
                <a:t> </a:t>
              </a:r>
              <a:r>
                <a:rPr lang="en-US" sz="1400" dirty="0" smtClean="0"/>
                <a:t>well-formatted</a:t>
              </a:r>
              <a:r>
                <a:rPr lang="fa-IR" sz="1400" dirty="0" smtClean="0"/>
                <a:t> است، </a:t>
              </a:r>
            </a:p>
            <a:p>
              <a:pPr algn="r" rtl="1"/>
              <a:r>
                <a:rPr lang="fa-IR" sz="1400" dirty="0" smtClean="0"/>
                <a:t> فرمت ثابت و از پیش تعیین شده دارد.</a:t>
              </a:r>
              <a:endParaRPr lang="en-US" sz="1400" dirty="0"/>
            </a:p>
          </p:txBody>
        </p:sp>
        <p:cxnSp>
          <p:nvCxnSpPr>
            <p:cNvPr id="66" name="Curved Connector 65"/>
            <p:cNvCxnSpPr>
              <a:endCxn id="44" idx="3"/>
            </p:cNvCxnSpPr>
            <p:nvPr/>
          </p:nvCxnSpPr>
          <p:spPr>
            <a:xfrm rot="16200000" flipV="1">
              <a:off x="8510573" y="2185973"/>
              <a:ext cx="352455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-338881" y="2057400"/>
            <a:ext cx="3882300" cy="3733800"/>
            <a:chOff x="-338881" y="2057400"/>
            <a:chExt cx="3882300" cy="3733800"/>
          </a:xfrm>
        </p:grpSpPr>
        <p:grpSp>
          <p:nvGrpSpPr>
            <p:cNvPr id="69" name="Group 68"/>
            <p:cNvGrpSpPr/>
            <p:nvPr/>
          </p:nvGrpSpPr>
          <p:grpSpPr>
            <a:xfrm>
              <a:off x="504396" y="2057400"/>
              <a:ext cx="3039023" cy="3733800"/>
              <a:chOff x="266700" y="2698539"/>
              <a:chExt cx="3039023" cy="3733800"/>
            </a:xfrm>
          </p:grpSpPr>
          <p:sp>
            <p:nvSpPr>
              <p:cNvPr id="57" name="Isosceles Triangle 56"/>
              <p:cNvSpPr/>
              <p:nvPr/>
            </p:nvSpPr>
            <p:spPr>
              <a:xfrm>
                <a:off x="266700" y="2698539"/>
                <a:ext cx="2400300" cy="3473661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66700" y="2768024"/>
                <a:ext cx="24003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endParaRPr lang="fa-IR" sz="1200" b="1" dirty="0" smtClean="0"/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ثبات</a:t>
                </a:r>
              </a:p>
              <a:p>
                <a:pPr algn="ctr" rtl="1"/>
                <a:r>
                  <a:rPr lang="en-US" sz="1200" b="1" dirty="0" smtClean="0"/>
                  <a:t>cache</a:t>
                </a:r>
              </a:p>
              <a:p>
                <a:pPr algn="ctr" rtl="1"/>
                <a:r>
                  <a:rPr lang="en-US" sz="1200" b="1" dirty="0" smtClean="0"/>
                  <a:t>main</a:t>
                </a:r>
              </a:p>
              <a:p>
                <a:pPr algn="ctr" rtl="1"/>
                <a:r>
                  <a:rPr lang="en-US" sz="1200" b="1" dirty="0" smtClean="0"/>
                  <a:t>-------------</a:t>
                </a:r>
              </a:p>
              <a:p>
                <a:pPr algn="ctr" rtl="1"/>
                <a:endParaRPr lang="en-US" sz="1200" b="1" dirty="0"/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----------------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حافظه های برون ماشینی</a:t>
                </a:r>
              </a:p>
              <a:p>
                <a:pPr algn="ctr" rtl="1"/>
                <a:r>
                  <a:rPr lang="fa-IR" sz="1200" b="1" dirty="0" smtClean="0"/>
                  <a:t>(انواع دیسک ها</a:t>
                </a:r>
                <a:r>
                  <a:rPr lang="en-US" sz="1200" b="1" dirty="0" smtClean="0"/>
                  <a:t>(</a:t>
                </a:r>
              </a:p>
              <a:p>
                <a:pPr algn="ctr" rtl="1"/>
                <a:r>
                  <a:rPr lang="en-US" sz="1200" b="1" dirty="0" smtClean="0"/>
                  <a:t>-----------------------------------</a:t>
                </a:r>
                <a:endParaRPr lang="fa-IR" sz="1200" b="1" dirty="0" smtClean="0"/>
              </a:p>
              <a:p>
                <a:pPr algn="ctr" rtl="1"/>
                <a:r>
                  <a:rPr lang="fa-IR" sz="1200" b="1" dirty="0" smtClean="0"/>
                  <a:t>کارت های پانچ</a:t>
                </a:r>
              </a:p>
              <a:p>
                <a:pPr algn="ctr" rtl="1"/>
                <a:r>
                  <a:rPr lang="fa-IR" sz="1200" b="1" dirty="0" smtClean="0"/>
                  <a:t>نواری - کاغذی</a:t>
                </a:r>
                <a:endParaRPr lang="en-US" sz="1200" b="1" dirty="0" smtClean="0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2750447" y="4326540"/>
                <a:ext cx="0" cy="17635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rot="16200000">
                <a:off x="1735227" y="4861843"/>
                <a:ext cx="22792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1400" b="1" dirty="0" smtClean="0"/>
                  <a:t>کاهش سرعت</a:t>
                </a:r>
                <a:br>
                  <a:rPr lang="fa-IR" sz="1400" b="1" dirty="0" smtClean="0"/>
                </a:br>
                <a:endParaRPr lang="fa-IR" sz="700" b="1" dirty="0"/>
              </a:p>
              <a:p>
                <a:pPr algn="r" rtl="1"/>
                <a:r>
                  <a:rPr lang="fa-IR" sz="1400" b="1" dirty="0" smtClean="0"/>
                  <a:t>افزایش ظرفیت</a:t>
                </a:r>
                <a:br>
                  <a:rPr lang="fa-IR" sz="1400" b="1" dirty="0" smtClean="0"/>
                </a:br>
                <a:r>
                  <a:rPr lang="fa-IR" sz="1400" b="1" dirty="0" smtClean="0"/>
                  <a:t>کاهش قیمت به ازای بیت (</a:t>
                </a:r>
                <a:r>
                  <a:rPr lang="en-US" sz="1300" b="1" dirty="0" smtClean="0"/>
                  <a:t>CPB</a:t>
                </a:r>
                <a:r>
                  <a:rPr lang="fa-IR" sz="1400" b="1" dirty="0" smtClean="0"/>
                  <a:t>)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4412" y="2286000"/>
              <a:ext cx="779986" cy="1932239"/>
              <a:chOff x="5346305" y="2249352"/>
              <a:chExt cx="1235378" cy="1204471"/>
            </a:xfrm>
          </p:grpSpPr>
          <p:sp>
            <p:nvSpPr>
              <p:cNvPr id="25" name="Left Brace 24"/>
              <p:cNvSpPr/>
              <p:nvPr/>
            </p:nvSpPr>
            <p:spPr>
              <a:xfrm>
                <a:off x="6219623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 rot="16200000">
                <a:off x="5361759" y="2233898"/>
                <a:ext cx="1204470" cy="123537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درون ماشینی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338881" y="4038600"/>
              <a:ext cx="1024681" cy="1733831"/>
              <a:chOff x="5629970" y="1954141"/>
              <a:chExt cx="1475399" cy="1740631"/>
            </a:xfrm>
          </p:grpSpPr>
          <p:sp>
            <p:nvSpPr>
              <p:cNvPr id="28" name="Left Brace 27"/>
              <p:cNvSpPr/>
              <p:nvPr/>
            </p:nvSpPr>
            <p:spPr>
              <a:xfrm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 rot="16200000">
                <a:off x="5497354" y="2086757"/>
                <a:ext cx="1740631" cy="14753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برون ماشینی</a:t>
                </a:r>
              </a:p>
            </p:txBody>
          </p:sp>
        </p:grpSp>
      </p:grp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43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81400" y="3426525"/>
            <a:ext cx="5334000" cy="664351"/>
            <a:chOff x="3581400" y="3426525"/>
            <a:chExt cx="5334000" cy="664351"/>
          </a:xfrm>
        </p:grpSpPr>
        <p:sp>
          <p:nvSpPr>
            <p:cNvPr id="46" name="TextBox 45"/>
            <p:cNvSpPr txBox="1"/>
            <p:nvPr/>
          </p:nvSpPr>
          <p:spPr>
            <a:xfrm>
              <a:off x="3581400" y="3685401"/>
              <a:ext cx="4715304" cy="276999"/>
            </a:xfrm>
            <a:prstGeom prst="rect">
              <a:avLst/>
            </a:prstGeom>
            <a:noFill/>
            <a:ln>
              <a:solidFill>
                <a:srgbClr val="14B1C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r" rtl="1"/>
              <a:r>
                <a:rPr lang="en-US" sz="1200" b="1" dirty="0">
                  <a:solidFill>
                    <a:srgbClr val="00B0F0"/>
                  </a:solidFill>
                </a:rPr>
                <a:t> 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           </a:t>
              </a:r>
              <a:r>
                <a:rPr lang="fa-IR" sz="1200" b="1" dirty="0" smtClean="0"/>
                <a:t>آیا نیاز به تحمیل یک ساختار در اینها داریم؟ آیا واقعا داده ناساختمند داریم؟</a:t>
              </a:r>
              <a:endParaRPr lang="en-US" sz="1200" b="1" dirty="0"/>
            </a:p>
          </p:txBody>
        </p:sp>
        <p:cxnSp>
          <p:nvCxnSpPr>
            <p:cNvPr id="68" name="Curved Connector 67"/>
            <p:cNvCxnSpPr/>
            <p:nvPr/>
          </p:nvCxnSpPr>
          <p:spPr>
            <a:xfrm rot="5400000">
              <a:off x="8571384" y="3465741"/>
              <a:ext cx="383232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375" y="3579213"/>
              <a:ext cx="593895" cy="51166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17" name="Group 16"/>
          <p:cNvGrpSpPr/>
          <p:nvPr/>
        </p:nvGrpSpPr>
        <p:grpSpPr>
          <a:xfrm>
            <a:off x="2173784" y="2286000"/>
            <a:ext cx="565027" cy="369332"/>
            <a:chOff x="2173784" y="2286000"/>
            <a:chExt cx="565027" cy="369332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258476" y="2372771"/>
              <a:ext cx="39564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73784" y="2286000"/>
              <a:ext cx="565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/>
                <a:t>ذ.ب.ا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29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 smtClean="0"/>
              <a:t>نمایه سازی 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588710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588710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03333" r="-24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03333" r="-24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6553200" y="1300915"/>
            <a:ext cx="1714604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فایل نمایه سازی شده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0937393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0937393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03333" r="-1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3333" r="-10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9" name="Group 28"/>
          <p:cNvGrpSpPr/>
          <p:nvPr/>
        </p:nvGrpSpPr>
        <p:grpSpPr>
          <a:xfrm>
            <a:off x="186177" y="4495800"/>
            <a:ext cx="1965591" cy="1524000"/>
            <a:chOff x="8324363" y="-2895600"/>
            <a:chExt cx="1965591" cy="1524000"/>
          </a:xfrm>
        </p:grpSpPr>
        <p:sp>
          <p:nvSpPr>
            <p:cNvPr id="30" name="Rounded Rectangle 29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سرشاخص (</a:t>
              </a: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master index</a:t>
              </a: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8788032" y="-2895600"/>
              <a:ext cx="519127" cy="10610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876800" y="2362200"/>
            <a:ext cx="914400" cy="4038600"/>
            <a:chOff x="4876800" y="2362200"/>
            <a:chExt cx="914400" cy="40386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876800" y="2362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876800" y="2743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876800" y="3124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876800" y="3505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876800" y="3886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876800" y="4267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53000" y="5638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953000" y="6019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953000" y="6400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95400" y="4648200"/>
            <a:ext cx="7415011" cy="2133600"/>
            <a:chOff x="1295400" y="4648200"/>
            <a:chExt cx="7415011" cy="2133600"/>
          </a:xfrm>
        </p:grpSpPr>
        <p:sp>
          <p:nvSpPr>
            <p:cNvPr id="49" name="Rectangle 48"/>
            <p:cNvSpPr/>
            <p:nvPr/>
          </p:nvSpPr>
          <p:spPr>
            <a:xfrm>
              <a:off x="3733800" y="4648200"/>
              <a:ext cx="4976611" cy="511912"/>
            </a:xfrm>
            <a:prstGeom prst="rect">
              <a:avLst/>
            </a:prstGeom>
            <a:solidFill>
              <a:srgbClr val="1FB913">
                <a:alpha val="34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95400" y="4904156"/>
              <a:ext cx="2438400" cy="1877644"/>
              <a:chOff x="8324363" y="-3249244"/>
              <a:chExt cx="2438400" cy="18776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324363" y="-1834515"/>
                <a:ext cx="1965591" cy="46291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داده هدف (</a:t>
                </a: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goal data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52" name="Straight Arrow Connector 51"/>
              <p:cNvCxnSpPr>
                <a:stCxn id="49" idx="1"/>
                <a:endCxn id="51" idx="0"/>
              </p:cNvCxnSpPr>
              <p:nvPr/>
            </p:nvCxnSpPr>
            <p:spPr>
              <a:xfrm flipH="1">
                <a:off x="9307159" y="-3249244"/>
                <a:ext cx="1455604" cy="14147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ounded Rectangle 38"/>
          <p:cNvSpPr/>
          <p:nvPr/>
        </p:nvSpPr>
        <p:spPr>
          <a:xfrm>
            <a:off x="3733800" y="1371600"/>
            <a:ext cx="1628297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نمایه متراکم</a:t>
            </a:r>
          </a:p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(زمان جستجو بالاست)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1341772"/>
            <a:ext cx="4062651" cy="5211428"/>
            <a:chOff x="0" y="1341772"/>
            <a:chExt cx="4062651" cy="5211428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2176530"/>
              <a:ext cx="3329189" cy="4376670"/>
              <a:chOff x="457200" y="2176530"/>
              <a:chExt cx="3329189" cy="437667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1493" y="4077357"/>
                <a:ext cx="376707" cy="5878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57837" y="3821829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57837" y="4405671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3454758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7400" y="4697592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57400" y="4075113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63639" y="2176530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V="1">
                <a:off x="457200" y="4660006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V="1">
                <a:off x="2698817" y="5024255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2722048" y="3352800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722048" y="4405671"/>
                <a:ext cx="683721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381000" y="2057400"/>
              <a:ext cx="339895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0" y="1341772"/>
              <a:ext cx="4062651" cy="5278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(چندسطحی معمولا با ساختار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یا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</a:t>
              </a:r>
              <a:r>
                <a:rPr lang="en-US" sz="1400" b="1" baseline="30000" dirty="0" smtClean="0">
                  <a:solidFill>
                    <a:schemeClr val="tx1"/>
                  </a:solidFill>
                </a:rPr>
                <a:t>+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65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u="sng" dirty="0" smtClean="0"/>
              <a:t>افزونگی </a:t>
            </a:r>
            <a:r>
              <a:rPr lang="fa-IR" sz="2000" u="sng" dirty="0"/>
              <a:t>در معنای گسترده </a:t>
            </a:r>
            <a:r>
              <a:rPr lang="fa-IR" sz="2000" dirty="0"/>
              <a:t>(در مباحث پایگاه داده</a:t>
            </a:r>
            <a:r>
              <a:rPr lang="fa-IR" sz="2000" dirty="0" smtClean="0"/>
              <a:t>):</a:t>
            </a:r>
            <a:endParaRPr lang="fa-IR" sz="2000" dirty="0"/>
          </a:p>
          <a:p>
            <a:pPr lvl="1"/>
            <a:r>
              <a:rPr lang="fa-IR" sz="2000" b="0" dirty="0" smtClean="0"/>
              <a:t>عبارت </a:t>
            </a:r>
            <a:r>
              <a:rPr lang="fa-IR" sz="2000" b="0" dirty="0"/>
              <a:t>است از تکرار </a:t>
            </a:r>
            <a:r>
              <a:rPr lang="fa-IR" sz="2000" b="0" dirty="0" smtClean="0"/>
              <a:t>ذخیره‏سازی داده‏ها</a:t>
            </a:r>
            <a:r>
              <a:rPr lang="fa-IR" sz="2000" b="0" dirty="0"/>
              <a:t>ی</a:t>
            </a:r>
            <a:r>
              <a:rPr lang="fa-IR" sz="2000" b="0" dirty="0" smtClean="0"/>
              <a:t> </a:t>
            </a:r>
            <a:r>
              <a:rPr lang="fa-IR" sz="2000" b="0" dirty="0"/>
              <a:t>در مورد </a:t>
            </a:r>
            <a:r>
              <a:rPr lang="fa-IR" sz="2000" b="0" dirty="0" smtClean="0"/>
              <a:t>نمونه‏های </a:t>
            </a:r>
            <a:r>
              <a:rPr lang="fa-IR" sz="2000" b="0" dirty="0"/>
              <a:t>یک یا بیش از یک </a:t>
            </a:r>
            <a:r>
              <a:rPr lang="fa-IR" sz="2000" b="0" dirty="0" smtClean="0"/>
              <a:t>نوع‏موجودیت </a:t>
            </a:r>
            <a:r>
              <a:rPr lang="fa-IR" sz="2000" b="0" dirty="0"/>
              <a:t>از یک </a:t>
            </a:r>
            <a:r>
              <a:rPr lang="fa-IR" sz="2000" b="0" dirty="0" smtClean="0"/>
              <a:t>محیط.</a:t>
            </a:r>
          </a:p>
          <a:p>
            <a:pPr lvl="2"/>
            <a:r>
              <a:rPr lang="fa-IR" sz="1800" b="0" dirty="0" smtClean="0"/>
              <a:t>این نوع افزونگی نه از نوع طبیعی و نه از نوع تکنیکی است بلکه ناشی از </a:t>
            </a:r>
            <a:r>
              <a:rPr lang="fa-IR" sz="1800" u="sng" dirty="0" smtClean="0">
                <a:solidFill>
                  <a:srgbClr val="FF0000"/>
                </a:solidFill>
              </a:rPr>
              <a:t>رهیافت</a:t>
            </a:r>
            <a:r>
              <a:rPr lang="fa-IR" sz="1800" b="0" dirty="0" smtClean="0">
                <a:solidFill>
                  <a:srgbClr val="FF0000"/>
                </a:solidFill>
              </a:rPr>
              <a:t> </a:t>
            </a:r>
            <a:r>
              <a:rPr lang="fa-IR" sz="1800" b="0" dirty="0" smtClean="0"/>
              <a:t>انتخاب شده برای طراحی و تولید سیستم‏های کاربردی است.</a:t>
            </a:r>
          </a:p>
          <a:p>
            <a:pPr lvl="1"/>
            <a:r>
              <a:rPr lang="fa-IR" sz="2000" dirty="0" smtClean="0">
                <a:solidFill>
                  <a:srgbClr val="C00000"/>
                </a:solidFill>
              </a:rPr>
              <a:t>نکته: </a:t>
            </a:r>
            <a:r>
              <a:rPr lang="fa-IR" sz="2000" b="0" dirty="0" smtClean="0"/>
              <a:t>افزونگی از نوع طبیعی و تکنیکی در پایگاه داده هم می‏تواند وجود داشته باشد.</a:t>
            </a:r>
            <a:endParaRPr lang="fa-IR" sz="2000" b="0" dirty="0"/>
          </a:p>
          <a:p>
            <a:pPr lvl="1"/>
            <a:endParaRPr lang="fa-IR" sz="2000" b="0" dirty="0" smtClean="0"/>
          </a:p>
          <a:p>
            <a:pPr marL="457200" lvl="1" indent="0">
              <a:buNone/>
            </a:pPr>
            <a:r>
              <a:rPr lang="fa-IR" sz="2000" b="0" dirty="0" smtClean="0"/>
              <a:t>    «</a:t>
            </a:r>
            <a:r>
              <a:rPr lang="fa-IR" sz="2000" u="sng" dirty="0" smtClean="0"/>
              <a:t>دلایل بروز</a:t>
            </a:r>
            <a:r>
              <a:rPr lang="fa-IR" sz="2000" b="0" dirty="0" smtClean="0"/>
              <a:t>» </a:t>
            </a:r>
            <a:r>
              <a:rPr lang="fa-IR" sz="2000" b="0" dirty="0"/>
              <a:t>افزونگی در سیستم های </a:t>
            </a:r>
            <a:r>
              <a:rPr lang="en-US" sz="2000" b="0" dirty="0"/>
              <a:t>ISR</a:t>
            </a:r>
            <a:r>
              <a:rPr lang="fa-IR" sz="2000" b="0" dirty="0"/>
              <a:t> به ویژه سیستم </a:t>
            </a:r>
            <a:r>
              <a:rPr lang="fa-IR" sz="2000" b="0" dirty="0" smtClean="0"/>
              <a:t>های </a:t>
            </a:r>
            <a:r>
              <a:rPr lang="fa-IR" sz="2000" b="0" dirty="0"/>
              <a:t>پایگاهی کدامند؟</a:t>
            </a:r>
          </a:p>
          <a:p>
            <a:endParaRPr lang="en-US" sz="2400" b="0" dirty="0"/>
          </a:p>
        </p:txBody>
      </p:sp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05" y="4885293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7" name="Straight Arrow Connector 6"/>
          <p:cNvCxnSpPr/>
          <p:nvPr/>
        </p:nvCxnSpPr>
        <p:spPr>
          <a:xfrm flipH="1">
            <a:off x="874776" y="2410968"/>
            <a:ext cx="104312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8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 : اما در مشی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cs typeface="+mn-cs"/>
              </a:rPr>
              <a:t>کارهای لازم در انجام یک «پروژه پایگاهی» : </a:t>
            </a:r>
            <a:r>
              <a:rPr lang="fa-IR" sz="2000" b="0" dirty="0" smtClean="0">
                <a:cs typeface="+mn-cs"/>
              </a:rPr>
              <a:t>(فعلا</a:t>
            </a:r>
            <a:r>
              <a:rPr lang="fa-IR" sz="2000" b="0" dirty="0">
                <a:cs typeface="+mn-cs"/>
              </a:rPr>
              <a:t>ً</a:t>
            </a:r>
            <a:r>
              <a:rPr lang="fa-IR" sz="2000" b="0" dirty="0" smtClean="0">
                <a:cs typeface="+mn-cs"/>
              </a:rPr>
              <a:t> نه در جزئیات)</a:t>
            </a:r>
          </a:p>
          <a:p>
            <a:pPr lvl="1"/>
            <a:endParaRPr lang="fa-IR" sz="2000" b="0" dirty="0" smtClean="0">
              <a:cs typeface="+mn-cs"/>
            </a:endParaRPr>
          </a:p>
        </p:txBody>
      </p:sp>
      <p:sp>
        <p:nvSpPr>
          <p:cNvPr id="5" name="Left Brace 4"/>
          <p:cNvSpPr/>
          <p:nvPr/>
        </p:nvSpPr>
        <p:spPr>
          <a:xfrm flipH="1">
            <a:off x="8000999" y="1981200"/>
            <a:ext cx="163518" cy="46482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2200" y="1828800"/>
            <a:ext cx="5715000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 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</a:t>
            </a:r>
            <a:r>
              <a:rPr lang="fa-IR" b="1" dirty="0" smtClean="0">
                <a:solidFill>
                  <a:schemeClr val="tx1"/>
                </a:solidFill>
              </a:rPr>
              <a:t>«</a:t>
            </a:r>
            <a:r>
              <a:rPr lang="fa-IR" b="1" dirty="0" smtClean="0">
                <a:solidFill>
                  <a:srgbClr val="FF0000"/>
                </a:solidFill>
              </a:rPr>
              <a:t>یکپارچه</a:t>
            </a:r>
            <a:r>
              <a:rPr lang="fa-IR" b="1" dirty="0" smtClean="0">
                <a:solidFill>
                  <a:schemeClr val="tx1"/>
                </a:solidFill>
              </a:rPr>
              <a:t>»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4- انتخاب (حداقل) یک پیکربندی 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5- انتخاب (حداقل)  یک </a:t>
            </a:r>
            <a:r>
              <a:rPr lang="en-US" dirty="0" smtClean="0">
                <a:solidFill>
                  <a:schemeClr val="tx1"/>
                </a:solidFill>
              </a:rPr>
              <a:t>DBMS</a:t>
            </a:r>
            <a:r>
              <a:rPr lang="fa-IR" dirty="0" smtClean="0">
                <a:solidFill>
                  <a:schemeClr val="tx1"/>
                </a:solidFill>
              </a:rPr>
              <a:t> (یک تصمیم گیری حیاتی است)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مدلسازی معنایی داده ها (</a:t>
            </a:r>
            <a:r>
              <a:rPr lang="en-US" dirty="0" smtClean="0">
                <a:solidFill>
                  <a:schemeClr val="tx1"/>
                </a:solidFill>
              </a:rPr>
              <a:t>data semantic modeling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7- طر احی منطقی پایگاه داده </a:t>
            </a:r>
            <a:r>
              <a:rPr lang="en-US" dirty="0" smtClean="0">
                <a:solidFill>
                  <a:schemeClr val="tx1"/>
                </a:solidFill>
              </a:rPr>
              <a:t>Logical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8- طراحی فیزیکی پایگاه داده </a:t>
            </a:r>
            <a:r>
              <a:rPr lang="en-US" dirty="0" smtClean="0">
                <a:solidFill>
                  <a:schemeClr val="tx1"/>
                </a:solidFill>
              </a:rPr>
              <a:t>Physical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طراحی 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طراحی </a:t>
            </a:r>
            <a:r>
              <a:rPr lang="en-US" dirty="0" smtClean="0">
                <a:solidFill>
                  <a:schemeClr val="tx1"/>
                </a:solidFill>
              </a:rPr>
              <a:t>AP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ضمن تعریف تراکنش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Transactions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fa-IR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85276" y="2133600"/>
            <a:ext cx="3657600" cy="1136031"/>
            <a:chOff x="685800" y="2546392"/>
            <a:chExt cx="3657600" cy="1136031"/>
          </a:xfrm>
        </p:grpSpPr>
        <p:grpSp>
          <p:nvGrpSpPr>
            <p:cNvPr id="8" name="Group 7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0" name="Left Brace 9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تشخیص نیاز های داده 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تشخیص نیاز 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مستندسازی نیاز 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دریافت تایید سازمان</a:t>
                </a: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55293" y="4419600"/>
            <a:ext cx="2868844" cy="533400"/>
            <a:chOff x="479232" y="3117631"/>
            <a:chExt cx="3618459" cy="533400"/>
          </a:xfrm>
        </p:grpSpPr>
        <p:sp>
          <p:nvSpPr>
            <p:cNvPr id="13" name="Rounded Rectangle 12"/>
            <p:cNvSpPr/>
            <p:nvPr/>
          </p:nvSpPr>
          <p:spPr>
            <a:xfrm>
              <a:off x="479232" y="3117631"/>
              <a:ext cx="333626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در مشی فایلینگ انجام نمی‏شود.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668352" y="3447483"/>
              <a:ext cx="42933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30612" y="3806820"/>
            <a:ext cx="1160987" cy="2822580"/>
            <a:chOff x="7830612" y="3427410"/>
            <a:chExt cx="1160987" cy="2822580"/>
          </a:xfrm>
        </p:grpSpPr>
        <p:sp>
          <p:nvSpPr>
            <p:cNvPr id="19" name="Left Brace 18"/>
            <p:cNvSpPr/>
            <p:nvPr/>
          </p:nvSpPr>
          <p:spPr>
            <a:xfrm flipH="1">
              <a:off x="7830612" y="4343400"/>
              <a:ext cx="9418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flipH="1">
              <a:off x="8001000" y="3427410"/>
              <a:ext cx="990599" cy="2822580"/>
              <a:chOff x="2096590" y="2055810"/>
              <a:chExt cx="2094410" cy="282258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096590" y="2055810"/>
                <a:ext cx="1402962" cy="28225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به منظور ایجاد یک سیستم یکپارچه مجتمع</a:t>
                </a:r>
              </a:p>
            </p:txBody>
          </p:sp>
          <p:cxnSp>
            <p:nvCxnSpPr>
              <p:cNvPr id="22" name="Straight Arrow Connector 21"/>
              <p:cNvCxnSpPr>
                <a:endCxn id="21" idx="3"/>
              </p:cNvCxnSpPr>
              <p:nvPr/>
            </p:nvCxnSpPr>
            <p:spPr>
              <a:xfrm flipH="1">
                <a:off x="3499552" y="3467100"/>
                <a:ext cx="69144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-85276" y="5041143"/>
            <a:ext cx="3228211" cy="1512057"/>
            <a:chOff x="1162570" y="2573652"/>
            <a:chExt cx="3228211" cy="1512057"/>
          </a:xfrm>
        </p:grpSpPr>
        <p:grpSp>
          <p:nvGrpSpPr>
            <p:cNvPr id="24" name="Group 23"/>
            <p:cNvGrpSpPr/>
            <p:nvPr/>
          </p:nvGrpSpPr>
          <p:grpSpPr>
            <a:xfrm>
              <a:off x="1162570" y="2573652"/>
              <a:ext cx="2928722" cy="1512057"/>
              <a:chOff x="2615828" y="2345052"/>
              <a:chExt cx="4638646" cy="1512057"/>
            </a:xfrm>
          </p:grpSpPr>
          <p:sp>
            <p:nvSpPr>
              <p:cNvPr id="26" name="Left Brace 25"/>
              <p:cNvSpPr/>
              <p:nvPr/>
            </p:nvSpPr>
            <p:spPr>
              <a:xfrm flipH="1">
                <a:off x="6963764" y="2345052"/>
                <a:ext cx="290710" cy="1512057"/>
              </a:xfrm>
              <a:prstGeom prst="leftBrace">
                <a:avLst>
                  <a:gd name="adj1" fmla="val 42619"/>
                  <a:gd name="adj2" fmla="val 35917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615828" y="2485509"/>
                <a:ext cx="4600562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روی کدام جدول‌ها شاخص بسازیم؟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بر روی کدام ستون‌ها شاخص بسازیم؟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کی و کجا شاخص را حذف کنیم؟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>
              <a:off x="4143446" y="3124200"/>
              <a:ext cx="24733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86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: اما در مشی </a:t>
            </a:r>
            <a:r>
              <a:rPr lang="fa-IR" dirty="0" smtClean="0"/>
              <a:t>پایگاهی 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کارهای لازم در انجام یک «پروژه پایگاهی» : </a:t>
            </a:r>
            <a:r>
              <a:rPr lang="fa-IR" b="0" dirty="0"/>
              <a:t>(فعلاً نه در جزئیات</a:t>
            </a:r>
            <a:r>
              <a:rPr lang="fa-IR" b="0" dirty="0" smtClean="0"/>
              <a:t>)</a:t>
            </a:r>
            <a:r>
              <a:rPr lang="fa-IR" dirty="0"/>
              <a:t> </a:t>
            </a:r>
            <a:r>
              <a:rPr lang="fa-IR" dirty="0" smtClean="0"/>
              <a:t>(ادامه 1)</a:t>
            </a:r>
            <a:endParaRPr lang="fa-IR" b="0" dirty="0"/>
          </a:p>
        </p:txBody>
      </p:sp>
      <p:sp>
        <p:nvSpPr>
          <p:cNvPr id="5" name="Left Brace 4"/>
          <p:cNvSpPr/>
          <p:nvPr/>
        </p:nvSpPr>
        <p:spPr>
          <a:xfrm flipH="1">
            <a:off x="8229601" y="1905000"/>
            <a:ext cx="152399" cy="4419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599" y="1600200"/>
            <a:ext cx="7467601" cy="3619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11- تولید برنامه‏های تعریف (ایجاد) و کنترل داده‌ها</a:t>
            </a:r>
            <a:endParaRPr lang="fa-IR" sz="17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12- تولید برنامه‏های عملیات در داده‏ها (پردازش داده‏ها)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13-  ایجاد محیط فیزیکی «ذ.ب.ا.» با داده های تستی و رفع اشکال ها (تست مرحله اول)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14- ایجاد محیط فیزیکی «ذ.ب.ا.» با داده های واقعی اما حجم محدود  و انجام تست مرحله 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15- ایجاد محیط فیزیکی «ذ.ب.ا.» با داد های واقعی و حجم واقعی و انجام تست مرحله سوم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16- تنظیم سیستم پایگاهی (</a:t>
            </a:r>
            <a:r>
              <a:rPr lang="en-US" sz="1700" dirty="0" smtClean="0">
                <a:solidFill>
                  <a:schemeClr val="tx1"/>
                </a:solidFill>
                <a:cs typeface="B Nazanin" pitchFamily="2" charset="-78"/>
              </a:rPr>
              <a:t>Data Base System Tuning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17- آغاز بهره برداری و نگهداری از سیستم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18- گسترش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19-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رفع معایب و بهینه‏سازی سیستم</a:t>
            </a: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6721" y="4760785"/>
            <a:ext cx="2984679" cy="364319"/>
            <a:chOff x="-2119463" y="3284941"/>
            <a:chExt cx="6310465" cy="364319"/>
          </a:xfrm>
        </p:grpSpPr>
        <p:sp>
          <p:nvSpPr>
            <p:cNvPr id="12" name="Rounded Rectangle 11"/>
            <p:cNvSpPr/>
            <p:nvPr/>
          </p:nvSpPr>
          <p:spPr>
            <a:xfrm>
              <a:off x="-2119463" y="3284941"/>
              <a:ext cx="5619009" cy="364319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به طور مثال به منظور افزایش کارایی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6" y="3467100"/>
              <a:ext cx="691456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85800" y="5562600"/>
            <a:ext cx="5715000" cy="440826"/>
            <a:chOff x="-7676375" y="3246687"/>
            <a:chExt cx="11867380" cy="440826"/>
          </a:xfrm>
        </p:grpSpPr>
        <p:sp>
          <p:nvSpPr>
            <p:cNvPr id="32" name="Rounded Rectangle 31"/>
            <p:cNvSpPr/>
            <p:nvPr/>
          </p:nvSpPr>
          <p:spPr>
            <a:xfrm>
              <a:off x="-7676375" y="3246687"/>
              <a:ext cx="10873637" cy="44082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یکی از ویژگی های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آسان‌سازی گسترش پذیری سیستم پایگاهی است.</a:t>
              </a:r>
            </a:p>
          </p:txBody>
        </p:sp>
        <p:cxnSp>
          <p:nvCxnSpPr>
            <p:cNvPr id="33" name="Straight Arrow Connector 32"/>
            <p:cNvCxnSpPr>
              <a:endCxn id="32" idx="3"/>
            </p:cNvCxnSpPr>
            <p:nvPr/>
          </p:nvCxnSpPr>
          <p:spPr>
            <a:xfrm flipH="1">
              <a:off x="3197262" y="3467100"/>
              <a:ext cx="99374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52400" y="1676400"/>
            <a:ext cx="4343400" cy="1885950"/>
            <a:chOff x="152400" y="1676400"/>
            <a:chExt cx="4343400" cy="188595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1676400"/>
              <a:ext cx="4343400" cy="1885950"/>
              <a:chOff x="-4992191" y="2766240"/>
              <a:chExt cx="9142249" cy="201353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-4992191" y="2766240"/>
                <a:ext cx="8169519" cy="2013533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rgbClr val="00B0F0"/>
                    </a:solidFill>
                    <a:cs typeface="B Nazanin" pitchFamily="2" charset="-78"/>
                  </a:rPr>
                  <a:t>               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مزایا و معایب جداسازی این دو دسته برنامه 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تع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ریف و کنترل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و  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عملیات در داده‏ها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چیست؟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1- از دیدگاه عملیات در داده‏ها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2- از دیدگاه زبان‏های برنامه‏سازی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3177328" y="3661142"/>
                <a:ext cx="972730" cy="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135" y="1795181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16856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تراکنش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sz="2000" b="0" dirty="0"/>
              <a:t>	</a:t>
            </a:r>
            <a:r>
              <a:rPr lang="fa-IR" sz="2000" dirty="0" smtClean="0">
                <a:solidFill>
                  <a:srgbClr val="7030A0"/>
                </a:solidFill>
              </a:rPr>
              <a:t>تراکنش </a:t>
            </a:r>
            <a:r>
              <a:rPr lang="en-US" sz="2000" dirty="0">
                <a:solidFill>
                  <a:srgbClr val="7030A0"/>
                </a:solidFill>
              </a:rPr>
              <a:t>Transaction</a:t>
            </a:r>
            <a:r>
              <a:rPr lang="fa-IR" sz="2000" dirty="0" smtClean="0">
                <a:solidFill>
                  <a:srgbClr val="7030A0"/>
                </a:solidFill>
              </a:rPr>
              <a:t>:</a:t>
            </a:r>
            <a:endParaRPr lang="fa-IR" sz="1800" b="0" dirty="0"/>
          </a:p>
          <a:p>
            <a:pPr lvl="1"/>
            <a:r>
              <a:rPr lang="fa-IR" sz="1800" b="0" dirty="0"/>
              <a:t>دنباله ای از عملیات («قطعه برنامه») که </a:t>
            </a:r>
            <a:r>
              <a:rPr lang="fa-IR" sz="1800" u="sng" dirty="0" smtClean="0">
                <a:solidFill>
                  <a:srgbClr val="FF0000"/>
                </a:solidFill>
              </a:rPr>
              <a:t>معمولاً</a:t>
            </a:r>
            <a:r>
              <a:rPr lang="fa-IR" sz="1800" b="0" dirty="0" smtClean="0"/>
              <a:t> </a:t>
            </a:r>
            <a:r>
              <a:rPr lang="fa-IR" sz="1800" b="0" dirty="0"/>
              <a:t>یک </a:t>
            </a:r>
            <a:r>
              <a:rPr lang="fa-IR" sz="1800" b="0" dirty="0" smtClean="0"/>
              <a:t>عمل </a:t>
            </a:r>
            <a:r>
              <a:rPr lang="fa-IR" sz="1800" b="0" dirty="0"/>
              <a:t>تغییردهنده </a:t>
            </a:r>
            <a:r>
              <a:rPr lang="fa-IR" sz="1800" b="0" dirty="0" smtClean="0"/>
              <a:t>را (درج</a:t>
            </a:r>
            <a:r>
              <a:rPr lang="fa-IR" sz="1800" b="0" dirty="0"/>
              <a:t>، حذف، </a:t>
            </a:r>
            <a:r>
              <a:rPr lang="fa-IR" sz="1800" b="0" dirty="0" smtClean="0"/>
              <a:t>بروزرسانی</a:t>
            </a:r>
            <a:r>
              <a:rPr lang="fa-IR" sz="1800" b="0" dirty="0"/>
              <a:t>) در محیط ذخیره‏سازی </a:t>
            </a:r>
            <a:r>
              <a:rPr lang="fa-IR" sz="1800" b="0" dirty="0" smtClean="0"/>
              <a:t>داده</a:t>
            </a:r>
            <a:r>
              <a:rPr lang="fa-IR" sz="1800" b="0" dirty="0"/>
              <a:t>‏ها انجام می‏دهد و یا باید به تمامی اجرا شود و یا اجرا نشده تلقی می‏</a:t>
            </a:r>
            <a:r>
              <a:rPr lang="fa-IR" sz="1800" b="0" dirty="0" smtClean="0"/>
              <a:t>شود. </a:t>
            </a:r>
            <a:endParaRPr lang="fa-IR" sz="1800" b="0" dirty="0"/>
          </a:p>
          <a:p>
            <a:pPr lvl="1"/>
            <a:r>
              <a:rPr lang="fa-IR" sz="1800" b="0" dirty="0"/>
              <a:t>دارای خواص </a:t>
            </a:r>
            <a:r>
              <a:rPr lang="en-US" sz="1800" b="0" dirty="0"/>
              <a:t>ACID</a:t>
            </a:r>
            <a:r>
              <a:rPr lang="fa-IR" sz="1800" b="0" dirty="0"/>
              <a:t> ( </a:t>
            </a:r>
            <a:r>
              <a:rPr lang="en-US" sz="1800" dirty="0">
                <a:solidFill>
                  <a:srgbClr val="C00000"/>
                </a:solidFill>
              </a:rPr>
              <a:t>A</a:t>
            </a:r>
            <a:r>
              <a:rPr lang="en-US" sz="1800" b="0" dirty="0"/>
              <a:t>tomicity </a:t>
            </a:r>
            <a:r>
              <a:rPr lang="en-US" sz="1800" dirty="0">
                <a:solidFill>
                  <a:srgbClr val="C00000"/>
                </a:solidFill>
              </a:rPr>
              <a:t>C</a:t>
            </a:r>
            <a:r>
              <a:rPr lang="en-US" sz="1800" b="0" dirty="0"/>
              <a:t>onsistency </a:t>
            </a:r>
            <a:r>
              <a:rPr lang="en-US" sz="1800" dirty="0">
                <a:solidFill>
                  <a:srgbClr val="C00000"/>
                </a:solidFill>
              </a:rPr>
              <a:t>I</a:t>
            </a:r>
            <a:r>
              <a:rPr lang="en-US" sz="1800" b="0" dirty="0"/>
              <a:t>solation </a:t>
            </a:r>
            <a:r>
              <a:rPr lang="en-US" sz="1800" dirty="0">
                <a:solidFill>
                  <a:srgbClr val="C00000"/>
                </a:solidFill>
              </a:rPr>
              <a:t>D</a:t>
            </a:r>
            <a:r>
              <a:rPr lang="en-US" sz="1800" b="0" dirty="0"/>
              <a:t>urability</a:t>
            </a:r>
            <a:r>
              <a:rPr lang="fa-IR" sz="1800" b="0" dirty="0" smtClean="0"/>
              <a:t>)</a:t>
            </a:r>
          </a:p>
          <a:p>
            <a:pPr lvl="2"/>
            <a:endParaRPr lang="fa-IR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1"/>
            <a:r>
              <a:rPr lang="fa-IR" sz="1800" b="0" dirty="0"/>
              <a:t> </a:t>
            </a:r>
            <a:r>
              <a:rPr lang="fa-IR" sz="1800" dirty="0" smtClean="0"/>
              <a:t>شرط سازگاری پایگاه داده در این مثال </a:t>
            </a:r>
            <a:r>
              <a:rPr lang="fa-IR" sz="1800" b="0" dirty="0" smtClean="0"/>
              <a:t>:  </a:t>
            </a:r>
            <a:r>
              <a:rPr lang="en-US" sz="1800" b="0" dirty="0"/>
              <a:t>A+B</a:t>
            </a:r>
            <a:r>
              <a:rPr lang="fa-IR" sz="1800" b="0" dirty="0"/>
              <a:t> ثابت باشد</a:t>
            </a:r>
            <a:endParaRPr lang="fa-IR" sz="1800" b="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1420821" cy="533400"/>
            <a:chOff x="-4669973" y="3200400"/>
            <a:chExt cx="8860975" cy="533400"/>
          </a:xfrm>
        </p:grpSpPr>
        <p:sp>
          <p:nvSpPr>
            <p:cNvPr id="11" name="Rounded Rectangle 10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یا همه یا هیچ</a:t>
              </a:r>
            </a:p>
          </p:txBody>
        </p:sp>
        <p:cxnSp>
          <p:nvCxnSpPr>
            <p:cNvPr id="12" name="Straight Arrow Connector 11"/>
            <p:cNvCxnSpPr>
              <a:endCxn id="11" idx="3"/>
            </p:cNvCxnSpPr>
            <p:nvPr/>
          </p:nvCxnSpPr>
          <p:spPr>
            <a:xfrm flipH="1">
              <a:off x="3499546" y="3200400"/>
              <a:ext cx="691456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700451" y="3200400"/>
            <a:ext cx="1309949" cy="609600"/>
            <a:chOff x="-3503294" y="3124200"/>
            <a:chExt cx="8169519" cy="609600"/>
          </a:xfrm>
        </p:grpSpPr>
        <p:sp>
          <p:nvSpPr>
            <p:cNvPr id="14" name="Rounded Rectangle 13"/>
            <p:cNvSpPr/>
            <p:nvPr/>
          </p:nvSpPr>
          <p:spPr>
            <a:xfrm>
              <a:off x="-3503294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دوام (پایداری)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-1986891" y="3124200"/>
              <a:ext cx="2568354" cy="152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3203684"/>
            <a:ext cx="1309949" cy="666750"/>
            <a:chOff x="-4669973" y="3067050"/>
            <a:chExt cx="8169519" cy="666750"/>
          </a:xfrm>
        </p:grpSpPr>
        <p:sp>
          <p:nvSpPr>
            <p:cNvPr id="17" name="Rounded Rectangle 16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انفراد و جدایی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-585217" y="3067050"/>
              <a:ext cx="0" cy="2095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52800" y="3200400"/>
            <a:ext cx="784923" cy="666750"/>
            <a:chOff x="-4933697" y="3086100"/>
            <a:chExt cx="4895185" cy="666750"/>
          </a:xfrm>
        </p:grpSpPr>
        <p:sp>
          <p:nvSpPr>
            <p:cNvPr id="20" name="Rounded Rectangle 19"/>
            <p:cNvSpPr/>
            <p:nvPr/>
          </p:nvSpPr>
          <p:spPr>
            <a:xfrm>
              <a:off x="-4933697" y="3219450"/>
              <a:ext cx="489518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سازگاری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-585217" y="3086100"/>
              <a:ext cx="192259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80" y="1295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228600" y="3886200"/>
            <a:ext cx="4343400" cy="2438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BEGIN TRANS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A = A – 50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UPDATE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 = B + 50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UPDATE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END TRANS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2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25" y="4045663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1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257799"/>
          </a:xfrm>
        </p:spPr>
        <p:txBody>
          <a:bodyPr/>
          <a:lstStyle/>
          <a:p>
            <a:r>
              <a:rPr lang="fa-IR" dirty="0" smtClean="0"/>
              <a:t>نمایش شماتیک مشی پایگاهی 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</p:txBody>
      </p:sp>
      <p:grpSp>
        <p:nvGrpSpPr>
          <p:cNvPr id="5" name="Group 4"/>
          <p:cNvGrpSpPr/>
          <p:nvPr/>
        </p:nvGrpSpPr>
        <p:grpSpPr>
          <a:xfrm>
            <a:off x="5483872" y="1981200"/>
            <a:ext cx="1602728" cy="2101531"/>
            <a:chOff x="685800" y="3283438"/>
            <a:chExt cx="2209800" cy="2797553"/>
          </a:xfrm>
        </p:grpSpPr>
        <p:sp>
          <p:nvSpPr>
            <p:cNvPr id="6" name="Can 5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1999" y="3352799"/>
              <a:ext cx="2133601" cy="38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cs typeface="B Roya" pitchFamily="2" charset="-78"/>
                </a:rPr>
                <a:t>DB: Files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rot="2691053">
              <a:off x="736049" y="4481834"/>
              <a:ext cx="2133601" cy="94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2000" b="1" dirty="0" smtClean="0">
                  <a:cs typeface="B Roya" pitchFamily="2" charset="-78"/>
                </a:rPr>
                <a:t>DATA</a:t>
              </a:r>
              <a:endParaRPr lang="en-US" sz="20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410200" y="4191000"/>
            <a:ext cx="182314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محیط فیزیکی «ذ.ب.ا.» 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:</a:t>
            </a:r>
            <a:endParaRPr lang="fa-IR" sz="12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واحد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،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200" b="1" i="1" u="sng" dirty="0" smtClean="0">
                <a:solidFill>
                  <a:schemeClr val="tx1"/>
                </a:solidFill>
                <a:cs typeface="B Roya" pitchFamily="2" charset="-78"/>
              </a:rPr>
              <a:t>مجتمع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، اشتراکی «ذ.ب.ا.»</a:t>
            </a:r>
            <a:endParaRPr lang="en-US" sz="12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</a:t>
                </a:r>
                <a:r>
                  <a:rPr lang="fa-IR" sz="12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r>
                      <a:rPr lang="fa-IR" sz="12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…</m:t>
                    </m:r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می‏بیند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 flipV="1">
            <a:off x="7086601" y="2895598"/>
            <a:ext cx="1981199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505200" y="2418042"/>
            <a:ext cx="762000" cy="156074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091240" y="3200398"/>
            <a:ext cx="19765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755001" y="4724400"/>
            <a:ext cx="1169799" cy="1041042"/>
            <a:chOff x="448805" y="2864208"/>
            <a:chExt cx="7295472" cy="1041042"/>
          </a:xfrm>
        </p:grpSpPr>
        <p:sp>
          <p:nvSpPr>
            <p:cNvPr id="21" name="Rounded Rectangle 20"/>
            <p:cNvSpPr/>
            <p:nvPr/>
          </p:nvSpPr>
          <p:spPr>
            <a:xfrm>
              <a:off x="4004194" y="3377131"/>
              <a:ext cx="3740083" cy="528119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فیزیکی</a:t>
              </a:r>
            </a:p>
          </p:txBody>
        </p:sp>
        <p:cxnSp>
          <p:nvCxnSpPr>
            <p:cNvPr id="22" name="Straight Arrow Connector 21"/>
            <p:cNvCxnSpPr>
              <a:endCxn id="21" idx="0"/>
            </p:cNvCxnSpPr>
            <p:nvPr/>
          </p:nvCxnSpPr>
          <p:spPr>
            <a:xfrm>
              <a:off x="448805" y="2864208"/>
              <a:ext cx="5425434" cy="51292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34000" y="4724400"/>
            <a:ext cx="1845705" cy="1063313"/>
            <a:chOff x="-5101337" y="2914650"/>
            <a:chExt cx="13060914" cy="1063313"/>
          </a:xfrm>
        </p:grpSpPr>
        <p:sp>
          <p:nvSpPr>
            <p:cNvPr id="27" name="Rounded Rectangle 26"/>
            <p:cNvSpPr/>
            <p:nvPr/>
          </p:nvSpPr>
          <p:spPr>
            <a:xfrm>
              <a:off x="-5101337" y="3444563"/>
              <a:ext cx="13060914" cy="533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منطقی (حداقل به طور منطقی  و نه لزوما همیشه فیزیکی)</a:t>
              </a:r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 flipH="1">
              <a:off x="1429124" y="2914650"/>
              <a:ext cx="2793579" cy="5299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5257800" y="1524000"/>
            <a:ext cx="0" cy="4070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311312" y="2039027"/>
            <a:ext cx="1794088" cy="2075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81152" y="2986847"/>
            <a:ext cx="762000" cy="427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400" y="2418042"/>
            <a:ext cx="762000" cy="1560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B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M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cs typeface="B Roya" pitchFamily="2" charset="-78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66563" y="30758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Tools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343400" y="2986847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343400" y="3416121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886201" y="1293254"/>
            <a:ext cx="1219200" cy="1124788"/>
            <a:chOff x="-240531" y="2988704"/>
            <a:chExt cx="7603562" cy="1124788"/>
          </a:xfrm>
        </p:grpSpPr>
        <p:sp>
          <p:nvSpPr>
            <p:cNvPr id="46" name="Rounded Rectangle 45"/>
            <p:cNvSpPr/>
            <p:nvPr/>
          </p:nvSpPr>
          <p:spPr>
            <a:xfrm>
              <a:off x="-240531" y="2988704"/>
              <a:ext cx="760356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  <a:cs typeface="B Roya" pitchFamily="2" charset="-78"/>
                </a:rPr>
                <a:t>Centralized Control</a:t>
              </a:r>
              <a:endParaRPr lang="fa-IR" sz="12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7" name="Straight Arrow Connector 46"/>
            <p:cNvCxnSpPr>
              <a:stCxn id="35" idx="0"/>
              <a:endCxn id="46" idx="2"/>
            </p:cNvCxnSpPr>
            <p:nvPr/>
          </p:nvCxnSpPr>
          <p:spPr>
            <a:xfrm flipV="1">
              <a:off x="2610799" y="3522104"/>
              <a:ext cx="950451" cy="5913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311312" y="3978790"/>
            <a:ext cx="1734795" cy="1082071"/>
            <a:chOff x="-5251504" y="2702440"/>
            <a:chExt cx="10819079" cy="1082071"/>
          </a:xfrm>
        </p:grpSpPr>
        <p:sp>
          <p:nvSpPr>
            <p:cNvPr id="54" name="Rounded Rectangle 53"/>
            <p:cNvSpPr/>
            <p:nvPr/>
          </p:nvSpPr>
          <p:spPr>
            <a:xfrm>
              <a:off x="-5251504" y="3251111"/>
              <a:ext cx="1081907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خود فایل ها را این نرم‏افزار ایجاد و کنترل می‏کند.</a:t>
              </a:r>
            </a:p>
          </p:txBody>
        </p:sp>
        <p:cxnSp>
          <p:nvCxnSpPr>
            <p:cNvPr id="55" name="Straight Arrow Connector 54"/>
            <p:cNvCxnSpPr>
              <a:stCxn id="35" idx="2"/>
              <a:endCxn id="54" idx="0"/>
            </p:cNvCxnSpPr>
            <p:nvPr/>
          </p:nvCxnSpPr>
          <p:spPr>
            <a:xfrm flipH="1">
              <a:off x="158039" y="2702440"/>
              <a:ext cx="1027092" cy="5486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3124200" y="1524000"/>
            <a:ext cx="5366" cy="4065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209800" y="1645059"/>
            <a:ext cx="762000" cy="405298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Global Data Definition &amp;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981200" y="1658878"/>
            <a:ext cx="2" cy="3974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83951" y="1636954"/>
            <a:ext cx="1" cy="395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0536" y="1219200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1200" b="1" dirty="0" smtClean="0">
                <a:cs typeface="B Roya" pitchFamily="2" charset="-78"/>
              </a:rPr>
              <a:t>     DBL[PL]</a:t>
            </a:r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6" name="Left Brace 65"/>
          <p:cNvSpPr/>
          <p:nvPr/>
        </p:nvSpPr>
        <p:spPr>
          <a:xfrm rot="5400000">
            <a:off x="1946348" y="611502"/>
            <a:ext cx="187737" cy="186316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0" y="1219200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8" name="Left Brace 67"/>
          <p:cNvSpPr/>
          <p:nvPr/>
        </p:nvSpPr>
        <p:spPr>
          <a:xfrm rot="5400000">
            <a:off x="510995" y="1065611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01958" y="3581399"/>
            <a:ext cx="18669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177712" y="1752600"/>
            <a:ext cx="727288" cy="689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1</a:t>
            </a:r>
          </a:p>
        </p:txBody>
      </p:sp>
      <p:sp>
        <p:nvSpPr>
          <p:cNvPr id="72" name="Freeform 71"/>
          <p:cNvSpPr/>
          <p:nvPr/>
        </p:nvSpPr>
        <p:spPr>
          <a:xfrm>
            <a:off x="1143000" y="3657600"/>
            <a:ext cx="762000" cy="9631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74438" y="3072684"/>
            <a:ext cx="67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کل آموزش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7117" y="2615484"/>
            <a:ext cx="894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برنامه‏های تعریف و کنترل داده‌ها + پردازش داده‏ها</a:t>
            </a:r>
          </a:p>
        </p:txBody>
      </p:sp>
      <p:cxnSp>
        <p:nvCxnSpPr>
          <p:cNvPr id="78" name="Straight Arrow Connector 77"/>
          <p:cNvCxnSpPr>
            <a:stCxn id="71" idx="2"/>
          </p:cNvCxnSpPr>
          <p:nvPr/>
        </p:nvCxnSpPr>
        <p:spPr>
          <a:xfrm>
            <a:off x="1541356" y="2441841"/>
            <a:ext cx="0" cy="2497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-113763" y="4012842"/>
            <a:ext cx="7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امور دانشجویی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1434" y="5603464"/>
            <a:ext cx="2191995" cy="1064036"/>
            <a:chOff x="0" y="5603464"/>
            <a:chExt cx="2191995" cy="1064036"/>
          </a:xfrm>
        </p:grpSpPr>
        <p:sp>
          <p:nvSpPr>
            <p:cNvPr id="92" name="Left Brace 91"/>
            <p:cNvSpPr/>
            <p:nvPr/>
          </p:nvSpPr>
          <p:spPr>
            <a:xfrm rot="16200000" flipV="1">
              <a:off x="1046871" y="5242393"/>
              <a:ext cx="92126" cy="81426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0" y="5695590"/>
              <a:ext cx="2191995" cy="971910"/>
              <a:chOff x="-5362545" y="2545901"/>
              <a:chExt cx="13670415" cy="97191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-5362545" y="2984411"/>
                <a:ext cx="13670415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کثرت و تنوع </a:t>
                </a:r>
                <a:r>
                  <a:rPr lang="fa-IR" sz="1200" b="1" dirty="0">
                    <a:solidFill>
                      <a:schemeClr val="tx1"/>
                    </a:solidFill>
                    <a:cs typeface="B Roya" pitchFamily="2" charset="-78"/>
                  </a:rPr>
                  <a:t>«</a:t>
                </a:r>
                <a:r>
                  <a:rPr lang="fa-IR" sz="1200" b="1" u="sng" dirty="0" smtClean="0">
                    <a:solidFill>
                      <a:srgbClr val="FF0000"/>
                    </a:solidFill>
                    <a:cs typeface="B Roya" pitchFamily="2" charset="-78"/>
                  </a:rPr>
                  <a:t>دید</a:t>
                </a: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»  نسبت به داده‏های اشتراکی در عین وجود تضاد در دیدها</a:t>
                </a:r>
              </a:p>
            </p:txBody>
          </p:sp>
          <p:cxnSp>
            <p:nvCxnSpPr>
              <p:cNvPr id="95" name="Straight Arrow Connector 94"/>
              <p:cNvCxnSpPr>
                <a:stCxn id="92" idx="1"/>
                <a:endCxn id="94" idx="0"/>
              </p:cNvCxnSpPr>
              <p:nvPr/>
            </p:nvCxnSpPr>
            <p:spPr>
              <a:xfrm>
                <a:off x="1453557" y="2545901"/>
                <a:ext cx="19109" cy="4385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/>
          <p:cNvGrpSpPr/>
          <p:nvPr/>
        </p:nvGrpSpPr>
        <p:grpSpPr>
          <a:xfrm>
            <a:off x="7450693" y="3352800"/>
            <a:ext cx="1464707" cy="869861"/>
            <a:chOff x="-3567095" y="2914650"/>
            <a:chExt cx="9134671" cy="869861"/>
          </a:xfrm>
        </p:grpSpPr>
        <p:sp>
          <p:nvSpPr>
            <p:cNvPr id="80" name="Rounded Rectangle 79"/>
            <p:cNvSpPr/>
            <p:nvPr/>
          </p:nvSpPr>
          <p:spPr>
            <a:xfrm>
              <a:off x="-3567095" y="3251111"/>
              <a:ext cx="913467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طراح ، پیاده ساز</a:t>
              </a:r>
            </a:p>
          </p:txBody>
        </p:sp>
        <p:cxnSp>
          <p:nvCxnSpPr>
            <p:cNvPr id="81" name="Straight Arrow Connector 80"/>
            <p:cNvCxnSpPr>
              <a:endCxn id="80" idx="0"/>
            </p:cNvCxnSpPr>
            <p:nvPr/>
          </p:nvCxnSpPr>
          <p:spPr>
            <a:xfrm>
              <a:off x="-240537" y="2914650"/>
              <a:ext cx="1240780" cy="33646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05399" y="2967763"/>
            <a:ext cx="381002" cy="385037"/>
            <a:chOff x="5105399" y="2662963"/>
            <a:chExt cx="381002" cy="385037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971798" y="3348763"/>
            <a:ext cx="381002" cy="385037"/>
            <a:chOff x="5105399" y="2662963"/>
            <a:chExt cx="381002" cy="385037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1905000" y="3378558"/>
            <a:ext cx="381002" cy="385037"/>
            <a:chOff x="5105399" y="2662963"/>
            <a:chExt cx="381002" cy="385037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Freeform 96"/>
          <p:cNvSpPr/>
          <p:nvPr/>
        </p:nvSpPr>
        <p:spPr>
          <a:xfrm>
            <a:off x="474549" y="1636954"/>
            <a:ext cx="592251" cy="1944446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98" name="Freeform 97"/>
          <p:cNvSpPr/>
          <p:nvPr/>
        </p:nvSpPr>
        <p:spPr>
          <a:xfrm>
            <a:off x="457200" y="3587795"/>
            <a:ext cx="659910" cy="1965406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2400" b="1" i="1" smtClean="0"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m:oMathPara>
                </a14:m>
                <a:endParaRPr lang="fa-IR" sz="2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endCxn id="99" idx="0"/>
          </p:cNvCxnSpPr>
          <p:nvPr/>
        </p:nvCxnSpPr>
        <p:spPr>
          <a:xfrm>
            <a:off x="1535167" y="4648200"/>
            <a:ext cx="695" cy="3003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876800" y="5931240"/>
            <a:ext cx="2829866" cy="774360"/>
            <a:chOff x="513506" y="2746507"/>
            <a:chExt cx="2829866" cy="774360"/>
          </a:xfrm>
        </p:grpSpPr>
        <p:grpSp>
          <p:nvGrpSpPr>
            <p:cNvPr id="76" name="Group 75"/>
            <p:cNvGrpSpPr/>
            <p:nvPr/>
          </p:nvGrpSpPr>
          <p:grpSpPr>
            <a:xfrm>
              <a:off x="513506" y="2746507"/>
              <a:ext cx="2829866" cy="774360"/>
              <a:chOff x="-4232113" y="3908739"/>
              <a:chExt cx="5956472" cy="826745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-4232113" y="4138135"/>
                <a:ext cx="5956472" cy="597349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rgbClr val="00B0F0"/>
                    </a:solidFill>
                    <a:cs typeface="B Nazanin" pitchFamily="2" charset="-78"/>
                  </a:rPr>
                  <a:t>            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ایده برای «مجتمع منطقی» ؟</a:t>
                </a:r>
              </a:p>
            </p:txBody>
          </p:sp>
          <p:cxnSp>
            <p:nvCxnSpPr>
              <p:cNvPr id="101" name="Straight Arrow Connector 100"/>
              <p:cNvCxnSpPr>
                <a:endCxn id="85" idx="0"/>
              </p:cNvCxnSpPr>
              <p:nvPr/>
            </p:nvCxnSpPr>
            <p:spPr>
              <a:xfrm flipH="1">
                <a:off x="-1253877" y="3908739"/>
                <a:ext cx="160390" cy="22939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807" y="3014624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6570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/>
              <a:t>	چگونه از این کثرت دید می توان به آن «وحدت» رسید؟</a:t>
            </a:r>
          </a:p>
          <a:p>
            <a:pPr lvl="1"/>
            <a:endParaRPr lang="fa-IR" sz="2000" b="0" dirty="0" smtClean="0"/>
          </a:p>
          <a:p>
            <a:pPr lvl="1"/>
            <a:r>
              <a:rPr lang="fa-IR" sz="2000" b="0" dirty="0" smtClean="0"/>
              <a:t>تمرین: مزایای مشی پایگاهی چیست؟ </a:t>
            </a:r>
          </a:p>
          <a:p>
            <a:pPr lvl="1"/>
            <a:r>
              <a:rPr lang="fa-IR" sz="2000" b="0" dirty="0" smtClean="0"/>
              <a:t>تمرین: چند سطح تعریف داده داریم؟ </a:t>
            </a:r>
            <a:endParaRPr lang="en-US" sz="2000" b="0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2406868"/>
            <a:ext cx="4227228" cy="533400"/>
            <a:chOff x="-3682792" y="3145757"/>
            <a:chExt cx="7798814" cy="533400"/>
          </a:xfrm>
        </p:grpSpPr>
        <p:sp>
          <p:nvSpPr>
            <p:cNvPr id="9" name="Rounded Rectangle 8"/>
            <p:cNvSpPr/>
            <p:nvPr/>
          </p:nvSpPr>
          <p:spPr>
            <a:xfrm>
              <a:off x="-3682792" y="3145757"/>
              <a:ext cx="703705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(طبق معلومات فعلی: عکس معایب مشی فایلینگ)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224351" y="3467100"/>
              <a:ext cx="89167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01" y="1407877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7" name="Group 6"/>
          <p:cNvGrpSpPr/>
          <p:nvPr/>
        </p:nvGrpSpPr>
        <p:grpSpPr>
          <a:xfrm>
            <a:off x="914400" y="1366418"/>
            <a:ext cx="2462784" cy="767182"/>
            <a:chOff x="914400" y="1366418"/>
            <a:chExt cx="2462784" cy="767182"/>
          </a:xfrm>
        </p:grpSpPr>
        <p:grpSp>
          <p:nvGrpSpPr>
            <p:cNvPr id="4" name="Group 3"/>
            <p:cNvGrpSpPr/>
            <p:nvPr/>
          </p:nvGrpSpPr>
          <p:grpSpPr>
            <a:xfrm>
              <a:off x="914400" y="1418898"/>
              <a:ext cx="2462784" cy="533400"/>
              <a:chOff x="-964473" y="3200400"/>
              <a:chExt cx="5207029" cy="5334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-964473" y="3200400"/>
                <a:ext cx="446401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1- خود نرم افزار </a:t>
                </a:r>
                <a:r>
                  <a:rPr lang="en-US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DBMS</a:t>
                </a:r>
                <a:endParaRPr lang="fa-IR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2- معماری پایگاه داده</a:t>
                </a:r>
                <a:endParaRPr lang="en-US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>
                <a:off x="3551100" y="3491484"/>
                <a:ext cx="6914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/>
            <p:nvPr/>
          </p:nvCxnSpPr>
          <p:spPr>
            <a:xfrm flipH="1">
              <a:off x="2158738" y="2133600"/>
              <a:ext cx="52670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Brace 11"/>
            <p:cNvSpPr/>
            <p:nvPr/>
          </p:nvSpPr>
          <p:spPr>
            <a:xfrm flipH="1">
              <a:off x="2926216" y="1366418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53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r>
              <a:rPr lang="fa-IR" sz="2400" dirty="0" smtClean="0">
                <a:solidFill>
                  <a:srgbClr val="000099"/>
                </a:solidFill>
              </a:rPr>
              <a:t>عناصر اصلی محیط پایگاهی: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1- سخت </a:t>
            </a:r>
            <a:r>
              <a:rPr lang="fa-IR" sz="2200" dirty="0"/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2- نرم </a:t>
            </a:r>
            <a:r>
              <a:rPr lang="fa-IR" sz="2200" dirty="0"/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3- کاربر</a:t>
            </a:r>
            <a:endParaRPr lang="fa-IR" sz="2200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4- داده</a:t>
            </a:r>
            <a:endParaRPr lang="fa-IR" sz="2200" dirty="0"/>
          </a:p>
          <a:p>
            <a:pPr lvl="1"/>
            <a:endParaRPr lang="en-US" sz="2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066800" y="2185312"/>
            <a:ext cx="5981700" cy="1167488"/>
            <a:chOff x="1066800" y="2185312"/>
            <a:chExt cx="5981700" cy="116748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400800" y="2483068"/>
              <a:ext cx="6477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6232436" y="2185312"/>
              <a:ext cx="168364" cy="1167488"/>
            </a:xfrm>
            <a:prstGeom prst="leftBrace">
              <a:avLst>
                <a:gd name="adj1" fmla="val 42619"/>
                <a:gd name="adj2" fmla="val 263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66800" y="2185312"/>
              <a:ext cx="5280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ذخیره‏سازی</a:t>
              </a:r>
              <a:endParaRPr lang="en-US" sz="2200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پردازشگر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ارتباطی (همرسانی) </a:t>
              </a:r>
              <a:r>
                <a:rPr lang="en-US" sz="2200" dirty="0" smtClean="0">
                  <a:solidFill>
                    <a:schemeClr val="tx1"/>
                  </a:solidFill>
                  <a:cs typeface="B Nazanin" pitchFamily="2" charset="-78"/>
                </a:rPr>
                <a:t>Data Communication</a:t>
              </a:r>
              <a:endParaRPr lang="fa-IR" sz="22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4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(1) سخت‏افزار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fa-IR" sz="2000" dirty="0">
                <a:solidFill>
                  <a:srgbClr val="000099"/>
                </a:solidFill>
              </a:rPr>
              <a:t>سخت افزار </a:t>
            </a:r>
            <a:r>
              <a:rPr lang="fa-IR" sz="2000" dirty="0" smtClean="0">
                <a:solidFill>
                  <a:srgbClr val="000099"/>
                </a:solidFill>
              </a:rPr>
              <a:t>ذخیره‏سازی</a:t>
            </a:r>
            <a:r>
              <a:rPr lang="fa-IR" sz="2000" dirty="0" smtClean="0"/>
              <a:t>:</a:t>
            </a:r>
            <a:endParaRPr lang="en-US" sz="2000" dirty="0"/>
          </a:p>
          <a:p>
            <a:pPr marL="5143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fa-IR" sz="1800" b="0" dirty="0" smtClean="0"/>
              <a:t>اغلب </a:t>
            </a:r>
            <a:r>
              <a:rPr lang="en-US" sz="1800" b="0" dirty="0" smtClean="0"/>
              <a:t>DBMS</a:t>
            </a:r>
            <a:r>
              <a:rPr lang="fa-IR" sz="1800" b="0" dirty="0" smtClean="0"/>
              <a:t>های امروزی، تکنیک‏های تولید نسخه‏ی پیشتیبان را </a:t>
            </a:r>
            <a:r>
              <a:rPr lang="fa-IR" sz="1800" b="0" dirty="0"/>
              <a:t>دارا </a:t>
            </a:r>
            <a:r>
              <a:rPr lang="fa-IR" sz="1800" b="0" dirty="0" smtClean="0"/>
              <a:t>هستند.</a:t>
            </a:r>
            <a:endParaRPr lang="fa-IR" sz="1800" b="0" dirty="0"/>
          </a:p>
          <a:p>
            <a:endParaRPr lang="en-US" sz="2200" dirty="0" smtClean="0"/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پردازشگر: </a:t>
            </a:r>
            <a:endParaRPr lang="fa-IR" sz="2000" dirty="0" smtClean="0">
              <a:solidFill>
                <a:srgbClr val="000099"/>
              </a:solidFill>
            </a:endParaRPr>
          </a:p>
          <a:p>
            <a:endParaRPr lang="fa-IR" sz="2000" dirty="0">
              <a:solidFill>
                <a:srgbClr val="000099"/>
              </a:solidFill>
            </a:endParaRPr>
          </a:p>
          <a:p>
            <a:endParaRPr lang="fa-IR" sz="1400" dirty="0" smtClean="0">
              <a:solidFill>
                <a:srgbClr val="000099"/>
              </a:solidFill>
            </a:endParaRPr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ارتباطی (همرسانی</a:t>
            </a:r>
            <a:r>
              <a:rPr lang="en-US" sz="2000" dirty="0">
                <a:solidFill>
                  <a:srgbClr val="000099"/>
                </a:solidFill>
              </a:rPr>
              <a:t>(</a:t>
            </a:r>
            <a:r>
              <a:rPr lang="fa-IR" sz="2000" dirty="0">
                <a:solidFill>
                  <a:srgbClr val="000099"/>
                </a:solidFill>
              </a:rPr>
              <a:t>:</a:t>
            </a:r>
            <a:endParaRPr lang="en-US" sz="2000" dirty="0">
              <a:solidFill>
                <a:srgbClr val="000099"/>
              </a:solidFill>
            </a:endParaRPr>
          </a:p>
          <a:p>
            <a:endParaRPr lang="en-US" sz="2000" dirty="0">
              <a:solidFill>
                <a:srgbClr val="000099"/>
              </a:solidFill>
            </a:endParaRPr>
          </a:p>
          <a:p>
            <a:pPr lvl="2"/>
            <a:endParaRPr lang="en-US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-882866" y="1600200"/>
            <a:ext cx="7283666" cy="1085022"/>
            <a:chOff x="-339969" y="3601278"/>
            <a:chExt cx="6723384" cy="1085022"/>
          </a:xfrm>
        </p:grpSpPr>
        <p:sp>
          <p:nvSpPr>
            <p:cNvPr id="65" name="Left Brace 64"/>
            <p:cNvSpPr/>
            <p:nvPr/>
          </p:nvSpPr>
          <p:spPr>
            <a:xfrm flipH="1">
              <a:off x="6189784" y="3601278"/>
              <a:ext cx="193631" cy="10668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-339969" y="3657600"/>
              <a:ext cx="666457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اصلی: دیسک ، ترجیحاً با تکنولوژی 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RAID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  <a:p>
              <a:pPr algn="r" rtl="1"/>
              <a:r>
                <a:rPr lang="fa-IR" sz="2000" dirty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                        (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Redundant Array of Inexpensive Disk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فرعی: نوار مغناطیسی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از جمله برای تولید نسخه های پشتیبان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[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" y="3977366"/>
            <a:ext cx="6369267" cy="1051834"/>
            <a:chOff x="228600" y="3977366"/>
            <a:chExt cx="6369267" cy="1051834"/>
          </a:xfrm>
        </p:grpSpPr>
        <p:sp>
          <p:nvSpPr>
            <p:cNvPr id="74" name="Left Brace 73"/>
            <p:cNvSpPr/>
            <p:nvPr/>
          </p:nvSpPr>
          <p:spPr>
            <a:xfrm flipH="1">
              <a:off x="6445467" y="4108232"/>
              <a:ext cx="152400" cy="9209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28600" y="3977366"/>
              <a:ext cx="63246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کامپیوتر های معمولی از هر رده </a:t>
              </a:r>
              <a:r>
                <a:rPr lang="en-US" sz="2000" dirty="0" smtClean="0">
                  <a:solidFill>
                    <a:schemeClr val="tx1"/>
                  </a:solidFill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PC, main,…</a:t>
              </a:r>
              <a:r>
                <a:rPr lang="fa-IR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[</a:t>
              </a:r>
              <a:endParaRPr lang="fa-IR" sz="20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 ماشین‏های خاصّ </a:t>
              </a:r>
              <a:r>
                <a:rPr lang="en-US" sz="2000" dirty="0" smtClean="0">
                  <a:solidFill>
                    <a:schemeClr val="tx1"/>
                  </a:solidFill>
                </a:rPr>
                <a:t>DB</a:t>
              </a:r>
              <a:r>
                <a:rPr lang="fa-IR" sz="2000" dirty="0" smtClean="0">
                  <a:solidFill>
                    <a:schemeClr val="tx1"/>
                  </a:solidFill>
                </a:rPr>
                <a:t> : </a:t>
              </a:r>
              <a:r>
                <a:rPr lang="en-US" sz="2000" dirty="0" smtClean="0">
                  <a:solidFill>
                    <a:schemeClr val="tx1"/>
                  </a:solidFill>
                </a:rPr>
                <a:t>DB Machines</a:t>
              </a:r>
              <a:endParaRPr lang="fa-IR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5408544"/>
            <a:ext cx="5759667" cy="1028700"/>
            <a:chOff x="914401" y="2324100"/>
            <a:chExt cx="5759667" cy="1028700"/>
          </a:xfrm>
        </p:grpSpPr>
        <p:sp>
          <p:nvSpPr>
            <p:cNvPr id="29" name="Left Brace 28"/>
            <p:cNvSpPr/>
            <p:nvPr/>
          </p:nvSpPr>
          <p:spPr>
            <a:xfrm flipH="1">
              <a:off x="6521668" y="24765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14401" y="2324100"/>
              <a:ext cx="57150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محلی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ارتباط دستگاه‏های جانبی با پردازنده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شبکه‏ای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ایجاد شبکه در سیستم پایگاهی نامتمرکز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152400" y="2779644"/>
            <a:ext cx="2587690" cy="1433660"/>
            <a:chOff x="-152400" y="2779644"/>
            <a:chExt cx="2587690" cy="1433660"/>
          </a:xfrm>
        </p:grpSpPr>
        <p:grpSp>
          <p:nvGrpSpPr>
            <p:cNvPr id="4" name="Group 3"/>
            <p:cNvGrpSpPr/>
            <p:nvPr/>
          </p:nvGrpSpPr>
          <p:grpSpPr>
            <a:xfrm>
              <a:off x="-152400" y="2779644"/>
              <a:ext cx="2444196" cy="1433660"/>
              <a:chOff x="-152400" y="2779644"/>
              <a:chExt cx="2444196" cy="143366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-152400" y="2779644"/>
                <a:ext cx="2444196" cy="1433660"/>
                <a:chOff x="-228600" y="4837044"/>
                <a:chExt cx="2444196" cy="1433660"/>
              </a:xfrm>
            </p:grpSpPr>
            <p:cxnSp>
              <p:nvCxnSpPr>
                <p:cNvPr id="68" name="Straight Arrow Connector 67"/>
                <p:cNvCxnSpPr>
                  <a:endCxn id="20" idx="0"/>
                </p:cNvCxnSpPr>
                <p:nvPr/>
              </p:nvCxnSpPr>
              <p:spPr>
                <a:xfrm>
                  <a:off x="2106243" y="4837044"/>
                  <a:ext cx="0" cy="573156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ounded Rectangle 68"/>
                <p:cNvSpPr/>
                <p:nvPr/>
              </p:nvSpPr>
              <p:spPr>
                <a:xfrm>
                  <a:off x="-228600" y="5250287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: تکنیک‏های تولید نسخه پشتیبان؟</a:t>
                  </a: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-181516" y="5737304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سطوح مختلف </a:t>
                  </a:r>
                  <a:r>
                    <a:rPr lang="en-US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Back up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؟</a:t>
                  </a:r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85800" y="4837044"/>
                  <a:ext cx="1529796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Left Brace 30"/>
              <p:cNvSpPr/>
              <p:nvPr/>
            </p:nvSpPr>
            <p:spPr>
              <a:xfrm flipH="1">
                <a:off x="1723484" y="3209867"/>
                <a:ext cx="152400" cy="80885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20" name="Picture 1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595" y="3352800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6747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(2) نرم 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>
                <a:solidFill>
                  <a:srgbClr val="000099"/>
                </a:solidFill>
              </a:rPr>
              <a:t>انواع نرم افزارهای مطرح در محیط پایگاهی:</a:t>
            </a:r>
          </a:p>
          <a:p>
            <a:pPr lvl="1"/>
            <a:r>
              <a:rPr lang="fa-IR" sz="2000" b="0" dirty="0" smtClean="0"/>
              <a:t>سیستم عامل و سیستم فایل (</a:t>
            </a:r>
            <a:r>
              <a:rPr lang="en-US" sz="1800" b="0" dirty="0" smtClean="0"/>
              <a:t>OS</a:t>
            </a:r>
            <a:r>
              <a:rPr lang="fa-IR" sz="1800" b="0" dirty="0"/>
              <a:t> </a:t>
            </a:r>
            <a:r>
              <a:rPr lang="fa-IR" sz="2000" b="0" dirty="0" smtClean="0"/>
              <a:t>و </a:t>
            </a:r>
            <a:r>
              <a:rPr lang="en-US" sz="1800" b="0" dirty="0" smtClean="0"/>
              <a:t>FS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سیستم مدیریت پایگاه داده‏ها (</a:t>
            </a:r>
            <a:r>
              <a:rPr lang="en-US" sz="1800" b="0" dirty="0" smtClean="0"/>
              <a:t>DBMS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ابزارها (</a:t>
            </a:r>
            <a:r>
              <a:rPr lang="en-US" sz="1800" b="0" dirty="0" smtClean="0"/>
              <a:t>Tools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برنامه‏های کاربردی (</a:t>
            </a:r>
            <a:r>
              <a:rPr lang="en-US" sz="1800" b="0" dirty="0" smtClean="0"/>
              <a:t>Apps</a:t>
            </a:r>
            <a:r>
              <a:rPr lang="fa-IR" sz="2000" b="0" dirty="0" smtClean="0"/>
              <a:t>)</a:t>
            </a:r>
          </a:p>
          <a:p>
            <a:pPr lvl="1"/>
            <a:endParaRPr lang="fa-IR" dirty="0" smtClean="0">
              <a:solidFill>
                <a:srgbClr val="000099"/>
              </a:solidFill>
            </a:endParaRPr>
          </a:p>
          <a:p>
            <a:pPr lvl="1"/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29765" y="4114800"/>
            <a:ext cx="5385435" cy="1066800"/>
            <a:chOff x="1929765" y="4114800"/>
            <a:chExt cx="5385435" cy="1066800"/>
          </a:xfrm>
        </p:grpSpPr>
        <p:sp>
          <p:nvSpPr>
            <p:cNvPr id="74" name="Rounded Rectangle 73"/>
            <p:cNvSpPr/>
            <p:nvPr/>
          </p:nvSpPr>
          <p:spPr>
            <a:xfrm>
              <a:off x="2971800" y="4191000"/>
              <a:ext cx="27432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با خود </a:t>
              </a:r>
              <a:r>
                <a:rPr lang="en-US" sz="17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 می فروشند،</a:t>
              </a:r>
            </a:p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جداگانه خریداری می‏شود و به امکانات آن اضافه می‏شود.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600700" y="4648200"/>
              <a:ext cx="3429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5867400" y="4114800"/>
              <a:ext cx="14478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تسهیلات نرم افزار</a:t>
              </a:r>
              <a:endParaRPr lang="fa-IR" sz="1700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78" name="Left Brace 77"/>
            <p:cNvSpPr/>
            <p:nvPr/>
          </p:nvSpPr>
          <p:spPr>
            <a:xfrm flipH="1">
              <a:off x="5410200" y="41910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1929765" y="4419600"/>
              <a:ext cx="113157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/>
          <p:cNvSpPr/>
          <p:nvPr/>
        </p:nvSpPr>
        <p:spPr>
          <a:xfrm>
            <a:off x="762000" y="3276600"/>
            <a:ext cx="1678010" cy="2209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62000" y="3962400"/>
            <a:ext cx="1678010" cy="1752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Tools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3400" y="5943600"/>
            <a:ext cx="2209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rPr>
              <a:t>سخت افزار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B Roya" pitchFamily="2" charset="-7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0" y="4572000"/>
            <a:ext cx="1678010" cy="1066800"/>
            <a:chOff x="762000" y="4572000"/>
            <a:chExt cx="1678010" cy="1066800"/>
          </a:xfrm>
        </p:grpSpPr>
        <p:sp>
          <p:nvSpPr>
            <p:cNvPr id="70" name="Oval 69"/>
            <p:cNvSpPr/>
            <p:nvPr/>
          </p:nvSpPr>
          <p:spPr>
            <a:xfrm>
              <a:off x="762000" y="4572000"/>
              <a:ext cx="1678010" cy="1066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DBMS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231392" y="4791456"/>
              <a:ext cx="762000" cy="390144"/>
              <a:chOff x="1231392" y="4791456"/>
              <a:chExt cx="762000" cy="39014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1231392" y="4797552"/>
                <a:ext cx="0" cy="384048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993392" y="4791456"/>
                <a:ext cx="0" cy="384048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685800" y="5181600"/>
            <a:ext cx="1828800" cy="762000"/>
            <a:chOff x="685800" y="5181600"/>
            <a:chExt cx="1828800" cy="762000"/>
          </a:xfrm>
        </p:grpSpPr>
        <p:sp>
          <p:nvSpPr>
            <p:cNvPr id="72" name="Rectangle 71"/>
            <p:cNvSpPr/>
            <p:nvPr/>
          </p:nvSpPr>
          <p:spPr>
            <a:xfrm>
              <a:off x="685800" y="5181600"/>
              <a:ext cx="18288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OS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5529" y="5181600"/>
              <a:ext cx="7620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FS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56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محیط فیزیکی «ذ.ب.ا»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lvl="1"/>
            <a:r>
              <a:rPr lang="fa-IR" dirty="0" smtClean="0"/>
              <a:t>: </a:t>
            </a:r>
            <a:r>
              <a:rPr lang="fa-IR" dirty="0"/>
              <a:t>دلایل استفاده از این سلسله مراتب حافظه چیست؟</a:t>
            </a:r>
          </a:p>
          <a:p>
            <a:pPr lvl="1"/>
            <a:r>
              <a:rPr lang="fa-IR" dirty="0" smtClean="0"/>
              <a:t>: </a:t>
            </a:r>
            <a:r>
              <a:rPr lang="fa-IR" dirty="0"/>
              <a:t>چه داده ای، برای چه مدتی، در </a:t>
            </a:r>
            <a:r>
              <a:rPr lang="fa-IR" dirty="0" smtClean="0"/>
              <a:t>کدام</a:t>
            </a:r>
            <a:r>
              <a:rPr lang="fa-IR" dirty="0"/>
              <a:t> </a:t>
            </a:r>
            <a:r>
              <a:rPr lang="fa-IR" dirty="0" smtClean="0"/>
              <a:t>سطح </a:t>
            </a:r>
            <a:r>
              <a:rPr lang="fa-IR" dirty="0"/>
              <a:t>از </a:t>
            </a:r>
            <a:r>
              <a:rPr lang="fa-IR" dirty="0" smtClean="0"/>
              <a:t>سلسله مراتب حافظه قرار </a:t>
            </a:r>
            <a:r>
              <a:rPr lang="fa-IR" dirty="0"/>
              <a:t>می‏گیرد؟</a:t>
            </a:r>
          </a:p>
          <a:p>
            <a:pPr lvl="1"/>
            <a:r>
              <a:rPr lang="fa-IR" dirty="0" smtClean="0"/>
              <a:t>: خصوصیات </a:t>
            </a:r>
            <a:r>
              <a:rPr lang="fa-IR" dirty="0"/>
              <a:t>عمومی فایل‏ها چیست؟</a:t>
            </a:r>
            <a:endParaRPr lang="en-US" dirty="0"/>
          </a:p>
          <a:p>
            <a:pPr marL="0" indent="0">
              <a:buNone/>
            </a:pP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محیط فیزیکی </a:t>
            </a:r>
            <a:r>
              <a:rPr lang="en-US" dirty="0" smtClean="0">
                <a:cs typeface="+mn-cs"/>
              </a:rPr>
              <a:t>“</a:t>
            </a:r>
            <a:r>
              <a:rPr lang="fa-IR" dirty="0" smtClean="0">
                <a:cs typeface="+mn-cs"/>
              </a:rPr>
              <a:t>ذ.ب.ا.</a:t>
            </a:r>
            <a:r>
              <a:rPr lang="en-US" dirty="0" smtClean="0">
                <a:cs typeface="+mn-cs"/>
              </a:rPr>
              <a:t>”</a:t>
            </a:r>
            <a:r>
              <a:rPr lang="fa-IR" dirty="0" smtClean="0">
                <a:cs typeface="+mn-cs"/>
              </a:rPr>
              <a:t> (ذخیره و بازیابی اطلاعات</a:t>
            </a:r>
            <a:r>
              <a:rPr lang="en-US" dirty="0" smtClean="0">
                <a:cs typeface="+mn-cs"/>
              </a:rPr>
              <a:t>(</a:t>
            </a:r>
            <a:r>
              <a:rPr lang="fa-IR" dirty="0" smtClean="0">
                <a:cs typeface="+mn-cs"/>
              </a:rPr>
              <a:t> یا </a:t>
            </a:r>
            <a:r>
              <a:rPr lang="en-US" dirty="0" smtClean="0">
                <a:cs typeface="+mn-cs"/>
              </a:rPr>
              <a:t>ISR</a:t>
            </a:r>
            <a:r>
              <a:rPr lang="fa-IR" dirty="0" smtClean="0">
                <a:cs typeface="+mn-cs"/>
              </a:rPr>
              <a:t> (</a:t>
            </a:r>
            <a:r>
              <a:rPr lang="en-US" dirty="0" smtClean="0">
                <a:cs typeface="+mn-cs"/>
              </a:rPr>
              <a:t>Information Storage and Retrieval</a:t>
            </a:r>
            <a:r>
              <a:rPr lang="fa-IR" dirty="0" smtClean="0">
                <a:cs typeface="+mn-cs"/>
              </a:rPr>
              <a:t>)</a:t>
            </a:r>
          </a:p>
          <a:p>
            <a:pPr marL="457200" lvl="1" indent="0">
              <a:buNone/>
            </a:pPr>
            <a:endParaRPr lang="fa-IR" dirty="0" smtClean="0">
              <a:cs typeface="+mn-cs"/>
            </a:endParaRPr>
          </a:p>
          <a:p>
            <a:pPr marL="457200" lvl="1" indent="0">
              <a:buNone/>
            </a:pPr>
            <a:endParaRPr lang="en-US" dirty="0"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95600" y="3528536"/>
            <a:ext cx="5715000" cy="923330"/>
            <a:chOff x="2867543" y="2971800"/>
            <a:chExt cx="4828657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6060986" y="2971800"/>
              <a:ext cx="862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 smtClean="0"/>
                <a:t>ایجاد</a:t>
              </a:r>
            </a:p>
            <a:p>
              <a:pPr algn="r" rtl="1"/>
              <a:r>
                <a:rPr lang="fa-IR" dirty="0" smtClean="0"/>
                <a:t>مدیریت</a:t>
              </a:r>
            </a:p>
            <a:p>
              <a:pPr algn="r" rtl="1"/>
              <a:r>
                <a:rPr lang="fa-IR" dirty="0" smtClean="0"/>
                <a:t>بهره بردای</a:t>
              </a:r>
            </a:p>
          </p:txBody>
        </p:sp>
        <p:sp>
          <p:nvSpPr>
            <p:cNvPr id="7" name="Left Brace 6"/>
            <p:cNvSpPr/>
            <p:nvPr/>
          </p:nvSpPr>
          <p:spPr>
            <a:xfrm flipH="1">
              <a:off x="6873697" y="2979313"/>
              <a:ext cx="114300" cy="91581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7543" y="3197423"/>
              <a:ext cx="482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dirty="0" smtClean="0"/>
                <a:t>ISR</a:t>
              </a:r>
              <a:r>
                <a:rPr lang="fa-IR" dirty="0" smtClean="0"/>
                <a:t>: باید                      شود. </a:t>
              </a:r>
              <a:r>
                <a:rPr lang="en-US" dirty="0" smtClean="0"/>
                <a:t> </a:t>
              </a:r>
              <a:r>
                <a:rPr lang="fa-IR" dirty="0" smtClean="0">
                  <a:sym typeface="Wingdings" pitchFamily="2" charset="2"/>
                </a:rPr>
                <a:t></a:t>
              </a:r>
              <a:r>
                <a:rPr lang="en-US" dirty="0" smtClean="0">
                  <a:sym typeface="Wingdings" pitchFamily="2" charset="2"/>
                </a:rPr>
                <a:t> </a:t>
              </a:r>
              <a:r>
                <a:rPr lang="fa-IR" dirty="0" smtClean="0">
                  <a:sym typeface="Wingdings" pitchFamily="2" charset="2"/>
                </a:rPr>
                <a:t> نیاز به یک</a:t>
              </a:r>
              <a:r>
                <a:rPr lang="fa-IR" u="sng" dirty="0" smtClean="0">
                  <a:sym typeface="Wingdings" pitchFamily="2" charset="2"/>
                </a:rPr>
                <a:t> </a:t>
              </a:r>
              <a:r>
                <a:rPr lang="fa-IR" u="sng" dirty="0">
                  <a:sym typeface="Wingdings" pitchFamily="2" charset="2"/>
                </a:rPr>
                <a:t>سیستم واسط </a:t>
              </a:r>
              <a:r>
                <a:rPr lang="fa-IR" u="sng" dirty="0" smtClean="0"/>
                <a:t>ذ.ب.ا</a:t>
              </a:r>
              <a:r>
                <a:rPr lang="fa-IR" dirty="0" smtClean="0"/>
                <a:t> </a:t>
              </a:r>
              <a:r>
                <a:rPr lang="fa-IR" dirty="0" smtClean="0">
                  <a:sym typeface="Wingdings" pitchFamily="2" charset="2"/>
                </a:rPr>
                <a:t>داریم.</a:t>
              </a:r>
            </a:p>
          </p:txBody>
        </p:sp>
        <p:sp>
          <p:nvSpPr>
            <p:cNvPr id="9" name="Left Brace 8"/>
            <p:cNvSpPr/>
            <p:nvPr/>
          </p:nvSpPr>
          <p:spPr>
            <a:xfrm>
              <a:off x="6086648" y="2971800"/>
              <a:ext cx="114301" cy="90607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3679447"/>
            <a:ext cx="2209800" cy="2797553"/>
            <a:chOff x="685800" y="3283438"/>
            <a:chExt cx="2209800" cy="2797553"/>
          </a:xfrm>
        </p:grpSpPr>
        <p:sp>
          <p:nvSpPr>
            <p:cNvPr id="12" name="Can 11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33528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2691053">
              <a:off x="736049" y="4475947"/>
              <a:ext cx="2133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STORED </a:t>
              </a:r>
            </a:p>
            <a:p>
              <a:pPr algn="ctr"/>
              <a:r>
                <a:rPr lang="en-US" sz="2800" b="1" dirty="0" smtClean="0"/>
                <a:t>DATA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2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38565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2" name="Picture 2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36" y="1870275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3" name="Picture 2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57" y="233670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715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عناصر محیط پایگاهی </a:t>
            </a:r>
            <a:r>
              <a:rPr lang="fa-IR" dirty="0" smtClean="0"/>
              <a:t>– (3) کاربر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b="0" dirty="0" smtClean="0"/>
              <a:t>در معنای عام، هر استفاده‏کننده از سیستم پایگاهی را </a:t>
            </a:r>
            <a:r>
              <a:rPr lang="fa-IR" sz="2000" dirty="0" smtClean="0">
                <a:solidFill>
                  <a:srgbClr val="7030A0"/>
                </a:solidFill>
              </a:rPr>
              <a:t>کاربر</a:t>
            </a:r>
            <a:r>
              <a:rPr lang="fa-IR" sz="2000" b="0" dirty="0" smtClean="0">
                <a:solidFill>
                  <a:srgbClr val="7030A0"/>
                </a:solidFill>
              </a:rPr>
              <a:t> </a:t>
            </a:r>
            <a:r>
              <a:rPr lang="fa-IR" sz="2000" b="0" dirty="0" smtClean="0"/>
              <a:t>می‏گوییم، که انواع مختلفی دارد.</a:t>
            </a:r>
            <a:endParaRPr lang="en-US" sz="2000" b="0" dirty="0" smtClean="0"/>
          </a:p>
          <a:p>
            <a:pPr lvl="1"/>
            <a:endParaRPr lang="en-US" sz="1800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-152400" y="2286000"/>
            <a:ext cx="9144000" cy="3104682"/>
            <a:chOff x="-228600" y="3493586"/>
            <a:chExt cx="9144000" cy="3104682"/>
          </a:xfrm>
        </p:grpSpPr>
        <p:grpSp>
          <p:nvGrpSpPr>
            <p:cNvPr id="25" name="Group 24"/>
            <p:cNvGrpSpPr/>
            <p:nvPr/>
          </p:nvGrpSpPr>
          <p:grpSpPr>
            <a:xfrm>
              <a:off x="-228600" y="3493586"/>
              <a:ext cx="9144000" cy="3104682"/>
              <a:chOff x="-1295400" y="3493586"/>
              <a:chExt cx="9144000" cy="310468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867400" y="36576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برخط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-1295400" y="35814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یکجا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3828" y="3493586"/>
                <a:ext cx="5808372" cy="3104682"/>
                <a:chOff x="363828" y="3493586"/>
                <a:chExt cx="5808372" cy="3104682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587321" y="3493586"/>
                  <a:ext cx="3339283" cy="3104682"/>
                  <a:chOff x="2922900" y="3493586"/>
                  <a:chExt cx="3339283" cy="3104682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2922900" y="3493586"/>
                    <a:ext cx="3339283" cy="3104682"/>
                  </a:xfrm>
                  <a:prstGeom prst="rect">
                    <a:avLst/>
                  </a:prstGeom>
                  <a:pattFill prst="dashUpDiag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3473433" y="3853962"/>
                    <a:ext cx="2330083" cy="240324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3752958" y="3901841"/>
                    <a:ext cx="1773621" cy="2270359"/>
                    <a:chOff x="735860" y="3283438"/>
                    <a:chExt cx="2209800" cy="2797553"/>
                  </a:xfrm>
                </p:grpSpPr>
                <p:sp>
                  <p:nvSpPr>
                    <p:cNvPr id="56" name="Can 55"/>
                    <p:cNvSpPr/>
                    <p:nvPr/>
                  </p:nvSpPr>
                  <p:spPr>
                    <a:xfrm>
                      <a:off x="735860" y="3283438"/>
                      <a:ext cx="2209800" cy="2797553"/>
                    </a:xfrm>
                    <a:prstGeom prst="ca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736049" y="3352800"/>
                      <a:ext cx="21336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b="1" dirty="0" smtClean="0">
                          <a:cs typeface="B Roya" pitchFamily="2" charset="-78"/>
                        </a:rPr>
                        <a:t>Files</a:t>
                      </a:r>
                      <a:endParaRPr lang="en-US" sz="16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914400" y="4038600"/>
                      <a:ext cx="1828800" cy="1600200"/>
                      <a:chOff x="914400" y="4038600"/>
                      <a:chExt cx="1828800" cy="1600200"/>
                    </a:xfrm>
                  </p:grpSpPr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914400" y="40386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2286000" y="41910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990600" y="45720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1981200" y="44958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59" name="TextBox 58"/>
                    <p:cNvSpPr txBox="1"/>
                    <p:nvPr/>
                  </p:nvSpPr>
                  <p:spPr>
                    <a:xfrm rot="2691053">
                      <a:off x="736049" y="4365172"/>
                      <a:ext cx="2133600" cy="11756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STORED </a:t>
                      </a:r>
                    </a:p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DATA</a:t>
                      </a:r>
                      <a:endParaRPr lang="en-US" sz="28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</p:grp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363828" y="3782712"/>
                  <a:ext cx="1966464" cy="2389488"/>
                  <a:chOff x="363828" y="3782712"/>
                  <a:chExt cx="1966464" cy="23894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ounded Rectangle 42"/>
                      <p:cNvSpPr/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Rounded Rectangle 2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 b="-7914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4" name="Group 43"/>
                  <p:cNvGrpSpPr/>
                  <p:nvPr/>
                </p:nvGrpSpPr>
                <p:grpSpPr>
                  <a:xfrm flipH="1">
                    <a:off x="363828" y="3782712"/>
                    <a:ext cx="1966464" cy="560688"/>
                    <a:chOff x="5501136" y="3505200"/>
                    <a:chExt cx="1966464" cy="560688"/>
                  </a:xfrm>
                </p:grpSpPr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 flipH="1">
                      <a:off x="5501136" y="3733800"/>
                      <a:ext cx="1509264" cy="332088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Rounded Rectangle 51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Rounded 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 flipH="1">
                    <a:off x="381000" y="43434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H="1">
                      <a:off x="5518308" y="3733800"/>
                      <a:ext cx="1492092" cy="3048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Rounded Rectangle 49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Rounded Rectangle 3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6" name="Group 45"/>
                  <p:cNvGrpSpPr/>
                  <p:nvPr/>
                </p:nvGrpSpPr>
                <p:grpSpPr>
                  <a:xfrm flipH="1">
                    <a:off x="381000" y="56388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47" name="Straight Arrow Connector 46"/>
                    <p:cNvCxnSpPr>
                      <a:stCxn id="48" idx="1"/>
                    </p:cNvCxnSpPr>
                    <p:nvPr/>
                  </p:nvCxnSpPr>
                  <p:spPr>
                    <a:xfrm flipH="1" flipV="1">
                      <a:off x="5518308" y="3544989"/>
                      <a:ext cx="1492092" cy="226911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8" name="Rounded Rectangle 47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Rounded Rectangle 4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4305101" y="3505200"/>
                  <a:ext cx="1867099" cy="2590800"/>
                  <a:chOff x="4305101" y="3505200"/>
                  <a:chExt cx="1867099" cy="259080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4305101" y="3505200"/>
                    <a:ext cx="1867099" cy="800100"/>
                    <a:chOff x="5600501" y="3505200"/>
                    <a:chExt cx="1867099" cy="800100"/>
                  </a:xfrm>
                </p:grpSpPr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 flipH="1">
                      <a:off x="5600501" y="3733800"/>
                      <a:ext cx="1409899" cy="5715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Rounded Rectangle 41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Rounded Rectangle 2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2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4305101" y="4038600"/>
                    <a:ext cx="1867099" cy="630694"/>
                    <a:chOff x="5600501" y="4038600"/>
                    <a:chExt cx="1867099" cy="630694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H="1">
                      <a:off x="5600501" y="4267200"/>
                      <a:ext cx="1409899" cy="402094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Rounded Rectangle 39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" name="Rounded Rectangle 2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4305101" y="5562600"/>
                    <a:ext cx="1867099" cy="533400"/>
                    <a:chOff x="5600501" y="4038600"/>
                    <a:chExt cx="1867099" cy="533400"/>
                  </a:xfrm>
                </p:grpSpPr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 flipH="1" flipV="1">
                      <a:off x="5600501" y="4038600"/>
                      <a:ext cx="1409899" cy="2286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Rounded Rectangle 37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Rounded 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ounded Rectangle 35"/>
                      <p:cNvSpPr/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Rounded Rectangle 4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9"/>
                        <a:stretch>
                          <a:fillRect b="-797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26" name="Rectangle 25"/>
            <p:cNvSpPr/>
            <p:nvPr/>
          </p:nvSpPr>
          <p:spPr>
            <a:xfrm>
              <a:off x="2642460" y="3493586"/>
              <a:ext cx="3339041" cy="354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DBMS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8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(3) کاربر (انواع)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/>
          </a:bodyPr>
          <a:lstStyle/>
          <a:p>
            <a:r>
              <a:rPr lang="fa-IR" sz="2000" dirty="0" smtClean="0"/>
              <a:t>انواع کاربر از نظر اسلوب عملیاتی: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Batch</a:t>
            </a:r>
            <a:r>
              <a:rPr lang="fa-IR" sz="1800" dirty="0" smtClean="0">
                <a:solidFill>
                  <a:srgbClr val="C00000"/>
                </a:solidFill>
              </a:rPr>
              <a:t>- یکجا </a:t>
            </a:r>
            <a:r>
              <a:rPr lang="fa-IR" sz="1800" b="0" dirty="0"/>
              <a:t>(تعدادی برنامه یا پرس‏وجو </a:t>
            </a:r>
            <a:r>
              <a:rPr lang="fa-IR" sz="1800" b="0" dirty="0" smtClean="0"/>
              <a:t>جمع‏آوری </a:t>
            </a:r>
            <a:r>
              <a:rPr lang="fa-IR" sz="1800" b="0" dirty="0"/>
              <a:t>می‏شود و به صورت یکجا به سیستم داده می‏شود و جواب </a:t>
            </a:r>
            <a:r>
              <a:rPr lang="fa-IR" sz="1800" b="0" dirty="0" smtClean="0"/>
              <a:t>آن‏ها برمی</a:t>
            </a:r>
            <a:r>
              <a:rPr lang="fa-IR" sz="1800" b="0" dirty="0"/>
              <a:t>‏گردد.)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Online</a:t>
            </a:r>
            <a:r>
              <a:rPr lang="fa-IR" sz="1800" dirty="0" smtClean="0">
                <a:solidFill>
                  <a:srgbClr val="C00000"/>
                </a:solidFill>
              </a:rPr>
              <a:t> – برخط – پیوسته  </a:t>
            </a:r>
            <a:r>
              <a:rPr lang="fa-IR" sz="1800" b="0" dirty="0" smtClean="0"/>
              <a:t>(یک برنامه یا پرس‏وجو به سیستم داده می‏شود، اجرا می‏شود، و جوابش برمی‏گردد.)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Interactive</a:t>
            </a:r>
            <a:r>
              <a:rPr lang="fa-IR" sz="1800" dirty="0" smtClean="0">
                <a:solidFill>
                  <a:srgbClr val="C00000"/>
                </a:solidFill>
              </a:rPr>
              <a:t> – اندرکنشی – تعاملی – </a:t>
            </a:r>
            <a:r>
              <a:rPr lang="fa-IR" sz="1800" b="0" dirty="0" smtClean="0"/>
              <a:t>بسته به اینکه چه جوابی داده شود، عمل دیگری از کامپیوتر درخواست می‏شود.</a:t>
            </a:r>
          </a:p>
          <a:p>
            <a:pPr lvl="2"/>
            <a:r>
              <a:rPr lang="en-US" sz="1600" b="0" dirty="0" smtClean="0"/>
              <a:t>Online</a:t>
            </a:r>
            <a:r>
              <a:rPr lang="fa-IR" sz="1600" b="0" dirty="0" smtClean="0"/>
              <a:t> لزوما </a:t>
            </a:r>
            <a:r>
              <a:rPr lang="en-US" sz="1600" b="0" dirty="0" smtClean="0"/>
              <a:t>Interactive</a:t>
            </a:r>
            <a:r>
              <a:rPr lang="fa-IR" sz="1600" b="0" dirty="0" smtClean="0"/>
              <a:t> نیست اما </a:t>
            </a:r>
            <a:r>
              <a:rPr lang="en-US" sz="1600" b="0" dirty="0" smtClean="0"/>
              <a:t>Interactive</a:t>
            </a:r>
            <a:r>
              <a:rPr lang="fa-IR" sz="1600" b="0" dirty="0" smtClean="0"/>
              <a:t> لزوماً </a:t>
            </a:r>
            <a:r>
              <a:rPr lang="en-US" sz="1600" b="0" dirty="0" smtClean="0"/>
              <a:t>Online</a:t>
            </a:r>
            <a:r>
              <a:rPr lang="fa-IR" sz="1600" b="0" dirty="0" smtClean="0"/>
              <a:t> است.</a:t>
            </a:r>
            <a:endParaRPr lang="en-US" sz="1600" b="0" dirty="0"/>
          </a:p>
          <a:p>
            <a:endParaRPr lang="fa-IR" sz="2000" b="0" dirty="0" smtClean="0"/>
          </a:p>
          <a:p>
            <a:r>
              <a:rPr lang="fa-IR" sz="2000" b="0" dirty="0" smtClean="0"/>
              <a:t>سیستم </a:t>
            </a:r>
            <a:r>
              <a:rPr lang="fa-IR" sz="2000" b="0" dirty="0"/>
              <a:t>پایگاهی به صورت </a:t>
            </a:r>
            <a:r>
              <a:rPr lang="fa-IR" sz="2000" b="0" dirty="0" smtClean="0"/>
              <a:t>پیش‏فرض چند</a:t>
            </a:r>
            <a:r>
              <a:rPr lang="fa-IR" sz="2000" b="0" dirty="0"/>
              <a:t>ک</a:t>
            </a:r>
            <a:r>
              <a:rPr lang="fa-IR" sz="2000" b="0" dirty="0" smtClean="0"/>
              <a:t>اربره  </a:t>
            </a:r>
            <a:r>
              <a:rPr lang="fa-IR" sz="2000" b="0" dirty="0"/>
              <a:t>(</a:t>
            </a:r>
            <a:r>
              <a:rPr lang="en-US" sz="2000" b="0" dirty="0"/>
              <a:t>multi-user</a:t>
            </a:r>
            <a:r>
              <a:rPr lang="fa-IR" sz="2000" b="0" dirty="0"/>
              <a:t>)</a:t>
            </a:r>
            <a:r>
              <a:rPr lang="en-US" sz="2000" b="0" dirty="0"/>
              <a:t> </a:t>
            </a:r>
            <a:r>
              <a:rPr lang="fa-IR" sz="2000" b="0" dirty="0" smtClean="0"/>
              <a:t>است</a:t>
            </a:r>
            <a:r>
              <a:rPr lang="fa-IR" sz="2000" b="0" dirty="0"/>
              <a:t>.</a:t>
            </a: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42729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(4)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>
                <a:solidFill>
                  <a:srgbClr val="7030A0"/>
                </a:solidFill>
              </a:rPr>
              <a:t>داده‏های ذخیره‏شده </a:t>
            </a:r>
            <a:r>
              <a:rPr lang="fa-IR" sz="2000" b="0" dirty="0" smtClean="0"/>
              <a:t>در یک سیستم پایگاهی عبارتند از:</a:t>
            </a:r>
          </a:p>
          <a:p>
            <a:pPr lvl="1"/>
            <a:r>
              <a:rPr lang="fa-IR" sz="1800" b="0" dirty="0" smtClean="0"/>
              <a:t>داده‏های کاربران</a:t>
            </a:r>
          </a:p>
          <a:p>
            <a:pPr lvl="1"/>
            <a:r>
              <a:rPr lang="fa-IR" sz="1800" b="0" dirty="0" smtClean="0"/>
              <a:t>داده‏های سیستمی </a:t>
            </a:r>
          </a:p>
          <a:p>
            <a:r>
              <a:rPr lang="fa-IR" sz="2000" b="0" dirty="0" smtClean="0"/>
              <a:t>مباحث مرتبط با داده در محیط پایگاهی در ادامه درس مطرح می‏گردد.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9759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معماری سیستم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fontScale="92500" lnSpcReduction="20000"/>
          </a:bodyPr>
          <a:lstStyle/>
          <a:p>
            <a:r>
              <a:rPr lang="fa-IR" sz="2000" dirty="0" smtClean="0"/>
              <a:t>سوال:</a:t>
            </a:r>
            <a:r>
              <a:rPr lang="fa-IR" sz="2000" b="0" dirty="0" smtClean="0"/>
              <a:t> می‏خواهیم یک سیستم کاربردی پایگاهی ایجاد کنیم.</a:t>
            </a:r>
            <a:r>
              <a:rPr lang="fa-IR" sz="2000" b="0" dirty="0"/>
              <a:t> </a:t>
            </a:r>
            <a:r>
              <a:rPr lang="fa-IR" sz="2000" b="0" dirty="0" smtClean="0"/>
              <a:t>بر اساس کدام معماری طراحی و ایجادکنیم؟</a:t>
            </a:r>
          </a:p>
          <a:p>
            <a:r>
              <a:rPr lang="fa-IR" sz="2000" dirty="0" smtClean="0"/>
              <a:t>در توصیف معماری یک سیستم باید مشخص کنیم که :</a:t>
            </a:r>
          </a:p>
          <a:p>
            <a:pPr lvl="1"/>
            <a:r>
              <a:rPr lang="fa-IR" sz="1900" b="0" dirty="0" smtClean="0"/>
              <a:t>از چه مؤلفه‏هایی، از هر مؤلفه چند عدد و با چه کیفیتی تشکیل شده است،</a:t>
            </a:r>
          </a:p>
          <a:p>
            <a:pPr lvl="1"/>
            <a:r>
              <a:rPr lang="fa-IR" sz="1900" b="0" dirty="0" smtClean="0"/>
              <a:t>مؤلفه‏ها چگونه با هم ترکیب شده‏اند (جنبه ساختاری سیستم)،</a:t>
            </a:r>
          </a:p>
          <a:p>
            <a:pPr lvl="1"/>
            <a:r>
              <a:rPr lang="fa-IR" sz="1900" b="0" dirty="0" smtClean="0"/>
              <a:t>مؤلفه‏ها چگونه با یکدیگر در تعامل هستند (جنبه رفتاری سیستم).</a:t>
            </a:r>
          </a:p>
          <a:p>
            <a:r>
              <a:rPr lang="fa-IR" sz="2000" dirty="0" smtClean="0"/>
              <a:t>انواع معماری سیستم پایگاهی:</a:t>
            </a:r>
          </a:p>
          <a:p>
            <a:pPr lvl="1"/>
            <a:r>
              <a:rPr lang="fa-IR" sz="1900" b="0" dirty="0" smtClean="0"/>
              <a:t>معماری متمرکز</a:t>
            </a:r>
          </a:p>
          <a:p>
            <a:pPr lvl="1"/>
            <a:r>
              <a:rPr lang="fa-IR" sz="1900" b="0" dirty="0" smtClean="0"/>
              <a:t>معماری نامتمرکز</a:t>
            </a:r>
          </a:p>
          <a:p>
            <a:pPr lvl="2"/>
            <a:r>
              <a:rPr lang="fa-IR" sz="1800" b="0" dirty="0" smtClean="0"/>
              <a:t>معماری مشتری-خدمتگزار</a:t>
            </a:r>
          </a:p>
          <a:p>
            <a:pPr lvl="2"/>
            <a:r>
              <a:rPr lang="fa-IR" sz="1800" b="0" dirty="0" smtClean="0"/>
              <a:t>معماری توزیع‏شده</a:t>
            </a:r>
          </a:p>
          <a:p>
            <a:pPr lvl="2"/>
            <a:r>
              <a:rPr lang="fa-IR" sz="1800" b="0" dirty="0" smtClean="0"/>
              <a:t>معماری چندپایگاهی</a:t>
            </a:r>
          </a:p>
          <a:p>
            <a:pPr lvl="2"/>
            <a:r>
              <a:rPr lang="fa-IR" sz="1800" b="0" dirty="0" smtClean="0"/>
              <a:t>معماری با پردازش موازی</a:t>
            </a:r>
          </a:p>
          <a:p>
            <a:pPr lvl="2"/>
            <a:r>
              <a:rPr lang="fa-IR" sz="1800" b="0" dirty="0" smtClean="0"/>
              <a:t>معماری موبایل</a:t>
            </a:r>
          </a:p>
          <a:p>
            <a:pPr lvl="1"/>
            <a:endParaRPr lang="fa-IR" b="0" dirty="0" smtClean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808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متمرکز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b="0" dirty="0" smtClean="0"/>
              <a:t>در این معماری یک پایگاه داده (متمرکز و مجتمع) روی یک سیستم کامپیوتری و بدون ارتباط با سیستم کامپیوتری دیگر ایجاد می‏شود.</a:t>
            </a:r>
          </a:p>
          <a:p>
            <a:r>
              <a:rPr lang="fa-IR" sz="2000" b="0" u="sng" dirty="0" smtClean="0"/>
              <a:t>معمولاً</a:t>
            </a:r>
            <a:r>
              <a:rPr lang="fa-IR" sz="2000" b="0" dirty="0" smtClean="0"/>
              <a:t> به صورت تک‏کاربری و برای کاربردهای کوچک و با امکانات محدود از این معماری استفاده می‏شود.</a:t>
            </a:r>
          </a:p>
          <a:p>
            <a:r>
              <a:rPr lang="fa-IR" sz="2000" b="0" dirty="0" smtClean="0"/>
              <a:t>این معماری می‌تواند بسته به توانایی‌های پیکربندی </a:t>
            </a:r>
            <a:r>
              <a:rPr lang="en-US" sz="2000" b="0" dirty="0" smtClean="0"/>
              <a:t>H/S</a:t>
            </a:r>
            <a:r>
              <a:rPr lang="fa-IR" sz="2000" b="0" dirty="0"/>
              <a:t> </a:t>
            </a:r>
            <a:r>
              <a:rPr lang="fa-IR" sz="2000" b="0" dirty="0" smtClean="0"/>
              <a:t>و قابلیت‌های </a:t>
            </a:r>
            <a:r>
              <a:rPr lang="en-US" sz="2000" b="0" dirty="0" smtClean="0"/>
              <a:t>DBMS</a:t>
            </a:r>
            <a:r>
              <a:rPr lang="fa-IR" sz="2000" b="0" dirty="0" smtClean="0"/>
              <a:t> ، تعداد زیادی کاربر هم داشته باشد.</a:t>
            </a:r>
            <a:endParaRPr lang="en-US" sz="2000" b="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97336" y="3886200"/>
            <a:ext cx="6398864" cy="2590800"/>
            <a:chOff x="1297336" y="3733800"/>
            <a:chExt cx="6398864" cy="2590800"/>
          </a:xfrm>
        </p:grpSpPr>
        <p:sp>
          <p:nvSpPr>
            <p:cNvPr id="4" name="Can 3"/>
            <p:cNvSpPr/>
            <p:nvPr/>
          </p:nvSpPr>
          <p:spPr>
            <a:xfrm>
              <a:off x="1600200" y="4724400"/>
              <a:ext cx="990600" cy="9144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82712" y="3942664"/>
              <a:ext cx="1336888" cy="1848535"/>
              <a:chOff x="3082712" y="3942664"/>
              <a:chExt cx="1336888" cy="184853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391278" y="4335801"/>
                <a:ext cx="754545" cy="10622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DBMS</a:t>
                </a:r>
                <a:endParaRPr lang="en-US" sz="1400" b="1" dirty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082712" y="3942664"/>
                <a:ext cx="1336888" cy="1848535"/>
                <a:chOff x="3082712" y="3942664"/>
                <a:chExt cx="1336888" cy="1848535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082712" y="3962400"/>
                  <a:ext cx="5387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1"/>
                  <a:r>
                    <a:rPr lang="en-US" sz="1600" b="1" dirty="0" smtClean="0">
                      <a:cs typeface="B Roya" pitchFamily="2" charset="-78"/>
                    </a:rPr>
                    <a:t>OS</a:t>
                  </a:r>
                  <a:endParaRPr lang="en-US" sz="1200" b="1" dirty="0">
                    <a:solidFill>
                      <a:srgbClr val="FF0000"/>
                    </a:solidFill>
                    <a:cs typeface="B Roya" pitchFamily="2" charset="-78"/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3082712" y="3942664"/>
                  <a:ext cx="1336888" cy="184853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Rounded Rectangle 8"/>
            <p:cNvSpPr/>
            <p:nvPr/>
          </p:nvSpPr>
          <p:spPr>
            <a:xfrm>
              <a:off x="4911512" y="4133164"/>
              <a:ext cx="727288" cy="14220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rPr>
                <a:t>AP’s</a:t>
              </a:r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569192" y="5147278"/>
              <a:ext cx="81017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38685" y="4876800"/>
              <a:ext cx="81017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638800" y="4800600"/>
              <a:ext cx="1143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297336" y="3733800"/>
              <a:ext cx="4648200" cy="2590800"/>
              <a:chOff x="1297336" y="3429000"/>
              <a:chExt cx="4648200" cy="2590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297336" y="3429000"/>
                <a:ext cx="4648200" cy="2590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371600" y="3429000"/>
                <a:ext cx="113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ماشین</a:t>
                </a:r>
                <a:endParaRPr lang="en-US" sz="1400" b="1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705600" y="4614446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 smtClean="0"/>
                <a:t>کاربر(ان)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4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دلیل: </a:t>
            </a:r>
            <a:r>
              <a:rPr lang="fa-IR" sz="2000" b="0" dirty="0" smtClean="0"/>
              <a:t>دلیل </a:t>
            </a:r>
            <a:r>
              <a:rPr lang="fa-IR" sz="2000" b="0" dirty="0"/>
              <a:t>اصلی استفاده </a:t>
            </a:r>
            <a:r>
              <a:rPr lang="fa-IR" sz="2000" b="0" dirty="0" smtClean="0"/>
              <a:t>از معماری مشتری-خدمتگزار (</a:t>
            </a:r>
            <a:r>
              <a:rPr lang="en-US" sz="2000" b="0" dirty="0" smtClean="0"/>
              <a:t>Client-Server</a:t>
            </a:r>
            <a:r>
              <a:rPr lang="fa-IR" sz="2000" b="0" dirty="0" smtClean="0"/>
              <a:t>): تقسیم وظایف سیستم</a:t>
            </a:r>
          </a:p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تعریف: </a:t>
            </a:r>
            <a:r>
              <a:rPr lang="fa-IR" sz="2000" b="0" dirty="0" smtClean="0"/>
              <a:t>هر ماشینی (فیزیکی یا منطقی) که خدمتی را به ماشین دیگر بدهد، </a:t>
            </a:r>
            <a:r>
              <a:rPr lang="fa-IR" sz="2000" dirty="0" smtClean="0">
                <a:solidFill>
                  <a:srgbClr val="0070C0"/>
                </a:solidFill>
              </a:rPr>
              <a:t>خدمتگزار</a:t>
            </a:r>
            <a:r>
              <a:rPr lang="fa-IR" sz="2000" b="0" dirty="0" smtClean="0">
                <a:solidFill>
                  <a:srgbClr val="0070C0"/>
                </a:solidFill>
              </a:rPr>
              <a:t> </a:t>
            </a:r>
            <a:r>
              <a:rPr lang="fa-IR" sz="2000" b="0" dirty="0" smtClean="0"/>
              <a:t>نامیده می‏شود.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sz="2000" b="0" dirty="0"/>
              <a:t> </a:t>
            </a:r>
            <a:r>
              <a:rPr lang="fa-IR" sz="2000" b="0" dirty="0" smtClean="0"/>
              <a:t>        نمونه‏هایی از انواع خدمتگزارها: </a:t>
            </a:r>
            <a:r>
              <a:rPr lang="en-US" sz="1800" b="0" dirty="0" smtClean="0"/>
              <a:t>File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Print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Message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DB Server</a:t>
            </a:r>
            <a:endParaRPr lang="fa-IR" sz="1800" b="0" dirty="0" smtClean="0"/>
          </a:p>
          <a:p>
            <a:pPr>
              <a:lnSpc>
                <a:spcPct val="200000"/>
              </a:lnSpc>
            </a:pPr>
            <a:r>
              <a:rPr lang="fa-IR" sz="2000" dirty="0" smtClean="0"/>
              <a:t>انواع معماری مشتری-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چند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چند خدمتگزار</a:t>
            </a:r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2819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2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 –خدمتگزار دوردیفه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معمولا شامل دو سایت :</a:t>
            </a:r>
          </a:p>
          <a:p>
            <a:pPr lvl="1"/>
            <a:r>
              <a:rPr lang="fa-IR" sz="1800" dirty="0" smtClean="0"/>
              <a:t>سایت مشتری : </a:t>
            </a:r>
            <a:r>
              <a:rPr lang="fa-IR" sz="1800" b="0" dirty="0" smtClean="0"/>
              <a:t>تمام برنامه‏های کاربردی در آن اجرا می‏شوند.</a:t>
            </a:r>
          </a:p>
          <a:p>
            <a:pPr lvl="1"/>
            <a:r>
              <a:rPr lang="fa-IR" sz="1800" dirty="0" smtClean="0"/>
              <a:t>سایت خدمتگزار : </a:t>
            </a:r>
            <a:r>
              <a:rPr lang="fa-IR" sz="1800" b="0" dirty="0" smtClean="0"/>
              <a:t>تمام داده‏ها در آن ذخیره می‏شوند</a:t>
            </a:r>
          </a:p>
          <a:p>
            <a:r>
              <a:rPr lang="fa-IR" sz="2000" b="0" dirty="0" smtClean="0"/>
              <a:t>به این معماری، </a:t>
            </a:r>
            <a:r>
              <a:rPr lang="fa-IR" sz="2000" dirty="0" smtClean="0">
                <a:solidFill>
                  <a:srgbClr val="C00000"/>
                </a:solidFill>
              </a:rPr>
              <a:t>معماری دوردیفه </a:t>
            </a:r>
            <a:r>
              <a:rPr lang="fa-IR" sz="2000" b="0" dirty="0" smtClean="0"/>
              <a:t>(</a:t>
            </a:r>
            <a:r>
              <a:rPr lang="en-US" sz="2000" b="0" dirty="0" smtClean="0"/>
              <a:t>2-tier</a:t>
            </a:r>
            <a:r>
              <a:rPr lang="fa-IR" sz="2000" b="0" dirty="0" smtClean="0"/>
              <a:t>) نیز می‏گویند.</a:t>
            </a:r>
            <a:endParaRPr lang="en-US" sz="2000" b="0" dirty="0"/>
          </a:p>
        </p:txBody>
      </p:sp>
      <p:sp>
        <p:nvSpPr>
          <p:cNvPr id="4" name="Can 3"/>
          <p:cNvSpPr/>
          <p:nvPr/>
        </p:nvSpPr>
        <p:spPr>
          <a:xfrm>
            <a:off x="8001000" y="4572000"/>
            <a:ext cx="990600" cy="9144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9" name="Straight Arrow Connector 8"/>
          <p:cNvCxnSpPr>
            <a:stCxn id="12" idx="3"/>
            <a:endCxn id="19" idx="1"/>
          </p:cNvCxnSpPr>
          <p:nvPr/>
        </p:nvCxnSpPr>
        <p:spPr>
          <a:xfrm>
            <a:off x="3882788" y="5024067"/>
            <a:ext cx="12442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493292" y="3657600"/>
            <a:ext cx="2514600" cy="2732933"/>
            <a:chOff x="1186141" y="3286867"/>
            <a:chExt cx="2019678" cy="2732933"/>
          </a:xfrm>
        </p:grpSpPr>
        <p:sp>
          <p:nvSpPr>
            <p:cNvPr id="5" name="TextBox 4"/>
            <p:cNvSpPr txBox="1"/>
            <p:nvPr/>
          </p:nvSpPr>
          <p:spPr>
            <a:xfrm>
              <a:off x="1436656" y="5420467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24000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6141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700" b="1" dirty="0" smtClean="0">
                  <a:solidFill>
                    <a:schemeClr val="tx2"/>
                  </a:solidFill>
                  <a:cs typeface="B Nazanin" pitchFamily="2" charset="-78"/>
                </a:rPr>
                <a:t>ماشین مشتری پیشآ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Frontend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15171" y="4318411"/>
              <a:ext cx="754545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AP’s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44337" y="3657600"/>
            <a:ext cx="2419851" cy="2732933"/>
            <a:chOff x="1228340" y="3286867"/>
            <a:chExt cx="2019678" cy="2732933"/>
          </a:xfrm>
        </p:grpSpPr>
        <p:sp>
          <p:nvSpPr>
            <p:cNvPr id="17" name="TextBox 16"/>
            <p:cNvSpPr txBox="1"/>
            <p:nvPr/>
          </p:nvSpPr>
          <p:spPr>
            <a:xfrm>
              <a:off x="1426437" y="5462913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01218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8340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b="1" dirty="0" smtClean="0">
                  <a:solidFill>
                    <a:schemeClr val="tx2"/>
                  </a:solidFill>
                  <a:cs typeface="B Nazanin" pitchFamily="2" charset="-78"/>
                </a:rPr>
                <a:t>ماشین خدمتگزار پسآ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Backend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95261" y="4313481"/>
              <a:ext cx="975537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DBMS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cxnSp>
        <p:nvCxnSpPr>
          <p:cNvPr id="24" name="Straight Arrow Connector 23"/>
          <p:cNvCxnSpPr>
            <a:stCxn id="19" idx="3"/>
            <a:endCxn id="4" idx="2"/>
          </p:cNvCxnSpPr>
          <p:nvPr/>
        </p:nvCxnSpPr>
        <p:spPr>
          <a:xfrm>
            <a:off x="7293239" y="5024067"/>
            <a:ext cx="707761" cy="5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19" idx="3"/>
          </p:cNvCxnSpPr>
          <p:nvPr/>
        </p:nvCxnSpPr>
        <p:spPr>
          <a:xfrm>
            <a:off x="6772599" y="5015931"/>
            <a:ext cx="520640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  <a:endCxn id="21" idx="1"/>
          </p:cNvCxnSpPr>
          <p:nvPr/>
        </p:nvCxnSpPr>
        <p:spPr>
          <a:xfrm flipV="1">
            <a:off x="5127004" y="5015931"/>
            <a:ext cx="476768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2" idx="3"/>
          </p:cNvCxnSpPr>
          <p:nvPr/>
        </p:nvCxnSpPr>
        <p:spPr>
          <a:xfrm>
            <a:off x="3215910" y="5020861"/>
            <a:ext cx="666878" cy="320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16200000">
            <a:off x="3768487" y="4838700"/>
            <a:ext cx="1524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/>
              <a:t>شبکه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84665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/>
              <a:t>کاربر(ان)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14" idx="1"/>
          </p:cNvCxnSpPr>
          <p:nvPr/>
        </p:nvCxnSpPr>
        <p:spPr>
          <a:xfrm>
            <a:off x="990600" y="5015931"/>
            <a:ext cx="1285866" cy="4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 سه‌ردیفه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برخی مزایای معماری سه‌ردیفه نسبت به دوردیفه:</a:t>
            </a:r>
          </a:p>
          <a:p>
            <a:pPr lvl="1"/>
            <a:r>
              <a:rPr lang="fa-IR" sz="1800" b="0" dirty="0" smtClean="0"/>
              <a:t>گسترش‏پذیری بهتر</a:t>
            </a:r>
          </a:p>
          <a:p>
            <a:pPr lvl="1"/>
            <a:r>
              <a:rPr lang="fa-IR" sz="1800" b="0" dirty="0"/>
              <a:t>کارایی </a:t>
            </a:r>
            <a:r>
              <a:rPr lang="fa-IR" sz="1800" b="0" dirty="0" smtClean="0"/>
              <a:t>بالاتر</a:t>
            </a:r>
          </a:p>
          <a:p>
            <a:pPr lvl="1"/>
            <a:r>
              <a:rPr lang="fa-IR" sz="1800" b="0" dirty="0" smtClean="0"/>
              <a:t>امنیت داده‏ای بیشتر (عدم ارتباط مستقیم مشتری‏ها با کارگزار داده)</a:t>
            </a:r>
          </a:p>
          <a:p>
            <a:pPr lvl="1"/>
            <a:r>
              <a:rPr lang="fa-IR" sz="1800" b="0" dirty="0" smtClean="0"/>
              <a:t>قابلیت کاهش هزینه سخت افزاری (با استفاده از </a:t>
            </a:r>
            <a:r>
              <a:rPr lang="en-US" sz="1800" b="0" dirty="0" smtClean="0"/>
              <a:t>thin client</a:t>
            </a:r>
            <a:r>
              <a:rPr lang="fa-IR" sz="1800" b="0" dirty="0" smtClean="0"/>
              <a:t>)</a:t>
            </a:r>
          </a:p>
          <a:p>
            <a:pPr lvl="1"/>
            <a:r>
              <a:rPr lang="fa-IR" sz="1800" b="0" dirty="0" smtClean="0"/>
              <a:t>مزایای دیگر ؟</a:t>
            </a:r>
          </a:p>
          <a:p>
            <a:pPr lvl="1"/>
            <a:endParaRPr lang="en-US" sz="1800" b="0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463566"/>
            <a:ext cx="5423336" cy="5181600"/>
            <a:chOff x="76200" y="1463566"/>
            <a:chExt cx="5423336" cy="51816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463566"/>
              <a:ext cx="3601354" cy="920950"/>
              <a:chOff x="1186141" y="3286867"/>
              <a:chExt cx="2019678" cy="273293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مشتری‏ها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واسط کاربری یا لایه نمایش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(مرورگر وب، </a:t>
                </a:r>
                <a:r>
                  <a:rPr lang="en-US" sz="1400" dirty="0" smtClean="0">
                    <a:cs typeface="B Nazanin" pitchFamily="2" charset="-78"/>
                  </a:rPr>
                  <a:t>Java Script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HTML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200" y="3590616"/>
              <a:ext cx="3601354" cy="920950"/>
              <a:chOff x="1186141" y="3286867"/>
              <a:chExt cx="2019678" cy="273293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برنامه‏های کاربردی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منطق کاربرد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(برنامه‏های کاربردی، </a:t>
                </a:r>
                <a:r>
                  <a:rPr lang="en-US" sz="1400" dirty="0" smtClean="0">
                    <a:cs typeface="B Nazanin" pitchFamily="2" charset="-78"/>
                  </a:rPr>
                  <a:t>Java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C#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Web Server</a:t>
                </a:r>
                <a:r>
                  <a:rPr lang="fa-IR" sz="1400" dirty="0" smtClean="0">
                    <a:cs typeface="B Nazanin" pitchFamily="2" charset="-78"/>
                  </a:rPr>
                  <a:t>، ...</a:t>
                </a:r>
                <a:r>
                  <a:rPr lang="fa-IR" sz="1400" b="1" dirty="0" smtClean="0">
                    <a:cs typeface="B Nazanin" pitchFamily="2" charset="-78"/>
                  </a:rPr>
                  <a:t>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6200" y="5724216"/>
              <a:ext cx="3601354" cy="920950"/>
              <a:chOff x="1186141" y="3286867"/>
              <a:chExt cx="2019678" cy="273293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پایگاهی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پردازش پرسش و تراکنش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</a:t>
                </a:r>
                <a:r>
                  <a:rPr lang="en-US" sz="1400" dirty="0" smtClean="0">
                    <a:cs typeface="B Nazanin" pitchFamily="2" charset="-78"/>
                  </a:rPr>
                  <a:t>XML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SQL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PSM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sp>
          <p:nvSpPr>
            <p:cNvPr id="16" name="Down Arrow 15"/>
            <p:cNvSpPr/>
            <p:nvPr/>
          </p:nvSpPr>
          <p:spPr>
            <a:xfrm>
              <a:off x="1447800" y="52985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1457777" y="45430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2794283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 smtClean="0"/>
                <a:t>پروتکل</a:t>
              </a:r>
              <a:r>
                <a:rPr lang="fa-IR" sz="1600" dirty="0" smtClean="0"/>
                <a:t> </a:t>
              </a:r>
              <a:r>
                <a:rPr lang="en-US" sz="1600" dirty="0" smtClean="0"/>
                <a:t>HTTP</a:t>
              </a:r>
              <a:endParaRPr lang="en-US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485900" y="31649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1495877" y="24094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460" y="4916716"/>
              <a:ext cx="3403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dirty="0" smtClean="0"/>
                <a:t>ODBC, JDBC, SQL, SQL/CLI</a:t>
              </a:r>
              <a:endParaRPr lang="en-US" sz="1600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4508936" y="5724216"/>
              <a:ext cx="990600" cy="9144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498384" y="6184691"/>
              <a:ext cx="1012561" cy="51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487052" y="1414046"/>
            <a:ext cx="405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/>
              <a:t>ماشین‏های ساده، ارزان و حتی بدون دیسک (</a:t>
            </a:r>
            <a:r>
              <a:rPr lang="en-US" sz="1600" dirty="0" smtClean="0"/>
              <a:t>thin client</a:t>
            </a:r>
            <a:r>
              <a:rPr lang="fa-IR" sz="1600" dirty="0" smtClean="0"/>
              <a:t>)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95600" y="1583323"/>
            <a:ext cx="705754" cy="8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730" y="4214962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5896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چند مشتری-چند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018" y="1371600"/>
            <a:ext cx="5863382" cy="5257799"/>
          </a:xfrm>
        </p:spPr>
        <p:txBody>
          <a:bodyPr/>
          <a:lstStyle/>
          <a:p>
            <a:r>
              <a:rPr lang="fa-IR" b="0" dirty="0" smtClean="0"/>
              <a:t>سیستم‏های پایگاهی، همزمان یا ناهمزمان ایجاد می‏شوند.</a:t>
            </a:r>
          </a:p>
          <a:p>
            <a:r>
              <a:rPr lang="fa-IR" b="0" dirty="0" smtClean="0"/>
              <a:t>اجزای تشکیل‏دهنده سیستم‏ها (</a:t>
            </a:r>
            <a:r>
              <a:rPr lang="en-US" sz="1600" b="0" dirty="0" smtClean="0"/>
              <a:t>OS</a:t>
            </a:r>
            <a:r>
              <a:rPr lang="fa-IR" b="0" dirty="0" smtClean="0"/>
              <a:t>ها و </a:t>
            </a:r>
            <a:r>
              <a:rPr lang="en-US" sz="1600" b="0" dirty="0" smtClean="0"/>
              <a:t>DBMS</a:t>
            </a:r>
            <a:r>
              <a:rPr lang="fa-IR" b="0" dirty="0" smtClean="0"/>
              <a:t>ها) </a:t>
            </a:r>
            <a:r>
              <a:rPr lang="fa-IR" b="0" u="sng" dirty="0" smtClean="0"/>
              <a:t>معمولاً</a:t>
            </a:r>
            <a:r>
              <a:rPr lang="fa-IR" b="0" dirty="0" smtClean="0"/>
              <a:t> همگن هستند.</a:t>
            </a:r>
          </a:p>
          <a:p>
            <a:r>
              <a:rPr lang="fa-IR" b="0" dirty="0" smtClean="0"/>
              <a:t>برخی سایت‏ها ممکن است فقط مشتری و یا خدمتگزار باشند.</a:t>
            </a:r>
          </a:p>
          <a:p>
            <a:r>
              <a:rPr lang="fa-IR" b="0" dirty="0" smtClean="0"/>
              <a:t>هر مشتری فقط خدمتگزار خود را </a:t>
            </a:r>
            <a:r>
              <a:rPr lang="fa-IR" b="0" dirty="0"/>
              <a:t>«</a:t>
            </a:r>
            <a:r>
              <a:rPr lang="fa-IR" u="sng" dirty="0" smtClean="0"/>
              <a:t>می‏بیند</a:t>
            </a:r>
            <a:r>
              <a:rPr lang="fa-IR" b="0" dirty="0" smtClean="0"/>
              <a:t>». </a:t>
            </a:r>
          </a:p>
          <a:p>
            <a:r>
              <a:rPr lang="fa-IR" b="0" dirty="0" smtClean="0"/>
              <a:t>مسئولیت اینکه داده مورد نیاز کاربر هر سیستم مشتری نزد کدام خدمتگزار است برعهده خود مشتری است.</a:t>
            </a:r>
          </a:p>
          <a:p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011862" cy="1710155"/>
            <a:chOff x="-76200" y="1752600"/>
            <a:chExt cx="3011862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Client/Server1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DBMS1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AP1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012870" cy="1710155"/>
            <a:chOff x="4835730" y="3219905"/>
            <a:chExt cx="3012870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1981200" cy="1710155"/>
              <a:chOff x="1191499" y="2795323"/>
              <a:chExt cx="2019678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Client/Server2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064330" y="40581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DBMS2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AP2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124700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13109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011862" cy="1710155"/>
            <a:chOff x="-76200" y="1752600"/>
            <a:chExt cx="3011862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Client/Server3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DBMS3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AP3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3971653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WAN 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07630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38" idx="3"/>
          </p:cNvCxnSpPr>
          <p:nvPr/>
        </p:nvCxnSpPr>
        <p:spPr>
          <a:xfrm rot="5400000">
            <a:off x="2570796" y="5333255"/>
            <a:ext cx="1616513" cy="63722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73662" y="3756898"/>
            <a:ext cx="766018" cy="65073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0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توزیع‏شده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257799"/>
          </a:xfrm>
        </p:spPr>
        <p:txBody>
          <a:bodyPr>
            <a:normAutofit/>
          </a:bodyPr>
          <a:lstStyle/>
          <a:p>
            <a:r>
              <a:rPr lang="fa-IR" b="0" dirty="0" smtClean="0"/>
              <a:t>مجموعه‏ای است از چند پایگاه داده منطقا</a:t>
            </a:r>
            <a:r>
              <a:rPr lang="fa-IR" b="0" dirty="0"/>
              <a:t>ً</a:t>
            </a:r>
            <a:r>
              <a:rPr lang="fa-IR" b="0" dirty="0" smtClean="0"/>
              <a:t> یکپارچه (مجتمع)، ولی به طور فیزیکی توزیع شده روی یک شبکه کامپیوتری.</a:t>
            </a:r>
          </a:p>
          <a:p>
            <a:r>
              <a:rPr lang="fa-IR" b="0" dirty="0" smtClean="0"/>
              <a:t>توزیع شدگی از دید برنامه‏ها و کاربران پایگاه داده پنهان است.</a:t>
            </a:r>
          </a:p>
          <a:p>
            <a:r>
              <a:rPr lang="fa-IR" b="0" dirty="0" smtClean="0"/>
              <a:t>هر سایت دارای یک سیستم مدیریت داده محلی و یک سیستم مدیریت داده </a:t>
            </a:r>
            <a:br>
              <a:rPr lang="fa-IR" b="0" dirty="0" smtClean="0"/>
            </a:br>
            <a:r>
              <a:rPr lang="fa-IR" b="0" dirty="0" smtClean="0"/>
              <a:t>توزیع‏شده است (و می تواند هر سایت خود معماری چند مشتری-تک خدمتگزار </a:t>
            </a:r>
            <a:br>
              <a:rPr lang="fa-IR" b="0" dirty="0" smtClean="0"/>
            </a:br>
            <a:r>
              <a:rPr lang="fa-IR" b="0" dirty="0" smtClean="0"/>
              <a:t>داشته باشد).</a:t>
            </a:r>
          </a:p>
          <a:p>
            <a:r>
              <a:rPr lang="fa-IR" b="0" dirty="0" smtClean="0"/>
              <a:t>داده‏ها ممکن است به طرق مختلفی توزیع شده باشند و بعضاً تکرارشده باشند.</a:t>
            </a:r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176016" cy="1710155"/>
            <a:chOff x="-76200" y="1752600"/>
            <a:chExt cx="3176016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7052" cy="1710155"/>
              <a:chOff x="1191499" y="2795323"/>
              <a:chExt cx="2025644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28339" y="3286867"/>
                <a:ext cx="1988804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981797" y="2514600"/>
              <a:ext cx="19509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81797" y="2971800"/>
              <a:ext cx="19509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3815" y="2590800"/>
              <a:ext cx="2286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DDBMS1</a:t>
              </a:r>
              <a:endParaRPr lang="fa-IR" sz="1600" b="1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5547" y="2772269"/>
              <a:ext cx="308477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239508" cy="1710155"/>
            <a:chOff x="4835730" y="3219905"/>
            <a:chExt cx="3239508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2082668" cy="1710155"/>
              <a:chOff x="1191499" y="2795323"/>
              <a:chExt cx="2123117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5" y="3286867"/>
                <a:ext cx="2017281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97884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97884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351338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918400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124198" cy="1710155"/>
            <a:chOff x="-76200" y="1752600"/>
            <a:chExt cx="3124198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2093536" cy="1710155"/>
              <a:chOff x="1191499" y="2795323"/>
              <a:chExt cx="2134196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5" y="3286867"/>
                <a:ext cx="2028360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V="1">
              <a:off x="1058283" y="2505909"/>
              <a:ext cx="1989715" cy="86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9897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4004846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WAN 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40823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5400000">
            <a:off x="3079243" y="4958871"/>
            <a:ext cx="432317" cy="26817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94658" y="3756899"/>
            <a:ext cx="745023" cy="68392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798" y="4569023"/>
            <a:ext cx="248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cs typeface="B Nazanin" pitchFamily="2" charset="-78"/>
              </a:rPr>
              <a:t>DDB = {DB1, DB2, DB3}</a:t>
            </a:r>
            <a:endParaRPr lang="en-US" sz="1400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30807" y="5833645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DDBMS3</a:t>
            </a:r>
            <a:endParaRPr lang="fa-IR" sz="16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648200" y="4934119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DDBMS2</a:t>
            </a:r>
            <a:endParaRPr lang="fa-I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346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سیستم واسط ذ.ب.ا.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 smtClean="0"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9600" y="1524000"/>
            <a:ext cx="1447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98579" y="1600200"/>
            <a:ext cx="154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OS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1989" y="2310016"/>
            <a:ext cx="838200" cy="1883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414518" y="304825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سیستم واسط </a:t>
            </a:r>
            <a:r>
              <a:rPr lang="en-US" sz="1600" b="1" dirty="0" smtClean="0"/>
              <a:t>ISR</a:t>
            </a:r>
            <a:endParaRPr lang="en-US" sz="1600" b="1" dirty="0"/>
          </a:p>
        </p:txBody>
      </p:sp>
      <p:sp>
        <p:nvSpPr>
          <p:cNvPr id="18" name="Freeform 17"/>
          <p:cNvSpPr/>
          <p:nvPr/>
        </p:nvSpPr>
        <p:spPr>
          <a:xfrm>
            <a:off x="6168594" y="1300766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3581400" y="1295400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990600" y="16764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00400" y="1676400"/>
            <a:ext cx="0" cy="3276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90600" y="49530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81200" y="1676400"/>
            <a:ext cx="0" cy="3276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46268" y="129540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کاربر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201098" y="171884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برنامه ساز</a:t>
            </a:r>
            <a:endParaRPr lang="en-US" sz="1600" b="1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2580924" y="1710873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4582" y="281940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App (Application</a:t>
            </a:r>
          </a:p>
          <a:p>
            <a:pPr algn="ctr"/>
            <a:r>
              <a:rPr lang="en-US" sz="1200" b="1" dirty="0" smtClean="0"/>
              <a:t>Program)</a:t>
            </a:r>
          </a:p>
        </p:txBody>
      </p:sp>
      <p:sp>
        <p:nvSpPr>
          <p:cNvPr id="43" name="Freeform 42"/>
          <p:cNvSpPr/>
          <p:nvPr/>
        </p:nvSpPr>
        <p:spPr>
          <a:xfrm>
            <a:off x="2018374" y="2451326"/>
            <a:ext cx="1201344" cy="1165011"/>
          </a:xfrm>
          <a:custGeom>
            <a:avLst/>
            <a:gdLst>
              <a:gd name="connsiteX0" fmla="*/ 68003 w 1201344"/>
              <a:gd name="connsiteY0" fmla="*/ 652482 h 1165011"/>
              <a:gd name="connsiteX1" fmla="*/ 42246 w 1201344"/>
              <a:gd name="connsiteY1" fmla="*/ 214601 h 1165011"/>
              <a:gd name="connsiteX2" fmla="*/ 570280 w 1201344"/>
              <a:gd name="connsiteY2" fmla="*/ 343389 h 1165011"/>
              <a:gd name="connsiteX3" fmla="*/ 827857 w 1201344"/>
              <a:gd name="connsiteY3" fmla="*/ 47175 h 1165011"/>
              <a:gd name="connsiteX4" fmla="*/ 995282 w 1201344"/>
              <a:gd name="connsiteY4" fmla="*/ 47175 h 1165011"/>
              <a:gd name="connsiteX5" fmla="*/ 1201344 w 1201344"/>
              <a:gd name="connsiteY5" fmla="*/ 497936 h 1165011"/>
              <a:gd name="connsiteX6" fmla="*/ 995282 w 1201344"/>
              <a:gd name="connsiteY6" fmla="*/ 1154759 h 1165011"/>
              <a:gd name="connsiteX7" fmla="*/ 647553 w 1201344"/>
              <a:gd name="connsiteY7" fmla="*/ 910060 h 1165011"/>
              <a:gd name="connsiteX8" fmla="*/ 351339 w 1201344"/>
              <a:gd name="connsiteY8" fmla="*/ 1064606 h 1165011"/>
              <a:gd name="connsiteX9" fmla="*/ 68003 w 1201344"/>
              <a:gd name="connsiteY9" fmla="*/ 652482 h 116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1344" h="1165011">
                <a:moveTo>
                  <a:pt x="68003" y="652482"/>
                </a:moveTo>
                <a:cubicBezTo>
                  <a:pt x="16488" y="510815"/>
                  <a:pt x="-41467" y="266116"/>
                  <a:pt x="42246" y="214601"/>
                </a:cubicBezTo>
                <a:cubicBezTo>
                  <a:pt x="125959" y="163086"/>
                  <a:pt x="439345" y="371293"/>
                  <a:pt x="570280" y="343389"/>
                </a:cubicBezTo>
                <a:cubicBezTo>
                  <a:pt x="701215" y="315485"/>
                  <a:pt x="757023" y="96544"/>
                  <a:pt x="827857" y="47175"/>
                </a:cubicBezTo>
                <a:cubicBezTo>
                  <a:pt x="898691" y="-2194"/>
                  <a:pt x="933034" y="-27952"/>
                  <a:pt x="995282" y="47175"/>
                </a:cubicBezTo>
                <a:cubicBezTo>
                  <a:pt x="1057530" y="122302"/>
                  <a:pt x="1201344" y="313339"/>
                  <a:pt x="1201344" y="497936"/>
                </a:cubicBezTo>
                <a:cubicBezTo>
                  <a:pt x="1201344" y="682533"/>
                  <a:pt x="1087581" y="1086072"/>
                  <a:pt x="995282" y="1154759"/>
                </a:cubicBezTo>
                <a:cubicBezTo>
                  <a:pt x="902983" y="1223446"/>
                  <a:pt x="754877" y="925085"/>
                  <a:pt x="647553" y="910060"/>
                </a:cubicBezTo>
                <a:cubicBezTo>
                  <a:pt x="540229" y="895035"/>
                  <a:pt x="445784" y="1107536"/>
                  <a:pt x="351339" y="1064606"/>
                </a:cubicBezTo>
                <a:cubicBezTo>
                  <a:pt x="256894" y="1021676"/>
                  <a:pt x="119518" y="794149"/>
                  <a:pt x="68003" y="65248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33961" y="3834824"/>
            <a:ext cx="1309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dirty="0" smtClean="0"/>
              <a:t>وقتی سیستم واسط نبود</a:t>
            </a:r>
          </a:p>
          <a:p>
            <a:pPr algn="ctr" rtl="1"/>
            <a:r>
              <a:rPr lang="fa-IR" sz="1200" dirty="0" smtClean="0"/>
              <a:t>این برنامه عهده دار </a:t>
            </a:r>
          </a:p>
          <a:p>
            <a:pPr algn="ctr" rtl="1"/>
            <a:r>
              <a:rPr lang="fa-IR" sz="1200" dirty="0" smtClean="0"/>
              <a:t>مدیریت و بهره بردای</a:t>
            </a:r>
          </a:p>
          <a:p>
            <a:pPr algn="ctr" rtl="1"/>
            <a:r>
              <a:rPr lang="fa-IR" sz="1200" dirty="0" smtClean="0"/>
              <a:t>بود.</a:t>
            </a:r>
            <a:endParaRPr lang="en-US" sz="1200" dirty="0" smtClean="0"/>
          </a:p>
        </p:txBody>
      </p:sp>
      <p:cxnSp>
        <p:nvCxnSpPr>
          <p:cNvPr id="45" name="Straight Arrow Connector 44"/>
          <p:cNvCxnSpPr>
            <a:stCxn id="43" idx="7"/>
            <a:endCxn id="44" idx="0"/>
          </p:cNvCxnSpPr>
          <p:nvPr/>
        </p:nvCxnSpPr>
        <p:spPr>
          <a:xfrm flipH="1">
            <a:off x="2588948" y="3361386"/>
            <a:ext cx="76979" cy="4734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 rot="16200000" flipV="1">
            <a:off x="2523185" y="4487213"/>
            <a:ext cx="135229" cy="121919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97096" y="5257800"/>
            <a:ext cx="13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400" b="1" dirty="0" smtClean="0"/>
              <a:t>محیط منطقی برنامه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348357" y="2819400"/>
            <a:ext cx="332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U</a:t>
            </a:r>
          </a:p>
          <a:p>
            <a:pPr algn="ctr"/>
            <a:r>
              <a:rPr lang="en-US" sz="1600" b="1" dirty="0" smtClean="0"/>
              <a:t>F</a:t>
            </a:r>
          </a:p>
          <a:p>
            <a:pPr algn="ctr"/>
            <a:r>
              <a:rPr lang="en-US" sz="1600" b="1" dirty="0"/>
              <a:t>I</a:t>
            </a:r>
            <a:endParaRPr lang="fa-IR" sz="1600" b="1" dirty="0" smtClean="0"/>
          </a:p>
        </p:txBody>
      </p:sp>
      <p:sp>
        <p:nvSpPr>
          <p:cNvPr id="52" name="Freeform 51"/>
          <p:cNvSpPr/>
          <p:nvPr/>
        </p:nvSpPr>
        <p:spPr>
          <a:xfrm>
            <a:off x="1120213" y="1661375"/>
            <a:ext cx="850255" cy="3284112"/>
          </a:xfrm>
          <a:custGeom>
            <a:avLst/>
            <a:gdLst>
              <a:gd name="connsiteX0" fmla="*/ 850255 w 850255"/>
              <a:gd name="connsiteY0" fmla="*/ 3284112 h 3284112"/>
              <a:gd name="connsiteX1" fmla="*/ 154795 w 850255"/>
              <a:gd name="connsiteY1" fmla="*/ 2472743 h 3284112"/>
              <a:gd name="connsiteX2" fmla="*/ 180553 w 850255"/>
              <a:gd name="connsiteY2" fmla="*/ 2112135 h 3284112"/>
              <a:gd name="connsiteX3" fmla="*/ 90401 w 850255"/>
              <a:gd name="connsiteY3" fmla="*/ 1983346 h 3284112"/>
              <a:gd name="connsiteX4" fmla="*/ 129038 w 850255"/>
              <a:gd name="connsiteY4" fmla="*/ 1751526 h 3284112"/>
              <a:gd name="connsiteX5" fmla="*/ 249 w 850255"/>
              <a:gd name="connsiteY5" fmla="*/ 1609859 h 3284112"/>
              <a:gd name="connsiteX6" fmla="*/ 167674 w 850255"/>
              <a:gd name="connsiteY6" fmla="*/ 1442433 h 3284112"/>
              <a:gd name="connsiteX7" fmla="*/ 249 w 850255"/>
              <a:gd name="connsiteY7" fmla="*/ 1326524 h 3284112"/>
              <a:gd name="connsiteX8" fmla="*/ 193432 w 850255"/>
              <a:gd name="connsiteY8" fmla="*/ 1107583 h 3284112"/>
              <a:gd name="connsiteX9" fmla="*/ 77522 w 850255"/>
              <a:gd name="connsiteY9" fmla="*/ 927279 h 3284112"/>
              <a:gd name="connsiteX10" fmla="*/ 850255 w 850255"/>
              <a:gd name="connsiteY10" fmla="*/ 0 h 328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255" h="3284112">
                <a:moveTo>
                  <a:pt x="850255" y="3284112"/>
                </a:moveTo>
                <a:cubicBezTo>
                  <a:pt x="558333" y="2976092"/>
                  <a:pt x="266412" y="2668072"/>
                  <a:pt x="154795" y="2472743"/>
                </a:cubicBezTo>
                <a:cubicBezTo>
                  <a:pt x="43178" y="2277414"/>
                  <a:pt x="191285" y="2193701"/>
                  <a:pt x="180553" y="2112135"/>
                </a:cubicBezTo>
                <a:cubicBezTo>
                  <a:pt x="169821" y="2030569"/>
                  <a:pt x="98987" y="2043447"/>
                  <a:pt x="90401" y="1983346"/>
                </a:cubicBezTo>
                <a:cubicBezTo>
                  <a:pt x="81815" y="1923245"/>
                  <a:pt x="144063" y="1813774"/>
                  <a:pt x="129038" y="1751526"/>
                </a:cubicBezTo>
                <a:cubicBezTo>
                  <a:pt x="114013" y="1689278"/>
                  <a:pt x="-6190" y="1661374"/>
                  <a:pt x="249" y="1609859"/>
                </a:cubicBezTo>
                <a:cubicBezTo>
                  <a:pt x="6688" y="1558343"/>
                  <a:pt x="167674" y="1489655"/>
                  <a:pt x="167674" y="1442433"/>
                </a:cubicBezTo>
                <a:cubicBezTo>
                  <a:pt x="167674" y="1395211"/>
                  <a:pt x="-4044" y="1382332"/>
                  <a:pt x="249" y="1326524"/>
                </a:cubicBezTo>
                <a:cubicBezTo>
                  <a:pt x="4542" y="1270716"/>
                  <a:pt x="180553" y="1174124"/>
                  <a:pt x="193432" y="1107583"/>
                </a:cubicBezTo>
                <a:cubicBezTo>
                  <a:pt x="206311" y="1041042"/>
                  <a:pt x="-31948" y="1111876"/>
                  <a:pt x="77522" y="927279"/>
                </a:cubicBezTo>
                <a:cubicBezTo>
                  <a:pt x="186992" y="742682"/>
                  <a:pt x="518623" y="371341"/>
                  <a:pt x="85025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04800" y="3048000"/>
            <a:ext cx="685799" cy="251691"/>
            <a:chOff x="304800" y="3048000"/>
            <a:chExt cx="685799" cy="251691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05580" y="3048000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304800" y="3299691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276602" y="2895600"/>
            <a:ext cx="1475388" cy="251691"/>
            <a:chOff x="3276602" y="2895600"/>
            <a:chExt cx="1475388" cy="251691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611212" y="2895600"/>
            <a:ext cx="1291182" cy="251691"/>
            <a:chOff x="3276602" y="2895600"/>
            <a:chExt cx="1475388" cy="25169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>
            <a:stCxn id="15" idx="2"/>
            <a:endCxn id="70" idx="0"/>
          </p:cNvCxnSpPr>
          <p:nvPr/>
        </p:nvCxnSpPr>
        <p:spPr>
          <a:xfrm>
            <a:off x="5171089" y="4193115"/>
            <a:ext cx="81687" cy="18897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798366" y="5646096"/>
            <a:ext cx="5516834" cy="1200329"/>
            <a:chOff x="1798366" y="5732475"/>
            <a:chExt cx="5516834" cy="1200329"/>
          </a:xfrm>
        </p:grpSpPr>
        <p:sp>
          <p:nvSpPr>
            <p:cNvPr id="70" name="TextBox 69"/>
            <p:cNvSpPr txBox="1"/>
            <p:nvPr/>
          </p:nvSpPr>
          <p:spPr>
            <a:xfrm>
              <a:off x="3190352" y="6169223"/>
              <a:ext cx="412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این سیستم این امکان را می‏دهد تا کاربر داده‏های خود را</a:t>
              </a:r>
              <a:endParaRPr lang="en-US" dirty="0"/>
            </a:p>
          </p:txBody>
        </p:sp>
        <p:sp>
          <p:nvSpPr>
            <p:cNvPr id="77" name="Left Brace 76"/>
            <p:cNvSpPr/>
            <p:nvPr/>
          </p:nvSpPr>
          <p:spPr>
            <a:xfrm flipH="1">
              <a:off x="3080247" y="5855589"/>
              <a:ext cx="120153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51272" y="5732475"/>
              <a:ext cx="7729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dirty="0" smtClean="0"/>
                <a:t>ذخیره</a:t>
              </a:r>
            </a:p>
            <a:p>
              <a:pPr algn="ctr" rtl="1"/>
              <a:r>
                <a:rPr lang="fa-IR" dirty="0" smtClean="0"/>
                <a:t>بازیابی</a:t>
              </a:r>
            </a:p>
            <a:p>
              <a:pPr algn="ctr" rtl="1"/>
              <a:r>
                <a:rPr lang="fa-IR" dirty="0" smtClean="0"/>
                <a:t>پردازش</a:t>
              </a:r>
            </a:p>
            <a:p>
              <a:pPr algn="ctr" rtl="1"/>
              <a:r>
                <a:rPr lang="fa-IR" dirty="0" smtClean="0"/>
                <a:t>...</a:t>
              </a:r>
            </a:p>
          </p:txBody>
        </p:sp>
        <p:sp>
          <p:nvSpPr>
            <p:cNvPr id="80" name="Left Brace 79"/>
            <p:cNvSpPr/>
            <p:nvPr/>
          </p:nvSpPr>
          <p:spPr>
            <a:xfrm>
              <a:off x="2303196" y="5855589"/>
              <a:ext cx="135204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98366" y="6169223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کند.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43311" y="1718846"/>
            <a:ext cx="96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نابرنامه ساز</a:t>
            </a:r>
            <a:endParaRPr lang="en-US" sz="1600" b="1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1375224" y="1710874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68037" y="1410237"/>
            <a:ext cx="2133600" cy="3255584"/>
            <a:chOff x="6668037" y="1410237"/>
            <a:chExt cx="2133600" cy="3255584"/>
          </a:xfrm>
        </p:grpSpPr>
        <p:grpSp>
          <p:nvGrpSpPr>
            <p:cNvPr id="4" name="Group 3"/>
            <p:cNvGrpSpPr/>
            <p:nvPr/>
          </p:nvGrpSpPr>
          <p:grpSpPr>
            <a:xfrm>
              <a:off x="6934200" y="1431547"/>
              <a:ext cx="1600200" cy="3234274"/>
              <a:chOff x="685800" y="3283438"/>
              <a:chExt cx="2209800" cy="3234274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85800" y="3283438"/>
                <a:ext cx="2209800" cy="3216653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36047" y="5932937"/>
                <a:ext cx="2133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600" b="1" dirty="0" smtClean="0"/>
                  <a:t>محیط فیزیکی ذ.ب.ا.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14400" y="4038600"/>
                <a:ext cx="1828800" cy="1600200"/>
                <a:chOff x="914400" y="4038600"/>
                <a:chExt cx="1828800" cy="1600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914400" y="40386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286000" y="41910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90600" y="45720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981200" y="44958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 rot="2691053">
                <a:off x="736049" y="4537502"/>
                <a:ext cx="2133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STORED </a:t>
                </a:r>
              </a:p>
              <a:p>
                <a:pPr algn="ctr"/>
                <a:r>
                  <a:rPr lang="en-US" sz="2400" b="1" dirty="0" smtClean="0"/>
                  <a:t>DATA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6668037" y="1410237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0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en-US" sz="2400" dirty="0" smtClean="0">
                <a:latin typeface="Calibri" pitchFamily="34" charset="0"/>
              </a:rPr>
              <a:t>amini@sharif.edu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سیر تحول سیستم ذ.ب.ا.  </a:t>
            </a:r>
            <a:r>
              <a:rPr lang="fa-IR" sz="2000" i="0" u="none" dirty="0" smtClean="0">
                <a:cs typeface="+mj-cs"/>
              </a:rPr>
              <a:t>(1)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: رده بندی از مفهوم کاربر ارایه کنید؟  به بیان دیگر گونه های دیگر کاربر کدامند</a:t>
            </a:r>
            <a:r>
              <a:rPr lang="fa-IR" dirty="0" smtClean="0"/>
              <a:t>؟</a:t>
            </a: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سیستم واسط </a:t>
            </a:r>
            <a:r>
              <a:rPr lang="en-US" dirty="0" smtClean="0">
                <a:cs typeface="+mn-cs"/>
              </a:rPr>
              <a:t>“ISR”</a:t>
            </a:r>
            <a:r>
              <a:rPr lang="fa-IR" dirty="0" smtClean="0">
                <a:cs typeface="+mn-cs"/>
              </a:rPr>
              <a:t> سیر تحول خاص خود را دارد :</a:t>
            </a:r>
          </a:p>
          <a:p>
            <a:pPr lvl="1"/>
            <a:r>
              <a:rPr lang="fa-IR" sz="2000" b="0" dirty="0" smtClean="0">
                <a:cs typeface="+mn-cs"/>
              </a:rPr>
              <a:t>6 نسل تکنولوژیک قابل بازیابی است (به طور کلی) </a:t>
            </a:r>
            <a:r>
              <a:rPr lang="en-US" sz="2000" b="0" dirty="0" smtClean="0">
                <a:cs typeface="+mn-cs"/>
              </a:rPr>
              <a:t>]</a:t>
            </a:r>
            <a:r>
              <a:rPr lang="fa-IR" sz="2000" b="0" dirty="0" smtClean="0">
                <a:cs typeface="+mn-cs"/>
              </a:rPr>
              <a:t>دیدگاه نرم‏افزاری</a:t>
            </a:r>
            <a:r>
              <a:rPr lang="en-US" sz="2000" b="0" dirty="0" smtClean="0">
                <a:cs typeface="+mn-cs"/>
              </a:rPr>
              <a:t>[</a:t>
            </a:r>
            <a:endParaRPr lang="en-US" sz="2000" b="0" dirty="0"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2400" y="29718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3581400"/>
            <a:ext cx="3099515" cy="23686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4572000" y="3581400"/>
            <a:ext cx="0" cy="28194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943600" y="4838700"/>
            <a:ext cx="1066800" cy="1714500"/>
            <a:chOff x="5943600" y="4838700"/>
            <a:chExt cx="1066800" cy="1714500"/>
          </a:xfrm>
        </p:grpSpPr>
        <p:grpSp>
          <p:nvGrpSpPr>
            <p:cNvPr id="16" name="Group 15"/>
            <p:cNvGrpSpPr/>
            <p:nvPr/>
          </p:nvGrpSpPr>
          <p:grpSpPr>
            <a:xfrm>
              <a:off x="5943600" y="4838700"/>
              <a:ext cx="1066800" cy="1028700"/>
              <a:chOff x="6782873" y="3657600"/>
              <a:chExt cx="1066800" cy="10287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یک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FS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5943600" y="60198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اواخر 1940 با ظهور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ها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24400" y="4800600"/>
            <a:ext cx="1066800" cy="1752600"/>
            <a:chOff x="4724400" y="4800600"/>
            <a:chExt cx="1066800" cy="1752600"/>
          </a:xfrm>
        </p:grpSpPr>
        <p:grpSp>
          <p:nvGrpSpPr>
            <p:cNvPr id="19" name="Group 18"/>
            <p:cNvGrpSpPr/>
            <p:nvPr/>
          </p:nvGrpSpPr>
          <p:grpSpPr>
            <a:xfrm>
              <a:off x="4724400" y="4800600"/>
              <a:ext cx="1066800" cy="1028700"/>
              <a:chOff x="6782873" y="3657600"/>
              <a:chExt cx="10668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دو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4724400" y="5867400"/>
              <a:ext cx="10668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اواسط 1950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های پیشرفته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4800600"/>
            <a:ext cx="1371600" cy="1752600"/>
            <a:chOff x="4572000" y="4800600"/>
            <a:chExt cx="1371600" cy="1752600"/>
          </a:xfrm>
        </p:grpSpPr>
        <p:grpSp>
          <p:nvGrpSpPr>
            <p:cNvPr id="28" name="Group 27"/>
            <p:cNvGrpSpPr/>
            <p:nvPr/>
          </p:nvGrpSpPr>
          <p:grpSpPr>
            <a:xfrm>
              <a:off x="4724400" y="4800600"/>
              <a:ext cx="1143000" cy="1028700"/>
              <a:chOff x="6782873" y="3657600"/>
              <a:chExt cx="1143000" cy="10287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سه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782873" y="4152900"/>
                <a:ext cx="11430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DBMS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9" name="Rounded Rectangle 28"/>
            <p:cNvSpPr/>
            <p:nvPr/>
          </p:nvSpPr>
          <p:spPr>
            <a:xfrm>
              <a:off x="4572000" y="5867400"/>
              <a:ext cx="13716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از 1965</a:t>
              </a:r>
            </a:p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رده بندی درون نسلی خود را دارد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3429000"/>
            <a:ext cx="1447800" cy="1676400"/>
            <a:chOff x="5867400" y="4838700"/>
            <a:chExt cx="1447800" cy="1676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صفر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بدون واسط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زمانی که اساساً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</a:t>
              </a:r>
              <a:r>
                <a:rPr lang="en-US" sz="1400" b="1" dirty="0">
                  <a:solidFill>
                    <a:schemeClr val="tx1"/>
                  </a:solidFill>
                </a:rPr>
                <a:t>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 وجود نداشتند</a:t>
              </a:r>
            </a:p>
          </p:txBody>
        </p:sp>
      </p:grpSp>
      <p:sp>
        <p:nvSpPr>
          <p:cNvPr id="33" name="Left Brace 32"/>
          <p:cNvSpPr/>
          <p:nvPr/>
        </p:nvSpPr>
        <p:spPr>
          <a:xfrm flipH="1">
            <a:off x="2438401" y="4838700"/>
            <a:ext cx="380999" cy="17907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-152400" y="4838700"/>
            <a:ext cx="2743200" cy="1790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HDBMS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smtClean="0">
                <a:solidFill>
                  <a:schemeClr val="tx1"/>
                </a:solidFill>
              </a:rPr>
              <a:t>Hierarchical</a:t>
            </a:r>
            <a:r>
              <a:rPr lang="fa-IR" sz="1400" b="1" dirty="0" smtClean="0">
                <a:solidFill>
                  <a:schemeClr val="tx1"/>
                </a:solidFill>
              </a:rPr>
              <a:t>) از 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1965</a:t>
            </a:r>
            <a:endParaRPr lang="en-US" sz="1400" b="1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NDBMS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Network</a:t>
            </a:r>
            <a:r>
              <a:rPr lang="fa-IR" sz="1400" b="1" dirty="0" smtClean="0">
                <a:solidFill>
                  <a:schemeClr val="tx1"/>
                </a:solidFill>
              </a:rPr>
              <a:t>)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اوایل 70-75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rgbClr val="000099"/>
                </a:solidFill>
              </a:rPr>
              <a:t>RDBMS</a:t>
            </a:r>
            <a:r>
              <a:rPr lang="fa-IR" sz="1400" b="1" dirty="0" smtClean="0">
                <a:solidFill>
                  <a:srgbClr val="000099"/>
                </a:solidFill>
              </a:rPr>
              <a:t> (</a:t>
            </a:r>
            <a:r>
              <a:rPr lang="en-US" sz="1400" b="1" dirty="0" smtClean="0">
                <a:solidFill>
                  <a:srgbClr val="000099"/>
                </a:solidFill>
              </a:rPr>
              <a:t>Relational</a:t>
            </a:r>
            <a:r>
              <a:rPr lang="fa-IR" sz="1400" b="1" dirty="0" smtClean="0">
                <a:solidFill>
                  <a:srgbClr val="000099"/>
                </a:solidFill>
              </a:rPr>
              <a:t>) تئوری 70 </a:t>
            </a:r>
            <a:r>
              <a:rPr lang="fa-IR" sz="1400" b="1" dirty="0" smtClean="0">
                <a:solidFill>
                  <a:schemeClr val="tx1"/>
                </a:solidFill>
              </a:rPr>
              <a:t>پیاده سازی اوایل80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OODBMS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</a:t>
            </a:r>
            <a:r>
              <a:rPr lang="en-US" sz="1400" b="1" dirty="0" err="1" smtClean="0">
                <a:solidFill>
                  <a:schemeClr val="tx1"/>
                </a:solidFill>
              </a:rPr>
              <a:t>Ori</a:t>
            </a:r>
            <a:r>
              <a:rPr lang="en-US" sz="1400" b="1" dirty="0" smtClean="0">
                <a:solidFill>
                  <a:schemeClr val="tx1"/>
                </a:solidFill>
              </a:rPr>
              <a:t>.</a:t>
            </a:r>
            <a:r>
              <a:rPr lang="fa-IR" sz="1400" b="1" dirty="0" smtClean="0">
                <a:solidFill>
                  <a:schemeClr val="tx1"/>
                </a:solidFill>
              </a:rPr>
              <a:t>) اواسط 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ORDBMS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Rel.</a:t>
            </a:r>
            <a:r>
              <a:rPr lang="fa-IR" sz="1400" b="1" dirty="0" smtClean="0">
                <a:solidFill>
                  <a:schemeClr val="tx1"/>
                </a:solidFill>
              </a:rPr>
              <a:t>) 2000 به بعد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76500" y="4343400"/>
            <a:ext cx="2628900" cy="944987"/>
            <a:chOff x="2476500" y="4343400"/>
            <a:chExt cx="2628900" cy="944987"/>
          </a:xfrm>
        </p:grpSpPr>
        <p:grpSp>
          <p:nvGrpSpPr>
            <p:cNvPr id="6" name="Group 5"/>
            <p:cNvGrpSpPr/>
            <p:nvPr/>
          </p:nvGrpSpPr>
          <p:grpSpPr>
            <a:xfrm>
              <a:off x="2476500" y="4537388"/>
              <a:ext cx="723900" cy="750999"/>
              <a:chOff x="2247900" y="4537388"/>
              <a:chExt cx="723900" cy="750999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2247900" y="4537388"/>
                <a:ext cx="685800" cy="4191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2286000" y="4678847"/>
                <a:ext cx="685800" cy="6095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42"/>
            <p:cNvSpPr/>
            <p:nvPr/>
          </p:nvSpPr>
          <p:spPr>
            <a:xfrm>
              <a:off x="3124200" y="43434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Pre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3886200"/>
            <a:ext cx="2438400" cy="2781300"/>
            <a:chOff x="0" y="3886200"/>
            <a:chExt cx="2438400" cy="2781300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096000"/>
              <a:ext cx="2438400" cy="571500"/>
            </a:xfrm>
            <a:prstGeom prst="roundRect">
              <a:avLst/>
            </a:prstGeom>
            <a:solidFill>
              <a:srgbClr val="0070C0">
                <a:alpha val="3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26" idx="0"/>
              <a:endCxn id="49" idx="2"/>
            </p:cNvCxnSpPr>
            <p:nvPr/>
          </p:nvCxnSpPr>
          <p:spPr>
            <a:xfrm flipV="1">
              <a:off x="1219200" y="4419600"/>
              <a:ext cx="0" cy="1676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228600" y="38862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Post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9" name="Picture 3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444602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4798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3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سیر تحول سیستم ذ.ب.ا.  </a:t>
            </a:r>
            <a:r>
              <a:rPr lang="fa-IR" sz="2000" i="0" u="none" dirty="0" smtClean="0"/>
              <a:t>(2)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85000" lnSpcReduction="10000"/>
          </a:bodyPr>
          <a:lstStyle/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b="0" dirty="0" smtClean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sz="2200" b="0" dirty="0" smtClean="0">
              <a:cs typeface="+mn-cs"/>
            </a:endParaRPr>
          </a:p>
          <a:p>
            <a:pPr algn="r"/>
            <a:r>
              <a:rPr lang="en-US" b="0" dirty="0" smtClean="0">
                <a:cs typeface="+mn-cs"/>
              </a:rPr>
              <a:t>FS</a:t>
            </a:r>
            <a:r>
              <a:rPr lang="fa-IR" b="0" dirty="0" smtClean="0">
                <a:cs typeface="+mn-cs"/>
              </a:rPr>
              <a:t>: سیستم فایل (</a:t>
            </a:r>
            <a:r>
              <a:rPr lang="en-US" sz="1600" b="0" dirty="0" smtClean="0">
                <a:cs typeface="+mn-cs"/>
              </a:rPr>
              <a:t>File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DMS</a:t>
            </a:r>
            <a:r>
              <a:rPr lang="fa-IR" b="0" dirty="0" smtClean="0">
                <a:cs typeface="+mn-cs"/>
              </a:rPr>
              <a:t>: سیستم مدیریت داده‏ها (</a:t>
            </a:r>
            <a:r>
              <a:rPr lang="en-US" sz="1600" b="0" dirty="0" smtClean="0">
                <a:cs typeface="+mn-cs"/>
              </a:rPr>
              <a:t>Data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DBMS</a:t>
            </a:r>
            <a:r>
              <a:rPr lang="fa-IR" b="0" dirty="0" smtClean="0">
                <a:cs typeface="+mn-cs"/>
              </a:rPr>
              <a:t>: سیستم مدیریت پایگاه داده‏ها (</a:t>
            </a:r>
            <a:r>
              <a:rPr lang="en-US" sz="1600" b="0" dirty="0" err="1" smtClean="0">
                <a:cs typeface="+mn-cs"/>
              </a:rPr>
              <a:t>DataBase</a:t>
            </a:r>
            <a:r>
              <a:rPr lang="en-US" sz="1600" b="0" dirty="0" smtClean="0">
                <a:cs typeface="+mn-cs"/>
              </a:rPr>
              <a:t> Management System</a:t>
            </a:r>
            <a:r>
              <a:rPr lang="fa-IR" sz="1600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KBMS</a:t>
            </a:r>
            <a:r>
              <a:rPr lang="fa-IR" b="0" dirty="0" smtClean="0">
                <a:cs typeface="+mn-cs"/>
              </a:rPr>
              <a:t>: سیستم مدیریت پایگاه دانش (</a:t>
            </a:r>
            <a:r>
              <a:rPr lang="en-US" sz="1600" b="0" dirty="0" smtClean="0">
                <a:cs typeface="+mn-cs"/>
              </a:rPr>
              <a:t>Knowledge Base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</a:t>
            </a:r>
            <a:r>
              <a:rPr lang="fa-IR" b="0" dirty="0" smtClean="0">
                <a:cs typeface="+mn-cs"/>
              </a:rPr>
              <a:t>: سیستم داده‏کاوی (</a:t>
            </a:r>
            <a:r>
              <a:rPr lang="en-US" sz="1600" b="0" dirty="0" smtClean="0">
                <a:cs typeface="+mn-cs"/>
              </a:rPr>
              <a:t>Data Mining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KDS</a:t>
            </a:r>
            <a:r>
              <a:rPr lang="fa-IR" b="0" dirty="0" smtClean="0">
                <a:cs typeface="+mn-cs"/>
              </a:rPr>
              <a:t>: سیستم کشف دانش (</a:t>
            </a:r>
            <a:r>
              <a:rPr lang="en-US" sz="1600" b="0" dirty="0" smtClean="0">
                <a:cs typeface="+mn-cs"/>
              </a:rPr>
              <a:t>Knowledge Discovery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endParaRPr lang="fa-IR" b="0" dirty="0" smtClean="0">
              <a:cs typeface="+mn-cs"/>
            </a:endParaRPr>
          </a:p>
          <a:p>
            <a:pPr algn="r"/>
            <a:endParaRPr lang="en-US" b="0" dirty="0" smtClean="0"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562600" y="12954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105400" y="1905000"/>
            <a:ext cx="685800" cy="26479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57600" y="3200400"/>
            <a:ext cx="1447800" cy="1676400"/>
            <a:chOff x="5867400" y="4838700"/>
            <a:chExt cx="1447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چهارم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KBMS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</a:rPr>
                <a:t>Knowledge Base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57400" y="2819400"/>
            <a:ext cx="1447800" cy="1676400"/>
            <a:chOff x="5867400" y="4838700"/>
            <a:chExt cx="1447800" cy="1676400"/>
          </a:xfrm>
        </p:grpSpPr>
        <p:grpSp>
          <p:nvGrpSpPr>
            <p:cNvPr id="18" name="Group 17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پنجم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DM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" y="2362200"/>
            <a:ext cx="1447800" cy="1676400"/>
            <a:chOff x="5867400" y="4838700"/>
            <a:chExt cx="1447800" cy="1676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ششم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KDS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732430" y="1905000"/>
            <a:ext cx="1116170" cy="23241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6549" y="1931831"/>
            <a:ext cx="177085" cy="25639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03949" y="363533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77000" y="36576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20000" y="35052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سیر تحول سیستم ذ.ب.ا. 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000" b="0" dirty="0" smtClean="0"/>
              <a:t>  در این نسل‏بندی، نسل بعدی نسل قبلی را منسوخ نمی‏کند. نسل بعدی نسل قبلی را تکمیل می‏کند و از آن استفاده می‏کند.</a:t>
            </a:r>
          </a:p>
          <a:p>
            <a:r>
              <a:rPr lang="fa-IR" sz="2000" b="0" dirty="0" smtClean="0"/>
              <a:t>  تنوّع نیازهای پردازشی، کنترلی، و عملیاتی سبب ایجاد نسل‏های سیستم «ذ.ب.ا.»  شد.</a:t>
            </a:r>
          </a:p>
        </p:txBody>
      </p:sp>
      <p:pic>
        <p:nvPicPr>
          <p:cNvPr id="4" name="Picture 3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420148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23622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828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داده (</a:t>
            </a:r>
            <a:r>
              <a:rPr lang="en-US" dirty="0" smtClean="0">
                <a:solidFill>
                  <a:srgbClr val="7030A0"/>
                </a:solidFill>
              </a:rPr>
              <a:t>Data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  <a:endParaRPr lang="fa-IR" dirty="0">
              <a:solidFill>
                <a:srgbClr val="7030A0"/>
              </a:solidFill>
            </a:endParaRP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/>
              <a:t> نمایش بوده‏ها، پدیده‏ها، مفاهیم یا شناخته‏ها به طرزی صوری و مناسب برای برقراری ارتباط، تفسیر یا پردازش توسط انسان یا هر امکان خودکار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هر نمایشی اعم از کاراکتری (نویسه‏ای) یا کمیت‏های قیاسی که معنایی به آن قابل انتساب باشد (توسط انسان یا یک مکانیسم خودکار)</a:t>
            </a:r>
          </a:p>
          <a:p>
            <a:r>
              <a:rPr lang="fa-IR" dirty="0" smtClean="0">
                <a:solidFill>
                  <a:srgbClr val="7030A0"/>
                </a:solidFill>
              </a:rPr>
              <a:t>اطلاع (</a:t>
            </a:r>
            <a:r>
              <a:rPr lang="en-US" dirty="0" smtClean="0">
                <a:solidFill>
                  <a:srgbClr val="7030A0"/>
                </a:solidFill>
              </a:rPr>
              <a:t>Information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dirty="0" smtClean="0"/>
              <a:t>تعریف دقیق و جامعی از مفهوم اطلاع وجود ندارد.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[</a:t>
            </a:r>
            <a:r>
              <a:rPr lang="en-US" sz="1800" b="0" u="sng" dirty="0" smtClean="0">
                <a:solidFill>
                  <a:srgbClr val="C00000"/>
                </a:solidFill>
              </a:rPr>
              <a:t>LIPS92</a:t>
            </a:r>
            <a:r>
              <a:rPr lang="fa-IR" sz="1800" b="0" u="sng" dirty="0" smtClean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اطلاع، داده پردازش شده است.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[روحا 78-الف]: </a:t>
            </a:r>
            <a:r>
              <a:rPr lang="fa-IR" sz="1800" b="0" dirty="0" smtClean="0"/>
              <a:t>معنایی که انسان به داده منتسب می‏کند، از طریق قراردادهای شناخته شده‏ای که در نمایش داده به کار می‏روند.</a:t>
            </a:r>
          </a:p>
          <a:p>
            <a:pPr lvl="1"/>
            <a:r>
              <a:rPr lang="fa-IR" sz="1800" b="0" dirty="0" smtClean="0"/>
              <a:t>برخی داده را همان مقدار واقعا ذخیره شده و اطلاع را معنای آن می‏دانند. بنابراین اطلاع دارای خاصیت اطلاع‏دهندگی و ارتباط‏دهندگی است، در حالیکه داده مجرد این خاصیت را ندارد.</a:t>
            </a:r>
            <a:endParaRPr lang="fa-IR" sz="1800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25" y="4602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28" y="5143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9989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دانش (</a:t>
            </a:r>
            <a:r>
              <a:rPr lang="en-US" dirty="0" smtClean="0">
                <a:solidFill>
                  <a:srgbClr val="7030A0"/>
                </a:solidFill>
              </a:rPr>
              <a:t>Knowledge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[</a:t>
            </a:r>
            <a:r>
              <a:rPr lang="en-US" sz="1800" b="0" u="sng" dirty="0">
                <a:solidFill>
                  <a:srgbClr val="C00000"/>
                </a:solidFill>
              </a:rPr>
              <a:t>FROS87</a:t>
            </a:r>
            <a:r>
              <a:rPr lang="fa-IR" sz="1800" b="0" u="sng" dirty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دانش عبارت است از نمایش نمادین جنبه‏هایی از بخشی از جهان واقع (جهان موردنظر یا محیط مطرح)</a:t>
            </a:r>
          </a:p>
          <a:p>
            <a:pPr lvl="2"/>
            <a:r>
              <a:rPr lang="fa-IR" sz="1600" b="0" dirty="0" smtClean="0"/>
              <a:t>مثال: شنبه هوا بارانی است.     حسن فرزند علی است.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دوم [روحا </a:t>
            </a:r>
            <a:r>
              <a:rPr lang="fa-IR" sz="1800" b="0" u="sng" dirty="0" smtClean="0">
                <a:solidFill>
                  <a:srgbClr val="C00000"/>
                </a:solidFill>
              </a:rPr>
              <a:t>91]: </a:t>
            </a:r>
            <a:r>
              <a:rPr lang="fa-IR" sz="1800" b="0" dirty="0"/>
              <a:t>دانش منطقی نوعی شناخت است که از یک مجموعه از اطلاعات بر اساس یک مجموعه از قواعد مشخص، معمولا با روش استقراء حاصل می‏شود. حصول این شناخت می‏تواند توسط انسان یا یک سیستم خودکار انجام شود.</a:t>
            </a:r>
          </a:p>
          <a:p>
            <a:pPr marL="0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32004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22" y="2720050"/>
            <a:ext cx="543678" cy="4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28744</TotalTime>
  <Words>4029</Words>
  <Application>Microsoft Office PowerPoint</Application>
  <PresentationFormat>On-screen Show (4:3)</PresentationFormat>
  <Paragraphs>725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به نام آنکه جان را فکرت آموخت</vt:lpstr>
      <vt:lpstr>مقدمه</vt:lpstr>
      <vt:lpstr>محیط فیزیکی «ذ.ب.ا»</vt:lpstr>
      <vt:lpstr>سیستم واسط ذ.ب.ا.</vt:lpstr>
      <vt:lpstr>سیر تحول سیستم ذ.ب.ا.  (1)</vt:lpstr>
      <vt:lpstr>سیر تحول سیستم ذ.ب.ا.  (2)</vt:lpstr>
      <vt:lpstr>سیر تحول سیستم ذ.ب.ا.  (3)</vt:lpstr>
      <vt:lpstr>داده - اطلاع - دانش</vt:lpstr>
      <vt:lpstr>داده - اطلاع - دانش</vt:lpstr>
      <vt:lpstr>پایگاه داده</vt:lpstr>
      <vt:lpstr>پایگاه داده – مثال مقدماتی</vt:lpstr>
      <vt:lpstr>مثال مقدماتی</vt:lpstr>
      <vt:lpstr>ادامه مثال مقدماتی (مشی فایلینگ)</vt:lpstr>
      <vt:lpstr>طرّاحی فایل</vt:lpstr>
      <vt:lpstr>مثال مقدماتی (مشی فایلینگ)</vt:lpstr>
      <vt:lpstr>نمایش شماتیک مشی فایلینگ</vt:lpstr>
      <vt:lpstr>معایب مشی فایلینگ</vt:lpstr>
      <vt:lpstr>افزونگی</vt:lpstr>
      <vt:lpstr>نمایه‏سازی (نمونه‏ای از افزونگی تکنیکی)</vt:lpstr>
      <vt:lpstr>نمایه سازی (ادامه)</vt:lpstr>
      <vt:lpstr>افزونگی (ادامه)</vt:lpstr>
      <vt:lpstr>مثال مقدماتی : اما در مشی پایگاهی</vt:lpstr>
      <vt:lpstr>مثال مقدماتی : اما در مشی پایگاهی (ادامه 1)</vt:lpstr>
      <vt:lpstr>تراکنش</vt:lpstr>
      <vt:lpstr>ادامه مثال مقدماتی (مشی پایگاهی)</vt:lpstr>
      <vt:lpstr>ادامه مثال مقدماتی (مشی پایگاهی)</vt:lpstr>
      <vt:lpstr>عناصر محیط پایگاهی</vt:lpstr>
      <vt:lpstr>عناصر محیط پایگاهی – (1) سخت‏افزار</vt:lpstr>
      <vt:lpstr>عناصر محیط پایگاهی – (2) نرم افزار</vt:lpstr>
      <vt:lpstr>عناصر محیط پایگاهی – (3) کاربر</vt:lpstr>
      <vt:lpstr>عناصر محیط پایگاهی – (3) کاربر (انواع)</vt:lpstr>
      <vt:lpstr>عناصر محیط پایگاهی – (4) داده</vt:lpstr>
      <vt:lpstr>انواع معماری سیستم پایگاهی</vt:lpstr>
      <vt:lpstr>معماری متمرکز</vt:lpstr>
      <vt:lpstr>معماری مشتری- خدمتگزار</vt:lpstr>
      <vt:lpstr>معماری مشتری –خدمتگزار دوردیفه</vt:lpstr>
      <vt:lpstr>معماری مشتری- خدمتگزار سه‌ردیفه</vt:lpstr>
      <vt:lpstr>معماری چند مشتری-چند خدمتگزار</vt:lpstr>
      <vt:lpstr>معماری توزیع‏شده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Morteza Amini</dc:creator>
  <dc:description>Using the slides without reference to the authors is forbidden!</dc:description>
  <cp:lastModifiedBy>MRT Pack 20 DVDs</cp:lastModifiedBy>
  <cp:revision>182</cp:revision>
  <dcterms:created xsi:type="dcterms:W3CDTF">2012-08-03T07:41:40Z</dcterms:created>
  <dcterms:modified xsi:type="dcterms:W3CDTF">2014-09-25T16:14:44Z</dcterms:modified>
  <cp:version>92-93-1</cp:version>
</cp:coreProperties>
</file>