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9" r:id="rId2"/>
    <p:sldId id="423" r:id="rId3"/>
    <p:sldId id="472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18" r:id="rId17"/>
    <p:sldId id="419" r:id="rId18"/>
    <p:sldId id="420" r:id="rId19"/>
    <p:sldId id="421" r:id="rId20"/>
    <p:sldId id="422" r:id="rId21"/>
    <p:sldId id="436" r:id="rId22"/>
    <p:sldId id="437" r:id="rId23"/>
    <p:sldId id="438" r:id="rId24"/>
    <p:sldId id="439" r:id="rId25"/>
    <p:sldId id="440" r:id="rId26"/>
    <p:sldId id="443" r:id="rId27"/>
    <p:sldId id="441" r:id="rId28"/>
    <p:sldId id="442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73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5" r:id="rId51"/>
    <p:sldId id="464" r:id="rId52"/>
    <p:sldId id="466" r:id="rId53"/>
    <p:sldId id="467" r:id="rId54"/>
    <p:sldId id="468" r:id="rId55"/>
    <p:sldId id="469" r:id="rId56"/>
    <p:sldId id="470" r:id="rId57"/>
    <p:sldId id="471" r:id="rId58"/>
    <p:sldId id="475" r:id="rId59"/>
    <p:sldId id="474" r:id="rId60"/>
    <p:sldId id="476" r:id="rId61"/>
    <p:sldId id="39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23"/>
            <p14:sldId id="47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18"/>
            <p14:sldId id="419"/>
            <p14:sldId id="420"/>
            <p14:sldId id="421"/>
            <p14:sldId id="422"/>
            <p14:sldId id="436"/>
            <p14:sldId id="437"/>
            <p14:sldId id="438"/>
            <p14:sldId id="439"/>
            <p14:sldId id="440"/>
            <p14:sldId id="443"/>
            <p14:sldId id="441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73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5"/>
            <p14:sldId id="464"/>
            <p14:sldId id="466"/>
            <p14:sldId id="467"/>
            <p14:sldId id="468"/>
            <p14:sldId id="469"/>
            <p14:sldId id="470"/>
            <p14:sldId id="471"/>
            <p14:sldId id="475"/>
            <p14:sldId id="474"/>
            <p14:sldId id="47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22E3E-8A0B-49DD-A6F6-6546E8710E67}" type="presOf" srcId="{0721365A-277B-4D27-98BF-7836AE8796A5}" destId="{5E1B7416-EC4F-4D2B-B3F3-3D3BE79A9C7D}" srcOrd="0" destOrd="0" presId="urn:microsoft.com/office/officeart/2005/8/layout/chart3"/>
    <dgm:cxn modelId="{18CA47C0-1F1C-42E0-A332-EBE7B3674D4D}" type="presOf" srcId="{342BA539-1F26-491E-A588-787A49FC90E4}" destId="{91336F9F-F642-4649-8426-652881495E1C}" srcOrd="0" destOrd="0" presId="urn:microsoft.com/office/officeart/2005/8/layout/chart3"/>
    <dgm:cxn modelId="{4E5E0A74-7686-4DC8-A7B8-BFE6EF9F3D7C}" type="presOf" srcId="{6A1DB094-16ED-494E-AA3D-E7F7A60F2C7B}" destId="{749722DA-385C-4333-86B4-B076F0011CD8}" srcOrd="0" destOrd="0" presId="urn:microsoft.com/office/officeart/2005/8/layout/chart3"/>
    <dgm:cxn modelId="{7A3A4AA7-7BE8-4B29-95E2-B414AB5990E6}" type="presOf" srcId="{6A1DB094-16ED-494E-AA3D-E7F7A60F2C7B}" destId="{C9142AFF-F95B-449A-8FDC-BB78E5D5130A}" srcOrd="1" destOrd="0" presId="urn:microsoft.com/office/officeart/2005/8/layout/chart3"/>
    <dgm:cxn modelId="{4A397E75-36D7-48EF-B3C5-35581685FE94}" type="presOf" srcId="{BF919F98-00B5-497E-98DB-2AD26AABB38B}" destId="{F5CA204F-9EB1-45DF-BE75-9862A57F46E7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6A426318-DF50-4C92-B57F-95A1F7E89B08}" type="presOf" srcId="{0721365A-277B-4D27-98BF-7836AE8796A5}" destId="{11C34F0A-DAA2-4AEC-8BB5-0E4C68788CA6}" srcOrd="1" destOrd="0" presId="urn:microsoft.com/office/officeart/2005/8/layout/chart3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BB05B829-FEA7-438C-B801-CBD017CE43F8}" type="presOf" srcId="{342BA539-1F26-491E-A588-787A49FC90E4}" destId="{81E19063-D1C3-4D8C-9A24-DF55053FAE27}" srcOrd="1" destOrd="0" presId="urn:microsoft.com/office/officeart/2005/8/layout/chart3"/>
    <dgm:cxn modelId="{5049778A-0F41-4170-AF2C-D85C9514BC31}" type="presParOf" srcId="{F5CA204F-9EB1-45DF-BE75-9862A57F46E7}" destId="{5E1B7416-EC4F-4D2B-B3F3-3D3BE79A9C7D}" srcOrd="0" destOrd="0" presId="urn:microsoft.com/office/officeart/2005/8/layout/chart3"/>
    <dgm:cxn modelId="{4643CD2B-F7EC-4E7F-AD44-114CD9DFB2BB}" type="presParOf" srcId="{F5CA204F-9EB1-45DF-BE75-9862A57F46E7}" destId="{11C34F0A-DAA2-4AEC-8BB5-0E4C68788CA6}" srcOrd="1" destOrd="0" presId="urn:microsoft.com/office/officeart/2005/8/layout/chart3"/>
    <dgm:cxn modelId="{77B84C5A-9DB5-4FEE-B2D5-4D531839AEF5}" type="presParOf" srcId="{F5CA204F-9EB1-45DF-BE75-9862A57F46E7}" destId="{749722DA-385C-4333-86B4-B076F0011CD8}" srcOrd="2" destOrd="0" presId="urn:microsoft.com/office/officeart/2005/8/layout/chart3"/>
    <dgm:cxn modelId="{B28C78F2-C113-4972-B653-CBF2F888029E}" type="presParOf" srcId="{F5CA204F-9EB1-45DF-BE75-9862A57F46E7}" destId="{C9142AFF-F95B-449A-8FDC-BB78E5D5130A}" srcOrd="3" destOrd="0" presId="urn:microsoft.com/office/officeart/2005/8/layout/chart3"/>
    <dgm:cxn modelId="{4445291C-3812-4ABC-856D-E31D45673A08}" type="presParOf" srcId="{F5CA204F-9EB1-45DF-BE75-9862A57F46E7}" destId="{91336F9F-F642-4649-8426-652881495E1C}" srcOrd="4" destOrd="0" presId="urn:microsoft.com/office/officeart/2005/8/layout/chart3"/>
    <dgm:cxn modelId="{F188F419-C2CA-4B3E-BCB5-2F213C42C5EC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پنجم: مفاهیم اساسی مدل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پنجم:</a:t>
            </a:r>
          </a:p>
          <a:p>
            <a:pPr algn="r" rtl="1"/>
            <a:r>
              <a:rPr lang="fa-IR" sz="3400" dirty="0" smtClean="0">
                <a:cs typeface="+mj-cs"/>
              </a:rPr>
              <a:t>مفاهیم اساسی مدل داده رابطه‏ای</a:t>
            </a:r>
            <a:endParaRPr lang="en-US" sz="3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</a:t>
            </a:r>
            <a:r>
              <a:rPr lang="fa-IR" dirty="0" smtClean="0"/>
              <a:t>جدولی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ویژگی‏های رابطه:</a:t>
            </a:r>
          </a:p>
          <a:p>
            <a:pPr marL="457200" lvl="1" indent="0">
              <a:buNone/>
            </a:pPr>
            <a:r>
              <a:rPr lang="fa-IR" dirty="0" smtClean="0"/>
              <a:t>1- صفات در عنوان رابطه نظم (مکانی) ندارند. [چون مجموعه است]        </a:t>
            </a:r>
            <a:r>
              <a:rPr lang="en-US" dirty="0" smtClean="0"/>
              <a:t>R(A, B) = R(B, A)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	در حالی که در جدول، ستون‏ها می‏توانند نظم مکانی داشته باشند.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 مدل رابطه‏ای، تنها راه ارجاع به صفت رابطه، نام صفت است.</a:t>
            </a:r>
          </a:p>
          <a:p>
            <a:pPr marL="457200" lvl="1" indent="0">
              <a:buNone/>
            </a:pPr>
            <a:r>
              <a:rPr lang="fa-IR" dirty="0" smtClean="0"/>
              <a:t>2- تاپل‏ها [در بدنه] نظم ندارند (مرتب نیستند)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3- رابطه، تاپل تکراری ندارد [چون مجموعه است].</a:t>
            </a:r>
          </a:p>
          <a:p>
            <a:pPr marL="457200" lvl="1" indent="0">
              <a:buNone/>
            </a:pPr>
            <a:r>
              <a:rPr lang="fa-IR" dirty="0" smtClean="0"/>
              <a:t>4- تمام صفات رابطه، تک مقدار هستند [رجوع شود به مفهوم رابطه نرمال] (این ویژگی دلیل تکنیکی دارد و از ذات رابطه نتیجه نمی‏شود). یعنی در هر تاپل دقیقاً یک مقدار برای هر صفت وجود دارد.</a:t>
            </a:r>
          </a:p>
          <a:p>
            <a:pPr lvl="1"/>
            <a:r>
              <a:rPr lang="fa-IR" dirty="0" smtClean="0"/>
              <a:t>در </a:t>
            </a:r>
            <a:r>
              <a:rPr lang="en-US" sz="1800" dirty="0" smtClean="0"/>
              <a:t>RM</a:t>
            </a:r>
            <a:r>
              <a:rPr lang="fa-IR" sz="1800" dirty="0" smtClean="0"/>
              <a:t> </a:t>
            </a:r>
            <a:r>
              <a:rPr lang="fa-IR" dirty="0" smtClean="0"/>
              <a:t>هیچ یک از مفاهیم فایلینگ مطرح نیستند (مثل نظم، فیلد، رکورد، اشاره‏گر، آدرس که در سطح طراحی و فایلینگ فیزیکی مطرح است).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150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مدل رابطه‏ای و مدل جدولی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تفاوت‏های مفهوم رابطه و اصطلاح جدول</a:t>
            </a:r>
          </a:p>
          <a:p>
            <a:pPr lvl="1"/>
            <a:r>
              <a:rPr lang="fa-IR" dirty="0" smtClean="0"/>
              <a:t>3 ویژگی اول رابطه، 3 تفاوت</a:t>
            </a:r>
          </a:p>
          <a:p>
            <a:pPr marL="457200" lvl="1" indent="0">
              <a:buNone/>
            </a:pPr>
            <a:r>
              <a:rPr lang="fa-IR" dirty="0" smtClean="0"/>
              <a:t>4- در رابطه </a:t>
            </a:r>
            <a:r>
              <a:rPr lang="en-US" sz="1800" dirty="0" smtClean="0"/>
              <a:t>m&gt;=0</a:t>
            </a:r>
            <a:r>
              <a:rPr lang="fa-IR" dirty="0" smtClean="0"/>
              <a:t> (درجه)، یعنی از نظر تئوری رابطه می‏تواند از نظر درجه صفر باشد.</a:t>
            </a:r>
          </a:p>
          <a:p>
            <a:pPr marL="457200" lvl="1" indent="0">
              <a:buNone/>
            </a:pPr>
            <a:r>
              <a:rPr lang="fa-IR" dirty="0" smtClean="0"/>
              <a:t>5- رابطه می‏تواند بیش از دو بُعد داشته باشد (مثلا </a:t>
            </a:r>
            <a:r>
              <a:rPr lang="en-US" sz="1800" dirty="0" smtClean="0"/>
              <a:t>Data Cube</a:t>
            </a:r>
            <a:r>
              <a:rPr lang="fa-IR" dirty="0" smtClean="0"/>
              <a:t>).</a:t>
            </a:r>
          </a:p>
          <a:p>
            <a:pPr marL="457200" lvl="1" indent="0">
              <a:buNone/>
            </a:pPr>
            <a:r>
              <a:rPr lang="fa-IR" dirty="0" smtClean="0"/>
              <a:t>6- نمایش دقیق عنوان رابطه به صورت زیر است حال آنکه عنوان جدول چنین نیست.</a:t>
            </a:r>
          </a:p>
          <a:p>
            <a:pPr marL="95250" lvl="1" indent="0" algn="l" rtl="0">
              <a:buNone/>
            </a:pPr>
            <a:r>
              <a:rPr lang="en-US" sz="1800" dirty="0" smtClean="0"/>
              <a:t>R(H): {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, </a:t>
            </a:r>
            <a:r>
              <a:rPr lang="en-US" sz="1800" dirty="0">
                <a:sym typeface="Symbol"/>
              </a:rPr>
              <a:t>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 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, …</a:t>
            </a:r>
            <a:r>
              <a:rPr lang="en-US" sz="1800" dirty="0" smtClean="0"/>
              <a:t>}</a:t>
            </a:r>
            <a:r>
              <a:rPr lang="fa-IR" dirty="0" smtClean="0"/>
              <a:t> عنوان رابطه مجموعه‏ای است از دوتایی‏ها منظم دامنه، صفت    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7- نمایش دقیق تاپل رابطه به صورت زیر است حال آنکه سطر در جدول چنین نیست.</a:t>
            </a:r>
          </a:p>
          <a:p>
            <a:pPr marL="95250" lvl="1" indent="-95250" algn="l" rtl="0">
              <a:buNone/>
            </a:pPr>
            <a:r>
              <a:rPr lang="en-US" sz="1800" dirty="0" smtClean="0"/>
              <a:t>TUPLE: </a:t>
            </a:r>
            <a:r>
              <a:rPr lang="en-US" sz="1800" dirty="0"/>
              <a:t>{</a:t>
            </a:r>
            <a:r>
              <a:rPr lang="en-US" sz="1800" dirty="0">
                <a:sym typeface="Symbol"/>
              </a:rPr>
              <a:t>D</a:t>
            </a:r>
            <a:r>
              <a:rPr lang="en-US" sz="1800" baseline="-25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1 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D</a:t>
            </a:r>
            <a:r>
              <a:rPr lang="en-US" sz="1800" baseline="-25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: </a:t>
            </a:r>
            <a:r>
              <a:rPr lang="en-US" sz="1800" dirty="0" smtClean="0">
                <a:sym typeface="Symbol"/>
              </a:rPr>
              <a:t>A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:V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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…</a:t>
            </a:r>
            <a:r>
              <a:rPr lang="en-US" sz="1800" dirty="0" smtClean="0"/>
              <a:t>}</a:t>
            </a:r>
            <a:r>
              <a:rPr lang="fa-IR" dirty="0" smtClean="0"/>
              <a:t> تاپل مجموعه‏ای است از سه‏تایی‏های منظم دامنه، صفت، مقدار</a:t>
            </a:r>
          </a:p>
          <a:p>
            <a:pPr marL="495300" lvl="2" indent="-95250">
              <a:buNone/>
            </a:pPr>
            <a:r>
              <a:rPr lang="fa-IR" sz="2000" dirty="0" smtClean="0"/>
              <a:t>8- رابطه </a:t>
            </a:r>
            <a:r>
              <a:rPr lang="fa-IR" sz="2000" dirty="0"/>
              <a:t>نمی</a:t>
            </a:r>
            <a:r>
              <a:rPr lang="fa-IR" sz="2000" dirty="0" smtClean="0"/>
              <a:t>‏تواند </a:t>
            </a:r>
            <a:r>
              <a:rPr lang="fa-IR" sz="2000" u="sng" dirty="0" smtClean="0">
                <a:solidFill>
                  <a:srgbClr val="C00000"/>
                </a:solidFill>
              </a:rPr>
              <a:t>هیچ‏مقدار </a:t>
            </a:r>
            <a:r>
              <a:rPr lang="fa-IR" sz="2000" dirty="0" smtClean="0"/>
              <a:t>داشته باشد، ولی جدول می‏تواند.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دامنه [میدان]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دامنه (میدان)</a:t>
            </a:r>
          </a:p>
          <a:p>
            <a:pPr lvl="1"/>
            <a:r>
              <a:rPr lang="fa-IR" dirty="0" smtClean="0"/>
              <a:t>مجموعه‏ای است نامدار از مقادیر هم نوع، که حداقل یک صفت از رابطه، از آن </a:t>
            </a:r>
            <a:r>
              <a:rPr lang="fa-IR" sz="1800" b="1" dirty="0" smtClean="0">
                <a:solidFill>
                  <a:srgbClr val="C00000"/>
                </a:solidFill>
              </a:rPr>
              <a:t>معنا</a:t>
            </a:r>
            <a:r>
              <a:rPr lang="fa-IR" dirty="0" smtClean="0"/>
              <a:t>، </a:t>
            </a:r>
            <a:r>
              <a:rPr lang="fa-IR" sz="1800" b="1" dirty="0" smtClean="0">
                <a:solidFill>
                  <a:srgbClr val="C00000"/>
                </a:solidFill>
              </a:rPr>
              <a:t>نوع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و </a:t>
            </a:r>
            <a:r>
              <a:rPr lang="fa-IR" sz="1800" b="1" dirty="0" smtClean="0">
                <a:solidFill>
                  <a:srgbClr val="C00000"/>
                </a:solidFill>
              </a:rPr>
              <a:t>مقدار</a:t>
            </a:r>
            <a:r>
              <a:rPr lang="fa-IR" sz="1800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می‏گیرد.</a:t>
            </a:r>
          </a:p>
          <a:p>
            <a:pPr lvl="1"/>
            <a:r>
              <a:rPr lang="fa-IR" dirty="0" smtClean="0"/>
              <a:t>معادل است با مفهوم </a:t>
            </a:r>
            <a:r>
              <a:rPr lang="en-US" sz="1800" dirty="0" smtClean="0"/>
              <a:t>Data Type</a:t>
            </a:r>
            <a:r>
              <a:rPr lang="fa-IR" dirty="0" smtClean="0"/>
              <a:t> در تئوری انواع.</a:t>
            </a:r>
          </a:p>
          <a:p>
            <a:pPr lvl="1"/>
            <a:r>
              <a:rPr lang="fa-IR" dirty="0" smtClean="0"/>
              <a:t>دامنه‏هایی که یک رابطه روی آن‏ها تعریف می‏شود، لزوماً متمایز نیستند.</a:t>
            </a:r>
          </a:p>
          <a:p>
            <a:pPr marL="457200" lvl="1" indent="0" algn="l" rtl="0">
              <a:buNone/>
            </a:pPr>
            <a:r>
              <a:rPr lang="en-US" dirty="0" smtClean="0"/>
              <a:t>R(H)</a:t>
            </a:r>
            <a:r>
              <a:rPr lang="fa-IR" dirty="0" smtClean="0"/>
              <a:t> مفروض  </a:t>
            </a:r>
          </a:p>
          <a:p>
            <a:pPr marL="457200" lvl="1" indent="0" algn="l" rt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j</a:t>
            </a:r>
            <a:r>
              <a:rPr lang="en-US" dirty="0" err="1" smtClean="0">
                <a:sym typeface="Euclid Symbol"/>
              </a:rPr>
              <a:t>H</a:t>
            </a:r>
            <a:r>
              <a:rPr lang="en-US" dirty="0" smtClean="0">
                <a:sym typeface="Euclid Symbol"/>
              </a:rPr>
              <a:t>,  </a:t>
            </a:r>
            <a:r>
              <a:rPr lang="en-US" dirty="0" err="1" smtClean="0">
                <a:sym typeface="Euclid Symbol"/>
              </a:rPr>
              <a:t>A</a:t>
            </a:r>
            <a:r>
              <a:rPr lang="en-US" baseline="-25000" dirty="0" err="1" smtClean="0">
                <a:sym typeface="Euclid Symbol"/>
              </a:rPr>
              <a:t>i</a:t>
            </a:r>
            <a:r>
              <a:rPr lang="en-US" dirty="0" err="1" smtClean="0">
                <a:sym typeface="Symbol"/>
              </a:rPr>
              <a:t>A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  (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>
                <a:sym typeface="Symbol"/>
              </a:rPr>
              <a:t>D</a:t>
            </a:r>
            <a:r>
              <a:rPr lang="en-US" baseline="-25000" dirty="0" err="1">
                <a:sym typeface="Symbol"/>
              </a:rPr>
              <a:t>j</a:t>
            </a:r>
            <a:r>
              <a:rPr lang="en-US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لزوما چنین نیست که</a:t>
            </a:r>
            <a:r>
              <a:rPr lang="en-US" dirty="0" smtClean="0">
                <a:sym typeface="Symbol"/>
              </a:rPr>
              <a:t>)</a:t>
            </a:r>
            <a:endParaRPr lang="fa-IR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مثالی از یک رابطه 5-تایی که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دوصفت آن از یک دامنه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سه صفت آن از یک دامنه باشد.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dirty="0" smtClean="0"/>
              <a:t>m</a:t>
            </a:r>
            <a:r>
              <a:rPr lang="fa-IR" dirty="0" smtClean="0"/>
              <a:t> درجه رابطه و </a:t>
            </a:r>
            <a:r>
              <a:rPr lang="en-US" dirty="0" smtClean="0"/>
              <a:t>n</a:t>
            </a:r>
            <a:r>
              <a:rPr lang="fa-IR" dirty="0" smtClean="0"/>
              <a:t> تعداد دامنه‏ها باشد، داریم: </a:t>
            </a:r>
            <a:r>
              <a:rPr lang="en-US" dirty="0" err="1" smtClean="0"/>
              <a:t>n</a:t>
            </a:r>
            <a:r>
              <a:rPr lang="en-US" dirty="0" err="1" smtClean="0">
                <a:sym typeface="Euclid Symbol"/>
              </a:rPr>
              <a:t>m</a:t>
            </a:r>
            <a:r>
              <a:rPr lang="fa-IR" dirty="0" smtClean="0">
                <a:sym typeface="Euclid 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Euclid Symbol"/>
              </a:rPr>
              <a:t>برای تعریف یک رابطه در سیستم رابطه‏ای، از لحاظ تئوریک، ابتدا باید دامنه‏هایش را تعریف کرد.</a:t>
            </a:r>
          </a:p>
          <a:p>
            <a:pPr marL="0" indent="0">
              <a:lnSpc>
                <a:spcPct val="200000"/>
              </a:lnSpc>
              <a:buNone/>
            </a:pPr>
            <a:endParaRPr lang="fa-IR" dirty="0"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27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</a:t>
            </a:r>
            <a:r>
              <a:rPr lang="fa-IR" dirty="0" smtClean="0"/>
              <a:t>]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مثالی از شمای پایگاه رابطه‏ای </a:t>
            </a:r>
          </a:p>
          <a:p>
            <a:pPr marL="0" indent="0">
              <a:buNone/>
            </a:pPr>
            <a:r>
              <a:rPr lang="fa-IR" dirty="0" smtClean="0"/>
              <a:t>     (در مدل تئوریک)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5826275" cy="51783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DOMAIN  </a:t>
            </a:r>
            <a:r>
              <a:rPr lang="en-US" sz="1600" dirty="0" smtClean="0"/>
              <a:t>SN 	CHAR(8)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 smtClean="0"/>
              <a:t>‘00000000’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SNAME 	CHAR(20)	</a:t>
            </a:r>
            <a:r>
              <a:rPr lang="en-US" sz="1600" b="1" dirty="0" smtClean="0"/>
              <a:t>DEFAULT </a:t>
            </a:r>
            <a:r>
              <a:rPr lang="en-US" sz="1600" dirty="0" smtClean="0"/>
              <a:t>‘</a:t>
            </a:r>
            <a:r>
              <a:rPr lang="en-US" sz="1600" dirty="0" err="1" smtClean="0"/>
              <a:t>noname</a:t>
            </a:r>
            <a:r>
              <a:rPr lang="en-US" sz="1600" dirty="0" smtClean="0"/>
              <a:t>’</a:t>
            </a: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SJ 	CHAR(4)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b="1" dirty="0" smtClean="0"/>
              <a:t> </a:t>
            </a:r>
            <a:r>
              <a:rPr lang="en-US" sz="1600" dirty="0" smtClean="0"/>
              <a:t>SL 	CHAR(3)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SD 	CHAR(4)</a:t>
            </a:r>
            <a:r>
              <a:rPr lang="en-US" sz="1600" b="1" dirty="0"/>
              <a:t> </a:t>
            </a:r>
            <a:r>
              <a:rPr lang="en-US" sz="1600" b="1" dirty="0" smtClean="0"/>
              <a:t>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CN 	CHAR(6)</a:t>
            </a:r>
            <a:r>
              <a:rPr lang="en-US" sz="1600" b="1" dirty="0"/>
              <a:t>	</a:t>
            </a:r>
            <a:r>
              <a:rPr lang="en-US" sz="1600" b="1" dirty="0" smtClean="0"/>
              <a:t>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CREATE DOMAIN </a:t>
            </a:r>
            <a:r>
              <a:rPr lang="en-US" sz="1600" dirty="0" smtClean="0"/>
              <a:t>GRADE 	DEC(2, 2)</a:t>
            </a:r>
            <a:r>
              <a:rPr lang="en-US" sz="1600" b="1" dirty="0" smtClean="0"/>
              <a:t> 	DEFAULT </a:t>
            </a:r>
            <a:r>
              <a:rPr lang="en-US" sz="1600" dirty="0"/>
              <a:t>‘?...?’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  </a:t>
            </a:r>
            <a:r>
              <a:rPr lang="en-US" sz="1600" b="1" dirty="0" smtClean="0"/>
              <a:t>DOMAIN </a:t>
            </a:r>
            <a:r>
              <a:rPr lang="en-US" sz="1600" dirty="0" smtClean="0"/>
              <a:t> SN,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STNAME  </a:t>
            </a:r>
            <a:r>
              <a:rPr lang="en-US" sz="1600" b="1" dirty="0" smtClean="0"/>
              <a:t>DOMAIN</a:t>
            </a:r>
            <a:r>
              <a:rPr lang="en-US" sz="1600" dirty="0" smtClean="0"/>
              <a:t>  SNAME, 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STJ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SJ,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STL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STL,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STD  </a:t>
            </a:r>
            <a:r>
              <a:rPr lang="en-US" sz="1600" b="1" dirty="0" smtClean="0"/>
              <a:t>DOMAIN  </a:t>
            </a:r>
            <a:r>
              <a:rPr lang="en-US" sz="1600" dirty="0" smtClean="0"/>
              <a:t>SD)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COUR ….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CREATE RELATION </a:t>
            </a:r>
            <a:r>
              <a:rPr lang="en-US" sz="1600" dirty="0" smtClean="0"/>
              <a:t>SCR …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326932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5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دامنه [میدان]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دستورات زیر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مطالعه شود.</a:t>
            </a:r>
          </a:p>
          <a:p>
            <a:pPr lvl="1"/>
            <a:r>
              <a:rPr lang="en-US" sz="1800" dirty="0" smtClean="0"/>
              <a:t>CREATE DOMAIN</a:t>
            </a:r>
          </a:p>
          <a:p>
            <a:pPr lvl="1"/>
            <a:r>
              <a:rPr lang="en-US" sz="1800" dirty="0" smtClean="0"/>
              <a:t>ALTER DOMAIN</a:t>
            </a:r>
          </a:p>
          <a:p>
            <a:pPr lvl="1"/>
            <a:r>
              <a:rPr lang="en-US" sz="1800" dirty="0" smtClean="0"/>
              <a:t>DROP DOMAIN</a:t>
            </a:r>
            <a:endParaRPr lang="fa-IR" sz="1800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fa-IR" dirty="0" smtClean="0"/>
              <a:t>         مزایای مفهوم دامنه از دیدگاه مهندسی نرم‏افزار بررسی شود.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60" y="35814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796" y="1416268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65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نرمال و غیرنرمال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رابطه نرمال (بهنجار- عادی </a:t>
            </a:r>
            <a:r>
              <a:rPr lang="en-US" sz="1800" b="1" dirty="0" smtClean="0">
                <a:solidFill>
                  <a:srgbClr val="7030A0"/>
                </a:solidFill>
              </a:rPr>
              <a:t>Flat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رابطه‏ای که تمام صفات آن تک‏مقداری (حداکثر دارای یک مقدار در هر تاپل) باشند.</a:t>
            </a:r>
          </a:p>
          <a:p>
            <a:pPr lvl="1"/>
            <a:endParaRPr lang="fa-IR" dirty="0"/>
          </a:p>
          <a:p>
            <a:r>
              <a:rPr lang="fa-IR" b="1" dirty="0" smtClean="0">
                <a:solidFill>
                  <a:srgbClr val="7030A0"/>
                </a:solidFill>
              </a:rPr>
              <a:t>رابطه غیرنرمال (</a:t>
            </a:r>
            <a:r>
              <a:rPr lang="en-US" sz="1800" b="1" dirty="0" smtClean="0">
                <a:solidFill>
                  <a:srgbClr val="7030A0"/>
                </a:solidFill>
              </a:rPr>
              <a:t>Nested Relation</a:t>
            </a:r>
            <a:r>
              <a:rPr lang="fa-IR" b="1" dirty="0" smtClean="0">
                <a:solidFill>
                  <a:srgbClr val="7030A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fa-IR" dirty="0" smtClean="0"/>
              <a:t>     رابطه‏ای که حداقل یک صفت آن چندمقداری 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تعریف زیر درست </a:t>
            </a:r>
            <a:r>
              <a:rPr lang="fa-IR" b="1" u="sng" dirty="0" smtClean="0"/>
              <a:t>نیست:</a:t>
            </a:r>
          </a:p>
          <a:p>
            <a:pPr lvl="1"/>
            <a:r>
              <a:rPr lang="fa-IR" dirty="0" smtClean="0"/>
              <a:t>رابطه</a:t>
            </a:r>
            <a:r>
              <a:rPr lang="fa-IR" dirty="0"/>
              <a:t>‏ای نرمال است که مقادیر تمام صفات آن اتمیک (تجزیه نشدنی) باشند</a:t>
            </a:r>
            <a:r>
              <a:rPr lang="fa-IR" dirty="0" smtClean="0"/>
              <a:t>.</a:t>
            </a:r>
            <a:endParaRPr lang="fa-IR" dirty="0"/>
          </a:p>
          <a:p>
            <a:pPr lvl="1"/>
            <a:r>
              <a:rPr lang="fa-IR" b="1" dirty="0" smtClean="0"/>
              <a:t>تذکر:  </a:t>
            </a:r>
            <a:r>
              <a:rPr lang="fa-IR" dirty="0" smtClean="0"/>
              <a:t>ساده یا مرکّب بودن صفت نقشی در نرمال بودن و نبودن آن ندارد.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969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3559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5718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9" y="1447800"/>
            <a:ext cx="770791" cy="70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2664410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NNCOPRECO ( COID  ,  PRECOID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35750" y="2230558"/>
            <a:ext cx="3171922" cy="891052"/>
            <a:chOff x="7611977" y="1522605"/>
            <a:chExt cx="3171922" cy="891052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576173" y="1707271"/>
              <a:ext cx="387997" cy="5035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64170" y="1522605"/>
              <a:ext cx="181972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ساده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11977" y="2007914"/>
              <a:ext cx="964196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c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09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864701"/>
                  </p:ext>
                </p:extLst>
              </p:nvPr>
            </p:nvGraphicFramePr>
            <p:xfrm>
              <a:off x="1635804" y="3142819"/>
              <a:ext cx="2174196" cy="2645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PRECOID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8169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56716" b="-167910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185841" b="-99115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c03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c10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>
            <a:off x="179219" y="3564952"/>
            <a:ext cx="3636080" cy="862943"/>
            <a:chOff x="6180110" y="1499257"/>
            <a:chExt cx="3636080" cy="862943"/>
          </a:xfrm>
        </p:grpSpPr>
        <p:cxnSp>
          <p:nvCxnSpPr>
            <p:cNvPr id="14" name="Straight Arrow Connector 13"/>
            <p:cNvCxnSpPr>
              <a:stCxn id="16" idx="1"/>
              <a:endCxn id="15" idx="3"/>
            </p:cNvCxnSpPr>
            <p:nvPr/>
          </p:nvCxnSpPr>
          <p:spPr>
            <a:xfrm flipH="1">
              <a:off x="7042847" y="1930729"/>
              <a:ext cx="569129" cy="51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80110" y="1751205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11976" y="1499257"/>
              <a:ext cx="2204214" cy="8629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91000" y="2653525"/>
            <a:ext cx="37151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COPRECO ( COID  ,  PRECOID )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8709"/>
              </p:ext>
            </p:extLst>
          </p:nvPr>
        </p:nvGraphicFramePr>
        <p:xfrm>
          <a:off x="5312094" y="3131934"/>
          <a:ext cx="2174196" cy="265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1366014"/>
              </a:tblGrid>
              <a:tr h="352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PRECOID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c11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c17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c08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c09</a:t>
                      </a:r>
                      <a:endParaRPr lang="en-US" dirty="0"/>
                    </a:p>
                  </a:txBody>
                  <a:tcPr anchor="ctr"/>
                </a:tc>
              </a:tr>
              <a:tr h="3822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 flipH="1">
            <a:off x="5270863" y="3871858"/>
            <a:ext cx="3660028" cy="442826"/>
            <a:chOff x="6180110" y="1653763"/>
            <a:chExt cx="3660028" cy="442826"/>
          </a:xfrm>
        </p:grpSpPr>
        <p:cxnSp>
          <p:nvCxnSpPr>
            <p:cNvPr id="24" name="Straight Arrow Connector 23"/>
            <p:cNvCxnSpPr>
              <a:stCxn id="26" idx="1"/>
              <a:endCxn id="25" idx="3"/>
            </p:cNvCxnSpPr>
            <p:nvPr/>
          </p:nvCxnSpPr>
          <p:spPr>
            <a:xfrm flipH="1" flipV="1">
              <a:off x="7042847" y="1870556"/>
              <a:ext cx="593077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80110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635924" y="1653763"/>
              <a:ext cx="2204214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79476" y="4273317"/>
            <a:ext cx="1302124" cy="1210493"/>
            <a:chOff x="3879476" y="3437707"/>
            <a:chExt cx="1302124" cy="1210493"/>
          </a:xfrm>
        </p:grpSpPr>
        <p:sp>
          <p:nvSpPr>
            <p:cNvPr id="27" name="Right Arrow 26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</a:t>
              </a:r>
              <a:br>
                <a:rPr lang="fa-IR" sz="1600" b="1" dirty="0" smtClean="0">
                  <a:cs typeface="B Nazanin" pitchFamily="2" charset="-78"/>
                </a:rPr>
              </a:br>
              <a:r>
                <a:rPr lang="fa-IR" sz="1600" b="1" dirty="0" smtClean="0">
                  <a:cs typeface="B Nazanin" pitchFamily="2" charset="-78"/>
                </a:rPr>
                <a:t>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837741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5042" y="3063767"/>
            <a:ext cx="15866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799"/>
          </a:xfrm>
        </p:spPr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  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90" y="1443524"/>
            <a:ext cx="752810" cy="69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614232"/>
            <a:ext cx="3048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NNSP  (   S#  ,           PQTY    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1867066"/>
            <a:ext cx="3845953" cy="1180935"/>
            <a:chOff x="7383376" y="1409865"/>
            <a:chExt cx="3845953" cy="1180935"/>
          </a:xfrm>
        </p:grpSpPr>
        <p:cxnSp>
          <p:nvCxnSpPr>
            <p:cNvPr id="7" name="Straight Arrow Connector 6"/>
            <p:cNvCxnSpPr>
              <a:stCxn id="9" idx="3"/>
              <a:endCxn id="8" idx="1"/>
            </p:cNvCxnSpPr>
            <p:nvPr/>
          </p:nvCxnSpPr>
          <p:spPr>
            <a:xfrm flipV="1">
              <a:off x="8273908" y="1717642"/>
              <a:ext cx="1049130" cy="6702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323038" y="1409865"/>
              <a:ext cx="1906291" cy="61555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>
                  <a:cs typeface="B Nazanin" pitchFamily="2" charset="-78"/>
                </a:rPr>
                <a:t>صفت چندمقداری مرکب</a:t>
              </a:r>
              <a:endParaRPr lang="en-US" dirty="0" smtClean="0">
                <a:cs typeface="B Nazanin" pitchFamily="2" charset="-78"/>
              </a:endParaRPr>
            </a:p>
            <a:p>
              <a:pPr algn="ctr" rtl="1"/>
              <a:r>
                <a:rPr lang="en-US" sz="1600" dirty="0" smtClean="0">
                  <a:cs typeface="B Nazanin" pitchFamily="2" charset="-78"/>
                </a:rPr>
                <a:t>P# , QTY</a:t>
              </a:r>
              <a:endParaRPr lang="en-US" sz="1600" dirty="0">
                <a:cs typeface="B Nazanin" pitchFamily="2" charset="-78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83376" y="2185057"/>
              <a:ext cx="8905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50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          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90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553457"/>
                  </p:ext>
                </p:extLst>
              </p:nvPr>
            </p:nvGraphicFramePr>
            <p:xfrm>
              <a:off x="1325418" y="3300032"/>
              <a:ext cx="2174196" cy="27959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182"/>
                    <a:gridCol w="136601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S#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PQTY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s1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47170" r="-446" b="-141509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s2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375" t="-208929" r="-446" b="-100893"/>
                          </a:stretch>
                        </a:blipFill>
                      </a:tcPr>
                    </a:tc>
                  </a:tr>
                  <a:tr h="685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s3</a:t>
                          </a:r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p1</a:t>
                          </a:r>
                          <a:r>
                            <a:rPr lang="en-US" i="0" baseline="0" dirty="0" smtClean="0"/>
                            <a:t>      150</a:t>
                          </a:r>
                          <a:endParaRPr lang="en-US" i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Group 12"/>
          <p:cNvGrpSpPr/>
          <p:nvPr/>
        </p:nvGrpSpPr>
        <p:grpSpPr>
          <a:xfrm flipH="1">
            <a:off x="59678" y="3746864"/>
            <a:ext cx="3469846" cy="990600"/>
            <a:chOff x="7285401" y="1499257"/>
            <a:chExt cx="3469846" cy="990600"/>
          </a:xfrm>
        </p:grpSpPr>
        <p:cxnSp>
          <p:nvCxnSpPr>
            <p:cNvPr id="14" name="Straight Arrow Connector 13"/>
            <p:cNvCxnSpPr>
              <a:stCxn id="16" idx="3"/>
              <a:endCxn id="15" idx="1"/>
            </p:cNvCxnSpPr>
            <p:nvPr/>
          </p:nvCxnSpPr>
          <p:spPr>
            <a:xfrm flipV="1">
              <a:off x="9489615" y="1975660"/>
              <a:ext cx="402895" cy="188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892510" y="1790994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85401" y="1499257"/>
              <a:ext cx="2204214" cy="990600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53000" y="2667001"/>
            <a:ext cx="3505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SP  (   S#      ,      P#      ,     QTY  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34279"/>
              </p:ext>
            </p:extLst>
          </p:nvPr>
        </p:nvGraphicFramePr>
        <p:xfrm>
          <a:off x="5364018" y="3289664"/>
          <a:ext cx="2598182" cy="281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2"/>
                <a:gridCol w="838200"/>
                <a:gridCol w="951800"/>
              </a:tblGrid>
              <a:tr h="3465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  <a:tr h="4077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 flipH="1">
            <a:off x="5334000" y="4052975"/>
            <a:ext cx="3775417" cy="442826"/>
            <a:chOff x="6140921" y="1653763"/>
            <a:chExt cx="3775417" cy="442826"/>
          </a:xfrm>
        </p:grpSpPr>
        <p:cxnSp>
          <p:nvCxnSpPr>
            <p:cNvPr id="20" name="Straight Arrow Connector 19"/>
            <p:cNvCxnSpPr>
              <a:stCxn id="22" idx="1"/>
              <a:endCxn id="21" idx="3"/>
            </p:cNvCxnSpPr>
            <p:nvPr/>
          </p:nvCxnSpPr>
          <p:spPr>
            <a:xfrm flipH="1" flipV="1">
              <a:off x="7003658" y="1870556"/>
              <a:ext cx="245581" cy="4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40921" y="1685890"/>
              <a:ext cx="862737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یک تاپل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49239" y="1653763"/>
              <a:ext cx="2667099" cy="442826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0" y="4123508"/>
            <a:ext cx="1302124" cy="1210493"/>
            <a:chOff x="3879476" y="3437707"/>
            <a:chExt cx="1302124" cy="1210493"/>
          </a:xfrm>
        </p:grpSpPr>
        <p:sp>
          <p:nvSpPr>
            <p:cNvPr id="24" name="Right Arrow 23"/>
            <p:cNvSpPr/>
            <p:nvPr/>
          </p:nvSpPr>
          <p:spPr>
            <a:xfrm>
              <a:off x="3943710" y="3437707"/>
              <a:ext cx="1161690" cy="37229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79476" y="3810000"/>
              <a:ext cx="1302124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cs typeface="B Nazanin" pitchFamily="2" charset="-78"/>
                </a:rPr>
                <a:t>تبدیل به رابطه نرمال</a:t>
              </a:r>
              <a:endParaRPr lang="en-US" sz="1600" b="1" dirty="0" smtClean="0">
                <a:cs typeface="B Nazanin" pitchFamily="2" charset="-78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447800" y="30480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85042" y="3063767"/>
            <a:ext cx="1196758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/>
              <a:t>دلیل نرمال بودن رابطه در</a:t>
            </a:r>
            <a:r>
              <a:rPr lang="fa-IR" sz="1800" b="1" dirty="0" smtClean="0"/>
              <a:t> </a:t>
            </a:r>
            <a:r>
              <a:rPr lang="en-US" sz="1800" b="1" dirty="0" smtClean="0"/>
              <a:t>RM</a:t>
            </a:r>
            <a:r>
              <a:rPr lang="fa-IR" b="1" dirty="0" smtClean="0"/>
              <a:t>:</a:t>
            </a:r>
          </a:p>
          <a:p>
            <a:pPr lvl="1"/>
            <a:endParaRPr lang="fa-IR" sz="300" dirty="0" smtClean="0"/>
          </a:p>
          <a:p>
            <a:pPr lvl="1"/>
            <a:r>
              <a:rPr lang="fa-IR" dirty="0" smtClean="0"/>
              <a:t>سادگی در </a:t>
            </a:r>
          </a:p>
          <a:p>
            <a:pPr lvl="1"/>
            <a:endParaRPr lang="fa-IR" dirty="0"/>
          </a:p>
          <a:p>
            <a:pPr lvl="1"/>
            <a:endParaRPr lang="fa-IR" sz="3600" dirty="0" smtClean="0"/>
          </a:p>
          <a:p>
            <a:pPr marL="457200" lvl="1" indent="0">
              <a:buNone/>
            </a:pPr>
            <a:r>
              <a:rPr lang="fa-IR" dirty="0" smtClean="0"/>
              <a:t>  برای درک موارد 2 و 3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درج کن 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6972295" y="1994338"/>
            <a:ext cx="190504" cy="1663262"/>
          </a:xfrm>
          <a:prstGeom prst="leftBrace">
            <a:avLst>
              <a:gd name="adj1" fmla="val 42619"/>
              <a:gd name="adj2" fmla="val 1701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00600" y="1981200"/>
            <a:ext cx="2266947" cy="1663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1- نمایش ظاهری رابطه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2- دستورات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 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DSL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3- اجرای دستورات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6559" y="1828800"/>
            <a:ext cx="1831241" cy="1295400"/>
            <a:chOff x="-107244" y="3733800"/>
            <a:chExt cx="183124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-107244" y="3733800"/>
              <a:ext cx="1831240" cy="676194"/>
              <a:chOff x="-107244" y="3733800"/>
              <a:chExt cx="1831240" cy="676194"/>
            </a:xfrm>
          </p:grpSpPr>
          <p:cxnSp>
            <p:nvCxnSpPr>
              <p:cNvPr id="18" name="Straight Arrow Connector 17"/>
              <p:cNvCxnSpPr>
                <a:endCxn id="19" idx="1"/>
              </p:cNvCxnSpPr>
              <p:nvPr/>
            </p:nvCxnSpPr>
            <p:spPr>
              <a:xfrm flipH="1" flipV="1">
                <a:off x="852580" y="3952794"/>
                <a:ext cx="871416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 flipH="1">
                <a:off x="-1072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DDL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-107244" y="4191000"/>
              <a:ext cx="1831240" cy="437988"/>
              <a:chOff x="-31044" y="3733800"/>
              <a:chExt cx="1831240" cy="437988"/>
            </a:xfrm>
          </p:grpSpPr>
          <p:cxnSp>
            <p:nvCxnSpPr>
              <p:cNvPr id="16" name="Straight Arrow Connector 15"/>
              <p:cNvCxnSpPr>
                <a:endCxn id="17" idx="1"/>
              </p:cNvCxnSpPr>
              <p:nvPr/>
            </p:nvCxnSpPr>
            <p:spPr>
              <a:xfrm flipH="1" flipV="1">
                <a:off x="928780" y="3952794"/>
                <a:ext cx="871416" cy="34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 flipH="1">
                <a:off x="-31044" y="3733800"/>
                <a:ext cx="95982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DML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156" y="4409994"/>
              <a:ext cx="1678841" cy="619206"/>
              <a:chOff x="45156" y="3499306"/>
              <a:chExt cx="1678841" cy="619206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852580" y="3499306"/>
                <a:ext cx="871417" cy="40127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/>
              <p:cNvSpPr/>
              <p:nvPr/>
            </p:nvSpPr>
            <p:spPr>
              <a:xfrm flipH="1">
                <a:off x="45156" y="3680524"/>
                <a:ext cx="691774" cy="43798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DCL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sp>
        <p:nvSpPr>
          <p:cNvPr id="24" name="Down Arrow 23"/>
          <p:cNvSpPr/>
          <p:nvPr/>
        </p:nvSpPr>
        <p:spPr>
          <a:xfrm>
            <a:off x="6259253" y="2825969"/>
            <a:ext cx="198694" cy="37443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cs typeface="B Nazanin" pitchFamily="2" charset="-78"/>
            </a:endParaRPr>
          </a:p>
        </p:txBody>
      </p: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2" y="3914589"/>
            <a:ext cx="717177" cy="65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52400" y="4572000"/>
            <a:ext cx="7239002" cy="778574"/>
            <a:chOff x="-320461" y="2475363"/>
            <a:chExt cx="7239002" cy="778574"/>
          </a:xfrm>
        </p:grpSpPr>
        <p:cxnSp>
          <p:nvCxnSpPr>
            <p:cNvPr id="37" name="Straight Arrow Connector 36"/>
            <p:cNvCxnSpPr>
              <a:endCxn id="38" idx="1"/>
            </p:cNvCxnSpPr>
            <p:nvPr/>
          </p:nvCxnSpPr>
          <p:spPr>
            <a:xfrm flipH="1" flipV="1">
              <a:off x="6308939" y="2863325"/>
              <a:ext cx="609602" cy="3906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در هر دو رابطه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منجر می شود به درج «تاپل 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در رابطه» با همان دستور ساده «درج کن تاپل را».</a:t>
                  </a:r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 t="-3150" b="-18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152400" y="5426768"/>
            <a:ext cx="7239002" cy="775924"/>
            <a:chOff x="-320461" y="2475363"/>
            <a:chExt cx="7239002" cy="775924"/>
          </a:xfrm>
        </p:grpSpPr>
        <p:cxnSp>
          <p:nvCxnSpPr>
            <p:cNvPr id="46" name="Straight Arrow Connector 45"/>
            <p:cNvCxnSpPr>
              <a:endCxn id="47" idx="1"/>
            </p:cNvCxnSpPr>
            <p:nvPr/>
          </p:nvCxnSpPr>
          <p:spPr>
            <a:xfrm flipH="1">
              <a:off x="6308939" y="2475363"/>
              <a:ext cx="609602" cy="3879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</m:oMath>
                  </a14:m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: با همان دستور ساده درج می شود در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SP 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و نه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.</a:t>
                  </a: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320461" y="2475363"/>
                  <a:ext cx="6629400" cy="775924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20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RDM</a:t>
            </a:r>
            <a:r>
              <a:rPr lang="fa-IR" sz="1800" dirty="0" smtClean="0"/>
              <a:t> </a:t>
            </a:r>
            <a:r>
              <a:rPr lang="fa-IR" dirty="0" smtClean="0"/>
              <a:t>مبنای تئوریک </a:t>
            </a:r>
            <a:r>
              <a:rPr lang="en-US" sz="1800" dirty="0" smtClean="0"/>
              <a:t>RDB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RDBMS</a:t>
            </a:r>
            <a:endParaRPr lang="fa-IR" dirty="0" smtClean="0"/>
          </a:p>
          <a:p>
            <a:r>
              <a:rPr lang="fa-IR" dirty="0" smtClean="0"/>
              <a:t>واضع مدل: </a:t>
            </a:r>
            <a:r>
              <a:rPr lang="en-US" sz="1800" dirty="0" smtClean="0"/>
              <a:t>F. </a:t>
            </a:r>
            <a:r>
              <a:rPr lang="en-US" sz="1800" dirty="0" err="1" smtClean="0"/>
              <a:t>Codd</a:t>
            </a:r>
            <a:endParaRPr lang="fa-IR" sz="1800" dirty="0" smtClean="0"/>
          </a:p>
          <a:p>
            <a:pPr algn="r"/>
            <a:r>
              <a:rPr lang="fa-IR" dirty="0" smtClean="0"/>
              <a:t>مفاهیم زیر در طی سه بخش باقیمانده از این درس مرور می‏شوند:</a:t>
            </a:r>
          </a:p>
          <a:p>
            <a:pPr lvl="1"/>
            <a:r>
              <a:rPr lang="fa-IR" dirty="0" smtClean="0"/>
              <a:t>رابطه (</a:t>
            </a:r>
            <a:r>
              <a:rPr lang="en-US" sz="1800" dirty="0" smtClean="0"/>
              <a:t>Relation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دامنه (میدان)</a:t>
            </a:r>
          </a:p>
          <a:p>
            <a:pPr lvl="1"/>
            <a:r>
              <a:rPr lang="fa-IR" dirty="0" smtClean="0"/>
              <a:t>رابطه نرمال و غیرنرمال</a:t>
            </a:r>
          </a:p>
          <a:p>
            <a:pPr lvl="1"/>
            <a:r>
              <a:rPr lang="fa-IR" dirty="0" smtClean="0"/>
              <a:t>کلید در مدل رابطه‏ای</a:t>
            </a:r>
          </a:p>
          <a:p>
            <a:pPr lvl="1"/>
            <a:r>
              <a:rPr lang="fa-IR" dirty="0" smtClean="0"/>
              <a:t>قواعد جامعیت رابطه‏ای</a:t>
            </a:r>
          </a:p>
          <a:p>
            <a:pPr lvl="1"/>
            <a:r>
              <a:rPr lang="fa-IR" dirty="0" smtClean="0"/>
              <a:t>عملیات در </a:t>
            </a:r>
            <a:r>
              <a:rPr lang="en-US" sz="1800" dirty="0" smtClean="0"/>
              <a:t>RDB</a:t>
            </a:r>
            <a:endParaRPr lang="en-US" dirty="0" smtClean="0"/>
          </a:p>
          <a:p>
            <a:pPr lvl="1">
              <a:spcBef>
                <a:spcPts val="2400"/>
              </a:spcBef>
            </a:pPr>
            <a:r>
              <a:rPr lang="fa-IR" dirty="0" smtClean="0"/>
              <a:t>طراحی </a:t>
            </a:r>
            <a:r>
              <a:rPr lang="en-US" sz="1800" dirty="0" smtClean="0"/>
              <a:t>RDB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172200" y="5182612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4876800"/>
            <a:ext cx="1905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724400" y="5902801"/>
            <a:ext cx="166698" cy="8038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596989"/>
            <a:ext cx="28194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بالا به پایین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روش نرمال‏ترسازی (سنتز)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47515" y="5578366"/>
            <a:ext cx="373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7298" y="6304706"/>
            <a:ext cx="196690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نرمال و غیرنرمال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ادامه مثال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/>
            <a:r>
              <a:rPr lang="fa-IR" dirty="0" smtClean="0"/>
              <a:t>دلیل: تاپلی با کلید </a:t>
            </a:r>
            <a:r>
              <a:rPr lang="en-US" sz="1800" dirty="0" smtClean="0"/>
              <a:t>S2 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  <a:p>
            <a:pPr marL="457200" lvl="1" indent="0">
              <a:buNone/>
            </a:pPr>
            <a:r>
              <a:rPr lang="fa-IR" dirty="0" smtClean="0"/>
              <a:t> برای درج </a:t>
            </a:r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NNSP</a:t>
            </a:r>
            <a:r>
              <a:rPr lang="fa-IR" sz="1800" dirty="0" smtClean="0"/>
              <a:t> </a:t>
            </a:r>
            <a:r>
              <a:rPr lang="fa-IR" u="sng" dirty="0" smtClean="0"/>
              <a:t>منطقا</a:t>
            </a:r>
            <a:r>
              <a:rPr lang="fa-IR" dirty="0" smtClean="0"/>
              <a:t> چه باید کرد؟</a:t>
            </a:r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در رابطه غیرنرمال دستورات ساده‏ی تاپلی کار نمی‏کنند.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t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sz="1600" b="1" dirty="0" smtClean="0"/>
                  <a:t> INSERT   INTO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NSP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SP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/>
                  <a:t>	TUPLE (</a:t>
                </a:r>
                <a:r>
                  <a:rPr lang="en-US" sz="1600" dirty="0" smtClean="0"/>
                  <a:t>S4 , P4 , 40</a:t>
                </a:r>
                <a:r>
                  <a:rPr lang="en-US" sz="1600" b="1" dirty="0" smtClean="0"/>
                  <a:t>);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" y="1371600"/>
                <a:ext cx="371511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81000" y="2590800"/>
            <a:ext cx="5354781" cy="1143000"/>
            <a:chOff x="381000" y="3124200"/>
            <a:chExt cx="5354781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/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/>
                    <a:t>	TUPLE (</a:t>
                  </a:r>
                  <a:r>
                    <a:rPr lang="en-US" sz="1600" dirty="0" smtClean="0"/>
                    <a:t>S2 , P3 , 30</a:t>
                  </a:r>
                  <a:r>
                    <a:rPr lang="en-US" sz="1600" b="1" dirty="0" smtClean="0"/>
                    <a:t>);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124200"/>
                  <a:ext cx="3715110" cy="1143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4191000" y="3516868"/>
              <a:ext cx="1544781" cy="369332"/>
              <a:chOff x="4191000" y="3897868"/>
              <a:chExt cx="1544781" cy="369332"/>
            </a:xfrm>
          </p:grpSpPr>
          <p:cxnSp>
            <p:nvCxnSpPr>
              <p:cNvPr id="8" name="Straight Arrow Connector 7"/>
              <p:cNvCxnSpPr>
                <a:endCxn id="9" idx="3"/>
              </p:cNvCxnSpPr>
              <p:nvPr/>
            </p:nvCxnSpPr>
            <p:spPr>
              <a:xfrm>
                <a:off x="4191000" y="4082534"/>
                <a:ext cx="50411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 flipH="1">
                <a:off x="4695110" y="3897868"/>
                <a:ext cx="104067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81000" y="3962400"/>
            <a:ext cx="5408482" cy="1143000"/>
            <a:chOff x="381000" y="4572000"/>
            <a:chExt cx="5408482" cy="1143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t"/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 :</m:t>
                      </m:r>
                    </m:oMath>
                  </a14:m>
                  <a:r>
                    <a:rPr lang="en-US" sz="1600" b="1" dirty="0" smtClean="0">
                      <a:cs typeface="B Nazanin" pitchFamily="2" charset="-78"/>
                    </a:rPr>
                    <a:t> INSERT   INTO 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NNSP</a:t>
                  </a:r>
                  <a:endParaRPr lang="en-US" sz="16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cs typeface="B Nazanin" pitchFamily="2" charset="-78"/>
                    </a:rPr>
                    <a:t>	TUPLE (</a:t>
                  </a:r>
                  <a:r>
                    <a:rPr lang="en-US" sz="1600" dirty="0" smtClean="0">
                      <a:cs typeface="B Nazanin" pitchFamily="2" charset="-78"/>
                    </a:rPr>
                    <a:t>S2 , P3 , 30</a:t>
                  </a:r>
                  <a:r>
                    <a:rPr lang="en-US" sz="1600" b="1" dirty="0" smtClean="0">
                      <a:cs typeface="B Nazanin" pitchFamily="2" charset="-78"/>
                    </a:rPr>
                    <a:t>);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572000"/>
                  <a:ext cx="3715110" cy="1143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191000" y="4964668"/>
              <a:ext cx="1598482" cy="369332"/>
              <a:chOff x="4191000" y="3897868"/>
              <a:chExt cx="1598482" cy="369332"/>
            </a:xfrm>
          </p:grpSpPr>
          <p:cxnSp>
            <p:nvCxnSpPr>
              <p:cNvPr id="12" name="Straight Arrow Connector 11"/>
              <p:cNvCxnSpPr>
                <a:endCxn id="13" idx="3"/>
              </p:cNvCxnSpPr>
              <p:nvPr/>
            </p:nvCxnSpPr>
            <p:spPr>
              <a:xfrm>
                <a:off x="4191000" y="4082534"/>
                <a:ext cx="45041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 flipH="1">
                <a:off x="4641411" y="3897868"/>
                <a:ext cx="114807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 rtl="1"/>
                <a:r>
                  <a:rPr lang="fa-IR" b="1" dirty="0" smtClean="0">
                    <a:cs typeface="B Nazanin" pitchFamily="2" charset="-78"/>
                  </a:rPr>
                  <a:t>امکان ناپذیر</a:t>
                </a:r>
                <a:endParaRPr lang="en-US" b="1" dirty="0">
                  <a:cs typeface="B Nazanin" pitchFamily="2" charset="-78"/>
                </a:endParaRPr>
              </a:p>
            </p:txBody>
          </p:sp>
        </p:grp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32539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525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رابطه نرمال و غیرنرمال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995817"/>
              </p:ext>
            </p:extLst>
          </p:nvPr>
        </p:nvGraphicFramePr>
        <p:xfrm>
          <a:off x="91967" y="1465416"/>
          <a:ext cx="8915399" cy="51639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84833"/>
                <a:gridCol w="3426720"/>
                <a:gridCol w="703846"/>
              </a:tblGrid>
              <a:tr h="676630"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معایب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مزایا</a:t>
                      </a:r>
                      <a:endParaRPr lang="en-US" sz="20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نوع رابطه</a:t>
                      </a:r>
                      <a:endParaRPr lang="en-US" sz="1800" b="1" dirty="0">
                        <a:solidFill>
                          <a:srgbClr val="C00000"/>
                        </a:solidFill>
                        <a:cs typeface="B Nazanin" pitchFamily="2" charset="-78"/>
                      </a:endParaRPr>
                    </a:p>
                  </a:txBody>
                  <a:tcPr marL="117125" marR="1171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777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طولانی شدن کلید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0" dirty="0" smtClean="0">
                          <a:cs typeface="B Nazanin" pitchFamily="2" charset="-78"/>
                        </a:rPr>
                        <a:t> سادگی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 smtClean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84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افزونگی (ادراکی یا منطقی)</a:t>
                      </a:r>
                    </a:p>
                    <a:p>
                      <a:pPr algn="just" rtl="1"/>
                      <a:r>
                        <a:rPr lang="fa-IR" sz="1700" b="0" dirty="0" smtClean="0">
                          <a:cs typeface="B Nazanin" pitchFamily="2" charset="-78"/>
                        </a:rPr>
                        <a:t>(این نوع افزونگی که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در مرحله طراحی پیدا شده ممکن است منجر به افزونگی فیزیکی بشود یا نشود؛ بستگی دارد به نحوه پیاده‏سازی رابطه در سطح فایلینگ. اگر تناظر یک به یک باشد، که هر تاپل هم با یک رکورد پیاده‏سازی شود، افزونگی فیزیکی نیز پیش می‏آید.)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تقارن صفات  (پیاده‏سازی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در سطح فایلینگ ساده‏تر)</a:t>
                      </a:r>
                      <a:endParaRPr lang="fa-IR" sz="2000" b="0" dirty="0" smtClean="0">
                        <a:cs typeface="B Nazanin" pitchFamily="2" charset="-78"/>
                      </a:endParaRPr>
                    </a:p>
                    <a:p>
                      <a:pPr algn="just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(نقش تمام صفات در عبارت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</a:t>
                      </a:r>
                      <a:r>
                        <a:rPr lang="fa-IR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وقتی که شرط جستجو را با 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theta</a:t>
                      </a:r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 می‏دهیم، یکسان است، زیرا همه تک‏مقداری‏اند.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SELECT….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FROM ….</a:t>
                      </a:r>
                    </a:p>
                    <a:p>
                      <a:pPr algn="l" rtl="1"/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WHERE A&lt;(=)(&gt;) ‘Single Value’</a:t>
                      </a:r>
                      <a:endParaRPr lang="fa-IR" sz="1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  <a:p>
                      <a:pPr algn="r" rtl="1"/>
                      <a:r>
                        <a:rPr lang="fa-IR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itchFamily="2" charset="-78"/>
                        </a:rPr>
                        <a:t>چنین تقارنی در رابطه غیرنرمال وجود ندارد.)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35052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طبیعی ارتباط سلسله مراتبی بین اشیاء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دشواری در نمایش مفهوم وراثت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کاهش سرعت بازیابی در بعضی از پرسش‏ها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سنگین و زمانگیر کردن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 کار طراحی منطقی پایگاه داده‏ها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پیچیدگی (1-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...  2-...  3-...)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[عکس</a:t>
                      </a:r>
                      <a:r>
                        <a:rPr lang="fa-IR" sz="2000" b="0" baseline="0" dirty="0" smtClean="0">
                          <a:cs typeface="B Nazanin" pitchFamily="2" charset="-78"/>
                        </a:rPr>
                        <a:t> معایب رابطه نرمال]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cs typeface="B Nazanin" pitchFamily="2" charset="-78"/>
                        </a:rPr>
                        <a:t>غیرنرمال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cs typeface="B Nazanin" pitchFamily="2" charset="-78"/>
                      </a:endParaRPr>
                    </a:p>
                  </a:txBody>
                  <a:tcPr marL="117125" marR="117125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عدم تقارن صفات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مزایا و معایب رابطه نرمال و </a:t>
            </a:r>
            <a:r>
              <a:rPr lang="fa-IR" dirty="0" smtClean="0"/>
              <a:t>غیرنرمال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عمل با کلید طولانی چه باید کرد؟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از یک کلید ساختگی استفاده می‏کنیم؛ یعنی یا خودمان به صورت دستی و یا خود سیستم به صورت خودکار به هر سطر یک شماره می‏دهد.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  این تکنیک چه مزایا و چه معایبی دارد؟ </a:t>
            </a:r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76298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37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اصطلاح </a:t>
            </a:r>
            <a:r>
              <a:rPr lang="fa-IR" b="1" dirty="0" smtClean="0">
                <a:solidFill>
                  <a:srgbClr val="7030A0"/>
                </a:solidFill>
              </a:rPr>
              <a:t>کلید</a:t>
            </a:r>
            <a:r>
              <a:rPr lang="fa-IR" dirty="0" smtClean="0"/>
              <a:t>، یک اصطلاح عام است و گونه‏هایی دارد: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سوپرکلید (اَبَر کلید): </a:t>
            </a:r>
            <a:r>
              <a:rPr lang="en-US" sz="1800" dirty="0" smtClean="0"/>
              <a:t>SK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کلید کاندید (کلید نامزد): </a:t>
            </a:r>
            <a:r>
              <a:rPr lang="en-US" sz="1800" dirty="0" smtClean="0"/>
              <a:t>CK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کلید اصلی: </a:t>
            </a:r>
            <a:r>
              <a:rPr lang="en-US" sz="1800" dirty="0" smtClean="0"/>
              <a:t>PK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4- کلید بدیل: </a:t>
            </a:r>
            <a:r>
              <a:rPr lang="en-US" sz="1800" dirty="0" smtClean="0"/>
              <a:t>AK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5- کلید خارجی: </a:t>
            </a:r>
            <a:r>
              <a:rPr lang="en-US" sz="1800" dirty="0" smtClean="0"/>
              <a:t>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60532" y="4632434"/>
            <a:ext cx="17526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- سوپرکلید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7193749" y="1188251"/>
            <a:ext cx="166700" cy="1447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6099" y="1785119"/>
            <a:ext cx="571501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en-US" dirty="0" smtClean="0">
                <a:cs typeface="B Nazanin" pitchFamily="2" charset="-78"/>
              </a:rPr>
              <a:t>H</a:t>
            </a:r>
            <a:r>
              <a:rPr lang="en-US" baseline="-25000" dirty="0" smtClean="0">
                <a:cs typeface="B Nazanin" pitchFamily="2" charset="-78"/>
              </a:rPr>
              <a:t>R</a:t>
            </a:r>
            <a:endParaRPr lang="fa-IR" sz="2000" baseline="-25000" dirty="0" smtClean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m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</a:t>
            </a:r>
          </a:p>
          <a:p>
            <a:endParaRPr lang="fa-IR" sz="1600" dirty="0"/>
          </a:p>
          <a:p>
            <a:r>
              <a:rPr lang="fa-IR" b="1" dirty="0" smtClean="0">
                <a:solidFill>
                  <a:srgbClr val="7030A0"/>
                </a:solidFill>
              </a:rPr>
              <a:t>سوپرکلید (</a:t>
            </a:r>
            <a:r>
              <a:rPr lang="en-US" sz="1800" b="1" dirty="0" smtClean="0">
                <a:solidFill>
                  <a:srgbClr val="7030A0"/>
                </a:solidFill>
              </a:rPr>
              <a:t>Super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  هر زیر مجموعه </a:t>
            </a:r>
            <a:r>
              <a:rPr lang="en-US" sz="1800" dirty="0" smtClean="0"/>
              <a:t>S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baseline="-25000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که یکتایی مقدار داشته باشد.</a:t>
            </a:r>
            <a:endParaRPr lang="fa-IR" b="1" baseline="-25000" dirty="0" smtClean="0">
              <a:sym typeface="Symbol"/>
            </a:endParaRPr>
          </a:p>
          <a:p>
            <a:pPr lvl="1"/>
            <a:r>
              <a:rPr lang="fa-IR" b="1" baseline="-25000" dirty="0" smtClean="0">
                <a:sym typeface="Symbol"/>
              </a:rPr>
              <a:t> 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fa-IR" dirty="0" smtClean="0">
                <a:sym typeface="Symbol"/>
              </a:rPr>
              <a:t> و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دو تاپل دلخواه و متمایز از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باشند و 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i</a:t>
            </a:r>
            <a:r>
              <a:rPr lang="en-US" sz="1800" dirty="0" smtClean="0">
                <a:sym typeface="Symbol"/>
              </a:rPr>
              <a:t>(S)</a:t>
            </a:r>
            <a:r>
              <a:rPr lang="en-US" sz="1800" dirty="0" err="1" smtClean="0">
                <a:sym typeface="Symbol"/>
              </a:rPr>
              <a:t>t</a:t>
            </a:r>
            <a:r>
              <a:rPr lang="en-US" sz="1800" baseline="-25000" dirty="0" err="1" smtClean="0">
                <a:sym typeface="Symbol"/>
              </a:rPr>
              <a:t>j</a:t>
            </a:r>
            <a:r>
              <a:rPr lang="en-US" sz="1800" dirty="0" smtClean="0">
                <a:sym typeface="Symbol"/>
              </a:rPr>
              <a:t>(S)</a:t>
            </a:r>
            <a:r>
              <a:rPr lang="fa-IR" dirty="0" smtClean="0">
                <a:sym typeface="Symbol"/>
              </a:rPr>
              <a:t>، آنگاه </a:t>
            </a:r>
            <a:r>
              <a:rPr lang="en-US" sz="1800" dirty="0" smtClean="0">
                <a:sym typeface="Symbol"/>
              </a:rPr>
              <a:t>S</a:t>
            </a:r>
            <a:r>
              <a:rPr lang="fa-IR" dirty="0" smtClean="0">
                <a:sym typeface="Symbol"/>
              </a:rPr>
              <a:t> یک سوپرکلید است.</a:t>
            </a:r>
          </a:p>
          <a:p>
            <a:pPr lvl="1"/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N</a:t>
            </a:r>
            <a:r>
              <a:rPr lang="fa-IR" dirty="0" smtClean="0">
                <a:sym typeface="Symbol"/>
              </a:rPr>
              <a:t> تعداد  </a:t>
            </a:r>
            <a:r>
              <a:rPr lang="en-US" sz="1800" dirty="0" smtClean="0">
                <a:sym typeface="Symbol"/>
              </a:rPr>
              <a:t>SK</a:t>
            </a:r>
            <a:r>
              <a:rPr lang="fa-IR" dirty="0" smtClean="0">
                <a:sym typeface="Symbol"/>
              </a:rPr>
              <a:t>های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باشد، </a:t>
            </a:r>
            <a:r>
              <a:rPr lang="en-US" sz="1800" dirty="0" smtClean="0">
                <a:sym typeface="Symbol"/>
              </a:rPr>
              <a:t>N1</a:t>
            </a:r>
            <a:r>
              <a:rPr lang="fa-IR" dirty="0" smtClean="0">
                <a:sym typeface="Symbol"/>
              </a:rPr>
              <a:t> است، زیرا در بدترین حالت خود </a:t>
            </a:r>
            <a:r>
              <a:rPr lang="en-US" sz="1800" dirty="0" smtClean="0">
                <a:sym typeface="Symbol"/>
              </a:rPr>
              <a:t>H</a:t>
            </a:r>
            <a:r>
              <a:rPr lang="fa-IR" dirty="0" smtClean="0">
                <a:sym typeface="Symbol"/>
              </a:rPr>
              <a:t> سوپرکلید می‏شود.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چون بدنه، مجموعه است و تاپل تکراری نداریم.</a:t>
            </a:r>
          </a:p>
          <a:p>
            <a:pPr marL="457200" lvl="1" indent="0" algn="ctr">
              <a:buNone/>
            </a:pPr>
            <a:r>
              <a:rPr lang="en-US" dirty="0" smtClean="0">
                <a:sym typeface="Symbol"/>
              </a:rPr>
              <a:t>1 </a:t>
            </a:r>
            <a:r>
              <a:rPr lang="en-US" dirty="0" smtClean="0">
                <a:sym typeface="Euclid Symbol"/>
              </a:rPr>
              <a:t> N  2</a:t>
            </a:r>
            <a:r>
              <a:rPr lang="en-US" baseline="40000" dirty="0" smtClean="0">
                <a:sym typeface="Euclid Symbol"/>
              </a:rPr>
              <a:t>m</a:t>
            </a:r>
            <a:r>
              <a:rPr lang="en-US" dirty="0" smtClean="0">
                <a:sym typeface="Euclid Symbol"/>
              </a:rPr>
              <a:t>-1</a:t>
            </a:r>
            <a:endParaRPr lang="fa-IR" dirty="0" smtClean="0">
              <a:sym typeface="Symbol"/>
            </a:endParaRPr>
          </a:p>
          <a:p>
            <a:r>
              <a:rPr lang="fa-IR" sz="1900" b="1" dirty="0" smtClean="0">
                <a:solidFill>
                  <a:srgbClr val="C00000"/>
                </a:solidFill>
                <a:sym typeface="Symbol"/>
              </a:rPr>
              <a:t>کاربرد سوپرکلید:</a:t>
            </a:r>
          </a:p>
          <a:p>
            <a:pPr lvl="1"/>
            <a:r>
              <a:rPr lang="fa-IR" dirty="0" smtClean="0">
                <a:sym typeface="Symbol"/>
              </a:rPr>
              <a:t>در عمل، فاقد کاربرد مستقیم، در تئوری در بحث طراحی.</a:t>
            </a:r>
          </a:p>
          <a:p>
            <a:pPr lvl="1"/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dirty="0" smtClean="0">
                <a:sym typeface="Symbol"/>
              </a:rPr>
              <a:t>: با </a:t>
            </a:r>
            <a:r>
              <a:rPr lang="en-US" sz="1800" dirty="0" smtClean="0">
                <a:sym typeface="Symbol"/>
              </a:rPr>
              <a:t>UNIQUE</a:t>
            </a:r>
            <a:r>
              <a:rPr lang="fa-IR" sz="17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محدودیت یکتایی مقدار را اعمال می‏کنیم.</a:t>
            </a:r>
          </a:p>
        </p:txBody>
      </p:sp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9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8" name="Rounded Rectangle 7"/>
          <p:cNvSpPr/>
          <p:nvPr/>
        </p:nvSpPr>
        <p:spPr>
          <a:xfrm>
            <a:off x="3352800" y="4632433"/>
            <a:ext cx="2133600" cy="66078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dirty="0">
                <a:sym typeface="Symbol"/>
              </a:rPr>
              <a:t>1 </a:t>
            </a:r>
            <a:r>
              <a:rPr lang="en-US" dirty="0">
                <a:sym typeface="Euclid Symbol"/>
              </a:rPr>
              <a:t> N  2</a:t>
            </a:r>
            <a:r>
              <a:rPr lang="en-US" baseline="40000" dirty="0">
                <a:sym typeface="Euclid Symbol"/>
              </a:rPr>
              <a:t>m</a:t>
            </a:r>
            <a:r>
              <a:rPr lang="en-US" dirty="0">
                <a:sym typeface="Euclid Symbol"/>
              </a:rPr>
              <a:t>-1</a:t>
            </a:r>
            <a:endParaRPr lang="fa-IR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494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کاندید (</a:t>
            </a:r>
            <a:r>
              <a:rPr lang="en-US" sz="1800" b="1" dirty="0" smtClean="0">
                <a:solidFill>
                  <a:srgbClr val="7030A0"/>
                </a:solidFill>
              </a:rPr>
              <a:t>Candidate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هر زیرمجموعه </a:t>
            </a:r>
            <a:r>
              <a:rPr lang="en-US" sz="1800" dirty="0" smtClean="0"/>
              <a:t>K</a:t>
            </a:r>
            <a:r>
              <a:rPr lang="en-US" sz="1800" dirty="0" smtClean="0">
                <a:sym typeface="Symbol"/>
              </a:rPr>
              <a:t>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که دو ویژگی داشته باشد: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1- یکتایی مقدار 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کاهش‏ناپذیری (</a:t>
            </a:r>
            <a:r>
              <a:rPr lang="en-US" sz="1800" dirty="0" smtClean="0">
                <a:sym typeface="Symbol"/>
              </a:rPr>
              <a:t>Irreducibility</a:t>
            </a:r>
            <a:r>
              <a:rPr lang="fa-IR" dirty="0" smtClean="0">
                <a:sym typeface="Symbol"/>
              </a:rPr>
              <a:t>) یا کمینگی (</a:t>
            </a:r>
            <a:r>
              <a:rPr lang="en-US" sz="1800" dirty="0" err="1" smtClean="0">
                <a:sym typeface="Symbol"/>
              </a:rPr>
              <a:t>Minimality</a:t>
            </a:r>
            <a:r>
              <a:rPr lang="fa-IR" dirty="0" smtClean="0">
                <a:sym typeface="Symbol"/>
              </a:rPr>
              <a:t>)</a:t>
            </a:r>
          </a:p>
          <a:p>
            <a:pPr lvl="2"/>
            <a:r>
              <a:rPr lang="en-US" sz="1600" dirty="0"/>
              <a:t>K</a:t>
            </a:r>
            <a:r>
              <a:rPr lang="en-US" sz="1600" dirty="0">
                <a:sym typeface="Symbol"/>
              </a:rPr>
              <a:t>H</a:t>
            </a:r>
            <a:r>
              <a:rPr lang="en-US" sz="1600" baseline="-25000" dirty="0">
                <a:sym typeface="Symbol"/>
              </a:rPr>
              <a:t>R </a:t>
            </a:r>
            <a:r>
              <a:rPr lang="fa-IR" sz="1600" baseline="-25000" dirty="0" smtClean="0">
                <a:sym typeface="Symbol"/>
              </a:rPr>
              <a:t>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کاهش‏ناپذیر </a:t>
            </a:r>
            <a:r>
              <a:rPr lang="fa-IR" dirty="0" smtClean="0">
                <a:sym typeface="Symbol"/>
              </a:rPr>
              <a:t>است هرگاه هر زیرمجموعه محض از </a:t>
            </a:r>
            <a:r>
              <a:rPr lang="en-US" sz="16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، خود یکتایی مقدار نداشته باشد.</a:t>
            </a:r>
          </a:p>
          <a:p>
            <a:pPr lvl="2"/>
            <a:r>
              <a:rPr lang="fa-IR" dirty="0" smtClean="0">
                <a:sym typeface="Symbol"/>
              </a:rPr>
              <a:t>هر زیرمجموعه از </a:t>
            </a:r>
            <a:r>
              <a:rPr lang="en-US" sz="1600" dirty="0" smtClean="0">
                <a:sym typeface="Symbol"/>
              </a:rPr>
              <a:t>H</a:t>
            </a:r>
            <a:r>
              <a:rPr lang="en-US" sz="1600" baseline="-250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به نحوی که یک صفت را از آن حذف کنیم دیگر یکتایی مقدار نداشته باشد.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90" y="1905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05" y="4267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325725"/>
              </p:ext>
            </p:extLst>
          </p:nvPr>
        </p:nvGraphicFramePr>
        <p:xfrm>
          <a:off x="1676400" y="4419600"/>
          <a:ext cx="4648200" cy="2362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24100"/>
                <a:gridCol w="2324100"/>
              </a:tblGrid>
              <a:tr h="287176"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کاندید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13571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(STID, COID)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7176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(S#, P#)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CK</a:t>
            </a:r>
            <a:r>
              <a:rPr lang="fa-IR" dirty="0" smtClean="0"/>
              <a:t>ها بر اساس قواعد معنایی محیط به دست می‏آیند.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   دو حالت مختلف:</a:t>
            </a:r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بیش از یک</a:t>
            </a:r>
            <a:r>
              <a:rPr lang="fa-IR" dirty="0" smtClean="0"/>
              <a:t> 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هر کارمند در </a:t>
            </a:r>
            <a:r>
              <a:rPr lang="fa-IR" dirty="0" smtClean="0">
                <a:solidFill>
                  <a:srgbClr val="C00000"/>
                </a:solidFill>
              </a:rPr>
              <a:t>حداکثر یک </a:t>
            </a:r>
            <a:r>
              <a:rPr lang="fa-IR" dirty="0" smtClean="0"/>
              <a:t>پروژه </a:t>
            </a:r>
            <a:br>
              <a:rPr lang="fa-IR" dirty="0" smtClean="0"/>
            </a:br>
            <a:r>
              <a:rPr lang="fa-IR" dirty="0" smtClean="0"/>
              <a:t>می‏تواند شرکت داشته باشد.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178567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7433" y="2590800"/>
            <a:ext cx="4089833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dirty="0" smtClean="0">
                <a:cs typeface="B Nazanin" pitchFamily="2" charset="-78"/>
              </a:rPr>
              <a:t>شماره‏ملی   شماره‏پروژه 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 شماره‏کارمند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60634" y="3396481"/>
            <a:ext cx="2073166" cy="599420"/>
            <a:chOff x="1660634" y="3396481"/>
            <a:chExt cx="2073166" cy="599420"/>
          </a:xfrm>
        </p:grpSpPr>
        <p:sp>
          <p:nvSpPr>
            <p:cNvPr id="6" name="TextBox 5"/>
            <p:cNvSpPr txBox="1"/>
            <p:nvPr/>
          </p:nvSpPr>
          <p:spPr>
            <a:xfrm>
              <a:off x="1663916" y="33964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60634" y="3547899"/>
              <a:ext cx="1066800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19562" y="3472681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429203" y="3640847"/>
              <a:ext cx="130459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" y="4627349"/>
            <a:ext cx="3916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EMPROJ (E#,        J#,        ENC,  …  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4812015"/>
            <a:ext cx="2286000" cy="538735"/>
            <a:chOff x="1447800" y="4812015"/>
            <a:chExt cx="2286000" cy="538735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827530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644868" y="4995696"/>
              <a:ext cx="4046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0" y="4812015"/>
              <a:ext cx="63323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200000"/>
                </a:lnSpc>
              </a:pPr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188565" y="4980181"/>
              <a:ext cx="5452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54" y="2362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</a:t>
            </a:r>
            <a:r>
              <a:rPr lang="fa-IR" dirty="0" smtClean="0"/>
              <a:t>ای – کلید کاندید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sz="1900" b="1" dirty="0" smtClean="0">
                    <a:solidFill>
                      <a:srgbClr val="C00000"/>
                    </a:solidFill>
                    <a:sym typeface="Symbol"/>
                  </a:rPr>
                  <a:t>خصوصیات کلید کاندید:</a:t>
                </a:r>
              </a:p>
              <a:p>
                <a:pPr lvl="1"/>
                <a:r>
                  <a:rPr lang="fa-IR" dirty="0" smtClean="0">
                    <a:sym typeface="Symbol"/>
                  </a:rPr>
                  <a:t>هر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، </a:t>
                </a:r>
                <a:r>
                  <a:rPr lang="en-US" sz="1800" dirty="0">
                    <a:sym typeface="Symbol"/>
                  </a:rPr>
                  <a:t>SK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هم هست ولی عکس این مطلب صادق نیست.</a:t>
                </a:r>
              </a:p>
              <a:p>
                <a:pPr lvl="1"/>
                <a:r>
                  <a:rPr lang="fa-IR" dirty="0">
                    <a:sym typeface="Symbol"/>
                  </a:rPr>
                  <a:t>هر رابطه حداقل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دارد، زیرا در بدترین حالت، خود </a:t>
                </a:r>
                <a:r>
                  <a:rPr lang="en-US" sz="1800" dirty="0" smtClean="0">
                    <a:sym typeface="Symbol"/>
                  </a:rPr>
                  <a:t>H</a:t>
                </a:r>
                <a:r>
                  <a:rPr lang="en-US" sz="1800" baseline="-25000" dirty="0" smtClean="0">
                    <a:sym typeface="Symbol"/>
                  </a:rPr>
                  <a:t>R</a:t>
                </a:r>
                <a:r>
                  <a:rPr lang="fa-IR" dirty="0" smtClean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می‏شود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dirty="0">
                    <a:sym typeface="Symbol"/>
                  </a:rPr>
                  <a:t>.</a:t>
                </a:r>
              </a:p>
              <a:p>
                <a:pPr lvl="1"/>
                <a:r>
                  <a:rPr lang="fa-IR" dirty="0">
                    <a:sym typeface="Symbol"/>
                  </a:rPr>
                  <a:t>رابطه می‏تواند بیش از یک </a:t>
                </a:r>
                <a:r>
                  <a:rPr lang="en-US" sz="1800" dirty="0">
                    <a:sym typeface="Symbol"/>
                  </a:rPr>
                  <a:t>CK</a:t>
                </a:r>
                <a:r>
                  <a:rPr lang="fa-IR" sz="1800" dirty="0">
                    <a:sym typeface="Symbol"/>
                  </a:rPr>
                  <a:t> </a:t>
                </a:r>
                <a:r>
                  <a:rPr lang="fa-IR" dirty="0">
                    <a:sym typeface="Symbol"/>
                  </a:rPr>
                  <a:t>داشته باشد</a:t>
                </a:r>
                <a:r>
                  <a:rPr lang="fa-IR" dirty="0" smtClean="0">
                    <a:sym typeface="Symbol"/>
                  </a:rPr>
                  <a:t>.</a:t>
                </a:r>
                <a:endParaRPr lang="fa-IR" dirty="0" smtClean="0"/>
              </a:p>
              <a:p>
                <a:pPr>
                  <a:lnSpc>
                    <a:spcPct val="250000"/>
                  </a:lnSpc>
                </a:pP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حداکثر چند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دارد؟ </a:t>
                </a:r>
              </a:p>
              <a:p>
                <a:pPr lvl="1"/>
                <a:r>
                  <a:rPr lang="fa-IR" dirty="0"/>
                  <a:t>بیشترین تعداد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زمانی است که به اندازه نصف تعداد صفات رابطه در </a:t>
                </a:r>
                <a:r>
                  <a:rPr lang="en-US" sz="1800" dirty="0"/>
                  <a:t>CK</a:t>
                </a:r>
                <a:r>
                  <a:rPr lang="fa-IR" sz="1800" dirty="0"/>
                  <a:t> </a:t>
                </a:r>
                <a:r>
                  <a:rPr lang="fa-IR" dirty="0"/>
                  <a:t>شرکت کنند.</a:t>
                </a:r>
              </a:p>
              <a:p>
                <a:pPr lvl="1"/>
                <a:r>
                  <a:rPr lang="en-US" sz="1800" dirty="0" smtClean="0"/>
                  <a:t>CK</a:t>
                </a:r>
                <a:r>
                  <a:rPr lang="fa-IR" dirty="0"/>
                  <a:t>های رابطه می‏توانند همپوشا باشند، یعنی حداقل در یک صفت مشترک باشند.</a:t>
                </a:r>
              </a:p>
              <a:p>
                <a:pPr lvl="1"/>
                <a:r>
                  <a:rPr lang="fa-IR" dirty="0" smtClean="0"/>
                  <a:t>بنابراین اگر رابطه از درجه </a:t>
                </a:r>
                <a:r>
                  <a:rPr lang="en-US" dirty="0" smtClean="0"/>
                  <a:t>m</a:t>
                </a:r>
                <a:r>
                  <a:rPr lang="fa-IR" dirty="0" smtClean="0"/>
                  <a:t> باشد، بیشترین تعداد </a:t>
                </a:r>
                <a:r>
                  <a:rPr lang="en-US" sz="1800" dirty="0" smtClean="0"/>
                  <a:t>CK</a:t>
                </a:r>
                <a:r>
                  <a:rPr lang="fa-I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fa-IR" dirty="0" smtClean="0"/>
                  <a:t> به نحوی که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a-IR" dirty="0" smtClean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کاندید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sz="1900" b="1" dirty="0" smtClean="0">
                <a:solidFill>
                  <a:srgbClr val="C00000"/>
                </a:solidFill>
              </a:rPr>
              <a:t>نقش کلید کاندید: </a:t>
            </a:r>
            <a:r>
              <a:rPr lang="fa-IR" dirty="0" smtClean="0"/>
              <a:t>تضمین‏کننده عملیات تاپلی (و نه مجموعه‏ای) یا امکان ارجاع به تک تاپل در رابطه را فرهم می‏نماید.</a:t>
            </a:r>
          </a:p>
          <a:p>
            <a:r>
              <a:rPr lang="fa-IR" dirty="0" smtClean="0"/>
              <a:t>هر زبرمجموعه از </a:t>
            </a:r>
            <a:r>
              <a:rPr lang="en-US" sz="1800" dirty="0" smtClean="0"/>
              <a:t>CK</a:t>
            </a:r>
            <a:r>
              <a:rPr lang="fa-IR" dirty="0" smtClean="0"/>
              <a:t>، یک </a:t>
            </a:r>
            <a:r>
              <a:rPr lang="en-US" sz="1800" dirty="0" smtClean="0"/>
              <a:t>SK</a:t>
            </a:r>
            <a:r>
              <a:rPr lang="fa-IR" sz="1800" dirty="0" smtClean="0"/>
              <a:t> </a:t>
            </a:r>
            <a:r>
              <a:rPr lang="fa-IR" dirty="0" smtClean="0"/>
              <a:t>است (تفاوتشان در این است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 کمترین تعداد صفات یکتایی مقدار را می‏دهد).</a:t>
            </a:r>
          </a:p>
          <a:p>
            <a:r>
              <a:rPr lang="en-US" sz="1800" dirty="0" smtClean="0"/>
              <a:t>CK</a:t>
            </a:r>
            <a:r>
              <a:rPr lang="fa-IR" dirty="0" smtClean="0"/>
              <a:t>(های) رابطه باید به سیستم معرفی شوند.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تئوری این را می‏گوید ولی در عمل، پکیج‏ها نمی‏پذیرند.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096" y="3820686"/>
            <a:ext cx="3121304" cy="204671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EMPROJ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(E#  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J# …  NOT NULL,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ENC …  NOT NULL)</a:t>
            </a:r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 </a:t>
            </a:r>
            <a:r>
              <a:rPr lang="en-US" sz="1600" dirty="0" smtClean="0"/>
              <a:t>(E#, J#)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CANDIDATE KEY </a:t>
            </a:r>
            <a:r>
              <a:rPr lang="en-US" sz="1600" dirty="0" smtClean="0"/>
              <a:t>(J#, ENC)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54" y="3505201"/>
            <a:ext cx="7481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کلید در مدل رابطه‏ای – کلید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اصلی (</a:t>
            </a:r>
            <a:r>
              <a:rPr lang="en-US" sz="1800" b="1" dirty="0" smtClean="0">
                <a:solidFill>
                  <a:srgbClr val="7030A0"/>
                </a:solidFill>
              </a:rPr>
              <a:t>Primary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a-IR" dirty="0" smtClean="0"/>
              <a:t>      کلید اصلی (</a:t>
            </a:r>
            <a:r>
              <a:rPr lang="en-US" sz="1800" dirty="0" smtClean="0"/>
              <a:t>PK</a:t>
            </a:r>
            <a:r>
              <a:rPr lang="fa-IR" dirty="0" smtClean="0"/>
              <a:t>) یکی از </a:t>
            </a:r>
            <a:r>
              <a:rPr lang="en-US" sz="1800" dirty="0" smtClean="0"/>
              <a:t>CK</a:t>
            </a:r>
            <a:r>
              <a:rPr lang="fa-IR" dirty="0" smtClean="0"/>
              <a:t>ها است به انتخاب طراح.</a:t>
            </a:r>
          </a:p>
          <a:p>
            <a:pPr lvl="1"/>
            <a:r>
              <a:rPr lang="fa-IR" dirty="0" smtClean="0"/>
              <a:t>در عمل با عبارت </a:t>
            </a:r>
            <a:r>
              <a:rPr lang="en-US" sz="1800" dirty="0" smtClean="0"/>
              <a:t>PRIMARY  KEY</a:t>
            </a:r>
            <a:r>
              <a:rPr lang="fa-IR" dirty="0" smtClean="0"/>
              <a:t> تعریف می‏شود.</a:t>
            </a:r>
          </a:p>
          <a:p>
            <a:endParaRPr lang="fa-IR" sz="1800" b="1" dirty="0" smtClean="0"/>
          </a:p>
          <a:p>
            <a:r>
              <a:rPr lang="fa-IR" sz="1900" b="1" dirty="0" smtClean="0">
                <a:solidFill>
                  <a:srgbClr val="C00000"/>
                </a:solidFill>
              </a:rPr>
              <a:t>ضوابط انتخاب کلید اصلی:</a:t>
            </a:r>
          </a:p>
          <a:p>
            <a:pPr marL="457200" lvl="1" indent="0">
              <a:buNone/>
            </a:pPr>
            <a:r>
              <a:rPr lang="fa-IR" dirty="0" smtClean="0"/>
              <a:t>1- شناسه رایج در محیط باشد.</a:t>
            </a:r>
          </a:p>
          <a:p>
            <a:pPr marL="457200" lvl="1" indent="0">
              <a:buNone/>
            </a:pPr>
            <a:r>
              <a:rPr lang="fa-IR" dirty="0" smtClean="0"/>
              <a:t>2- مقادیرش همیشه معلوم باشد (نه هر </a:t>
            </a:r>
            <a:r>
              <a:rPr lang="en-US" sz="1800" dirty="0" smtClean="0"/>
              <a:t>CK</a:t>
            </a:r>
            <a:r>
              <a:rPr lang="fa-IR" dirty="0" smtClean="0"/>
              <a:t>، آنکه به عنوان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انتخاب می‏شود)</a:t>
            </a:r>
          </a:p>
          <a:p>
            <a:pPr marL="457200" lvl="1" indent="0">
              <a:buNone/>
            </a:pPr>
            <a:r>
              <a:rPr lang="fa-IR" dirty="0" smtClean="0"/>
              <a:t>3- کوتاه‏تر بودن طول</a:t>
            </a:r>
          </a:p>
          <a:p>
            <a:pPr marL="457200" lvl="1" indent="0">
              <a:buNone/>
            </a:pPr>
            <a:r>
              <a:rPr lang="fa-IR" dirty="0" smtClean="0"/>
              <a:t>4- حتی‏الامکان مقادیرش تغییر نکند.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953000"/>
            <a:ext cx="63246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1957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7147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53935"/>
              </p:ext>
            </p:extLst>
          </p:nvPr>
        </p:nvGraphicFramePr>
        <p:xfrm>
          <a:off x="3475526" y="2755917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20230" y="2728391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5613737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07464" y="3060266"/>
            <a:ext cx="11523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133125" y="2881749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4157081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5340190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3362216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4157081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2175808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3263587"/>
            <a:ext cx="0" cy="8934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4480991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1" y="1371600"/>
            <a:ext cx="8839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342900" lvl="1" indent="-34290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fa-IR" sz="2000" b="1" dirty="0" smtClean="0">
                <a:solidFill>
                  <a:srgbClr val="0919AF"/>
                </a:solidFill>
                <a:cs typeface="B Nazanin" pitchFamily="2" charset="-78"/>
              </a:rPr>
              <a:t>مدل داده </a:t>
            </a:r>
            <a:r>
              <a:rPr lang="fa-IR" sz="2000" dirty="0" smtClean="0">
                <a:cs typeface="B Nazanin" pitchFamily="2" charset="-78"/>
              </a:rPr>
              <a:t>مجموعه‏ای است از امکانات برای طراحی منطقی و تعریف پایگاه داده‏ها، کنترل آن و نیز انجام عملیات در آن.</a:t>
            </a:r>
          </a:p>
        </p:txBody>
      </p:sp>
    </p:spTree>
    <p:extLst>
      <p:ext uri="{BB962C8B-B14F-4D97-AF65-F5344CB8AC3E}">
        <p14:creationId xmlns:p14="http://schemas.microsoft.com/office/powerpoint/2010/main" val="36835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اصلی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</a:rPr>
              <a:t>دلایل لزوم انتخاب کلید اصلی: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دلیل تاریخی: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مفهوم آشناتر برای طراحان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ایجاد شاخص اتوماتیک روی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در بحث جامعیت </a:t>
            </a:r>
            <a:r>
              <a:rPr lang="en-US" sz="1800" dirty="0" smtClean="0"/>
              <a:t>DB</a:t>
            </a:r>
            <a:r>
              <a:rPr lang="fa-IR" dirty="0" smtClean="0"/>
              <a:t>: چون محدودیت هیچ‏مقدارناپذیری را اگر به همه </a:t>
            </a:r>
            <a:r>
              <a:rPr lang="en-US" sz="1800" dirty="0" smtClean="0"/>
              <a:t>CK</a:t>
            </a:r>
            <a:r>
              <a:rPr lang="fa-IR" dirty="0" smtClean="0"/>
              <a:t>ها بدهیم خیلی محدود کننده است. یکی که این محدودیت را روی آن اعمال می‏کنند می‏شود </a:t>
            </a:r>
            <a:r>
              <a:rPr lang="en-US" sz="1800" dirty="0" smtClean="0"/>
              <a:t>PK</a:t>
            </a:r>
            <a:r>
              <a:rPr lang="fa-IR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اصالت مفهومی در مدل رابطه‏ای با کلید کاندید (</a:t>
            </a:r>
            <a:r>
              <a:rPr lang="en-US" sz="1800" dirty="0"/>
              <a:t>CK</a:t>
            </a:r>
            <a:r>
              <a:rPr lang="fa-IR" dirty="0"/>
              <a:t>) است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411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4269" y="3476298"/>
            <a:ext cx="183931" cy="2916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بدیل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بدیل (</a:t>
            </a:r>
            <a:r>
              <a:rPr lang="en-US" sz="1800" b="1" dirty="0" smtClean="0">
                <a:solidFill>
                  <a:srgbClr val="7030A0"/>
                </a:solidFill>
              </a:rPr>
              <a:t>Alternate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به هر کلید کاندید (</a:t>
            </a:r>
            <a:r>
              <a:rPr lang="en-US" sz="1800" dirty="0" smtClean="0"/>
              <a:t>CK</a:t>
            </a:r>
            <a:r>
              <a:rPr lang="fa-IR" dirty="0" smtClean="0"/>
              <a:t>) غیر از کلید اصلی (</a:t>
            </a:r>
            <a:r>
              <a:rPr lang="en-US" sz="1800" dirty="0" smtClean="0"/>
              <a:t>PK</a:t>
            </a:r>
            <a:r>
              <a:rPr lang="fa-IR" dirty="0" smtClean="0"/>
              <a:t>)، کلید بدیل (</a:t>
            </a:r>
            <a:r>
              <a:rPr lang="en-US" sz="1800" dirty="0" smtClean="0"/>
              <a:t>AK</a:t>
            </a:r>
            <a:r>
              <a:rPr lang="fa-IR" dirty="0" smtClean="0"/>
              <a:t>)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عمل متناظر ندارد.</a:t>
            </a:r>
            <a:r>
              <a:rPr lang="en-US" dirty="0"/>
              <a:t> 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AK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r>
              <a:rPr lang="fa-IR" dirty="0" smtClean="0"/>
              <a:t> باشد، داریم.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52901" y="3781566"/>
            <a:ext cx="1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11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9" name="TextBox 8"/>
          <p:cNvSpPr txBox="1"/>
          <p:nvPr/>
        </p:nvSpPr>
        <p:spPr>
          <a:xfrm>
            <a:off x="1600200" y="4249966"/>
            <a:ext cx="5867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cs typeface="B Nazanin" pitchFamily="2" charset="-78"/>
              </a:rPr>
              <a:t>ممکن است فقط یک </a:t>
            </a:r>
            <a:r>
              <a:rPr lang="en-US" sz="1600" dirty="0" smtClean="0">
                <a:cs typeface="B Nazanin" pitchFamily="2" charset="-78"/>
              </a:rPr>
              <a:t>CK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داشته باشیم که آن هم می‏شود </a:t>
            </a:r>
            <a:r>
              <a:rPr lang="en-US" sz="1600" dirty="0" smtClean="0">
                <a:cs typeface="B Nazanin" pitchFamily="2" charset="-78"/>
              </a:rPr>
              <a:t>PK</a:t>
            </a:r>
            <a:r>
              <a:rPr lang="fa-IR" dirty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و دیگر </a:t>
            </a:r>
            <a:r>
              <a:rPr lang="en-US" sz="1600" dirty="0" smtClean="0">
                <a:cs typeface="B Nazanin" pitchFamily="2" charset="-78"/>
              </a:rPr>
              <a:t>AK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نداریم.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1" y="3476298"/>
            <a:ext cx="990600" cy="304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&gt;= 0</a:t>
            </a:r>
          </a:p>
        </p:txBody>
      </p:sp>
    </p:spTree>
    <p:extLst>
      <p:ext uri="{BB962C8B-B14F-4D97-AF65-F5344CB8AC3E}">
        <p14:creationId xmlns:p14="http://schemas.microsoft.com/office/powerpoint/2010/main" val="18399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کلید خارجی (</a:t>
            </a:r>
            <a:r>
              <a:rPr lang="en-US" sz="1800" b="1" dirty="0" smtClean="0">
                <a:solidFill>
                  <a:srgbClr val="7030A0"/>
                </a:solidFill>
              </a:rPr>
              <a:t>Foreign Key</a:t>
            </a:r>
            <a:r>
              <a:rPr lang="fa-IR" b="1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i="1" dirty="0">
                <a:solidFill>
                  <a:srgbClr val="C00000"/>
                </a:solidFill>
              </a:rPr>
              <a:t>در عمل</a:t>
            </a:r>
            <a:r>
              <a:rPr lang="fa-IR" dirty="0">
                <a:solidFill>
                  <a:srgbClr val="C00000"/>
                </a:solidFill>
              </a:rPr>
              <a:t>: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en-US" sz="1800" dirty="0"/>
              <a:t>.C</a:t>
            </a:r>
            <a:r>
              <a:rPr lang="fa-IR" sz="1800" dirty="0"/>
              <a:t> </a:t>
            </a:r>
            <a:r>
              <a:rPr lang="fa-IR" dirty="0"/>
              <a:t>در </a:t>
            </a:r>
            <a:r>
              <a:rPr lang="en-US" sz="1800" dirty="0"/>
              <a:t>T</a:t>
            </a:r>
            <a:r>
              <a:rPr lang="en-US" sz="1800" baseline="-25000" dirty="0"/>
              <a:t>2</a:t>
            </a:r>
            <a:r>
              <a:rPr lang="fa-IR" dirty="0"/>
              <a:t>، کلید خارجی است هرگاه در </a:t>
            </a:r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fa-IR" dirty="0"/>
              <a:t>، کلید </a:t>
            </a:r>
            <a:r>
              <a:rPr lang="fa-IR" u="sng" dirty="0"/>
              <a:t>اصلی</a:t>
            </a:r>
            <a:r>
              <a:rPr lang="fa-IR" dirty="0"/>
              <a:t> باشد. </a:t>
            </a:r>
          </a:p>
          <a:p>
            <a:pPr lvl="1"/>
            <a:r>
              <a:rPr lang="fa-IR" i="1" dirty="0" smtClean="0">
                <a:solidFill>
                  <a:srgbClr val="C00000"/>
                </a:solidFill>
              </a:rPr>
              <a:t>در تئوری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صفت (ساده یا مرکب)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 کلید خارجی است، هرگاه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نه لزوماً متمایز از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</a:t>
            </a:r>
            <a:r>
              <a:rPr lang="fa-IR" u="sng" dirty="0" smtClean="0"/>
              <a:t>کاندید</a:t>
            </a:r>
            <a:r>
              <a:rPr lang="fa-IR" dirty="0" smtClean="0"/>
              <a:t> (</a:t>
            </a:r>
            <a:r>
              <a:rPr lang="en-US" sz="1800" dirty="0" smtClean="0"/>
              <a:t>CK</a:t>
            </a:r>
            <a:r>
              <a:rPr lang="fa-IR" dirty="0" smtClean="0"/>
              <a:t>) باشد.</a:t>
            </a:r>
          </a:p>
          <a:p>
            <a:pPr lvl="1"/>
            <a:r>
              <a:rPr lang="fa-IR" dirty="0" smtClean="0"/>
              <a:t>صفت (صفات) کلید خارجی باید هم‏میدان با صفت (صفات) کلید کاندید باشد و معمولا هم‏نام با کلید کاندید است، ولی گاه لازم می‏شود که نام دیگری داشته باشد.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38983"/>
              </p:ext>
            </p:extLst>
          </p:nvPr>
        </p:nvGraphicFramePr>
        <p:xfrm>
          <a:off x="1828800" y="4728198"/>
          <a:ext cx="5334000" cy="2026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78000"/>
                <a:gridCol w="1778000"/>
                <a:gridCol w="1778000"/>
              </a:tblGrid>
              <a:tr h="302424">
                <a:tc>
                  <a:txBody>
                    <a:bodyPr/>
                    <a:lstStyle/>
                    <a:p>
                      <a:pPr algn="ctr" rtl="1"/>
                      <a:r>
                        <a:rPr lang="fa-IR" sz="1700" b="1" dirty="0" smtClean="0">
                          <a:cs typeface="B Nazanin" pitchFamily="2" charset="-78"/>
                        </a:rPr>
                        <a:t>دلیل: </a:t>
                      </a:r>
                      <a:r>
                        <a:rPr lang="en-US" sz="1600" b="1" dirty="0" smtClean="0">
                          <a:cs typeface="B Nazanin" pitchFamily="2" charset="-78"/>
                        </a:rPr>
                        <a:t>CK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 </a:t>
                      </a:r>
                      <a:r>
                        <a:rPr lang="fa-IR" sz="1700" b="1" dirty="0" smtClean="0">
                          <a:cs typeface="B Nazanin" pitchFamily="2" charset="-78"/>
                        </a:rPr>
                        <a:t>در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کلید خارجی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700" b="1" dirty="0" smtClean="0">
                          <a:cs typeface="B Nazanin" pitchFamily="2" charset="-78"/>
                        </a:rPr>
                        <a:t>رابطه</a:t>
                      </a:r>
                      <a:endParaRPr lang="en-US" sz="17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STUD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STID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COUR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COID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SCR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S#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P#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89275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dirty="0" smtClean="0">
                          <a:cs typeface="B Nazanin" pitchFamily="2" charset="-78"/>
                        </a:rPr>
                        <a:t>J#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cs typeface="B Nazanin" pitchFamily="2" charset="-78"/>
                        </a:rPr>
                        <a:t>SPJ</a:t>
                      </a:r>
                      <a:endParaRPr lang="en-US" sz="16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4396733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</a:t>
            </a:r>
            <a:r>
              <a:rPr lang="fa-IR" dirty="0" smtClean="0"/>
              <a:t>خارجی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N</a:t>
            </a:r>
            <a:r>
              <a:rPr lang="fa-IR" dirty="0" smtClean="0"/>
              <a:t> تعداد </a:t>
            </a:r>
            <a:r>
              <a:rPr lang="en-US" sz="1800" dirty="0" smtClean="0"/>
              <a:t>FK</a:t>
            </a:r>
            <a:r>
              <a:rPr lang="fa-IR" dirty="0" smtClean="0"/>
              <a:t>های رابطه </a:t>
            </a:r>
            <a:r>
              <a:rPr lang="en-US" dirty="0" smtClean="0"/>
              <a:t>R</a:t>
            </a:r>
            <a:r>
              <a:rPr lang="fa-IR" dirty="0" smtClean="0"/>
              <a:t> باشد، داریم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Symbol"/>
              </a:rPr>
              <a:t> 0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معرفی کلید خارجی با عبارت </a:t>
            </a:r>
            <a:r>
              <a:rPr lang="en-US" sz="1800" dirty="0" smtClean="0">
                <a:sym typeface="Symbol"/>
              </a:rPr>
              <a:t>FOREIGN KEY</a:t>
            </a:r>
            <a:r>
              <a:rPr lang="fa-IR" dirty="0" smtClean="0">
                <a:sym typeface="Symbol"/>
              </a:rPr>
              <a:t> انجام می‏شود.</a:t>
            </a:r>
          </a:p>
          <a:p>
            <a:pPr>
              <a:lnSpc>
                <a:spcPct val="200000"/>
              </a:lnSpc>
            </a:pP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نقش کلید خارجی:</a:t>
            </a:r>
            <a:r>
              <a:rPr lang="fa-IR" b="1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برای نمایش ارتباطهای صریح بین نوع موجودیت‏ها (و در نتیجه بین نمونه‏های آنها) به کار می‏رود. منظور از ارتباط صریحی است، ارتباطی است که در مدل </a:t>
            </a:r>
            <a:r>
              <a:rPr lang="en-US" sz="1800" dirty="0" smtClean="0">
                <a:sym typeface="Symbol"/>
              </a:rPr>
              <a:t>ER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لوزی مشخص شده است.</a:t>
            </a:r>
          </a:p>
          <a:p>
            <a:endParaRPr lang="en-US" dirty="0"/>
          </a:p>
        </p:txBody>
      </p: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090324"/>
            <a:ext cx="726919" cy="6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60096" y="4267200"/>
            <a:ext cx="3575672" cy="2586811"/>
            <a:chOff x="460096" y="4194989"/>
            <a:chExt cx="3575672" cy="2586811"/>
          </a:xfrm>
        </p:grpSpPr>
        <p:sp>
          <p:nvSpPr>
            <p:cNvPr id="4" name="TextBox 3"/>
            <p:cNvSpPr txBox="1"/>
            <p:nvPr/>
          </p:nvSpPr>
          <p:spPr>
            <a:xfrm>
              <a:off x="460096" y="4194989"/>
              <a:ext cx="134524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 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" y="45873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7" name="Straight Connector 6"/>
            <p:cNvCxnSpPr>
              <a:endCxn id="4" idx="2"/>
            </p:cNvCxnSpPr>
            <p:nvPr/>
          </p:nvCxnSpPr>
          <p:spPr>
            <a:xfrm flipV="1">
              <a:off x="762000" y="4564321"/>
              <a:ext cx="370716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90464" y="4218057"/>
              <a:ext cx="134530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 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768" y="4610457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2" name="Straight Connector 11"/>
            <p:cNvCxnSpPr>
              <a:endCxn id="10" idx="2"/>
            </p:cNvCxnSpPr>
            <p:nvPr/>
          </p:nvCxnSpPr>
          <p:spPr>
            <a:xfrm flipV="1">
              <a:off x="2992368" y="4587389"/>
              <a:ext cx="370748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5011103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240" y="54526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749704" y="5452646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748580" y="5376446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244297" y="5376446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742" y="6001704"/>
              <a:ext cx="280717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SCR (STID,    COID,  …  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84268" y="6443246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cs typeface="B Nazanin" pitchFamily="2" charset="-78"/>
                </a:rPr>
                <a:t>CK</a:t>
              </a:r>
              <a:endParaRPr lang="fa-IR" sz="1700" dirty="0" smtClean="0">
                <a:cs typeface="B Nazanin" pitchFamily="2" charset="-78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197996" y="6446857"/>
              <a:ext cx="14873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191700" y="6371036"/>
              <a:ext cx="560900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73589" y="6367047"/>
              <a:ext cx="616875" cy="399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3566" y="4826060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1634" y="484266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22132" y="5821889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2894" y="5838498"/>
              <a:ext cx="63323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en-US" sz="1600" dirty="0" smtClean="0">
                  <a:solidFill>
                    <a:srgbClr val="C00000"/>
                  </a:solidFill>
                  <a:cs typeface="B Nazanin" pitchFamily="2" charset="-78"/>
                </a:rPr>
                <a:t>FK</a:t>
              </a:r>
              <a:endParaRPr lang="fa-IR" sz="1700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2035709" y="5518666"/>
            <a:ext cx="628663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کلید در مدل رابطه‏ای – کلید خارجی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آیا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نمایش ارتباط است یا امکان دیگری هم وجود دارد؟ 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تنها امکان نیست.</a:t>
            </a:r>
          </a:p>
          <a:p>
            <a:pPr lvl="1"/>
            <a:r>
              <a:rPr lang="fa-IR" dirty="0" smtClean="0"/>
              <a:t>وجود هر صفت مشترک [هم دامنه و در عمل، هم‏نام (نه لزوماً)]، در عنوان مثلاً دو رابطه، نمایشگر نوعی ارتباط است بین دو نوع موجودیت که با آن دو رابطه نمایش داده‏ایم.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3733800"/>
            <a:ext cx="6138151" cy="1600200"/>
            <a:chOff x="821042" y="900709"/>
            <a:chExt cx="6138151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06193" y="900709"/>
              <a:ext cx="4953000" cy="1461491"/>
              <a:chOff x="1981200" y="900709"/>
              <a:chExt cx="4953000" cy="14614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81200" y="1676400"/>
                <a:ext cx="4953000" cy="685800"/>
                <a:chOff x="-304800" y="4953000"/>
                <a:chExt cx="4953000" cy="6858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-3048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S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6576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</a:t>
                  </a:r>
                  <a:endParaRPr lang="en-US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9" name="Flowchart: Decision 38"/>
                <p:cNvSpPr/>
                <p:nvPr/>
              </p:nvSpPr>
              <p:spPr>
                <a:xfrm>
                  <a:off x="16002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</a:rPr>
                    <a:t>تهیه</a:t>
                  </a:r>
                  <a:endParaRPr lang="en-US" b="1" dirty="0" smtClean="0">
                    <a:solidFill>
                      <a:schemeClr val="tx1"/>
                    </a:solidFill>
                  </a:endParaRPr>
                </a:p>
                <a:p>
                  <a:pPr algn="ctr" rtl="1"/>
                  <a:r>
                    <a:rPr lang="en-US" b="1" dirty="0" smtClean="0">
                      <a:solidFill>
                        <a:schemeClr val="tx1"/>
                      </a:solidFill>
                    </a:rPr>
                    <a:t>SP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9" idx="1"/>
                  <a:endCxn id="37" idx="3"/>
                </p:cNvCxnSpPr>
                <p:nvPr/>
              </p:nvCxnSpPr>
              <p:spPr>
                <a:xfrm flipH="1">
                  <a:off x="685800" y="5295900"/>
                  <a:ext cx="9144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>
                  <a:stCxn id="38" idx="1"/>
                  <a:endCxn id="39" idx="3"/>
                </p:cNvCxnSpPr>
                <p:nvPr/>
              </p:nvCxnSpPr>
              <p:spPr>
                <a:xfrm flipH="1" flipV="1">
                  <a:off x="28194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4043747" y="900709"/>
                <a:ext cx="922020" cy="775691"/>
                <a:chOff x="4043747" y="900709"/>
                <a:chExt cx="922020" cy="77569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43747" y="900709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ysClr val="windowText" lastClr="000000"/>
                      </a:solidFill>
                    </a:rPr>
                    <a:t>QTY</a:t>
                  </a:r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" name="Straight Connector 31"/>
                <p:cNvCxnSpPr>
                  <a:stCxn id="39" idx="0"/>
                  <a:endCxn id="30" idx="4"/>
                </p:cNvCxnSpPr>
                <p:nvPr/>
              </p:nvCxnSpPr>
              <p:spPr>
                <a:xfrm flipV="1">
                  <a:off x="4495800" y="1434109"/>
                  <a:ext cx="8957" cy="24229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Oval 18"/>
            <p:cNvSpPr/>
            <p:nvPr/>
          </p:nvSpPr>
          <p:spPr>
            <a:xfrm>
              <a:off x="821042" y="1967509"/>
              <a:ext cx="101691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CITY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94378" y="1129309"/>
              <a:ext cx="92202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S#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Straight Connector 20"/>
            <p:cNvCxnSpPr>
              <a:stCxn id="37" idx="1"/>
              <a:endCxn id="19" idx="7"/>
            </p:cNvCxnSpPr>
            <p:nvPr/>
          </p:nvCxnSpPr>
          <p:spPr>
            <a:xfrm flipH="1">
              <a:off x="1689035" y="2019837"/>
              <a:ext cx="317158" cy="2578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7" idx="1"/>
              <a:endCxn id="20" idx="5"/>
            </p:cNvCxnSpPr>
            <p:nvPr/>
          </p:nvCxnSpPr>
          <p:spPr>
            <a:xfrm flipH="1" flipV="1">
              <a:off x="1681371" y="1584594"/>
              <a:ext cx="324822" cy="43524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6858000" y="4800600"/>
            <a:ext cx="1016917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CITY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78968" y="3962400"/>
            <a:ext cx="92202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P#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/>
          <p:cNvCxnSpPr>
            <a:stCxn id="38" idx="3"/>
            <a:endCxn id="48" idx="1"/>
          </p:cNvCxnSpPr>
          <p:nvPr/>
        </p:nvCxnSpPr>
        <p:spPr>
          <a:xfrm>
            <a:off x="6671551" y="4852928"/>
            <a:ext cx="335373" cy="2578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3"/>
            <a:endCxn id="49" idx="3"/>
          </p:cNvCxnSpPr>
          <p:nvPr/>
        </p:nvCxnSpPr>
        <p:spPr>
          <a:xfrm flipV="1">
            <a:off x="6671551" y="4417685"/>
            <a:ext cx="342444" cy="43524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4929" y="4478844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00" y="3501259"/>
            <a:ext cx="723200" cy="66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143000" y="3505200"/>
            <a:ext cx="248371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صریح</a:t>
            </a:r>
            <a:r>
              <a:rPr lang="fa-IR" sz="1700" b="1" dirty="0">
                <a:solidFill>
                  <a:srgbClr val="C00000"/>
                </a:solidFill>
                <a:cs typeface="B Nazanin" pitchFamily="2" charset="-78"/>
              </a:rPr>
              <a:t>: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 با استفاده از </a:t>
            </a:r>
            <a:r>
              <a:rPr lang="en-US" sz="1600" dirty="0" smtClean="0">
                <a:solidFill>
                  <a:srgbClr val="C00000"/>
                </a:solidFill>
                <a:cs typeface="B Nazanin" pitchFamily="2" charset="-78"/>
              </a:rPr>
              <a:t>FK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768522" y="5486400"/>
            <a:ext cx="2144561" cy="372942"/>
            <a:chOff x="1968834" y="5507266"/>
            <a:chExt cx="2144561" cy="372942"/>
          </a:xfrm>
        </p:grpSpPr>
        <p:sp>
          <p:nvSpPr>
            <p:cNvPr id="64" name="TextBox 63"/>
            <p:cNvSpPr txBox="1"/>
            <p:nvPr/>
          </p:nvSpPr>
          <p:spPr>
            <a:xfrm>
              <a:off x="1968834" y="5507266"/>
              <a:ext cx="21445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 (S#,   … ,  CITY  )</a:t>
              </a:r>
            </a:p>
          </p:txBody>
        </p:sp>
        <p:cxnSp>
          <p:nvCxnSpPr>
            <p:cNvPr id="66" name="Straight Connector 65"/>
            <p:cNvCxnSpPr>
              <a:endCxn id="64" idx="2"/>
            </p:cNvCxnSpPr>
            <p:nvPr/>
          </p:nvCxnSpPr>
          <p:spPr>
            <a:xfrm flipV="1">
              <a:off x="2270738" y="5876598"/>
              <a:ext cx="770377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77366" y="5914139"/>
            <a:ext cx="2157449" cy="372942"/>
            <a:chOff x="4199202" y="5530334"/>
            <a:chExt cx="2157449" cy="372942"/>
          </a:xfrm>
        </p:grpSpPr>
        <p:sp>
          <p:nvSpPr>
            <p:cNvPr id="67" name="TextBox 66"/>
            <p:cNvSpPr txBox="1"/>
            <p:nvPr/>
          </p:nvSpPr>
          <p:spPr>
            <a:xfrm>
              <a:off x="4199202" y="5530334"/>
              <a:ext cx="21574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P (P#,   … ,  CITY  )</a:t>
              </a:r>
            </a:p>
          </p:txBody>
        </p:sp>
        <p:cxnSp>
          <p:nvCxnSpPr>
            <p:cNvPr id="69" name="Straight Connector 68"/>
            <p:cNvCxnSpPr>
              <a:endCxn id="67" idx="2"/>
            </p:cNvCxnSpPr>
            <p:nvPr/>
          </p:nvCxnSpPr>
          <p:spPr>
            <a:xfrm flipV="1">
              <a:off x="4501106" y="5899666"/>
              <a:ext cx="776821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77366" y="6336647"/>
            <a:ext cx="1960857" cy="445153"/>
            <a:chOff x="2804138" y="6323380"/>
            <a:chExt cx="1960857" cy="445153"/>
          </a:xfrm>
        </p:grpSpPr>
        <p:sp>
          <p:nvSpPr>
            <p:cNvPr id="70" name="TextBox 69"/>
            <p:cNvSpPr txBox="1"/>
            <p:nvPr/>
          </p:nvSpPr>
          <p:spPr>
            <a:xfrm>
              <a:off x="2804138" y="6323380"/>
              <a:ext cx="196085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SP (S#,    P#,  …  )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3258442" y="6764923"/>
              <a:ext cx="935604" cy="36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257318" y="6688723"/>
              <a:ext cx="358660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3753035" y="6688723"/>
              <a:ext cx="441011" cy="3989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7366458" y="4541712"/>
            <a:ext cx="0" cy="25919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57600" y="5726484"/>
            <a:ext cx="334932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b="1" dirty="0" smtClean="0">
                <a:solidFill>
                  <a:srgbClr val="C00000"/>
                </a:solidFill>
                <a:cs typeface="B Nazanin" pitchFamily="2" charset="-78"/>
              </a:rPr>
              <a:t>ارتباط ضمنی: </a:t>
            </a: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از طریق هر صفت مشترک؛</a:t>
            </a:r>
          </a:p>
          <a:p>
            <a:pPr marL="0" lvl="1" algn="ctr" rtl="1"/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صفت هم‏معنا (از یک میدان) و نه لزوماً هم‏نام</a:t>
            </a:r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 flipV="1">
            <a:off x="2664372" y="5914141"/>
            <a:ext cx="993228" cy="13550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3" idx="2"/>
          </p:cNvCxnSpPr>
          <p:nvPr/>
        </p:nvCxnSpPr>
        <p:spPr>
          <a:xfrm>
            <a:off x="2384856" y="3874532"/>
            <a:ext cx="1501344" cy="7967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64" idx="1"/>
          </p:cNvCxnSpPr>
          <p:nvPr/>
        </p:nvCxnSpPr>
        <p:spPr>
          <a:xfrm rot="5400000" flipH="1" flipV="1">
            <a:off x="116975" y="5862154"/>
            <a:ext cx="842635" cy="460460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67" idx="1"/>
          </p:cNvCxnSpPr>
          <p:nvPr/>
        </p:nvCxnSpPr>
        <p:spPr>
          <a:xfrm rot="5400000" flipH="1" flipV="1">
            <a:off x="370106" y="6106438"/>
            <a:ext cx="414893" cy="399628"/>
          </a:xfrm>
          <a:prstGeom prst="bentConnector2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08062" y="6521313"/>
            <a:ext cx="469304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200" y="6477000"/>
            <a:ext cx="923608" cy="35394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1700" dirty="0" smtClean="0">
                <a:solidFill>
                  <a:srgbClr val="C00000"/>
                </a:solidFill>
                <a:cs typeface="B Nazanin" pitchFamily="2" charset="-78"/>
              </a:rPr>
              <a:t>ارجاع</a:t>
            </a:r>
            <a:endParaRPr lang="fa-IR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5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build="p"/>
      <p:bldP spid="48" grpId="0" animBg="1"/>
      <p:bldP spid="49" grpId="0" animBg="1"/>
      <p:bldP spid="63" grpId="0" animBg="1"/>
      <p:bldP spid="85" grpId="0" animBg="1"/>
      <p:bldP spid="1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بحث تکمیلی: کلید خارجی – گراف ارجاع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مفهوم گراف ارجاع</a:t>
            </a:r>
          </a:p>
          <a:p>
            <a:pPr lvl="1"/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امکانی است برای ارجاع از یک رابطه به رابطه‏ای دیگر</a:t>
            </a:r>
          </a:p>
          <a:p>
            <a:pPr lvl="1"/>
            <a:r>
              <a:rPr lang="fa-IR" dirty="0" smtClean="0"/>
              <a:t>هر مقدار معلوم </a:t>
            </a:r>
            <a:r>
              <a:rPr lang="en-US" sz="1800" dirty="0" smtClean="0"/>
              <a:t>FK</a:t>
            </a:r>
            <a:r>
              <a:rPr lang="fa-IR" dirty="0" smtClean="0"/>
              <a:t>، امکانی است برای ارجاع مقداری از تاپل‏(هایی) از رابطه(هایی) به تاپلی از رابطه(هایی).</a:t>
            </a:r>
          </a:p>
          <a:p>
            <a:pPr marL="457200" lvl="1" indent="0">
              <a:buNone/>
            </a:pPr>
            <a:r>
              <a:rPr lang="fa-IR" dirty="0" smtClean="0"/>
              <a:t>        </a:t>
            </a:r>
            <a:r>
              <a:rPr lang="fa-IR" b="1" dirty="0" smtClean="0">
                <a:solidFill>
                  <a:srgbClr val="FF0000"/>
                </a:solidFill>
              </a:rPr>
              <a:t>گراف ارجاع </a:t>
            </a:r>
            <a:r>
              <a:rPr lang="fa-IR" dirty="0" smtClean="0"/>
              <a:t>امکانی است برای نمایش ارجاعات بین رابطه‏ها.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r>
              <a:rPr lang="fa-IR" sz="1800" b="1" dirty="0" smtClean="0">
                <a:solidFill>
                  <a:srgbClr val="C00000"/>
                </a:solidFill>
              </a:rPr>
              <a:t>شکل کلی مسیر ارجاع:</a:t>
            </a:r>
          </a:p>
          <a:p>
            <a:pPr lvl="1"/>
            <a:endParaRPr lang="fa-IR" sz="1800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مسیر ارجاع می‏تواند </a:t>
            </a:r>
            <a:r>
              <a:rPr lang="fa-IR" b="1" dirty="0" smtClean="0">
                <a:solidFill>
                  <a:srgbClr val="C00000"/>
                </a:solidFill>
              </a:rPr>
              <a:t>چرخه‏ای </a:t>
            </a:r>
            <a:r>
              <a:rPr lang="fa-IR" dirty="0" smtClean="0"/>
              <a:t>باشد.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34" y="3505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2" name="Group 21"/>
          <p:cNvGrpSpPr/>
          <p:nvPr/>
        </p:nvGrpSpPr>
        <p:grpSpPr>
          <a:xfrm>
            <a:off x="4267200" y="4495800"/>
            <a:ext cx="2209800" cy="353943"/>
            <a:chOff x="457200" y="4495800"/>
            <a:chExt cx="2209800" cy="353943"/>
          </a:xfrm>
        </p:grpSpPr>
        <p:sp>
          <p:nvSpPr>
            <p:cNvPr id="5" name="TextBox 4"/>
            <p:cNvSpPr txBox="1"/>
            <p:nvPr/>
          </p:nvSpPr>
          <p:spPr>
            <a:xfrm>
              <a:off x="1273050" y="4495800"/>
              <a:ext cx="55575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stCxn id="5" idx="3"/>
              <a:endCxn id="10" idx="1"/>
            </p:cNvCxnSpPr>
            <p:nvPr/>
          </p:nvCxnSpPr>
          <p:spPr>
            <a:xfrm>
              <a:off x="1828800" y="4672772"/>
              <a:ext cx="52158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81" y="4495800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S</a:t>
              </a:r>
              <a:endParaRPr lang="fa-IR" sz="1700" b="1" dirty="0" smtClean="0">
                <a:cs typeface="B Nazanin" pitchFamily="2" charset="-78"/>
              </a:endParaRPr>
            </a:p>
          </p:txBody>
        </p:sp>
        <p:cxnSp>
          <p:nvCxnSpPr>
            <p:cNvPr id="18" name="Straight Arrow Connector 17"/>
            <p:cNvCxnSpPr>
              <a:stCxn id="5" idx="1"/>
              <a:endCxn id="9" idx="3"/>
            </p:cNvCxnSpPr>
            <p:nvPr/>
          </p:nvCxnSpPr>
          <p:spPr>
            <a:xfrm flipH="1">
              <a:off x="773819" y="4672772"/>
              <a:ext cx="49923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48" y="41752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643566" y="5334000"/>
            <a:ext cx="3385634" cy="430143"/>
            <a:chOff x="1186366" y="5486400"/>
            <a:chExt cx="3385634" cy="430143"/>
          </a:xfrm>
        </p:grpSpPr>
        <p:sp>
          <p:nvSpPr>
            <p:cNvPr id="26" name="TextBox 25"/>
            <p:cNvSpPr txBox="1"/>
            <p:nvPr/>
          </p:nvSpPr>
          <p:spPr>
            <a:xfrm>
              <a:off x="11863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err="1" smtClean="0">
                  <a:cs typeface="B Nazanin" pitchFamily="2" charset="-78"/>
                </a:rPr>
                <a:t>R</a:t>
              </a:r>
              <a:r>
                <a:rPr lang="en-US" sz="1700" b="1" baseline="-25000" dirty="0" err="1" smtClean="0">
                  <a:cs typeface="B Nazanin" pitchFamily="2" charset="-78"/>
                </a:rPr>
                <a:t>m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676400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82324" y="5546834"/>
              <a:ext cx="6322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m-1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460083" y="5723805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199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2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31683" y="5739571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05766" y="55626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R</a:t>
              </a:r>
              <a:r>
                <a:rPr lang="en-US" sz="1700" b="1" baseline="-25000" dirty="0" smtClean="0">
                  <a:cs typeface="B Nazanin" pitchFamily="2" charset="-78"/>
                </a:rPr>
                <a:t>1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145883" y="5715000"/>
              <a:ext cx="283117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39752" y="5486400"/>
              <a:ext cx="566234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. . . 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19766" y="5762298"/>
            <a:ext cx="3150332" cy="747702"/>
            <a:chOff x="1719766" y="5762298"/>
            <a:chExt cx="3150332" cy="747702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38502" y="5764143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938504" y="6145143"/>
              <a:ext cx="280757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46083" y="5762298"/>
              <a:ext cx="1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19766" y="6140668"/>
              <a:ext cx="3150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با این ارجاع می شود</a:t>
              </a:r>
              <a:r>
                <a:rPr lang="fa-IR" sz="1700" b="1" dirty="0" smtClean="0">
                  <a:solidFill>
                    <a:srgbClr val="C00000"/>
                  </a:solidFill>
                  <a:cs typeface="B Nazanin" pitchFamily="2" charset="-78"/>
                </a:rPr>
                <a:t> چرخه ارجاع</a:t>
              </a:r>
              <a:endParaRPr lang="fa-IR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گراف ارجاع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fa-IR" dirty="0" smtClean="0"/>
              <a:t>چرخه ارجاع می‏تواند تک‏رابطه‏ای باشد و این در صورتی است که یک رابطه خود ارجاع (</a:t>
            </a:r>
            <a:r>
              <a:rPr lang="en-US" sz="1800" dirty="0" smtClean="0"/>
              <a:t>Self-Referencing</a:t>
            </a:r>
            <a:r>
              <a:rPr lang="fa-IR" dirty="0" smtClean="0"/>
              <a:t>) داشته باشیم.</a:t>
            </a:r>
          </a:p>
          <a:p>
            <a:r>
              <a:rPr lang="fa-IR" dirty="0" smtClean="0"/>
              <a:t>هنگامی 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تعریف می‏کنیم باید معنایش را نیز بگوییم.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چرخه ارجاع بین دو رابطه کارمند و اداره.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 اساس کدام مدلسازی این طراحی انجام شده است؟</a:t>
            </a: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266926"/>
            <a:ext cx="3114955" cy="115416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DEPT (D#,  DTITLE, … , E#)</a:t>
            </a:r>
          </a:p>
          <a:p>
            <a:pPr>
              <a:spcAft>
                <a:spcPts val="300"/>
              </a:spcAft>
            </a:pPr>
            <a:endParaRPr lang="en-US" sz="2800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EMPL (E#, ENAME, …, D#)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293874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96626" y="5029200"/>
            <a:ext cx="4813574" cy="1524000"/>
            <a:chOff x="2057400" y="4953000"/>
            <a:chExt cx="4813574" cy="1524000"/>
          </a:xfrm>
        </p:grpSpPr>
        <p:sp>
          <p:nvSpPr>
            <p:cNvPr id="16" name="Rounded Rectangle 15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اداره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80374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کارمند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3746774" y="4953000"/>
              <a:ext cx="14348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اشتغال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9" name="Straight Connector 18"/>
            <p:cNvCxnSpPr>
              <a:stCxn id="18" idx="1"/>
              <a:endCxn id="16" idx="3"/>
            </p:cNvCxnSpPr>
            <p:nvPr/>
          </p:nvCxnSpPr>
          <p:spPr>
            <a:xfrm flipH="1">
              <a:off x="30480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1"/>
              <a:endCxn id="18" idx="3"/>
            </p:cNvCxnSpPr>
            <p:nvPr/>
          </p:nvCxnSpPr>
          <p:spPr>
            <a:xfrm flipH="1" flipV="1">
              <a:off x="5181600" y="5295900"/>
              <a:ext cx="698774" cy="53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Decision 22"/>
            <p:cNvSpPr/>
            <p:nvPr/>
          </p:nvSpPr>
          <p:spPr>
            <a:xfrm>
              <a:off x="3657600" y="5791200"/>
              <a:ext cx="1587226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4" name="Straight Connector 23"/>
            <p:cNvCxnSpPr>
              <a:stCxn id="17" idx="2"/>
              <a:endCxn id="23" idx="3"/>
            </p:cNvCxnSpPr>
            <p:nvPr/>
          </p:nvCxnSpPr>
          <p:spPr>
            <a:xfrm flipH="1">
              <a:off x="5244826" y="5525037"/>
              <a:ext cx="1130848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23" idx="1"/>
            </p:cNvCxnSpPr>
            <p:nvPr/>
          </p:nvCxnSpPr>
          <p:spPr>
            <a:xfrm>
              <a:off x="2552700" y="5525037"/>
              <a:ext cx="1104900" cy="60906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048000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4885" y="5634325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581" y="4980057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9800" y="5594132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1</a:t>
              </a:r>
              <a:endParaRPr lang="fa-IR" sz="1700" dirty="0" smtClean="0">
                <a:cs typeface="B Nazanin" pitchFamily="2" charset="-7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00200" y="2971800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کارمند مدیر اداره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21668"/>
            <a:ext cx="3150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اداره محل کار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26830" y="4384079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32355" y="3588816"/>
            <a:ext cx="441011" cy="398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01573" y="3596415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59378" y="4373790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91062" y="3684657"/>
            <a:ext cx="2219338" cy="353943"/>
            <a:chOff x="785649" y="5562600"/>
            <a:chExt cx="2219338" cy="353943"/>
          </a:xfrm>
        </p:grpSpPr>
        <p:sp>
          <p:nvSpPr>
            <p:cNvPr id="26" name="TextBox 25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622876" y="5692273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1583674" y="5885011"/>
              <a:ext cx="6421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1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37" grpId="0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چرخه ارجاع تک‏رابطه‏ای کارمند با خودش.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b="1" dirty="0" smtClean="0"/>
              <a:t>نکته‏های مثال اخیر:</a:t>
            </a:r>
          </a:p>
          <a:p>
            <a:pPr lvl="1"/>
            <a:r>
              <a:rPr lang="fa-IR" dirty="0" smtClean="0"/>
              <a:t>مثالی است از حالتی که در آن </a:t>
            </a:r>
            <a:r>
              <a:rPr lang="en-US" sz="1800" dirty="0" smtClean="0"/>
              <a:t>R1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R2</a:t>
            </a:r>
            <a:r>
              <a:rPr lang="fa-IR" sz="1800" dirty="0" smtClean="0"/>
              <a:t> </a:t>
            </a:r>
            <a:r>
              <a:rPr lang="fa-IR" dirty="0" smtClean="0"/>
              <a:t>در تعریف </a:t>
            </a:r>
            <a:r>
              <a:rPr lang="en-US" sz="1800" dirty="0" smtClean="0"/>
              <a:t>FK</a:t>
            </a:r>
            <a:r>
              <a:rPr lang="fa-IR" dirty="0" smtClean="0"/>
              <a:t>، لزوماً متمایز نیستند.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EMPL</a:t>
            </a:r>
            <a:r>
              <a:rPr lang="fa-IR" sz="1800" dirty="0" smtClean="0"/>
              <a:t> </a:t>
            </a:r>
            <a:r>
              <a:rPr lang="fa-IR" dirty="0" smtClean="0"/>
              <a:t>به خود رجوع کننده (</a:t>
            </a:r>
            <a:r>
              <a:rPr lang="fa-IR" u="sng" dirty="0" smtClean="0">
                <a:solidFill>
                  <a:srgbClr val="C00000"/>
                </a:solidFill>
              </a:rPr>
              <a:t>خود ارجاع</a:t>
            </a:r>
            <a:r>
              <a:rPr lang="fa-IR" dirty="0" smtClean="0"/>
              <a:t>) است.</a:t>
            </a:r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درجه </a:t>
            </a:r>
            <a:r>
              <a:rPr lang="en-US" sz="1800" dirty="0"/>
              <a:t>EMPL</a:t>
            </a:r>
            <a:r>
              <a:rPr lang="fa-IR" sz="1800" dirty="0"/>
              <a:t> </a:t>
            </a:r>
            <a:r>
              <a:rPr lang="fa-IR" dirty="0"/>
              <a:t>باشد </a:t>
            </a:r>
            <a:r>
              <a:rPr lang="fa-IR" dirty="0" smtClean="0"/>
              <a:t>و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تعداد دامنه‏هایش</a:t>
            </a:r>
            <a:r>
              <a:rPr lang="en-US" dirty="0" smtClean="0"/>
              <a:t> </a:t>
            </a:r>
            <a:r>
              <a:rPr lang="fa-IR" dirty="0" smtClean="0"/>
              <a:t>باشد، داریم: </a:t>
            </a:r>
            <a:r>
              <a:rPr lang="en-US" sz="1800" dirty="0" smtClean="0"/>
              <a:t>n </a:t>
            </a:r>
            <a:r>
              <a:rPr lang="en-US" sz="1800" dirty="0" smtClean="0">
                <a:sym typeface="Euclid Symbol"/>
              </a:rPr>
              <a:t> m-1</a:t>
            </a:r>
            <a:endParaRPr lang="fa-IR" sz="1800" dirty="0" smtClean="0">
              <a:sym typeface="Euclid Symbol"/>
            </a:endParaRPr>
          </a:p>
          <a:p>
            <a:pPr lvl="1"/>
            <a:r>
              <a:rPr lang="fa-IR" dirty="0" smtClean="0">
                <a:sym typeface="Euclid Symbol"/>
              </a:rPr>
              <a:t>لزوم دگر نامی شماره کارمندی مدیر، چون عنوان رابطه (</a:t>
            </a:r>
            <a:r>
              <a:rPr lang="en-US" sz="1800" dirty="0" smtClean="0">
                <a:sym typeface="Euclid Symbol"/>
              </a:rPr>
              <a:t>Heading</a:t>
            </a:r>
            <a:r>
              <a:rPr lang="fa-IR" dirty="0" smtClean="0">
                <a:sym typeface="Euclid Symbol"/>
              </a:rPr>
              <a:t>)، مجموعه‏ای از نام صفات است.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  <a:sym typeface="Euclid Symbol"/>
              </a:rPr>
              <a:t>تمرین: </a:t>
            </a:r>
            <a:r>
              <a:rPr lang="fa-IR" dirty="0" smtClean="0">
                <a:sym typeface="Euclid Symbol"/>
              </a:rPr>
              <a:t>این طراحی بر اساس کدام مدلسازی انجام شده است؟</a:t>
            </a:r>
            <a:endParaRPr lang="fa-IR" b="1" dirty="0" smtClean="0">
              <a:sym typeface="Euclid Symbol"/>
            </a:endParaRPr>
          </a:p>
          <a:p>
            <a:pPr lvl="1"/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6122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EMPL (E#, ENAME,  ENC,  …,  EPHONE,  EMANAGER#)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105400" y="2793469"/>
            <a:ext cx="1524000" cy="39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3612" y="2807732"/>
            <a:ext cx="3851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4068" y="2807732"/>
            <a:ext cx="5334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634" y="2133600"/>
            <a:ext cx="15751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مدیر</a:t>
            </a:r>
          </a:p>
        </p:txBody>
      </p: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086600" y="2057400"/>
            <a:ext cx="966952" cy="752946"/>
            <a:chOff x="7250824" y="2209800"/>
            <a:chExt cx="966952" cy="752946"/>
          </a:xfrm>
        </p:grpSpPr>
        <p:grpSp>
          <p:nvGrpSpPr>
            <p:cNvPr id="10" name="Group 9"/>
            <p:cNvGrpSpPr/>
            <p:nvPr/>
          </p:nvGrpSpPr>
          <p:grpSpPr>
            <a:xfrm>
              <a:off x="7543800" y="2209800"/>
              <a:ext cx="381000" cy="425668"/>
              <a:chOff x="6629400" y="5257800"/>
              <a:chExt cx="381000" cy="4256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7010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629400" y="5257800"/>
                <a:ext cx="0" cy="42566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6629400" y="5273566"/>
                <a:ext cx="3810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7250824" y="2608803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EMPL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6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چرخه ارجاع سه رابطه‏ای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sz="1200" b="1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این طراحی بر اساس کدام مدلسازی انجام شده است؟</a:t>
            </a:r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424137"/>
            <a:ext cx="4442242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PROF (PRID,  PRNAME,   …, DEID)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DEPT(DEID,  DTITLE, …., UNID)</a:t>
            </a:r>
          </a:p>
          <a:p>
            <a:pPr>
              <a:spcAft>
                <a:spcPts val="300"/>
              </a:spcAft>
            </a:pPr>
            <a:endParaRPr lang="en-US" b="1" dirty="0"/>
          </a:p>
          <a:p>
            <a:pPr>
              <a:spcAft>
                <a:spcPts val="300"/>
              </a:spcAft>
            </a:pPr>
            <a:r>
              <a:rPr lang="en-US" b="1" dirty="0" smtClean="0"/>
              <a:t>UNIV(UNID, UNAME, …, UNPRESNUM)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3800" y="2791474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132" y="280773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3429001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15711" y="3408958"/>
            <a:ext cx="609600" cy="19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71600" y="4038599"/>
            <a:ext cx="641132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429000" y="4018556"/>
            <a:ext cx="15046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0" y="4038600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شماره استادی رئیس دانشگاه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9400" y="2221468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دانشکده استاد</a:t>
            </a:r>
          </a:p>
        </p:txBody>
      </p: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78070" y="4876800"/>
            <a:ext cx="3642385" cy="353943"/>
            <a:chOff x="785649" y="5562600"/>
            <a:chExt cx="3642385" cy="353943"/>
          </a:xfrm>
        </p:grpSpPr>
        <p:sp>
          <p:nvSpPr>
            <p:cNvPr id="21" name="TextBox 20"/>
            <p:cNvSpPr txBox="1"/>
            <p:nvPr/>
          </p:nvSpPr>
          <p:spPr>
            <a:xfrm>
              <a:off x="785649" y="5562600"/>
              <a:ext cx="966952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PROF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8642" y="5739571"/>
              <a:ext cx="597435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44111" y="5562600"/>
              <a:ext cx="860876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DEPT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7979" y="5562600"/>
              <a:ext cx="1020055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b="1" dirty="0" smtClean="0">
                  <a:cs typeface="B Nazanin" pitchFamily="2" charset="-78"/>
                </a:rPr>
                <a:t>UNIV</a:t>
              </a:r>
              <a:endParaRPr lang="fa-IR" sz="1700" b="1" baseline="-25000" dirty="0" smtClean="0">
                <a:cs typeface="B Nazanin" pitchFamily="2" charset="-78"/>
              </a:endParaRPr>
            </a:p>
          </p:txBody>
        </p:sp>
        <p:cxnSp>
          <p:nvCxnSpPr>
            <p:cNvPr id="28" name="Straight Arrow Connector 27"/>
            <p:cNvCxnSpPr>
              <a:stCxn id="23" idx="3"/>
            </p:cNvCxnSpPr>
            <p:nvPr/>
          </p:nvCxnSpPr>
          <p:spPr>
            <a:xfrm>
              <a:off x="3004987" y="5739572"/>
              <a:ext cx="6631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1143000" y="5230743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143001" y="5609898"/>
            <a:ext cx="2590799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33800" y="5228898"/>
            <a:ext cx="1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گراف ارجاع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صرف وجود دور در </a:t>
            </a:r>
            <a:r>
              <a:rPr lang="en-US" sz="1800" dirty="0" smtClean="0"/>
              <a:t>ERD</a:t>
            </a:r>
            <a:r>
              <a:rPr lang="fa-IR" sz="1800" dirty="0" smtClean="0"/>
              <a:t> </a:t>
            </a:r>
            <a:r>
              <a:rPr lang="fa-IR" dirty="0" smtClean="0"/>
              <a:t>چرخه ارجاع ایجاد نمی‏شود.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r>
              <a:rPr lang="fa-IR" b="1" dirty="0" smtClean="0"/>
              <a:t>در چه وضعی چرخه ارجاع پدید می‏آید؟</a:t>
            </a:r>
          </a:p>
          <a:p>
            <a:pPr lvl="1"/>
            <a:r>
              <a:rPr lang="fa-IR" dirty="0" smtClean="0"/>
              <a:t>باید به </a:t>
            </a:r>
            <a:r>
              <a:rPr lang="fa-IR" u="sng" dirty="0" smtClean="0">
                <a:solidFill>
                  <a:srgbClr val="C00000"/>
                </a:solidFill>
              </a:rPr>
              <a:t>چندی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ارتباط‏ها توجه شود.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069" y="2881337"/>
            <a:ext cx="3076483" cy="10002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COUR (COID,  …)</a:t>
            </a:r>
          </a:p>
          <a:p>
            <a:pPr>
              <a:spcAft>
                <a:spcPts val="300"/>
              </a:spcAft>
            </a:pPr>
            <a:endParaRPr lang="en-US" b="1" dirty="0" smtClean="0"/>
          </a:p>
          <a:p>
            <a:pPr>
              <a:spcAft>
                <a:spcPts val="300"/>
              </a:spcAft>
            </a:pPr>
            <a:r>
              <a:rPr lang="en-US" b="1" dirty="0" smtClean="0"/>
              <a:t>COPRECO(COID,  PRECO)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11668" y="3881611"/>
            <a:ext cx="762000" cy="199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08234" y="3229302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3888196"/>
            <a:ext cx="5334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81200" y="3959770"/>
            <a:ext cx="14767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32419" y="2649143"/>
            <a:ext cx="1833566" cy="1618057"/>
            <a:chOff x="1661298" y="5067837"/>
            <a:chExt cx="1833566" cy="1618057"/>
          </a:xfrm>
        </p:grpSpPr>
        <p:sp>
          <p:nvSpPr>
            <p:cNvPr id="15" name="Flowchart: Decision 14"/>
            <p:cNvSpPr/>
            <p:nvPr/>
          </p:nvSpPr>
          <p:spPr>
            <a:xfrm>
              <a:off x="1715395" y="6000094"/>
              <a:ext cx="1727807" cy="6858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b="1" dirty="0" smtClean="0">
                  <a:solidFill>
                    <a:schemeClr val="tx1"/>
                  </a:solidFill>
                  <a:cs typeface="B Nazanin" pitchFamily="2" charset="-78"/>
                </a:rPr>
                <a:t>پیش‏نیاز</a:t>
              </a:r>
              <a:endParaRPr lang="en-US" sz="17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6" name="Straight Connector 15"/>
            <p:cNvCxnSpPr>
              <a:stCxn id="15" idx="1"/>
              <a:endCxn id="13" idx="1"/>
            </p:cNvCxnSpPr>
            <p:nvPr/>
          </p:nvCxnSpPr>
          <p:spPr>
            <a:xfrm flipV="1">
              <a:off x="1715395" y="5296437"/>
              <a:ext cx="342005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  <a:endCxn id="15" idx="3"/>
            </p:cNvCxnSpPr>
            <p:nvPr/>
          </p:nvCxnSpPr>
          <p:spPr>
            <a:xfrm>
              <a:off x="3048000" y="5296437"/>
              <a:ext cx="395202" cy="104655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8245" y="5446066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M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1298" y="5457353"/>
              <a:ext cx="316619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en-US" sz="1700" dirty="0" smtClean="0">
                  <a:cs typeface="B Nazanin" pitchFamily="2" charset="-78"/>
                </a:rPr>
                <a:t>N</a:t>
              </a:r>
              <a:endParaRPr lang="fa-IR" sz="1700" dirty="0" smtClean="0"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57400" y="5067837"/>
              <a:ext cx="990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درس</a:t>
              </a:r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</p:grpSp>
      <p:pic>
        <p:nvPicPr>
          <p:cNvPr id="33" name="Picture 32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82" y="2210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32" y="1337469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5" name="Oval 34"/>
          <p:cNvSpPr/>
          <p:nvPr/>
        </p:nvSpPr>
        <p:spPr>
          <a:xfrm>
            <a:off x="4936936" y="2133600"/>
            <a:ext cx="930464" cy="371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COID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>
            <a:stCxn id="13" idx="0"/>
            <a:endCxn id="35" idx="5"/>
          </p:cNvCxnSpPr>
          <p:nvPr/>
        </p:nvCxnSpPr>
        <p:spPr>
          <a:xfrm flipH="1" flipV="1">
            <a:off x="5731137" y="2450722"/>
            <a:ext cx="392684" cy="19842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68835" y="2434956"/>
            <a:ext cx="50698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6248400"/>
            <a:ext cx="3219454" cy="338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در ریاضی: </a:t>
            </a:r>
            <a:r>
              <a:rPr lang="fa-IR" dirty="0" smtClean="0"/>
              <a:t>هر زیر مجموعه از ضرب کارتزین چند مجموعه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[میدان]</a:t>
            </a:r>
            <a:r>
              <a:rPr lang="fa-IR" sz="1800" dirty="0" smtClean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:</a:t>
            </a:r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      رابطه </a:t>
            </a:r>
            <a:r>
              <a:rPr lang="en-US" sz="1800" dirty="0" smtClean="0"/>
              <a:t>R</a:t>
            </a:r>
            <a:r>
              <a:rPr lang="fa-IR" dirty="0" smtClean="0"/>
              <a:t> با صفات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...،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 </a:t>
            </a:r>
            <a:br>
              <a:rPr lang="fa-IR" dirty="0" smtClean="0"/>
            </a:br>
            <a:r>
              <a:rPr lang="fa-IR" dirty="0" smtClean="0"/>
              <a:t>	مجموعه‏ای است از عناصر، هر یک به صورت </a:t>
            </a:r>
            <a:r>
              <a:rPr lang="en-US" sz="1800" dirty="0" smtClean="0">
                <a:sym typeface="Symbol"/>
              </a:rPr>
              <a:t>d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 smtClean="0">
                <a:sym typeface="Symbol"/>
              </a:rPr>
              <a:t>, d</a:t>
            </a:r>
            <a:r>
              <a:rPr lang="en-US" sz="1800" baseline="-25000" dirty="0" smtClean="0">
                <a:sym typeface="Symbol"/>
              </a:rPr>
              <a:t>2i</a:t>
            </a:r>
            <a:r>
              <a:rPr lang="en-US" sz="1800" dirty="0" smtClean="0">
                <a:sym typeface="Symbol"/>
              </a:rPr>
              <a:t>, …, d</a:t>
            </a:r>
            <a:r>
              <a:rPr lang="en-US" sz="1800" baseline="-25000" dirty="0" smtClean="0">
                <a:sym typeface="Symbol"/>
              </a:rPr>
              <a:t>mi</a:t>
            </a:r>
            <a:r>
              <a:rPr lang="en-US" sz="1800" dirty="0" smtClean="0">
                <a:sym typeface="Symbol"/>
              </a:rPr>
              <a:t>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موسوم به </a:t>
            </a:r>
            <a:r>
              <a:rPr lang="en-US" sz="1800" dirty="0" smtClean="0">
                <a:sym typeface="Symbol"/>
              </a:rPr>
              <a:t>m</a:t>
            </a:r>
            <a:r>
              <a:rPr lang="fa-IR" dirty="0" smtClean="0">
                <a:sym typeface="Symbol"/>
              </a:rPr>
              <a:t>-تاپل (</a:t>
            </a:r>
            <a:r>
              <a:rPr lang="en-US" sz="1800" dirty="0" smtClean="0">
                <a:sym typeface="Symbol"/>
              </a:rPr>
              <a:t>m-tuple</a:t>
            </a:r>
            <a:r>
              <a:rPr lang="fa-IR" dirty="0" smtClean="0">
                <a:sym typeface="Symbol"/>
              </a:rPr>
              <a:t>)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	به نحوی که </a:t>
            </a:r>
            <a:r>
              <a:rPr lang="en-US" sz="1800" dirty="0" smtClean="0">
                <a:sym typeface="Symbol"/>
              </a:rPr>
              <a:t>d</a:t>
            </a:r>
            <a:r>
              <a:rPr lang="en-US" sz="1800" baseline="-25000" dirty="0" smtClean="0">
                <a:sym typeface="Symbol"/>
              </a:rPr>
              <a:t>1i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. . .، </a:t>
            </a:r>
            <a:r>
              <a:rPr lang="en-US" sz="1800" dirty="0" err="1" smtClean="0">
                <a:sym typeface="Symbol"/>
              </a:rPr>
              <a:t>d</a:t>
            </a:r>
            <a:r>
              <a:rPr lang="en-US" sz="1800" baseline="-25000" dirty="0" err="1" smtClean="0">
                <a:sym typeface="Symbol"/>
              </a:rPr>
              <a:t>ji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</a:t>
            </a:r>
            <a:r>
              <a:rPr lang="en-US" sz="1800" dirty="0"/>
              <a:t> </a:t>
            </a:r>
            <a:r>
              <a:rPr lang="en-US" sz="1800" dirty="0" err="1" smtClean="0"/>
              <a:t>D</a:t>
            </a:r>
            <a:r>
              <a:rPr lang="en-US" sz="1800" baseline="-25000" dirty="0" err="1" smtClean="0"/>
              <a:t>j</a:t>
            </a:r>
            <a:r>
              <a:rPr lang="fa-IR" sz="1800" baseline="-25000" dirty="0" smtClean="0"/>
              <a:t> </a:t>
            </a:r>
            <a:endParaRPr lang="fa-IR" baseline="-25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2035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9" name="Group 8"/>
          <p:cNvGrpSpPr/>
          <p:nvPr/>
        </p:nvGrpSpPr>
        <p:grpSpPr>
          <a:xfrm>
            <a:off x="3124200" y="4104289"/>
            <a:ext cx="1371600" cy="1052927"/>
            <a:chOff x="5791200" y="4357273"/>
            <a:chExt cx="1371600" cy="1052927"/>
          </a:xfrm>
        </p:grpSpPr>
        <p:sp>
          <p:nvSpPr>
            <p:cNvPr id="6" name="Oval 5"/>
            <p:cNvSpPr/>
            <p:nvPr/>
          </p:nvSpPr>
          <p:spPr>
            <a:xfrm>
              <a:off x="6019800" y="4495800"/>
              <a:ext cx="11430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رشته‏ای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3</a:t>
              </a:r>
              <a:endParaRPr lang="en-US" b="1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52600" y="4141287"/>
            <a:ext cx="1447800" cy="1052927"/>
            <a:chOff x="5791200" y="4357273"/>
            <a:chExt cx="1447800" cy="1052927"/>
          </a:xfrm>
        </p:grpSpPr>
        <p:sp>
          <p:nvSpPr>
            <p:cNvPr id="11" name="Oval 10"/>
            <p:cNvSpPr/>
            <p:nvPr/>
          </p:nvSpPr>
          <p:spPr>
            <a:xfrm>
              <a:off x="6019800" y="4495800"/>
              <a:ext cx="12192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نام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4035026"/>
            <a:ext cx="1797268" cy="1052927"/>
            <a:chOff x="5791200" y="4357273"/>
            <a:chExt cx="1797268" cy="1052927"/>
          </a:xfrm>
        </p:grpSpPr>
        <p:sp>
          <p:nvSpPr>
            <p:cNvPr id="14" name="Oval 13"/>
            <p:cNvSpPr/>
            <p:nvPr/>
          </p:nvSpPr>
          <p:spPr>
            <a:xfrm>
              <a:off x="6019799" y="4495800"/>
              <a:ext cx="156866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دانشجو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1200" y="435727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72201" y="4038600"/>
            <a:ext cx="1852446" cy="1027487"/>
            <a:chOff x="5844988" y="4382713"/>
            <a:chExt cx="1307609" cy="1027487"/>
          </a:xfrm>
        </p:grpSpPr>
        <p:sp>
          <p:nvSpPr>
            <p:cNvPr id="17" name="Oval 16"/>
            <p:cNvSpPr/>
            <p:nvPr/>
          </p:nvSpPr>
          <p:spPr>
            <a:xfrm>
              <a:off x="6019799" y="4495800"/>
              <a:ext cx="1132798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شماره گروه آموزشی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5</a:t>
              </a:r>
              <a:endParaRPr lang="en-US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19604" y="4077913"/>
            <a:ext cx="1776247" cy="1027487"/>
            <a:chOff x="5844988" y="4382713"/>
            <a:chExt cx="1253821" cy="1027487"/>
          </a:xfrm>
        </p:grpSpPr>
        <p:sp>
          <p:nvSpPr>
            <p:cNvPr id="20" name="Oval 19"/>
            <p:cNvSpPr/>
            <p:nvPr/>
          </p:nvSpPr>
          <p:spPr>
            <a:xfrm>
              <a:off x="6019800" y="4495800"/>
              <a:ext cx="1079009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مقادیر مقطع تحصیلی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44988" y="43827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r>
                <a:rPr lang="en-US" b="1" baseline="-25000" dirty="0" smtClean="0"/>
                <a:t>4</a:t>
              </a:r>
              <a:endParaRPr lang="en-US" b="1" baseline="-250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7592" y="5334000"/>
            <a:ext cx="414568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STUD</a:t>
            </a:r>
            <a:r>
              <a:rPr lang="en-US" sz="1600" dirty="0" smtClean="0"/>
              <a:t> (STID,   STNAME,  STJ,    STL,    STD)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467336"/>
                  </p:ext>
                </p:extLst>
              </p:nvPr>
            </p:nvGraphicFramePr>
            <p:xfrm>
              <a:off x="1509058" y="5638800"/>
              <a:ext cx="3346658" cy="914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115"/>
                    <a:gridCol w="1019827"/>
                    <a:gridCol w="609600"/>
                    <a:gridCol w="685800"/>
                    <a:gridCol w="512316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777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st7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phys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/>
                            <a:t>d11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176" t="-102000" r="-5458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1497" t="-102000" r="-17784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253000" t="-102000" r="-197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312389" t="-102000" r="-7433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554762" t="-102000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444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st4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 smtClean="0"/>
                            <a:t>bs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comp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d14</a:t>
                          </a:r>
                          <a:endParaRPr lang="en-US" sz="1400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5029200" y="5922258"/>
            <a:ext cx="1905000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یک تاپل 5-تایی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43454" y="6417879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2" y="3861262"/>
            <a:ext cx="708390" cy="6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uiExpand="1" build="p"/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جامعیت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جامعیت پایگاه داده‏ها (</a:t>
            </a:r>
            <a:r>
              <a:rPr lang="en-US" sz="1800" b="1" dirty="0" smtClean="0">
                <a:solidFill>
                  <a:srgbClr val="0919AF"/>
                </a:solidFill>
              </a:rPr>
              <a:t>DB Integrity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 صحت، سازگاری [، دقت و اعتبار] داده‏های ذخیره شده در پایگاه داده‏ها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 smtClean="0"/>
              <a:t>      </a:t>
            </a:r>
            <a:r>
              <a:rPr lang="fa-IR" i="1" dirty="0" smtClean="0"/>
              <a:t>جنبه‏های کیفی داده (</a:t>
            </a:r>
            <a:r>
              <a:rPr lang="en-US" sz="1800" i="1" dirty="0" smtClean="0"/>
              <a:t>Data Quality Features</a:t>
            </a:r>
            <a:r>
              <a:rPr lang="fa-IR" i="1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مسئولیت کنترل جامعیت </a:t>
            </a:r>
            <a:r>
              <a:rPr lang="en-US" sz="1800" dirty="0" smtClean="0"/>
              <a:t>DB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RDBMS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>
              <a:spcBef>
                <a:spcPts val="1000"/>
              </a:spcBef>
            </a:pPr>
            <a:r>
              <a:rPr lang="fa-IR" dirty="0" smtClean="0"/>
              <a:t>بر اساس اطلاعاتی که کاربر [تیم طراح – پیاده‏ساز] به سیستم می‏دهد. </a:t>
            </a:r>
            <a:endParaRPr lang="fa-IR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</a:rPr>
              <a:t>	                         قواعد یا محدودیت‏های جامعیتی</a:t>
            </a:r>
            <a:r>
              <a:rPr lang="fa-IR" dirty="0" smtClean="0">
                <a:solidFill>
                  <a:srgbClr val="C00000"/>
                </a:solidFill>
              </a:rPr>
              <a:t> (</a:t>
            </a:r>
            <a:r>
              <a:rPr lang="en-US" sz="1800" b="1" dirty="0" smtClean="0">
                <a:solidFill>
                  <a:srgbClr val="C00000"/>
                </a:solidFill>
              </a:rPr>
              <a:t>I</a:t>
            </a:r>
            <a:r>
              <a:rPr lang="en-US" sz="1800" dirty="0" smtClean="0">
                <a:solidFill>
                  <a:srgbClr val="C00000"/>
                </a:solidFill>
              </a:rPr>
              <a:t>ntegrity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en-US" sz="1800" dirty="0" smtClean="0">
                <a:solidFill>
                  <a:srgbClr val="C00000"/>
                </a:solidFill>
              </a:rPr>
              <a:t>ules</a:t>
            </a:r>
            <a:r>
              <a:rPr lang="en-US" sz="1800" b="1" dirty="0" smtClean="0">
                <a:solidFill>
                  <a:srgbClr val="C00000"/>
                </a:solidFill>
              </a:rPr>
              <a:t>/C</a:t>
            </a:r>
            <a:r>
              <a:rPr lang="en-US" sz="1800" dirty="0" smtClean="0">
                <a:solidFill>
                  <a:srgbClr val="C00000"/>
                </a:solidFill>
              </a:rPr>
              <a:t>onstraints</a:t>
            </a:r>
            <a:r>
              <a:rPr lang="fa-IR" dirty="0" smtClean="0">
                <a:solidFill>
                  <a:srgbClr val="C00000"/>
                </a:solidFill>
              </a:rPr>
              <a:t>)</a:t>
            </a:r>
          </a:p>
          <a:p>
            <a:pPr lvl="1">
              <a:spcBef>
                <a:spcPts val="1000"/>
              </a:spcBef>
            </a:pPr>
            <a:r>
              <a:rPr lang="en-US" sz="1800" dirty="0" smtClean="0"/>
              <a:t>IR</a:t>
            </a:r>
            <a:r>
              <a:rPr lang="fa-IR" dirty="0" smtClean="0"/>
              <a:t>ها [</a:t>
            </a:r>
            <a:r>
              <a:rPr lang="en-US" sz="1800" dirty="0" smtClean="0"/>
              <a:t>IC</a:t>
            </a:r>
            <a:r>
              <a:rPr lang="fa-IR" dirty="0" smtClean="0"/>
              <a:t>ها] با استفاده از دستورات زبان پایگاهی به سیستم داده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اعلانی:</a:t>
            </a:r>
            <a:r>
              <a:rPr lang="fa-IR" dirty="0" smtClean="0"/>
              <a:t> قواعد به نحوی </a:t>
            </a:r>
            <a:r>
              <a:rPr lang="fa-IR" dirty="0" smtClean="0">
                <a:solidFill>
                  <a:srgbClr val="0919AF"/>
                </a:solidFill>
              </a:rPr>
              <a:t>اعلان</a:t>
            </a:r>
            <a:r>
              <a:rPr lang="fa-IR" dirty="0" smtClean="0"/>
              <a:t> می‏شوند.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fa-IR" dirty="0"/>
              <a:t>	</a:t>
            </a:r>
            <a:r>
              <a:rPr lang="fa-IR" dirty="0" smtClean="0"/>
              <a:t>				 </a:t>
            </a:r>
            <a:r>
              <a:rPr lang="fa-IR" b="1" dirty="0" smtClean="0"/>
              <a:t>اجرایی: </a:t>
            </a:r>
            <a:r>
              <a:rPr lang="fa-IR" dirty="0" smtClean="0"/>
              <a:t>قواعد در </a:t>
            </a:r>
            <a:r>
              <a:rPr lang="fa-IR" dirty="0" smtClean="0">
                <a:solidFill>
                  <a:srgbClr val="0919AF"/>
                </a:solidFill>
              </a:rPr>
              <a:t>یک رویه </a:t>
            </a:r>
            <a:r>
              <a:rPr lang="fa-IR" dirty="0" smtClean="0"/>
              <a:t>به سیستم داده می‏شوند.</a:t>
            </a: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34" y="205111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6689834" y="4212018"/>
            <a:ext cx="685799" cy="388884"/>
            <a:chOff x="6934201" y="3959770"/>
            <a:chExt cx="685799" cy="38888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010400" y="3959770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30966" y="3959770"/>
              <a:ext cx="0" cy="388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34201" y="4348654"/>
              <a:ext cx="396765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51434" y="5394434"/>
            <a:ext cx="1828800" cy="961698"/>
            <a:chOff x="4464268" y="4884684"/>
            <a:chExt cx="1828800" cy="961698"/>
          </a:xfrm>
        </p:grpSpPr>
        <p:grpSp>
          <p:nvGrpSpPr>
            <p:cNvPr id="16" name="Group 15"/>
            <p:cNvGrpSpPr/>
            <p:nvPr/>
          </p:nvGrpSpPr>
          <p:grpSpPr>
            <a:xfrm>
              <a:off x="4464268" y="4884684"/>
              <a:ext cx="1828800" cy="449316"/>
              <a:chOff x="6934201" y="3870436"/>
              <a:chExt cx="1828800" cy="44931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010400" y="3870436"/>
                <a:ext cx="175260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344104" y="3870436"/>
                <a:ext cx="0" cy="44931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934201" y="4282968"/>
                <a:ext cx="396766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4874170" y="5297216"/>
              <a:ext cx="1" cy="5491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64268" y="5846382"/>
              <a:ext cx="40990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6568740" y="1203662"/>
            <a:ext cx="178898" cy="2648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8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هر </a:t>
            </a:r>
            <a:r>
              <a:rPr lang="en-US" sz="1800" dirty="0" smtClean="0"/>
              <a:t>DBMS</a:t>
            </a:r>
            <a:r>
              <a:rPr lang="fa-IR" dirty="0" smtClean="0"/>
              <a:t>ای باید بتواند جامعیت پایگاه داده‏ها را کنترل و تضمین کند. 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دلیل: </a:t>
            </a:r>
            <a:r>
              <a:rPr lang="fa-IR" dirty="0" smtClean="0"/>
              <a:t>زیرا همیشه ممکن است عواملی سبب نقض جامعیت شوند. از جمله: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برنامه‏های کاربردی (به ویژه اشتباهات معنایی)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اشتباه در وارد کردن داده‏ها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وجود افزونگی کنترل نشده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اجرای همروند تراکنشها به گونه‏ای که داده نامعتبر ایجاد شود.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خرابی‏های سخت‏افزاری و نرم‏افزاری</a:t>
            </a:r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155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جامعیت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dirty="0" smtClean="0"/>
              <a:t>اِعمال </a:t>
            </a:r>
            <a:r>
              <a:rPr lang="en-US" sz="1800" dirty="0"/>
              <a:t>IR</a:t>
            </a:r>
            <a:r>
              <a:rPr lang="fa-IR" dirty="0"/>
              <a:t>ها برای سیستم سربار دارد.</a:t>
            </a:r>
          </a:p>
          <a:p>
            <a:pPr>
              <a:lnSpc>
                <a:spcPct val="200000"/>
              </a:lnSpc>
            </a:pPr>
            <a:r>
              <a:rPr lang="fa-IR" b="1" dirty="0" smtClean="0"/>
              <a:t>منشأ سربار (دلایل بروز سربار) در </a:t>
            </a:r>
            <a:r>
              <a:rPr lang="en-US" sz="1800" b="1" dirty="0" smtClean="0"/>
              <a:t>DBMS</a:t>
            </a:r>
            <a:endParaRPr lang="fa-IR" b="1" dirty="0"/>
          </a:p>
          <a:p>
            <a:pPr lvl="1"/>
            <a:r>
              <a:rPr lang="fa-IR" dirty="0" smtClean="0"/>
              <a:t>انجام نگاشت‏ها (ناشی از معماری)</a:t>
            </a:r>
          </a:p>
          <a:p>
            <a:pPr lvl="1"/>
            <a:r>
              <a:rPr lang="fa-IR" dirty="0" smtClean="0"/>
              <a:t>قواعد جامعیتی</a:t>
            </a:r>
          </a:p>
          <a:p>
            <a:pPr lvl="1"/>
            <a:r>
              <a:rPr lang="fa-IR" dirty="0" smtClean="0"/>
              <a:t>اِعمال ضوابط امنیت داده‏ها در سطح </a:t>
            </a:r>
            <a:r>
              <a:rPr lang="en-US" sz="1800" dirty="0" smtClean="0"/>
              <a:t>DBMS</a:t>
            </a:r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4692216">
            <a:off x="-578332" y="1816307"/>
            <a:ext cx="2268182" cy="6164507"/>
          </a:xfrm>
          <a:prstGeom prst="arc">
            <a:avLst>
              <a:gd name="adj1" fmla="val 16774665"/>
              <a:gd name="adj2" fmla="val 21171481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8600" y="3897868"/>
            <a:ext cx="4953000" cy="2643664"/>
            <a:chOff x="152400" y="3897868"/>
            <a:chExt cx="4953000" cy="264366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9600" y="6172200"/>
              <a:ext cx="3429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62000" y="4267200"/>
              <a:ext cx="0" cy="2057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84116" y="6172200"/>
              <a:ext cx="2321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کار سیستم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3897868"/>
              <a:ext cx="1066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تعداد قواعد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جامعیت </a:t>
            </a:r>
            <a:r>
              <a:rPr lang="fa-IR" dirty="0"/>
              <a:t>در مدل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r>
              <a:rPr lang="en-US" sz="1800" b="1" dirty="0" smtClean="0">
                <a:solidFill>
                  <a:srgbClr val="0919AF"/>
                </a:solidFill>
              </a:rPr>
              <a:t>IR</a:t>
            </a:r>
            <a:r>
              <a:rPr lang="fa-IR" b="1" dirty="0" smtClean="0">
                <a:solidFill>
                  <a:srgbClr val="0919AF"/>
                </a:solidFill>
              </a:rPr>
              <a:t>ها [</a:t>
            </a:r>
            <a:r>
              <a:rPr lang="en-US" sz="1800" b="1" dirty="0" smtClean="0">
                <a:solidFill>
                  <a:srgbClr val="0919AF"/>
                </a:solidFill>
              </a:rPr>
              <a:t>IC</a:t>
            </a:r>
            <a:r>
              <a:rPr lang="fa-IR" b="1" dirty="0" smtClean="0">
                <a:solidFill>
                  <a:srgbClr val="0919AF"/>
                </a:solidFill>
              </a:rPr>
              <a:t>ها] در مدل رابطه‏ای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1- قواعد [محدودیت‏های] عام: </a:t>
            </a:r>
            <a:r>
              <a:rPr lang="fa-IR" dirty="0" smtClean="0"/>
              <a:t>ناوابسته به داده‏های محیط: فراقواعد (</a:t>
            </a:r>
            <a:r>
              <a:rPr lang="en-US" sz="1800" dirty="0" err="1" smtClean="0"/>
              <a:t>MetaRules</a:t>
            </a:r>
            <a:r>
              <a:rPr lang="fa-IR" dirty="0" smtClean="0"/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1800" b="1" dirty="0" smtClean="0"/>
              <a:t>2- قواعد [محدودیت‏های] خاص: </a:t>
            </a:r>
            <a:r>
              <a:rPr lang="fa-IR" dirty="0" smtClean="0"/>
              <a:t>وابسته به داده‏های محیط: قواعد کاربری (</a:t>
            </a:r>
            <a:r>
              <a:rPr lang="en-US" sz="1800" dirty="0" smtClean="0"/>
              <a:t>User Defined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				     یا قواعد فعالیت‏های محیط (</a:t>
            </a:r>
            <a:r>
              <a:rPr lang="en-US" sz="1800" dirty="0" smtClean="0"/>
              <a:t>Business Rules</a:t>
            </a:r>
            <a:r>
              <a:rPr lang="fa-IR" dirty="0" smtClean="0"/>
              <a:t>)</a:t>
            </a:r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قواعد عام در مدل رابطه‏ای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C1</a:t>
            </a:r>
            <a:r>
              <a:rPr lang="fa-IR" dirty="0" smtClean="0"/>
              <a:t>: جامعیت موجودیتی</a:t>
            </a:r>
          </a:p>
          <a:p>
            <a:pPr lvl="1"/>
            <a:r>
              <a:rPr lang="fa-IR" dirty="0" smtClean="0"/>
              <a:t>قاعده </a:t>
            </a:r>
            <a:r>
              <a:rPr lang="en-US" sz="1800" dirty="0" smtClean="0"/>
              <a:t>C2</a:t>
            </a:r>
            <a:r>
              <a:rPr lang="fa-IR" dirty="0" smtClean="0"/>
              <a:t>: جامعیت ارجاعی</a:t>
            </a:r>
            <a:r>
              <a:rPr lang="fa-IR" dirty="0"/>
              <a:t>	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2375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عام در مدل رابطه‏ای – قاعده جامعیت موجودیتی </a:t>
            </a:r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C1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موجودیتی (</a:t>
            </a:r>
            <a:r>
              <a:rPr lang="en-US" sz="1800" b="1" u="sng" dirty="0" smtClean="0">
                <a:solidFill>
                  <a:srgbClr val="C00000"/>
                </a:solidFill>
              </a:rPr>
              <a:t>Entity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PK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هیچ جزء تشکیل‏دهنده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نباید هیچ‏مقدار (</a:t>
            </a:r>
            <a:r>
              <a:rPr lang="en-US" sz="1800" dirty="0" smtClean="0"/>
              <a:t>Null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دلیل: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تاپل‏ها است.</a:t>
            </a:r>
          </a:p>
          <a:p>
            <a:pPr lvl="2">
              <a:buFont typeface="Wingdings" pitchFamily="2" charset="2"/>
              <a:buChar char="ü"/>
            </a:pPr>
            <a:r>
              <a:rPr lang="fa-IR" dirty="0" smtClean="0"/>
              <a:t>تاپل در مدل رابطه‏ای نمایشگر نمونه موجودیت است.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 smtClean="0"/>
              <a:t>PK</a:t>
            </a:r>
            <a:r>
              <a:rPr lang="fa-IR" sz="1600" dirty="0" smtClean="0"/>
              <a:t> </a:t>
            </a:r>
            <a:r>
              <a:rPr lang="fa-IR" dirty="0" smtClean="0"/>
              <a:t>عامل تمییز نمونه موجودیت‏ها است.</a:t>
            </a:r>
          </a:p>
          <a:p>
            <a:pPr lvl="1"/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مکانیزم اِعمال </a:t>
            </a:r>
            <a:r>
              <a:rPr lang="en-US" sz="1800" dirty="0" smtClean="0"/>
              <a:t>C1</a:t>
            </a:r>
            <a:r>
              <a:rPr lang="fa-IR" dirty="0" smtClean="0"/>
              <a:t>: اعلان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به سیستم 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474249" y="5106412"/>
            <a:ext cx="166698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4800600"/>
            <a:ext cx="3626649" cy="186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1- محدودیت یکتایی مقدار (با </a:t>
            </a:r>
            <a:r>
              <a:rPr lang="en-US" dirty="0" smtClean="0">
                <a:cs typeface="B Nazanin" pitchFamily="2" charset="-78"/>
              </a:rPr>
              <a:t>UNIQUE</a:t>
            </a:r>
            <a:r>
              <a:rPr lang="fa-IR" dirty="0" smtClean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فقط این محدودیت کنترل می‏شود)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2- محدودیت هیچ‏مقدارناپذیری</a:t>
            </a:r>
          </a:p>
        </p:txBody>
      </p:sp>
      <p:sp>
        <p:nvSpPr>
          <p:cNvPr id="6" name="Right Brace 5"/>
          <p:cNvSpPr/>
          <p:nvPr/>
        </p:nvSpPr>
        <p:spPr>
          <a:xfrm flipH="1">
            <a:off x="3810000" y="3424901"/>
            <a:ext cx="152400" cy="1451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951" y="3733800"/>
            <a:ext cx="347424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عامل تمییز خود نمی‏تواند ناشناخته باشد.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17147" y="5832363"/>
            <a:ext cx="1235853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25658" y="5498068"/>
            <a:ext cx="165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کنترل می‏کند</a:t>
            </a:r>
          </a:p>
        </p:txBody>
      </p:sp>
    </p:spTree>
    <p:extLst>
      <p:ext uri="{BB962C8B-B14F-4D97-AF65-F5344CB8AC3E}">
        <p14:creationId xmlns:p14="http://schemas.microsoft.com/office/powerpoint/2010/main" val="35675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</a:t>
            </a:r>
            <a:r>
              <a:rPr lang="fa-IR" dirty="0" smtClean="0"/>
              <a:t>ارجاعی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u="sng" dirty="0" smtClean="0">
                <a:solidFill>
                  <a:srgbClr val="0919AF"/>
                </a:solidFill>
              </a:rPr>
              <a:t>قاعده (محدودیت) </a:t>
            </a:r>
            <a:r>
              <a:rPr lang="en-US" sz="1800" b="1" u="sng" dirty="0" smtClean="0">
                <a:solidFill>
                  <a:srgbClr val="0919AF"/>
                </a:solidFill>
              </a:rPr>
              <a:t>C2</a:t>
            </a:r>
            <a:r>
              <a:rPr lang="fa-IR" sz="1800" b="1" u="sng" dirty="0" smtClean="0">
                <a:solidFill>
                  <a:srgbClr val="0919AF"/>
                </a:solidFill>
              </a:rPr>
              <a:t> </a:t>
            </a:r>
            <a:r>
              <a:rPr lang="fa-IR" b="1" u="sng" dirty="0" smtClean="0">
                <a:solidFill>
                  <a:srgbClr val="0919AF"/>
                </a:solidFill>
              </a:rPr>
              <a:t>– </a:t>
            </a:r>
            <a:r>
              <a:rPr lang="fa-IR" b="1" u="sng" dirty="0" smtClean="0">
                <a:solidFill>
                  <a:srgbClr val="C00000"/>
                </a:solidFill>
              </a:rPr>
              <a:t>قاعده جامعیت ارجاعی  (</a:t>
            </a:r>
            <a:r>
              <a:rPr lang="en-US" sz="1800" b="1" u="sng" dirty="0" smtClean="0">
                <a:solidFill>
                  <a:srgbClr val="C00000"/>
                </a:solidFill>
              </a:rPr>
              <a:t>Referential IR</a:t>
            </a:r>
            <a:r>
              <a:rPr lang="fa-IR" b="1" u="sng" dirty="0" smtClean="0">
                <a:solidFill>
                  <a:srgbClr val="C00000"/>
                </a:solidFill>
              </a:rPr>
              <a:t>)</a:t>
            </a:r>
            <a:endParaRPr lang="fa-IR" b="1" u="sng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ناظر است به </a:t>
            </a:r>
            <a:r>
              <a:rPr lang="en-US" sz="1800" dirty="0" smtClean="0"/>
              <a:t>FK</a:t>
            </a:r>
            <a:r>
              <a:rPr lang="fa-IR" sz="1800" dirty="0" smtClean="0"/>
              <a:t>.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کلید خارجی باشد، 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باید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(</a:t>
            </a:r>
            <a:r>
              <a:rPr lang="en-US" sz="1800" dirty="0" err="1" smtClean="0"/>
              <a:t>Matchable</a:t>
            </a:r>
            <a:r>
              <a:rPr lang="en-US" sz="1800" dirty="0" smtClean="0"/>
              <a:t> Value</a:t>
            </a:r>
            <a:r>
              <a:rPr lang="fa-IR" dirty="0" smtClean="0"/>
              <a:t>) داشته باشد.</a:t>
            </a:r>
          </a:p>
          <a:p>
            <a:pPr lvl="1"/>
            <a:r>
              <a:rPr lang="fa-IR" dirty="0" smtClean="0"/>
              <a:t>به عبارت دیگر باید هر مقدار معلوم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fa-IR" dirty="0" smtClean="0"/>
              <a:t> در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fa-IR" dirty="0" smtClean="0"/>
              <a:t>،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 یعنی در عمل می‏تواند 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مقدار آن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باشد (البته اگر جزء تشکیل‏دهنده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نباشد).</a:t>
            </a:r>
          </a:p>
          <a:p>
            <a:pPr lvl="1"/>
            <a:r>
              <a:rPr lang="fa-IR" dirty="0"/>
              <a:t>دلیل: </a:t>
            </a:r>
            <a:endParaRPr lang="fa-IR" dirty="0" smtClean="0"/>
          </a:p>
          <a:p>
            <a:pPr lvl="2"/>
            <a:r>
              <a:rPr lang="en-US" sz="1600" dirty="0" smtClean="0"/>
              <a:t>FK</a:t>
            </a:r>
            <a:r>
              <a:rPr lang="fa-IR" sz="1600" dirty="0" smtClean="0"/>
              <a:t> </a:t>
            </a:r>
            <a:r>
              <a:rPr lang="fa-IR" dirty="0"/>
              <a:t>عامل ارجاع است</a:t>
            </a:r>
            <a:r>
              <a:rPr lang="fa-IR" dirty="0" smtClean="0"/>
              <a:t>.؛ارجاع </a:t>
            </a:r>
            <a:r>
              <a:rPr lang="fa-IR" dirty="0"/>
              <a:t>به نمونه </a:t>
            </a:r>
            <a:r>
              <a:rPr lang="fa-IR" dirty="0" smtClean="0"/>
              <a:t>موجودیت (ارجاع مقداری و نه ارجاع از طریق اشاره‏گر).</a:t>
            </a:r>
          </a:p>
          <a:p>
            <a:pPr lvl="2"/>
            <a:r>
              <a:rPr lang="fa-IR" dirty="0" smtClean="0"/>
              <a:t>در </a:t>
            </a:r>
            <a:r>
              <a:rPr lang="fa-IR" dirty="0"/>
              <a:t>واقعیت نمی‏توان به نمونه موجودیت ناموجود ارجاع داد.</a:t>
            </a:r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119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 smtClean="0"/>
              <a:t>C2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چون برای </a:t>
            </a:r>
            <a:r>
              <a:rPr lang="en-US" sz="1800" dirty="0" smtClean="0"/>
              <a:t>999</a:t>
            </a:r>
            <a:r>
              <a:rPr lang="fa-IR" sz="1800" dirty="0" smtClean="0"/>
              <a:t> </a:t>
            </a:r>
            <a:r>
              <a:rPr lang="fa-IR" dirty="0" smtClean="0"/>
              <a:t>مقدار قابل انطباق در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وجود ندارد، پس این درخواست رد می‏شود.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93" y="1842968"/>
            <a:ext cx="3457164" cy="3262432"/>
            <a:chOff x="551793" y="4419600"/>
            <a:chExt cx="3457164" cy="3262432"/>
          </a:xfrm>
        </p:grpSpPr>
        <p:sp>
          <p:nvSpPr>
            <p:cNvPr id="5" name="TextBox 4"/>
            <p:cNvSpPr txBox="1"/>
            <p:nvPr/>
          </p:nvSpPr>
          <p:spPr>
            <a:xfrm>
              <a:off x="551793" y="4419600"/>
              <a:ext cx="3457164" cy="32624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STUD (STID,  …)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       777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888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 444</a:t>
              </a:r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SCR (STID,   COID, …)</a:t>
              </a:r>
            </a:p>
            <a:p>
              <a:pPr>
                <a:spcAft>
                  <a:spcPts val="300"/>
                </a:spcAft>
              </a:pPr>
              <a:endParaRPr lang="en-US" sz="5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777      CO1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 …        …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     444      CO4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b="1" dirty="0" smtClean="0"/>
                <a:t>INSERT INTO </a:t>
              </a:r>
              <a:r>
                <a:rPr lang="en-US" sz="1600" dirty="0" smtClean="0"/>
                <a:t>SCR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	</a:t>
              </a:r>
              <a:r>
                <a:rPr lang="en-US" sz="1600" b="1" dirty="0" smtClean="0"/>
                <a:t>VALUES </a:t>
              </a:r>
              <a:r>
                <a:rPr lang="en-US" sz="1600" dirty="0" smtClean="0"/>
                <a:t>(‘999’, ‘CO9’, …)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430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4019" y="5896302"/>
              <a:ext cx="116664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840494"/>
              <a:ext cx="5334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16418" y="4708634"/>
              <a:ext cx="4309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95399" y="4800600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2922" y="6035566"/>
              <a:ext cx="1" cy="6858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86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اِعمال قاعده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در مدل رابطه‏ای لازم است:</a:t>
            </a:r>
          </a:p>
          <a:p>
            <a:pPr marL="457200" lvl="1" indent="0">
              <a:buNone/>
            </a:pPr>
            <a:r>
              <a:rPr lang="fa-IR" dirty="0" smtClean="0"/>
              <a:t>1- معرفی </a:t>
            </a:r>
            <a:r>
              <a:rPr lang="en-US" sz="1800" dirty="0" smtClean="0"/>
              <a:t>FK</a:t>
            </a:r>
            <a:r>
              <a:rPr lang="fa-IR" dirty="0" smtClean="0"/>
              <a:t>ها به سیستم</a:t>
            </a:r>
          </a:p>
          <a:p>
            <a:pPr marL="457200" lvl="1" indent="0">
              <a:buNone/>
            </a:pPr>
            <a:r>
              <a:rPr lang="fa-IR" dirty="0" smtClean="0"/>
              <a:t>2- دادن گراف ارجاع</a:t>
            </a:r>
          </a:p>
          <a:p>
            <a:pPr marL="457200" lvl="1" indent="0">
              <a:buNone/>
            </a:pPr>
            <a:r>
              <a:rPr lang="fa-IR" dirty="0" smtClean="0"/>
              <a:t>3- مشخص کردن </a:t>
            </a:r>
            <a:r>
              <a:rPr lang="fa-IR" dirty="0" smtClean="0">
                <a:solidFill>
                  <a:srgbClr val="0919AF"/>
                </a:solidFill>
              </a:rPr>
              <a:t>روش اِعمال </a:t>
            </a:r>
            <a:r>
              <a:rPr lang="fa-IR" dirty="0" smtClean="0"/>
              <a:t>در عملیات حذف و </a:t>
            </a:r>
            <a:br>
              <a:rPr lang="fa-IR" dirty="0" smtClean="0"/>
            </a:br>
            <a:r>
              <a:rPr lang="fa-IR" dirty="0" smtClean="0"/>
              <a:t>به‏هنگام‏سازی مقدار کلید اصلی </a:t>
            </a:r>
            <a:br>
              <a:rPr lang="fa-IR" dirty="0" smtClean="0"/>
            </a:br>
            <a:r>
              <a:rPr lang="fa-IR" dirty="0" smtClean="0"/>
              <a:t>(در درج روش خاصی لازم نیست و در صورت عدم </a:t>
            </a:r>
          </a:p>
          <a:p>
            <a:pPr marL="457200" lvl="1" indent="0">
              <a:buNone/>
            </a:pPr>
            <a:r>
              <a:rPr lang="fa-IR" dirty="0" smtClean="0"/>
              <a:t>وجود تاپل مرجع، درخواست رد می‏شود.)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26" y="2589832"/>
            <a:ext cx="4224233" cy="40395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COID</a:t>
            </a:r>
            <a:r>
              <a:rPr lang="en-US" sz="1600" b="1" dirty="0" smtClean="0"/>
              <a:t>	</a:t>
            </a:r>
            <a:r>
              <a:rPr lang="en-US" sz="1600" dirty="0" smtClean="0"/>
              <a:t>CHAR(6) </a:t>
            </a:r>
            <a:r>
              <a:rPr lang="en-US" sz="1600" b="1" dirty="0" smtClean="0"/>
              <a:t>NOT NULL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TR</a:t>
            </a:r>
            <a:r>
              <a:rPr lang="en-US" sz="1600" b="1" dirty="0" smtClean="0"/>
              <a:t>	</a:t>
            </a:r>
            <a:r>
              <a:rPr lang="en-US" sz="1600" dirty="0" smtClean="0"/>
              <a:t>CHAR(1)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 	</a:t>
            </a:r>
            <a:r>
              <a:rPr lang="en-US" sz="1600" b="1" dirty="0" smtClean="0"/>
              <a:t> </a:t>
            </a:r>
            <a:r>
              <a:rPr lang="en-US" sz="1600" dirty="0" smtClean="0"/>
              <a:t>YR</a:t>
            </a:r>
            <a:r>
              <a:rPr lang="en-US" sz="1600" b="1" dirty="0" smtClean="0"/>
              <a:t>	</a:t>
            </a:r>
            <a:r>
              <a:rPr lang="en-US" sz="1600" dirty="0" smtClean="0"/>
              <a:t>CHAR(5)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600" dirty="0" smtClean="0"/>
              <a:t>GR</a:t>
            </a:r>
            <a:r>
              <a:rPr lang="en-US" sz="1600" b="1" dirty="0" smtClean="0"/>
              <a:t>	</a:t>
            </a:r>
            <a:r>
              <a:rPr lang="en-US" sz="1600" dirty="0" smtClean="0"/>
              <a:t>DEC(2, 2)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PRIMARY KEY (</a:t>
            </a:r>
            <a:r>
              <a:rPr lang="en-US" sz="1600" dirty="0" smtClean="0"/>
              <a:t>STID</a:t>
            </a:r>
            <a:r>
              <a:rPr lang="en-US" sz="1600" b="1" dirty="0" smtClean="0"/>
              <a:t>, </a:t>
            </a:r>
            <a:r>
              <a:rPr lang="en-US" sz="1600" dirty="0" smtClean="0"/>
              <a:t>COID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FOREIGN KEY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	ON DELETE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ON UPDATE </a:t>
            </a:r>
            <a:r>
              <a:rPr lang="en-US" sz="1600" dirty="0" smtClean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FOREIGN KEY </a:t>
            </a:r>
            <a:r>
              <a:rPr lang="en-US" sz="1600" dirty="0" smtClean="0"/>
              <a:t>COID 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DELETE </a:t>
            </a:r>
            <a:r>
              <a:rPr lang="en-US" sz="1600" dirty="0"/>
              <a:t>CASCADE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	ON UPDATE </a:t>
            </a:r>
            <a:r>
              <a:rPr lang="en-US" sz="1600" dirty="0" smtClean="0"/>
              <a:t>CASCADE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4651" y="5100955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گراف ارجاع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22393" y="5423513"/>
            <a:ext cx="609601" cy="4440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2393" y="5078249"/>
            <a:ext cx="641133" cy="2239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214410" y="6076670"/>
            <a:ext cx="166698" cy="498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>
            <a:off x="4381108" y="6325829"/>
            <a:ext cx="111124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6129654"/>
            <a:ext cx="2321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روش اِعمال (انتشار عمل)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124200" y="4876800"/>
            <a:ext cx="2282428" cy="286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STUD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167735" y="5715000"/>
            <a:ext cx="2238893" cy="3343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600" b="1" dirty="0"/>
              <a:t>REFERENCES </a:t>
            </a:r>
            <a:r>
              <a:rPr lang="en-US" sz="1600" dirty="0"/>
              <a:t>COUR</a:t>
            </a:r>
          </a:p>
        </p:txBody>
      </p:sp>
    </p:spTree>
    <p:extLst>
      <p:ext uri="{BB962C8B-B14F-4D97-AF65-F5344CB8AC3E}">
        <p14:creationId xmlns:p14="http://schemas.microsoft.com/office/powerpoint/2010/main" val="1013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  <p:bldP spid="22" grpId="0" animBg="1"/>
      <p:bldP spid="26" grpId="0"/>
      <p:bldP spid="1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 smtClean="0">
                <a:solidFill>
                  <a:srgbClr val="0919AF"/>
                </a:solidFill>
              </a:rPr>
              <a:t>C2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fa-IR" b="1" dirty="0" smtClean="0">
                <a:solidFill>
                  <a:srgbClr val="0919AF"/>
                </a:solidFill>
              </a:rPr>
              <a:t>در حذف (بعضاً در به‏هنگام‏سازی):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1- </a:t>
            </a:r>
            <a:r>
              <a:rPr lang="fa-IR" sz="1800" b="1" dirty="0" smtClean="0">
                <a:solidFill>
                  <a:srgbClr val="C00000"/>
                </a:solidFill>
              </a:rPr>
              <a:t>روش </a:t>
            </a:r>
            <a:r>
              <a:rPr lang="en-US" sz="1600" b="1" dirty="0" smtClean="0">
                <a:solidFill>
                  <a:srgbClr val="C00000"/>
                </a:solidFill>
              </a:rPr>
              <a:t>CASCADE</a:t>
            </a:r>
            <a:r>
              <a:rPr lang="fa-IR" sz="1800" b="1" dirty="0" smtClean="0">
                <a:solidFill>
                  <a:srgbClr val="C00000"/>
                </a:solidFill>
              </a:rPr>
              <a:t>: انتشاری یا تسلسلی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در این روش با حذف تاپل مرجع، تمام تاپل‏های رجوع کننده به آن حذف می‏شوند.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fa-IR" dirty="0" smtClean="0"/>
              <a:t>   هر چه گراف ارجاع سنگین‏تر باشد، کار سیستم در اینجا بیشتر است.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2- روش </a:t>
            </a:r>
            <a:r>
              <a:rPr lang="en-US" sz="1600" b="1" dirty="0" smtClean="0">
                <a:solidFill>
                  <a:srgbClr val="C00000"/>
                </a:solidFill>
              </a:rPr>
              <a:t>RESTRICTED</a:t>
            </a:r>
            <a:r>
              <a:rPr lang="fa-IR" sz="1800" b="1" dirty="0" smtClean="0">
                <a:solidFill>
                  <a:srgbClr val="C00000"/>
                </a:solidFill>
              </a:rPr>
              <a:t>: روش منوط به ... (یا مشروط به ...) یا روش تعویقی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 اگر بخواهیم تاپل مرجع را حذف کنیم، ابتدا باید تاپل‏های ارجاع کننده به آن حذف شوند.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704272"/>
            <a:ext cx="3012363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STID=‘444’</a:t>
            </a:r>
          </a:p>
          <a:p>
            <a:pPr>
              <a:spcAft>
                <a:spcPts val="300"/>
              </a:spcAft>
            </a:pP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DELETE FROM </a:t>
            </a:r>
            <a:r>
              <a:rPr lang="en-US" sz="1600" dirty="0" smtClean="0"/>
              <a:t>SCR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b="1" dirty="0" smtClean="0"/>
              <a:t>WHERE </a:t>
            </a:r>
            <a:r>
              <a:rPr lang="en-US" sz="1600" dirty="0" smtClean="0"/>
              <a:t>STID=‘444’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82532" y="4340304"/>
            <a:ext cx="515581" cy="20526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3- روش </a:t>
            </a:r>
            <a:r>
              <a:rPr lang="en-US" sz="1600" b="1" dirty="0">
                <a:solidFill>
                  <a:srgbClr val="C00000"/>
                </a:solidFill>
              </a:rPr>
              <a:t>SET TO NULL</a:t>
            </a:r>
            <a:r>
              <a:rPr lang="fa-IR" sz="1800" b="1" dirty="0">
                <a:solidFill>
                  <a:srgbClr val="C00000"/>
                </a:solidFill>
              </a:rPr>
              <a:t>: روش هیچ‏مقدارگذاری یا  </a:t>
            </a:r>
            <a:r>
              <a:rPr lang="en-US" sz="1600" b="1" dirty="0">
                <a:solidFill>
                  <a:srgbClr val="C00000"/>
                </a:solidFill>
              </a:rPr>
              <a:t>Nullifying</a:t>
            </a:r>
            <a:endParaRPr lang="en-US" sz="18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در این روش باحذف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در تاپل‏های رجوع کننده </a:t>
            </a:r>
            <a:r>
              <a:rPr lang="en-US" sz="1800" dirty="0" smtClean="0"/>
              <a:t>Null</a:t>
            </a:r>
            <a:r>
              <a:rPr lang="fa-IR" sz="1800" dirty="0" smtClean="0"/>
              <a:t> </a:t>
            </a:r>
            <a:r>
              <a:rPr lang="fa-IR" dirty="0" smtClean="0"/>
              <a:t>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  <a:p>
            <a:pPr marL="457200" lvl="1" indent="0">
              <a:lnSpc>
                <a:spcPct val="300000"/>
              </a:lnSpc>
              <a:buNone/>
            </a:pPr>
            <a:r>
              <a:rPr lang="fa-IR" sz="1800" b="1" dirty="0">
                <a:solidFill>
                  <a:srgbClr val="C00000"/>
                </a:solidFill>
              </a:rPr>
              <a:t>4- روش </a:t>
            </a:r>
            <a:r>
              <a:rPr lang="en-US" sz="1600" b="1" dirty="0">
                <a:solidFill>
                  <a:srgbClr val="C00000"/>
                </a:solidFill>
              </a:rPr>
              <a:t>SET TO DEFAULT</a:t>
            </a:r>
            <a:r>
              <a:rPr lang="fa-IR" sz="1800" b="1" dirty="0">
                <a:solidFill>
                  <a:srgbClr val="C00000"/>
                </a:solidFill>
              </a:rPr>
              <a:t>: روش درج پیش‏فرض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در این روش، با حذف تاپل مرجع،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با مقدار پیش‏فرض جاگذاری می‏شود به شرط آنکه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جزء سازنده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23603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sz="1800" dirty="0" smtClean="0"/>
              <a:t>[</a:t>
            </a:r>
            <a:r>
              <a:rPr lang="en-US" sz="1800" dirty="0" smtClean="0"/>
              <a:t>Date</a:t>
            </a:r>
            <a:r>
              <a:rPr lang="fa-IR" sz="1800" dirty="0" smtClean="0"/>
              <a:t>] </a:t>
            </a:r>
            <a:r>
              <a:rPr lang="fa-IR" dirty="0" smtClean="0"/>
              <a:t>با فرض وجود </a:t>
            </a:r>
            <a:r>
              <a:rPr lang="en-US" sz="1800" dirty="0" smtClean="0"/>
              <a:t>m</a:t>
            </a:r>
            <a:r>
              <a:rPr lang="fa-IR" dirty="0" smtClean="0"/>
              <a:t> مجموعه از مقادیر موسوم به دامنه </a:t>
            </a:r>
            <a:r>
              <a:rPr lang="fa-IR" dirty="0"/>
              <a:t>[میدان] </a:t>
            </a:r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fa-IR" sz="1800" dirty="0"/>
              <a:t>، ...، </a:t>
            </a:r>
            <a:r>
              <a:rPr lang="en-US" sz="1800" dirty="0" smtClean="0"/>
              <a:t>D</a:t>
            </a:r>
            <a:r>
              <a:rPr lang="en-US" sz="1800" baseline="-25000" dirty="0" smtClean="0"/>
              <a:t>m</a:t>
            </a:r>
            <a:r>
              <a:rPr lang="fa-IR" dirty="0" smtClean="0"/>
              <a:t> نه لزوماً متمایز،</a:t>
            </a:r>
          </a:p>
          <a:p>
            <a:pPr marL="0" indent="0">
              <a:buNone/>
            </a:pPr>
            <a:r>
              <a:rPr lang="fa-IR" dirty="0" smtClean="0"/>
              <a:t>	رابطه </a:t>
            </a:r>
            <a:r>
              <a:rPr lang="en-US" sz="1800" dirty="0" smtClean="0"/>
              <a:t>R</a:t>
            </a:r>
            <a:r>
              <a:rPr lang="fa-IR" dirty="0" smtClean="0"/>
              <a:t> تعریف شده روی این </a:t>
            </a:r>
            <a:r>
              <a:rPr lang="en-US" sz="1800" dirty="0" smtClean="0"/>
              <a:t>m</a:t>
            </a:r>
            <a:r>
              <a:rPr lang="fa-IR" dirty="0" smtClean="0"/>
              <a:t> دامنه: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fa-IR" sz="1200" dirty="0"/>
              <a:t>	</a:t>
            </a:r>
            <a:endParaRPr lang="fa-IR" sz="1200" dirty="0" smtClean="0"/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دومجموعه </a:t>
            </a:r>
            <a:endParaRPr lang="fa-IR" dirty="0"/>
          </a:p>
          <a:p>
            <a:pPr marL="0" indent="0">
              <a:buNone/>
            </a:pPr>
            <a:endParaRPr lang="fa-IR" sz="2800" dirty="0" smtClean="0"/>
          </a:p>
          <a:p>
            <a:pPr marL="0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        </a:t>
            </a:r>
            <a:r>
              <a:rPr lang="fa-IR" dirty="0" smtClean="0"/>
              <a:t>رابطه دانشجو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درجه رابطه: </a:t>
            </a:r>
            <a:r>
              <a:rPr lang="fa-IR" dirty="0" smtClean="0"/>
              <a:t>کاردینالیتی عنوان یا تعداد صفات رابطه </a:t>
            </a: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ight Brace 4"/>
          <p:cNvSpPr/>
          <p:nvPr/>
        </p:nvSpPr>
        <p:spPr>
          <a:xfrm>
            <a:off x="6858000" y="2699544"/>
            <a:ext cx="166698" cy="1386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66294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عنوان [سرآیند] (</a:t>
            </a:r>
            <a:r>
              <a:rPr lang="en-US" dirty="0" smtClean="0">
                <a:cs typeface="B Nazanin" pitchFamily="2" charset="-78"/>
              </a:rPr>
              <a:t>Heading</a:t>
            </a:r>
            <a:r>
              <a:rPr lang="fa-IR" sz="2000" dirty="0" smtClean="0">
                <a:cs typeface="B Nazanin" pitchFamily="2" charset="-78"/>
              </a:rPr>
              <a:t>): مجموعه‏ای است نامدار از اسامی صفات یعنی</a:t>
            </a:r>
            <a:r>
              <a:rPr lang="en-US" sz="2000" dirty="0">
                <a:cs typeface="B Nazanin" pitchFamily="2" charset="-78"/>
              </a:rPr>
              <a:t> {A</a:t>
            </a:r>
            <a:r>
              <a:rPr lang="en-US" sz="2000" baseline="-25000" dirty="0">
                <a:cs typeface="B Nazanin" pitchFamily="2" charset="-78"/>
              </a:rPr>
              <a:t>1</a:t>
            </a:r>
            <a:r>
              <a:rPr lang="en-US" sz="2000" dirty="0">
                <a:cs typeface="B Nazanin" pitchFamily="2" charset="-78"/>
              </a:rPr>
              <a:t>,…,</a:t>
            </a:r>
            <a:r>
              <a:rPr lang="en-US" sz="2000" dirty="0" smtClean="0">
                <a:cs typeface="B Nazanin" pitchFamily="2" charset="-78"/>
              </a:rPr>
              <a:t>A</a:t>
            </a:r>
            <a:r>
              <a:rPr lang="en-US" sz="2000" baseline="-25000" dirty="0" smtClean="0">
                <a:cs typeface="B Nazanin" pitchFamily="2" charset="-78"/>
              </a:rPr>
              <a:t>m</a:t>
            </a:r>
            <a:r>
              <a:rPr lang="en-US" sz="2000" dirty="0" smtClean="0">
                <a:cs typeface="B Nazanin" pitchFamily="2" charset="-78"/>
              </a:rPr>
              <a:t>}</a:t>
            </a:r>
            <a:r>
              <a:rPr lang="fa-IR" sz="2000" baseline="-25000" dirty="0">
                <a:cs typeface="B Nazanin" pitchFamily="2" charset="-78"/>
              </a:rPr>
              <a:t> </a:t>
            </a:r>
            <a:r>
              <a:rPr lang="fa-IR" sz="2000" dirty="0" smtClean="0">
                <a:cs typeface="B Nazanin" pitchFamily="2" charset="-78"/>
              </a:rPr>
              <a:t> که با  </a:t>
            </a:r>
            <a:r>
              <a:rPr lang="en-US" dirty="0" smtClean="0">
                <a:cs typeface="B Nazanin" pitchFamily="2" charset="-78"/>
              </a:rPr>
              <a:t>R(A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,…,A</a:t>
            </a:r>
            <a:r>
              <a:rPr lang="en-US" baseline="-25000" dirty="0" smtClean="0">
                <a:cs typeface="B Nazanin" pitchFamily="2" charset="-78"/>
              </a:rPr>
              <a:t>m</a:t>
            </a:r>
            <a:r>
              <a:rPr lang="en-US" dirty="0" smtClean="0">
                <a:cs typeface="B Nazanin" pitchFamily="2" charset="-78"/>
              </a:rPr>
              <a:t>)</a:t>
            </a:r>
            <a:r>
              <a:rPr lang="fa-IR" dirty="0" smtClean="0">
                <a:cs typeface="B Nazanin" pitchFamily="2" charset="-78"/>
              </a:rPr>
              <a:t> نمایش داده می‏شود.</a:t>
            </a:r>
          </a:p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- بدنه [پیکر] (</a:t>
            </a:r>
            <a:r>
              <a:rPr lang="en-US" dirty="0" smtClean="0">
                <a:cs typeface="B Nazanin" pitchFamily="2" charset="-78"/>
              </a:rPr>
              <a:t>Body</a:t>
            </a:r>
            <a:r>
              <a:rPr lang="fa-IR" sz="2000" dirty="0" smtClean="0">
                <a:cs typeface="B Nazanin" pitchFamily="2" charset="-78"/>
              </a:rPr>
              <a:t>): مجموعه ای است از تاپل‏ها [همان مجموعه در تعریف اول].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41298"/>
              </p:ext>
            </p:extLst>
          </p:nvPr>
        </p:nvGraphicFramePr>
        <p:xfrm>
          <a:off x="1219200" y="5227320"/>
          <a:ext cx="2895600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0112"/>
                <a:gridCol w="154548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cs typeface="B Nazanin" pitchFamily="2" charset="-78"/>
                        </a:rPr>
                        <a:t>m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</a:t>
                      </a:r>
                      <a:r>
                        <a:rPr lang="fa-IR" sz="1800" b="0" baseline="0" dirty="0" smtClean="0">
                          <a:cs typeface="B Nazanin" pitchFamily="2" charset="-78"/>
                        </a:rPr>
                        <a:t> یگانی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1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رابطه دوگانی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0" dirty="0" smtClean="0">
                          <a:cs typeface="B Nazanin" pitchFamily="2" charset="-78"/>
                        </a:rPr>
                        <a:t>2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279400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dirty="0" smtClean="0">
                          <a:cs typeface="B Nazanin" pitchFamily="2" charset="-78"/>
                        </a:rPr>
                        <a:t>رابطه </a:t>
                      </a:r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r>
                        <a:rPr lang="fa-IR" sz="1800" b="0" dirty="0" smtClean="0">
                          <a:cs typeface="B Nazanin" pitchFamily="2" charset="-78"/>
                        </a:rPr>
                        <a:t>گانی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cs typeface="B Nazanin" pitchFamily="2" charset="-78"/>
                        </a:rPr>
                        <a:t>n</a:t>
                      </a:r>
                      <a:endParaRPr lang="en-US" sz="18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4583668"/>
            <a:ext cx="46474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STUD (STID,   STNAME,  STJ,    STL,    STD)</a:t>
            </a:r>
          </a:p>
        </p:txBody>
      </p: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7" y="4311134"/>
            <a:ext cx="700218" cy="6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عام در مدل رابطه‏ای – قاعده جامعیت ارجاعی </a:t>
            </a:r>
            <a:r>
              <a:rPr lang="en-US" dirty="0"/>
              <a:t>C2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روش‏های اِعمال </a:t>
            </a:r>
            <a:r>
              <a:rPr lang="en-US" sz="1800" b="1" dirty="0">
                <a:solidFill>
                  <a:srgbClr val="0919AF"/>
                </a:solidFill>
              </a:rPr>
              <a:t>C2</a:t>
            </a:r>
            <a:r>
              <a:rPr lang="fa-IR" sz="1800" b="1" dirty="0">
                <a:solidFill>
                  <a:srgbClr val="0919AF"/>
                </a:solidFill>
              </a:rPr>
              <a:t> </a:t>
            </a:r>
            <a:r>
              <a:rPr lang="fa-IR" b="1" dirty="0">
                <a:solidFill>
                  <a:srgbClr val="0919AF"/>
                </a:solidFill>
              </a:rPr>
              <a:t>در حذف </a:t>
            </a:r>
            <a:r>
              <a:rPr lang="fa-IR" b="1" dirty="0" smtClean="0">
                <a:solidFill>
                  <a:srgbClr val="0919AF"/>
                </a:solidFill>
              </a:rPr>
              <a:t>(و بعضاً در </a:t>
            </a:r>
            <a:r>
              <a:rPr lang="fa-IR" b="1" dirty="0">
                <a:solidFill>
                  <a:srgbClr val="0919AF"/>
                </a:solidFill>
              </a:rPr>
              <a:t>به‏هنگام‏</a:t>
            </a:r>
            <a:r>
              <a:rPr lang="fa-IR" b="1" dirty="0" smtClean="0">
                <a:solidFill>
                  <a:srgbClr val="0919AF"/>
                </a:solidFill>
              </a:rPr>
              <a:t>سازی):</a:t>
            </a:r>
            <a:endParaRPr lang="fa-IR" dirty="0" smtClean="0">
              <a:solidFill>
                <a:srgbClr val="0919AF"/>
              </a:solidFill>
            </a:endParaRPr>
          </a:p>
          <a:p>
            <a:pPr marL="457200" lvl="1" indent="0">
              <a:lnSpc>
                <a:spcPct val="250000"/>
              </a:lnSpc>
              <a:buNone/>
            </a:pPr>
            <a:r>
              <a:rPr lang="fa-IR" sz="1800" b="1" dirty="0" smtClean="0">
                <a:solidFill>
                  <a:srgbClr val="C00000"/>
                </a:solidFill>
              </a:rPr>
              <a:t>5- روش </a:t>
            </a:r>
            <a:r>
              <a:rPr lang="en-US" sz="1600" b="1" dirty="0" smtClean="0">
                <a:solidFill>
                  <a:srgbClr val="C00000"/>
                </a:solidFill>
              </a:rPr>
              <a:t>NO ACTION</a:t>
            </a:r>
            <a:r>
              <a:rPr lang="fa-IR" sz="1800" b="1" dirty="0" smtClean="0">
                <a:solidFill>
                  <a:srgbClr val="C00000"/>
                </a:solidFill>
              </a:rPr>
              <a:t>: عدم اقدام</a:t>
            </a:r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برای این روش دو پیشنهاد داده شده است: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u="sng" dirty="0" smtClean="0"/>
              <a:t>5-1- عدم اقدام مطلق:</a:t>
            </a:r>
            <a:r>
              <a:rPr lang="fa-IR" dirty="0" smtClean="0"/>
              <a:t> مثلاً مجاز نبودن عمل حذف </a:t>
            </a:r>
            <a:r>
              <a:rPr lang="fa-IR" smtClean="0"/>
              <a:t>تاپل مرجع و نمایش خطا</a:t>
            </a:r>
            <a:endParaRPr lang="fa-IR" dirty="0" smtClean="0"/>
          </a:p>
          <a:p>
            <a:pPr marL="457200" lvl="1" indent="0">
              <a:buNone/>
            </a:pPr>
            <a:r>
              <a:rPr lang="fa-IR" u="sng" dirty="0"/>
              <a:t>	</a:t>
            </a:r>
            <a:r>
              <a:rPr lang="fa-IR" u="sng" dirty="0" smtClean="0"/>
              <a:t>5-2- انجام عمل خواسته شده و نه اقدام دیگر: </a:t>
            </a:r>
            <a:r>
              <a:rPr lang="fa-IR" dirty="0" smtClean="0"/>
              <a:t>تاپل مرجع حذف بشود ولی اقدام دیگری انجام نشود. در این مورد طراح-پیاده‏ساز می‏پذیرد که موقتاً محدودیت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نقض شود.</a:t>
            </a:r>
          </a:p>
          <a:p>
            <a:pPr marL="457200" lvl="1" indent="0">
              <a:buNone/>
            </a:pPr>
            <a:endParaRPr lang="fa-IR" sz="1200" dirty="0" smtClean="0"/>
          </a:p>
          <a:p>
            <a:r>
              <a:rPr lang="fa-IR" dirty="0" smtClean="0"/>
              <a:t>در حالت وجود </a:t>
            </a:r>
            <a:r>
              <a:rPr lang="fa-IR" dirty="0" smtClean="0">
                <a:solidFill>
                  <a:srgbClr val="C00000"/>
                </a:solidFill>
              </a:rPr>
              <a:t>چرخه ارجاع </a:t>
            </a:r>
            <a:r>
              <a:rPr lang="fa-IR" dirty="0" smtClean="0"/>
              <a:t>کدام روش انجام شدنی است؟</a:t>
            </a:r>
          </a:p>
          <a:p>
            <a:pPr lvl="1"/>
            <a:r>
              <a:rPr lang="fa-IR" dirty="0" smtClean="0"/>
              <a:t>نمی‏توان روش </a:t>
            </a:r>
            <a:r>
              <a:rPr lang="en-US" sz="1800" dirty="0" smtClean="0"/>
              <a:t>RESTRICTED</a:t>
            </a:r>
            <a:r>
              <a:rPr lang="fa-IR" sz="1800" dirty="0" smtClean="0"/>
              <a:t> </a:t>
            </a:r>
            <a:r>
              <a:rPr lang="fa-IR" dirty="0" smtClean="0"/>
              <a:t>را در حالت کلی اِعمال کرد. با روش </a:t>
            </a:r>
            <a:r>
              <a:rPr lang="en-US" sz="1800" dirty="0" smtClean="0"/>
              <a:t>CASCADE</a:t>
            </a:r>
            <a:r>
              <a:rPr lang="fa-IR" sz="1800" dirty="0" smtClean="0"/>
              <a:t> </a:t>
            </a:r>
            <a:r>
              <a:rPr lang="fa-IR" dirty="0" smtClean="0"/>
              <a:t>هم ممکن است تاپل‏های ناخواسته حذف شود.</a:t>
            </a:r>
          </a:p>
          <a:p>
            <a:pPr lvl="1"/>
            <a:r>
              <a:rPr lang="fa-IR" dirty="0" smtClean="0"/>
              <a:t>در این مواقع </a:t>
            </a:r>
            <a:r>
              <a:rPr lang="en-US" sz="1800" dirty="0" smtClean="0"/>
              <a:t>NO ACTION</a:t>
            </a:r>
            <a:r>
              <a:rPr lang="fa-IR" sz="1800" dirty="0" smtClean="0"/>
              <a:t> </a:t>
            </a:r>
            <a:r>
              <a:rPr lang="fa-IR" dirty="0" smtClean="0"/>
              <a:t>را انتخاب می‏کنیم.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قواعد خاص در مدل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قواعد خاص در مدل رابطه‏ای: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صفتی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محدودیت پایگاهی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دامنه‏ای (میدانی)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این محدودیت ناظر است به دامنه، مشخص‏کننده نوع و طیف مقادیر دامنه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در همان دستور </a:t>
            </a:r>
            <a:r>
              <a:rPr lang="en-US" sz="1800" dirty="0" smtClean="0"/>
              <a:t>CREATE DOMAIN</a:t>
            </a:r>
            <a:r>
              <a:rPr lang="fa-IR" dirty="0" smtClean="0"/>
              <a:t> اعلان می‏شود.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702" y="3820544"/>
            <a:ext cx="5222905" cy="213135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CREATE DOMAIN </a:t>
            </a:r>
            <a:r>
              <a:rPr lang="en-US" sz="1600" dirty="0" smtClean="0"/>
              <a:t>GRADE DEC(2, 2)  </a:t>
            </a:r>
            <a:r>
              <a:rPr lang="en-US" sz="1600" b="1" dirty="0" smtClean="0"/>
              <a:t>DEFAULT</a:t>
            </a:r>
            <a:r>
              <a:rPr lang="en-US" sz="1600" dirty="0" smtClean="0"/>
              <a:t> ‘?...?’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CONSTRAINT </a:t>
            </a:r>
            <a:r>
              <a:rPr lang="en-US" sz="1600" dirty="0" smtClean="0"/>
              <a:t>GRADECONST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CHECK VALUE BETWEEN (</a:t>
            </a:r>
            <a:r>
              <a:rPr lang="en-US" sz="1600" dirty="0" smtClean="0"/>
              <a:t>0, 20)</a:t>
            </a:r>
            <a:endParaRPr lang="fa-IR" sz="1600" dirty="0" smtClean="0"/>
          </a:p>
          <a:p>
            <a:pPr>
              <a:spcAft>
                <a:spcPts val="300"/>
              </a:spcAft>
            </a:pPr>
            <a:endParaRPr lang="en-US" sz="1600" dirty="0"/>
          </a:p>
          <a:p>
            <a:pPr>
              <a:spcAft>
                <a:spcPts val="300"/>
              </a:spcAft>
            </a:pP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DROP DOMAIN </a:t>
            </a:r>
            <a:r>
              <a:rPr lang="en-US" sz="1600" dirty="0" smtClean="0"/>
              <a:t>GRADE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607" y="3872327"/>
            <a:ext cx="1711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ایجاد دامنه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7426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دستور حذف دامنه</a:t>
            </a:r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020" y="3714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1000" y="42788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محدودیت (اختیاری)</a:t>
            </a:r>
          </a:p>
        </p:txBody>
      </p:sp>
    </p:spTree>
    <p:extLst>
      <p:ext uri="{BB962C8B-B14F-4D97-AF65-F5344CB8AC3E}">
        <p14:creationId xmlns:p14="http://schemas.microsoft.com/office/powerpoint/2010/main" val="40106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صفتی [ستونی]</a:t>
            </a:r>
          </a:p>
          <a:p>
            <a:pPr lvl="1"/>
            <a:r>
              <a:rPr lang="fa-IR" dirty="0" smtClean="0"/>
              <a:t>این محدودیت ناشی می‏شود از محدودیت دامنه‏اش</a:t>
            </a:r>
          </a:p>
          <a:p>
            <a:pPr lvl="1"/>
            <a:r>
              <a:rPr lang="fa-IR" dirty="0" smtClean="0"/>
              <a:t>صفت می‏تواند محدودیت‏های دیگری هم داشته باشد، به شرطی که ناقض محدودیت دامنه‏ای‏اش نباشد.</a:t>
            </a:r>
          </a:p>
          <a:p>
            <a:pPr marL="457200" lvl="1" indent="0">
              <a:buNone/>
            </a:pPr>
            <a:r>
              <a:rPr lang="fa-IR" dirty="0" smtClean="0"/>
              <a:t>       محدودیت‏های ناظر به صفت:</a:t>
            </a:r>
          </a:p>
          <a:p>
            <a:pPr marL="914400" lvl="2" indent="0">
              <a:buNone/>
            </a:pPr>
            <a:r>
              <a:rPr lang="fa-IR" dirty="0" smtClean="0"/>
              <a:t>1- صفت </a:t>
            </a:r>
            <a:r>
              <a:rPr lang="en-US" dirty="0" smtClean="0"/>
              <a:t>y</a:t>
            </a:r>
            <a:r>
              <a:rPr lang="fa-IR" dirty="0" smtClean="0"/>
              <a:t> تابع صفت</a:t>
            </a:r>
            <a:r>
              <a:rPr lang="fa-IR" dirty="0"/>
              <a:t> </a:t>
            </a:r>
            <a:r>
              <a:rPr lang="en-US" dirty="0" smtClean="0"/>
              <a:t>x</a:t>
            </a:r>
            <a:r>
              <a:rPr lang="fa-IR" dirty="0" smtClean="0"/>
              <a:t> است (وابستگی تابعی دارد).</a:t>
            </a:r>
          </a:p>
          <a:p>
            <a:pPr marL="914400" lvl="2" indent="0">
              <a:buNone/>
            </a:pPr>
            <a:r>
              <a:rPr lang="fa-IR" dirty="0" smtClean="0"/>
              <a:t>2- مقادیر صفت </a:t>
            </a:r>
            <a:r>
              <a:rPr lang="en-US" dirty="0" smtClean="0"/>
              <a:t>B</a:t>
            </a:r>
            <a:r>
              <a:rPr lang="fa-IR" dirty="0" smtClean="0"/>
              <a:t> زیرمجموعه‎‏ای از مقادیر صفت </a:t>
            </a:r>
            <a:r>
              <a:rPr lang="en-US" dirty="0" smtClean="0"/>
              <a:t>A</a:t>
            </a:r>
            <a:r>
              <a:rPr lang="fa-IR" dirty="0" smtClean="0"/>
              <a:t> است. وابستگی شمولی </a:t>
            </a:r>
            <a:r>
              <a:rPr lang="en-US" dirty="0" smtClean="0"/>
              <a:t>B{values} </a:t>
            </a:r>
            <a:r>
              <a:rPr lang="en-US" dirty="0" smtClean="0">
                <a:sym typeface="Symbol"/>
              </a:rPr>
              <a:t> A{values}</a:t>
            </a:r>
            <a:endParaRPr lang="fa-IR" dirty="0" smtClean="0">
              <a:sym typeface="Symbol"/>
            </a:endParaRP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3- صفت سن کاهش نمی‏یابد (محدودیت پردازشی).</a:t>
            </a:r>
          </a:p>
          <a:p>
            <a:pPr marL="914400" lvl="2" indent="0">
              <a:buNone/>
            </a:pPr>
            <a:r>
              <a:rPr lang="fa-IR" dirty="0" smtClean="0">
                <a:sym typeface="Symbol"/>
              </a:rPr>
              <a:t>محدودیت 1 </a:t>
            </a:r>
            <a:r>
              <a:rPr lang="fa-IR" smtClean="0">
                <a:sym typeface="Symbol"/>
              </a:rPr>
              <a:t>و 2،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محدودیت‏های وضعیتی </a:t>
            </a:r>
            <a:r>
              <a:rPr lang="fa-IR" dirty="0" smtClean="0">
                <a:sym typeface="Symbol"/>
              </a:rPr>
              <a:t>هستند ولی محدودیت 3،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محدودیت گذاری</a:t>
            </a:r>
            <a:r>
              <a:rPr lang="fa-IR" dirty="0" smtClean="0">
                <a:sym typeface="Symbol"/>
              </a:rPr>
              <a:t> است.</a:t>
            </a:r>
          </a:p>
          <a:p>
            <a:pPr lvl="2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433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محدودیت صفتی را چگونه می‏توان به سیستم اعلان کرد؟</a:t>
            </a:r>
          </a:p>
          <a:p>
            <a:pPr marL="457200" lvl="1" indent="0">
              <a:buNone/>
            </a:pPr>
            <a:r>
              <a:rPr lang="fa-IR" dirty="0" smtClean="0"/>
              <a:t>1- با تعریف دامنه‏اش 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2- در همان دستور </a:t>
            </a:r>
            <a:r>
              <a:rPr lang="en-US" sz="1800" dirty="0" smtClean="0"/>
              <a:t>CREATE TABLE</a:t>
            </a:r>
            <a:r>
              <a:rPr lang="fa-IR" sz="1800" dirty="0" smtClean="0"/>
              <a:t> </a:t>
            </a:r>
            <a:r>
              <a:rPr lang="fa-IR" dirty="0" smtClean="0"/>
              <a:t>با عبارت </a:t>
            </a:r>
            <a:r>
              <a:rPr lang="en-US" sz="1800" dirty="0" smtClean="0"/>
              <a:t>CHECK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      جدول انتخاب درس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3- با </a:t>
            </a:r>
            <a:r>
              <a:rPr lang="en-US" sz="1800" dirty="0" smtClean="0"/>
              <a:t>ASSERTION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457200" lvl="1" indent="0">
              <a:buNone/>
            </a:pPr>
            <a:r>
              <a:rPr lang="fa-IR" dirty="0" smtClean="0"/>
              <a:t>4- با </a:t>
            </a:r>
            <a:r>
              <a:rPr lang="en-US" sz="1800" dirty="0" smtClean="0"/>
              <a:t>TRIGGER</a:t>
            </a:r>
            <a:r>
              <a:rPr lang="fa-IR" sz="1800" dirty="0" smtClean="0"/>
              <a:t> </a:t>
            </a:r>
            <a:r>
              <a:rPr lang="fa-IR" dirty="0" smtClean="0"/>
              <a:t>به سیستم داده می‏شود (اجرایی).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3307316" cy="17620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TABLE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(</a:t>
            </a:r>
            <a:r>
              <a:rPr lang="en-US" sz="1600" dirty="0" smtClean="0"/>
              <a:t>STID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COID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TR …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 GR …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CHECK (</a:t>
            </a:r>
            <a:r>
              <a:rPr lang="en-US" sz="1600" dirty="0" smtClean="0"/>
              <a:t>0 &lt;= GR &lt;= 20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محدودیت رابطه‏ای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ناظر است به تاپل‏های یک رابطه (درون رابطه‏ای </a:t>
            </a:r>
            <a:r>
              <a:rPr lang="en-US" sz="1800" dirty="0" smtClean="0"/>
              <a:t>Intra</a:t>
            </a:r>
            <a:r>
              <a:rPr lang="en-US" sz="1800" dirty="0"/>
              <a:t>-</a:t>
            </a:r>
            <a:r>
              <a:rPr lang="en-US" sz="1800" dirty="0" smtClean="0"/>
              <a:t>relational</a:t>
            </a:r>
            <a:r>
              <a:rPr lang="fa-IR" dirty="0" smtClean="0"/>
              <a:t>).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حیطه اِعمالش یک رابطه است و مقادیر مجاز یک متغیر رابطه‏ای را مشخص می‏کند.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تعداد واحد درس‏های عملی حداکثر 2 واحد است.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       تهیه‏کنندگان ساکن شهر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نمی‏توانند مقدار وضعیت بیش از 15 داشته باشند.</a:t>
            </a:r>
          </a:p>
          <a:p>
            <a:pPr lvl="1"/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35054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034" y="41912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قواعد خاص در مدل رابطه‏ای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محدودیت پایگاهی</a:t>
            </a:r>
          </a:p>
          <a:p>
            <a:pPr lvl="1"/>
            <a:r>
              <a:rPr lang="fa-IR" dirty="0" smtClean="0"/>
              <a:t>ناظر است به تاپل‏های بیش از یک رابطه که به نحوی با هم ارتباط معنایی [منطقی] دارند.</a:t>
            </a:r>
          </a:p>
          <a:p>
            <a:pPr marL="457200" lvl="1" indent="0">
              <a:buNone/>
            </a:pPr>
            <a:r>
              <a:rPr lang="fa-IR" dirty="0" smtClean="0"/>
              <a:t>      رابطه بین جداول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یا رابطه بین جداول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SP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دانشجوی رشته کامپیوتر نمی‏تواند درس آمار و احتمال را از گروه آموزشی </a:t>
            </a:r>
            <a:r>
              <a:rPr lang="en-US" sz="1800" dirty="0" smtClean="0"/>
              <a:t>D13</a:t>
            </a:r>
            <a:r>
              <a:rPr lang="fa-IR" sz="1800" dirty="0" smtClean="0"/>
              <a:t> (دانشکده ریاضی) </a:t>
            </a:r>
            <a:r>
              <a:rPr lang="fa-IR" dirty="0" smtClean="0"/>
              <a:t>انتخاب کند. رابطه‏های دخیل: </a:t>
            </a:r>
            <a:r>
              <a:rPr lang="en-US" sz="1800" dirty="0" smtClean="0"/>
              <a:t>STT</a:t>
            </a:r>
            <a:r>
              <a:rPr lang="fa-IR" dirty="0" smtClean="0"/>
              <a:t>، </a:t>
            </a:r>
            <a:r>
              <a:rPr lang="en-US" sz="1800" dirty="0" smtClean="0"/>
              <a:t>COUR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STCOT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تهیه‏کننده ساکن شهر </a:t>
            </a:r>
            <a:r>
              <a:rPr lang="en-US" sz="1800" dirty="0" smtClean="0"/>
              <a:t>C7</a:t>
            </a:r>
            <a:r>
              <a:rPr lang="fa-IR" sz="1800" dirty="0" smtClean="0"/>
              <a:t> </a:t>
            </a:r>
            <a:r>
              <a:rPr lang="fa-IR" dirty="0" smtClean="0"/>
              <a:t>با وضعیت کمتر از 15، نمی‏تواند قطعه آبی رنگ با وزن بیش از 10 گرم به تعداد بیش از 100 تهیه کند.</a:t>
            </a:r>
          </a:p>
          <a:p>
            <a:pPr lvl="1"/>
            <a:r>
              <a:rPr lang="fa-IR" dirty="0" smtClean="0"/>
              <a:t>محدودیت‏های رابطه‏ای و پایگاهی چگونه اِعمال می‏شوند؟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ASSERTION</a:t>
            </a:r>
            <a:r>
              <a:rPr lang="fa-IR" sz="1600" dirty="0" smtClean="0"/>
              <a:t> </a:t>
            </a:r>
            <a:r>
              <a:rPr lang="fa-IR" dirty="0" smtClean="0"/>
              <a:t>(اِعلانی)</a:t>
            </a:r>
          </a:p>
          <a:p>
            <a:pPr lvl="2"/>
            <a:r>
              <a:rPr lang="fa-IR" dirty="0" smtClean="0"/>
              <a:t>با </a:t>
            </a:r>
            <a:r>
              <a:rPr lang="en-US" sz="1600" dirty="0" smtClean="0"/>
              <a:t>TRIGGER</a:t>
            </a:r>
            <a:r>
              <a:rPr lang="fa-IR" sz="1600" dirty="0" smtClean="0"/>
              <a:t> </a:t>
            </a:r>
            <a:r>
              <a:rPr lang="fa-IR" dirty="0" smtClean="0"/>
              <a:t>(اجرایی)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8" y="2440809"/>
            <a:ext cx="662390" cy="60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6501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4267199"/>
            <a:ext cx="66502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اِظهار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اِظهار – </a:t>
            </a:r>
            <a:r>
              <a:rPr lang="en-US" sz="1800" b="1" dirty="0" smtClean="0">
                <a:solidFill>
                  <a:srgbClr val="C00000"/>
                </a:solidFill>
              </a:rPr>
              <a:t>ASSERTION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اِعلانی برای بیان محدودیت‏های رابطه‏ای و پایگاهی [و صفتی]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قسمت </a:t>
            </a:r>
            <a:r>
              <a:rPr lang="en-US" sz="1800" i="1" dirty="0" smtClean="0"/>
              <a:t>condition(s)</a:t>
            </a:r>
            <a:r>
              <a:rPr lang="fa-IR" i="1" dirty="0" smtClean="0"/>
              <a:t> </a:t>
            </a:r>
            <a:r>
              <a:rPr lang="fa-IR" dirty="0" smtClean="0"/>
              <a:t>می‏توان یک شرط ساده، یک عبارت بولی شامل چند شرط و نیز یک عبارت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معتبر نوشت (همانطور که بعد از عبارت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نوشته می‏شود).</a:t>
            </a:r>
            <a:r>
              <a:rPr lang="fa-IR" i="1" dirty="0" smtClean="0"/>
              <a:t> </a:t>
            </a:r>
          </a:p>
          <a:p>
            <a:pPr lvl="1"/>
            <a:endParaRPr lang="fa-IR" i="1" dirty="0"/>
          </a:p>
          <a:p>
            <a:pPr lvl="1"/>
            <a:r>
              <a:rPr lang="fa-IR" dirty="0" smtClean="0"/>
              <a:t>دستور حذف اِظهار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718782"/>
            <a:ext cx="3453189" cy="119263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[BEFORE|AFTER  </a:t>
            </a:r>
            <a:r>
              <a:rPr lang="en-US" sz="1600" i="1" dirty="0" smtClean="0"/>
              <a:t>action</a:t>
            </a:r>
            <a:endParaRPr lang="en-US" sz="1600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b="1" dirty="0"/>
              <a:t> ]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</a:t>
            </a:r>
            <a:r>
              <a:rPr lang="en-US" sz="1600" i="1" dirty="0" smtClean="0"/>
              <a:t>condition(s</a:t>
            </a:r>
            <a:r>
              <a:rPr lang="en-US" sz="1600" b="1" i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867400"/>
            <a:ext cx="253999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DROP ASSERTION  </a:t>
            </a:r>
            <a:r>
              <a:rPr lang="en-US" sz="1600" b="1" i="1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64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</a:t>
            </a:r>
            <a:r>
              <a:rPr lang="fa-IR" dirty="0" smtClean="0"/>
              <a:t>ها - اِظهار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با این اظهار، محدودیت یکتایی مقادیر صفت کد ملی </a:t>
            </a:r>
            <a:r>
              <a:rPr lang="en-US" sz="1800" dirty="0" smtClean="0"/>
              <a:t>STNATID</a:t>
            </a:r>
            <a:r>
              <a:rPr lang="fa-IR" sz="1800" dirty="0" smtClean="0"/>
              <a:t> </a:t>
            </a:r>
            <a:r>
              <a:rPr lang="fa-IR" dirty="0" smtClean="0"/>
              <a:t>اعلان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با این اظهار این محدودیت که «جمع واحدهای انتخابی دانشجو در هر ترم-سال نباید بیش از 20 واحد باشد»، اعلان می‏شود.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59594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UNC-CHECK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(UNIQUE(SELECT  </a:t>
            </a:r>
            <a:r>
              <a:rPr lang="en-US" sz="1600" dirty="0" smtClean="0"/>
              <a:t>STNATID  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  <a:r>
              <a:rPr lang="en-US" sz="1600" b="1" dirty="0" smtClean="0"/>
              <a:t>))</a:t>
            </a:r>
            <a:endParaRPr lang="en-US" sz="16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750676"/>
            <a:ext cx="669202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ASSERTION  </a:t>
            </a:r>
            <a:r>
              <a:rPr lang="en-US" sz="1600" dirty="0" smtClean="0"/>
              <a:t>TOTCRED-CHECK</a:t>
            </a:r>
            <a:r>
              <a:rPr lang="en-US" sz="1600" b="1" dirty="0" smtClean="0"/>
              <a:t> </a:t>
            </a:r>
            <a:endParaRPr lang="en-US" sz="1600" b="1" i="1" dirty="0" smtClean="0"/>
          </a:p>
          <a:p>
            <a:pPr>
              <a:spcAft>
                <a:spcPts val="300"/>
              </a:spcAft>
            </a:pPr>
            <a:r>
              <a:rPr lang="en-US" sz="1600" b="1" i="1" dirty="0" smtClean="0"/>
              <a:t>	</a:t>
            </a:r>
            <a:r>
              <a:rPr lang="en-US" sz="1600" b="1" dirty="0" smtClean="0"/>
              <a:t>CHECK (NOT EXISTS (SELECT </a:t>
            </a:r>
            <a:r>
              <a:rPr lang="en-US" sz="1600" dirty="0" smtClean="0"/>
              <a:t>STID</a:t>
            </a:r>
            <a:r>
              <a:rPr lang="en-US" sz="1600" b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FROM </a:t>
            </a:r>
            <a:r>
              <a:rPr lang="en-US" sz="1600" dirty="0" smtClean="0"/>
              <a:t>COUR</a:t>
            </a:r>
            <a:r>
              <a:rPr lang="en-US" sz="1600" b="1" dirty="0" smtClean="0"/>
              <a:t>  JOIN  </a:t>
            </a:r>
            <a:r>
              <a:rPr lang="en-US" sz="1600" dirty="0" smtClean="0"/>
              <a:t>STCOT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GROUP BY  (</a:t>
            </a:r>
            <a:r>
              <a:rPr lang="en-US" sz="1600" dirty="0" smtClean="0"/>
              <a:t>STID, TR</a:t>
            </a:r>
            <a:r>
              <a:rPr lang="en-US" sz="1600" b="1" dirty="0" smtClean="0"/>
              <a:t>, </a:t>
            </a:r>
            <a:r>
              <a:rPr lang="en-US" sz="1600" dirty="0" smtClean="0"/>
              <a:t>YR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		HAVING SUM(</a:t>
            </a:r>
            <a:r>
              <a:rPr lang="en-US" sz="1600" dirty="0" smtClean="0"/>
              <a:t>CREDIT</a:t>
            </a:r>
            <a:r>
              <a:rPr lang="en-US" sz="1600" b="1" dirty="0" smtClean="0"/>
              <a:t>) &gt; </a:t>
            </a:r>
            <a:r>
              <a:rPr lang="en-US" sz="1600" dirty="0" smtClean="0"/>
              <a:t>20</a:t>
            </a:r>
            <a:r>
              <a:rPr lang="en-US" sz="1600" b="1" dirty="0" smtClean="0"/>
              <a:t>) )</a:t>
            </a:r>
            <a:endParaRPr lang="en-US" sz="1600" b="1" i="1" dirty="0" smtClean="0"/>
          </a:p>
        </p:txBody>
      </p:sp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14" y="3429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امکانات بیان محدودیت‏ها - رهانا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رهانا [راه‏انداز] – </a:t>
            </a:r>
            <a:r>
              <a:rPr lang="en-US" sz="1800" b="1" dirty="0" smtClean="0">
                <a:solidFill>
                  <a:srgbClr val="C00000"/>
                </a:solidFill>
              </a:rPr>
              <a:t>TRIGGER</a:t>
            </a:r>
            <a:endParaRPr lang="fa-IR" b="1" dirty="0" smtClean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امکانی است اجرایی برای اِعمال محدودیت‏های [صفتی،] رابطه‏ای و پایگاهی.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lvl="1"/>
            <a:r>
              <a:rPr lang="fa-IR" dirty="0" smtClean="0"/>
              <a:t>مفهوم نظری </a:t>
            </a:r>
            <a:r>
              <a:rPr lang="en-US" sz="1800" dirty="0" smtClean="0"/>
              <a:t>TRIGGER</a:t>
            </a:r>
            <a:r>
              <a:rPr lang="fa-IR" dirty="0" smtClean="0"/>
              <a:t>: مفهوم قاعده فعال [مفهوم محوری است در </a:t>
            </a:r>
            <a:r>
              <a:rPr lang="en-US" sz="1800" dirty="0" smtClean="0"/>
              <a:t>ADBMS</a:t>
            </a:r>
            <a:r>
              <a:rPr lang="fa-IR" dirty="0" smtClean="0"/>
              <a:t>ها]</a:t>
            </a:r>
          </a:p>
          <a:p>
            <a:pPr marL="457200" lvl="1" indent="0">
              <a:buNone/>
            </a:pPr>
            <a:r>
              <a:rPr lang="fa-IR" dirty="0" smtClean="0"/>
              <a:t>			ساختار (قاعده </a:t>
            </a:r>
            <a:r>
              <a:rPr lang="en-US" sz="1800" dirty="0" smtClean="0"/>
              <a:t>ECA</a:t>
            </a:r>
            <a:r>
              <a:rPr lang="fa-IR" dirty="0" smtClean="0"/>
              <a:t>): 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dirty="0" smtClean="0"/>
              <a:t>vent on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ondition, then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ction</a:t>
            </a:r>
            <a:endParaRPr lang="fa-IR" dirty="0" smtClean="0"/>
          </a:p>
          <a:p>
            <a:endParaRPr lang="fa-IR" b="1" dirty="0" smtClean="0"/>
          </a:p>
        </p:txBody>
      </p:sp>
      <p:sp>
        <p:nvSpPr>
          <p:cNvPr id="5" name="Right Brace 4"/>
          <p:cNvSpPr/>
          <p:nvPr/>
        </p:nvSpPr>
        <p:spPr>
          <a:xfrm rot="10800000">
            <a:off x="1297668" y="5927834"/>
            <a:ext cx="150131" cy="776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5306801"/>
            <a:ext cx="0" cy="24266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3630" y="5854267"/>
            <a:ext cx="11606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/>
            <a:r>
              <a:rPr lang="en-US" dirty="0" smtClean="0">
                <a:cs typeface="B Nazanin" pitchFamily="2" charset="-78"/>
              </a:rPr>
              <a:t>Insert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Delete</a:t>
            </a:r>
          </a:p>
          <a:p>
            <a:pPr marL="0" lvl="1" rtl="1"/>
            <a:r>
              <a:rPr lang="en-US" dirty="0" smtClean="0">
                <a:cs typeface="B Nazanin" pitchFamily="2" charset="-78"/>
              </a:rPr>
              <a:t>Update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5319939"/>
            <a:ext cx="762000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2828" y="5791200"/>
            <a:ext cx="591172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9200" y="5799877"/>
            <a:ext cx="0" cy="49319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453427"/>
            <a:ext cx="8739828" cy="26161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 </a:t>
            </a:r>
            <a:r>
              <a:rPr lang="en-US" sz="1600" i="1" dirty="0" smtClean="0"/>
              <a:t>name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{BEFORE | AFTER | INSTEAD OF}  </a:t>
            </a:r>
          </a:p>
          <a:p>
            <a:pPr>
              <a:spcAft>
                <a:spcPts val="300"/>
              </a:spcAft>
            </a:pPr>
            <a:r>
              <a:rPr lang="en-US" sz="1600" b="1" i="1" dirty="0"/>
              <a:t>	</a:t>
            </a:r>
            <a:r>
              <a:rPr lang="en-US" sz="1600" b="1" dirty="0" smtClean="0"/>
              <a:t>{INSERT | DELETE | UPDATE OF </a:t>
            </a:r>
            <a:r>
              <a:rPr lang="en-US" sz="1600" i="1" dirty="0" err="1" smtClean="0"/>
              <a:t>columnlist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i="1" dirty="0" err="1" smtClean="0"/>
              <a:t>tablename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[REFERENCING { OLD ROW | NEW ROW | OLD TABLE | NEW TABLE} AS 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b="1" dirty="0" smtClean="0"/>
              <a:t>]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[FOR EACH {ROW | STATEMENT}]	</a:t>
            </a:r>
            <a:endParaRPr lang="en-US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	{(WHEN </a:t>
            </a:r>
            <a:r>
              <a:rPr lang="en-US" sz="1600" dirty="0" smtClean="0"/>
              <a:t>condition(s</a:t>
            </a:r>
            <a:r>
              <a:rPr lang="en-US" sz="1600" b="1" dirty="0" smtClean="0"/>
              <a:t>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SQL 2003 Procedure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2454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مجموعه عنوان را با 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R</a:t>
            </a:r>
            <a:r>
              <a:rPr lang="fa-IR" dirty="0" smtClean="0"/>
              <a:t> یا </a:t>
            </a:r>
            <a:r>
              <a:rPr lang="en-US" sz="1800" dirty="0" smtClean="0"/>
              <a:t>R(H)</a:t>
            </a:r>
            <a:r>
              <a:rPr lang="fa-IR" dirty="0" smtClean="0"/>
              <a:t> نیز نمایش می‏دهیم. به </a:t>
            </a:r>
            <a:r>
              <a:rPr lang="en-US" sz="1800" dirty="0" smtClean="0"/>
              <a:t>R(H)</a:t>
            </a:r>
            <a:r>
              <a:rPr lang="fa-IR" dirty="0" smtClean="0"/>
              <a:t>، </a:t>
            </a:r>
            <a:r>
              <a:rPr lang="en-US" sz="1800" dirty="0" smtClean="0"/>
              <a:t>Intention</a:t>
            </a:r>
            <a:r>
              <a:rPr lang="fa-IR" sz="1800" dirty="0" smtClean="0"/>
              <a:t> </a:t>
            </a:r>
            <a:r>
              <a:rPr lang="fa-IR" dirty="0" smtClean="0"/>
              <a:t>(ذات، جوهر یا </a:t>
            </a:r>
            <a:r>
              <a:rPr lang="fa-IR" b="1" dirty="0" smtClean="0">
                <a:solidFill>
                  <a:srgbClr val="C00000"/>
                </a:solidFill>
              </a:rPr>
              <a:t>چکیده</a:t>
            </a:r>
            <a:r>
              <a:rPr lang="fa-IR" dirty="0" smtClean="0"/>
              <a:t>) رابطه هم گفته می‏شود.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 ثابت در زمان است. یعنی اگر مجموعه صفات را عوض کنیم، از نظر ریاضی یک رابطه دیگر است.</a:t>
            </a:r>
          </a:p>
          <a:p>
            <a:pPr lvl="1"/>
            <a:r>
              <a:rPr lang="fa-IR" dirty="0" smtClean="0"/>
              <a:t>همین </a:t>
            </a:r>
            <a:r>
              <a:rPr lang="en-US" sz="1800" dirty="0" smtClean="0"/>
              <a:t>R(H)</a:t>
            </a:r>
            <a:r>
              <a:rPr lang="fa-IR" dirty="0" smtClean="0"/>
              <a:t> برای تعریف رابطه در سیستم کافی است.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هررابطه یک معنا دارد، بیانگر واقعیتی از یک محیط مشخص. به عنوان مثال وقتی می‏گوییم 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را داریم، معنایش این است که در خردجهان واقع، نوع موجودیتی با نام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و با صفات </a:t>
            </a:r>
            <a:r>
              <a:rPr lang="en-US" sz="1800" dirty="0" smtClean="0"/>
              <a:t>STID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STNAME</a:t>
            </a:r>
            <a:r>
              <a:rPr lang="fa-IR" sz="1800" dirty="0" smtClean="0"/>
              <a:t> </a:t>
            </a:r>
            <a:r>
              <a:rPr lang="fa-IR" dirty="0" smtClean="0"/>
              <a:t>و ... و </a:t>
            </a:r>
            <a:r>
              <a:rPr lang="en-US" sz="1800" dirty="0" smtClean="0"/>
              <a:t>STD</a:t>
            </a:r>
            <a:r>
              <a:rPr lang="fa-IR" sz="1800" dirty="0" smtClean="0"/>
              <a:t> </a:t>
            </a:r>
            <a:r>
              <a:rPr lang="fa-IR" dirty="0" smtClean="0"/>
              <a:t>وجود دارد.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4253552"/>
            <a:ext cx="4483920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RELATEION </a:t>
            </a:r>
            <a:r>
              <a:rPr lang="en-US" sz="1600" dirty="0" smtClean="0"/>
              <a:t>STUD </a:t>
            </a:r>
          </a:p>
          <a:p>
            <a:pPr>
              <a:spcAft>
                <a:spcPts val="300"/>
              </a:spcAft>
            </a:pPr>
            <a:r>
              <a:rPr lang="en-US" sz="1600" dirty="0"/>
              <a:t>	</a:t>
            </a:r>
            <a:r>
              <a:rPr lang="en-US" sz="1600" dirty="0" smtClean="0"/>
              <a:t>(STID,   STNAME,  STJ,    STL,    STD)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3997967"/>
            <a:ext cx="709345" cy="65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بیان محدودیت‏ها </a:t>
            </a:r>
            <a:r>
              <a:rPr lang="fa-IR" dirty="0" smtClean="0"/>
              <a:t>– رهانا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این رهانا این محدودیت را که «حقوق کارمند هیچگاه کاهش نمی‏یابد» اِعمال می‏کند.</a:t>
            </a:r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endParaRPr lang="fa-IR" b="1" dirty="0" smtClean="0"/>
          </a:p>
          <a:p>
            <a:endParaRPr lang="fa-IR" b="1" dirty="0"/>
          </a:p>
          <a:p>
            <a:r>
              <a:rPr lang="fa-IR" b="1" dirty="0" smtClean="0"/>
              <a:t>مطالعه </a:t>
            </a:r>
            <a:r>
              <a:rPr lang="fa-IR" b="1" dirty="0"/>
              <a:t>یادداشت‏های تکمیلی در خصوص رهانا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6785383" cy="23314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CREATE TRIGGER</a:t>
            </a:r>
            <a:r>
              <a:rPr lang="fa-IR" sz="1600" b="1" dirty="0" smtClean="0"/>
              <a:t> </a:t>
            </a:r>
            <a:r>
              <a:rPr lang="en-US" sz="1600" dirty="0" smtClean="0"/>
              <a:t>EMP-PAY-TRIG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BEFORE UPDATE OF </a:t>
            </a:r>
            <a:r>
              <a:rPr lang="en-US" sz="1600" dirty="0" smtClean="0"/>
              <a:t>EMPSAL</a:t>
            </a:r>
            <a:endParaRPr lang="en-US" sz="1600" i="1" dirty="0" smtClean="0"/>
          </a:p>
          <a:p>
            <a:pPr>
              <a:spcAft>
                <a:spcPts val="300"/>
              </a:spcAft>
            </a:pPr>
            <a:r>
              <a:rPr lang="en-US" sz="1600" dirty="0" smtClean="0"/>
              <a:t>	</a:t>
            </a:r>
            <a:r>
              <a:rPr lang="en-US" sz="1600" b="1" dirty="0" smtClean="0"/>
              <a:t>ON </a:t>
            </a:r>
            <a:r>
              <a:rPr lang="en-US" sz="1600" dirty="0" smtClean="0"/>
              <a:t>EMPL</a:t>
            </a:r>
            <a:r>
              <a:rPr lang="en-US" sz="1600" i="1" dirty="0" smtClean="0"/>
              <a:t> </a:t>
            </a:r>
          </a:p>
          <a:p>
            <a:pPr>
              <a:spcAft>
                <a:spcPts val="300"/>
              </a:spcAft>
            </a:pPr>
            <a:r>
              <a:rPr lang="en-US" sz="1600" b="1" dirty="0" smtClean="0"/>
              <a:t>	REFERENCING OLD AS </a:t>
            </a:r>
            <a:r>
              <a:rPr lang="en-US" sz="1600" dirty="0" smtClean="0"/>
              <a:t>OEMPL,  </a:t>
            </a:r>
            <a:r>
              <a:rPr lang="en-US" sz="1600" b="1" dirty="0" smtClean="0"/>
              <a:t>NEW AS</a:t>
            </a:r>
            <a:r>
              <a:rPr lang="en-US" sz="1600" dirty="0" smtClean="0"/>
              <a:t>  NEMPL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FOR EACH ROW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(</a:t>
            </a:r>
            <a:r>
              <a:rPr lang="en-US" sz="1600" b="1" dirty="0" smtClean="0"/>
              <a:t>WHEN </a:t>
            </a:r>
            <a:r>
              <a:rPr lang="en-US" sz="1600" dirty="0" smtClean="0"/>
              <a:t>OEMPL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 </a:t>
            </a:r>
            <a:r>
              <a:rPr lang="en-US" sz="1600" b="1" dirty="0" smtClean="0"/>
              <a:t>&gt; </a:t>
            </a:r>
            <a:r>
              <a:rPr lang="en-US" sz="1600" dirty="0" smtClean="0"/>
              <a:t>NEMPL</a:t>
            </a:r>
            <a:r>
              <a:rPr lang="en-US" sz="1600" b="1" dirty="0" smtClean="0"/>
              <a:t>.</a:t>
            </a:r>
            <a:r>
              <a:rPr lang="en-US" sz="1600" dirty="0" smtClean="0"/>
              <a:t>EMPSAL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dirty="0" smtClean="0"/>
              <a:t>SIGNAL.SQL State ‘7005’ (‘salary cannot be decreased’)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)</a:t>
            </a:r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085" y="143224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7030A0"/>
                </a:solidFill>
              </a:rPr>
              <a:t>کاردینالیتی رابطه: </a:t>
            </a:r>
            <a:r>
              <a:rPr lang="fa-IR" dirty="0" smtClean="0"/>
              <a:t>همان کاردینالیتی بدنه؛ تعداد تاپل‏ها (بزرگتر مساوی صفر؛ صفر در بدو تعریف)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بدنه رابطه، متغیر در زمان است.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یک مقدار بدنه در یک لحظه مشخص </a:t>
            </a:r>
            <a:r>
              <a:rPr lang="en-US" dirty="0" smtClean="0"/>
              <a:t>instance</a:t>
            </a:r>
            <a:r>
              <a:rPr lang="fa-IR" dirty="0" smtClean="0"/>
              <a:t> گویند.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به بدنه رابطه </a:t>
            </a:r>
            <a:r>
              <a:rPr lang="en-US" dirty="0" smtClean="0"/>
              <a:t>Extension</a:t>
            </a:r>
            <a:r>
              <a:rPr lang="fa-IR" dirty="0" smtClean="0"/>
              <a:t> (</a:t>
            </a:r>
            <a:r>
              <a:rPr lang="fa-IR" b="1" dirty="0" smtClean="0">
                <a:solidFill>
                  <a:srgbClr val="C00000"/>
                </a:solidFill>
              </a:rPr>
              <a:t>بسط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یا گسترده) یا حالت رابطه گویند.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رابطه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fa-IR" b="1" dirty="0" smtClean="0">
                <a:solidFill>
                  <a:srgbClr val="C00000"/>
                </a:solidFill>
              </a:rPr>
              <a:t>(3) </a:t>
            </a:r>
            <a:r>
              <a:rPr lang="fa-IR" dirty="0" smtClean="0"/>
              <a:t>[از نظر تئوری زبان‏های برنامه‏سازی] تشکیل شده است از یک متغیر رابطه‏ای و در هر لحظه از یک مقدار رابطه‏ای.</a:t>
            </a:r>
          </a:p>
          <a:p>
            <a:pPr lvl="1"/>
            <a:r>
              <a:rPr lang="en-US" sz="1800" dirty="0" smtClean="0"/>
              <a:t>R(H)</a:t>
            </a:r>
            <a:r>
              <a:rPr lang="fa-IR" dirty="0" smtClean="0"/>
              <a:t>: متغیر رابطه‏ای، متغیری از جنس رابطه </a:t>
            </a:r>
            <a:r>
              <a:rPr lang="en-US" sz="1800" dirty="0" smtClean="0"/>
              <a:t>Relation Variable</a:t>
            </a:r>
            <a:r>
              <a:rPr lang="fa-IR" sz="1800" dirty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[RELVAR]</a:t>
            </a:r>
          </a:p>
          <a:p>
            <a:pPr lvl="1"/>
            <a:r>
              <a:rPr lang="fa-IR" dirty="0" smtClean="0"/>
              <a:t>بدنه (</a:t>
            </a:r>
            <a:r>
              <a:rPr lang="en-US" sz="1800" dirty="0" smtClean="0"/>
              <a:t>r</a:t>
            </a:r>
            <a:r>
              <a:rPr lang="fa-IR" dirty="0" smtClean="0"/>
              <a:t>): مقدار رابطه‏ای </a:t>
            </a:r>
            <a:r>
              <a:rPr lang="en-US" sz="1800" dirty="0" smtClean="0"/>
              <a:t>Relation Value</a:t>
            </a:r>
            <a:r>
              <a:rPr lang="fa-IR" sz="1800" dirty="0" smtClean="0"/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[RELVAL]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63566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5" name="Rounded Rectangle 4"/>
          <p:cNvSpPr/>
          <p:nvPr/>
        </p:nvSpPr>
        <p:spPr>
          <a:xfrm>
            <a:off x="1153608" y="4249232"/>
            <a:ext cx="979992" cy="5818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4308" y="3852148"/>
            <a:ext cx="11592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/>
              <a:t>R(A,    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75919470"/>
                  </p:ext>
                </p:extLst>
              </p:nvPr>
            </p:nvGraphicFramePr>
            <p:xfrm>
              <a:off x="1138666" y="4221480"/>
              <a:ext cx="1071134" cy="1341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0755"/>
                    <a:gridCol w="600379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1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</a:t>
                          </a:r>
                          <a:r>
                            <a:rPr lang="en-US" sz="1600" baseline="-25000" dirty="0" smtClean="0"/>
                            <a:t>2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1299" t="-205455" r="-1285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3"/>
                          <a:stretch>
                            <a:fillRect l="-78788" t="-205455" b="-121818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</a:t>
                          </a:r>
                          <a:r>
                            <a:rPr lang="en-US" sz="1600" baseline="-25000" dirty="0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b</a:t>
                          </a:r>
                          <a:r>
                            <a:rPr lang="en-US" sz="1600" baseline="-25000" dirty="0" err="1" smtClean="0"/>
                            <a:t>n</a:t>
                          </a:r>
                          <a:endParaRPr lang="en-US" sz="1600" b="1" baseline="-25000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2362200" y="3589794"/>
            <a:ext cx="167410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200000"/>
              </a:lnSpc>
            </a:pPr>
            <a:r>
              <a:rPr lang="fa-IR" sz="2000" dirty="0" smtClean="0">
                <a:cs typeface="B Nazanin" pitchFamily="2" charset="-78"/>
              </a:rPr>
              <a:t>متغیر رابطه‏ای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540156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33600" y="4021787"/>
            <a:ext cx="688098" cy="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4373880"/>
            <a:ext cx="2535621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یک مقدار رابطه‏ای</a:t>
            </a:r>
          </a:p>
          <a:p>
            <a:pPr marL="0" lvl="1" algn="r" rtl="1"/>
            <a:r>
              <a:rPr lang="fa-IR" sz="2000" dirty="0" smtClean="0">
                <a:cs typeface="B Nazanin" pitchFamily="2" charset="-78"/>
              </a:rPr>
              <a:t>(در لحظه بعد ممکن است مقدارش فرق کند.)</a:t>
            </a:r>
          </a:p>
        </p:txBody>
      </p:sp>
    </p:spTree>
    <p:extLst>
      <p:ext uri="{BB962C8B-B14F-4D97-AF65-F5344CB8AC3E}">
        <p14:creationId xmlns:p14="http://schemas.microsoft.com/office/powerpoint/2010/main" val="2161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مدل رابطه‏ای و مدل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تناظر بین مفاهیم رابطه‏ای و اصطلاحات جدولی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201630"/>
              </p:ext>
            </p:extLst>
          </p:nvPr>
        </p:nvGraphicFramePr>
        <p:xfrm>
          <a:off x="1295400" y="2057400"/>
          <a:ext cx="6553200" cy="4565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  <a:gridCol w="3200400"/>
              </a:tblGrid>
              <a:tr h="471880"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اصطلاح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800" b="1" dirty="0" smtClean="0">
                          <a:cs typeface="B Nazanin" pitchFamily="2" charset="-78"/>
                        </a:rPr>
                        <a:t>مفهوم رابطه‏ای</a:t>
                      </a:r>
                      <a:endParaRPr lang="en-US" sz="1800" b="1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جدول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(صرفاً امکانی است برای نمایش مفهوم رابطه‏ای و تفاوت‏های متعددی 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با رابطه دارد.)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رابطه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سطر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تاپل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صفت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مقادیر مجاز ستون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دامنه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ستون‏ها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درجه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453004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dirty="0" smtClean="0">
                          <a:cs typeface="B Nazanin" pitchFamily="2" charset="-78"/>
                        </a:rPr>
                        <a:t>تعداد سطرها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کاردینالیتی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  <a:tr h="879451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dirty="0" smtClean="0">
                          <a:solidFill>
                            <a:srgbClr val="C00000"/>
                          </a:solidFill>
                          <a:cs typeface="B Nazanin" pitchFamily="2" charset="-78"/>
                        </a:rPr>
                        <a:t>؟</a:t>
                      </a:r>
                    </a:p>
                    <a:p>
                      <a:pPr algn="ctr" rtl="1"/>
                      <a:r>
                        <a:rPr lang="fa-IR" sz="1700" b="0" dirty="0" smtClean="0">
                          <a:cs typeface="B Nazanin" pitchFamily="2" charset="-78"/>
                        </a:rPr>
                        <a:t>(به</a:t>
                      </a:r>
                      <a:r>
                        <a:rPr lang="fa-IR" sz="1700" b="0" baseline="0" dirty="0" smtClean="0">
                          <a:cs typeface="B Nazanin" pitchFamily="2" charset="-78"/>
                        </a:rPr>
                        <a:t> معنایی که در مدل رابطه‏ای داریم، در بحث‏های جدولی مطرح نیست.)</a:t>
                      </a:r>
                      <a:endParaRPr lang="en-US" sz="17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dirty="0" smtClean="0">
                          <a:cs typeface="B Nazanin" pitchFamily="2" charset="-78"/>
                        </a:rPr>
                        <a:t>کلید</a:t>
                      </a:r>
                      <a:endParaRPr lang="en-US" sz="2000" b="0" dirty="0">
                        <a:cs typeface="B Nazanin" pitchFamily="2" charset="-78"/>
                      </a:endParaRPr>
                    </a:p>
                  </a:txBody>
                  <a:tcPr marL="117125" marR="1171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50758</TotalTime>
  <Words>5070</Words>
  <Application>Microsoft Office PowerPoint</Application>
  <PresentationFormat>On-screen Show (4:3)</PresentationFormat>
  <Paragraphs>880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مقدمه</vt:lpstr>
      <vt:lpstr>مدل داده‏ای</vt:lpstr>
      <vt:lpstr>رابطه</vt:lpstr>
      <vt:lpstr>رابطه (ادامه)</vt:lpstr>
      <vt:lpstr>رابطه (ادامه)</vt:lpstr>
      <vt:lpstr>رابطه (ادامه)</vt:lpstr>
      <vt:lpstr>رابطه (ادامه)</vt:lpstr>
      <vt:lpstr>مدل رابطه‏ای و مدل جدولی</vt:lpstr>
      <vt:lpstr>مدل رابطه‏ای و مدل جدولی (ادامه)</vt:lpstr>
      <vt:lpstr>مدل رابطه‏ای و مدل جدولی (ادامه)</vt:lpstr>
      <vt:lpstr>دامنه [میدان]</vt:lpstr>
      <vt:lpstr>دامنه [میدان] (ادامه)</vt:lpstr>
      <vt:lpstr>دامنه [میدان] (ادامه)</vt:lpstr>
      <vt:lpstr>دامنه [میدان] (ادامه)</vt:lpstr>
      <vt:lpstr>رابطه نرمال و غیرنرمال</vt:lpstr>
      <vt:lpstr>رابطه نرمال و غیرنرمال (ادامه)</vt:lpstr>
      <vt:lpstr>رابطه نرمال و غیرنرمال (ادامه)</vt:lpstr>
      <vt:lpstr>رابطه نرمال و غیرنرمال (ادامه)</vt:lpstr>
      <vt:lpstr>رابطه نرمال و غیرنرمال (ادامه)</vt:lpstr>
      <vt:lpstr>مزایا و معایب رابطه نرمال و غیرنرمال</vt:lpstr>
      <vt:lpstr>مزایا و معایب رابطه نرمال و غیرنرمال (ادامه)</vt:lpstr>
      <vt:lpstr>کلید در مدل رابطه‏ای</vt:lpstr>
      <vt:lpstr>کلید در مدل رابطه‏ای - سوپرکلید</vt:lpstr>
      <vt:lpstr>کلید در مدل رابطه‏ای – کلید کاندید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کاندید (ادامه)</vt:lpstr>
      <vt:lpstr>کلید در مدل رابطه‏ای – کلید اصلی</vt:lpstr>
      <vt:lpstr>کلید در مدل رابطه‏ای – کلید اصلی (ادامه)</vt:lpstr>
      <vt:lpstr>کلید در مدل رابطه‏ای – کلید بدیل</vt:lpstr>
      <vt:lpstr>کلید در مدل رابطه‏ای – کلید خارجی</vt:lpstr>
      <vt:lpstr>کلید در مدل رابطه‏ای – کلید خارجی (ادامه)</vt:lpstr>
      <vt:lpstr>کلید در مدل رابطه‏ای – کلید خارجی (ادامه)</vt:lpstr>
      <vt:lpstr>بحث تکمیلی: کلید خارجی – گراف ارجاع</vt:lpstr>
      <vt:lpstr>گراف ارجاع (ادامه)</vt:lpstr>
      <vt:lpstr>گراف ارجاع (ادامه)</vt:lpstr>
      <vt:lpstr>گراف ارجاع (ادامه)</vt:lpstr>
      <vt:lpstr>گراف ارجاع (ادامه)</vt:lpstr>
      <vt:lpstr>جامعیت در مدل رابطه‏ای</vt:lpstr>
      <vt:lpstr>جامعیت در مدل رابطه‏ای (ادامه)</vt:lpstr>
      <vt:lpstr>جامعیت در مدل رابطه‏ای (ادامه)</vt:lpstr>
      <vt:lpstr>قواعد جامعیت در مدل رابطه‏ای</vt:lpstr>
      <vt:lpstr>قواعد عام در مدل رابطه‏ای – قاعده جامعیت موجودیتی C1</vt:lpstr>
      <vt:lpstr>قواعد عام در مدل رابطه‏ای – قاعده جامعیت ارجاعی C2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عام در مدل رابطه‏ای – قاعده جامعیت ارجاعی C2 (ادامه)</vt:lpstr>
      <vt:lpstr>قواعد خاص در مدل رابطه‏ای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قواعد خاص در مدل رابطه‏ای (ادامه)</vt:lpstr>
      <vt:lpstr>امکانات بیان محدودیت‏ها - اِظهار</vt:lpstr>
      <vt:lpstr>امکانات بیان محدودیت‏ها - اِظهار (ادامه)</vt:lpstr>
      <vt:lpstr>امکانات بیان محدودیت‏ها - رهانا</vt:lpstr>
      <vt:lpstr>امکانات بیان محدودیت‏ها – رهانا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1084</cp:revision>
  <dcterms:created xsi:type="dcterms:W3CDTF">2012-08-03T07:41:40Z</dcterms:created>
  <dcterms:modified xsi:type="dcterms:W3CDTF">2014-05-13T20:26:54Z</dcterms:modified>
</cp:coreProperties>
</file>