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99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300" r:id="rId24"/>
    <p:sldId id="305" r:id="rId25"/>
    <p:sldId id="301" r:id="rId26"/>
    <p:sldId id="302" r:id="rId27"/>
    <p:sldId id="303" r:id="rId28"/>
    <p:sldId id="304" r:id="rId29"/>
    <p:sldId id="280" r:id="rId30"/>
    <p:sldId id="297" r:id="rId31"/>
    <p:sldId id="286" r:id="rId32"/>
    <p:sldId id="281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3" autoAdjust="0"/>
    <p:restoredTop sz="86410" autoAdjust="0"/>
  </p:normalViewPr>
  <p:slideViewPr>
    <p:cSldViewPr>
      <p:cViewPr varScale="1">
        <p:scale>
          <a:sx n="74" d="100"/>
          <a:sy n="74" d="100"/>
        </p:scale>
        <p:origin x="-12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986218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64458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313346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24904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28584" y="3161614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99121" y="3137466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584905" y="27813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06321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319468" y="2780763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0" y="2781300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u="sng" dirty="0" smtClean="0">
                <a:solidFill>
                  <a:srgbClr val="C00000"/>
                </a:solidFill>
              </a:rPr>
              <a:t>نوع‏موجودیت‏ها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تست)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و انجام تست مرحله اول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اِشکال‏ها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ذخیره‏سازی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</a:t>
            </a:r>
            <a:r>
              <a:rPr lang="fa-IR" b="1" dirty="0" smtClean="0">
                <a:solidFill>
                  <a:schemeClr val="tx1"/>
                </a:solidFill>
              </a:rPr>
              <a:t>«</a:t>
            </a:r>
            <a:r>
              <a:rPr lang="fa-IR" b="1" dirty="0" smtClean="0">
                <a:solidFill>
                  <a:srgbClr val="FF0000"/>
                </a:solidFill>
              </a:rPr>
              <a:t>یکپارچه</a:t>
            </a:r>
            <a:r>
              <a:rPr lang="fa-IR" b="1" dirty="0" smtClean="0">
                <a:solidFill>
                  <a:schemeClr val="tx1"/>
                </a:solidFill>
              </a:rPr>
              <a:t>»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55293" y="4419600"/>
            <a:ext cx="2868844" cy="533400"/>
            <a:chOff x="479232" y="3117631"/>
            <a:chExt cx="3618459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479232" y="3117631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668352" y="3447483"/>
              <a:ext cx="42933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-85276" y="5041143"/>
            <a:ext cx="3228211" cy="1512057"/>
            <a:chOff x="1162570" y="2573652"/>
            <a:chExt cx="3228211" cy="1512057"/>
          </a:xfrm>
        </p:grpSpPr>
        <p:grpSp>
          <p:nvGrpSpPr>
            <p:cNvPr id="24" name="Group 23"/>
            <p:cNvGrpSpPr/>
            <p:nvPr/>
          </p:nvGrpSpPr>
          <p:grpSpPr>
            <a:xfrm>
              <a:off x="1162570" y="2573652"/>
              <a:ext cx="2928722" cy="1512057"/>
              <a:chOff x="2615828" y="2345052"/>
              <a:chExt cx="4638646" cy="1512057"/>
            </a:xfrm>
          </p:grpSpPr>
          <p:sp>
            <p:nvSpPr>
              <p:cNvPr id="26" name="Left Brace 25"/>
              <p:cNvSpPr/>
              <p:nvPr/>
            </p:nvSpPr>
            <p:spPr>
              <a:xfrm flipH="1">
                <a:off x="6963764" y="2345052"/>
                <a:ext cx="290710" cy="1512057"/>
              </a:xfrm>
              <a:prstGeom prst="leftBrace">
                <a:avLst>
                  <a:gd name="adj1" fmla="val 42619"/>
                  <a:gd name="adj2" fmla="val 359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615828" y="2485509"/>
                <a:ext cx="4600562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روی کدام جدول‌ها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بر روی کدام ستون‌ها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کی و کجا شاخص را حذف کنیم؟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4143446" y="3124200"/>
              <a:ext cx="24733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کنترل داده‌ها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85800" y="5562600"/>
            <a:ext cx="5715000" cy="440826"/>
            <a:chOff x="-7676375" y="3246687"/>
            <a:chExt cx="11867380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7676375" y="3246687"/>
              <a:ext cx="10873637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آسان‌سازی گسترش پذیری سیستم پایگاهی است.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197262" y="3467100"/>
              <a:ext cx="99374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بنیادی (</a:t>
            </a:r>
            <a:r>
              <a:rPr lang="en-US" sz="2000" b="0" dirty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17" name="Group 16"/>
          <p:cNvGrpSpPr/>
          <p:nvPr/>
        </p:nvGrpSpPr>
        <p:grpSpPr>
          <a:xfrm>
            <a:off x="2173784" y="2286000"/>
            <a:ext cx="565027" cy="369332"/>
            <a:chOff x="2173784" y="2286000"/>
            <a:chExt cx="565027" cy="36933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258476" y="2372771"/>
              <a:ext cx="3956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73784" y="2286000"/>
              <a:ext cx="56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/>
                <a:t>ذ.ب.ا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2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u="sng" dirty="0" smtClean="0">
                <a:solidFill>
                  <a:srgbClr val="FF0000"/>
                </a:solidFill>
              </a:rPr>
              <a:t>معمولاً</a:t>
            </a:r>
            <a:r>
              <a:rPr lang="fa-IR" sz="1800" b="0" dirty="0" smtClean="0"/>
              <a:t>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حذف، </a:t>
            </a:r>
            <a:r>
              <a:rPr lang="fa-IR" sz="1800" b="0" dirty="0" smtClean="0"/>
              <a:t>بروزرسانی</a:t>
            </a:r>
            <a:r>
              <a:rPr lang="fa-IR" sz="1800" b="0" dirty="0"/>
              <a:t>) 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b="0" dirty="0"/>
              <a:t>tomicity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  <a:r>
              <a:rPr lang="en-US" sz="1800" b="0" dirty="0"/>
              <a:t>onsistency </a:t>
            </a:r>
            <a:r>
              <a:rPr lang="en-US" sz="1800" dirty="0">
                <a:solidFill>
                  <a:srgbClr val="C00000"/>
                </a:solidFill>
              </a:rPr>
              <a:t>I</a:t>
            </a:r>
            <a:r>
              <a:rPr lang="en-US" sz="1800" b="0" dirty="0"/>
              <a:t>solation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1"/>
            <a:r>
              <a:rPr lang="fa-IR" sz="1800" b="0" dirty="0"/>
              <a:t> </a:t>
            </a:r>
            <a:r>
              <a:rPr lang="fa-IR" sz="1800" dirty="0" smtClean="0"/>
              <a:t>شرط سازگاری پایگاه داده در این مثال </a:t>
            </a:r>
            <a:r>
              <a:rPr lang="fa-IR" sz="1800" b="0" dirty="0" smtClean="0"/>
              <a:t>:  </a:t>
            </a:r>
            <a:r>
              <a:rPr lang="en-US" sz="1800" b="0" dirty="0"/>
              <a:t>A+B</a:t>
            </a:r>
            <a:r>
              <a:rPr lang="fa-IR" sz="1800" b="0" dirty="0"/>
              <a:t> ثابت باشد</a:t>
            </a:r>
            <a:endParaRPr lang="fa-IR" sz="1800" b="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3886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UPDATE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UPDATE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7117" y="2615484"/>
            <a:ext cx="89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داده‌ها + 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«</a:t>
                </a:r>
                <a:r>
                  <a:rPr lang="fa-IR" sz="1200" b="1" u="sng" dirty="0" smtClean="0">
                    <a:solidFill>
                      <a:srgbClr val="FF0000"/>
                    </a:solidFill>
                    <a:cs typeface="B Roya" pitchFamily="2" charset="-78"/>
                  </a:rPr>
                  <a:t>دید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»  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876800" y="5931240"/>
            <a:ext cx="2829866" cy="774360"/>
            <a:chOff x="513506" y="2746507"/>
            <a:chExt cx="2829866" cy="774360"/>
          </a:xfrm>
        </p:grpSpPr>
        <p:grpSp>
          <p:nvGrpSpPr>
            <p:cNvPr id="76" name="Group 75"/>
            <p:cNvGrpSpPr/>
            <p:nvPr/>
          </p:nvGrpSpPr>
          <p:grpSpPr>
            <a:xfrm>
              <a:off x="513506" y="2746507"/>
              <a:ext cx="2829866" cy="774360"/>
              <a:chOff x="-4232113" y="3908739"/>
              <a:chExt cx="5956472" cy="826745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-4232113" y="4138135"/>
                <a:ext cx="5956472" cy="597349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ایده برای «مجتمع منطقی» ؟</a:t>
                </a:r>
              </a:p>
            </p:txBody>
          </p:sp>
          <p:cxnSp>
            <p:nvCxnSpPr>
              <p:cNvPr id="101" name="Straight Arrow Connector 100"/>
              <p:cNvCxnSpPr>
                <a:endCxn id="85" idx="0"/>
              </p:cNvCxnSpPr>
              <p:nvPr/>
            </p:nvCxnSpPr>
            <p:spPr>
              <a:xfrm flipH="1">
                <a:off x="-1253877" y="3908739"/>
                <a:ext cx="160390" cy="2293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07" y="301462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در شکل چه نکاتی وجود دارد؟</a:t>
            </a:r>
          </a:p>
          <a:p>
            <a:pPr lvl="1"/>
            <a:r>
              <a:rPr lang="fa-IR" sz="2000" b="0" dirty="0" smtClean="0"/>
              <a:t>تمرین: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59696" y="29402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7" name="Group 6"/>
          <p:cNvGrpSpPr/>
          <p:nvPr/>
        </p:nvGrpSpPr>
        <p:grpSpPr>
          <a:xfrm>
            <a:off x="914400" y="1366418"/>
            <a:ext cx="2462784" cy="767182"/>
            <a:chOff x="914400" y="1366418"/>
            <a:chExt cx="2462784" cy="767182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1418898"/>
              <a:ext cx="2462784" cy="533400"/>
              <a:chOff x="-964473" y="3200400"/>
              <a:chExt cx="5207029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964473" y="3200400"/>
                <a:ext cx="446401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1- خود نرم افزار </a:t>
                </a:r>
                <a:r>
                  <a:rPr lang="en-US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DBMS</a:t>
                </a:r>
                <a:endParaRPr lang="fa-IR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2- معماری پایگاه داده</a:t>
                </a: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3551100" y="3491484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158738" y="2133600"/>
              <a:ext cx="52670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/>
            <p:cNvSpPr/>
            <p:nvPr/>
          </p:nvSpPr>
          <p:spPr>
            <a:xfrm flipH="1">
              <a:off x="2926216" y="1366418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4" name="Picture 1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13100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</a:t>
            </a:r>
            <a:r>
              <a:rPr lang="fa-IR" sz="1800" b="0" dirty="0" smtClean="0"/>
              <a:t>ای    </a:t>
            </a:r>
            <a:r>
              <a:rPr lang="en-GB" sz="1800" b="0" dirty="0" smtClean="0"/>
              <a:t>(data file)</a:t>
            </a:r>
            <a:r>
              <a:rPr lang="fa-IR" sz="1800" b="0" dirty="0" smtClean="0"/>
              <a:t> یا </a:t>
            </a:r>
            <a:r>
              <a:rPr lang="fa-IR" sz="1800" b="0" dirty="0" smtClean="0"/>
              <a:t>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</a:t>
            </a:r>
            <a:r>
              <a:rPr lang="fa-IR" sz="1800" b="0" dirty="0" smtClean="0"/>
              <a:t>‏</a:t>
            </a:r>
            <a:r>
              <a:rPr lang="fa-IR" sz="1800" b="0" dirty="0" smtClean="0"/>
              <a:t>گذاری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داده‏ها</a:t>
            </a:r>
            <a:r>
              <a:rPr lang="fa-IR" sz="2000" b="0" dirty="0"/>
              <a:t>ی</a:t>
            </a:r>
            <a:r>
              <a:rPr lang="fa-IR" sz="2000" b="0" dirty="0" smtClean="0"/>
              <a:t>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</a:t>
            </a:r>
            <a:r>
              <a:rPr lang="fa-IR" sz="1800" u="sng" dirty="0" smtClean="0">
                <a:solidFill>
                  <a:srgbClr val="FF0000"/>
                </a:solidFill>
              </a:rPr>
              <a:t>رهیافت</a:t>
            </a:r>
            <a:r>
              <a:rPr lang="fa-IR" sz="1800" b="0" dirty="0" smtClean="0">
                <a:solidFill>
                  <a:srgbClr val="FF0000"/>
                </a:solidFill>
              </a:rPr>
              <a:t> </a:t>
            </a:r>
            <a:r>
              <a:rPr lang="fa-IR" sz="1800" b="0" dirty="0" smtClean="0">
                <a:solidFill>
                  <a:srgbClr val="FF0000"/>
                </a:solidFill>
              </a:rPr>
              <a:t>(رویکرد) </a:t>
            </a:r>
            <a:r>
              <a:rPr lang="fa-IR" sz="1800" b="0" dirty="0" smtClean="0"/>
              <a:t>انتخاب </a:t>
            </a:r>
            <a:r>
              <a:rPr lang="fa-IR" sz="1800" b="0" dirty="0" smtClean="0"/>
              <a:t>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«</a:t>
            </a:r>
            <a:r>
              <a:rPr lang="fa-IR" sz="2000" u="sng" dirty="0" smtClean="0"/>
              <a:t>دلایل بروز</a:t>
            </a:r>
            <a:r>
              <a:rPr lang="fa-IR" sz="2000" b="0" dirty="0" smtClean="0"/>
              <a:t>» </a:t>
            </a:r>
            <a:r>
              <a:rPr lang="fa-IR" sz="2000" b="0" dirty="0"/>
              <a:t>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7" name="Straight Arrow Connector 6"/>
          <p:cNvCxnSpPr/>
          <p:nvPr/>
        </p:nvCxnSpPr>
        <p:spPr>
          <a:xfrm flipH="1">
            <a:off x="874776" y="2410968"/>
            <a:ext cx="104312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3800" y="2410968"/>
            <a:ext cx="6096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       نمایه‏گذاری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</a:t>
            </a:r>
            <a:r>
              <a:rPr lang="fa-IR" sz="2000" b="0" dirty="0" smtClean="0"/>
              <a:t>ساختاری است تشکیل </a:t>
            </a:r>
            <a:r>
              <a:rPr lang="fa-IR" sz="2000" b="0" dirty="0" smtClean="0"/>
              <a:t>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(کلید یا غیرکلید)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تک‌رکورد</a:t>
                  </a:r>
                </a:p>
                <a:p>
                  <a:pPr algn="ctr" rtl="1">
                    <a:lnSpc>
                      <a:spcPct val="150000"/>
                    </a:lnSpc>
                  </a:pPr>
                  <a:endParaRPr lang="fa-IR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>
                      <a:solidFill>
                        <a:schemeClr val="tx1"/>
                      </a:solidFill>
                      <a:cs typeface="B Nazanin" pitchFamily="2" charset="-78"/>
                    </a:rPr>
                    <a:t>«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از رکوردها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654756" y="4979939"/>
            <a:ext cx="3324079" cy="1116061"/>
            <a:chOff x="8188656" y="-2939146"/>
            <a:chExt cx="287782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188656" y="-2286000"/>
              <a:ext cx="287782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(تُنُک)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r>
                <a:rPr lang="fa-IR" sz="1600" dirty="0" smtClean="0">
                  <a:solidFill>
                    <a:schemeClr val="tx1"/>
                  </a:solidFill>
                </a:rPr>
                <a:t> (</a:t>
              </a:r>
              <a:r>
                <a:rPr lang="en-US" sz="1600" dirty="0" smtClean="0">
                  <a:solidFill>
                    <a:schemeClr val="tx1"/>
                  </a:solidFill>
                </a:rPr>
                <a:t>Sparse</a:t>
              </a:r>
              <a:r>
                <a:rPr lang="fa-IR" sz="1600" dirty="0" smtClean="0">
                  <a:solidFill>
                    <a:schemeClr val="tx1"/>
                  </a:solidFill>
                </a:rPr>
                <a:t>)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 flipH="1">
              <a:off x="9627567" y="-2939146"/>
              <a:ext cx="3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235720" y="2819400"/>
            <a:ext cx="2162150" cy="838201"/>
            <a:chOff x="9994292" y="-1002030"/>
            <a:chExt cx="2162150" cy="838201"/>
          </a:xfrm>
        </p:grpSpPr>
        <p:sp>
          <p:nvSpPr>
            <p:cNvPr id="36" name="Rounded Rectangle 35"/>
            <p:cNvSpPr/>
            <p:nvPr/>
          </p:nvSpPr>
          <p:spPr>
            <a:xfrm>
              <a:off x="9994292" y="-1002030"/>
              <a:ext cx="2162150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(چگال)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H="1" flipV="1">
              <a:off x="11075367" y="-539115"/>
              <a:ext cx="3" cy="3752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4071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90" y="83658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نمایه‌گذاری (</a:t>
            </a:r>
            <a:r>
              <a:rPr lang="fa-IR" dirty="0"/>
              <a:t>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1012462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1012462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16667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16667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5791200" y="1300915"/>
            <a:ext cx="2999995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گذاری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شده (</a:t>
            </a:r>
            <a:r>
              <a:rPr lang="en-GB" sz="1400" b="1" dirty="0" smtClean="0">
                <a:solidFill>
                  <a:schemeClr val="tx1"/>
                </a:solidFill>
                <a:cs typeface="B Roya" pitchFamily="2" charset="-78"/>
              </a:rPr>
              <a:t>INDEXED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FILE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338430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338430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سرنمایه(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61352" y="1453315"/>
            <a:ext cx="5407389" cy="5099885"/>
            <a:chOff x="-61352" y="1453315"/>
            <a:chExt cx="5407389" cy="5099885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48006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-61352" y="1453315"/>
              <a:ext cx="5407389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نمایه چندسطحی  </a:t>
              </a:r>
              <a:r>
                <a:rPr lang="fa-IR" sz="1400" b="1" u="sng" dirty="0" smtClean="0">
                  <a:solidFill>
                    <a:srgbClr val="FF0000"/>
                  </a:solidFill>
                </a:rPr>
                <a:t>متراکم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INDEX FILE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057400" y="3538049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363016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69592" y="372160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>
            <a:off x="2245753" y="3746374"/>
            <a:ext cx="1" cy="21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نمایه‌گذاری 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8392700"/>
                  </p:ext>
                </p:extLst>
              </p:nvPr>
            </p:nvGraphicFramePr>
            <p:xfrm>
              <a:off x="548640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8392700"/>
                  </p:ext>
                </p:extLst>
              </p:nvPr>
            </p:nvGraphicFramePr>
            <p:xfrm>
              <a:off x="548640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16667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16667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5486400" y="1300915"/>
            <a:ext cx="3030475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فایل نمایه گذاری شده (</a:t>
            </a:r>
            <a:r>
              <a:rPr lang="en-GB" sz="1400" b="1" dirty="0">
                <a:solidFill>
                  <a:schemeClr val="tx1"/>
                </a:solidFill>
                <a:cs typeface="B Roya" pitchFamily="2" charset="-78"/>
              </a:rPr>
              <a:t>INDEXED </a:t>
            </a:r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FILE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2464446"/>
                  </p:ext>
                </p:extLst>
              </p:nvPr>
            </p:nvGraphicFramePr>
            <p:xfrm>
              <a:off x="3581400" y="2164080"/>
              <a:ext cx="1434126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17063"/>
                    <a:gridCol w="717063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۳-۱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1۱۰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۴-۱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۲۶۷-۱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2464446"/>
                  </p:ext>
                </p:extLst>
              </p:nvPr>
            </p:nvGraphicFramePr>
            <p:xfrm>
              <a:off x="3581400" y="2164080"/>
              <a:ext cx="1434126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17063"/>
                    <a:gridCol w="71706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۳-۱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1۱۰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۴-۱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47" t="-403333" r="-99153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47" t="-603333" r="-99153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۲۶۷-۱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سرنمایه(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3276600"/>
            <a:chOff x="4876800" y="2362200"/>
            <a:chExt cx="914400" cy="3276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762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762000" cy="7115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914400" cy="1371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61352" y="1453315"/>
            <a:ext cx="5407389" cy="5099885"/>
            <a:chOff x="-61352" y="1453315"/>
            <a:chExt cx="5407389" cy="5099885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48006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-61352" y="1453315"/>
              <a:ext cx="5407389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نمایه چندسطحی  </a:t>
              </a:r>
              <a:r>
                <a:rPr lang="fa-IR" sz="1400" b="1" u="sng" dirty="0" smtClean="0">
                  <a:solidFill>
                    <a:srgbClr val="FF0000"/>
                  </a:solidFill>
                </a:rPr>
                <a:t>نامتراکم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INDEX FILE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057400" y="3538049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363016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69592" y="372160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>
            <a:off x="2245753" y="3746374"/>
            <a:ext cx="1" cy="21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8503750" y="2176530"/>
            <a:ext cx="259250" cy="1023870"/>
          </a:xfrm>
          <a:prstGeom prst="rightBrace">
            <a:avLst>
              <a:gd name="adj1" fmla="val 3246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82335" y="2438400"/>
            <a:ext cx="461665" cy="44339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a-IR" b="1" dirty="0" smtClean="0"/>
              <a:t>بلاک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2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نمایه‌گذاری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         ۱- نمایه سخت‌افزاری ؟ </a:t>
            </a:r>
            <a:r>
              <a:rPr lang="fa-IR" dirty="0"/>
              <a:t> </a:t>
            </a:r>
            <a:r>
              <a:rPr lang="fa-IR" dirty="0" smtClean="0"/>
              <a:t>نمایه نرم‌افزاری ؟</a:t>
            </a:r>
          </a:p>
          <a:p>
            <a:r>
              <a:rPr lang="fa-IR" dirty="0"/>
              <a:t> </a:t>
            </a:r>
            <a:r>
              <a:rPr lang="fa-IR" dirty="0" smtClean="0"/>
              <a:t>          ۲- گروه غیر از بلاک چه می‌تواند؟</a:t>
            </a:r>
          </a:p>
          <a:p>
            <a:r>
              <a:rPr lang="fa-IR" dirty="0"/>
              <a:t> </a:t>
            </a:r>
            <a:r>
              <a:rPr lang="fa-IR" dirty="0" smtClean="0"/>
              <a:t>          ۳- مزایا و معایب نمایه متراکم و نامتراکم ؟</a:t>
            </a:r>
          </a:p>
          <a:p>
            <a:r>
              <a:rPr lang="fa-IR" dirty="0"/>
              <a:t> </a:t>
            </a:r>
            <a:r>
              <a:rPr lang="fa-IR" dirty="0" smtClean="0"/>
              <a:t>          ۴- زمان واکشی یک رکورد ؟</a:t>
            </a:r>
          </a:p>
          <a:p>
            <a:r>
              <a:rPr lang="fa-IR" dirty="0"/>
              <a:t> </a:t>
            </a:r>
            <a:r>
              <a:rPr lang="fa-IR" dirty="0" smtClean="0"/>
              <a:t>          ۵- محاسبه‌ی ژرفای درخت نمایه ؟</a:t>
            </a:r>
          </a:p>
          <a:p>
            <a:r>
              <a:rPr lang="fa-IR" dirty="0"/>
              <a:t> </a:t>
            </a:r>
            <a:r>
              <a:rPr lang="fa-IR" dirty="0" smtClean="0"/>
              <a:t>          ۶- نمایه خوشه ساز و نمایه ناخوشه‌ساز ؟</a:t>
            </a:r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70" y="1463040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259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831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403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86" y="32975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84" y="3758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694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1- سخت </a:t>
            </a:r>
            <a:r>
              <a:rPr lang="fa-IR" dirty="0">
                <a:cs typeface="+mj-cs"/>
              </a:rPr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2- نرم </a:t>
            </a:r>
            <a:r>
              <a:rPr lang="fa-IR" dirty="0">
                <a:cs typeface="+mj-cs"/>
              </a:rPr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3- کاربر</a:t>
            </a:r>
            <a:endParaRPr lang="fa-IR" dirty="0">
              <a:cs typeface="+mj-cs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4- داده</a:t>
            </a:r>
            <a:endParaRPr lang="fa-IR" dirty="0">
              <a:cs typeface="+mj-cs"/>
            </a:endParaRPr>
          </a:p>
          <a:p>
            <a:pPr lvl="1"/>
            <a:endParaRPr lang="en-US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fa-IR" sz="1200" dirty="0" smtClean="0"/>
          </a:p>
          <a:p>
            <a:endParaRPr lang="fa-IR" sz="1200" dirty="0"/>
          </a:p>
          <a:p>
            <a:pPr marL="0" indent="0">
              <a:buNone/>
            </a:pPr>
            <a:endParaRPr lang="fa-IR" sz="1200" dirty="0" smtClean="0"/>
          </a:p>
          <a:p>
            <a:pPr lvl="1"/>
            <a:endParaRPr lang="en-US" sz="1100" dirty="0" smtClean="0"/>
          </a:p>
          <a:p>
            <a:pPr lvl="1"/>
            <a:endParaRPr lang="en-US" sz="1100" dirty="0"/>
          </a:p>
          <a:p>
            <a:pPr lvl="1"/>
            <a:endParaRPr lang="en-US" sz="11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409700" y="1423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52400" y="3429000"/>
            <a:ext cx="9144000" cy="3104682"/>
            <a:chOff x="-228600" y="3493586"/>
            <a:chExt cx="9144000" cy="3104682"/>
          </a:xfrm>
        </p:grpSpPr>
        <p:grpSp>
          <p:nvGrpSpPr>
            <p:cNvPr id="11" name="Group 10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</a:t>
                </a:r>
                <a:r>
                  <a:rPr lang="fa-IR" sz="1500" b="1" u="sng" dirty="0" smtClean="0">
                    <a:solidFill>
                      <a:srgbClr val="FF0000"/>
                    </a:solidFill>
                    <a:cs typeface="+mj-cs"/>
                  </a:rPr>
                  <a:t>برخط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</a:t>
                </a:r>
                <a:r>
                  <a:rPr lang="fa-IR" sz="1500" b="1" u="sng" dirty="0" smtClean="0">
                    <a:solidFill>
                      <a:srgbClr val="FF0000"/>
                    </a:solidFill>
                    <a:cs typeface="+mj-cs"/>
                  </a:rPr>
                  <a:t>یکجا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42" name="Can 41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45" name="TextBox 44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ounded Rectangle 28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Group 29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Rounded Rectangle 35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33" name="Straight Arrow Connector 32"/>
                    <p:cNvCxnSpPr>
                      <a:stCxn id="34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ounded Rectangle 33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12" name="Rectangle 11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</a:t>
              </a:r>
              <a:r>
                <a:rPr lang="fa-IR" u="sng" dirty="0" smtClean="0">
                  <a:sym typeface="Wingdings" pitchFamily="2" charset="2"/>
                </a:rPr>
                <a:t> </a:t>
              </a:r>
              <a:r>
                <a:rPr lang="fa-IR" u="sng" dirty="0">
                  <a:sym typeface="Wingdings" pitchFamily="2" charset="2"/>
                </a:rPr>
                <a:t>سیستم واسط </a:t>
              </a:r>
              <a:r>
                <a:rPr lang="fa-IR" u="sng" dirty="0" smtClean="0"/>
                <a:t>ذ.ب.ا</a:t>
              </a:r>
              <a:r>
                <a:rPr lang="fa-IR" dirty="0" smtClean="0"/>
                <a:t>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+mj-cs"/>
              </a:rPr>
              <a:t>۱- سخت‌افزار</a:t>
            </a:r>
            <a:endParaRPr lang="en-US" dirty="0" smtClean="0">
              <a:cs typeface="+mj-cs"/>
            </a:endParaRPr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2-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نرم افزار</a:t>
            </a:r>
            <a:endParaRPr lang="fa-IR" sz="20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انواع 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4196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4572000"/>
            <a:ext cx="1678010" cy="1066800"/>
            <a:chOff x="762000" y="4572000"/>
            <a:chExt cx="1678010" cy="1066800"/>
          </a:xfrm>
        </p:grpSpPr>
        <p:sp>
          <p:nvSpPr>
            <p:cNvPr id="70" name="Oval 69"/>
            <p:cNvSpPr/>
            <p:nvPr/>
          </p:nvSpPr>
          <p:spPr>
            <a:xfrm>
              <a:off x="762000" y="4572000"/>
              <a:ext cx="1678010" cy="1066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DBMS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31392" y="4791456"/>
              <a:ext cx="762000" cy="390144"/>
              <a:chOff x="1231392" y="4791456"/>
              <a:chExt cx="762000" cy="3901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1231392" y="4797552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993392" y="4791456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</a:t>
            </a:r>
            <a:r>
              <a:rPr lang="fa-IR" dirty="0" smtClean="0"/>
              <a:t>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3-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کاربر</a:t>
            </a:r>
            <a:endParaRPr lang="fa-IR" sz="2000" b="0" dirty="0" smtClean="0"/>
          </a:p>
          <a:p>
            <a:r>
              <a:rPr lang="fa-IR" sz="2000" b="0" dirty="0" smtClean="0"/>
              <a:t>در 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دارد.</a:t>
            </a:r>
          </a:p>
          <a:p>
            <a:r>
              <a:rPr lang="fa-IR" sz="2000" b="0" dirty="0" smtClean="0">
                <a:cs typeface="+mj-cs"/>
              </a:rPr>
              <a:t>رده‌بندی کاربر :</a:t>
            </a:r>
          </a:p>
          <a:p>
            <a:pPr lvl="1"/>
            <a:r>
              <a:rPr lang="fa-IR" b="0" dirty="0" smtClean="0"/>
              <a:t>از نظر مهارت :</a:t>
            </a:r>
          </a:p>
          <a:p>
            <a:endParaRPr lang="fa-IR" sz="2000" dirty="0" smtClean="0"/>
          </a:p>
          <a:p>
            <a:r>
              <a:rPr lang="fa-IR" sz="2000" dirty="0" smtClean="0"/>
              <a:t>انواع </a:t>
            </a:r>
            <a:r>
              <a:rPr lang="fa-IR" sz="2000" dirty="0"/>
              <a:t>کاربر از نظر اسلوب عملیاتی: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Batch</a:t>
            </a:r>
            <a:r>
              <a:rPr lang="fa-IR" sz="1800" dirty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جمع‏آوری می‏شود و به صورت یکجا به سیستم داده می‏شود و جواب آن‏ها برمی‏گردد.)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Online</a:t>
            </a:r>
            <a:r>
              <a:rPr lang="fa-IR" sz="1800" dirty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Interactive</a:t>
            </a:r>
            <a:r>
              <a:rPr lang="fa-IR" sz="1800" dirty="0">
                <a:solidFill>
                  <a:srgbClr val="C00000"/>
                </a:solidFill>
              </a:rPr>
              <a:t> – اندرکنشی – تعاملی – </a:t>
            </a:r>
            <a:r>
              <a:rPr lang="fa-IR" sz="1800" b="0" dirty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/>
              <a:t>Online</a:t>
            </a:r>
            <a:r>
              <a:rPr lang="fa-IR" sz="1600" b="0" dirty="0"/>
              <a:t> لزوما </a:t>
            </a:r>
            <a:r>
              <a:rPr lang="en-US" sz="1600" b="0" dirty="0"/>
              <a:t>Interactive</a:t>
            </a:r>
            <a:r>
              <a:rPr lang="fa-IR" sz="1600" b="0" dirty="0"/>
              <a:t> نیست اما </a:t>
            </a:r>
            <a:r>
              <a:rPr lang="en-US" sz="1600" b="0" dirty="0"/>
              <a:t>Interactive</a:t>
            </a:r>
            <a:r>
              <a:rPr lang="fa-IR" sz="1600" b="0" dirty="0"/>
              <a:t> لزوماً </a:t>
            </a:r>
            <a:r>
              <a:rPr lang="en-US" sz="1600" b="0" dirty="0"/>
              <a:t>Online</a:t>
            </a:r>
            <a:r>
              <a:rPr lang="fa-IR" sz="1600" b="0" dirty="0"/>
              <a:t> است</a:t>
            </a:r>
            <a:r>
              <a:rPr lang="fa-IR" sz="1600" b="0" dirty="0" smtClean="0"/>
              <a:t>.</a:t>
            </a:r>
            <a:endParaRPr lang="fa-IR" sz="2000" b="0" dirty="0"/>
          </a:p>
          <a:p>
            <a:r>
              <a:rPr lang="fa-IR" sz="2000" b="0" dirty="0"/>
              <a:t>سیستم پایگاهی به صورت پیش‏فرض چندکاربره  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/>
              <a:t>است</a:t>
            </a:r>
            <a:r>
              <a:rPr lang="fa-IR" sz="2000" b="0" dirty="0" smtClean="0"/>
              <a:t>.</a:t>
            </a:r>
          </a:p>
          <a:p>
            <a:r>
              <a:rPr lang="fa-IR" sz="2000" b="0" dirty="0"/>
              <a:t> </a:t>
            </a:r>
            <a:r>
              <a:rPr lang="fa-IR" sz="2000" b="0" dirty="0" smtClean="0"/>
              <a:t>      گونه‌های دیگر ؟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5754625" y="2311908"/>
            <a:ext cx="1352259" cy="1028700"/>
            <a:chOff x="4904045" y="2324100"/>
            <a:chExt cx="1770023" cy="1028700"/>
          </a:xfrm>
        </p:grpSpPr>
        <p:sp>
          <p:nvSpPr>
            <p:cNvPr id="65" name="Left Brace 64"/>
            <p:cNvSpPr/>
            <p:nvPr/>
          </p:nvSpPr>
          <p:spPr>
            <a:xfrm flipH="1">
              <a:off x="6521668" y="2561078"/>
              <a:ext cx="152400" cy="65837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904045" y="2324100"/>
              <a:ext cx="1725356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۱- برنامه‌ساز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۲- نابرنامه‌ساز</a:t>
              </a:r>
            </a:p>
          </p:txBody>
        </p:sp>
      </p:grpSp>
      <p:pic>
        <p:nvPicPr>
          <p:cNvPr id="67" name="Picture 6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1" y="5788152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4-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داده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fa-IR" sz="2000" dirty="0" smtClean="0">
                <a:solidFill>
                  <a:srgbClr val="7030A0"/>
                </a:solidFill>
              </a:rPr>
              <a:t>داده‏های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طراحی و ایجادکنیم؟</a:t>
            </a:r>
          </a:p>
          <a:p>
            <a:r>
              <a:rPr lang="fa-IR" sz="2000" dirty="0" smtClean="0"/>
              <a:t>در 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موبایل</a:t>
            </a:r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u="sng" dirty="0" smtClean="0"/>
              <a:t>معمولاً</a:t>
            </a:r>
            <a:r>
              <a:rPr lang="fa-IR" sz="2000" b="0" dirty="0" smtClean="0"/>
              <a:t> به صورت تک‏کاربری و برای کاربردهای کوچک و با امکانات محدود از این معماری استفاده می‏شود.</a:t>
            </a:r>
          </a:p>
          <a:p>
            <a:r>
              <a:rPr lang="fa-IR" sz="2000" b="0" dirty="0" smtClean="0"/>
              <a:t>این معماری می‌تواند بسته به توانایی‌های پیکربندی </a:t>
            </a:r>
            <a:r>
              <a:rPr lang="en-US" sz="2000" b="0" dirty="0" smtClean="0"/>
              <a:t>H/S</a:t>
            </a:r>
            <a:r>
              <a:rPr lang="fa-IR" sz="2000" b="0" dirty="0"/>
              <a:t> </a:t>
            </a:r>
            <a:r>
              <a:rPr lang="fa-IR" sz="2000" b="0" dirty="0" smtClean="0"/>
              <a:t>و قابلیت‌های </a:t>
            </a:r>
            <a:r>
              <a:rPr lang="en-US" sz="2000" b="0" dirty="0" smtClean="0"/>
              <a:t>DBMS</a:t>
            </a:r>
            <a:r>
              <a:rPr lang="fa-IR" sz="2000" b="0" dirty="0" smtClean="0"/>
              <a:t> ، تعداد زیادی کاربر هم داشته باشد.</a:t>
            </a:r>
            <a:endParaRPr lang="en-US" sz="2000" b="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7336" y="3886200"/>
            <a:ext cx="6398864" cy="2590800"/>
            <a:chOff x="1297336" y="3733800"/>
            <a:chExt cx="6398864" cy="2590800"/>
          </a:xfrm>
        </p:grpSpPr>
        <p:sp>
          <p:nvSpPr>
            <p:cNvPr id="4" name="Can 3"/>
            <p:cNvSpPr/>
            <p:nvPr/>
          </p:nvSpPr>
          <p:spPr>
            <a:xfrm>
              <a:off x="1600200" y="4724400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82712" y="3942664"/>
              <a:ext cx="1336888" cy="1848535"/>
              <a:chOff x="3082712" y="3942664"/>
              <a:chExt cx="1336888" cy="1848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91278" y="4335801"/>
                <a:ext cx="754545" cy="1062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DBMS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082712" y="3942664"/>
                <a:ext cx="1336888" cy="1848535"/>
                <a:chOff x="3082712" y="3942664"/>
                <a:chExt cx="1336888" cy="184853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082712" y="3962400"/>
                  <a:ext cx="5387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1"/>
                  <a:r>
                    <a:rPr lang="en-US" sz="1600" b="1" dirty="0" smtClean="0">
                      <a:cs typeface="B Roya" pitchFamily="2" charset="-78"/>
                    </a:rPr>
                    <a:t>OS</a:t>
                  </a:r>
                  <a:endParaRPr lang="en-US" sz="1200" b="1" dirty="0">
                    <a:solidFill>
                      <a:srgbClr val="FF0000"/>
                    </a:solidFill>
                    <a:cs typeface="B Roya" pitchFamily="2" charset="-78"/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3082712" y="3942664"/>
                  <a:ext cx="1336888" cy="184853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Rounded Rectangle 8"/>
            <p:cNvSpPr/>
            <p:nvPr/>
          </p:nvSpPr>
          <p:spPr>
            <a:xfrm>
              <a:off x="4911512" y="4133164"/>
              <a:ext cx="727288" cy="14220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rPr>
                <a:t>AP’s</a:t>
              </a:r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69192" y="5147278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38685" y="4876800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38800" y="48006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297336" y="3733800"/>
              <a:ext cx="4648200" cy="2590800"/>
              <a:chOff x="1297336" y="3429000"/>
              <a:chExt cx="4648200" cy="2590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297336" y="3429000"/>
                <a:ext cx="4648200" cy="2590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71600" y="3429000"/>
                <a:ext cx="113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ماشین</a:t>
                </a:r>
                <a:endParaRPr lang="en-US" sz="1400" b="1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05600" y="4614446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کاربر(ان)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 smtClean="0"/>
              <a:t>دلیل </a:t>
            </a:r>
            <a:r>
              <a:rPr lang="fa-IR" sz="2000" b="0" dirty="0"/>
              <a:t>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دوردیفه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AP’s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سه‌ردیفه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سه‌ردیفه نسبت به دوردیفه: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</a:p>
          <a:p>
            <a:pPr lvl="1"/>
            <a:r>
              <a:rPr lang="fa-IR" sz="1800" b="0" dirty="0" smtClean="0"/>
              <a:t>مزایای دیگر ؟</a:t>
            </a:r>
          </a:p>
          <a:p>
            <a:pPr lvl="1"/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30" y="4214962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</a:t>
            </a:r>
            <a:r>
              <a:rPr lang="fa-IR" b="0" dirty="0"/>
              <a:t>«</a:t>
            </a:r>
            <a:r>
              <a:rPr lang="fa-IR" u="sng" dirty="0" smtClean="0"/>
              <a:t>می‏بیند</a:t>
            </a:r>
            <a:r>
              <a:rPr lang="fa-IR" b="0" dirty="0" smtClean="0"/>
              <a:t>».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</a:t>
            </a:r>
            <a:r>
              <a:rPr lang="fa-IR" b="0" dirty="0"/>
              <a:t>ً</a:t>
            </a:r>
            <a:r>
              <a:rPr lang="fa-IR" b="0" dirty="0" smtClean="0"/>
              <a:t>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بعضاً تکرارشده 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76016" cy="1710155"/>
            <a:chOff x="-76200" y="1752600"/>
            <a:chExt cx="3176016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7052" cy="1710155"/>
              <a:chOff x="1191499" y="2795323"/>
              <a:chExt cx="2025644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28339" y="3286867"/>
                <a:ext cx="1988804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981797" y="25146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81797" y="29718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3815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DDBMS1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5547" y="2772269"/>
              <a:ext cx="308477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239508" cy="1710155"/>
            <a:chOff x="4835730" y="3219905"/>
            <a:chExt cx="3239508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2082668" cy="1710155"/>
              <a:chOff x="1191499" y="2795323"/>
              <a:chExt cx="2123117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5" y="3286867"/>
                <a:ext cx="2017281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351338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918400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124198" cy="1710155"/>
            <a:chOff x="-76200" y="1752600"/>
            <a:chExt cx="3124198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2093536" cy="1710155"/>
              <a:chOff x="1191499" y="2795323"/>
              <a:chExt cx="2134196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5" y="3286867"/>
                <a:ext cx="2028360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V="1">
              <a:off x="1058283" y="2505909"/>
              <a:ext cx="1989715" cy="86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9897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>
            <a:off x="3079243" y="4958871"/>
            <a:ext cx="432317" cy="2681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94658" y="3756899"/>
            <a:ext cx="745023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52399" y="630623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0807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DDBMS3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648200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DDBMS2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28798</TotalTime>
  <Words>4171</Words>
  <Application>Microsoft Office PowerPoint</Application>
  <PresentationFormat>On-screen Show (4:3)</PresentationFormat>
  <Paragraphs>782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مثال مقدماتی : اما در مشی پایگاهی</vt:lpstr>
      <vt:lpstr>مثال مقدماتی : اما در مشی پایگاهی (ادامه 1)</vt:lpstr>
      <vt:lpstr>تراکنش</vt:lpstr>
      <vt:lpstr>ادامه مثال مقدماتی (مشی پایگاهی)</vt:lpstr>
      <vt:lpstr>ادامه مثال مقدماتی (مشی پایگاهی)</vt:lpstr>
      <vt:lpstr>افزونگی</vt:lpstr>
      <vt:lpstr>افزونگی (ادامه)</vt:lpstr>
      <vt:lpstr>       نمایه‏گذاری (نمونه‏ای از افزونگی تکنیکی)</vt:lpstr>
      <vt:lpstr>نمایه‌گذاری (ادامه)</vt:lpstr>
      <vt:lpstr>نمایه‌گذاری (ادامه)</vt:lpstr>
      <vt:lpstr>نمایه‌گذاری (ادامه)</vt:lpstr>
      <vt:lpstr>عناصر اصلی محیط پایگاهی</vt:lpstr>
      <vt:lpstr>عناصر اصلی محیط پایگاهی </vt:lpstr>
      <vt:lpstr>عناصر اصلی محیط پایگاهی</vt:lpstr>
      <vt:lpstr>عناصر اصلی محیط پایگاهی</vt:lpstr>
      <vt:lpstr>عناصر اصلی محیط پایگاهی</vt:lpstr>
      <vt:lpstr>انواع معماری سیستم پایگاهی</vt:lpstr>
      <vt:lpstr>معماری متمرکز</vt:lpstr>
      <vt:lpstr>معماری مشتری- خدمتگزار</vt:lpstr>
      <vt:lpstr>معماری مشتری –خدمتگزار دوردیفه</vt:lpstr>
      <vt:lpstr>معماری مشتری- خدمتگزار سه‌ردیفه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MRT Pack 20 DVDs</cp:lastModifiedBy>
  <cp:revision>204</cp:revision>
  <dcterms:created xsi:type="dcterms:W3CDTF">2012-08-03T07:41:40Z</dcterms:created>
  <dcterms:modified xsi:type="dcterms:W3CDTF">2014-10-14T18:02:06Z</dcterms:modified>
  <cp:version>92-93-1</cp:version>
</cp:coreProperties>
</file>