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4" r:id="rId27"/>
    <p:sldId id="495" r:id="rId28"/>
    <p:sldId id="496" r:id="rId29"/>
    <p:sldId id="514" r:id="rId30"/>
    <p:sldId id="502" r:id="rId31"/>
    <p:sldId id="503" r:id="rId32"/>
    <p:sldId id="504" r:id="rId33"/>
    <p:sldId id="509" r:id="rId34"/>
    <p:sldId id="511" r:id="rId35"/>
    <p:sldId id="499" r:id="rId36"/>
    <p:sldId id="498" r:id="rId37"/>
    <p:sldId id="510" r:id="rId38"/>
    <p:sldId id="513" r:id="rId39"/>
    <p:sldId id="512" r:id="rId40"/>
    <p:sldId id="500" r:id="rId41"/>
    <p:sldId id="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514"/>
            <p14:sldId id="502"/>
            <p14:sldId id="503"/>
            <p14:sldId id="504"/>
            <p14:sldId id="509"/>
            <p14:sldId id="511"/>
            <p14:sldId id="499"/>
            <p14:sldId id="498"/>
            <p14:sldId id="510"/>
            <p14:sldId id="513"/>
            <p14:sldId id="512"/>
            <p14:sldId id="500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باشد آنگاه:</a:t>
                </a:r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حالت کلی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en-US" sz="1800" dirty="0" smtClean="0"/>
                  <a:t>RESTRICT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PROJECT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1" y="2971800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تغییر نام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تغییر نام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عملگر </a:t>
                </a:r>
                <a:r>
                  <a:rPr lang="en-US" sz="1800" dirty="0" smtClean="0"/>
                  <a:t>RENAME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برای 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21267" y="3208403"/>
            <a:ext cx="3327133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رابطه حاصل از عبارت جبر رابطه‏ای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E</a:t>
            </a:r>
            <a:endParaRPr lang="fa-IR" sz="1600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72200" y="3117277"/>
            <a:ext cx="478988" cy="327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</a:p>
              <a:p>
                <a:pPr lvl="1"/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272677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942772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fa-IR" dirty="0" smtClean="0"/>
              <a:t> قالب بالا (قالب شرط پیوند) را دارند.</a:t>
            </a:r>
          </a:p>
          <a:p>
            <a:pPr marL="457200" lvl="1" indent="0" algn="ctr">
              <a:buNone/>
            </a:pPr>
            <a:r>
              <a:rPr lang="en-US" sz="1800" dirty="0" smtClean="0"/>
              <a:t>&lt;c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… </a:t>
            </a:r>
            <a:r>
              <a:rPr lang="en-US" sz="1800" b="1" dirty="0" smtClean="0"/>
              <a:t>AND</a:t>
            </a:r>
            <a:r>
              <a:rPr lang="en-US" sz="1800" dirty="0" smtClean="0"/>
              <a:t> &lt;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762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1931298"/>
            <a:chOff x="562679" y="4114800"/>
            <a:chExt cx="2659702" cy="1931298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1931298"/>
              <a:chOff x="551793" y="4419600"/>
              <a:chExt cx="2659702" cy="193129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41828" y="4786432"/>
                <a:ext cx="10885" cy="12333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2185214"/>
            <a:chOff x="402274" y="4572000"/>
            <a:chExt cx="4089838" cy="2185214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2185214"/>
              <a:chOff x="551793" y="4419600"/>
              <a:chExt cx="4089838" cy="218521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>
                    <a:cs typeface="B Nazanin" pitchFamily="2" charset="-78"/>
                  </a:rPr>
                  <a:t> </a:t>
                </a:r>
                <a:r>
                  <a:rPr lang="en-US" sz="1400" dirty="0" smtClean="0">
                    <a:cs typeface="B Nazanin" pitchFamily="2" charset="-78"/>
                  </a:rPr>
                  <a:t>     S3</a:t>
                </a:r>
                <a:r>
                  <a:rPr lang="fa-IR" sz="1400" dirty="0" smtClean="0">
                    <a:cs typeface="B Nazanin" pitchFamily="2" charset="-78"/>
                  </a:rPr>
                  <a:t> تاپل پیوندشدنی ندارد.   </a:t>
                </a:r>
                <a:endParaRPr lang="en-US" sz="1400" dirty="0" smtClean="0">
                  <a:cs typeface="B Nazanin" pitchFamily="2" charset="-78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 C4	 P4	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</a:t>
                </a:r>
                <a:r>
                  <a:rPr lang="fa-IR" sz="1400" dirty="0">
                    <a:cs typeface="B Nazanin" pitchFamily="2" charset="-78"/>
                  </a:rPr>
                  <a:t> تاپل پیوندشدنی ندارد. </a:t>
                </a:r>
                <a:r>
                  <a:rPr lang="fa-IR" sz="1400" dirty="0" smtClean="0">
                    <a:cs typeface="B Nazanin" pitchFamily="2" charset="-78"/>
                  </a:rPr>
                  <a:t>  </a:t>
                </a:r>
                <a:endParaRPr lang="en-US" sz="14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31690" y="4786432"/>
                <a:ext cx="21023" cy="172322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5877" y="5805714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7486" y="6553200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257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04800" y="4883160"/>
            <a:ext cx="510540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9468" y="5334000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 smtClean="0"/>
              <a:t>: </a:t>
            </a:r>
            <a:r>
              <a:rPr lang="en-US" sz="1800" dirty="0" smtClean="0"/>
              <a:t>=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fa-IR" dirty="0" smtClean="0"/>
                  <a:t>اگر صفت مشترک [هم‏نام و هم‏دامنه] یک صفت باشد، نیازی به قیدکردن نیست.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اما اگر بیش از یک صفت باشد، باید صفت یا صفات پیوند را قید کنیم.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اگر قید نکنیم، پیوند 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A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Semijoin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0" y="2266890"/>
            <a:ext cx="1568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و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685631" y="3142456"/>
            <a:ext cx="80169" cy="105569"/>
            <a:chOff x="5685631" y="3142456"/>
            <a:chExt cx="80169" cy="1055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820427" y="3607591"/>
            <a:ext cx="80169" cy="105569"/>
            <a:chOff x="5685631" y="3142456"/>
            <a:chExt cx="80169" cy="10556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634038" y="4073525"/>
            <a:ext cx="266704" cy="107950"/>
            <a:chOff x="5514972" y="4073525"/>
            <a:chExt cx="266704" cy="107950"/>
          </a:xfrm>
        </p:grpSpPr>
        <p:grpSp>
          <p:nvGrpSpPr>
            <p:cNvPr id="11" name="Group 10"/>
            <p:cNvGrpSpPr/>
            <p:nvPr/>
          </p:nvGrpSpPr>
          <p:grpSpPr>
            <a:xfrm>
              <a:off x="5514972" y="4073525"/>
              <a:ext cx="80169" cy="105569"/>
              <a:chOff x="5685631" y="3142456"/>
              <a:chExt cx="80169" cy="1055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701507" y="4075906"/>
              <a:ext cx="80169" cy="105569"/>
              <a:chOff x="5685631" y="3142456"/>
              <a:chExt cx="80169" cy="10556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53238" y="4567238"/>
            <a:ext cx="80169" cy="105569"/>
            <a:chOff x="5685631" y="3142456"/>
            <a:chExt cx="80169" cy="105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0" dirty="0" smtClean="0">
                          <a:latin typeface="Cambria Math"/>
                        </a:rPr>
                        <m:t>: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3872" y="1981200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33400" y="3612932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1304924" y="1674227"/>
            <a:ext cx="80169" cy="105569"/>
            <a:chOff x="5685631" y="3142456"/>
            <a:chExt cx="80169" cy="10556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SEMIMINUS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SEMIJOIN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آن تاپلی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تمام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را داشته باشد.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0" y="2286000"/>
            <a:ext cx="3461771" cy="961802"/>
            <a:chOff x="640317" y="2794231"/>
            <a:chExt cx="3461771" cy="961802"/>
          </a:xfrm>
        </p:grpSpPr>
        <p:sp>
          <p:nvSpPr>
            <p:cNvPr id="5" name="TextBox 4"/>
            <p:cNvSpPr txBox="1"/>
            <p:nvPr/>
          </p:nvSpPr>
          <p:spPr>
            <a:xfrm>
              <a:off x="725714" y="2794231"/>
              <a:ext cx="3376374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</a:t>
              </a:r>
              <a:r>
                <a:rPr lang="en-US" dirty="0"/>
                <a:t>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7" name="Right Brace 6"/>
          <p:cNvSpPr/>
          <p:nvPr/>
        </p:nvSpPr>
        <p:spPr>
          <a:xfrm rot="16200000">
            <a:off x="33083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6799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28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4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ضرب و تقسیم جبر رابطه‏ای لزوماً عکس هم نیستند.</a:t>
            </a:r>
          </a:p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تقسیم 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کنید.</a:t>
            </a:r>
          </a:p>
          <a:p>
            <a:pPr>
              <a:lnSpc>
                <a:spcPct val="250000"/>
              </a:lnSpc>
            </a:pPr>
            <a:r>
              <a:rPr lang="fa-IR" b="1" dirty="0">
                <a:solidFill>
                  <a:srgbClr val="C00000"/>
                </a:solidFill>
              </a:rPr>
              <a:t>تمرین:</a:t>
            </a:r>
            <a:r>
              <a:rPr lang="fa-IR" b="1" dirty="0"/>
              <a:t> </a:t>
            </a:r>
            <a:r>
              <a:rPr lang="en-US" sz="1800" dirty="0"/>
              <a:t>Q3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Q4</a:t>
            </a:r>
            <a:r>
              <a:rPr lang="fa-IR" sz="1800" dirty="0"/>
              <a:t> </a:t>
            </a:r>
            <a:r>
              <a:rPr lang="fa-IR" dirty="0"/>
              <a:t>(صفحه </a:t>
            </a:r>
            <a:r>
              <a:rPr lang="en-US" sz="1800" dirty="0"/>
              <a:t>A-3</a:t>
            </a:r>
            <a:r>
              <a:rPr lang="fa-IR" dirty="0"/>
              <a:t> از یادداشت‏های تکمیلی سری </a:t>
            </a:r>
            <a:r>
              <a:rPr lang="en-US" sz="1800" dirty="0"/>
              <a:t>II</a:t>
            </a:r>
            <a:r>
              <a:rPr lang="fa-IR" dirty="0"/>
              <a:t>) را بدون استفاده از عملگر </a:t>
            </a:r>
            <a:r>
              <a:rPr lang="en-US" sz="1800" dirty="0"/>
              <a:t>DIVIDE</a:t>
            </a:r>
            <a:r>
              <a:rPr lang="fa-IR" sz="1800" dirty="0"/>
              <a:t> </a:t>
            </a:r>
            <a:r>
              <a:rPr lang="fa-IR" dirty="0"/>
              <a:t>بنویسید.</a:t>
            </a:r>
          </a:p>
          <a:p>
            <a:pPr>
              <a:lnSpc>
                <a:spcPct val="250000"/>
              </a:lnSpc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</a:t>
            </a:r>
            <a:r>
              <a:rPr lang="en-US" sz="1800" smtClean="0"/>
              <a:t>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 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جمع 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59948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dirty="0" smtClean="0"/>
              <a:t>STCOT </a:t>
            </a:r>
            <a:r>
              <a:rPr lang="en-US" sz="1600" b="1" dirty="0" smtClean="0"/>
              <a:t>BY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ADD AVG(</a:t>
            </a:r>
            <a:r>
              <a:rPr lang="en-US" sz="1600" dirty="0" smtClean="0"/>
              <a:t>GRADE</a:t>
            </a:r>
            <a:r>
              <a:rPr lang="en-US" sz="1600" b="1" dirty="0" smtClean="0"/>
              <a:t>) AS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غیرنرمال‏‎ساز و نرمال‏ساز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</a:t>
            </a:r>
            <a:r>
              <a:rPr lang="en-US" sz="1800" b="1" dirty="0" smtClean="0">
                <a:solidFill>
                  <a:srgbClr val="0919AF"/>
                </a:solidFill>
              </a:rPr>
              <a:t>GROUP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عملگر </a:t>
            </a:r>
            <a:r>
              <a:rPr lang="en-US" sz="1800" dirty="0" smtClean="0"/>
              <a:t>GROUP</a:t>
            </a:r>
            <a:r>
              <a:rPr lang="fa-IR" dirty="0" smtClean="0"/>
              <a:t>پیشنهاد </a:t>
            </a:r>
            <a:r>
              <a:rPr lang="en-US" sz="1800" dirty="0" smtClean="0"/>
              <a:t>Date</a:t>
            </a:r>
            <a:r>
              <a:rPr lang="fa-IR" sz="1800" dirty="0" smtClean="0"/>
              <a:t> </a:t>
            </a:r>
            <a:r>
              <a:rPr lang="fa-IR" dirty="0" smtClean="0"/>
              <a:t>است، برای تبدیل رابطه نرمال به غیرنرمال 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NEST</a:t>
            </a:r>
            <a:r>
              <a:rPr lang="fa-IR" sz="1800" dirty="0" smtClean="0"/>
              <a:t> </a:t>
            </a:r>
            <a:r>
              <a:rPr lang="fa-IR" dirty="0" smtClean="0"/>
              <a:t>است).</a:t>
            </a:r>
          </a:p>
          <a:p>
            <a:pPr lvl="1"/>
            <a:r>
              <a:rPr lang="fa-IR" dirty="0" smtClean="0"/>
              <a:t>عکس آن </a:t>
            </a:r>
            <a:r>
              <a:rPr lang="en-US" sz="1800" dirty="0" smtClean="0"/>
              <a:t>UNGROUP</a:t>
            </a:r>
            <a:r>
              <a:rPr lang="fa-IR" sz="1800" dirty="0" smtClean="0"/>
              <a:t> </a:t>
            </a:r>
            <a:r>
              <a:rPr lang="fa-IR" dirty="0" smtClean="0"/>
              <a:t>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UNNEST</a:t>
            </a:r>
            <a:r>
              <a:rPr lang="fa-IR" dirty="0" smtClean="0"/>
              <a:t>)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با استفاده از </a:t>
            </a:r>
            <a:r>
              <a:rPr lang="en-US" sz="1800" dirty="0" smtClean="0"/>
              <a:t>UNGROUP</a:t>
            </a:r>
            <a:r>
              <a:rPr lang="fa-IR" dirty="0" smtClean="0"/>
              <a:t>، رابطه نرمال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را می‏توانیم مجددا به دست آوریم.</a:t>
            </a:r>
          </a:p>
          <a:p>
            <a:pPr lvl="1"/>
            <a:endParaRPr lang="fa-IR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54437" y="3048000"/>
            <a:ext cx="3607963" cy="2133600"/>
            <a:chOff x="228600" y="4340262"/>
            <a:chExt cx="3607963" cy="213360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4340262"/>
              <a:ext cx="3607963" cy="7232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SP GROUP (P#, QTY)  AS  NNPQTY </a:t>
              </a:r>
            </a:p>
            <a:p>
              <a:pPr>
                <a:spcAft>
                  <a:spcPts val="300"/>
                </a:spcAft>
              </a:pPr>
              <a:endParaRPr lang="en-US" sz="400" b="1" dirty="0" smtClean="0"/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NNSP (S#,  NNPQTY[P#,      QTY])</a:t>
              </a:r>
              <a:endParaRPr lang="en-US" sz="1600" dirty="0" smtClean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9600" y="4724400"/>
              <a:ext cx="2895600" cy="1749462"/>
              <a:chOff x="402274" y="4572000"/>
              <a:chExt cx="2895600" cy="174946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02274" y="4572000"/>
                <a:ext cx="2643672" cy="1749462"/>
                <a:chOff x="551793" y="4419600"/>
                <a:chExt cx="2643672" cy="174946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551793" y="4419600"/>
                  <a:ext cx="2643672" cy="164660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200" dirty="0" smtClean="0"/>
                    <a:t>     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/>
                    <a:t> </a:t>
                  </a:r>
                  <a:r>
                    <a:rPr lang="en-US" sz="1400" dirty="0" smtClean="0"/>
                    <a:t>   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</a:t>
                  </a:r>
                  <a:r>
                    <a:rPr lang="en-US" sz="1400" dirty="0"/>
                    <a:t>	 </a:t>
                  </a:r>
                  <a:r>
                    <a:rPr lang="en-US" sz="1400" dirty="0" smtClean="0"/>
                    <a:t>             P1           50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S1	              P2           70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	              P3           60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S2	              P1          100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/>
                    <a:t> </a:t>
                  </a:r>
                  <a:r>
                    <a:rPr lang="en-US" sz="1400" dirty="0" smtClean="0"/>
                    <a:t>      	              P2          150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852715" y="4786432"/>
                  <a:ext cx="1" cy="138263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688681" y="4938832"/>
                <a:ext cx="2609193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764024" y="5818082"/>
              <a:ext cx="2588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1000" y="5943600"/>
            <a:ext cx="2800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NNSP   UNGROUP NNPQTY</a:t>
            </a:r>
          </a:p>
        </p:txBody>
      </p:sp>
    </p:spTree>
    <p:extLst>
      <p:ext uri="{BB962C8B-B14F-4D97-AF65-F5344CB8AC3E}">
        <p14:creationId xmlns:p14="http://schemas.microsoft.com/office/powerpoint/2010/main" val="38517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43600" y="1524000"/>
            <a:ext cx="166698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480698"/>
            <a:ext cx="27432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اجتماع - </a:t>
            </a:r>
            <a:r>
              <a:rPr lang="en-US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اشتراک - </a:t>
            </a:r>
            <a:r>
              <a:rPr lang="en-US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تفاضل - </a:t>
            </a:r>
            <a:r>
              <a:rPr lang="en-US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ضرب کارتزین - </a:t>
            </a:r>
            <a:r>
              <a:rPr lang="en-US" dirty="0" smtClean="0">
                <a:cs typeface="B Nazanin" pitchFamily="2" charset="-78"/>
              </a:rPr>
              <a:t>TIMES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3810689"/>
            <a:ext cx="166698" cy="1278945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657600"/>
            <a:ext cx="311179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گزینش یا تحدید - </a:t>
            </a:r>
            <a:r>
              <a:rPr lang="en-US" dirty="0" smtClean="0">
                <a:cs typeface="B Nazanin" pitchFamily="2" charset="-78"/>
              </a:rPr>
              <a:t>RESTRICT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پرتو یا تصویر - </a:t>
            </a:r>
            <a:r>
              <a:rPr lang="en-US" dirty="0" smtClean="0">
                <a:cs typeface="B Nazanin" pitchFamily="2" charset="-78"/>
              </a:rPr>
              <a:t>PROJECT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پیوند یا الصاق - </a:t>
            </a:r>
            <a:r>
              <a:rPr lang="en-US" dirty="0" smtClean="0">
                <a:cs typeface="B Nazanin" pitchFamily="2" charset="-78"/>
              </a:rPr>
              <a:t>JOIN</a:t>
            </a:r>
            <a:endParaRPr lang="fa-IR" sz="20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581400" y="1524000"/>
            <a:ext cx="180975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57400"/>
            <a:ext cx="31241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 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S :</a:t>
            </a:r>
            <a:r>
              <a:rPr lang="en-US" sz="100" dirty="0" smtClean="0"/>
              <a:t> </a:t>
            </a:r>
            <a:r>
              <a:rPr lang="en-US" dirty="0" smtClean="0"/>
              <a:t>= S </a:t>
            </a:r>
            <a:r>
              <a:rPr lang="en-US" dirty="0" smtClean="0">
                <a:sym typeface="Symbol"/>
              </a:rPr>
              <a:t> { </a:t>
            </a:r>
            <a:r>
              <a:rPr lang="en-US" sz="1800" dirty="0" smtClean="0">
                <a:sym typeface="Symbol"/>
              </a:rPr>
              <a:t>S#=S7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SNAME=SN7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STATUS=17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CITY=C7</a:t>
            </a:r>
            <a:r>
              <a:rPr lang="en-US" dirty="0" smtClean="0">
                <a:sym typeface="Symbol"/>
              </a:rPr>
              <a:t> } 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1874"/>
              </p:ext>
            </p:extLst>
          </p:nvPr>
        </p:nvGraphicFramePr>
        <p:xfrm>
          <a:off x="3352800" y="2133600"/>
          <a:ext cx="2438400" cy="203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76"/>
                <a:gridCol w="1345324"/>
              </a:tblGrid>
              <a:tr h="463448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عملگر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درج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حذف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559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r>
                        <a:rPr lang="fa-IR" dirty="0" smtClean="0">
                          <a:cs typeface="B Nazanin" pitchFamily="2" charset="-78"/>
                        </a:rPr>
                        <a:t>اول</a:t>
                      </a:r>
                      <a:r>
                        <a:rPr lang="fa-IR" baseline="0" dirty="0" smtClean="0">
                          <a:cs typeface="B Nazanin" pitchFamily="2" charset="-78"/>
                        </a:rPr>
                        <a:t> </a:t>
                      </a:r>
                      <a:endParaRPr lang="en-US" dirty="0" smtClean="0">
                        <a:cs typeface="B Nazanin" pitchFamily="2" charset="-78"/>
                      </a:endParaRPr>
                    </a:p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r>
                        <a:rPr lang="fa-IR" dirty="0" smtClean="0">
                          <a:cs typeface="B Nazanin" pitchFamily="2" charset="-78"/>
                          <a:sym typeface="Euclid Symbol"/>
                        </a:rPr>
                        <a:t>بعد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به‏هنگام‏سازی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4912353" y="2975764"/>
            <a:ext cx="228437" cy="5186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STUD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{, , , , =,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زبانی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برای 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استفاده کنیم.</a:t>
            </a:r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روش‏های اجرای عملگر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 smtClean="0"/>
              <a:t>کدامند؟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919AF"/>
                </a:solidFill>
              </a:rPr>
              <a:t>حساب رابطه‏ای </a:t>
            </a:r>
            <a:r>
              <a:rPr lang="fa-IR" dirty="0"/>
              <a:t>شاخه‏ای است از منطق ریاضی، منطق مسندات.</a:t>
            </a:r>
          </a:p>
          <a:p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r>
              <a:rPr lang="fa-IR" dirty="0" smtClean="0"/>
              <a:t>حساب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توصیفی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دارد ولی جبر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دستوری</a:t>
            </a:r>
            <a:r>
              <a:rPr lang="fa-IR" dirty="0" smtClean="0"/>
              <a:t> دارد.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/>
              <a:t>حساب رابطه‏ای هم ضابطه تشخیص زبان‏های رابطه‏</a:t>
            </a:r>
            <a:r>
              <a:rPr lang="fa-IR" dirty="0" smtClean="0"/>
              <a:t>ای کامل </a:t>
            </a:r>
            <a:r>
              <a:rPr lang="fa-IR" dirty="0"/>
              <a:t>است.</a:t>
            </a:r>
          </a:p>
          <a:p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3623682"/>
            <a:ext cx="3034805" cy="13773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Descriptive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کمک عبارات منطقی، شرایط ناظر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به رابطه را برای سیستم توصیف می‏کنیم.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626" y="3623682"/>
            <a:ext cx="2848857" cy="9271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Prospective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دستورات عملیاتی به سیستم می‏دهیم.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00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درست 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درست 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 smtClean="0"/>
              <a:t> X </a:t>
            </a:r>
            <a:r>
              <a:rPr lang="en-US" sz="1800" dirty="0"/>
              <a:t>(F)  = NOT  EXISTS  </a:t>
            </a:r>
            <a:r>
              <a:rPr lang="en-US" sz="1800" dirty="0" smtClean="0"/>
              <a:t>X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dirty="0" smtClean="0"/>
              <a:t>R(T)</a:t>
            </a:r>
            <a:r>
              <a:rPr lang="fa-IR" dirty="0" smtClean="0"/>
              <a:t> یعنی، </a:t>
            </a:r>
            <a:r>
              <a:rPr lang="en-US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C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X.A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X.A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X.A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/>
              <a:t>شماره </a:t>
            </a:r>
            <a:r>
              <a:rPr lang="fa-IR" sz="1800" dirty="0" smtClean="0"/>
              <a:t>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</a:t>
            </a:r>
            <a:r>
              <a:rPr lang="en-US" sz="1800" b="1" dirty="0" smtClean="0"/>
              <a:t>WHERE</a:t>
            </a:r>
            <a:r>
              <a:rPr lang="en-US" sz="1800" dirty="0" smtClean="0"/>
              <a:t> 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ST.STL) </a:t>
            </a:r>
            <a:r>
              <a:rPr lang="en-US" sz="1800" b="1" dirty="0" smtClean="0"/>
              <a:t>WHERE</a:t>
            </a:r>
            <a:r>
              <a:rPr lang="en-US" sz="1800" dirty="0" smtClean="0"/>
              <a:t> </a:t>
            </a:r>
            <a:r>
              <a:rPr lang="en-US" sz="1800" b="1" dirty="0" smtClean="0"/>
              <a:t>EXISTS</a:t>
            </a:r>
            <a:r>
              <a:rPr lang="en-US" sz="1800" dirty="0" smtClean="0"/>
              <a:t> STCO (ST.STID=STCO.STID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STCO.COID=‘COM11’)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768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خاصیت بسته </a:t>
            </a:r>
            <a:r>
              <a:rPr lang="fa-IR" b="1" dirty="0" smtClean="0">
                <a:solidFill>
                  <a:srgbClr val="0919AF"/>
                </a:solidFill>
              </a:rPr>
              <a:t>بودن: </a:t>
            </a:r>
            <a:r>
              <a:rPr lang="fa-IR" dirty="0" smtClean="0"/>
              <a:t>حاصل ارزیابی هر عبارت جبر رابطه‏ای معتبر، باز هم یک رابطه (که تکراری ندارد) است.    </a:t>
            </a:r>
          </a:p>
          <a:p>
            <a:r>
              <a:rPr lang="fa-IR" dirty="0" smtClean="0"/>
              <a:t>برای </a:t>
            </a:r>
            <a:r>
              <a:rPr lang="fa-IR" b="1" dirty="0" smtClean="0"/>
              <a:t>سه عملگر </a:t>
            </a:r>
            <a:r>
              <a:rPr lang="fa-IR" b="1" dirty="0" smtClean="0">
                <a:sym typeface="Symbol"/>
              </a:rPr>
              <a:t>،  و - </a:t>
            </a:r>
            <a:r>
              <a:rPr lang="fa-IR" dirty="0" smtClean="0">
                <a:sym typeface="Symbol"/>
              </a:rPr>
              <a:t>، باید عملوندها نوع-سازگار (</a:t>
            </a:r>
            <a:r>
              <a:rPr lang="en-US" sz="1800" dirty="0" smtClean="0">
                <a:sym typeface="Symbol"/>
              </a:rPr>
              <a:t>Type Compatible</a:t>
            </a:r>
            <a:r>
              <a:rPr lang="fa-IR" dirty="0" smtClean="0">
                <a:sym typeface="Symbol"/>
              </a:rPr>
              <a:t>) باشند:</a:t>
            </a:r>
          </a:p>
          <a:p>
            <a:pPr lvl="1" algn="l" rtl="0"/>
            <a:r>
              <a:rPr lang="fa-IR" sz="1800" dirty="0" smtClean="0">
                <a:sym typeface="Symbol"/>
              </a:rPr>
              <a:t> 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:پیش شرط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</a:t>
            </a:r>
          </a:p>
          <a:p>
            <a:pPr lvl="1" algn="l" rtl="0"/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= 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op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           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=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endParaRPr lang="fa-IR" sz="1800" dirty="0" smtClean="0">
              <a:sym typeface="Symbol"/>
            </a:endParaRPr>
          </a:p>
          <a:p>
            <a:pPr lvl="1" algn="r"/>
            <a:r>
              <a:rPr lang="fa-IR" dirty="0" smtClean="0">
                <a:sym typeface="Symbol"/>
              </a:rPr>
              <a:t>بدنه نتیجه، حاصل انجام هر یک از اَعمال اجتماع، اشتراک و یا تفاضل دو مجموعه بدنه است.</a:t>
            </a:r>
          </a:p>
          <a:p>
            <a:r>
              <a:rPr lang="fa-IR" b="1" dirty="0" smtClean="0">
                <a:sym typeface="Symbol"/>
              </a:rPr>
              <a:t>در عملگر ضرب کارتزین (</a:t>
            </a:r>
            <a:r>
              <a:rPr lang="en-US" sz="1800" b="1" dirty="0" smtClean="0">
                <a:sym typeface="Symbol"/>
              </a:rPr>
              <a:t>TIMES</a:t>
            </a:r>
            <a:r>
              <a:rPr lang="fa-IR" sz="1800" b="1" dirty="0" smtClean="0">
                <a:sym typeface="Symbol"/>
              </a:rPr>
              <a:t>)</a:t>
            </a:r>
            <a:r>
              <a:rPr lang="fa-IR" b="1" dirty="0" smtClean="0">
                <a:sym typeface="Symbol"/>
              </a:rPr>
              <a:t>:</a:t>
            </a:r>
          </a:p>
          <a:p>
            <a:pPr lvl="1"/>
            <a:r>
              <a:rPr lang="fa-IR" dirty="0" smtClean="0">
                <a:sym typeface="Symbol"/>
              </a:rPr>
              <a:t>شرط: در عنوان دو رابطه نباید صفت هم‏نام وجود داشته باشد.    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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= </a:t>
            </a:r>
            <a:endParaRPr lang="fa-IR" sz="1800" dirty="0" smtClean="0">
              <a:sym typeface="Symbol"/>
            </a:endParaRPr>
          </a:p>
          <a:p>
            <a:pPr lvl="1"/>
            <a:r>
              <a:rPr lang="fa-IR" sz="1800" dirty="0" smtClean="0">
                <a:sym typeface="Symbol"/>
              </a:rPr>
              <a:t>عنوان رابطه نتیجه برابر است با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Euclid Symbol"/>
              </a:rPr>
              <a:t></a:t>
            </a:r>
            <a:r>
              <a:rPr lang="en-US" sz="1800" dirty="0" smtClean="0">
                <a:sym typeface="Symbol"/>
              </a:rPr>
              <a:t>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fa-IR" sz="1800" baseline="-40000" dirty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بدنه نتیجه برابر ضرب کارتزین دو مجموعه بدنه است.</a:t>
            </a:r>
            <a:endParaRPr lang="fa-IR" sz="1800" dirty="0" smtClean="0">
              <a:sym typeface="Symbol"/>
            </a:endParaRPr>
          </a:p>
          <a:p>
            <a:pPr lvl="1"/>
            <a:r>
              <a:rPr lang="en-US" sz="1800" dirty="0" smtClean="0">
                <a:sym typeface="Symbol"/>
              </a:rPr>
              <a:t>TIMES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چگونه شبیه‏سازی می‏شود؟</a:t>
            </a:r>
            <a:endParaRPr lang="en-US" dirty="0">
              <a:sym typeface="Symbol"/>
            </a:endParaRPr>
          </a:p>
          <a:p>
            <a:pPr lvl="1" algn="l" rtl="0"/>
            <a:endParaRPr lang="en-US" dirty="0" smtClean="0">
              <a:sym typeface="Symbol"/>
            </a:endParaRPr>
          </a:p>
          <a:p>
            <a:pPr lvl="1" algn="l" rtl="0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00086" y="3610428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SX.S#           </a:t>
            </a:r>
            <a:r>
              <a:rPr lang="fa-IR" dirty="0" smtClean="0"/>
              <a:t>شماره همه تهیه کنندگان</a:t>
            </a:r>
          </a:p>
          <a:p>
            <a:pPr marL="0" indent="0" algn="l" rtl="0">
              <a:buNone/>
            </a:pPr>
            <a:endParaRPr lang="en-US" sz="1100" dirty="0" smtClean="0"/>
          </a:p>
          <a:p>
            <a:pPr marL="268288" lvl="1" indent="-268288" algn="l" rtl="0"/>
            <a:r>
              <a:rPr lang="en-US" sz="1800" dirty="0"/>
              <a:t>SX.SNAME</a:t>
            </a:r>
            <a:r>
              <a:rPr lang="en-US" sz="1800" dirty="0" smtClean="0"/>
              <a:t>  </a:t>
            </a:r>
            <a:r>
              <a:rPr lang="en-US" sz="1800" b="1" dirty="0" smtClean="0"/>
              <a:t>WHERE</a:t>
            </a:r>
            <a:r>
              <a:rPr lang="en-US" sz="1800" dirty="0" smtClean="0"/>
              <a:t>  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SX.STATUS&gt;= 15</a:t>
            </a:r>
          </a:p>
          <a:p>
            <a:pPr marL="0" indent="0" algn="r">
              <a:buNone/>
            </a:pPr>
            <a:r>
              <a:rPr lang="fa-IR" dirty="0" smtClean="0"/>
              <a:t>نام تهیه کنندگان شهرستان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که وضعیت آنها بزرگتر از </a:t>
            </a:r>
            <a:r>
              <a:rPr lang="en-US" sz="1800" dirty="0" smtClean="0"/>
              <a:t>15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marL="0" indent="0" algn="l" rtl="0">
              <a:buNone/>
            </a:pPr>
            <a:endParaRPr lang="en-US" sz="1100" dirty="0" smtClean="0"/>
          </a:p>
          <a:p>
            <a:pPr marL="0" indent="0" algn="r">
              <a:buNone/>
            </a:pPr>
            <a:endParaRPr lang="fa-IR" sz="1600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مثال‏های بیشتر در کتاب‏های مرجع و یادداشتهای تکمیلی سری </a:t>
            </a:r>
            <a:r>
              <a:rPr lang="en-US" sz="1800" dirty="0" smtClean="0"/>
              <a:t>II</a:t>
            </a:r>
            <a:r>
              <a:rPr lang="fa-IR" dirty="0"/>
              <a:t>.</a:t>
            </a:r>
            <a:endParaRPr lang="en-US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یا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𝐩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576117"/>
            <a:ext cx="3809999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مسند گزینش        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2438400"/>
            <a:ext cx="315686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28229" y="2438400"/>
            <a:ext cx="377372" cy="26125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515997"/>
            <a:ext cx="4191000" cy="1296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شرطهای 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err="1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9601" y="2590800"/>
            <a:ext cx="685799" cy="2219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9" grpId="0"/>
      <p:bldP spid="20" grpId="0" animBg="1"/>
      <p:bldP spid="21" grpId="0" animBg="1"/>
      <p:bldP spid="2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20248"/>
            <a:ext cx="51054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252686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393454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err="1" smtClean="0"/>
                  <a:t>Monodic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71800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j</a:t>
                      </a:r>
                      <a:endParaRPr 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جواب رابطه است، پس یک مجموعه است و عضو 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40178</TotalTime>
  <Words>2573</Words>
  <Application>Microsoft Office PowerPoint</Application>
  <PresentationFormat>On-screen Show (4:3)</PresentationFormat>
  <Paragraphs>504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تغییر نام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عملگر غیرنرمال‏‎ساز و نرمال‏ساز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حساب رابطه‏ای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1097</cp:revision>
  <dcterms:created xsi:type="dcterms:W3CDTF">2012-08-03T07:41:40Z</dcterms:created>
  <dcterms:modified xsi:type="dcterms:W3CDTF">2014-05-13T20:59:44Z</dcterms:modified>
</cp:coreProperties>
</file>