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5"/>
  </p:notesMasterIdLst>
  <p:handoutMasterIdLst>
    <p:handoutMasterId r:id="rId76"/>
  </p:handoutMasterIdLst>
  <p:sldIdLst>
    <p:sldId id="307" r:id="rId2"/>
    <p:sldId id="258" r:id="rId3"/>
    <p:sldId id="259" r:id="rId4"/>
    <p:sldId id="260" r:id="rId5"/>
    <p:sldId id="261" r:id="rId6"/>
    <p:sldId id="262" r:id="rId7"/>
    <p:sldId id="314" r:id="rId8"/>
    <p:sldId id="316" r:id="rId9"/>
    <p:sldId id="317" r:id="rId10"/>
    <p:sldId id="308" r:id="rId11"/>
    <p:sldId id="263" r:id="rId12"/>
    <p:sldId id="264" r:id="rId13"/>
    <p:sldId id="312" r:id="rId14"/>
    <p:sldId id="265" r:id="rId15"/>
    <p:sldId id="325" r:id="rId16"/>
    <p:sldId id="266" r:id="rId17"/>
    <p:sldId id="267" r:id="rId18"/>
    <p:sldId id="326" r:id="rId19"/>
    <p:sldId id="268" r:id="rId20"/>
    <p:sldId id="309" r:id="rId21"/>
    <p:sldId id="272" r:id="rId22"/>
    <p:sldId id="269" r:id="rId23"/>
    <p:sldId id="273" r:id="rId24"/>
    <p:sldId id="270" r:id="rId25"/>
    <p:sldId id="328" r:id="rId26"/>
    <p:sldId id="313" r:id="rId27"/>
    <p:sldId id="329" r:id="rId28"/>
    <p:sldId id="330" r:id="rId29"/>
    <p:sldId id="331" r:id="rId30"/>
    <p:sldId id="332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4" r:id="rId41"/>
    <p:sldId id="310" r:id="rId42"/>
    <p:sldId id="283" r:id="rId43"/>
    <p:sldId id="285" r:id="rId44"/>
    <p:sldId id="286" r:id="rId45"/>
    <p:sldId id="319" r:id="rId46"/>
    <p:sldId id="287" r:id="rId47"/>
    <p:sldId id="323" r:id="rId48"/>
    <p:sldId id="288" r:id="rId49"/>
    <p:sldId id="289" r:id="rId50"/>
    <p:sldId id="290" r:id="rId51"/>
    <p:sldId id="291" r:id="rId52"/>
    <p:sldId id="311" r:id="rId53"/>
    <p:sldId id="292" r:id="rId54"/>
    <p:sldId id="293" r:id="rId55"/>
    <p:sldId id="294" r:id="rId56"/>
    <p:sldId id="295" r:id="rId57"/>
    <p:sldId id="296" r:id="rId58"/>
    <p:sldId id="333" r:id="rId59"/>
    <p:sldId id="297" r:id="rId60"/>
    <p:sldId id="298" r:id="rId61"/>
    <p:sldId id="299" r:id="rId62"/>
    <p:sldId id="300" r:id="rId63"/>
    <p:sldId id="301" r:id="rId64"/>
    <p:sldId id="302" r:id="rId65"/>
    <p:sldId id="334" r:id="rId66"/>
    <p:sldId id="303" r:id="rId67"/>
    <p:sldId id="304" r:id="rId68"/>
    <p:sldId id="305" r:id="rId69"/>
    <p:sldId id="324" r:id="rId70"/>
    <p:sldId id="306" r:id="rId71"/>
    <p:sldId id="320" r:id="rId72"/>
    <p:sldId id="321" r:id="rId73"/>
    <p:sldId id="322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07"/>
            <p14:sldId id="258"/>
            <p14:sldId id="259"/>
            <p14:sldId id="260"/>
            <p14:sldId id="261"/>
            <p14:sldId id="262"/>
            <p14:sldId id="314"/>
            <p14:sldId id="316"/>
            <p14:sldId id="317"/>
            <p14:sldId id="308"/>
            <p14:sldId id="263"/>
            <p14:sldId id="264"/>
            <p14:sldId id="312"/>
            <p14:sldId id="265"/>
            <p14:sldId id="325"/>
            <p14:sldId id="266"/>
            <p14:sldId id="267"/>
            <p14:sldId id="326"/>
            <p14:sldId id="268"/>
            <p14:sldId id="309"/>
            <p14:sldId id="272"/>
            <p14:sldId id="269"/>
            <p14:sldId id="273"/>
            <p14:sldId id="270"/>
            <p14:sldId id="328"/>
            <p14:sldId id="313"/>
            <p14:sldId id="329"/>
            <p14:sldId id="330"/>
            <p14:sldId id="331"/>
            <p14:sldId id="33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310"/>
            <p14:sldId id="283"/>
            <p14:sldId id="285"/>
            <p14:sldId id="286"/>
            <p14:sldId id="319"/>
            <p14:sldId id="287"/>
            <p14:sldId id="323"/>
            <p14:sldId id="288"/>
            <p14:sldId id="289"/>
            <p14:sldId id="290"/>
            <p14:sldId id="291"/>
            <p14:sldId id="311"/>
            <p14:sldId id="292"/>
            <p14:sldId id="293"/>
            <p14:sldId id="294"/>
            <p14:sldId id="295"/>
            <p14:sldId id="296"/>
            <p14:sldId id="333"/>
            <p14:sldId id="297"/>
            <p14:sldId id="298"/>
            <p14:sldId id="299"/>
            <p14:sldId id="300"/>
            <p14:sldId id="301"/>
            <p14:sldId id="302"/>
            <p14:sldId id="334"/>
            <p14:sldId id="303"/>
            <p14:sldId id="304"/>
            <p14:sldId id="305"/>
            <p14:sldId id="324"/>
            <p14:sldId id="306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FC318"/>
    <a:srgbClr val="11D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94622" autoAdjust="0"/>
  </p:normalViewPr>
  <p:slideViewPr>
    <p:cSldViewPr>
      <p:cViewPr varScale="1">
        <p:scale>
          <a:sx n="68" d="100"/>
          <a:sy n="68" d="100"/>
        </p:scale>
        <p:origin x="-3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pPr/>
              <a:t>3/12/2014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B843A-F149-45E3-B48E-0DF438D4BF93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68B7-6056-43F2-A84B-ED638914B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9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8B7-6056-43F2-A84B-ED638914B87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0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47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>
                <a:latin typeface="Times New Roman" pitchFamily="18" charset="0"/>
                <a:cs typeface="+mn-cs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>
                <a:latin typeface="Times New Roman" pitchFamily="18" charset="0"/>
                <a:cs typeface="+mn-cs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>
                <a:latin typeface="Times New Roman" pitchFamily="18" charset="0"/>
                <a:cs typeface="+mn-cs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>
                <a:latin typeface="Times New Roman" pitchFamily="18" charset="0"/>
                <a:cs typeface="+mn-cs"/>
              </a:defRPr>
            </a:lvl4pPr>
            <a:lvl5pPr algn="r" rtl="1">
              <a:lnSpc>
                <a:spcPct val="150000"/>
              </a:lnSpc>
              <a:defRPr sz="1600" b="0">
                <a:latin typeface="Times New Roman" pitchFamily="18" charset="0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cs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1578" y="838200"/>
            <a:ext cx="270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+mn-cs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+mn-cs"/>
              </a:rPr>
              <a:t> دوم: </a:t>
            </a:r>
            <a:r>
              <a:rPr lang="fa-IR" sz="18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مدل‌سازی</a:t>
            </a:r>
            <a:r>
              <a:rPr lang="fa-IR" sz="1600" b="1" baseline="0" dirty="0" smtClean="0">
                <a:solidFill>
                  <a:schemeClr val="bg1"/>
                </a:solidFill>
                <a:cs typeface="+mn-cs"/>
              </a:rPr>
              <a:t> معنایی </a:t>
            </a:r>
            <a:r>
              <a:rPr lang="fa-IR" sz="1800" b="1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داده‌ها</a:t>
            </a:r>
            <a:endParaRPr lang="en-US" sz="18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59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9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4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4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1.png"/><Relationship Id="rId7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45.png"/><Relationship Id="rId4" Type="http://schemas.openxmlformats.org/officeDocument/2006/relationships/image" Target="../media/image5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56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000" dirty="0" smtClean="0">
                <a:solidFill>
                  <a:prstClr val="black"/>
                </a:solidFill>
                <a:cs typeface="B Titr"/>
              </a:rPr>
              <a:t>بخش دوم :</a:t>
            </a:r>
          </a:p>
          <a:p>
            <a:pPr algn="r" rtl="1"/>
            <a:r>
              <a:rPr lang="fa-IR" sz="4000" dirty="0" smtClean="0">
                <a:solidFill>
                  <a:prstClr val="black"/>
                </a:solidFill>
                <a:cs typeface="B Titr"/>
              </a:rPr>
              <a:t> </a:t>
            </a:r>
            <a:r>
              <a:rPr lang="fa-IR" sz="4000" b="1" dirty="0" smtClean="0">
                <a:cs typeface="+mj-cs"/>
              </a:rPr>
              <a:t>مدل‌سازی</a:t>
            </a:r>
            <a:r>
              <a:rPr lang="fa-IR" sz="4000" dirty="0" smtClean="0">
                <a:solidFill>
                  <a:prstClr val="black"/>
                </a:solidFill>
                <a:cs typeface="B Titr"/>
              </a:rPr>
              <a:t> معنایی داده‏ها</a:t>
            </a:r>
            <a:endParaRPr lang="en-US" sz="4000" dirty="0">
              <a:solidFill>
                <a:prstClr val="black"/>
              </a:solidFill>
              <a:cs typeface="B Titr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دوم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64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مبنایی - نوع‏موجودیت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sz="2200" b="1" dirty="0" smtClean="0">
                <a:solidFill>
                  <a:srgbClr val="7030A0"/>
                </a:solidFill>
              </a:rPr>
              <a:t>نوع‏موجودیت: </a:t>
            </a:r>
          </a:p>
          <a:p>
            <a:pPr lvl="1"/>
            <a:r>
              <a:rPr lang="fa-IR" sz="2200" dirty="0" smtClean="0"/>
              <a:t>مفهوم کلی شیء، چیز، پدیده و به طور کلی آنچه از یک محیط که می‏خواهیم در </a:t>
            </a:r>
            <a:r>
              <a:rPr lang="fa-IR" sz="2200" u="sng" dirty="0" smtClean="0"/>
              <a:t>موردش اطلاع داشته باشیم</a:t>
            </a:r>
            <a:r>
              <a:rPr lang="fa-IR" sz="2200" dirty="0" smtClean="0"/>
              <a:t>.</a:t>
            </a:r>
            <a:endParaRPr lang="en-US" sz="22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sz="2200" b="1" dirty="0" smtClean="0"/>
              <a:t>        </a:t>
            </a:r>
            <a:r>
              <a:rPr lang="fa-IR" sz="2200" dirty="0" smtClean="0"/>
              <a:t>محیط عملیاتی : دانشگاه</a:t>
            </a:r>
          </a:p>
          <a:p>
            <a:pPr lvl="2"/>
            <a:r>
              <a:rPr lang="fa-IR" sz="2200" dirty="0" smtClean="0"/>
              <a:t>نوع‏موجودیت‏ها </a:t>
            </a:r>
            <a:endParaRPr lang="en-US" sz="2200" dirty="0" smtClean="0"/>
          </a:p>
          <a:p>
            <a:pPr lvl="1"/>
            <a:endParaRPr lang="fa-IR" dirty="0" smtClean="0"/>
          </a:p>
          <a:p>
            <a:pPr lvl="1"/>
            <a:r>
              <a:rPr lang="fa-IR" sz="2200" dirty="0" smtClean="0"/>
              <a:t>تذکر: اولین قدم در مدل‌سازی معنایی تشخیص درست نوع‏موجودیت‏هاست.</a:t>
            </a:r>
          </a:p>
          <a:p>
            <a:pPr marL="457200" lvl="1" indent="0">
              <a:buNone/>
            </a:pPr>
            <a:r>
              <a:rPr lang="fa-IR" sz="2200" dirty="0" smtClean="0"/>
              <a:t>        در مثال فوق آیا </a:t>
            </a:r>
            <a:r>
              <a:rPr lang="fa-IR" sz="2200" u="sng" dirty="0" smtClean="0"/>
              <a:t>دانشگاه</a:t>
            </a:r>
            <a:r>
              <a:rPr lang="fa-IR" sz="2200" dirty="0" smtClean="0"/>
              <a:t> یک نوع‏موجودیت در نظر گرفته می‏شود یا خیر؟</a:t>
            </a:r>
            <a:endParaRPr lang="en-US" sz="2200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81000" y="2241332"/>
            <a:ext cx="4168387" cy="1734992"/>
            <a:chOff x="381000" y="1647546"/>
            <a:chExt cx="4168387" cy="1734992"/>
          </a:xfrm>
        </p:grpSpPr>
        <p:grpSp>
          <p:nvGrpSpPr>
            <p:cNvPr id="5" name="Group 4"/>
            <p:cNvGrpSpPr/>
            <p:nvPr/>
          </p:nvGrpSpPr>
          <p:grpSpPr>
            <a:xfrm>
              <a:off x="381000" y="1647546"/>
              <a:ext cx="4134247" cy="1667714"/>
              <a:chOff x="-2105528" y="2638146"/>
              <a:chExt cx="4507264" cy="16677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-2105528" y="3529936"/>
                <a:ext cx="4507264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r" rtl="1">
                  <a:lnSpc>
                    <a:spcPct val="150000"/>
                  </a:lnSpc>
                  <a:buFontTx/>
                  <a:buChar char="-"/>
                </a:pPr>
                <a:r>
                  <a:rPr lang="fa-IR" dirty="0" smtClean="0">
                    <a:solidFill>
                      <a:schemeClr val="tx1"/>
                    </a:solidFill>
                  </a:rPr>
                  <a:t>خرد جهان واقع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Micro Real World</a:t>
                </a:r>
                <a:endParaRPr lang="fa-IR" sz="1600" dirty="0" smtClean="0">
                  <a:solidFill>
                    <a:schemeClr val="tx1"/>
                  </a:solidFill>
                </a:endParaRPr>
              </a:p>
              <a:p>
                <a:pPr marL="285750" indent="-285750" algn="r" rtl="1">
                  <a:lnSpc>
                    <a:spcPct val="150000"/>
                  </a:lnSpc>
                  <a:buFontTx/>
                  <a:buChar char="-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Mini World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285750" indent="-285750" algn="r" rtl="1">
                  <a:lnSpc>
                    <a:spcPct val="150000"/>
                  </a:lnSpc>
                  <a:buFontTx/>
                  <a:buChar char="-"/>
                </a:pPr>
                <a:r>
                  <a:rPr lang="fa-IR" dirty="0" smtClean="0">
                    <a:solidFill>
                      <a:schemeClr val="tx1"/>
                    </a:solidFill>
                  </a:rPr>
                  <a:t>جهان مطرح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Universe of Discourse(UOD)</a:t>
                </a:r>
                <a:endParaRPr lang="fa-IR" sz="16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380534" y="2638146"/>
                <a:ext cx="0" cy="82238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Left Brace 5"/>
            <p:cNvSpPr/>
            <p:nvPr/>
          </p:nvSpPr>
          <p:spPr>
            <a:xfrm flipH="1">
              <a:off x="4455199" y="2530414"/>
              <a:ext cx="94188" cy="8521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47800" y="3673484"/>
            <a:ext cx="4953000" cy="1965316"/>
            <a:chOff x="1016000" y="1885898"/>
            <a:chExt cx="4953000" cy="1965316"/>
          </a:xfrm>
        </p:grpSpPr>
        <p:grpSp>
          <p:nvGrpSpPr>
            <p:cNvPr id="11" name="Group 10"/>
            <p:cNvGrpSpPr/>
            <p:nvPr/>
          </p:nvGrpSpPr>
          <p:grpSpPr>
            <a:xfrm>
              <a:off x="1016000" y="2110557"/>
              <a:ext cx="4953000" cy="1512057"/>
              <a:chOff x="-1413236" y="3101157"/>
              <a:chExt cx="5399890" cy="1512057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-1413236" y="3101157"/>
                <a:ext cx="4008813" cy="151205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1- دانشجو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2- درس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3- استاد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4- کارمند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2400" b="1" dirty="0" smtClean="0">
                    <a:solidFill>
                      <a:schemeClr val="tx1"/>
                    </a:solidFill>
                  </a:rPr>
                  <a:t>...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2780838" y="4156014"/>
                <a:ext cx="120581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Left Brace 11"/>
            <p:cNvSpPr/>
            <p:nvPr/>
          </p:nvSpPr>
          <p:spPr>
            <a:xfrm flipH="1">
              <a:off x="4597400" y="1885898"/>
              <a:ext cx="201902" cy="1965316"/>
            </a:xfrm>
            <a:prstGeom prst="leftBrace">
              <a:avLst>
                <a:gd name="adj1" fmla="val 42619"/>
                <a:gd name="adj2" fmla="val 2785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6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01" y="4191000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398" y="6134393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5997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</a:t>
            </a:r>
            <a:r>
              <a:rPr lang="fa-IR" dirty="0" smtClean="0"/>
              <a:t>مبنایی - نوع‏موجودیت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هر نوع‏موجودیت:</a:t>
            </a:r>
          </a:p>
          <a:p>
            <a:pPr lvl="1"/>
            <a:r>
              <a:rPr lang="fa-IR" dirty="0" smtClean="0"/>
              <a:t>یک نام دارد.</a:t>
            </a:r>
          </a:p>
          <a:p>
            <a:pPr lvl="1"/>
            <a:r>
              <a:rPr lang="fa-IR" dirty="0" smtClean="0"/>
              <a:t>یک معنا دارد.</a:t>
            </a:r>
          </a:p>
          <a:p>
            <a:pPr lvl="1"/>
            <a:r>
              <a:rPr lang="fa-IR" dirty="0" smtClean="0"/>
              <a:t>مجموعه‏ای از صفات دارد (حداقل یکی).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نمونه‏هایی دارد (حداقل یک نمونه).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نوع‏ارتباط(هایی) با نوع‏موجودیت(های) دیگر دارد.</a:t>
            </a:r>
          </a:p>
          <a:p>
            <a:pPr lvl="1"/>
            <a:endParaRPr lang="fa-IR" sz="1200" dirty="0" smtClean="0"/>
          </a:p>
          <a:p>
            <a:pPr lvl="1"/>
            <a:r>
              <a:rPr lang="fa-IR" dirty="0" smtClean="0"/>
              <a:t>نوع‏موجودیت دو گونه است.</a:t>
            </a:r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12506" y="5831047"/>
            <a:ext cx="4343400" cy="705385"/>
            <a:chOff x="762000" y="2170760"/>
            <a:chExt cx="4343400" cy="705385"/>
          </a:xfrm>
        </p:grpSpPr>
        <p:grpSp>
          <p:nvGrpSpPr>
            <p:cNvPr id="23" name="Group 22"/>
            <p:cNvGrpSpPr/>
            <p:nvPr/>
          </p:nvGrpSpPr>
          <p:grpSpPr>
            <a:xfrm>
              <a:off x="762000" y="2230192"/>
              <a:ext cx="4343400" cy="533400"/>
              <a:chOff x="-1690153" y="3220792"/>
              <a:chExt cx="4735288" cy="5334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-1690153" y="3220792"/>
                <a:ext cx="400881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قوی (مستقل)  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Strong</a:t>
                </a:r>
                <a:endParaRPr lang="fa-IR" dirty="0" smtClean="0">
                  <a:solidFill>
                    <a:schemeClr val="tx1"/>
                  </a:solidFill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ضعیف (وابسته) 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Weak</a:t>
                </a:r>
                <a:endParaRPr lang="fa-IR" dirty="0" smtClean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2353679" y="3487492"/>
                <a:ext cx="69145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Left Brace 23"/>
            <p:cNvSpPr/>
            <p:nvPr/>
          </p:nvSpPr>
          <p:spPr>
            <a:xfrm flipH="1">
              <a:off x="4343400" y="2170760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600" y="1295400"/>
            <a:ext cx="2524323" cy="1103464"/>
            <a:chOff x="914400" y="1220215"/>
            <a:chExt cx="2524323" cy="1103464"/>
          </a:xfrm>
        </p:grpSpPr>
        <p:sp>
          <p:nvSpPr>
            <p:cNvPr id="27" name="Rounded Rectangle 26"/>
            <p:cNvSpPr/>
            <p:nvPr/>
          </p:nvSpPr>
          <p:spPr>
            <a:xfrm>
              <a:off x="914400" y="14102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295723" y="1790279"/>
              <a:ext cx="1143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شماره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431027" y="1220215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نام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Straight Connector 29"/>
            <p:cNvCxnSpPr>
              <a:stCxn id="27" idx="3"/>
              <a:endCxn id="28" idx="1"/>
            </p:cNvCxnSpPr>
            <p:nvPr/>
          </p:nvCxnSpPr>
          <p:spPr>
            <a:xfrm>
              <a:off x="1905000" y="1638837"/>
              <a:ext cx="558111" cy="229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7" idx="3"/>
              <a:endCxn id="29" idx="2"/>
            </p:cNvCxnSpPr>
            <p:nvPr/>
          </p:nvCxnSpPr>
          <p:spPr>
            <a:xfrm flipV="1">
              <a:off x="1905000" y="1486915"/>
              <a:ext cx="526027" cy="15192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16800" y="2643554"/>
            <a:ext cx="4813961" cy="1039446"/>
            <a:chOff x="116800" y="2643554"/>
            <a:chExt cx="4813961" cy="1039446"/>
          </a:xfrm>
        </p:grpSpPr>
        <p:sp>
          <p:nvSpPr>
            <p:cNvPr id="10" name="Rounded Rectangle 9"/>
            <p:cNvSpPr/>
            <p:nvPr/>
          </p:nvSpPr>
          <p:spPr>
            <a:xfrm>
              <a:off x="116800" y="2643554"/>
              <a:ext cx="4813961" cy="103944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               در چه حالتی بهتر است نوع‏موجودیت تک صفتی را نوع‏موجودیت بگیریم؟ در چه حالتی نگیریم؟</a:t>
              </a:r>
            </a:p>
          </p:txBody>
        </p:sp>
        <p:pic>
          <p:nvPicPr>
            <p:cNvPr id="35" name="Picture 34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556" y="2735588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grpSp>
        <p:nvGrpSpPr>
          <p:cNvPr id="5" name="Group 4"/>
          <p:cNvGrpSpPr/>
          <p:nvPr/>
        </p:nvGrpSpPr>
        <p:grpSpPr>
          <a:xfrm>
            <a:off x="116800" y="3799577"/>
            <a:ext cx="5141000" cy="859046"/>
            <a:chOff x="116800" y="3799577"/>
            <a:chExt cx="5141000" cy="859046"/>
          </a:xfrm>
        </p:grpSpPr>
        <p:sp>
          <p:nvSpPr>
            <p:cNvPr id="17" name="Rounded Rectangle 16"/>
            <p:cNvSpPr/>
            <p:nvPr/>
          </p:nvSpPr>
          <p:spPr>
            <a:xfrm>
              <a:off x="116800" y="3799577"/>
              <a:ext cx="5141000" cy="85904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</a:rPr>
                <a:t> 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             در چه حالتی نوع‏موجودیت تک نمونه‏ای را نوع‏موجودیت در نظر می‏گیریم؟</a:t>
              </a:r>
            </a:p>
          </p:txBody>
        </p:sp>
        <p:pic>
          <p:nvPicPr>
            <p:cNvPr id="36" name="Picture 35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617" y="4001669"/>
              <a:ext cx="556265" cy="4792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grpSp>
        <p:nvGrpSpPr>
          <p:cNvPr id="6" name="Group 5"/>
          <p:cNvGrpSpPr/>
          <p:nvPr/>
        </p:nvGrpSpPr>
        <p:grpSpPr>
          <a:xfrm>
            <a:off x="1600200" y="4876800"/>
            <a:ext cx="2711238" cy="859046"/>
            <a:chOff x="1600200" y="4876800"/>
            <a:chExt cx="2711238" cy="859046"/>
          </a:xfrm>
        </p:grpSpPr>
        <p:sp>
          <p:nvSpPr>
            <p:cNvPr id="20" name="Rounded Rectangle 19"/>
            <p:cNvSpPr/>
            <p:nvPr/>
          </p:nvSpPr>
          <p:spPr>
            <a:xfrm>
              <a:off x="1600200" y="4876800"/>
              <a:ext cx="2711238" cy="85904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             آیا نوع‏موجودیت ایزوله داریم؟</a:t>
              </a:r>
            </a:p>
          </p:txBody>
        </p:sp>
        <p:pic>
          <p:nvPicPr>
            <p:cNvPr id="37" name="Picture 36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110" y="5088484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cxnSp>
        <p:nvCxnSpPr>
          <p:cNvPr id="38" name="Straight Arrow Connector 37"/>
          <p:cNvCxnSpPr/>
          <p:nvPr/>
        </p:nvCxnSpPr>
        <p:spPr>
          <a:xfrm flipH="1">
            <a:off x="6519244" y="3392424"/>
            <a:ext cx="478819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45229" y="5486400"/>
            <a:ext cx="77114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6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</a:t>
            </a:r>
            <a:r>
              <a:rPr lang="fa-IR" dirty="0" smtClean="0"/>
              <a:t>- نوع‏موجودیت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  نوع‏ موجودیت قوی:</a:t>
            </a:r>
            <a:endParaRPr lang="en-US" b="1" dirty="0" smtClean="0">
              <a:solidFill>
                <a:srgbClr val="7030A0"/>
              </a:solidFill>
            </a:endParaRPr>
          </a:p>
          <a:p>
            <a:pPr lvl="2"/>
            <a:r>
              <a:rPr lang="fa-IR" dirty="0" smtClean="0"/>
              <a:t>نوع‏موجودیت </a:t>
            </a:r>
            <a:r>
              <a:rPr lang="en-US" dirty="0"/>
              <a:t>E</a:t>
            </a:r>
            <a:r>
              <a:rPr lang="fa-IR" dirty="0"/>
              <a:t> را </a:t>
            </a:r>
            <a:r>
              <a:rPr lang="fa-IR" b="1" u="sng" dirty="0"/>
              <a:t>قوی</a:t>
            </a:r>
            <a:r>
              <a:rPr lang="fa-IR" b="1" dirty="0"/>
              <a:t> </a:t>
            </a:r>
            <a:r>
              <a:rPr lang="fa-IR" dirty="0"/>
              <a:t>گوییم هرگاه </a:t>
            </a:r>
            <a:r>
              <a:rPr lang="fa-IR" dirty="0" smtClean="0"/>
              <a:t>خود مستقلاً </a:t>
            </a:r>
            <a:r>
              <a:rPr lang="fa-IR" dirty="0"/>
              <a:t>در محیط مطرح </a:t>
            </a:r>
            <a:r>
              <a:rPr lang="fa-IR" dirty="0" smtClean="0"/>
              <a:t>باشد.</a:t>
            </a:r>
          </a:p>
          <a:p>
            <a:r>
              <a:rPr lang="fa-IR" b="1" dirty="0" smtClean="0">
                <a:solidFill>
                  <a:srgbClr val="7030A0"/>
                </a:solidFill>
              </a:rPr>
              <a:t>  نوع‏موجودیت ضعیف:</a:t>
            </a:r>
            <a:endParaRPr lang="fa-IR" b="1" dirty="0">
              <a:solidFill>
                <a:srgbClr val="7030A0"/>
              </a:solidFill>
            </a:endParaRPr>
          </a:p>
          <a:p>
            <a:pPr lvl="2"/>
            <a:r>
              <a:rPr lang="fa-IR" dirty="0" smtClean="0"/>
              <a:t>نوع‏موجودیت </a:t>
            </a:r>
            <a:r>
              <a:rPr lang="en-US" dirty="0"/>
              <a:t>F</a:t>
            </a:r>
            <a:r>
              <a:rPr lang="fa-IR" dirty="0"/>
              <a:t> را </a:t>
            </a:r>
            <a:r>
              <a:rPr lang="fa-IR" b="1" u="sng" dirty="0" smtClean="0"/>
              <a:t>ضعیفِ</a:t>
            </a:r>
            <a:r>
              <a:rPr lang="fa-IR" dirty="0" smtClean="0"/>
              <a:t> نوع‏موجودیت </a:t>
            </a:r>
            <a:r>
              <a:rPr lang="en-US" dirty="0"/>
              <a:t>E</a:t>
            </a:r>
            <a:r>
              <a:rPr lang="fa-IR" dirty="0"/>
              <a:t> گوییم هرگاه به آن «وابستگی وجودی» داشته باشد. (اگر </a:t>
            </a:r>
            <a:r>
              <a:rPr lang="en-US" dirty="0"/>
              <a:t>E</a:t>
            </a:r>
            <a:r>
              <a:rPr lang="fa-IR" dirty="0"/>
              <a:t> مطرح نباشد </a:t>
            </a:r>
            <a:r>
              <a:rPr lang="en-US" dirty="0"/>
              <a:t>F</a:t>
            </a:r>
            <a:r>
              <a:rPr lang="fa-IR" dirty="0"/>
              <a:t> هم مطرح نیست) به عبارتی </a:t>
            </a:r>
            <a:r>
              <a:rPr lang="en-US" dirty="0"/>
              <a:t>F</a:t>
            </a:r>
            <a:r>
              <a:rPr lang="fa-IR" dirty="0"/>
              <a:t> در </a:t>
            </a:r>
            <a:r>
              <a:rPr lang="fa-IR" dirty="0" smtClean="0"/>
              <a:t>مدل‌سازی </a:t>
            </a:r>
            <a:r>
              <a:rPr lang="fa-IR" dirty="0"/>
              <a:t>دیده </a:t>
            </a:r>
            <a:r>
              <a:rPr lang="fa-IR" dirty="0" smtClean="0"/>
              <a:t>می‏شود </a:t>
            </a:r>
            <a:r>
              <a:rPr lang="fa-IR" dirty="0"/>
              <a:t>به اعتبار </a:t>
            </a:r>
            <a:r>
              <a:rPr lang="en-US" dirty="0"/>
              <a:t>E</a:t>
            </a:r>
            <a:r>
              <a:rPr lang="fa-IR" dirty="0"/>
              <a:t>.</a:t>
            </a:r>
          </a:p>
          <a:p>
            <a:pPr lvl="2"/>
            <a:r>
              <a:rPr lang="fa-IR" dirty="0"/>
              <a:t>تذکر: قوی و ضعیف بودن نسبی است.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</a:t>
            </a:r>
          </a:p>
          <a:p>
            <a:pPr marL="457200" lvl="1" indent="0">
              <a:buNone/>
            </a:pPr>
            <a:r>
              <a:rPr lang="fa-IR" i="1" dirty="0" smtClean="0"/>
              <a:t>عضو خانواده </a:t>
            </a:r>
            <a:r>
              <a:rPr lang="fa-IR" dirty="0" smtClean="0"/>
              <a:t>وابسته</a:t>
            </a:r>
            <a:br>
              <a:rPr lang="fa-IR" dirty="0" smtClean="0"/>
            </a:br>
            <a:r>
              <a:rPr lang="fa-IR" dirty="0" smtClean="0"/>
              <a:t>به نوع‏موجودیت </a:t>
            </a:r>
            <a:r>
              <a:rPr lang="fa-IR" i="1" dirty="0" smtClean="0"/>
              <a:t>کارمند</a:t>
            </a:r>
            <a:r>
              <a:rPr lang="fa-IR" dirty="0" smtClean="0"/>
              <a:t> است.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936383" y="4168140"/>
            <a:ext cx="3271234" cy="2385060"/>
            <a:chOff x="2846231" y="1981200"/>
            <a:chExt cx="3271234" cy="2385060"/>
          </a:xfrm>
        </p:grpSpPr>
        <p:sp>
          <p:nvSpPr>
            <p:cNvPr id="4" name="Rounded Rectangle 3"/>
            <p:cNvSpPr/>
            <p:nvPr/>
          </p:nvSpPr>
          <p:spPr>
            <a:xfrm>
              <a:off x="3733800" y="1981200"/>
              <a:ext cx="15240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کارمند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733800" y="3863340"/>
              <a:ext cx="1524000" cy="502920"/>
              <a:chOff x="3733800" y="3886200"/>
              <a:chExt cx="1524000" cy="4572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733800" y="3886200"/>
                <a:ext cx="15240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عضو خانواده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814668" y="3968833"/>
                <a:ext cx="1350360" cy="29836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8" name="Straight Connector 7"/>
            <p:cNvCxnSpPr>
              <a:stCxn id="5" idx="0"/>
              <a:endCxn id="4" idx="2"/>
            </p:cNvCxnSpPr>
            <p:nvPr/>
          </p:nvCxnSpPr>
          <p:spPr>
            <a:xfrm flipV="1">
              <a:off x="4495800" y="2438400"/>
              <a:ext cx="0" cy="142494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2846231" y="2498501"/>
              <a:ext cx="3271234" cy="772815"/>
            </a:xfrm>
            <a:custGeom>
              <a:avLst/>
              <a:gdLst>
                <a:gd name="connsiteX0" fmla="*/ 0 w 3271234"/>
                <a:gd name="connsiteY0" fmla="*/ 0 h 772815"/>
                <a:gd name="connsiteX1" fmla="*/ 1635617 w 3271234"/>
                <a:gd name="connsiteY1" fmla="*/ 772733 h 772815"/>
                <a:gd name="connsiteX2" fmla="*/ 3271234 w 3271234"/>
                <a:gd name="connsiteY2" fmla="*/ 38637 h 77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1234" h="772815">
                  <a:moveTo>
                    <a:pt x="0" y="0"/>
                  </a:moveTo>
                  <a:cubicBezTo>
                    <a:pt x="545205" y="383147"/>
                    <a:pt x="1090411" y="766294"/>
                    <a:pt x="1635617" y="772733"/>
                  </a:cubicBezTo>
                  <a:cubicBezTo>
                    <a:pt x="2180823" y="779173"/>
                    <a:pt x="2726028" y="408905"/>
                    <a:pt x="3271234" y="38637"/>
                  </a:cubicBezTo>
                </a:path>
              </a:pathLst>
            </a:cu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52800" y="5395100"/>
            <a:ext cx="1233152" cy="533400"/>
            <a:chOff x="6772269" y="6157100"/>
            <a:chExt cx="1233152" cy="5334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7305669" y="6423800"/>
              <a:ext cx="69975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6772269" y="6157100"/>
              <a:ext cx="5334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دارد</a:t>
              </a:r>
            </a:p>
          </p:txBody>
        </p:sp>
      </p:grpSp>
      <p:pic>
        <p:nvPicPr>
          <p:cNvPr id="16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584" y="4797743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590" y="151167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18" name="Picture 17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584" y="249021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43265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مبنایی - صفت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صفت : </a:t>
            </a:r>
          </a:p>
          <a:p>
            <a:pPr lvl="1"/>
            <a:r>
              <a:rPr lang="fa-IR" u="sng" dirty="0" smtClean="0"/>
              <a:t>خصیصه یا ویژگی نوع‏موجودیت</a:t>
            </a:r>
            <a:r>
              <a:rPr lang="fa-IR" dirty="0"/>
              <a:t>.</a:t>
            </a:r>
            <a:r>
              <a:rPr lang="fa-IR" dirty="0" smtClean="0"/>
              <a:t> هر نوع‏موجودیت مجموعه‏ای از صفات دارد که حالت یا وضع آن را توصیف می‏کند.</a:t>
            </a:r>
          </a:p>
          <a:p>
            <a:endParaRPr lang="fa-IR" b="1" dirty="0"/>
          </a:p>
          <a:p>
            <a:pPr lvl="1"/>
            <a:r>
              <a:rPr lang="fa-IR" u="sng" dirty="0" smtClean="0"/>
              <a:t>محیط عملیاتی</a:t>
            </a:r>
            <a:r>
              <a:rPr lang="fa-IR" dirty="0" smtClean="0"/>
              <a:t>: دانشگاه</a:t>
            </a:r>
          </a:p>
          <a:p>
            <a:pPr lvl="2"/>
            <a:r>
              <a:rPr lang="fa-IR" u="sng" dirty="0" smtClean="0"/>
              <a:t>نوع‏موجودیت</a:t>
            </a:r>
            <a:r>
              <a:rPr lang="fa-IR" dirty="0" smtClean="0"/>
              <a:t>: درس</a:t>
            </a:r>
          </a:p>
          <a:p>
            <a:pPr lvl="2"/>
            <a:r>
              <a:rPr lang="fa-IR" u="sng" dirty="0" smtClean="0"/>
              <a:t>صفات</a:t>
            </a:r>
            <a:r>
              <a:rPr lang="fa-IR" dirty="0" smtClean="0"/>
              <a:t>: شماره، نام، تعداد واحد، زمان برگزاری، تاریخ امتحان، نوع درس (پایه، تخصصی، اختیاری،...)، سطح درس (کارشناسی، کارشناسی ارشد، دکترا)، ماهیت درس (نظری، عملی، ترکیبی)</a:t>
            </a:r>
            <a:endParaRPr lang="en-US" dirty="0"/>
          </a:p>
        </p:txBody>
      </p:sp>
      <p:pic>
        <p:nvPicPr>
          <p:cNvPr id="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392424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65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مبنایی – صفت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371600"/>
            <a:ext cx="9067800" cy="5257799"/>
          </a:xfrm>
        </p:spPr>
        <p:txBody>
          <a:bodyPr>
            <a:normAutofit/>
          </a:bodyPr>
          <a:lstStyle/>
          <a:p>
            <a:r>
              <a:rPr lang="fa-IR" b="1" dirty="0" smtClean="0"/>
              <a:t>هر صفت:</a:t>
            </a:r>
          </a:p>
          <a:p>
            <a:pPr lvl="1"/>
            <a:r>
              <a:rPr lang="fa-IR" dirty="0" smtClean="0"/>
              <a:t>یک نام دارد.</a:t>
            </a:r>
          </a:p>
          <a:p>
            <a:pPr lvl="1"/>
            <a:r>
              <a:rPr lang="fa-IR" dirty="0" smtClean="0"/>
              <a:t>یک معنا دارد (معنای مشخص در حیطه معنایی مشخص).</a:t>
            </a:r>
          </a:p>
          <a:p>
            <a:pPr lvl="1"/>
            <a:r>
              <a:rPr lang="fa-IR" dirty="0" smtClean="0"/>
              <a:t>یک </a:t>
            </a:r>
            <a:r>
              <a:rPr lang="fa-IR" u="sng" dirty="0" smtClean="0"/>
              <a:t>دامنه یا میدان (</a:t>
            </a:r>
            <a:r>
              <a:rPr lang="en-US" sz="1900" u="sng" dirty="0" smtClean="0"/>
              <a:t>Domain</a:t>
            </a:r>
            <a:r>
              <a:rPr lang="fa-IR" u="sng" dirty="0" smtClean="0"/>
              <a:t>)</a:t>
            </a:r>
            <a:r>
              <a:rPr lang="fa-IR" dirty="0" smtClean="0"/>
              <a:t> دارد.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2"/>
            <a:r>
              <a:rPr lang="fa-IR" dirty="0" smtClean="0"/>
              <a:t>آیا صفت محدودیت‏های دیگری هم دارد؟</a:t>
            </a:r>
            <a:endParaRPr lang="fa-IR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85602" y="3505200"/>
            <a:ext cx="4815198" cy="914400"/>
            <a:chOff x="1765740" y="3135351"/>
            <a:chExt cx="4815198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4923894" y="3135351"/>
              <a:ext cx="1657044" cy="914400"/>
              <a:chOff x="3399894" y="2070441"/>
              <a:chExt cx="1657044" cy="914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399894" y="2070441"/>
                <a:ext cx="1657044" cy="840973"/>
                <a:chOff x="1185748" y="3061041"/>
                <a:chExt cx="1806553" cy="840973"/>
              </a:xfrm>
            </p:grpSpPr>
            <p:sp>
              <p:nvSpPr>
                <p:cNvPr id="7" name="Rounded Rectangle 6"/>
                <p:cNvSpPr/>
                <p:nvPr/>
              </p:nvSpPr>
              <p:spPr>
                <a:xfrm>
                  <a:off x="1185748" y="3126090"/>
                  <a:ext cx="1132912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</a:rPr>
                    <a:t>معنای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</a:rPr>
                    <a:t>نوع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</a:rPr>
                    <a:t>طیف مقادیر</a:t>
                  </a:r>
                </a:p>
              </p:txBody>
            </p:sp>
            <p:cxnSp>
              <p:nvCxnSpPr>
                <p:cNvPr id="8" name="Straight Arrow Connector 7"/>
                <p:cNvCxnSpPr/>
                <p:nvPr/>
              </p:nvCxnSpPr>
              <p:spPr>
                <a:xfrm flipH="1">
                  <a:off x="2353679" y="3061041"/>
                  <a:ext cx="638622" cy="444159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Left Brace 5"/>
              <p:cNvSpPr/>
              <p:nvPr/>
            </p:nvSpPr>
            <p:spPr>
              <a:xfrm flipH="1">
                <a:off x="4343400" y="2208917"/>
                <a:ext cx="94188" cy="775924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9" name="Left Brace 8"/>
            <p:cNvSpPr/>
            <p:nvPr/>
          </p:nvSpPr>
          <p:spPr>
            <a:xfrm>
              <a:off x="4876800" y="3273827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65740" y="3210763"/>
              <a:ext cx="3172753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صفت را مشخص می‏کند. و نه لزوماً نام صفت را.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767" y="3886200"/>
            <a:ext cx="3556576" cy="1066800"/>
            <a:chOff x="2463224" y="3429000"/>
            <a:chExt cx="3556576" cy="1066800"/>
          </a:xfrm>
        </p:grpSpPr>
        <p:sp>
          <p:nvSpPr>
            <p:cNvPr id="26" name="Oval 25"/>
            <p:cNvSpPr/>
            <p:nvPr/>
          </p:nvSpPr>
          <p:spPr>
            <a:xfrm>
              <a:off x="4980647" y="3429000"/>
              <a:ext cx="1039153" cy="762000"/>
            </a:xfrm>
            <a:prstGeom prst="ellipse">
              <a:avLst/>
            </a:prstGeom>
            <a:solidFill>
              <a:srgbClr val="92D050">
                <a:alpha val="26000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Arrow Connector 26"/>
            <p:cNvCxnSpPr>
              <a:stCxn id="26" idx="3"/>
              <a:endCxn id="30" idx="3"/>
            </p:cNvCxnSpPr>
            <p:nvPr/>
          </p:nvCxnSpPr>
          <p:spPr>
            <a:xfrm flipH="1">
              <a:off x="4465599" y="4079408"/>
              <a:ext cx="667228" cy="14969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2463224" y="3962400"/>
              <a:ext cx="2002375" cy="5334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محدودیت میدانی یا دامنه‏ای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68274" y="1347445"/>
            <a:ext cx="4241926" cy="709955"/>
            <a:chOff x="939674" y="1511923"/>
            <a:chExt cx="4241926" cy="709955"/>
          </a:xfrm>
        </p:grpSpPr>
        <p:pic>
          <p:nvPicPr>
            <p:cNvPr id="24" name="Picture 2" descr="\\VBOXSVR\mahmoud\Documents\EDU\Sharif\DB\TA\slides\yadavar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1566063"/>
              <a:ext cx="567537" cy="567537"/>
            </a:xfrm>
            <a:prstGeom prst="roundRect">
              <a:avLst>
                <a:gd name="adj" fmla="val 16667"/>
              </a:avLst>
            </a:prstGeom>
            <a:ln>
              <a:solidFill>
                <a:srgbClr val="FF0000"/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/>
            <p:cNvSpPr/>
            <p:nvPr/>
          </p:nvSpPr>
          <p:spPr>
            <a:xfrm>
              <a:off x="939674" y="1511923"/>
              <a:ext cx="4241926" cy="70995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                هر نوع موجودیت </a:t>
              </a:r>
              <a:r>
                <a:rPr lang="fa-IR" sz="1400" b="1" u="sng" dirty="0" smtClean="0">
                  <a:solidFill>
                    <a:schemeClr val="tx1"/>
                  </a:solidFill>
                </a:rPr>
                <a:t>صفاتی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دارد معرف آن نوع موجودیت</a:t>
              </a:r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V="1">
            <a:off x="3661650" y="1685354"/>
            <a:ext cx="39583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235576" y="1498600"/>
            <a:ext cx="426074" cy="445122"/>
          </a:xfrm>
          <a:prstGeom prst="roundRect">
            <a:avLst/>
          </a:prstGeom>
          <a:solidFill>
            <a:srgbClr val="92D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742" y="5044440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471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محدودیت‏های صفت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/>
            <a:r>
              <a:rPr lang="fa-IR" b="1" dirty="0"/>
              <a:t>محدودیت‌های</a:t>
            </a:r>
            <a:r>
              <a:rPr lang="fa-IR" b="1" dirty="0" smtClean="0"/>
              <a:t> صفت:</a:t>
            </a:r>
            <a:endParaRPr lang="fa-IR" b="1" dirty="0"/>
          </a:p>
          <a:p>
            <a:pPr marL="457200" lvl="1" indent="0">
              <a:buNone/>
            </a:pPr>
            <a:r>
              <a:rPr lang="fa-IR" b="1" dirty="0"/>
              <a:t>1-</a:t>
            </a:r>
            <a:r>
              <a:rPr lang="fa-IR" dirty="0"/>
              <a:t> محدودیت میدانی</a:t>
            </a:r>
          </a:p>
          <a:p>
            <a:pPr marL="457200" lvl="1" indent="0">
              <a:buNone/>
            </a:pPr>
            <a:r>
              <a:rPr lang="fa-IR" b="1" dirty="0"/>
              <a:t>2-</a:t>
            </a:r>
            <a:r>
              <a:rPr lang="fa-IR" dirty="0"/>
              <a:t> محدودیت نمایشی. </a:t>
            </a:r>
            <a:r>
              <a:rPr lang="fa-IR" sz="1900" b="1" dirty="0">
                <a:solidFill>
                  <a:srgbClr val="C00000"/>
                </a:solidFill>
              </a:rPr>
              <a:t>مثال: </a:t>
            </a:r>
            <a:r>
              <a:rPr lang="fa-IR" dirty="0"/>
              <a:t>قالب تاریخ  </a:t>
            </a:r>
            <a:r>
              <a:rPr lang="en-US" sz="1900" dirty="0" err="1"/>
              <a:t>yyyy</a:t>
            </a:r>
            <a:r>
              <a:rPr lang="en-US" sz="1900" dirty="0"/>
              <a:t>/mm/</a:t>
            </a:r>
            <a:r>
              <a:rPr lang="en-US" sz="1900" dirty="0" err="1"/>
              <a:t>dd</a:t>
            </a:r>
            <a:endParaRPr lang="fa-IR" sz="1900" dirty="0"/>
          </a:p>
          <a:p>
            <a:pPr marL="457200" lvl="1" indent="0">
              <a:buNone/>
            </a:pPr>
            <a:r>
              <a:rPr lang="fa-IR" b="1" dirty="0"/>
              <a:t>3- </a:t>
            </a:r>
            <a:r>
              <a:rPr lang="fa-IR" dirty="0"/>
              <a:t>محدودیت </a:t>
            </a:r>
            <a:r>
              <a:rPr lang="fa-IR" u="sng" dirty="0"/>
              <a:t>پردازشی </a:t>
            </a:r>
            <a:r>
              <a:rPr lang="fa-IR" dirty="0"/>
              <a:t>ناشی از نوع صفت یا ناشی از قواعد محیط [غیر از آنچه </a:t>
            </a:r>
            <a:r>
              <a:rPr lang="fa-IR" u="sng" dirty="0"/>
              <a:t>ناشی از میدان</a:t>
            </a:r>
            <a:r>
              <a:rPr lang="fa-IR" dirty="0"/>
              <a:t> است]</a:t>
            </a:r>
            <a:endParaRPr lang="fa-IR" sz="1200" dirty="0"/>
          </a:p>
          <a:p>
            <a:pPr marL="914400" lvl="2" indent="0">
              <a:buNone/>
            </a:pPr>
            <a:endParaRPr lang="fa-IR" dirty="0"/>
          </a:p>
          <a:p>
            <a:pPr marL="514350" lvl="1" indent="0">
              <a:buNone/>
            </a:pPr>
            <a:endParaRPr lang="fa-IR" b="1" dirty="0" smtClean="0"/>
          </a:p>
          <a:p>
            <a:pPr marL="514350" lvl="1" indent="0">
              <a:buNone/>
            </a:pPr>
            <a:r>
              <a:rPr lang="fa-IR" b="1" dirty="0" smtClean="0"/>
              <a:t>4-</a:t>
            </a:r>
            <a:r>
              <a:rPr lang="fa-IR" dirty="0" smtClean="0"/>
              <a:t> </a:t>
            </a:r>
            <a:r>
              <a:rPr lang="fa-IR" dirty="0"/>
              <a:t>محدودیت وابستگی به یک صفت دیگر. </a:t>
            </a:r>
            <a:r>
              <a:rPr lang="fa-IR" sz="1800" b="1" dirty="0">
                <a:solidFill>
                  <a:srgbClr val="C00000"/>
                </a:solidFill>
              </a:rPr>
              <a:t>مثال: </a:t>
            </a:r>
            <a:r>
              <a:rPr lang="fa-IR" sz="1900" dirty="0"/>
              <a:t>وابستگی شمول به صفت دیگر  </a:t>
            </a:r>
            <a:r>
              <a:rPr lang="en-US" sz="1800" dirty="0"/>
              <a:t>B{values} </a:t>
            </a:r>
            <a:r>
              <a:rPr lang="en-US" sz="1800" dirty="0">
                <a:sym typeface="Symbol"/>
              </a:rPr>
              <a:t> A{values}</a:t>
            </a:r>
            <a:endParaRPr lang="fa-IR" sz="1800" dirty="0"/>
          </a:p>
          <a:p>
            <a:pPr marL="514350" lvl="1" indent="0">
              <a:buNone/>
            </a:pPr>
            <a:r>
              <a:rPr lang="fa-IR" b="1" dirty="0"/>
              <a:t>5- </a:t>
            </a:r>
            <a:r>
              <a:rPr lang="fa-IR" dirty="0"/>
              <a:t>محدودیت یکتایی مقدار. </a:t>
            </a:r>
            <a:r>
              <a:rPr lang="fa-IR" sz="1800" b="1" dirty="0">
                <a:solidFill>
                  <a:srgbClr val="C00000"/>
                </a:solidFill>
              </a:rPr>
              <a:t>مثال: </a:t>
            </a:r>
            <a:r>
              <a:rPr lang="fa-IR" sz="1900" dirty="0"/>
              <a:t>شماره دانشجویی</a:t>
            </a:r>
          </a:p>
          <a:p>
            <a:pPr marL="514350" lvl="1" indent="0">
              <a:buNone/>
            </a:pPr>
            <a:endParaRPr lang="fa-IR" sz="200" dirty="0"/>
          </a:p>
          <a:p>
            <a:pPr marL="514350" lvl="1" indent="0">
              <a:buNone/>
            </a:pPr>
            <a:r>
              <a:rPr lang="fa-IR" dirty="0"/>
              <a:t>آیا صفت محدودیت‌های</a:t>
            </a:r>
            <a:r>
              <a:rPr lang="fa-IR" dirty="0" smtClean="0"/>
              <a:t> </a:t>
            </a:r>
            <a:r>
              <a:rPr lang="fa-IR" dirty="0"/>
              <a:t>دیگری هم دارد؟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867400" y="3429000"/>
            <a:ext cx="2034401" cy="619918"/>
            <a:chOff x="4739694" y="5886310"/>
            <a:chExt cx="2034401" cy="61991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756896" y="5886310"/>
              <a:ext cx="8740" cy="3093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4739694" y="5972828"/>
              <a:ext cx="2034401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600" dirty="0" smtClean="0">
                  <a:solidFill>
                    <a:schemeClr val="tx1"/>
                  </a:solidFill>
                </a:rPr>
                <a:t>سن کاهش نمی‏یابد.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000" y="3429000"/>
            <a:ext cx="3802153" cy="838200"/>
            <a:chOff x="4078303" y="6104216"/>
            <a:chExt cx="3063772" cy="8382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244939" y="6104216"/>
              <a:ext cx="0" cy="35321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4078303" y="6409016"/>
              <a:ext cx="306377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600" dirty="0" smtClean="0">
                  <a:solidFill>
                    <a:schemeClr val="tx1"/>
                  </a:solidFill>
                </a:rPr>
                <a:t>عدم جمع دو آدرس : محدودیت ناشی از میدان است.</a:t>
              </a:r>
              <a:endParaRPr lang="fa-IR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30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/>
              <a:t>(</a:t>
            </a:r>
            <a:r>
              <a:rPr lang="fa-IR" sz="2000" dirty="0" smtClean="0"/>
              <a:t>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 نمره دانشجو: </a:t>
            </a:r>
            <a:r>
              <a:rPr lang="en-US" dirty="0" smtClean="0"/>
              <a:t>GR</a:t>
            </a:r>
            <a:endParaRPr lang="fa-IR" dirty="0" smtClean="0"/>
          </a:p>
          <a:p>
            <a:pPr marL="914400" lvl="2" indent="0">
              <a:buNone/>
            </a:pPr>
            <a:endParaRPr lang="fa-IR" sz="1300" dirty="0" smtClean="0"/>
          </a:p>
          <a:p>
            <a:r>
              <a:rPr lang="fa-IR" b="1" dirty="0"/>
              <a:t>رده‌بندی</a:t>
            </a:r>
            <a:r>
              <a:rPr lang="fa-IR" b="1" dirty="0" smtClean="0"/>
              <a:t> صفت:</a:t>
            </a:r>
          </a:p>
          <a:p>
            <a:pPr lvl="1"/>
            <a:endParaRPr lang="fa-IR" sz="1600" dirty="0" smtClean="0"/>
          </a:p>
          <a:p>
            <a:pPr lvl="1"/>
            <a:r>
              <a:rPr lang="fa-IR" dirty="0" smtClean="0"/>
              <a:t>صفت </a:t>
            </a:r>
          </a:p>
          <a:p>
            <a:pPr lvl="1"/>
            <a:endParaRPr lang="fa-IR" sz="2100" dirty="0" smtClean="0"/>
          </a:p>
          <a:p>
            <a:pPr lvl="1"/>
            <a:endParaRPr lang="fa-IR" sz="2400" dirty="0" smtClean="0"/>
          </a:p>
          <a:p>
            <a:pPr lvl="1"/>
            <a:endParaRPr lang="fa-IR" sz="1050" dirty="0" smtClean="0"/>
          </a:p>
          <a:p>
            <a:pPr lvl="1"/>
            <a:r>
              <a:rPr lang="fa-IR" dirty="0" smtClean="0"/>
              <a:t>صفت </a:t>
            </a:r>
          </a:p>
          <a:p>
            <a:pPr lvl="1"/>
            <a:endParaRPr lang="fa-IR" sz="4300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00400" y="1152072"/>
            <a:ext cx="1888467" cy="533400"/>
            <a:chOff x="1090374" y="3429000"/>
            <a:chExt cx="3992760" cy="533400"/>
          </a:xfrm>
        </p:grpSpPr>
        <p:sp>
          <p:nvSpPr>
            <p:cNvPr id="12" name="Rounded Rectangle 11"/>
            <p:cNvSpPr/>
            <p:nvPr/>
          </p:nvSpPr>
          <p:spPr>
            <a:xfrm>
              <a:off x="1090374" y="3429000"/>
              <a:ext cx="220849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نوع : </a:t>
              </a:r>
              <a:r>
                <a:rPr lang="en-US" sz="1600" dirty="0" smtClean="0">
                  <a:solidFill>
                    <a:schemeClr val="tx1"/>
                  </a:solidFill>
                </a:rPr>
                <a:t>Real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endCxn id="12" idx="3"/>
            </p:cNvCxnSpPr>
            <p:nvPr/>
          </p:nvCxnSpPr>
          <p:spPr>
            <a:xfrm flipH="1" flipV="1">
              <a:off x="3298873" y="3695700"/>
              <a:ext cx="1784261" cy="2576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194033" y="1676400"/>
            <a:ext cx="2895601" cy="533400"/>
            <a:chOff x="1547509" y="3200400"/>
            <a:chExt cx="2754958" cy="533400"/>
          </a:xfrm>
        </p:grpSpPr>
        <p:sp>
          <p:nvSpPr>
            <p:cNvPr id="10" name="Rounded Rectangle 9"/>
            <p:cNvSpPr/>
            <p:nvPr/>
          </p:nvSpPr>
          <p:spPr>
            <a:xfrm>
              <a:off x="1547509" y="3200400"/>
              <a:ext cx="199100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طیف مقادیر : </a:t>
              </a:r>
              <a:r>
                <a:rPr lang="en-US" sz="1600" dirty="0" smtClean="0">
                  <a:solidFill>
                    <a:schemeClr val="tx1"/>
                  </a:solidFill>
                </a:rPr>
                <a:t>[0,..,20]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endCxn id="10" idx="3"/>
            </p:cNvCxnSpPr>
            <p:nvPr/>
          </p:nvCxnSpPr>
          <p:spPr>
            <a:xfrm flipH="1">
              <a:off x="3538513" y="3200400"/>
              <a:ext cx="763954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Left Brace 23"/>
          <p:cNvSpPr/>
          <p:nvPr/>
        </p:nvSpPr>
        <p:spPr>
          <a:xfrm flipH="1">
            <a:off x="4452869" y="2743200"/>
            <a:ext cx="214043" cy="1676400"/>
          </a:xfrm>
          <a:prstGeom prst="leftBrace">
            <a:avLst>
              <a:gd name="adj1" fmla="val 42619"/>
              <a:gd name="adj2" fmla="val 3543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942953" y="3124200"/>
            <a:ext cx="3677047" cy="775924"/>
            <a:chOff x="1123553" y="2135490"/>
            <a:chExt cx="3677047" cy="775924"/>
          </a:xfrm>
        </p:grpSpPr>
        <p:sp>
          <p:nvSpPr>
            <p:cNvPr id="17" name="Rounded Rectangle 16"/>
            <p:cNvSpPr/>
            <p:nvPr/>
          </p:nvSpPr>
          <p:spPr>
            <a:xfrm>
              <a:off x="1123553" y="2135490"/>
              <a:ext cx="3677047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1-</a:t>
              </a:r>
              <a:r>
                <a:rPr lang="fa-IR" sz="1600" dirty="0" smtClean="0">
                  <a:solidFill>
                    <a:srgbClr val="000099"/>
                  </a:solidFill>
                </a:rPr>
                <a:t> </a:t>
              </a:r>
              <a:r>
                <a:rPr lang="fa-IR" sz="1600" b="1" dirty="0" smtClean="0">
                  <a:solidFill>
                    <a:srgbClr val="000099"/>
                  </a:solidFill>
                </a:rPr>
                <a:t>شناسه</a:t>
              </a:r>
              <a:r>
                <a:rPr lang="fa-IR" sz="1600" dirty="0" smtClean="0">
                  <a:solidFill>
                    <a:srgbClr val="000099"/>
                  </a:solidFill>
                </a:rPr>
                <a:t> </a:t>
              </a:r>
              <a:r>
                <a:rPr lang="en-US" sz="1500" dirty="0" smtClean="0">
                  <a:solidFill>
                    <a:schemeClr val="tx1"/>
                  </a:solidFill>
                </a:rPr>
                <a:t>Entity Identifier </a:t>
              </a:r>
              <a:r>
                <a:rPr lang="en-US" sz="1400" dirty="0" smtClean="0">
                  <a:solidFill>
                    <a:schemeClr val="tx1"/>
                  </a:solidFill>
                </a:rPr>
                <a:t>(EID)</a:t>
              </a:r>
              <a:endParaRPr lang="fa-IR" sz="16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2- </a:t>
              </a:r>
              <a:r>
                <a:rPr lang="fa-IR" sz="1600" b="1" dirty="0" smtClean="0">
                  <a:solidFill>
                    <a:srgbClr val="000099"/>
                  </a:solidFill>
                </a:rPr>
                <a:t>ناشناسه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 flipH="1">
              <a:off x="4681470" y="2223119"/>
              <a:ext cx="94188" cy="5829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852023" y="2743200"/>
            <a:ext cx="3677047" cy="1676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1- </a:t>
            </a:r>
            <a:r>
              <a:rPr lang="fa-IR" sz="1600" b="1" dirty="0" smtClean="0">
                <a:solidFill>
                  <a:srgbClr val="C00000"/>
                </a:solidFill>
              </a:rPr>
              <a:t>یکتایی</a:t>
            </a:r>
            <a:r>
              <a:rPr lang="fa-IR" sz="1600" dirty="0" smtClean="0">
                <a:solidFill>
                  <a:schemeClr val="tx1"/>
                </a:solidFill>
              </a:rPr>
              <a:t> مقدار </a:t>
            </a:r>
            <a:r>
              <a:rPr lang="en-US" sz="1500" dirty="0" smtClean="0">
                <a:solidFill>
                  <a:schemeClr val="tx1"/>
                </a:solidFill>
              </a:rPr>
              <a:t>Uniqueness</a:t>
            </a:r>
            <a:endParaRPr lang="fa-IR" sz="1500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2- مقادیرش همیشه </a:t>
            </a:r>
            <a:r>
              <a:rPr lang="fa-IR" sz="1600" b="1" dirty="0" smtClean="0">
                <a:solidFill>
                  <a:srgbClr val="C00000"/>
                </a:solidFill>
              </a:rPr>
              <a:t>معلوم</a:t>
            </a:r>
            <a:r>
              <a:rPr lang="fa-IR" sz="1600" dirty="0" smtClean="0">
                <a:solidFill>
                  <a:schemeClr val="tx1"/>
                </a:solidFill>
              </a:rPr>
              <a:t> باشد (هیچمقدارناپذیر)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- - - - - - - - - - - - - - - - - - - - - - - - - - 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3- طول کد نمایش حتی‏الامکان کوتاه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4- مقادیرش حتی‏الامکان تغییر ناپذیر</a:t>
            </a:r>
          </a:p>
        </p:txBody>
      </p:sp>
      <p:cxnSp>
        <p:nvCxnSpPr>
          <p:cNvPr id="23" name="Straight Arrow Connector 22"/>
          <p:cNvCxnSpPr>
            <a:endCxn id="24" idx="1"/>
          </p:cNvCxnSpPr>
          <p:nvPr/>
        </p:nvCxnSpPr>
        <p:spPr>
          <a:xfrm flipH="1">
            <a:off x="4719475" y="3337216"/>
            <a:ext cx="31759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33400" y="3886200"/>
            <a:ext cx="1404870" cy="609600"/>
            <a:chOff x="365718" y="4011963"/>
            <a:chExt cx="1404870" cy="609600"/>
          </a:xfrm>
        </p:grpSpPr>
        <p:sp>
          <p:nvSpPr>
            <p:cNvPr id="25" name="Left Brace 24"/>
            <p:cNvSpPr/>
            <p:nvPr/>
          </p:nvSpPr>
          <p:spPr>
            <a:xfrm>
              <a:off x="1676400" y="4038600"/>
              <a:ext cx="94188" cy="5829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65718" y="4011963"/>
              <a:ext cx="1310682" cy="533400"/>
              <a:chOff x="81395" y="4011963"/>
              <a:chExt cx="1310682" cy="533400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1080365" y="4346027"/>
                <a:ext cx="31171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/>
              <p:cNvSpPr/>
              <p:nvPr/>
            </p:nvSpPr>
            <p:spPr>
              <a:xfrm>
                <a:off x="81395" y="4011963"/>
                <a:ext cx="985405" cy="533400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dirty="0" smtClean="0">
                    <a:solidFill>
                      <a:schemeClr val="tx1"/>
                    </a:solidFill>
                  </a:rPr>
                  <a:t>بهتر است که داشته باشد.</a:t>
                </a:r>
              </a:p>
            </p:txBody>
          </p:sp>
        </p:grpSp>
      </p:grpSp>
      <p:sp>
        <p:nvSpPr>
          <p:cNvPr id="50" name="Rounded Rectangle 49"/>
          <p:cNvSpPr/>
          <p:nvPr/>
        </p:nvSpPr>
        <p:spPr>
          <a:xfrm>
            <a:off x="256032" y="5396276"/>
            <a:ext cx="7194332" cy="7759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1- </a:t>
            </a:r>
            <a:r>
              <a:rPr lang="fa-IR" sz="1600" b="1" dirty="0" smtClean="0">
                <a:solidFill>
                  <a:srgbClr val="000099"/>
                </a:solidFill>
              </a:rPr>
              <a:t>ساده – تجزیه ناپذیر</a:t>
            </a:r>
            <a:r>
              <a:rPr lang="fa-IR" sz="1600" b="1" dirty="0" smtClean="0">
                <a:solidFill>
                  <a:schemeClr val="tx1"/>
                </a:solidFill>
              </a:rPr>
              <a:t>: </a:t>
            </a:r>
            <a:r>
              <a:rPr lang="fa-IR" sz="1600" dirty="0" smtClean="0">
                <a:solidFill>
                  <a:schemeClr val="tx1"/>
                </a:solidFill>
              </a:rPr>
              <a:t>از نظر معنایی در یک محیط مشخص - اگر صفت را تجزیه کنیم، خودِ </a:t>
            </a:r>
            <a:r>
              <a:rPr lang="fa-IR" sz="1600" dirty="0">
                <a:solidFill>
                  <a:schemeClr val="tx1"/>
                </a:solidFill>
              </a:rPr>
              <a:t>تکه‌ها</a:t>
            </a:r>
            <a:r>
              <a:rPr lang="fa-IR" sz="1600" dirty="0" smtClean="0">
                <a:solidFill>
                  <a:schemeClr val="tx1"/>
                </a:solidFill>
              </a:rPr>
              <a:t> مقداری از صفت در آن محیط نشود. مثال: عنوان درس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2- </a:t>
            </a:r>
            <a:r>
              <a:rPr lang="fa-IR" sz="1600" b="1" dirty="0" smtClean="0">
                <a:solidFill>
                  <a:srgbClr val="000099"/>
                </a:solidFill>
              </a:rPr>
              <a:t>مرکّب</a:t>
            </a:r>
            <a:r>
              <a:rPr lang="fa-IR" sz="1600" dirty="0" smtClean="0">
                <a:solidFill>
                  <a:schemeClr val="tx1"/>
                </a:solidFill>
              </a:rPr>
              <a:t>: از چند صفت ساده (و </a:t>
            </a:r>
            <a:r>
              <a:rPr lang="fa-IR" sz="1600" dirty="0">
                <a:solidFill>
                  <a:schemeClr val="tx1"/>
                </a:solidFill>
              </a:rPr>
              <a:t>می‌تواند</a:t>
            </a:r>
            <a:r>
              <a:rPr lang="fa-IR" sz="1600" dirty="0" smtClean="0">
                <a:solidFill>
                  <a:schemeClr val="tx1"/>
                </a:solidFill>
              </a:rPr>
              <a:t> ساختار سلسله مراتبی هم داشته باشد) مثال: آدرس (ترکیبی از استان، شهر، خیابان، ...) </a:t>
            </a:r>
          </a:p>
        </p:txBody>
      </p:sp>
      <p:sp>
        <p:nvSpPr>
          <p:cNvPr id="52" name="Left Brace 51"/>
          <p:cNvSpPr/>
          <p:nvPr/>
        </p:nvSpPr>
        <p:spPr>
          <a:xfrm flipH="1">
            <a:off x="7422932" y="5122521"/>
            <a:ext cx="197068" cy="1354479"/>
          </a:xfrm>
          <a:prstGeom prst="leftBrace">
            <a:avLst>
              <a:gd name="adj1" fmla="val 42619"/>
              <a:gd name="adj2" fmla="val 2330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65354" y="1371600"/>
            <a:ext cx="1864046" cy="533400"/>
            <a:chOff x="1943537" y="2743200"/>
            <a:chExt cx="1773506" cy="533400"/>
          </a:xfrm>
        </p:grpSpPr>
        <p:sp>
          <p:nvSpPr>
            <p:cNvPr id="8" name="Rounded Rectangle 7"/>
            <p:cNvSpPr/>
            <p:nvPr/>
          </p:nvSpPr>
          <p:spPr>
            <a:xfrm>
              <a:off x="1943537" y="2743200"/>
              <a:ext cx="155601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 از دامنه</a:t>
              </a:r>
              <a:r>
                <a:rPr lang="fa-IR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u="sng" dirty="0" smtClean="0">
                  <a:solidFill>
                    <a:schemeClr val="tx1"/>
                  </a:solidFill>
                </a:rPr>
                <a:t>Grade</a:t>
              </a:r>
              <a:endParaRPr lang="fa-IR" sz="1600" u="sng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390800" y="3057072"/>
              <a:ext cx="326243" cy="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4138" y="2861803"/>
            <a:ext cx="1008588" cy="582963"/>
            <a:chOff x="154138" y="2861803"/>
            <a:chExt cx="1008588" cy="582963"/>
          </a:xfrm>
        </p:grpSpPr>
        <p:grpSp>
          <p:nvGrpSpPr>
            <p:cNvPr id="33" name="Group 32"/>
            <p:cNvGrpSpPr/>
            <p:nvPr/>
          </p:nvGrpSpPr>
          <p:grpSpPr>
            <a:xfrm>
              <a:off x="154138" y="2861803"/>
              <a:ext cx="1008588" cy="582963"/>
              <a:chOff x="762000" y="4038600"/>
              <a:chExt cx="1008588" cy="582963"/>
            </a:xfrm>
          </p:grpSpPr>
          <p:sp>
            <p:nvSpPr>
              <p:cNvPr id="34" name="Left Brace 33"/>
              <p:cNvSpPr/>
              <p:nvPr/>
            </p:nvSpPr>
            <p:spPr>
              <a:xfrm>
                <a:off x="1676400" y="4038600"/>
                <a:ext cx="94188" cy="582963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762000" y="4038600"/>
                <a:ext cx="609600" cy="533400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dirty="0" smtClean="0">
                    <a:solidFill>
                      <a:schemeClr val="tx1"/>
                    </a:solidFill>
                  </a:rPr>
                  <a:t>ویژگی ذاتی</a:t>
                </a:r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 flipH="1">
              <a:off x="772592" y="3139966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368" y="1418772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42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/>
              <a:t>(</a:t>
            </a:r>
            <a:r>
              <a:rPr lang="fa-IR" sz="2000" dirty="0" smtClean="0"/>
              <a:t>ادامه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400050" lvl="1" indent="-400050"/>
            <a:r>
              <a:rPr lang="fa-IR" sz="1800" b="1" dirty="0" smtClean="0">
                <a:solidFill>
                  <a:srgbClr val="C00000"/>
                </a:solidFill>
              </a:rPr>
              <a:t>توجه</a:t>
            </a:r>
            <a:r>
              <a:rPr lang="fa-IR" sz="1800" b="1" dirty="0">
                <a:solidFill>
                  <a:srgbClr val="C00000"/>
                </a:solidFill>
              </a:rPr>
              <a:t>: </a:t>
            </a:r>
            <a:r>
              <a:rPr lang="fa-IR" sz="1800" dirty="0"/>
              <a:t>ساده یا مرکب بودن </a:t>
            </a:r>
            <a:r>
              <a:rPr lang="fa-IR" sz="1800" b="1" u="sng" dirty="0"/>
              <a:t>نسبی</a:t>
            </a:r>
            <a:r>
              <a:rPr lang="fa-IR" sz="1800" dirty="0"/>
              <a:t> است و نه مطلق. بستگی به حیطه معنایی و کاربرد دارد. (مثال: آدرس از دید نشریه (ساده) یا از دید شهرداری (مرکب).</a:t>
            </a:r>
            <a:endParaRPr lang="en-US" sz="1800" dirty="0"/>
          </a:p>
          <a:p>
            <a:pPr marL="0" indent="0">
              <a:buNone/>
            </a:pPr>
            <a:r>
              <a:rPr lang="fa-IR" sz="1800" dirty="0" smtClean="0"/>
              <a:t>         اینکه صفت مرکّب را در یک فیلد ذخیره کنیم یا اجزا را در فیلدهای مجزا به چه عواملی بستگی دارد؟</a:t>
            </a:r>
          </a:p>
          <a:p>
            <a:pPr marL="0" indent="0">
              <a:buNone/>
            </a:pPr>
            <a:endParaRPr lang="fa-IR" sz="1200" dirty="0" smtClean="0"/>
          </a:p>
          <a:p>
            <a:pPr marL="0" lvl="1" indent="0"/>
            <a:r>
              <a:rPr lang="fa-IR" dirty="0" smtClean="0"/>
              <a:t>رده بندی صفت (ادامه):</a:t>
            </a:r>
          </a:p>
          <a:p>
            <a:pPr marL="0" lvl="1" indent="0"/>
            <a:r>
              <a:rPr lang="fa-IR" dirty="0" smtClean="0"/>
              <a:t>صفت</a:t>
            </a:r>
          </a:p>
          <a:p>
            <a:pPr marL="0" lvl="1" indent="0"/>
            <a:endParaRPr lang="fa-IR" sz="3200" dirty="0"/>
          </a:p>
          <a:p>
            <a:pPr marL="0" lvl="1" indent="0"/>
            <a:endParaRPr lang="fa-IR" dirty="0" smtClean="0"/>
          </a:p>
          <a:p>
            <a:pPr marL="0" lvl="1" indent="0"/>
            <a:r>
              <a:rPr lang="fa-IR" dirty="0" smtClean="0"/>
              <a:t>توجه: صفت </a:t>
            </a:r>
            <a:endParaRPr lang="fa-IR" dirty="0"/>
          </a:p>
          <a:p>
            <a:pPr marL="457200" lvl="1" indent="0">
              <a:buNone/>
            </a:pPr>
            <a:endParaRPr lang="fa-IR" sz="1400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2"/>
            <a:endParaRPr lang="fa-IR" dirty="0" smtClean="0"/>
          </a:p>
          <a:p>
            <a:pPr lvl="2"/>
            <a:endParaRPr lang="fa-IR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5147" y="3480816"/>
            <a:ext cx="7331900" cy="775924"/>
            <a:chOff x="-1930399" y="2135490"/>
            <a:chExt cx="6764269" cy="775924"/>
          </a:xfrm>
        </p:grpSpPr>
        <p:sp>
          <p:nvSpPr>
            <p:cNvPr id="7" name="Rounded Rectangle 6"/>
            <p:cNvSpPr/>
            <p:nvPr/>
          </p:nvSpPr>
          <p:spPr>
            <a:xfrm>
              <a:off x="-1930399" y="2135490"/>
              <a:ext cx="6731000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1-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تک مقداری</a:t>
              </a:r>
              <a:r>
                <a:rPr lang="fa-IR" sz="1700" b="1" dirty="0" smtClean="0">
                  <a:solidFill>
                    <a:schemeClr val="tx1"/>
                  </a:solidFill>
                </a:rPr>
                <a:t>: </a:t>
              </a:r>
              <a:r>
                <a:rPr lang="fa-IR" sz="1700" dirty="0" smtClean="0">
                  <a:solidFill>
                    <a:schemeClr val="tx1"/>
                  </a:solidFill>
                </a:rPr>
                <a:t>به ازای یک نمونه از نوع‏موجودیت </a:t>
              </a:r>
              <a:r>
                <a:rPr lang="en-US" sz="1700" dirty="0" smtClean="0">
                  <a:solidFill>
                    <a:schemeClr val="tx1"/>
                  </a:solidFill>
                </a:rPr>
                <a:t>E</a:t>
              </a:r>
              <a:r>
                <a:rPr lang="fa-IR" sz="1700" dirty="0" smtClean="0">
                  <a:solidFill>
                    <a:schemeClr val="tx1"/>
                  </a:solidFill>
                </a:rPr>
                <a:t>، حدّاکثر یک مقدار می‏گیرد.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نام درس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2-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چند مقداری</a:t>
              </a:r>
              <a:r>
                <a:rPr lang="fa-IR" sz="1700" b="1" dirty="0" smtClean="0">
                  <a:solidFill>
                    <a:schemeClr val="tx1"/>
                  </a:solidFill>
                </a:rPr>
                <a:t>: </a:t>
              </a:r>
              <a:r>
                <a:rPr lang="fa-IR" sz="1700" dirty="0" smtClean="0">
                  <a:solidFill>
                    <a:schemeClr val="tx1"/>
                  </a:solidFill>
                </a:rPr>
                <a:t>حدّاقل برای یک نمونه </a:t>
              </a:r>
              <a:r>
                <a:rPr lang="fa-IR" sz="1700" dirty="0">
                  <a:solidFill>
                    <a:schemeClr val="tx1"/>
                  </a:solidFill>
                </a:rPr>
                <a:t>از </a:t>
              </a:r>
              <a:r>
                <a:rPr lang="fa-IR" sz="1700" dirty="0" smtClean="0">
                  <a:solidFill>
                    <a:schemeClr val="tx1"/>
                  </a:solidFill>
                </a:rPr>
                <a:t>نوع‏موجودیت </a:t>
              </a:r>
              <a:r>
                <a:rPr lang="en-US" sz="1700" dirty="0">
                  <a:solidFill>
                    <a:schemeClr val="tx1"/>
                  </a:solidFill>
                </a:rPr>
                <a:t>E</a:t>
              </a:r>
              <a:r>
                <a:rPr lang="fa-IR" sz="1700" dirty="0">
                  <a:solidFill>
                    <a:schemeClr val="tx1"/>
                  </a:solidFill>
                </a:rPr>
                <a:t>، بیش </a:t>
              </a:r>
              <a:r>
                <a:rPr lang="fa-IR" sz="1700" dirty="0" smtClean="0">
                  <a:solidFill>
                    <a:schemeClr val="tx1"/>
                  </a:solidFill>
                </a:rPr>
                <a:t>از یک مقدار 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شماره تلفن استاد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739682" y="2193971"/>
              <a:ext cx="9418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3332" y="5105400"/>
            <a:ext cx="6764268" cy="1288431"/>
            <a:chOff x="-1930399" y="1946585"/>
            <a:chExt cx="6764268" cy="1288431"/>
          </a:xfrm>
        </p:grpSpPr>
        <p:sp>
          <p:nvSpPr>
            <p:cNvPr id="21" name="Rounded Rectangle 20"/>
            <p:cNvSpPr/>
            <p:nvPr/>
          </p:nvSpPr>
          <p:spPr>
            <a:xfrm>
              <a:off x="-1930399" y="2135490"/>
              <a:ext cx="6731000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ساده – تک مقداری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مرکّب - تک مقداری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ساده - چند مقداری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مرکّب - چند مقداری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 flipH="1">
              <a:off x="4749308" y="1946585"/>
              <a:ext cx="84561" cy="1288431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7" name="Picture 1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83" y="2264216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3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/>
              <a:t>(ادامه </a:t>
            </a:r>
            <a:r>
              <a:rPr lang="fa-IR" sz="2000" dirty="0" smtClean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a-IR" dirty="0" smtClean="0"/>
          </a:p>
          <a:p>
            <a:r>
              <a:rPr lang="fa-IR" dirty="0" smtClean="0"/>
              <a:t>صفت  </a:t>
            </a:r>
          </a:p>
          <a:p>
            <a:endParaRPr lang="fa-IR" dirty="0" smtClean="0"/>
          </a:p>
          <a:p>
            <a:endParaRPr lang="fa-IR" dirty="0"/>
          </a:p>
          <a:p>
            <a:pPr lvl="1"/>
            <a:r>
              <a:rPr lang="fa-IR" dirty="0" smtClean="0"/>
              <a:t>مشکلات </a:t>
            </a:r>
            <a:r>
              <a:rPr lang="fa-IR" dirty="0"/>
              <a:t>هیچمقدار؟ </a:t>
            </a:r>
            <a:r>
              <a:rPr lang="en-US" dirty="0"/>
              <a:t>package</a:t>
            </a:r>
            <a:r>
              <a:rPr lang="fa-IR" dirty="0"/>
              <a:t> ها با آن چه برخوردی دارند؟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1" y="1481279"/>
            <a:ext cx="7772400" cy="1431475"/>
            <a:chOff x="-10318" y="1801893"/>
            <a:chExt cx="4844187" cy="1431475"/>
          </a:xfrm>
        </p:grpSpPr>
        <p:sp>
          <p:nvSpPr>
            <p:cNvPr id="5" name="Rounded Rectangle 4"/>
            <p:cNvSpPr/>
            <p:nvPr/>
          </p:nvSpPr>
          <p:spPr>
            <a:xfrm>
              <a:off x="-10318" y="2135490"/>
              <a:ext cx="4810919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1-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هیچمقدارپذیر</a:t>
              </a:r>
              <a:r>
                <a:rPr lang="fa-IR" sz="1700" dirty="0" smtClean="0">
                  <a:solidFill>
                    <a:srgbClr val="000099"/>
                  </a:solidFill>
                </a:rPr>
                <a:t> </a:t>
              </a:r>
              <a:r>
                <a:rPr lang="fa-IR" sz="17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Nullable</a:t>
              </a:r>
              <a:r>
                <a:rPr lang="fa-IR" sz="1700" dirty="0" smtClean="0">
                  <a:solidFill>
                    <a:schemeClr val="tx1"/>
                  </a:solidFill>
                </a:rPr>
                <a:t> یا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Nullvalue</a:t>
              </a:r>
              <a:r>
                <a:rPr lang="fa-IR" sz="1700" dirty="0" smtClean="0">
                  <a:solidFill>
                    <a:schemeClr val="tx1"/>
                  </a:solidFill>
                </a:rPr>
                <a:t>): مقدار صفت می‏تواند ناشناخته، ناموجود، تعریف نشده یا غیر قابل اِعمال باشد.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شماره تلفن دانشجو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2-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هیچمقدارناپذیر</a:t>
              </a:r>
              <a:r>
                <a:rPr lang="fa-IR" sz="1700" b="1" dirty="0" smtClean="0">
                  <a:solidFill>
                    <a:schemeClr val="tx1"/>
                  </a:solidFill>
                </a:rPr>
                <a:t> </a:t>
              </a:r>
              <a:r>
                <a:rPr lang="fa-IR" sz="17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 smtClean="0">
                  <a:solidFill>
                    <a:schemeClr val="tx1"/>
                  </a:solidFill>
                </a:rPr>
                <a:t>Not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nullabe</a:t>
              </a:r>
              <a:r>
                <a:rPr lang="fa-IR" sz="1700" dirty="0" smtClean="0">
                  <a:solidFill>
                    <a:schemeClr val="tx1"/>
                  </a:solidFill>
                </a:rPr>
                <a:t>): مقدار صفت برای هر نمونه از نوع‏موجودیت باید معلوم باشد.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شماره درس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739681" y="1801893"/>
              <a:ext cx="94188" cy="143147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7" name="Picture 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46299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8042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 smtClean="0"/>
              <a:t>(ادامه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endParaRPr lang="fa-IR" sz="1050" dirty="0" smtClean="0"/>
          </a:p>
          <a:p>
            <a:pPr marL="0" lvl="1" indent="0"/>
            <a:r>
              <a:rPr lang="fa-IR" dirty="0" smtClean="0"/>
              <a:t>صفت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marL="0" lvl="1" indent="0"/>
            <a:r>
              <a:rPr lang="fa-IR" sz="1900" b="1" dirty="0" smtClean="0">
                <a:solidFill>
                  <a:srgbClr val="C00000"/>
                </a:solidFill>
              </a:rPr>
              <a:t>تذکر: </a:t>
            </a:r>
            <a:r>
              <a:rPr lang="fa-IR" sz="1900" dirty="0" smtClean="0"/>
              <a:t>اگر صفتی ماهیت </a:t>
            </a:r>
            <a:r>
              <a:rPr lang="fa-IR" sz="1900" b="1" dirty="0" smtClean="0">
                <a:solidFill>
                  <a:srgbClr val="C00000"/>
                </a:solidFill>
              </a:rPr>
              <a:t>محاسبه شوندگی </a:t>
            </a:r>
            <a:r>
              <a:rPr lang="fa-IR" sz="1900" dirty="0" smtClean="0"/>
              <a:t>داشته باشد </a:t>
            </a:r>
            <a:r>
              <a:rPr lang="fa-IR" sz="1900" u="sng" dirty="0" smtClean="0"/>
              <a:t>لزوماً مجازی نیست</a:t>
            </a:r>
            <a:r>
              <a:rPr lang="fa-IR" sz="1900" dirty="0" smtClean="0"/>
              <a:t> و  ممکن است برای افزایش سرعت و در صورتی که بسامد (فرکانس) ارجاع زیاد باشد، مقدار ذخیره‏شده داشته باشد.</a:t>
            </a:r>
          </a:p>
          <a:p>
            <a:pPr lvl="2"/>
            <a:endParaRPr lang="fa-IR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985791" y="1702636"/>
            <a:ext cx="7091409" cy="811964"/>
            <a:chOff x="609601" y="1347036"/>
            <a:chExt cx="6524095" cy="811964"/>
          </a:xfrm>
        </p:grpSpPr>
        <p:sp>
          <p:nvSpPr>
            <p:cNvPr id="7" name="Rounded Rectangle 6"/>
            <p:cNvSpPr/>
            <p:nvPr/>
          </p:nvSpPr>
          <p:spPr>
            <a:xfrm>
              <a:off x="609601" y="1383076"/>
              <a:ext cx="6477001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1- </a:t>
              </a:r>
              <a:r>
                <a:rPr lang="fa-IR" b="1" dirty="0" smtClean="0">
                  <a:solidFill>
                    <a:schemeClr val="tx1"/>
                  </a:solidFill>
                </a:rPr>
                <a:t>واقعی (</a:t>
              </a:r>
              <a:r>
                <a:rPr lang="en-US" sz="1700" b="1" dirty="0" smtClean="0">
                  <a:solidFill>
                    <a:schemeClr val="tx1"/>
                  </a:solidFill>
                </a:rPr>
                <a:t>Real</a:t>
              </a:r>
              <a:r>
                <a:rPr lang="fa-IR" b="1" dirty="0" smtClean="0">
                  <a:solidFill>
                    <a:schemeClr val="tx1"/>
                  </a:solidFill>
                </a:rPr>
                <a:t>): </a:t>
              </a:r>
              <a:r>
                <a:rPr lang="fa-IR" dirty="0" smtClean="0">
                  <a:solidFill>
                    <a:schemeClr val="tx1"/>
                  </a:solidFill>
                </a:rPr>
                <a:t>مقدار ذخیره‏شده در </a:t>
              </a:r>
              <a:r>
                <a:rPr lang="en-US" sz="1700" dirty="0" smtClean="0">
                  <a:solidFill>
                    <a:schemeClr val="tx1"/>
                  </a:solidFill>
                </a:rPr>
                <a:t>DB</a:t>
              </a:r>
              <a:r>
                <a:rPr lang="fa-IR" dirty="0" smtClean="0">
                  <a:solidFill>
                    <a:schemeClr val="tx1"/>
                  </a:solidFill>
                </a:rPr>
                <a:t> دارد. </a:t>
              </a:r>
              <a:r>
                <a:rPr lang="fa-IR" dirty="0" smtClean="0">
                  <a:solidFill>
                    <a:srgbClr val="C00000"/>
                  </a:solidFill>
                </a:rPr>
                <a:t>مثال: </a:t>
              </a:r>
              <a:r>
                <a:rPr lang="fa-IR" dirty="0" smtClean="0">
                  <a:solidFill>
                    <a:schemeClr val="tx1"/>
                  </a:solidFill>
                </a:rPr>
                <a:t>نمره درس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2- </a:t>
              </a:r>
              <a:r>
                <a:rPr lang="fa-IR" b="1" dirty="0" smtClean="0">
                  <a:solidFill>
                    <a:schemeClr val="tx1"/>
                  </a:solidFill>
                </a:rPr>
                <a:t>مجازی - مشتق (</a:t>
              </a:r>
              <a:r>
                <a:rPr lang="en-US" sz="1700" b="1" dirty="0" smtClean="0">
                  <a:solidFill>
                    <a:schemeClr val="tx1"/>
                  </a:solidFill>
                </a:rPr>
                <a:t>Virtual</a:t>
              </a:r>
              <a:r>
                <a:rPr lang="fa-IR" b="1" dirty="0" smtClean="0">
                  <a:solidFill>
                    <a:schemeClr val="tx1"/>
                  </a:solidFill>
                </a:rPr>
                <a:t>): </a:t>
              </a:r>
              <a:r>
                <a:rPr lang="fa-IR" dirty="0" smtClean="0">
                  <a:solidFill>
                    <a:schemeClr val="tx1"/>
                  </a:solidFill>
                </a:rPr>
                <a:t>مقدار</a:t>
              </a:r>
              <a:r>
                <a:rPr lang="fa-IR" b="1" dirty="0" smtClean="0">
                  <a:solidFill>
                    <a:schemeClr val="tx1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ذخیره‏شده در </a:t>
              </a:r>
              <a:r>
                <a:rPr lang="en-US" sz="1700" dirty="0" smtClean="0">
                  <a:solidFill>
                    <a:schemeClr val="tx1"/>
                  </a:solidFill>
                </a:rPr>
                <a:t>DB</a:t>
              </a:r>
              <a:r>
                <a:rPr lang="fa-IR" sz="1700" dirty="0" smtClean="0">
                  <a:solidFill>
                    <a:schemeClr val="tx1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ندارد، سیستم با پردازشی معمولاً </a:t>
              </a:r>
              <a:r>
                <a:rPr lang="fa-IR" b="1" dirty="0" smtClean="0">
                  <a:solidFill>
                    <a:srgbClr val="C00000"/>
                  </a:solidFill>
                </a:rPr>
                <a:t>محاسبه</a:t>
              </a:r>
              <a:r>
                <a:rPr lang="fa-IR" dirty="0" smtClean="0">
                  <a:solidFill>
                    <a:srgbClr val="C00000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و مقدارش را در اختیار کاربر قرار </a:t>
              </a:r>
              <a:r>
                <a:rPr lang="fa-IR" dirty="0">
                  <a:solidFill>
                    <a:schemeClr val="tx1"/>
                  </a:solidFill>
                </a:rPr>
                <a:t>می‌دهد</a:t>
              </a:r>
              <a:r>
                <a:rPr lang="fa-IR" dirty="0" smtClean="0">
                  <a:solidFill>
                    <a:schemeClr val="tx1"/>
                  </a:solidFill>
                </a:rPr>
                <a:t>. </a:t>
              </a:r>
              <a:r>
                <a:rPr lang="fa-IR" dirty="0" smtClean="0">
                  <a:solidFill>
                    <a:srgbClr val="C00000"/>
                  </a:solidFill>
                </a:rPr>
                <a:t>مثال: </a:t>
              </a:r>
              <a:r>
                <a:rPr lang="fa-IR" dirty="0" smtClean="0">
                  <a:solidFill>
                    <a:schemeClr val="tx1"/>
                  </a:solidFill>
                </a:rPr>
                <a:t>میانگین نمرات درس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7010401" y="1347036"/>
              <a:ext cx="123295" cy="811964"/>
            </a:xfrm>
            <a:prstGeom prst="leftBrace">
              <a:avLst>
                <a:gd name="adj1" fmla="val 42619"/>
                <a:gd name="adj2" fmla="val 3524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8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مدل‌سازی معنایی داده‏ها  (</a:t>
            </a:r>
            <a:r>
              <a:rPr lang="en-US" dirty="0" smtClean="0"/>
              <a:t>Semantic Data Modeling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a-IR" dirty="0" smtClean="0"/>
          </a:p>
          <a:p>
            <a:r>
              <a:rPr lang="fa-IR" b="1" dirty="0" smtClean="0"/>
              <a:t>داده‌های </a:t>
            </a:r>
            <a:r>
              <a:rPr lang="fa-IR" dirty="0"/>
              <a:t>ذخیره‏شد</a:t>
            </a:r>
            <a:r>
              <a:rPr lang="fa-IR" b="1" dirty="0" smtClean="0"/>
              <a:t>نی در </a:t>
            </a:r>
            <a:r>
              <a:rPr lang="en-US" b="1" dirty="0" smtClean="0"/>
              <a:t>DB</a:t>
            </a:r>
          </a:p>
          <a:p>
            <a:pPr lvl="1"/>
            <a:endParaRPr lang="fa-IR" dirty="0" smtClean="0"/>
          </a:p>
          <a:p>
            <a:pPr lvl="1"/>
            <a:r>
              <a:rPr lang="fa-IR" b="1" dirty="0" smtClean="0"/>
              <a:t>داده‏های کاربری</a:t>
            </a:r>
          </a:p>
          <a:p>
            <a:pPr lvl="2"/>
            <a:r>
              <a:rPr lang="fa-IR" dirty="0" smtClean="0"/>
              <a:t>موسوم‌اند به داده‏های عملیاتی</a:t>
            </a:r>
          </a:p>
          <a:p>
            <a:pPr lvl="2"/>
            <a:r>
              <a:rPr lang="fa-IR" dirty="0" smtClean="0"/>
              <a:t>پایا هستند: بعد از اجرای برنامه کاربر کماکان در سیستم ماندگارند[حسب تعریف]</a:t>
            </a:r>
          </a:p>
          <a:p>
            <a:pPr lvl="2"/>
            <a:r>
              <a:rPr lang="fa-IR" dirty="0" smtClean="0"/>
              <a:t>لزوماً همان داده‌های </a:t>
            </a:r>
            <a:r>
              <a:rPr lang="en-US" dirty="0" smtClean="0"/>
              <a:t>I/O</a:t>
            </a:r>
            <a:r>
              <a:rPr lang="fa-IR" dirty="0" smtClean="0"/>
              <a:t> نیستند. هر داده موجود در پایگاه داده لزوما داده ورودی نیست و هر داده خروجی از پایگاه</a:t>
            </a:r>
            <a:r>
              <a:rPr lang="fa-IR" dirty="0"/>
              <a:t> </a:t>
            </a:r>
            <a:r>
              <a:rPr lang="fa-IR" dirty="0" smtClean="0"/>
              <a:t>داده لزوماً در پایگاه داده ذخیره‏شده نیست (مانند داده‏های محاسبه شده از داده‏های موجود- میانگین نمرات)</a:t>
            </a:r>
          </a:p>
          <a:p>
            <a:pPr lvl="1"/>
            <a:r>
              <a:rPr lang="fa-IR" b="1" dirty="0" smtClean="0"/>
              <a:t>داده‏های سیستمی</a:t>
            </a:r>
          </a:p>
          <a:p>
            <a:pPr lvl="2"/>
            <a:r>
              <a:rPr lang="fa-IR" dirty="0" smtClean="0"/>
              <a:t>سیستم  تولید می‏کند برای انجام وظایفش</a:t>
            </a:r>
            <a:endParaRPr lang="en-US" dirty="0" smtClean="0"/>
          </a:p>
          <a:p>
            <a:pPr lvl="1"/>
            <a:endParaRPr lang="fa-IR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3505200" y="1524000"/>
            <a:ext cx="2286001" cy="533400"/>
            <a:chOff x="1034142" y="3200400"/>
            <a:chExt cx="3265716" cy="533400"/>
          </a:xfrm>
        </p:grpSpPr>
        <p:sp>
          <p:nvSpPr>
            <p:cNvPr id="8" name="Rounded Rectangle 7"/>
            <p:cNvSpPr/>
            <p:nvPr/>
          </p:nvSpPr>
          <p:spPr>
            <a:xfrm>
              <a:off x="1034142" y="32004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کاربری</a:t>
              </a:r>
            </a:p>
          </p:txBody>
        </p:sp>
        <p:cxnSp>
          <p:nvCxnSpPr>
            <p:cNvPr id="9" name="Straight Arrow Connector 8"/>
            <p:cNvCxnSpPr>
              <a:endCxn id="8" idx="3"/>
            </p:cNvCxnSpPr>
            <p:nvPr/>
          </p:nvCxnSpPr>
          <p:spPr>
            <a:xfrm flipH="1" flipV="1">
              <a:off x="3499546" y="3467100"/>
              <a:ext cx="800312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05200" y="2133600"/>
            <a:ext cx="2286001" cy="533400"/>
            <a:chOff x="1034142" y="3200400"/>
            <a:chExt cx="3265716" cy="533400"/>
          </a:xfrm>
        </p:grpSpPr>
        <p:sp>
          <p:nvSpPr>
            <p:cNvPr id="12" name="Rounded Rectangle 11"/>
            <p:cNvSpPr/>
            <p:nvPr/>
          </p:nvSpPr>
          <p:spPr>
            <a:xfrm>
              <a:off x="1034142" y="32004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سیستمی</a:t>
              </a:r>
            </a:p>
          </p:txBody>
        </p:sp>
        <p:cxnSp>
          <p:nvCxnSpPr>
            <p:cNvPr id="13" name="Straight Arrow Connector 12"/>
            <p:cNvCxnSpPr>
              <a:endCxn id="12" idx="3"/>
            </p:cNvCxnSpPr>
            <p:nvPr/>
          </p:nvCxnSpPr>
          <p:spPr>
            <a:xfrm flipH="1">
              <a:off x="3499545" y="3200400"/>
              <a:ext cx="800313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057400" y="1828800"/>
            <a:ext cx="2286000" cy="533400"/>
            <a:chOff x="2057400" y="2362200"/>
            <a:chExt cx="2286000" cy="5334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62200"/>
              <a:ext cx="172578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ابتدا باید مدل شوند.</a:t>
              </a:r>
            </a:p>
          </p:txBody>
        </p:sp>
        <p:sp>
          <p:nvSpPr>
            <p:cNvPr id="10" name="Left Arrow 9"/>
            <p:cNvSpPr/>
            <p:nvPr/>
          </p:nvSpPr>
          <p:spPr>
            <a:xfrm>
              <a:off x="3747209" y="2514600"/>
              <a:ext cx="596191" cy="304800"/>
            </a:xfrm>
            <a:prstGeom prst="lef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98347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7030A0"/>
                    </a:solidFill>
                  </a:rPr>
                  <a:t>نوع‏ارتباط </a:t>
                </a:r>
                <a:r>
                  <a:rPr lang="en-US" sz="1900" b="1" dirty="0" smtClean="0">
                    <a:solidFill>
                      <a:srgbClr val="7030A0"/>
                    </a:solidFill>
                  </a:rPr>
                  <a:t>Relationship Type</a:t>
                </a:r>
                <a:r>
                  <a:rPr lang="fa-IR" b="1" dirty="0" smtClean="0">
                    <a:solidFill>
                      <a:srgbClr val="7030A0"/>
                    </a:solidFill>
                  </a:rPr>
                  <a:t>:</a:t>
                </a:r>
                <a:endParaRPr lang="en-US" b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fa-IR" dirty="0" smtClean="0"/>
                  <a:t>بستگی، اندرکنش و یا تعامل بین </a:t>
                </a:r>
                <a:r>
                  <a:rPr lang="fa-IR" sz="1900" dirty="0" smtClean="0"/>
                  <a:t>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/>
                      </a:rPr>
                      <m:t>𝑵</m:t>
                    </m:r>
                    <m:r>
                      <a:rPr lang="en-US" sz="1900" i="1">
                        <a:latin typeface="Cambria Math"/>
                      </a:rPr>
                      <m:t>≥</m:t>
                    </m:r>
                    <m:r>
                      <a:rPr lang="en-US" sz="1900" i="1">
                        <a:latin typeface="Cambria Math"/>
                      </a:rPr>
                      <m:t>𝟏</m:t>
                    </m:r>
                  </m:oMath>
                </a14:m>
                <a:r>
                  <a:rPr lang="fa-IR" sz="1900" dirty="0"/>
                  <a:t> </a:t>
                </a:r>
                <a:r>
                  <a:rPr lang="fa-IR" dirty="0" smtClean="0"/>
                  <a:t>نوع‏موجودیت</a:t>
                </a:r>
                <a:endParaRPr lang="fa-IR" dirty="0"/>
              </a:p>
              <a:p>
                <a:pPr lvl="1"/>
                <a:endParaRPr lang="fa-IR" dirty="0"/>
              </a:p>
              <a:p>
                <a:pPr marL="457200" lvl="1" indent="0">
                  <a:buNone/>
                </a:pPr>
                <a:endParaRPr lang="fa-IR" dirty="0" smtClean="0"/>
              </a:p>
              <a:p>
                <a:pPr marL="457200" lvl="1" indent="0">
                  <a:buNone/>
                </a:pPr>
                <a:r>
                  <a:rPr lang="fa-IR" dirty="0" smtClean="0"/>
                  <a:t>    نوع‏ارتباط بین نوع‏موجودیت‏های دانشجو و </a:t>
                </a:r>
                <a:r>
                  <a:rPr lang="fa-IR" dirty="0"/>
                  <a:t>درس </a:t>
                </a:r>
                <a:r>
                  <a:rPr lang="fa-IR" dirty="0" smtClean="0"/>
                  <a:t>:</a:t>
                </a:r>
              </a:p>
              <a:p>
                <a:pPr lvl="2"/>
                <a:r>
                  <a:rPr lang="fa-IR" dirty="0"/>
                  <a:t>دانشجو درس را </a:t>
                </a:r>
                <a:r>
                  <a:rPr lang="fa-IR" dirty="0">
                    <a:solidFill>
                      <a:srgbClr val="0FC318"/>
                    </a:solidFill>
                  </a:rPr>
                  <a:t>انتخاب </a:t>
                </a:r>
                <a:r>
                  <a:rPr lang="fa-IR" dirty="0"/>
                  <a:t>می‏کند</a:t>
                </a:r>
                <a:r>
                  <a:rPr lang="fa-IR" dirty="0" smtClean="0"/>
                  <a:t>.</a:t>
                </a:r>
              </a:p>
              <a:p>
                <a:pPr lvl="2"/>
                <a:r>
                  <a:rPr lang="fa-IR" dirty="0"/>
                  <a:t>دانشجو درس را </a:t>
                </a:r>
                <a:r>
                  <a:rPr lang="fa-IR" dirty="0">
                    <a:solidFill>
                      <a:srgbClr val="FF0000"/>
                    </a:solidFill>
                  </a:rPr>
                  <a:t>حذف</a:t>
                </a:r>
                <a:r>
                  <a:rPr lang="fa-IR" dirty="0"/>
                  <a:t> می‏کند.</a:t>
                </a:r>
              </a:p>
              <a:p>
                <a:pPr lvl="2"/>
                <a:endParaRPr lang="fa-IR" b="1" dirty="0"/>
              </a:p>
              <a:p>
                <a:pPr lvl="2"/>
                <a:endParaRPr lang="fa-IR" dirty="0" smtClean="0"/>
              </a:p>
              <a:p>
                <a:pPr lvl="2"/>
                <a:endParaRPr lang="fa-I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690" y="3519987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209800" y="2635466"/>
            <a:ext cx="5091496" cy="709955"/>
            <a:chOff x="2209800" y="2635466"/>
            <a:chExt cx="5091496" cy="709955"/>
          </a:xfrm>
        </p:grpSpPr>
        <p:grpSp>
          <p:nvGrpSpPr>
            <p:cNvPr id="10" name="Group 9"/>
            <p:cNvGrpSpPr/>
            <p:nvPr/>
          </p:nvGrpSpPr>
          <p:grpSpPr>
            <a:xfrm>
              <a:off x="2209800" y="2635466"/>
              <a:ext cx="5091496" cy="709955"/>
              <a:chOff x="1953122" y="4178923"/>
              <a:chExt cx="4405106" cy="7099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1953122" y="4178923"/>
                    <a:ext cx="4044438" cy="709955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 rtl="1">
                      <a:lnSpc>
                        <a:spcPct val="150000"/>
                      </a:lnSpc>
                    </a:pPr>
                    <a:r>
                      <a:rPr lang="en-US" sz="15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fa-IR" sz="1500" b="0" dirty="0" smtClean="0">
                        <a:solidFill>
                          <a:schemeClr val="tx1"/>
                        </a:solidFill>
                      </a:rPr>
                      <a:t>           </a:t>
                    </a:r>
                    <a14:m>
                      <m:oMath xmlns:m="http://schemas.openxmlformats.org/officeDocument/2006/math">
                        <m:r>
                          <a:rPr lang="en-US" sz="15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sz="15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5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oMath>
                    </a14:m>
                    <a:r>
                      <a:rPr lang="fa-IR" sz="16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fa-IR" sz="1600" dirty="0" smtClean="0">
                        <a:solidFill>
                          <a:schemeClr val="tx1"/>
                        </a:solidFill>
                      </a:rPr>
                      <a:t>نوع‏ارتباط </a:t>
                    </a:r>
                    <a:r>
                      <a:rPr lang="fa-IR" sz="1600" dirty="0">
                        <a:solidFill>
                          <a:schemeClr val="tx1"/>
                        </a:solidFill>
                      </a:rPr>
                      <a:t>با </a:t>
                    </a:r>
                    <a:r>
                      <a:rPr lang="fa-IR" sz="1600" dirty="0" smtClean="0">
                        <a:solidFill>
                          <a:schemeClr val="tx1"/>
                        </a:solidFill>
                      </a:rPr>
                      <a:t>خود - بازگشتی (</a:t>
                    </a:r>
                    <a:r>
                      <a:rPr lang="en-US" sz="1500" dirty="0" smtClean="0">
                        <a:solidFill>
                          <a:schemeClr val="tx1"/>
                        </a:solidFill>
                      </a:rPr>
                      <a:t>self-relationship</a:t>
                    </a:r>
                    <a:r>
                      <a:rPr lang="fa-IR" sz="1600" dirty="0" smtClean="0">
                        <a:solidFill>
                          <a:schemeClr val="tx1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11" name="Rounded 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3122" y="4178923"/>
                    <a:ext cx="4044438" cy="709955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 flipH="1">
                <a:off x="6053428" y="4533900"/>
                <a:ext cx="304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pic>
          <p:nvPicPr>
            <p:cNvPr id="13" name="Picture 12" descr="\\VBOXSVR\mahmoud\Documents\EDU\Sharif\DB\TA\slides\nokte-jadi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3595" y="2748017"/>
              <a:ext cx="518161" cy="48485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7030A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278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fa-IR" dirty="0" smtClean="0"/>
              <a:t>         نوع‏ارتباط نوع‏موجودیت با خود :</a:t>
            </a:r>
            <a:endParaRPr lang="en-US" dirty="0"/>
          </a:p>
          <a:p>
            <a:endParaRPr lang="en-US" dirty="0"/>
          </a:p>
          <a:p>
            <a:pPr lvl="2"/>
            <a:endParaRPr lang="fa-IR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مفهوم پیشنیازی درس را به چند روش دیگر می‏توان مدل کرد؟</a:t>
            </a:r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304800" y="1371600"/>
            <a:ext cx="8728904" cy="3110304"/>
            <a:chOff x="304800" y="1313761"/>
            <a:chExt cx="8728904" cy="3110304"/>
          </a:xfrm>
        </p:grpSpPr>
        <p:grpSp>
          <p:nvGrpSpPr>
            <p:cNvPr id="5" name="Group 4"/>
            <p:cNvGrpSpPr/>
            <p:nvPr/>
          </p:nvGrpSpPr>
          <p:grpSpPr>
            <a:xfrm>
              <a:off x="1981200" y="1981200"/>
              <a:ext cx="5181600" cy="1676400"/>
              <a:chOff x="304800" y="4800600"/>
              <a:chExt cx="5181600" cy="16764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304800" y="4800600"/>
                <a:ext cx="5181600" cy="685800"/>
                <a:chOff x="609600" y="5523963"/>
                <a:chExt cx="5181600" cy="685800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609600" y="5638800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4800600" y="5638263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" name="Flowchart: Decision 16"/>
                <p:cNvSpPr/>
                <p:nvPr/>
              </p:nvSpPr>
              <p:spPr>
                <a:xfrm>
                  <a:off x="2590800" y="5523963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انتخاب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Straight Connector 17"/>
                <p:cNvCxnSpPr>
                  <a:stCxn id="17" idx="1"/>
                  <a:endCxn id="15" idx="3"/>
                </p:cNvCxnSpPr>
                <p:nvPr/>
              </p:nvCxnSpPr>
              <p:spPr>
                <a:xfrm flipH="1">
                  <a:off x="1600200" y="5866863"/>
                  <a:ext cx="990600" cy="537"/>
                </a:xfrm>
                <a:prstGeom prst="line">
                  <a:avLst/>
                </a:prstGeom>
                <a:ln w="31750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16" idx="1"/>
                  <a:endCxn id="17" idx="3"/>
                </p:cNvCxnSpPr>
                <p:nvPr/>
              </p:nvCxnSpPr>
              <p:spPr>
                <a:xfrm flipH="1">
                  <a:off x="3810000" y="5866863"/>
                  <a:ext cx="990600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Flowchart: Decision 11"/>
              <p:cNvSpPr/>
              <p:nvPr/>
            </p:nvSpPr>
            <p:spPr>
              <a:xfrm>
                <a:off x="2286000" y="5791200"/>
                <a:ext cx="121920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حذف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/>
              <p:cNvCxnSpPr>
                <a:stCxn id="16" idx="1"/>
                <a:endCxn id="12" idx="3"/>
              </p:cNvCxnSpPr>
              <p:nvPr/>
            </p:nvCxnSpPr>
            <p:spPr>
              <a:xfrm flipH="1">
                <a:off x="3505200" y="5143500"/>
                <a:ext cx="990600" cy="9906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5" idx="3"/>
                <a:endCxn id="12" idx="1"/>
              </p:cNvCxnSpPr>
              <p:nvPr/>
            </p:nvCxnSpPr>
            <p:spPr>
              <a:xfrm>
                <a:off x="1295400" y="5144037"/>
                <a:ext cx="990600" cy="99006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04800" y="1313761"/>
              <a:ext cx="1676400" cy="1814904"/>
              <a:chOff x="304800" y="1313761"/>
              <a:chExt cx="1676400" cy="1814904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04800" y="1313761"/>
                <a:ext cx="1676400" cy="1180562"/>
                <a:chOff x="304800" y="1313761"/>
                <a:chExt cx="1676400" cy="118056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533400" y="1313761"/>
                  <a:ext cx="7620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نام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1" name="Straight Connector 20"/>
                <p:cNvCxnSpPr>
                  <a:stCxn id="15" idx="1"/>
                  <a:endCxn id="20" idx="5"/>
                </p:cNvCxnSpPr>
                <p:nvPr/>
              </p:nvCxnSpPr>
              <p:spPr>
                <a:xfrm flipH="1" flipV="1">
                  <a:off x="1183808" y="1769046"/>
                  <a:ext cx="797392" cy="55559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/>
                <p:cNvSpPr/>
                <p:nvPr/>
              </p:nvSpPr>
              <p:spPr>
                <a:xfrm>
                  <a:off x="304800" y="1960923"/>
                  <a:ext cx="9525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u="sng" dirty="0" smtClean="0">
                      <a:solidFill>
                        <a:sysClr val="windowText" lastClr="000000"/>
                      </a:solidFill>
                    </a:rPr>
                    <a:t>شماره</a:t>
                  </a:r>
                  <a:endParaRPr lang="en-US" sz="1600" b="1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5" name="Straight Connector 24"/>
                <p:cNvCxnSpPr>
                  <a:stCxn id="15" idx="1"/>
                  <a:endCxn id="24" idx="6"/>
                </p:cNvCxnSpPr>
                <p:nvPr/>
              </p:nvCxnSpPr>
              <p:spPr>
                <a:xfrm flipH="1" flipV="1">
                  <a:off x="1257300" y="2227623"/>
                  <a:ext cx="723900" cy="9701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09600" y="2667000"/>
                    <a:ext cx="35779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" y="2667000"/>
                    <a:ext cx="357790" cy="461665"/>
                  </a:xfrm>
                  <a:prstGeom prst="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7162800" y="1313761"/>
              <a:ext cx="1870904" cy="3110304"/>
              <a:chOff x="7162800" y="1313761"/>
              <a:chExt cx="1870904" cy="3110304"/>
            </a:xfrm>
          </p:grpSpPr>
          <p:grpSp>
            <p:nvGrpSpPr>
              <p:cNvPr id="31" name="Group 30"/>
              <p:cNvGrpSpPr/>
              <p:nvPr/>
            </p:nvGrpSpPr>
            <p:grpSpPr>
              <a:xfrm flipH="1">
                <a:off x="7162800" y="1313761"/>
                <a:ext cx="1650105" cy="1180562"/>
                <a:chOff x="419100" y="1313761"/>
                <a:chExt cx="1650105" cy="1180562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495300" y="1313761"/>
                  <a:ext cx="930209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عنوان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3" name="Straight Connector 32"/>
                <p:cNvCxnSpPr>
                  <a:stCxn id="16" idx="3"/>
                  <a:endCxn id="32" idx="5"/>
                </p:cNvCxnSpPr>
                <p:nvPr/>
              </p:nvCxnSpPr>
              <p:spPr>
                <a:xfrm flipH="1" flipV="1">
                  <a:off x="1289283" y="1769046"/>
                  <a:ext cx="779922" cy="55505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>
                  <a:off x="419100" y="1960923"/>
                  <a:ext cx="1006409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u="sng" dirty="0" smtClean="0">
                      <a:solidFill>
                        <a:sysClr val="windowText" lastClr="000000"/>
                      </a:solidFill>
                    </a:rPr>
                    <a:t>شماره</a:t>
                  </a:r>
                  <a:endParaRPr lang="en-US" sz="1600" b="1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5" name="Straight Connector 34"/>
                <p:cNvCxnSpPr>
                  <a:stCxn id="16" idx="3"/>
                  <a:endCxn id="34" idx="6"/>
                </p:cNvCxnSpPr>
                <p:nvPr/>
              </p:nvCxnSpPr>
              <p:spPr>
                <a:xfrm flipH="1" flipV="1">
                  <a:off x="1425509" y="2227623"/>
                  <a:ext cx="643696" cy="9647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7162800" y="2324100"/>
                <a:ext cx="1870904" cy="800100"/>
                <a:chOff x="7162800" y="2324100"/>
                <a:chExt cx="1870904" cy="800100"/>
              </a:xfrm>
            </p:grpSpPr>
            <p:sp>
              <p:nvSpPr>
                <p:cNvPr id="38" name="Oval 37"/>
                <p:cNvSpPr/>
                <p:nvPr/>
              </p:nvSpPr>
              <p:spPr>
                <a:xfrm flipH="1">
                  <a:off x="7806496" y="2590800"/>
                  <a:ext cx="1227208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تعداد واحد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9" name="Straight Connector 38"/>
                <p:cNvCxnSpPr>
                  <a:stCxn id="16" idx="3"/>
                  <a:endCxn id="38" idx="6"/>
                </p:cNvCxnSpPr>
                <p:nvPr/>
              </p:nvCxnSpPr>
              <p:spPr>
                <a:xfrm>
                  <a:off x="7162800" y="2324100"/>
                  <a:ext cx="643696" cy="5334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7162800" y="2324100"/>
                <a:ext cx="1573905" cy="1562100"/>
                <a:chOff x="7162800" y="2324100"/>
                <a:chExt cx="1573905" cy="1562100"/>
              </a:xfrm>
            </p:grpSpPr>
            <p:sp>
              <p:nvSpPr>
                <p:cNvPr id="40" name="Oval 39"/>
                <p:cNvSpPr/>
                <p:nvPr/>
              </p:nvSpPr>
              <p:spPr>
                <a:xfrm flipH="1">
                  <a:off x="7898505" y="3352800"/>
                  <a:ext cx="8382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نوع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1" name="Straight Connector 40"/>
                <p:cNvCxnSpPr>
                  <a:stCxn id="16" idx="3"/>
                  <a:endCxn id="40" idx="6"/>
                </p:cNvCxnSpPr>
                <p:nvPr/>
              </p:nvCxnSpPr>
              <p:spPr>
                <a:xfrm>
                  <a:off x="7162800" y="2324100"/>
                  <a:ext cx="735705" cy="12954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8153400" y="3962400"/>
                    <a:ext cx="35779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3400" y="3962400"/>
                    <a:ext cx="357790" cy="461665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7" name="Group 46"/>
          <p:cNvGrpSpPr/>
          <p:nvPr/>
        </p:nvGrpSpPr>
        <p:grpSpPr>
          <a:xfrm>
            <a:off x="152400" y="4021230"/>
            <a:ext cx="4419600" cy="1030830"/>
            <a:chOff x="2569338" y="4211193"/>
            <a:chExt cx="3755266" cy="645414"/>
          </a:xfrm>
        </p:grpSpPr>
        <p:sp>
          <p:nvSpPr>
            <p:cNvPr id="48" name="Rounded Rectangle 47"/>
            <p:cNvSpPr/>
            <p:nvPr/>
          </p:nvSpPr>
          <p:spPr>
            <a:xfrm>
              <a:off x="2569338" y="4211193"/>
              <a:ext cx="3428222" cy="64541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طرز نمایش نوع‏موجودیت زمانی که یکبار دیگر در نمودار </a:t>
              </a:r>
              <a:r>
                <a:rPr lang="en-US" sz="1600" dirty="0" smtClean="0">
                  <a:solidFill>
                    <a:schemeClr val="tx1"/>
                  </a:solidFill>
                </a:rPr>
                <a:t>ER</a:t>
              </a:r>
              <a:r>
                <a:rPr lang="fa-IR" sz="1600" dirty="0" smtClean="0">
                  <a:solidFill>
                    <a:schemeClr val="tx1"/>
                  </a:solidFill>
                </a:rPr>
                <a:t> آمده باشد. (به خاطر اجتناب از شلوغ شدن نمودار)</a:t>
              </a:r>
            </a:p>
          </p:txBody>
        </p:sp>
        <p:cxnSp>
          <p:nvCxnSpPr>
            <p:cNvPr id="49" name="Straight Arrow Connector 48"/>
            <p:cNvCxnSpPr>
              <a:endCxn id="48" idx="3"/>
            </p:cNvCxnSpPr>
            <p:nvPr/>
          </p:nvCxnSpPr>
          <p:spPr>
            <a:xfrm flipH="1">
              <a:off x="5997560" y="4533900"/>
              <a:ext cx="327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417062" y="4343400"/>
            <a:ext cx="1602738" cy="1371600"/>
            <a:chOff x="4417062" y="4343400"/>
            <a:chExt cx="1602738" cy="1371600"/>
          </a:xfrm>
        </p:grpSpPr>
        <p:grpSp>
          <p:nvGrpSpPr>
            <p:cNvPr id="4" name="Group 3"/>
            <p:cNvGrpSpPr/>
            <p:nvPr/>
          </p:nvGrpSpPr>
          <p:grpSpPr>
            <a:xfrm>
              <a:off x="4724400" y="4343400"/>
              <a:ext cx="990600" cy="457200"/>
              <a:chOff x="4076700" y="4267200"/>
              <a:chExt cx="990600" cy="4572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4076700" y="42672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H="1">
                <a:off x="4081067" y="4343400"/>
                <a:ext cx="980792" cy="537"/>
              </a:xfrm>
              <a:prstGeom prst="line">
                <a:avLst/>
              </a:prstGeom>
              <a:ln w="31750" cmpd="sng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417062" y="4572000"/>
              <a:ext cx="1602738" cy="1143000"/>
              <a:chOff x="3810000" y="4495800"/>
              <a:chExt cx="1602738" cy="1143000"/>
            </a:xfrm>
          </p:grpSpPr>
          <p:sp>
            <p:nvSpPr>
              <p:cNvPr id="51" name="Flowchart: Decision 50"/>
              <p:cNvSpPr/>
              <p:nvPr/>
            </p:nvSpPr>
            <p:spPr>
              <a:xfrm>
                <a:off x="3810000" y="5052060"/>
                <a:ext cx="1602738" cy="58674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پیشنیازی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Straight Connector 51"/>
              <p:cNvCxnSpPr>
                <a:stCxn id="51" idx="1"/>
                <a:endCxn id="37" idx="1"/>
              </p:cNvCxnSpPr>
              <p:nvPr/>
            </p:nvCxnSpPr>
            <p:spPr>
              <a:xfrm flipV="1">
                <a:off x="3810000" y="4495800"/>
                <a:ext cx="307338" cy="84963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1" idx="3"/>
                <a:endCxn id="37" idx="3"/>
              </p:cNvCxnSpPr>
              <p:nvPr/>
            </p:nvCxnSpPr>
            <p:spPr>
              <a:xfrm flipH="1" flipV="1">
                <a:off x="5107938" y="4495800"/>
                <a:ext cx="304800" cy="84963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502" y="4613982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210" y="5995416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4181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b="1" dirty="0" smtClean="0"/>
                  <a:t>نوع‏ارتباط :</a:t>
                </a:r>
              </a:p>
              <a:p>
                <a:pPr lvl="1"/>
                <a:r>
                  <a:rPr lang="fa-IR" dirty="0" smtClean="0"/>
                  <a:t>یک نام دارد.</a:t>
                </a:r>
              </a:p>
              <a:p>
                <a:pPr lvl="1"/>
                <a:r>
                  <a:rPr lang="fa-IR" dirty="0" smtClean="0"/>
                  <a:t>یک معنا دارد.</a:t>
                </a:r>
              </a:p>
              <a:p>
                <a:pPr lvl="1"/>
                <a:r>
                  <a:rPr lang="fa-IR" dirty="0" smtClean="0"/>
                  <a:t>شرکت کنندگانی (</a:t>
                </a:r>
                <a:r>
                  <a:rPr lang="en-US" dirty="0" smtClean="0"/>
                  <a:t>participants</a:t>
                </a:r>
                <a:r>
                  <a:rPr lang="fa-IR" dirty="0" smtClean="0"/>
                  <a:t>) دارد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𝑵</m:t>
                    </m:r>
                    <m:r>
                      <a:rPr lang="en-US" b="1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fa-IR" dirty="0" smtClean="0"/>
                  <a:t>).</a:t>
                </a:r>
              </a:p>
              <a:p>
                <a:pPr lvl="1"/>
                <a:r>
                  <a:rPr lang="fa-IR" dirty="0" smtClean="0"/>
                  <a:t>به تعداد شرکت کنندگان </a:t>
                </a:r>
                <a:r>
                  <a:rPr lang="fa-IR" b="1" dirty="0" smtClean="0">
                    <a:solidFill>
                      <a:srgbClr val="FF0000"/>
                    </a:solidFill>
                  </a:rPr>
                  <a:t>درجه</a:t>
                </a:r>
                <a:r>
                  <a:rPr lang="fa-IR" dirty="0" smtClean="0">
                    <a:cs typeface="+mn-cs"/>
                  </a:rPr>
                  <a:t> (</a:t>
                </a:r>
                <a:r>
                  <a:rPr lang="en-US" dirty="0" err="1" smtClean="0">
                    <a:cs typeface="+mn-cs"/>
                  </a:rPr>
                  <a:t>arity</a:t>
                </a:r>
                <a:r>
                  <a:rPr lang="fa-IR" dirty="0" smtClean="0">
                    <a:cs typeface="+mn-cs"/>
                  </a:rPr>
                  <a:t>) نوع‏</a:t>
                </a:r>
                <a:r>
                  <a:rPr lang="fa-IR" dirty="0" smtClean="0"/>
                  <a:t>ارتباط گویند. </a:t>
                </a:r>
              </a:p>
              <a:p>
                <a:pPr marL="457200" lvl="1" indent="0">
                  <a:buNone/>
                </a:pPr>
                <a:r>
                  <a:rPr lang="fa-IR" sz="1100" dirty="0" smtClean="0"/>
                  <a:t>     </a:t>
                </a:r>
              </a:p>
              <a:p>
                <a:pPr marL="457200" lvl="1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 درجه یک و دو: مثال‏های پیش دیده</a:t>
                </a:r>
              </a:p>
              <a:p>
                <a:pPr marL="457200" lvl="1" indent="0">
                  <a:buNone/>
                </a:pPr>
                <a:endParaRPr lang="fa-IR" sz="900" dirty="0" smtClean="0"/>
              </a:p>
              <a:p>
                <a:pPr marL="457200" lvl="1" indent="0">
                  <a:buNone/>
                </a:pPr>
                <a:r>
                  <a:rPr lang="fa-IR" dirty="0" smtClean="0"/>
                  <a:t>     درجه سه: نوع‏ارتباط بین درس، استاد، دانشجو</a:t>
                </a:r>
                <a:endParaRPr lang="fa-IR" dirty="0"/>
              </a:p>
              <a:p>
                <a:pPr lvl="2"/>
                <a:endParaRPr lang="fa-IR" dirty="0" smtClean="0"/>
              </a:p>
              <a:p>
                <a:pPr lvl="1"/>
                <a:r>
                  <a:rPr lang="fa-IR" dirty="0" smtClean="0"/>
                  <a:t>تذکر: در عمل به ندرت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𝑁</m:t>
                    </m:r>
                    <m:r>
                      <a:rPr lang="en-US" sz="1800" b="0" i="1" smtClean="0">
                        <a:latin typeface="Cambria Math"/>
                      </a:rPr>
                      <m:t>≥</m:t>
                    </m:r>
                    <m:r>
                      <a:rPr lang="en-US" sz="1800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fa-IR" dirty="0" smtClean="0"/>
                  <a:t> پیش می‏آید.</a:t>
                </a:r>
              </a:p>
              <a:p>
                <a:pPr lvl="2"/>
                <a:endParaRPr lang="fa-IR" dirty="0"/>
              </a:p>
              <a:p>
                <a:pPr lvl="2"/>
                <a:endParaRPr lang="fa-IR" dirty="0" smtClean="0"/>
              </a:p>
              <a:p>
                <a:pPr lvl="2"/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36571"/>
              </p:ext>
            </p:extLst>
          </p:nvPr>
        </p:nvGraphicFramePr>
        <p:xfrm>
          <a:off x="914400" y="1828800"/>
          <a:ext cx="2438400" cy="21031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19200"/>
                <a:gridCol w="1219200"/>
              </a:tblGrid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اصطلاح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</a:t>
                      </a:r>
                      <a:r>
                        <a:rPr lang="fa-IR" baseline="0" dirty="0" smtClean="0"/>
                        <a:t> یگانی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 دوگانی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 سه‏گانی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 </a:t>
                      </a:r>
                      <a:r>
                        <a:rPr lang="en-US" dirty="0" smtClean="0"/>
                        <a:t>n</a:t>
                      </a:r>
                      <a:r>
                        <a:rPr lang="fa-IR" dirty="0" smtClean="0"/>
                        <a:t>-گانی</a:t>
                      </a:r>
                      <a:r>
                        <a:rPr lang="fa-IR" baseline="0" dirty="0" smtClean="0"/>
                        <a:t> (</a:t>
                      </a:r>
                      <a:r>
                        <a:rPr lang="en-US" baseline="0" dirty="0" smtClean="0"/>
                        <a:t>n-ary</a:t>
                      </a:r>
                      <a:r>
                        <a:rPr lang="fa-IR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28600" y="4800600"/>
            <a:ext cx="4038600" cy="1828800"/>
            <a:chOff x="4122849" y="4191000"/>
            <a:chExt cx="4038600" cy="1828800"/>
          </a:xfrm>
        </p:grpSpPr>
        <p:grpSp>
          <p:nvGrpSpPr>
            <p:cNvPr id="19" name="Group 18"/>
            <p:cNvGrpSpPr/>
            <p:nvPr/>
          </p:nvGrpSpPr>
          <p:grpSpPr>
            <a:xfrm>
              <a:off x="4122849" y="4191000"/>
              <a:ext cx="4038600" cy="685800"/>
              <a:chOff x="228600" y="4953000"/>
              <a:chExt cx="4038600" cy="6858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228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276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Flowchart: Decision 26"/>
              <p:cNvSpPr/>
              <p:nvPr/>
            </p:nvSpPr>
            <p:spPr>
              <a:xfrm>
                <a:off x="1600200" y="4953000"/>
                <a:ext cx="121920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د.ا.د.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Connector 27"/>
              <p:cNvCxnSpPr>
                <a:stCxn id="27" idx="1"/>
                <a:endCxn id="25" idx="3"/>
              </p:cNvCxnSpPr>
              <p:nvPr/>
            </p:nvCxnSpPr>
            <p:spPr>
              <a:xfrm flipH="1">
                <a:off x="1219200" y="5295900"/>
                <a:ext cx="3810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6" idx="1"/>
                <a:endCxn id="27" idx="3"/>
              </p:cNvCxnSpPr>
              <p:nvPr/>
            </p:nvCxnSpPr>
            <p:spPr>
              <a:xfrm flipH="1" flipV="1">
                <a:off x="2819400" y="5295900"/>
                <a:ext cx="4572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ounded Rectangle 29"/>
            <p:cNvSpPr/>
            <p:nvPr/>
          </p:nvSpPr>
          <p:spPr>
            <a:xfrm>
              <a:off x="5613042" y="5562600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27" idx="2"/>
            </p:cNvCxnSpPr>
            <p:nvPr/>
          </p:nvCxnSpPr>
          <p:spPr>
            <a:xfrm flipH="1" flipV="1">
              <a:off x="6104049" y="4876800"/>
              <a:ext cx="4293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48" y="4288023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47" y="4981803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91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3)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fa-IR" dirty="0" smtClean="0"/>
              <a:t>مشارکت نوع‏موجودیت </a:t>
            </a:r>
            <a:r>
              <a:rPr lang="en-US" dirty="0"/>
              <a:t>E</a:t>
            </a:r>
            <a:r>
              <a:rPr lang="fa-IR" dirty="0"/>
              <a:t> در </a:t>
            </a:r>
            <a:r>
              <a:rPr lang="fa-IR" dirty="0" smtClean="0"/>
              <a:t>نوع‏ارتباط </a:t>
            </a:r>
            <a:r>
              <a:rPr lang="en-US" dirty="0"/>
              <a:t>R</a:t>
            </a:r>
            <a:r>
              <a:rPr lang="fa-IR" dirty="0"/>
              <a:t> </a:t>
            </a:r>
            <a:endParaRPr lang="fa-IR" dirty="0" smtClean="0"/>
          </a:p>
          <a:p>
            <a:pPr lvl="1"/>
            <a:r>
              <a:rPr lang="fa-IR" b="1" dirty="0" smtClean="0">
                <a:solidFill>
                  <a:srgbClr val="000099"/>
                </a:solidFill>
              </a:rPr>
              <a:t>الزامی</a:t>
            </a:r>
            <a:r>
              <a:rPr lang="fa-IR" dirty="0" smtClean="0"/>
              <a:t> (کامل): هر نمونه از نوع‏موجودیت </a:t>
            </a:r>
            <a:r>
              <a:rPr lang="en-US" dirty="0" smtClean="0"/>
              <a:t>E</a:t>
            </a:r>
            <a:r>
              <a:rPr lang="fa-IR" dirty="0" smtClean="0"/>
              <a:t> لزوماً در یک نمونه از نوع‏ارتباط </a:t>
            </a:r>
            <a:r>
              <a:rPr lang="en-US" dirty="0" smtClean="0"/>
              <a:t>R</a:t>
            </a:r>
            <a:r>
              <a:rPr lang="fa-IR" dirty="0" smtClean="0"/>
              <a:t> مشارکت دارد.</a:t>
            </a:r>
          </a:p>
          <a:p>
            <a:pPr lvl="1"/>
            <a:r>
              <a:rPr lang="fa-IR" b="1" dirty="0" smtClean="0">
                <a:solidFill>
                  <a:srgbClr val="000099"/>
                </a:solidFill>
              </a:rPr>
              <a:t>غیر الزامی </a:t>
            </a:r>
            <a:r>
              <a:rPr lang="fa-IR" dirty="0" smtClean="0"/>
              <a:t>(ناقص): حداقل یک نمونه از نوع‏موجودیت </a:t>
            </a:r>
            <a:r>
              <a:rPr lang="en-US" dirty="0" smtClean="0"/>
              <a:t>E</a:t>
            </a:r>
            <a:r>
              <a:rPr lang="fa-IR" dirty="0" smtClean="0"/>
              <a:t> وجود دارد که در هیچ نمونه از نوع‏ارتباط </a:t>
            </a:r>
            <a:r>
              <a:rPr lang="en-US" dirty="0" smtClean="0"/>
              <a:t>R</a:t>
            </a:r>
            <a:r>
              <a:rPr lang="fa-IR" dirty="0" smtClean="0"/>
              <a:t> مشارکت ندارد. </a:t>
            </a:r>
          </a:p>
          <a:p>
            <a:r>
              <a:rPr lang="fa-IR" dirty="0" smtClean="0"/>
              <a:t>نکته : الزامی </a:t>
            </a:r>
            <a:r>
              <a:rPr lang="fa-IR" dirty="0"/>
              <a:t>بودن مشارکت از محدودیت‏های معنایی </a:t>
            </a:r>
            <a:r>
              <a:rPr lang="fa-IR" dirty="0" smtClean="0"/>
              <a:t>محیط، ناظر </a:t>
            </a:r>
            <a:r>
              <a:rPr lang="fa-IR" dirty="0"/>
              <a:t>به </a:t>
            </a:r>
            <a:r>
              <a:rPr lang="fa-IR" dirty="0" smtClean="0"/>
              <a:t>نوع‏ارتباط است.</a:t>
            </a:r>
            <a:endParaRPr lang="en-US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هر دانشجو حداقل یک درس را انتخاب می‏کند، ولی همه دروس لزوماً توسط دانشجویان انتخاب نمی‏شوند.</a:t>
            </a:r>
            <a:endParaRPr lang="fa-IR" dirty="0"/>
          </a:p>
          <a:p>
            <a:endParaRPr lang="fa-IR" dirty="0"/>
          </a:p>
          <a:p>
            <a:endParaRPr lang="fa-IR" sz="280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1676400" y="5216674"/>
            <a:ext cx="5181600" cy="685800"/>
            <a:chOff x="609600" y="5523963"/>
            <a:chExt cx="5181600" cy="685800"/>
          </a:xfrm>
        </p:grpSpPr>
        <p:sp>
          <p:nvSpPr>
            <p:cNvPr id="10" name="Rounded Rectangle 9"/>
            <p:cNvSpPr/>
            <p:nvPr/>
          </p:nvSpPr>
          <p:spPr>
            <a:xfrm>
              <a:off x="609600" y="5638800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00600" y="5638263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lowchart: Decision 11"/>
            <p:cNvSpPr/>
            <p:nvPr/>
          </p:nvSpPr>
          <p:spPr>
            <a:xfrm>
              <a:off x="2590800" y="5523963"/>
              <a:ext cx="1219200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انتخاب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12" idx="1"/>
              <a:endCxn id="10" idx="3"/>
            </p:cNvCxnSpPr>
            <p:nvPr/>
          </p:nvCxnSpPr>
          <p:spPr>
            <a:xfrm flipH="1">
              <a:off x="1600200" y="5866863"/>
              <a:ext cx="990600" cy="53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1"/>
              <a:endCxn id="12" idx="3"/>
            </p:cNvCxnSpPr>
            <p:nvPr/>
          </p:nvCxnSpPr>
          <p:spPr>
            <a:xfrm flipH="1">
              <a:off x="3810000" y="5866863"/>
              <a:ext cx="990600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94" y="44958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74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4)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هر نوع‏ارتباط:</a:t>
            </a:r>
          </a:p>
          <a:p>
            <a:pPr lvl="1"/>
            <a:r>
              <a:rPr lang="fa-IR" dirty="0" smtClean="0"/>
              <a:t>می‏</a:t>
            </a:r>
            <a:r>
              <a:rPr lang="fa-IR" smtClean="0"/>
              <a:t>تواند صفت(هایی) داشته </a:t>
            </a:r>
            <a:r>
              <a:rPr lang="fa-IR" dirty="0" smtClean="0"/>
              <a:t>باشد.</a:t>
            </a:r>
            <a:r>
              <a:rPr lang="fa-IR" sz="1100" dirty="0" smtClean="0"/>
              <a:t>     </a:t>
            </a:r>
            <a:endParaRPr lang="fa-IR" sz="800" dirty="0"/>
          </a:p>
          <a:p>
            <a:pPr lvl="1"/>
            <a:r>
              <a:rPr lang="fa-IR" sz="800" dirty="0" smtClean="0"/>
              <a:t>       </a:t>
            </a:r>
            <a:r>
              <a:rPr lang="fa-IR" dirty="0" smtClean="0"/>
              <a:t>دانشجوی </a:t>
            </a:r>
            <a:r>
              <a:rPr lang="en-US" dirty="0"/>
              <a:t>x</a:t>
            </a:r>
            <a:r>
              <a:rPr lang="fa-IR" dirty="0"/>
              <a:t>  درس </a:t>
            </a:r>
            <a:r>
              <a:rPr lang="en-US" dirty="0"/>
              <a:t>y</a:t>
            </a:r>
            <a:r>
              <a:rPr lang="fa-IR" dirty="0"/>
              <a:t> را در چه ترم و سالی انتخاب می‏کند</a:t>
            </a:r>
            <a:r>
              <a:rPr lang="fa-IR" dirty="0" smtClean="0"/>
              <a:t>؟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   آیا نوع ارتباط می‏تواند صفت چندمقداری داشته باشد؟</a:t>
            </a:r>
            <a:endParaRPr lang="fa-IR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32718" y="3200400"/>
            <a:ext cx="3957134" cy="1454727"/>
            <a:chOff x="295353" y="2209800"/>
            <a:chExt cx="4352847" cy="1600200"/>
          </a:xfrm>
        </p:grpSpPr>
        <p:grpSp>
          <p:nvGrpSpPr>
            <p:cNvPr id="8" name="Group 7"/>
            <p:cNvGrpSpPr/>
            <p:nvPr/>
          </p:nvGrpSpPr>
          <p:grpSpPr>
            <a:xfrm>
              <a:off x="295353" y="3124200"/>
              <a:ext cx="4352847" cy="685800"/>
              <a:chOff x="-85647" y="4953000"/>
              <a:chExt cx="4352847" cy="6858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-85647" y="5067837"/>
                <a:ext cx="99060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276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Flowchart: Decision 10"/>
              <p:cNvSpPr/>
              <p:nvPr/>
            </p:nvSpPr>
            <p:spPr>
              <a:xfrm>
                <a:off x="1355446" y="4953000"/>
                <a:ext cx="1463954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انتخاب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904954" y="5295900"/>
                <a:ext cx="450493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10" idx="1"/>
                <a:endCxn id="11" idx="3"/>
              </p:cNvCxnSpPr>
              <p:nvPr/>
            </p:nvCxnSpPr>
            <p:spPr>
              <a:xfrm flipH="1" flipV="1">
                <a:off x="2819400" y="5295900"/>
                <a:ext cx="4572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1524000" y="2209800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819400" y="2209800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11" idx="0"/>
              <a:endCxn id="14" idx="5"/>
            </p:cNvCxnSpPr>
            <p:nvPr/>
          </p:nvCxnSpPr>
          <p:spPr>
            <a:xfrm flipH="1" flipV="1">
              <a:off x="2174407" y="2665086"/>
              <a:ext cx="294017" cy="4591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0"/>
              <a:endCxn id="16" idx="3"/>
            </p:cNvCxnSpPr>
            <p:nvPr/>
          </p:nvCxnSpPr>
          <p:spPr>
            <a:xfrm flipV="1">
              <a:off x="2468424" y="2665086"/>
              <a:ext cx="462569" cy="4591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669" y="2392978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255" y="50292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1121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b="1" dirty="0">
                <a:solidFill>
                  <a:srgbClr val="C00000"/>
                </a:solidFill>
              </a:rPr>
              <a:t>نکته مهم:</a:t>
            </a:r>
            <a:r>
              <a:rPr lang="fa-IR" dirty="0"/>
              <a:t> هر نمونه ارتباط </a:t>
            </a:r>
            <a:r>
              <a:rPr lang="fa-IR" b="1" u="sng" dirty="0"/>
              <a:t>می‏تواند</a:t>
            </a:r>
            <a:r>
              <a:rPr lang="fa-IR" dirty="0"/>
              <a:t> توسط شناسه نمونه موجودیت‏های شرکت‏کننده در آن نوع‏ارتباط به طور یکتا قابل شناسایی باشد.</a:t>
            </a:r>
          </a:p>
          <a:p>
            <a:pPr lvl="1"/>
            <a:r>
              <a:rPr lang="fa-IR" dirty="0"/>
              <a:t>   در غیر </a:t>
            </a:r>
            <a:r>
              <a:rPr lang="fa-IR" dirty="0" smtClean="0"/>
              <a:t>این </a:t>
            </a:r>
            <a:r>
              <a:rPr lang="fa-IR" dirty="0"/>
              <a:t>صورت، چگونه می‏توانیم نمونه ارتباط را به طور یکتا شناسایی کنیم؟</a:t>
            </a:r>
          </a:p>
          <a:p>
            <a:endParaRPr lang="en-US" dirty="0"/>
          </a:p>
        </p:txBody>
      </p:sp>
      <p:pic>
        <p:nvPicPr>
          <p:cNvPr id="4" name="Picture 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254" y="2416356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7083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5)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00099"/>
                </a:solidFill>
              </a:rPr>
              <a:t>چندی ارتباط </a:t>
            </a:r>
            <a:r>
              <a:rPr lang="en-US" sz="1900" b="1" dirty="0" smtClean="0">
                <a:solidFill>
                  <a:srgbClr val="000099"/>
                </a:solidFill>
              </a:rPr>
              <a:t>Multiplicity</a:t>
            </a:r>
            <a:r>
              <a:rPr lang="fa-IR" sz="1900" b="1" dirty="0" smtClean="0">
                <a:solidFill>
                  <a:srgbClr val="000099"/>
                </a:solidFill>
              </a:rPr>
              <a:t> </a:t>
            </a:r>
            <a:r>
              <a:rPr lang="fa-IR" b="1" dirty="0" smtClean="0">
                <a:solidFill>
                  <a:srgbClr val="000099"/>
                </a:solidFill>
              </a:rPr>
              <a:t>یا </a:t>
            </a:r>
            <a:r>
              <a:rPr lang="en-US" sz="1900" b="1" dirty="0" smtClean="0">
                <a:solidFill>
                  <a:srgbClr val="000099"/>
                </a:solidFill>
              </a:rPr>
              <a:t>Cardinality Ratio</a:t>
            </a:r>
            <a:r>
              <a:rPr lang="fa-IR" b="1" dirty="0" smtClean="0">
                <a:solidFill>
                  <a:srgbClr val="000099"/>
                </a:solidFill>
              </a:rPr>
              <a:t>:</a:t>
            </a:r>
            <a:r>
              <a:rPr lang="fa-IR" dirty="0" smtClean="0">
                <a:solidFill>
                  <a:srgbClr val="000099"/>
                </a:solidFill>
              </a:rPr>
              <a:t> </a:t>
            </a:r>
          </a:p>
          <a:p>
            <a:pPr lvl="1"/>
            <a:r>
              <a:rPr lang="fa-IR" dirty="0" smtClean="0"/>
              <a:t>چندی ارتباط بین دو نوع‏موجودیت </a:t>
            </a:r>
            <a:r>
              <a:rPr lang="en-US" dirty="0" smtClean="0"/>
              <a:t>E</a:t>
            </a:r>
            <a:r>
              <a:rPr lang="fa-IR" dirty="0" smtClean="0"/>
              <a:t> و </a:t>
            </a:r>
            <a:r>
              <a:rPr lang="en-US" dirty="0" smtClean="0"/>
              <a:t>F</a:t>
            </a:r>
            <a:r>
              <a:rPr lang="fa-IR" dirty="0" smtClean="0"/>
              <a:t> ، عبارت است از چگونگی تناظر بین عناصر مجموعه نمونه‏های نوع‏موجودیت </a:t>
            </a:r>
            <a:r>
              <a:rPr lang="en-US" dirty="0" smtClean="0"/>
              <a:t>E</a:t>
            </a:r>
            <a:r>
              <a:rPr lang="fa-IR" dirty="0" smtClean="0"/>
              <a:t> و عناصر مجموعه نمونه‏های نوع‏موجودیت </a:t>
            </a:r>
            <a:r>
              <a:rPr lang="en-US" dirty="0" smtClean="0"/>
              <a:t>F</a:t>
            </a:r>
            <a:r>
              <a:rPr lang="fa-IR" dirty="0"/>
              <a:t> </a:t>
            </a:r>
            <a:r>
              <a:rPr lang="fa-IR" dirty="0" smtClean="0"/>
              <a:t>در آن نوع ارتباط.</a:t>
            </a:r>
          </a:p>
          <a:p>
            <a:endParaRPr lang="fa-IR" dirty="0" smtClean="0"/>
          </a:p>
          <a:p>
            <a:endParaRPr lang="fa-IR" dirty="0" smtClean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57499"/>
              </p:ext>
            </p:extLst>
          </p:nvPr>
        </p:nvGraphicFramePr>
        <p:xfrm>
          <a:off x="6705600" y="3232597"/>
          <a:ext cx="1236896" cy="14833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36896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/>
                        <a:t>تناظر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1:1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1:N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M:N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77" y="198382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77" y="3200400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66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تناظر </a:t>
            </a:r>
            <a:r>
              <a:rPr lang="en-US" dirty="0" smtClean="0"/>
              <a:t>1:1</a:t>
            </a:r>
            <a:r>
              <a:rPr lang="fa-IR" dirty="0" smtClean="0"/>
              <a:t> :</a:t>
            </a:r>
          </a:p>
          <a:p>
            <a:pPr lvl="1"/>
            <a:r>
              <a:rPr lang="fa-IR" dirty="0"/>
              <a:t>یک نمونه از </a:t>
            </a:r>
            <a:r>
              <a:rPr lang="en-US" dirty="0"/>
              <a:t>E</a:t>
            </a:r>
            <a:r>
              <a:rPr lang="fa-IR" dirty="0"/>
              <a:t> حداکثر با یک نمونه از </a:t>
            </a:r>
            <a:r>
              <a:rPr lang="en-US" dirty="0"/>
              <a:t>F</a:t>
            </a:r>
            <a:r>
              <a:rPr lang="fa-IR" dirty="0"/>
              <a:t> ارتباط دارد و برعکس</a:t>
            </a:r>
            <a:r>
              <a:rPr lang="fa-IR" dirty="0" smtClean="0"/>
              <a:t>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fa-IR" dirty="0" smtClean="0"/>
          </a:p>
          <a:p>
            <a:endParaRPr lang="en-US" dirty="0"/>
          </a:p>
        </p:txBody>
      </p:sp>
      <p:pic>
        <p:nvPicPr>
          <p:cNvPr id="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860785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133600" y="2686452"/>
            <a:ext cx="5410200" cy="818748"/>
            <a:chOff x="609600" y="2838852"/>
            <a:chExt cx="5410200" cy="818748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3086637"/>
              <a:ext cx="12192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</a:rPr>
                <a:t>گروه آموزشی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29200" y="3086100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2758440" y="2971800"/>
              <a:ext cx="1341120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مدیریت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1"/>
              <a:endCxn id="7" idx="3"/>
            </p:cNvCxnSpPr>
            <p:nvPr/>
          </p:nvCxnSpPr>
          <p:spPr>
            <a:xfrm flipH="1">
              <a:off x="4099560" y="3314700"/>
              <a:ext cx="929640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3"/>
              <a:endCxn id="7" idx="1"/>
            </p:cNvCxnSpPr>
            <p:nvPr/>
          </p:nvCxnSpPr>
          <p:spPr>
            <a:xfrm flipV="1">
              <a:off x="1828800" y="3314700"/>
              <a:ext cx="929640" cy="53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43579" y="28388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14339" y="29014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438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تناظر </a:t>
            </a:r>
            <a:r>
              <a:rPr lang="en-US" dirty="0"/>
              <a:t>1:N</a:t>
            </a:r>
            <a:r>
              <a:rPr lang="fa-IR" dirty="0"/>
              <a:t> (از </a:t>
            </a:r>
            <a:r>
              <a:rPr lang="en-US" dirty="0"/>
              <a:t>E</a:t>
            </a:r>
            <a:r>
              <a:rPr lang="fa-IR" dirty="0"/>
              <a:t> به </a:t>
            </a:r>
            <a:r>
              <a:rPr lang="en-US" dirty="0"/>
              <a:t>F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r>
              <a:rPr lang="fa-IR" dirty="0" smtClean="0"/>
              <a:t>یک </a:t>
            </a:r>
            <a:r>
              <a:rPr lang="fa-IR" dirty="0"/>
              <a:t>نمونه از </a:t>
            </a:r>
            <a:r>
              <a:rPr lang="en-US" dirty="0"/>
              <a:t>E</a:t>
            </a:r>
            <a:r>
              <a:rPr lang="fa-IR" dirty="0"/>
              <a:t> با </a:t>
            </a:r>
            <a:r>
              <a:rPr lang="en-US" dirty="0"/>
              <a:t>n</a:t>
            </a:r>
            <a:r>
              <a:rPr lang="fa-IR" dirty="0"/>
              <a:t> نمونه از </a:t>
            </a:r>
            <a:r>
              <a:rPr lang="en-US" dirty="0"/>
              <a:t>F</a:t>
            </a:r>
            <a:r>
              <a:rPr lang="fa-IR" dirty="0"/>
              <a:t> </a:t>
            </a:r>
            <a:r>
              <a:rPr lang="fa-IR" dirty="0" smtClean="0"/>
              <a:t>ارتباط </a:t>
            </a:r>
            <a:r>
              <a:rPr lang="fa-IR" dirty="0"/>
              <a:t>دارد، ولی یک نمونه از </a:t>
            </a:r>
            <a:r>
              <a:rPr lang="en-US" dirty="0"/>
              <a:t>F</a:t>
            </a:r>
            <a:r>
              <a:rPr lang="fa-IR" dirty="0"/>
              <a:t> حداکثر با یک نمونه از </a:t>
            </a:r>
            <a:r>
              <a:rPr lang="en-US" dirty="0"/>
              <a:t>E</a:t>
            </a:r>
            <a:r>
              <a:rPr lang="fa-IR" dirty="0"/>
              <a:t> ارتباط دارد.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52800" y="2662001"/>
            <a:ext cx="2438400" cy="563498"/>
            <a:chOff x="2581648" y="4252167"/>
            <a:chExt cx="2438400" cy="563498"/>
          </a:xfrm>
        </p:grpSpPr>
        <p:grpSp>
          <p:nvGrpSpPr>
            <p:cNvPr id="5" name="Group 4"/>
            <p:cNvGrpSpPr/>
            <p:nvPr/>
          </p:nvGrpSpPr>
          <p:grpSpPr>
            <a:xfrm>
              <a:off x="2581648" y="4252167"/>
              <a:ext cx="2438400" cy="563498"/>
              <a:chOff x="2228769" y="2985408"/>
              <a:chExt cx="2438400" cy="563498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228769" y="3126312"/>
                <a:ext cx="353159" cy="3778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4285249" y="3125775"/>
                <a:ext cx="381920" cy="3778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b="1" dirty="0">
                    <a:solidFill>
                      <a:sysClr val="windowText" lastClr="000000"/>
                    </a:solidFill>
                  </a:rPr>
                  <a:t>F</a:t>
                </a:r>
              </a:p>
            </p:txBody>
          </p:sp>
          <p:sp>
            <p:nvSpPr>
              <p:cNvPr id="9" name="Flowchart: Decision 8"/>
              <p:cNvSpPr/>
              <p:nvPr/>
            </p:nvSpPr>
            <p:spPr>
              <a:xfrm>
                <a:off x="3170470" y="3080495"/>
                <a:ext cx="517060" cy="468411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R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3687530" y="3314701"/>
                <a:ext cx="597719" cy="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766887" y="298540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782391" y="298540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</p:grpSp>
        <p:cxnSp>
          <p:nvCxnSpPr>
            <p:cNvPr id="6" name="Straight Connector 5"/>
            <p:cNvCxnSpPr>
              <a:stCxn id="9" idx="1"/>
              <a:endCxn id="7" idx="3"/>
            </p:cNvCxnSpPr>
            <p:nvPr/>
          </p:nvCxnSpPr>
          <p:spPr>
            <a:xfrm flipH="1">
              <a:off x="2934807" y="4581460"/>
              <a:ext cx="588542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9" y="3775722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1905000" y="3657600"/>
            <a:ext cx="5334000" cy="762000"/>
            <a:chOff x="1905000" y="3657600"/>
            <a:chExt cx="5334000" cy="762000"/>
          </a:xfrm>
        </p:grpSpPr>
        <p:grpSp>
          <p:nvGrpSpPr>
            <p:cNvPr id="21" name="Group 20"/>
            <p:cNvGrpSpPr/>
            <p:nvPr/>
          </p:nvGrpSpPr>
          <p:grpSpPr>
            <a:xfrm>
              <a:off x="1905000" y="3657600"/>
              <a:ext cx="5334000" cy="762000"/>
              <a:chOff x="1905000" y="3581400"/>
              <a:chExt cx="5334000" cy="762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905000" y="3772437"/>
                <a:ext cx="12192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248400" y="37719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Flowchart: Decision 15"/>
              <p:cNvSpPr/>
              <p:nvPr/>
            </p:nvSpPr>
            <p:spPr>
              <a:xfrm>
                <a:off x="3836823" y="3657600"/>
                <a:ext cx="1622755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حذف اضطراری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5" idx="1"/>
                <a:endCxn id="16" idx="3"/>
              </p:cNvCxnSpPr>
              <p:nvPr/>
            </p:nvCxnSpPr>
            <p:spPr>
              <a:xfrm flipH="1">
                <a:off x="5459578" y="4000500"/>
                <a:ext cx="788822" cy="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592222" y="358140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352800" y="3581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cxnSp>
          <p:nvCxnSpPr>
            <p:cNvPr id="22" name="Straight Connector 21"/>
            <p:cNvCxnSpPr>
              <a:stCxn id="14" idx="3"/>
              <a:endCxn id="16" idx="1"/>
            </p:cNvCxnSpPr>
            <p:nvPr/>
          </p:nvCxnSpPr>
          <p:spPr>
            <a:xfrm flipV="1">
              <a:off x="3124200" y="4076700"/>
              <a:ext cx="712623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4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تناظر </a:t>
            </a:r>
            <a:r>
              <a:rPr lang="en-US" dirty="0" smtClean="0"/>
              <a:t>M:N</a:t>
            </a:r>
            <a:r>
              <a:rPr lang="fa-IR" dirty="0" smtClean="0"/>
              <a:t> :</a:t>
            </a:r>
          </a:p>
          <a:p>
            <a:pPr lvl="1"/>
            <a:r>
              <a:rPr lang="fa-IR" dirty="0"/>
              <a:t>یک نمونه از </a:t>
            </a:r>
            <a:r>
              <a:rPr lang="en-US" dirty="0"/>
              <a:t>E</a:t>
            </a:r>
            <a:r>
              <a:rPr lang="fa-IR" dirty="0"/>
              <a:t> با </a:t>
            </a:r>
            <a:r>
              <a:rPr lang="en-US" dirty="0"/>
              <a:t>n</a:t>
            </a:r>
            <a:r>
              <a:rPr lang="fa-IR" dirty="0"/>
              <a:t> نمونه از </a:t>
            </a:r>
            <a:r>
              <a:rPr lang="en-US" dirty="0"/>
              <a:t>F</a:t>
            </a:r>
            <a:r>
              <a:rPr lang="fa-IR" dirty="0"/>
              <a:t> (</a:t>
            </a:r>
            <a:r>
              <a:rPr lang="en-US" dirty="0"/>
              <a:t>n&gt;1</a:t>
            </a:r>
            <a:r>
              <a:rPr lang="fa-IR" dirty="0"/>
              <a:t>) ارتباط دارد و برعکس</a:t>
            </a:r>
            <a:r>
              <a:rPr lang="fa-IR" dirty="0" smtClean="0"/>
              <a:t>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 چندی ارتباط برای نوع ارتباط با درجه 3 و بالاتر؟</a:t>
            </a:r>
            <a:endParaRPr lang="en-US" dirty="0"/>
          </a:p>
        </p:txBody>
      </p:sp>
      <p:pic>
        <p:nvPicPr>
          <p:cNvPr id="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139192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939437" y="3084130"/>
            <a:ext cx="4710545" cy="692728"/>
            <a:chOff x="1985254" y="3200400"/>
            <a:chExt cx="4710545" cy="692728"/>
          </a:xfrm>
        </p:grpSpPr>
        <p:sp>
          <p:nvSpPr>
            <p:cNvPr id="5" name="Rounded Rectangle 4"/>
            <p:cNvSpPr/>
            <p:nvPr/>
          </p:nvSpPr>
          <p:spPr>
            <a:xfrm>
              <a:off x="1985254" y="3374070"/>
              <a:ext cx="900545" cy="415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795254" y="3373582"/>
              <a:ext cx="900545" cy="415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3786345" y="3269673"/>
              <a:ext cx="1251664" cy="623455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انتخاب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7" idx="1"/>
              <a:endCxn id="5" idx="3"/>
            </p:cNvCxnSpPr>
            <p:nvPr/>
          </p:nvCxnSpPr>
          <p:spPr>
            <a:xfrm flipH="1">
              <a:off x="2885799" y="3581401"/>
              <a:ext cx="900546" cy="488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1"/>
              <a:endCxn id="7" idx="3"/>
            </p:cNvCxnSpPr>
            <p:nvPr/>
          </p:nvCxnSpPr>
          <p:spPr>
            <a:xfrm flipH="1">
              <a:off x="5038009" y="3581401"/>
              <a:ext cx="757245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45361" y="3200400"/>
              <a:ext cx="319435" cy="335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62890" y="3200400"/>
              <a:ext cx="354409" cy="335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  <p:pic>
        <p:nvPicPr>
          <p:cNvPr id="13" name="Picture 1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60" y="457493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876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تولید سیستم اطلاعاتی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86200" y="160020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محیط شناسی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86200" y="228600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مهندسی نیازها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86200" y="3276600"/>
            <a:ext cx="1524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chemeClr val="tx1"/>
                </a:solidFill>
              </a:rPr>
              <a:t>مدل‌سازی معنایی داده‏ها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6200" y="4114800"/>
            <a:ext cx="1524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طراحی منطقی </a:t>
            </a:r>
            <a:r>
              <a:rPr lang="en-US" b="1" dirty="0" smtClean="0">
                <a:solidFill>
                  <a:sysClr val="windowText" lastClr="000000"/>
                </a:solidFill>
              </a:rPr>
              <a:t>DB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80834" y="4953000"/>
            <a:ext cx="1524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طراحی فیزیکی </a:t>
            </a:r>
            <a:r>
              <a:rPr lang="en-US" b="1" dirty="0" smtClean="0">
                <a:solidFill>
                  <a:sysClr val="windowText" lastClr="000000"/>
                </a:solidFill>
              </a:rPr>
              <a:t>DB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4648200" y="20574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4648200" y="2743200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>
            <a:off x="4648200" y="38862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 flipH="1">
            <a:off x="4642834" y="4724400"/>
            <a:ext cx="5366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004552" y="3680508"/>
            <a:ext cx="1676400" cy="13067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طراحی </a:t>
            </a:r>
            <a:r>
              <a:rPr lang="en-US" b="1" dirty="0" smtClean="0">
                <a:solidFill>
                  <a:sysClr val="windowText" lastClr="000000"/>
                </a:solidFill>
              </a:rPr>
              <a:t>AP’s</a:t>
            </a:r>
            <a:endParaRPr lang="fa-IR" b="1" dirty="0" smtClean="0">
              <a:solidFill>
                <a:sysClr val="windowText" lastClr="000000"/>
              </a:solidFill>
            </a:endParaRPr>
          </a:p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تعیین تراکنش‏ها</a:t>
            </a:r>
          </a:p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پیاده‏سازی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200400" y="3073400"/>
            <a:ext cx="32004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066800" y="274320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تحلیل عملکردی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>
            <a:endCxn id="31" idx="3"/>
          </p:cNvCxnSpPr>
          <p:nvPr/>
        </p:nvCxnSpPr>
        <p:spPr>
          <a:xfrm flipH="1">
            <a:off x="2590800" y="2971800"/>
            <a:ext cx="2057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648200" y="2247900"/>
            <a:ext cx="3134945" cy="876300"/>
            <a:chOff x="-1143001" y="3619500"/>
            <a:chExt cx="4478493" cy="876300"/>
          </a:xfrm>
        </p:grpSpPr>
        <p:sp>
          <p:nvSpPr>
            <p:cNvPr id="42" name="Rounded Rectangle 41"/>
            <p:cNvSpPr/>
            <p:nvPr/>
          </p:nvSpPr>
          <p:spPr>
            <a:xfrm>
              <a:off x="870089" y="36195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Roya" pitchFamily="2" charset="-78"/>
                </a:rPr>
                <a:t>نیازهای </a:t>
              </a:r>
              <a:r>
                <a:rPr lang="fa-IR" sz="1600" b="1" dirty="0">
                  <a:solidFill>
                    <a:schemeClr val="tx1"/>
                  </a:solidFill>
                </a:rPr>
                <a:t>داده‌ای</a:t>
              </a:r>
              <a:endParaRPr lang="fa-IR" sz="16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3" name="Straight Arrow Connector 42"/>
            <p:cNvCxnSpPr>
              <a:endCxn id="42" idx="2"/>
            </p:cNvCxnSpPr>
            <p:nvPr/>
          </p:nvCxnSpPr>
          <p:spPr>
            <a:xfrm flipV="1">
              <a:off x="-1143001" y="4152900"/>
              <a:ext cx="3245792" cy="3429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104363" y="1447800"/>
            <a:ext cx="2553237" cy="1524000"/>
            <a:chOff x="870089" y="3619500"/>
            <a:chExt cx="3647482" cy="1524000"/>
          </a:xfrm>
        </p:grpSpPr>
        <p:sp>
          <p:nvSpPr>
            <p:cNvPr id="48" name="Rounded Rectangle 47"/>
            <p:cNvSpPr/>
            <p:nvPr/>
          </p:nvSpPr>
          <p:spPr>
            <a:xfrm>
              <a:off x="870089" y="36195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Roya" pitchFamily="2" charset="-78"/>
                </a:rPr>
                <a:t>نیازهای پردازشی</a:t>
              </a:r>
            </a:p>
          </p:txBody>
        </p:sp>
        <p:cxnSp>
          <p:nvCxnSpPr>
            <p:cNvPr id="49" name="Straight Arrow Connector 48"/>
            <p:cNvCxnSpPr>
              <a:endCxn id="48" idx="2"/>
            </p:cNvCxnSpPr>
            <p:nvPr/>
          </p:nvCxnSpPr>
          <p:spPr>
            <a:xfrm flipH="1" flipV="1">
              <a:off x="2102791" y="4152900"/>
              <a:ext cx="2414780" cy="990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>
            <a:stCxn id="31" idx="2"/>
            <a:endCxn id="26" idx="0"/>
          </p:cNvCxnSpPr>
          <p:nvPr/>
        </p:nvCxnSpPr>
        <p:spPr>
          <a:xfrm>
            <a:off x="1828800" y="3200400"/>
            <a:ext cx="13952" cy="4801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Magnetic Disk 55"/>
          <p:cNvSpPr/>
          <p:nvPr/>
        </p:nvSpPr>
        <p:spPr>
          <a:xfrm>
            <a:off x="1295400" y="5391150"/>
            <a:ext cx="1050702" cy="123825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DB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842752" y="4987242"/>
            <a:ext cx="0" cy="65155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1"/>
            <a:endCxn id="56" idx="4"/>
          </p:cNvCxnSpPr>
          <p:nvPr/>
        </p:nvCxnSpPr>
        <p:spPr>
          <a:xfrm flipH="1">
            <a:off x="2346102" y="5257800"/>
            <a:ext cx="1534732" cy="7524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  <a:endCxn id="33" idx="0"/>
          </p:cNvCxnSpPr>
          <p:nvPr/>
        </p:nvCxnSpPr>
        <p:spPr>
          <a:xfrm>
            <a:off x="4642834" y="5562600"/>
            <a:ext cx="5366" cy="381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886199" y="5943600"/>
            <a:ext cx="1524002" cy="4580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solidFill>
                  <a:sysClr val="windowText" lastClr="000000"/>
                </a:solidFill>
              </a:rPr>
              <a:t>پیاده‏سازی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>
          <a:xfrm>
            <a:off x="4648200" y="6401602"/>
            <a:ext cx="0" cy="30439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13663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  چندی ارتباط 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r>
              <a:rPr lang="fa-IR" b="1" dirty="0">
                <a:solidFill>
                  <a:srgbClr val="C00000"/>
                </a:solidFill>
              </a:rPr>
              <a:t>تذکر: </a:t>
            </a:r>
            <a:r>
              <a:rPr lang="fa-IR" dirty="0"/>
              <a:t>اگر به </a:t>
            </a:r>
            <a:r>
              <a:rPr lang="fa-IR" dirty="0" smtClean="0"/>
              <a:t>نوع‏ارتباط، صفت‏هایی </a:t>
            </a:r>
            <a:r>
              <a:rPr lang="fa-IR" dirty="0"/>
              <a:t>از جنس زمان بدهیم، چندی ارتباط می‏تواند بسته به قواعد معنایی محیط تغییر کند</a:t>
            </a:r>
            <a:r>
              <a:rPr lang="fa-IR" dirty="0" smtClean="0"/>
              <a:t>.</a:t>
            </a:r>
            <a:endParaRPr lang="en-US" dirty="0"/>
          </a:p>
        </p:txBody>
      </p:sp>
      <p:pic>
        <p:nvPicPr>
          <p:cNvPr id="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58" y="1409163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457200" y="1282700"/>
            <a:ext cx="5410200" cy="3213100"/>
            <a:chOff x="609600" y="1282700"/>
            <a:chExt cx="5410200" cy="3213100"/>
          </a:xfrm>
        </p:grpSpPr>
        <p:grpSp>
          <p:nvGrpSpPr>
            <p:cNvPr id="33" name="Group 32"/>
            <p:cNvGrpSpPr/>
            <p:nvPr/>
          </p:nvGrpSpPr>
          <p:grpSpPr>
            <a:xfrm>
              <a:off x="609600" y="3086100"/>
              <a:ext cx="5410200" cy="457737"/>
              <a:chOff x="609600" y="3086100"/>
              <a:chExt cx="5410200" cy="45773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5029200" y="30861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09600" y="3086637"/>
                <a:ext cx="12192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گروه آموزشی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828800" y="1282700"/>
              <a:ext cx="3429000" cy="3213100"/>
              <a:chOff x="1828800" y="1282700"/>
              <a:chExt cx="3429000" cy="3213100"/>
            </a:xfrm>
          </p:grpSpPr>
          <p:sp>
            <p:nvSpPr>
              <p:cNvPr id="37" name="Flowchart: Decision 36"/>
              <p:cNvSpPr/>
              <p:nvPr/>
            </p:nvSpPr>
            <p:spPr>
              <a:xfrm>
                <a:off x="2819400" y="2971800"/>
                <a:ext cx="1314712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عضویت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37" idx="1"/>
                <a:endCxn id="35" idx="3"/>
              </p:cNvCxnSpPr>
              <p:nvPr/>
            </p:nvCxnSpPr>
            <p:spPr>
              <a:xfrm flipH="1">
                <a:off x="1828800" y="3314700"/>
                <a:ext cx="990600" cy="537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4" idx="1"/>
                <a:endCxn id="37" idx="3"/>
              </p:cNvCxnSpPr>
              <p:nvPr/>
            </p:nvCxnSpPr>
            <p:spPr>
              <a:xfrm flipH="1">
                <a:off x="4134112" y="3314700"/>
                <a:ext cx="895088" cy="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lowchart: Decision 39"/>
              <p:cNvSpPr/>
              <p:nvPr/>
            </p:nvSpPr>
            <p:spPr>
              <a:xfrm>
                <a:off x="2819400" y="3810000"/>
                <a:ext cx="134112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مدیریت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34" idx="1"/>
                <a:endCxn id="40" idx="3"/>
              </p:cNvCxnSpPr>
              <p:nvPr/>
            </p:nvCxnSpPr>
            <p:spPr>
              <a:xfrm flipH="1">
                <a:off x="4160520" y="3314700"/>
                <a:ext cx="868680" cy="8382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5" idx="3"/>
                <a:endCxn id="40" idx="1"/>
              </p:cNvCxnSpPr>
              <p:nvPr/>
            </p:nvCxnSpPr>
            <p:spPr>
              <a:xfrm>
                <a:off x="1828800" y="3315237"/>
                <a:ext cx="990600" cy="837663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/>
              <p:cNvGrpSpPr/>
              <p:nvPr/>
            </p:nvGrpSpPr>
            <p:grpSpPr>
              <a:xfrm>
                <a:off x="1981200" y="2895600"/>
                <a:ext cx="2844304" cy="1207532"/>
                <a:chOff x="1447800" y="4724400"/>
                <a:chExt cx="2844304" cy="1207532"/>
              </a:xfrm>
            </p:grpSpPr>
            <p:sp>
              <p:nvSpPr>
                <p:cNvPr id="56" name="TextBox 55"/>
                <p:cNvSpPr txBox="1"/>
                <p:nvPr/>
              </p:nvSpPr>
              <p:spPr>
                <a:xfrm>
                  <a:off x="1447800" y="54864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992022" y="55626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657600" y="472440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757318" y="47244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828800" y="1981200"/>
                <a:ext cx="3200400" cy="1334037"/>
                <a:chOff x="1905000" y="1600200"/>
                <a:chExt cx="3200400" cy="1334037"/>
              </a:xfrm>
            </p:grpSpPr>
            <p:sp>
              <p:nvSpPr>
                <p:cNvPr id="51" name="Flowchart: Decision 50"/>
                <p:cNvSpPr/>
                <p:nvPr/>
              </p:nvSpPr>
              <p:spPr>
                <a:xfrm>
                  <a:off x="2849880" y="1600200"/>
                  <a:ext cx="134112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مدعو بودن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Straight Connector 51"/>
                <p:cNvCxnSpPr>
                  <a:stCxn id="34" idx="1"/>
                  <a:endCxn id="51" idx="3"/>
                </p:cNvCxnSpPr>
                <p:nvPr/>
              </p:nvCxnSpPr>
              <p:spPr>
                <a:xfrm flipH="1" flipV="1">
                  <a:off x="4191000" y="1943100"/>
                  <a:ext cx="914400" cy="9906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35" idx="3"/>
                  <a:endCxn id="51" idx="1"/>
                </p:cNvCxnSpPr>
                <p:nvPr/>
              </p:nvCxnSpPr>
              <p:spPr>
                <a:xfrm flipV="1">
                  <a:off x="1905000" y="1943100"/>
                  <a:ext cx="944880" cy="9911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4525422" y="190500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133600" y="1905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</a:t>
                  </a: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1828800" y="1346934"/>
                <a:ext cx="1615440" cy="634266"/>
                <a:chOff x="1828800" y="1346934"/>
                <a:chExt cx="1615440" cy="634266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828800" y="1346934"/>
                  <a:ext cx="1088638" cy="4303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dirty="0" smtClean="0">
                      <a:solidFill>
                        <a:sysClr val="windowText" lastClr="000000"/>
                      </a:solidFill>
                    </a:rPr>
                    <a:t>ترم- سال</a:t>
                  </a:r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0" name="Straight Connector 49"/>
                <p:cNvCxnSpPr>
                  <a:stCxn id="51" idx="0"/>
                  <a:endCxn id="49" idx="5"/>
                </p:cNvCxnSpPr>
                <p:nvPr/>
              </p:nvCxnSpPr>
              <p:spPr>
                <a:xfrm flipH="1" flipV="1">
                  <a:off x="2758011" y="1714245"/>
                  <a:ext cx="686229" cy="26695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3444240" y="1282700"/>
                <a:ext cx="1813560" cy="698500"/>
                <a:chOff x="3444240" y="1282700"/>
                <a:chExt cx="1813560" cy="6985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54392" y="1282700"/>
                  <a:ext cx="1303408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dirty="0" smtClean="0">
                      <a:solidFill>
                        <a:sysClr val="windowText" lastClr="000000"/>
                      </a:solidFill>
                    </a:rPr>
                    <a:t>شماره درس</a:t>
                  </a:r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51" idx="0"/>
                  <a:endCxn id="47" idx="3"/>
                </p:cNvCxnSpPr>
                <p:nvPr/>
              </p:nvCxnSpPr>
              <p:spPr>
                <a:xfrm flipV="1">
                  <a:off x="3444240" y="1737985"/>
                  <a:ext cx="701032" cy="24321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2" name="Group 61"/>
          <p:cNvGrpSpPr/>
          <p:nvPr/>
        </p:nvGrpSpPr>
        <p:grpSpPr>
          <a:xfrm>
            <a:off x="445655" y="5105400"/>
            <a:ext cx="5345545" cy="1351689"/>
            <a:chOff x="217056" y="5105400"/>
            <a:chExt cx="5345544" cy="1486858"/>
          </a:xfrm>
        </p:grpSpPr>
        <p:grpSp>
          <p:nvGrpSpPr>
            <p:cNvPr id="63" name="Group 62"/>
            <p:cNvGrpSpPr/>
            <p:nvPr/>
          </p:nvGrpSpPr>
          <p:grpSpPr>
            <a:xfrm>
              <a:off x="217056" y="5181600"/>
              <a:ext cx="5345544" cy="1410658"/>
              <a:chOff x="217056" y="5181600"/>
              <a:chExt cx="5345544" cy="1410658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217056" y="5181600"/>
                <a:ext cx="5345544" cy="685800"/>
                <a:chOff x="445656" y="5523963"/>
                <a:chExt cx="5345544" cy="685800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445656" y="5638800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گروه آموزشی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>
                <a:xfrm>
                  <a:off x="4800600" y="5638263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Flowchart: Decision 72"/>
                <p:cNvSpPr/>
                <p:nvPr/>
              </p:nvSpPr>
              <p:spPr>
                <a:xfrm>
                  <a:off x="2529840" y="5523963"/>
                  <a:ext cx="134112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مدیریت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" name="Straight Connector 73"/>
                <p:cNvCxnSpPr>
                  <a:stCxn id="73" idx="1"/>
                  <a:endCxn id="71" idx="3"/>
                </p:cNvCxnSpPr>
                <p:nvPr/>
              </p:nvCxnSpPr>
              <p:spPr>
                <a:xfrm flipH="1">
                  <a:off x="1764145" y="5866863"/>
                  <a:ext cx="765695" cy="537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stCxn id="72" idx="1"/>
                  <a:endCxn id="73" idx="3"/>
                </p:cNvCxnSpPr>
                <p:nvPr/>
              </p:nvCxnSpPr>
              <p:spPr>
                <a:xfrm flipH="1">
                  <a:off x="3870960" y="5866863"/>
                  <a:ext cx="929640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Oval 66"/>
              <p:cNvSpPr/>
              <p:nvPr/>
            </p:nvSpPr>
            <p:spPr>
              <a:xfrm>
                <a:off x="1445772" y="6019800"/>
                <a:ext cx="908591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از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530132" y="6058858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تا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9" name="Straight Connector 68"/>
              <p:cNvCxnSpPr>
                <a:stCxn id="73" idx="2"/>
                <a:endCxn id="67" idx="7"/>
              </p:cNvCxnSpPr>
              <p:nvPr/>
            </p:nvCxnSpPr>
            <p:spPr>
              <a:xfrm flipH="1">
                <a:off x="2221303" y="5867400"/>
                <a:ext cx="750497" cy="2305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3" idx="2"/>
                <a:endCxn id="68" idx="1"/>
              </p:cNvCxnSpPr>
              <p:nvPr/>
            </p:nvCxnSpPr>
            <p:spPr>
              <a:xfrm>
                <a:off x="2971800" y="5867400"/>
                <a:ext cx="693359" cy="26957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1752600" y="51170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77350" y="51054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pic>
        <p:nvPicPr>
          <p:cNvPr id="76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195097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6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گونه‏های دیگر مدل کردن نوع‏ارتباط مدعو بودن چیست؟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با استفاده از نوع‏ارتباط سه‏گانی: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3400" y="4083360"/>
            <a:ext cx="4202544" cy="2581723"/>
            <a:chOff x="217056" y="3361877"/>
            <a:chExt cx="4202544" cy="2581723"/>
          </a:xfrm>
        </p:grpSpPr>
        <p:grpSp>
          <p:nvGrpSpPr>
            <p:cNvPr id="15" name="Group 14"/>
            <p:cNvGrpSpPr/>
            <p:nvPr/>
          </p:nvGrpSpPr>
          <p:grpSpPr>
            <a:xfrm>
              <a:off x="217056" y="4114800"/>
              <a:ext cx="4202544" cy="1828800"/>
              <a:chOff x="3958905" y="4191000"/>
              <a:chExt cx="4202544" cy="18288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958905" y="4191000"/>
                <a:ext cx="4202544" cy="685800"/>
                <a:chOff x="64656" y="4953000"/>
                <a:chExt cx="4202544" cy="6858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656" y="5067837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گروه آموزشی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276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lowchart: Decision 20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د.ا.گ.</a:t>
                  </a:r>
                </a:p>
              </p:txBody>
            </p:sp>
            <p:cxnSp>
              <p:nvCxnSpPr>
                <p:cNvPr id="22" name="Straight Connector 21"/>
                <p:cNvCxnSpPr>
                  <a:stCxn id="21" idx="1"/>
                  <a:endCxn id="19" idx="3"/>
                </p:cNvCxnSpPr>
                <p:nvPr/>
              </p:nvCxnSpPr>
              <p:spPr>
                <a:xfrm flipH="1">
                  <a:off x="1383145" y="5295900"/>
                  <a:ext cx="217055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20" idx="1"/>
                  <a:endCxn id="21" idx="3"/>
                </p:cNvCxnSpPr>
                <p:nvPr/>
              </p:nvCxnSpPr>
              <p:spPr>
                <a:xfrm flipH="1" flipV="1">
                  <a:off x="2819400" y="5295900"/>
                  <a:ext cx="457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ounded Rectangle 16"/>
              <p:cNvSpPr/>
              <p:nvPr/>
            </p:nvSpPr>
            <p:spPr>
              <a:xfrm>
                <a:off x="5613042" y="55626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7" idx="0"/>
                <a:endCxn id="21" idx="2"/>
              </p:cNvCxnSpPr>
              <p:nvPr/>
            </p:nvCxnSpPr>
            <p:spPr>
              <a:xfrm flipH="1" flipV="1">
                <a:off x="6104049" y="4876800"/>
                <a:ext cx="4293" cy="6858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1431130" y="3361877"/>
              <a:ext cx="1349929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ترم - سال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21" idx="0"/>
              <a:endCxn id="24" idx="4"/>
            </p:cNvCxnSpPr>
            <p:nvPr/>
          </p:nvCxnSpPr>
          <p:spPr>
            <a:xfrm flipH="1" flipV="1">
              <a:off x="2106095" y="3895277"/>
              <a:ext cx="256105" cy="21952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81000" y="2057400"/>
            <a:ext cx="4419600" cy="1600200"/>
            <a:chOff x="76200" y="1828800"/>
            <a:chExt cx="4419600" cy="1600200"/>
          </a:xfrm>
        </p:grpSpPr>
        <p:grpSp>
          <p:nvGrpSpPr>
            <p:cNvPr id="4" name="Group 3"/>
            <p:cNvGrpSpPr/>
            <p:nvPr/>
          </p:nvGrpSpPr>
          <p:grpSpPr>
            <a:xfrm>
              <a:off x="76200" y="1828800"/>
              <a:ext cx="4419600" cy="1600200"/>
              <a:chOff x="228600" y="2209800"/>
              <a:chExt cx="4419600" cy="16002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28600" y="3124200"/>
                <a:ext cx="4419600" cy="685800"/>
                <a:chOff x="-152400" y="4953000"/>
                <a:chExt cx="4419600" cy="685800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-152400" y="5067837"/>
                  <a:ext cx="1334757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گروه آموزشی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3276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Flowchart: Decision 11"/>
                <p:cNvSpPr/>
                <p:nvPr/>
              </p:nvSpPr>
              <p:spPr>
                <a:xfrm>
                  <a:off x="1655618" y="4953000"/>
                  <a:ext cx="1108364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مدعو بودن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Straight Connector 12"/>
                <p:cNvCxnSpPr>
                  <a:stCxn id="12" idx="1"/>
                  <a:endCxn id="10" idx="3"/>
                </p:cNvCxnSpPr>
                <p:nvPr/>
              </p:nvCxnSpPr>
              <p:spPr>
                <a:xfrm flipH="1">
                  <a:off x="1182357" y="5295900"/>
                  <a:ext cx="473261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11" idx="1"/>
                  <a:endCxn id="12" idx="3"/>
                </p:cNvCxnSpPr>
                <p:nvPr/>
              </p:nvCxnSpPr>
              <p:spPr>
                <a:xfrm flipH="1" flipV="1">
                  <a:off x="2763982" y="5295900"/>
                  <a:ext cx="512618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Oval 5"/>
              <p:cNvSpPr/>
              <p:nvPr/>
            </p:nvSpPr>
            <p:spPr>
              <a:xfrm>
                <a:off x="1230036" y="2209800"/>
                <a:ext cx="1349929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ترم - سال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964180" y="2209800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شماره درس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" name="Straight Connector 7"/>
              <p:cNvCxnSpPr>
                <a:stCxn id="12" idx="0"/>
                <a:endCxn id="6" idx="5"/>
              </p:cNvCxnSpPr>
              <p:nvPr/>
            </p:nvCxnSpPr>
            <p:spPr>
              <a:xfrm flipH="1" flipV="1">
                <a:off x="2382272" y="2665085"/>
                <a:ext cx="208528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12" idx="0"/>
                <a:endCxn id="7" idx="3"/>
              </p:cNvCxnSpPr>
              <p:nvPr/>
            </p:nvCxnSpPr>
            <p:spPr>
              <a:xfrm flipV="1">
                <a:off x="2590800" y="2665085"/>
                <a:ext cx="508407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1476513" y="27432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0" y="276931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</p:grpSp>
      <p:pic>
        <p:nvPicPr>
          <p:cNvPr id="32" name="Picture 3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478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1655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تذکر: </a:t>
            </a:r>
            <a:r>
              <a:rPr lang="fa-IR" b="1" dirty="0" smtClean="0"/>
              <a:t>طرز دیگر نمایش چندی ارتباط</a:t>
            </a:r>
          </a:p>
          <a:p>
            <a:pPr lvl="1"/>
            <a:endParaRPr lang="fa-IR" dirty="0"/>
          </a:p>
          <a:p>
            <a:pPr lvl="1"/>
            <a:endParaRPr lang="fa-IR" sz="1200" dirty="0" smtClean="0"/>
          </a:p>
          <a:p>
            <a:pPr lvl="1"/>
            <a:r>
              <a:rPr lang="fa-IR" dirty="0" smtClean="0"/>
              <a:t>هر نمونه از نوع‏موجودیت </a:t>
            </a:r>
            <a:r>
              <a:rPr lang="en-US" dirty="0" smtClean="0"/>
              <a:t>E</a:t>
            </a:r>
            <a:r>
              <a:rPr lang="fa-IR" dirty="0" smtClean="0"/>
              <a:t> باید حداقل در </a:t>
            </a:r>
            <a:r>
              <a:rPr lang="en-US" dirty="0" smtClean="0"/>
              <a:t>Min</a:t>
            </a:r>
            <a:r>
              <a:rPr lang="fa-IR" dirty="0" smtClean="0"/>
              <a:t> و حداکثر در </a:t>
            </a:r>
            <a:r>
              <a:rPr lang="en-US" dirty="0" smtClean="0"/>
              <a:t>Max</a:t>
            </a:r>
            <a:r>
              <a:rPr lang="fa-IR" dirty="0" smtClean="0"/>
              <a:t> نمونه از ارتباط </a:t>
            </a:r>
            <a:r>
              <a:rPr lang="en-US" dirty="0" smtClean="0"/>
              <a:t>R</a:t>
            </a:r>
            <a:r>
              <a:rPr lang="fa-IR" dirty="0" smtClean="0"/>
              <a:t> شرکت داشته باشد.</a:t>
            </a:r>
          </a:p>
          <a:p>
            <a:pPr marL="0" indent="0">
              <a:buNone/>
            </a:pPr>
            <a:r>
              <a:rPr lang="fa-IR" dirty="0" smtClean="0"/>
              <a:t>        نوع ارتباط انتخاب درس توسط دانشجو</a:t>
            </a:r>
            <a:endParaRPr lang="fa-IR" dirty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</a:t>
            </a:r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</a:t>
            </a:r>
          </a:p>
          <a:p>
            <a:pPr marL="0" indent="0">
              <a:buNone/>
            </a:pPr>
            <a:r>
              <a:rPr lang="fa-IR" dirty="0" smtClean="0"/>
              <a:t>        مزایای این روش نمایش چندی؟</a:t>
            </a:r>
          </a:p>
          <a:p>
            <a:endParaRPr lang="fa-IR" sz="1600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92644" y="4191000"/>
            <a:ext cx="5116944" cy="1600200"/>
            <a:chOff x="293256" y="1828800"/>
            <a:chExt cx="5116944" cy="1600200"/>
          </a:xfrm>
        </p:grpSpPr>
        <p:grpSp>
          <p:nvGrpSpPr>
            <p:cNvPr id="5" name="Group 4"/>
            <p:cNvGrpSpPr/>
            <p:nvPr/>
          </p:nvGrpSpPr>
          <p:grpSpPr>
            <a:xfrm>
              <a:off x="293256" y="1828800"/>
              <a:ext cx="5116944" cy="1600200"/>
              <a:chOff x="445656" y="2209800"/>
              <a:chExt cx="5116944" cy="1600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45656" y="3124200"/>
                <a:ext cx="5116944" cy="685800"/>
                <a:chOff x="64656" y="4953000"/>
                <a:chExt cx="5116944" cy="685800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64656" y="5067837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41910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Flowchart: Decision 14"/>
                <p:cNvSpPr/>
                <p:nvPr/>
              </p:nvSpPr>
              <p:spPr>
                <a:xfrm>
                  <a:off x="21336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انتخاب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Connector 15"/>
                <p:cNvCxnSpPr>
                  <a:stCxn id="15" idx="1"/>
                  <a:endCxn id="13" idx="3"/>
                </p:cNvCxnSpPr>
                <p:nvPr/>
              </p:nvCxnSpPr>
              <p:spPr>
                <a:xfrm flipH="1">
                  <a:off x="1383145" y="5295900"/>
                  <a:ext cx="750455" cy="537"/>
                </a:xfrm>
                <a:prstGeom prst="line">
                  <a:avLst/>
                </a:prstGeom>
                <a:ln w="28575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>
                  <a:stCxn id="14" idx="1"/>
                  <a:endCxn id="15" idx="3"/>
                </p:cNvCxnSpPr>
                <p:nvPr/>
              </p:nvCxnSpPr>
              <p:spPr>
                <a:xfrm flipH="1" flipV="1">
                  <a:off x="33528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/>
              <p:cNvSpPr/>
              <p:nvPr/>
            </p:nvSpPr>
            <p:spPr>
              <a:xfrm>
                <a:off x="1744980" y="2209800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ترم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497580" y="2209800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سال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15" idx="0"/>
                <a:endCxn id="9" idx="5"/>
              </p:cNvCxnSpPr>
              <p:nvPr/>
            </p:nvCxnSpPr>
            <p:spPr>
              <a:xfrm flipH="1" flipV="1">
                <a:off x="2531973" y="2665085"/>
                <a:ext cx="592227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15" idx="0"/>
                <a:endCxn id="10" idx="3"/>
              </p:cNvCxnSpPr>
              <p:nvPr/>
            </p:nvCxnSpPr>
            <p:spPr>
              <a:xfrm flipV="1">
                <a:off x="3124200" y="2665085"/>
                <a:ext cx="508407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676400" y="2667000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(1,N)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1400" y="2667000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(0,M)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61807" y="1920766"/>
            <a:ext cx="4638993" cy="762000"/>
            <a:chOff x="701948" y="2209800"/>
            <a:chExt cx="4638993" cy="762000"/>
          </a:xfrm>
        </p:grpSpPr>
        <p:cxnSp>
          <p:nvCxnSpPr>
            <p:cNvPr id="34" name="Straight Connector 33"/>
            <p:cNvCxnSpPr>
              <a:stCxn id="29" idx="3"/>
              <a:endCxn id="31" idx="1"/>
            </p:cNvCxnSpPr>
            <p:nvPr/>
          </p:nvCxnSpPr>
          <p:spPr>
            <a:xfrm flipV="1">
              <a:off x="1378541" y="2628900"/>
              <a:ext cx="1302489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701948" y="2209800"/>
              <a:ext cx="4638993" cy="762000"/>
              <a:chOff x="701948" y="2895600"/>
              <a:chExt cx="4638993" cy="7620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701948" y="2895600"/>
                <a:ext cx="4638993" cy="762000"/>
                <a:chOff x="614204" y="2667000"/>
                <a:chExt cx="4638993" cy="76200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614204" y="2743200"/>
                  <a:ext cx="4638993" cy="685800"/>
                  <a:chOff x="385604" y="4953000"/>
                  <a:chExt cx="4638993" cy="685800"/>
                </a:xfrm>
              </p:grpSpPr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385604" y="5067837"/>
                    <a:ext cx="6765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b="1" dirty="0" smtClean="0">
                        <a:solidFill>
                          <a:sysClr val="windowText" lastClr="000000"/>
                        </a:solidFill>
                      </a:rPr>
                      <a:t>F</a:t>
                    </a:r>
                    <a:endParaRPr lang="en-US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4348004" y="5067837"/>
                    <a:ext cx="6765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b="1" dirty="0" smtClean="0">
                        <a:solidFill>
                          <a:sysClr val="windowText" lastClr="000000"/>
                        </a:solidFill>
                      </a:rPr>
                      <a:t>E</a:t>
                    </a:r>
                    <a:endParaRPr lang="en-US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1" name="Flowchart: Decision 30"/>
                  <p:cNvSpPr/>
                  <p:nvPr/>
                </p:nvSpPr>
                <p:spPr>
                  <a:xfrm>
                    <a:off x="2364686" y="4953000"/>
                    <a:ext cx="757028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sz="1400" b="1" dirty="0" smtClean="0">
                        <a:solidFill>
                          <a:schemeClr val="tx1"/>
                        </a:solidFill>
                      </a:rPr>
                      <a:t>R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" name="Straight Connector 32"/>
                  <p:cNvCxnSpPr>
                    <a:stCxn id="30" idx="1"/>
                    <a:endCxn id="31" idx="3"/>
                  </p:cNvCxnSpPr>
                  <p:nvPr/>
                </p:nvCxnSpPr>
                <p:spPr>
                  <a:xfrm flipH="1" flipV="1">
                    <a:off x="3121714" y="5295900"/>
                    <a:ext cx="122629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1360056" y="2667000"/>
                  <a:ext cx="13580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:r>
                    <a:rPr lang="en-US" dirty="0" err="1" smtClean="0"/>
                    <a:t>Min’,Max</a:t>
                  </a:r>
                  <a:r>
                    <a:rPr lang="en-US" dirty="0" smtClean="0"/>
                    <a:t>’)</a:t>
                  </a:r>
                  <a:endParaRPr lang="en-US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3444024" y="2895600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dirty="0" err="1" smtClean="0"/>
                  <a:t>Min,Max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</p:grpSp>
      <p:pic>
        <p:nvPicPr>
          <p:cNvPr id="3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31" y="37338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259" y="58674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5964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fa-IR" b="1" dirty="0" smtClean="0"/>
              <a:t>نکته مهم در مورد ارتباط بین سه نوع‏موجودیت:</a:t>
            </a:r>
          </a:p>
          <a:p>
            <a:pPr lvl="1"/>
            <a:r>
              <a:rPr lang="fa-IR" b="1" i="1" dirty="0" smtClean="0"/>
              <a:t>مدل یک: سه ارتباط دوگانی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2600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سه فقره اطلاع:</a:t>
            </a:r>
          </a:p>
          <a:p>
            <a:pPr lvl="2"/>
            <a:r>
              <a:rPr lang="fa-IR" dirty="0" smtClean="0"/>
              <a:t>دانشجو </a:t>
            </a:r>
            <a:r>
              <a:rPr lang="en-US" dirty="0" smtClean="0"/>
              <a:t>‘s’</a:t>
            </a:r>
            <a:r>
              <a:rPr lang="fa-IR" dirty="0" smtClean="0"/>
              <a:t> درس </a:t>
            </a:r>
            <a:r>
              <a:rPr lang="en-US" dirty="0" smtClean="0"/>
              <a:t>‘c’</a:t>
            </a:r>
            <a:r>
              <a:rPr lang="fa-IR" dirty="0" smtClean="0"/>
              <a:t> را در ترم </a:t>
            </a:r>
            <a:r>
              <a:rPr lang="en-US" dirty="0" smtClean="0"/>
              <a:t>t1</a:t>
            </a:r>
            <a:r>
              <a:rPr lang="fa-IR" dirty="0" smtClean="0"/>
              <a:t> سال </a:t>
            </a:r>
            <a:r>
              <a:rPr lang="en-US" dirty="0" smtClean="0"/>
              <a:t>y1</a:t>
            </a:r>
            <a:r>
              <a:rPr lang="fa-IR" dirty="0" smtClean="0"/>
              <a:t> اخذ کرده است.</a:t>
            </a:r>
          </a:p>
          <a:p>
            <a:pPr lvl="2"/>
            <a:r>
              <a:rPr lang="fa-IR" dirty="0" smtClean="0"/>
              <a:t>استاد </a:t>
            </a:r>
            <a:r>
              <a:rPr lang="en-US" dirty="0" smtClean="0"/>
              <a:t>‘p’</a:t>
            </a:r>
            <a:r>
              <a:rPr lang="fa-IR" dirty="0" smtClean="0"/>
              <a:t> درس </a:t>
            </a:r>
            <a:r>
              <a:rPr lang="en-US" dirty="0" smtClean="0"/>
              <a:t>‘c’</a:t>
            </a:r>
            <a:r>
              <a:rPr lang="fa-IR" dirty="0" smtClean="0"/>
              <a:t> را در ترم </a:t>
            </a:r>
            <a:r>
              <a:rPr lang="en-US" dirty="0" smtClean="0"/>
              <a:t>t1</a:t>
            </a:r>
            <a:r>
              <a:rPr lang="fa-IR" dirty="0" smtClean="0"/>
              <a:t> سال </a:t>
            </a:r>
            <a:r>
              <a:rPr lang="en-US" dirty="0" smtClean="0"/>
              <a:t>y1</a:t>
            </a:r>
            <a:r>
              <a:rPr lang="fa-IR" dirty="0" smtClean="0"/>
              <a:t> ارا</a:t>
            </a:r>
            <a:r>
              <a:rPr lang="fa-IR" dirty="0"/>
              <a:t>ئ</a:t>
            </a:r>
            <a:r>
              <a:rPr lang="fa-IR" dirty="0" smtClean="0"/>
              <a:t>ه کرده است.</a:t>
            </a:r>
          </a:p>
          <a:p>
            <a:pPr lvl="2"/>
            <a:r>
              <a:rPr lang="fa-IR" dirty="0" smtClean="0"/>
              <a:t>دانشجو </a:t>
            </a:r>
            <a:r>
              <a:rPr lang="en-US" dirty="0" smtClean="0"/>
              <a:t>‘s’</a:t>
            </a:r>
            <a:r>
              <a:rPr lang="fa-IR" dirty="0" smtClean="0"/>
              <a:t> ، دانشجوی استاد </a:t>
            </a:r>
            <a:r>
              <a:rPr lang="en-US" dirty="0" smtClean="0"/>
              <a:t>‘p’</a:t>
            </a:r>
            <a:r>
              <a:rPr lang="fa-IR" dirty="0" smtClean="0"/>
              <a:t> در ترم </a:t>
            </a:r>
            <a:r>
              <a:rPr lang="en-US" dirty="0" smtClean="0"/>
              <a:t>t1</a:t>
            </a:r>
            <a:r>
              <a:rPr lang="fa-IR" dirty="0" smtClean="0"/>
              <a:t> و سال </a:t>
            </a:r>
            <a:r>
              <a:rPr lang="en-US" dirty="0" smtClean="0"/>
              <a:t>y1</a:t>
            </a:r>
            <a:r>
              <a:rPr lang="fa-IR" dirty="0" smtClean="0"/>
              <a:t> است.</a:t>
            </a:r>
          </a:p>
          <a:p>
            <a:pPr lvl="1"/>
            <a:r>
              <a:rPr lang="fa-IR" dirty="0" smtClean="0"/>
              <a:t>از این سه فقره اطلاع لزوماً همیشه </a:t>
            </a:r>
            <a:r>
              <a:rPr lang="fa-IR" b="1" dirty="0" smtClean="0">
                <a:solidFill>
                  <a:srgbClr val="C00000"/>
                </a:solidFill>
              </a:rPr>
              <a:t>نمی‏توان </a:t>
            </a:r>
            <a:r>
              <a:rPr lang="fa-IR" dirty="0" smtClean="0"/>
              <a:t>نتیجه گرفت که دانشجو </a:t>
            </a:r>
            <a:r>
              <a:rPr lang="en-US" dirty="0" smtClean="0"/>
              <a:t>‘s’</a:t>
            </a:r>
            <a:r>
              <a:rPr lang="fa-IR" dirty="0" smtClean="0"/>
              <a:t> درس </a:t>
            </a:r>
            <a:r>
              <a:rPr lang="en-US" dirty="0" smtClean="0"/>
              <a:t>‘c’</a:t>
            </a:r>
            <a:r>
              <a:rPr lang="fa-IR" dirty="0" smtClean="0"/>
              <a:t> را با استاد </a:t>
            </a:r>
            <a:r>
              <a:rPr lang="en-US" dirty="0" smtClean="0"/>
              <a:t>‘p’</a:t>
            </a:r>
            <a:r>
              <a:rPr lang="fa-IR" dirty="0" smtClean="0"/>
              <a:t> گذرانده است.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4698" y="1558760"/>
            <a:ext cx="6109968" cy="2753375"/>
            <a:chOff x="1738136" y="1437625"/>
            <a:chExt cx="6109968" cy="2753375"/>
          </a:xfrm>
        </p:grpSpPr>
        <p:cxnSp>
          <p:nvCxnSpPr>
            <p:cNvPr id="27" name="Straight Connector 26"/>
            <p:cNvCxnSpPr>
              <a:stCxn id="16" idx="0"/>
              <a:endCxn id="24" idx="2"/>
            </p:cNvCxnSpPr>
            <p:nvPr/>
          </p:nvCxnSpPr>
          <p:spPr>
            <a:xfrm flipH="1" flipV="1">
              <a:off x="3323179" y="3494692"/>
              <a:ext cx="1354307" cy="23910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4" idx="0"/>
              <a:endCxn id="18" idx="2"/>
            </p:cNvCxnSpPr>
            <p:nvPr/>
          </p:nvCxnSpPr>
          <p:spPr>
            <a:xfrm flipH="1" flipV="1">
              <a:off x="2653893" y="2400837"/>
              <a:ext cx="669286" cy="4704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1738136" y="1437625"/>
              <a:ext cx="6109968" cy="2753375"/>
              <a:chOff x="1585736" y="1285225"/>
              <a:chExt cx="6109968" cy="2753375"/>
            </a:xfrm>
          </p:grpSpPr>
          <p:sp>
            <p:nvSpPr>
              <p:cNvPr id="23" name="Flowchart: Decision 22"/>
              <p:cNvSpPr/>
              <p:nvPr/>
            </p:nvSpPr>
            <p:spPr>
              <a:xfrm>
                <a:off x="5409098" y="2588595"/>
                <a:ext cx="832731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د.ا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585736" y="1285225"/>
                <a:ext cx="6109968" cy="2753375"/>
                <a:chOff x="1585736" y="1285225"/>
                <a:chExt cx="6109968" cy="2753375"/>
              </a:xfrm>
            </p:grpSpPr>
            <p:sp>
              <p:nvSpPr>
                <p:cNvPr id="24" name="Flowchart: Decision 23"/>
                <p:cNvSpPr/>
                <p:nvPr/>
              </p:nvSpPr>
              <p:spPr>
                <a:xfrm>
                  <a:off x="2754413" y="2718837"/>
                  <a:ext cx="832731" cy="623455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ا.د.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23" idx="0"/>
                  <a:endCxn id="19" idx="2"/>
                </p:cNvCxnSpPr>
                <p:nvPr/>
              </p:nvCxnSpPr>
              <p:spPr>
                <a:xfrm flipV="1">
                  <a:off x="5825464" y="2248437"/>
                  <a:ext cx="638429" cy="34015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" name="Group 57"/>
                <p:cNvGrpSpPr/>
                <p:nvPr/>
              </p:nvGrpSpPr>
              <p:grpSpPr>
                <a:xfrm>
                  <a:off x="2006193" y="1285225"/>
                  <a:ext cx="5689511" cy="2753375"/>
                  <a:chOff x="1981200" y="1285225"/>
                  <a:chExt cx="5689511" cy="2753375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981200" y="1676400"/>
                    <a:ext cx="4953000" cy="2362200"/>
                    <a:chOff x="3589449" y="4191000"/>
                    <a:chExt cx="4953000" cy="2362200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3589449" y="4191000"/>
                      <a:ext cx="4953000" cy="685800"/>
                      <a:chOff x="-304800" y="4953000"/>
                      <a:chExt cx="4953000" cy="685800"/>
                    </a:xfrm>
                  </p:grpSpPr>
                  <p:sp>
                    <p:nvSpPr>
                      <p:cNvPr id="18" name="Rounded Rectangle 17"/>
                      <p:cNvSpPr/>
                      <p:nvPr/>
                    </p:nvSpPr>
                    <p:spPr>
                      <a:xfrm>
                        <a:off x="-3048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 smtClean="0">
                            <a:solidFill>
                              <a:sysClr val="windowText" lastClr="000000"/>
                            </a:solidFill>
                          </a:rPr>
                          <a:t>دانشجو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9" name="Rounded Rectangle 18"/>
                      <p:cNvSpPr/>
                      <p:nvPr/>
                    </p:nvSpPr>
                    <p:spPr>
                      <a:xfrm>
                        <a:off x="3657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 smtClean="0">
                            <a:solidFill>
                              <a:sysClr val="windowText" lastClr="000000"/>
                            </a:solidFill>
                          </a:rPr>
                          <a:t>درس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" name="Flowchart: Decision 19"/>
                      <p:cNvSpPr/>
                      <p:nvPr/>
                    </p:nvSpPr>
                    <p:spPr>
                      <a:xfrm>
                        <a:off x="1751798" y="4953000"/>
                        <a:ext cx="916004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</a:rPr>
                          <a:t>د.د.</a:t>
                        </a:r>
                        <a:endParaRPr lang="en-US" sz="1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1" name="Straight Connector 20"/>
                      <p:cNvCxnSpPr>
                        <a:stCxn id="20" idx="1"/>
                        <a:endCxn id="18" idx="3"/>
                      </p:cNvCxnSpPr>
                      <p:nvPr/>
                    </p:nvCxnSpPr>
                    <p:spPr>
                      <a:xfrm flipH="1">
                        <a:off x="685800" y="5295900"/>
                        <a:ext cx="1065998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>
                        <a:stCxn id="19" idx="1"/>
                        <a:endCxn id="20" idx="3"/>
                      </p:cNvCxnSpPr>
                      <p:nvPr/>
                    </p:nvCxnSpPr>
                    <p:spPr>
                      <a:xfrm flipH="1" flipV="1">
                        <a:off x="2667802" y="5295900"/>
                        <a:ext cx="989798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6" name="Rounded Rectangle 15"/>
                    <p:cNvSpPr/>
                    <p:nvPr/>
                  </p:nvSpPr>
                  <p:spPr>
                    <a:xfrm>
                      <a:off x="5613042" y="6096000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b="1" dirty="0" smtClean="0">
                          <a:solidFill>
                            <a:sysClr val="windowText" lastClr="000000"/>
                          </a:solidFill>
                        </a:rPr>
                        <a:t>استاد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7" name="Straight Connector 16"/>
                    <p:cNvCxnSpPr>
                      <a:stCxn id="16" idx="0"/>
                      <a:endCxn id="23" idx="2"/>
                    </p:cNvCxnSpPr>
                    <p:nvPr/>
                  </p:nvCxnSpPr>
                  <p:spPr>
                    <a:xfrm flipV="1">
                      <a:off x="6108342" y="5788995"/>
                      <a:ext cx="1300378" cy="30700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529493" y="1285225"/>
                    <a:ext cx="2008279" cy="574840"/>
                    <a:chOff x="3529493" y="1285225"/>
                    <a:chExt cx="2008279" cy="574840"/>
                  </a:xfrm>
                </p:grpSpPr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3529493" y="1326665"/>
                      <a:ext cx="629752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ترم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4845045" y="1285225"/>
                      <a:ext cx="692727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سال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39" name="Straight Connector 38"/>
                    <p:cNvCxnSpPr>
                      <a:stCxn id="20" idx="0"/>
                      <a:endCxn id="37" idx="6"/>
                    </p:cNvCxnSpPr>
                    <p:nvPr/>
                  </p:nvCxnSpPr>
                  <p:spPr>
                    <a:xfrm flipH="1" flipV="1">
                      <a:off x="4159245" y="1593365"/>
                      <a:ext cx="336555" cy="8303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>
                      <a:stCxn id="20" idx="0"/>
                      <a:endCxn id="38" idx="2"/>
                    </p:cNvCxnSpPr>
                    <p:nvPr/>
                  </p:nvCxnSpPr>
                  <p:spPr>
                    <a:xfrm flipV="1">
                      <a:off x="4495800" y="1551925"/>
                      <a:ext cx="349245" cy="12447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6216836" y="2545865"/>
                    <a:ext cx="1453875" cy="1143000"/>
                    <a:chOff x="6216836" y="2545865"/>
                    <a:chExt cx="1453875" cy="1143000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6964759" y="3155465"/>
                      <a:ext cx="629752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ترم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7040959" y="2545865"/>
                      <a:ext cx="629752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سال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9" name="Straight Connector 48"/>
                    <p:cNvCxnSpPr>
                      <a:stCxn id="23" idx="3"/>
                      <a:endCxn id="47" idx="1"/>
                    </p:cNvCxnSpPr>
                    <p:nvPr/>
                  </p:nvCxnSpPr>
                  <p:spPr>
                    <a:xfrm>
                      <a:off x="6216836" y="2931495"/>
                      <a:ext cx="840148" cy="30208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>
                      <a:stCxn id="23" idx="3"/>
                      <a:endCxn id="48" idx="2"/>
                    </p:cNvCxnSpPr>
                    <p:nvPr/>
                  </p:nvCxnSpPr>
                  <p:spPr>
                    <a:xfrm flipV="1">
                      <a:off x="6216836" y="2812565"/>
                      <a:ext cx="824123" cy="11893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3243066" y="1955442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300466" y="1956516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6354222" y="2297668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5014401" y="302633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</a:t>
                  </a:r>
                  <a:endParaRPr lang="en-US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209800" y="236220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3592379" y="3093117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</a:t>
                  </a:r>
                  <a:endParaRPr lang="en-US" dirty="0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593438" y="3231665"/>
                  <a:ext cx="692727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ترم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1585736" y="2622065"/>
                  <a:ext cx="692727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سال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7" name="Straight Connector 66"/>
                <p:cNvCxnSpPr>
                  <a:stCxn id="24" idx="1"/>
                  <a:endCxn id="65" idx="7"/>
                </p:cNvCxnSpPr>
                <p:nvPr/>
              </p:nvCxnSpPr>
              <p:spPr>
                <a:xfrm flipH="1">
                  <a:off x="2184717" y="3030565"/>
                  <a:ext cx="569696" cy="27921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24" idx="1"/>
                  <a:endCxn id="66" idx="6"/>
                </p:cNvCxnSpPr>
                <p:nvPr/>
              </p:nvCxnSpPr>
              <p:spPr>
                <a:xfrm flipH="1" flipV="1">
                  <a:off x="2278463" y="2888765"/>
                  <a:ext cx="475950" cy="1418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96690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a-IR" b="1" i="1" dirty="0" smtClean="0"/>
              <a:t>مدل دوم: نوع ارتباط سه‏گانی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1"/>
            <a:r>
              <a:rPr lang="fa-IR" dirty="0" smtClean="0"/>
              <a:t>در حالت سه ارتباط دوگانی، اگر از فقره اطلاع‏های دوگانی، فقره اطلاع سه‏گانی را استنتاج کنیم در شرایطی که از لحاظ معنایی این استنتاج درست نباشد می گوییم دچار </a:t>
            </a:r>
            <a:r>
              <a:rPr lang="fa-IR" b="1" dirty="0" smtClean="0">
                <a:solidFill>
                  <a:srgbClr val="C00000"/>
                </a:solidFill>
              </a:rPr>
              <a:t>دام پیوندی حلقه‏ای </a:t>
            </a:r>
            <a:r>
              <a:rPr lang="fa-IR" dirty="0" smtClean="0"/>
              <a:t>شده‏ایم.          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	انواع دیگر دام چیست؟</a:t>
            </a:r>
            <a:r>
              <a:rPr lang="fa-IR" dirty="0"/>
              <a:t> </a:t>
            </a:r>
            <a:r>
              <a:rPr lang="fa-IR" dirty="0" smtClean="0"/>
              <a:t>(دام چندشاخه (چتری)، دام گسل (شکافت)، ...)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00200" y="1676400"/>
            <a:ext cx="4038600" cy="1828800"/>
            <a:chOff x="1600200" y="1676400"/>
            <a:chExt cx="4038600" cy="1828800"/>
          </a:xfrm>
        </p:grpSpPr>
        <p:grpSp>
          <p:nvGrpSpPr>
            <p:cNvPr id="4" name="Group 3"/>
            <p:cNvGrpSpPr/>
            <p:nvPr/>
          </p:nvGrpSpPr>
          <p:grpSpPr>
            <a:xfrm>
              <a:off x="1600200" y="1676400"/>
              <a:ext cx="4038600" cy="1828800"/>
              <a:chOff x="4122849" y="4191000"/>
              <a:chExt cx="4038600" cy="18288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122849" y="4191000"/>
                <a:ext cx="4038600" cy="685800"/>
                <a:chOff x="228600" y="4953000"/>
                <a:chExt cx="4038600" cy="685800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228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276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lowchart: Decision 9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د.ا.د.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Straight Connector 10"/>
                <p:cNvCxnSpPr>
                  <a:stCxn id="10" idx="1"/>
                  <a:endCxn id="8" idx="3"/>
                </p:cNvCxnSpPr>
                <p:nvPr/>
              </p:nvCxnSpPr>
              <p:spPr>
                <a:xfrm flipH="1">
                  <a:off x="1219200" y="5295900"/>
                  <a:ext cx="3810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9" idx="1"/>
                  <a:endCxn id="10" idx="3"/>
                </p:cNvCxnSpPr>
                <p:nvPr/>
              </p:nvCxnSpPr>
              <p:spPr>
                <a:xfrm flipH="1" flipV="1">
                  <a:off x="2819400" y="5295900"/>
                  <a:ext cx="457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ounded Rectangle 5"/>
              <p:cNvSpPr/>
              <p:nvPr/>
            </p:nvSpPr>
            <p:spPr>
              <a:xfrm>
                <a:off x="5613042" y="55626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" name="Straight Connector 6"/>
              <p:cNvCxnSpPr>
                <a:stCxn id="6" idx="0"/>
                <a:endCxn id="10" idx="2"/>
              </p:cNvCxnSpPr>
              <p:nvPr/>
            </p:nvCxnSpPr>
            <p:spPr>
              <a:xfrm flipH="1" flipV="1">
                <a:off x="6104049" y="4876800"/>
                <a:ext cx="4293" cy="6858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/>
            <p:cNvSpPr/>
            <p:nvPr/>
          </p:nvSpPr>
          <p:spPr>
            <a:xfrm>
              <a:off x="1634490" y="2676469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682490" y="2487884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Straight Connector 14"/>
            <p:cNvCxnSpPr>
              <a:stCxn id="10" idx="2"/>
              <a:endCxn id="13" idx="7"/>
            </p:cNvCxnSpPr>
            <p:nvPr/>
          </p:nvCxnSpPr>
          <p:spPr>
            <a:xfrm flipH="1">
              <a:off x="2421483" y="2362200"/>
              <a:ext cx="1159917" cy="3923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2"/>
              <a:endCxn id="14" idx="2"/>
            </p:cNvCxnSpPr>
            <p:nvPr/>
          </p:nvCxnSpPr>
          <p:spPr>
            <a:xfrm>
              <a:off x="3581400" y="2362200"/>
              <a:ext cx="1101090" cy="3923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7912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548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</a:t>
            </a:r>
            <a:r>
              <a:rPr lang="fa-IR" dirty="0"/>
              <a:t>محیط دانشکده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  فعالیت‏هایی از محیط دانشکده</a:t>
            </a:r>
          </a:p>
          <a:p>
            <a:pPr lvl="1"/>
            <a:r>
              <a:rPr lang="fa-IR" dirty="0" smtClean="0"/>
              <a:t>بعضی از نوع‏موجودیت‏های ممکن:</a:t>
            </a:r>
          </a:p>
          <a:p>
            <a:pPr lvl="2"/>
            <a:r>
              <a:rPr lang="fa-IR" dirty="0" smtClean="0"/>
              <a:t>دانشجو</a:t>
            </a:r>
          </a:p>
          <a:p>
            <a:pPr lvl="2"/>
            <a:r>
              <a:rPr lang="fa-IR" dirty="0" smtClean="0"/>
              <a:t>استاد</a:t>
            </a:r>
          </a:p>
          <a:p>
            <a:pPr lvl="2"/>
            <a:r>
              <a:rPr lang="fa-IR" dirty="0" smtClean="0"/>
              <a:t>درس</a:t>
            </a:r>
          </a:p>
          <a:p>
            <a:pPr lvl="2"/>
            <a:r>
              <a:rPr lang="fa-IR" dirty="0" smtClean="0"/>
              <a:t>کارمند</a:t>
            </a:r>
          </a:p>
          <a:p>
            <a:pPr lvl="2"/>
            <a:r>
              <a:rPr lang="fa-IR" dirty="0" smtClean="0"/>
              <a:t>گروه آموزشی</a:t>
            </a:r>
          </a:p>
          <a:p>
            <a:pPr lvl="2"/>
            <a:r>
              <a:rPr lang="fa-IR" dirty="0" smtClean="0"/>
              <a:t>کتاب</a:t>
            </a:r>
          </a:p>
          <a:p>
            <a:pPr lvl="2"/>
            <a:r>
              <a:rPr lang="fa-IR" dirty="0" smtClean="0"/>
              <a:t>...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134924" y="1390416"/>
            <a:ext cx="4046676" cy="1855329"/>
            <a:chOff x="1363524" y="1238016"/>
            <a:chExt cx="4046676" cy="1855329"/>
          </a:xfrm>
        </p:grpSpPr>
        <p:grpSp>
          <p:nvGrpSpPr>
            <p:cNvPr id="25" name="Group 24"/>
            <p:cNvGrpSpPr/>
            <p:nvPr/>
          </p:nvGrpSpPr>
          <p:grpSpPr>
            <a:xfrm>
              <a:off x="1363524" y="1690890"/>
              <a:ext cx="4046676" cy="1402455"/>
              <a:chOff x="3886173" y="4205490"/>
              <a:chExt cx="4046676" cy="1402455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886173" y="4205490"/>
                <a:ext cx="4046676" cy="533400"/>
                <a:chOff x="-8076" y="4967490"/>
                <a:chExt cx="4046676" cy="533400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-8076" y="5063008"/>
                  <a:ext cx="821283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3276600" y="506783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Flowchart: Decision 34"/>
                <p:cNvSpPr/>
                <p:nvPr/>
              </p:nvSpPr>
              <p:spPr>
                <a:xfrm>
                  <a:off x="1600200" y="4967490"/>
                  <a:ext cx="990600" cy="5334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د.ا.د.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" name="Straight Connector 35"/>
                <p:cNvCxnSpPr>
                  <a:stCxn id="35" idx="1"/>
                  <a:endCxn id="33" idx="3"/>
                </p:cNvCxnSpPr>
                <p:nvPr/>
              </p:nvCxnSpPr>
              <p:spPr>
                <a:xfrm flipH="1">
                  <a:off x="813207" y="5234190"/>
                  <a:ext cx="786993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stCxn id="34" idx="1"/>
                  <a:endCxn id="35" idx="3"/>
                </p:cNvCxnSpPr>
                <p:nvPr/>
              </p:nvCxnSpPr>
              <p:spPr>
                <a:xfrm flipH="1" flipV="1">
                  <a:off x="2590800" y="5234190"/>
                  <a:ext cx="685800" cy="482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Rounded Rectangle 30"/>
              <p:cNvSpPr/>
              <p:nvPr/>
            </p:nvSpPr>
            <p:spPr>
              <a:xfrm>
                <a:off x="5629945" y="5303145"/>
                <a:ext cx="719607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2" name="Straight Connector 31"/>
              <p:cNvCxnSpPr>
                <a:stCxn id="31" idx="0"/>
                <a:endCxn id="35" idx="2"/>
              </p:cNvCxnSpPr>
              <p:nvPr/>
            </p:nvCxnSpPr>
            <p:spPr>
              <a:xfrm flipV="1">
                <a:off x="5989749" y="4738890"/>
                <a:ext cx="0" cy="56425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2184807" y="1238016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275249" y="1302050"/>
              <a:ext cx="651510" cy="374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Straight Connector 27"/>
            <p:cNvCxnSpPr>
              <a:stCxn id="35" idx="0"/>
              <a:endCxn id="26" idx="7"/>
            </p:cNvCxnSpPr>
            <p:nvPr/>
          </p:nvCxnSpPr>
          <p:spPr>
            <a:xfrm flipH="1" flipV="1">
              <a:off x="2856548" y="1292425"/>
              <a:ext cx="610552" cy="3984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5" idx="0"/>
              <a:endCxn id="27" idx="2"/>
            </p:cNvCxnSpPr>
            <p:nvPr/>
          </p:nvCxnSpPr>
          <p:spPr>
            <a:xfrm flipV="1">
              <a:off x="3467100" y="1489225"/>
              <a:ext cx="808149" cy="2016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lowchart: Decision 62"/>
          <p:cNvSpPr/>
          <p:nvPr/>
        </p:nvSpPr>
        <p:spPr>
          <a:xfrm>
            <a:off x="4020049" y="2640330"/>
            <a:ext cx="1618751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پیشنیازی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63" idx="1"/>
            <a:endCxn id="34" idx="1"/>
          </p:cNvCxnSpPr>
          <p:nvPr/>
        </p:nvCxnSpPr>
        <p:spPr>
          <a:xfrm flipV="1">
            <a:off x="4020049" y="2114819"/>
            <a:ext cx="399551" cy="81888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3"/>
            <a:endCxn id="34" idx="3"/>
          </p:cNvCxnSpPr>
          <p:nvPr/>
        </p:nvCxnSpPr>
        <p:spPr>
          <a:xfrm flipH="1" flipV="1">
            <a:off x="5181600" y="2114819"/>
            <a:ext cx="457200" cy="81888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Decision 70"/>
          <p:cNvSpPr/>
          <p:nvPr/>
        </p:nvSpPr>
        <p:spPr>
          <a:xfrm>
            <a:off x="820396" y="2826645"/>
            <a:ext cx="1450338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راهنمایی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0"/>
            <a:endCxn id="33" idx="2"/>
          </p:cNvCxnSpPr>
          <p:nvPr/>
        </p:nvCxnSpPr>
        <p:spPr>
          <a:xfrm flipV="1">
            <a:off x="1545565" y="2281171"/>
            <a:ext cx="1" cy="545474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1" idx="1"/>
            <a:endCxn id="71" idx="3"/>
          </p:cNvCxnSpPr>
          <p:nvPr/>
        </p:nvCxnSpPr>
        <p:spPr>
          <a:xfrm flipH="1">
            <a:off x="2270734" y="3093345"/>
            <a:ext cx="607962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165507" y="2280312"/>
            <a:ext cx="786993" cy="813033"/>
            <a:chOff x="165507" y="2280312"/>
            <a:chExt cx="786993" cy="813033"/>
          </a:xfrm>
        </p:grpSpPr>
        <p:sp>
          <p:nvSpPr>
            <p:cNvPr id="78" name="Oval 77"/>
            <p:cNvSpPr/>
            <p:nvPr/>
          </p:nvSpPr>
          <p:spPr>
            <a:xfrm>
              <a:off x="165507" y="2280312"/>
              <a:ext cx="786993" cy="5439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 شروع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9" name="Straight Connector 78"/>
            <p:cNvCxnSpPr>
              <a:stCxn id="71" idx="1"/>
              <a:endCxn id="78" idx="4"/>
            </p:cNvCxnSpPr>
            <p:nvPr/>
          </p:nvCxnSpPr>
          <p:spPr>
            <a:xfrm flipH="1" flipV="1">
              <a:off x="559004" y="2824270"/>
              <a:ext cx="261392" cy="26907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ounded Rectangle 81"/>
          <p:cNvSpPr/>
          <p:nvPr/>
        </p:nvSpPr>
        <p:spPr>
          <a:xfrm>
            <a:off x="2715735" y="5181600"/>
            <a:ext cx="1053578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</a:rPr>
              <a:t>گروه آموزشی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Flowchart: Decision 82"/>
          <p:cNvSpPr/>
          <p:nvPr/>
        </p:nvSpPr>
        <p:spPr>
          <a:xfrm>
            <a:off x="2580525" y="3909060"/>
            <a:ext cx="131848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عضویت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4" name="Flowchart: Decision 83"/>
          <p:cNvSpPr/>
          <p:nvPr/>
        </p:nvSpPr>
        <p:spPr>
          <a:xfrm>
            <a:off x="838200" y="3909060"/>
            <a:ext cx="131848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مدیریت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5" name="Flowchart: Decision 84"/>
          <p:cNvSpPr/>
          <p:nvPr/>
        </p:nvSpPr>
        <p:spPr>
          <a:xfrm>
            <a:off x="4358525" y="390906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مدعو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>
            <a:stCxn id="83" idx="0"/>
            <a:endCxn id="31" idx="2"/>
          </p:cNvCxnSpPr>
          <p:nvPr/>
        </p:nvCxnSpPr>
        <p:spPr>
          <a:xfrm flipH="1" flipV="1">
            <a:off x="3238500" y="3245745"/>
            <a:ext cx="1270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4" idx="0"/>
            <a:endCxn id="31" idx="2"/>
          </p:cNvCxnSpPr>
          <p:nvPr/>
        </p:nvCxnSpPr>
        <p:spPr>
          <a:xfrm flipV="1">
            <a:off x="1497445" y="3245745"/>
            <a:ext cx="1741055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5" idx="0"/>
            <a:endCxn id="31" idx="2"/>
          </p:cNvCxnSpPr>
          <p:nvPr/>
        </p:nvCxnSpPr>
        <p:spPr>
          <a:xfrm flipH="1" flipV="1">
            <a:off x="3238500" y="3245745"/>
            <a:ext cx="1664855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3" idx="2"/>
            <a:endCxn id="82" idx="0"/>
          </p:cNvCxnSpPr>
          <p:nvPr/>
        </p:nvCxnSpPr>
        <p:spPr>
          <a:xfrm>
            <a:off x="3239770" y="4495800"/>
            <a:ext cx="2754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5" idx="2"/>
            <a:endCxn id="82" idx="0"/>
          </p:cNvCxnSpPr>
          <p:nvPr/>
        </p:nvCxnSpPr>
        <p:spPr>
          <a:xfrm flipH="1">
            <a:off x="3242524" y="4495800"/>
            <a:ext cx="1660831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4" idx="2"/>
            <a:endCxn id="82" idx="0"/>
          </p:cNvCxnSpPr>
          <p:nvPr/>
        </p:nvCxnSpPr>
        <p:spPr>
          <a:xfrm>
            <a:off x="1497445" y="4495800"/>
            <a:ext cx="1745079" cy="68580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89164" y="3817648"/>
            <a:ext cx="749036" cy="449552"/>
            <a:chOff x="267810" y="2765014"/>
            <a:chExt cx="749036" cy="449552"/>
          </a:xfrm>
        </p:grpSpPr>
        <p:sp>
          <p:nvSpPr>
            <p:cNvPr id="106" name="Oval 105"/>
            <p:cNvSpPr/>
            <p:nvPr/>
          </p:nvSpPr>
          <p:spPr>
            <a:xfrm>
              <a:off x="267810" y="2765014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7" name="Straight Connector 106"/>
            <p:cNvCxnSpPr>
              <a:stCxn id="84" idx="1"/>
              <a:endCxn id="106" idx="6"/>
            </p:cNvCxnSpPr>
            <p:nvPr/>
          </p:nvCxnSpPr>
          <p:spPr>
            <a:xfrm flipH="1" flipV="1">
              <a:off x="712046" y="2989790"/>
              <a:ext cx="304800" cy="16000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40435" y="4202430"/>
            <a:ext cx="697765" cy="674370"/>
            <a:chOff x="336885" y="2170626"/>
            <a:chExt cx="697765" cy="674370"/>
          </a:xfrm>
        </p:grpSpPr>
        <p:sp>
          <p:nvSpPr>
            <p:cNvPr id="110" name="Oval 109"/>
            <p:cNvSpPr/>
            <p:nvPr/>
          </p:nvSpPr>
          <p:spPr>
            <a:xfrm>
              <a:off x="336885" y="2395444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تا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1" name="Straight Connector 110"/>
            <p:cNvCxnSpPr>
              <a:stCxn id="84" idx="1"/>
              <a:endCxn id="110" idx="7"/>
            </p:cNvCxnSpPr>
            <p:nvPr/>
          </p:nvCxnSpPr>
          <p:spPr>
            <a:xfrm flipH="1">
              <a:off x="716064" y="2170626"/>
              <a:ext cx="318586" cy="29065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2127585" y="4202430"/>
            <a:ext cx="452940" cy="518146"/>
            <a:chOff x="2210878" y="1863297"/>
            <a:chExt cx="452940" cy="518146"/>
          </a:xfrm>
        </p:grpSpPr>
        <p:sp>
          <p:nvSpPr>
            <p:cNvPr id="117" name="Oval 116"/>
            <p:cNvSpPr/>
            <p:nvPr/>
          </p:nvSpPr>
          <p:spPr>
            <a:xfrm>
              <a:off x="2210878" y="1931891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8" name="Straight Connector 117"/>
            <p:cNvCxnSpPr>
              <a:stCxn id="83" idx="1"/>
              <a:endCxn id="117" idx="7"/>
            </p:cNvCxnSpPr>
            <p:nvPr/>
          </p:nvCxnSpPr>
          <p:spPr>
            <a:xfrm flipH="1">
              <a:off x="2590057" y="1863297"/>
              <a:ext cx="73761" cy="134429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5448185" y="3901097"/>
            <a:ext cx="1244715" cy="371531"/>
            <a:chOff x="-158680" y="2591302"/>
            <a:chExt cx="1244715" cy="371531"/>
          </a:xfrm>
        </p:grpSpPr>
        <p:sp>
          <p:nvSpPr>
            <p:cNvPr id="129" name="Oval 128"/>
            <p:cNvSpPr/>
            <p:nvPr/>
          </p:nvSpPr>
          <p:spPr>
            <a:xfrm>
              <a:off x="133774" y="2591302"/>
              <a:ext cx="952261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ترم-سال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0" name="Straight Connector 129"/>
            <p:cNvCxnSpPr>
              <a:stCxn id="85" idx="3"/>
              <a:endCxn id="129" idx="2"/>
            </p:cNvCxnSpPr>
            <p:nvPr/>
          </p:nvCxnSpPr>
          <p:spPr>
            <a:xfrm flipV="1">
              <a:off x="-158680" y="2777068"/>
              <a:ext cx="292454" cy="11556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5448185" y="4202430"/>
            <a:ext cx="1228601" cy="692580"/>
            <a:chOff x="-211271" y="2331741"/>
            <a:chExt cx="1228601" cy="692580"/>
          </a:xfrm>
        </p:grpSpPr>
        <p:sp>
          <p:nvSpPr>
            <p:cNvPr id="134" name="Oval 133"/>
            <p:cNvSpPr/>
            <p:nvPr/>
          </p:nvSpPr>
          <p:spPr>
            <a:xfrm>
              <a:off x="65069" y="2529814"/>
              <a:ext cx="952261" cy="4945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عنوان درس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5" name="Straight Connector 134"/>
            <p:cNvCxnSpPr>
              <a:stCxn id="85" idx="3"/>
              <a:endCxn id="134" idx="1"/>
            </p:cNvCxnSpPr>
            <p:nvPr/>
          </p:nvCxnSpPr>
          <p:spPr>
            <a:xfrm>
              <a:off x="-211271" y="2331741"/>
              <a:ext cx="415795" cy="27049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ounded Rectangle 137"/>
          <p:cNvSpPr/>
          <p:nvPr/>
        </p:nvSpPr>
        <p:spPr>
          <a:xfrm>
            <a:off x="5504176" y="5165834"/>
            <a:ext cx="719607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smtClean="0">
                <a:solidFill>
                  <a:sysClr val="windowText" lastClr="000000"/>
                </a:solidFill>
              </a:rPr>
              <a:t>کارمند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39" name="Flowchart: Decision 138"/>
          <p:cNvSpPr/>
          <p:nvPr/>
        </p:nvSpPr>
        <p:spPr>
          <a:xfrm>
            <a:off x="4048029" y="5036294"/>
            <a:ext cx="116955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اشتغال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>
            <a:stCxn id="139" idx="1"/>
            <a:endCxn id="82" idx="3"/>
          </p:cNvCxnSpPr>
          <p:nvPr/>
        </p:nvCxnSpPr>
        <p:spPr>
          <a:xfrm flipH="1">
            <a:off x="3769313" y="5329664"/>
            <a:ext cx="278716" cy="433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8" idx="1"/>
            <a:endCxn id="139" idx="3"/>
          </p:cNvCxnSpPr>
          <p:nvPr/>
        </p:nvCxnSpPr>
        <p:spPr>
          <a:xfrm flipH="1">
            <a:off x="5217584" y="5318234"/>
            <a:ext cx="286592" cy="114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owchart: Decision 148"/>
          <p:cNvSpPr/>
          <p:nvPr/>
        </p:nvSpPr>
        <p:spPr>
          <a:xfrm>
            <a:off x="2694582" y="603123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مهمان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50" name="Flowchart: Decision 149"/>
          <p:cNvSpPr/>
          <p:nvPr/>
        </p:nvSpPr>
        <p:spPr>
          <a:xfrm>
            <a:off x="165507" y="5040630"/>
            <a:ext cx="125080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تحصیل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151" name="Straight Connector 150"/>
          <p:cNvCxnSpPr>
            <a:stCxn id="150" idx="3"/>
            <a:endCxn id="82" idx="1"/>
          </p:cNvCxnSpPr>
          <p:nvPr/>
        </p:nvCxnSpPr>
        <p:spPr>
          <a:xfrm>
            <a:off x="1416316" y="5334000"/>
            <a:ext cx="1299419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8" idx="0"/>
            <a:endCxn id="150" idx="2"/>
          </p:cNvCxnSpPr>
          <p:nvPr/>
        </p:nvCxnSpPr>
        <p:spPr>
          <a:xfrm flipV="1">
            <a:off x="783197" y="5627370"/>
            <a:ext cx="7715" cy="45178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48" idx="3"/>
            <a:endCxn id="149" idx="1"/>
          </p:cNvCxnSpPr>
          <p:nvPr/>
        </p:nvCxnSpPr>
        <p:spPr>
          <a:xfrm>
            <a:off x="1143000" y="6324600"/>
            <a:ext cx="1551582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49" idx="0"/>
            <a:endCxn id="82" idx="2"/>
          </p:cNvCxnSpPr>
          <p:nvPr/>
        </p:nvCxnSpPr>
        <p:spPr>
          <a:xfrm flipV="1">
            <a:off x="3239412" y="5486400"/>
            <a:ext cx="3112" cy="5448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423393" y="6079158"/>
            <a:ext cx="719607" cy="490884"/>
            <a:chOff x="457200" y="6079158"/>
            <a:chExt cx="719607" cy="490884"/>
          </a:xfrm>
        </p:grpSpPr>
        <p:sp>
          <p:nvSpPr>
            <p:cNvPr id="148" name="Rounded Rectangle 147"/>
            <p:cNvSpPr/>
            <p:nvPr/>
          </p:nvSpPr>
          <p:spPr>
            <a:xfrm>
              <a:off x="457200" y="6079158"/>
              <a:ext cx="719607" cy="4908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457200" y="6172200"/>
              <a:ext cx="71960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3784242" y="6081271"/>
            <a:ext cx="1348608" cy="371531"/>
            <a:chOff x="-482205" y="2591302"/>
            <a:chExt cx="1348608" cy="371531"/>
          </a:xfrm>
        </p:grpSpPr>
        <p:sp>
          <p:nvSpPr>
            <p:cNvPr id="170" name="Oval 169"/>
            <p:cNvSpPr/>
            <p:nvPr/>
          </p:nvSpPr>
          <p:spPr>
            <a:xfrm>
              <a:off x="215996" y="2591302"/>
              <a:ext cx="65040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مبدا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1" name="Straight Connector 170"/>
            <p:cNvCxnSpPr>
              <a:stCxn id="149" idx="3"/>
              <a:endCxn id="170" idx="2"/>
            </p:cNvCxnSpPr>
            <p:nvPr/>
          </p:nvCxnSpPr>
          <p:spPr>
            <a:xfrm flipV="1">
              <a:off x="-482205" y="2777068"/>
              <a:ext cx="698201" cy="575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3784242" y="6324600"/>
            <a:ext cx="1405808" cy="533400"/>
            <a:chOff x="-431763" y="2429433"/>
            <a:chExt cx="1405808" cy="533400"/>
          </a:xfrm>
        </p:grpSpPr>
        <p:sp>
          <p:nvSpPr>
            <p:cNvPr id="174" name="Oval 173"/>
            <p:cNvSpPr/>
            <p:nvPr/>
          </p:nvSpPr>
          <p:spPr>
            <a:xfrm>
              <a:off x="108353" y="2591302"/>
              <a:ext cx="865692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از ترم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5" name="Straight Connector 174"/>
            <p:cNvCxnSpPr>
              <a:stCxn id="149" idx="3"/>
              <a:endCxn id="174" idx="2"/>
            </p:cNvCxnSpPr>
            <p:nvPr/>
          </p:nvCxnSpPr>
          <p:spPr>
            <a:xfrm>
              <a:off x="-431763" y="2429433"/>
              <a:ext cx="540116" cy="34763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46552" y="3276600"/>
            <a:ext cx="791648" cy="925830"/>
            <a:chOff x="137154" y="1092396"/>
            <a:chExt cx="791648" cy="925830"/>
          </a:xfrm>
        </p:grpSpPr>
        <p:sp>
          <p:nvSpPr>
            <p:cNvPr id="181" name="Oval 180"/>
            <p:cNvSpPr/>
            <p:nvPr/>
          </p:nvSpPr>
          <p:spPr>
            <a:xfrm>
              <a:off x="137154" y="1092396"/>
              <a:ext cx="715448" cy="44955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مدت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2" name="Straight Connector 181"/>
            <p:cNvCxnSpPr>
              <a:stCxn id="84" idx="1"/>
              <a:endCxn id="181" idx="5"/>
            </p:cNvCxnSpPr>
            <p:nvPr/>
          </p:nvCxnSpPr>
          <p:spPr>
            <a:xfrm flipH="1" flipV="1">
              <a:off x="747827" y="1476113"/>
              <a:ext cx="180975" cy="54211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2543644" y="28203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594936" y="230167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895726" y="243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5410200" y="24384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1905000" y="47244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905000" y="3429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981326" y="3505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971800" y="4676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4234190" y="47244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191000" y="3429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33400" y="5715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914526" y="5057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2946042" y="56388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752600" y="60476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48637" y="50896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175388" y="508963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014990" y="257867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843464" y="18566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068981" y="1856601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pic>
        <p:nvPicPr>
          <p:cNvPr id="11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700" y="1404949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1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محیط دانشکده </a:t>
            </a:r>
            <a:r>
              <a:rPr lang="fa-IR" sz="2000" dirty="0" smtClean="0"/>
              <a:t>(ادامه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</p:txBody>
      </p:sp>
      <p:sp>
        <p:nvSpPr>
          <p:cNvPr id="4" name="Flowchart: Decision 3"/>
          <p:cNvSpPr/>
          <p:nvPr/>
        </p:nvSpPr>
        <p:spPr>
          <a:xfrm>
            <a:off x="3276600" y="1611630"/>
            <a:ext cx="1198626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منبع اصلی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1"/>
            <a:endCxn id="13" idx="3"/>
          </p:cNvCxnSpPr>
          <p:nvPr/>
        </p:nvCxnSpPr>
        <p:spPr>
          <a:xfrm flipH="1">
            <a:off x="2534900" y="1905000"/>
            <a:ext cx="7417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089549" y="1659558"/>
            <a:ext cx="719607" cy="490884"/>
            <a:chOff x="457200" y="6079158"/>
            <a:chExt cx="719607" cy="490884"/>
          </a:xfrm>
        </p:grpSpPr>
        <p:sp>
          <p:nvSpPr>
            <p:cNvPr id="8" name="Rounded Rectangle 7"/>
            <p:cNvSpPr/>
            <p:nvPr/>
          </p:nvSpPr>
          <p:spPr>
            <a:xfrm>
              <a:off x="457200" y="6079158"/>
              <a:ext cx="719607" cy="4908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57200" y="6172200"/>
              <a:ext cx="71960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928250" y="3956629"/>
            <a:ext cx="1824747" cy="539171"/>
            <a:chOff x="-890051" y="2591302"/>
            <a:chExt cx="1824747" cy="539171"/>
          </a:xfrm>
        </p:grpSpPr>
        <p:sp>
          <p:nvSpPr>
            <p:cNvPr id="11" name="Oval 10"/>
            <p:cNvSpPr/>
            <p:nvPr/>
          </p:nvSpPr>
          <p:spPr>
            <a:xfrm>
              <a:off x="147703" y="2591302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شماره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Straight Connector 11"/>
            <p:cNvCxnSpPr>
              <a:stCxn id="25" idx="3"/>
              <a:endCxn id="11" idx="2"/>
            </p:cNvCxnSpPr>
            <p:nvPr/>
          </p:nvCxnSpPr>
          <p:spPr>
            <a:xfrm flipV="1">
              <a:off x="-890051" y="2777068"/>
              <a:ext cx="1037754" cy="35340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/>
          <p:cNvSpPr/>
          <p:nvPr/>
        </p:nvSpPr>
        <p:spPr>
          <a:xfrm>
            <a:off x="1815293" y="1752600"/>
            <a:ext cx="719607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</a:rPr>
              <a:t>کتاب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Connector 15"/>
          <p:cNvCxnSpPr>
            <a:stCxn id="8" idx="1"/>
            <a:endCxn id="4" idx="3"/>
          </p:cNvCxnSpPr>
          <p:nvPr/>
        </p:nvCxnSpPr>
        <p:spPr>
          <a:xfrm flipH="1">
            <a:off x="4475226" y="1905000"/>
            <a:ext cx="614323" cy="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4850039" y="2918460"/>
            <a:ext cx="1198626" cy="586740"/>
          </a:xfrm>
          <a:prstGeom prst="flowChartDecision">
            <a:avLst/>
          </a:prstGeom>
          <a:noFill/>
          <a:ln w="1016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دارد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 flipH="1">
            <a:off x="5449352" y="2150442"/>
            <a:ext cx="1" cy="76801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2"/>
            <a:endCxn id="25" idx="0"/>
          </p:cNvCxnSpPr>
          <p:nvPr/>
        </p:nvCxnSpPr>
        <p:spPr>
          <a:xfrm flipH="1">
            <a:off x="5449351" y="3505200"/>
            <a:ext cx="1" cy="82296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970452" y="4328160"/>
            <a:ext cx="957798" cy="335280"/>
          </a:xfrm>
          <a:prstGeom prst="roundRect">
            <a:avLst/>
          </a:prstGeom>
          <a:noFill/>
          <a:ln w="1016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</a:rPr>
              <a:t>گروه درس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928250" y="4413829"/>
            <a:ext cx="1767950" cy="371531"/>
            <a:chOff x="-901547" y="2591302"/>
            <a:chExt cx="1767950" cy="371531"/>
          </a:xfrm>
        </p:grpSpPr>
        <p:sp>
          <p:nvSpPr>
            <p:cNvPr id="29" name="Oval 28"/>
            <p:cNvSpPr/>
            <p:nvPr/>
          </p:nvSpPr>
          <p:spPr>
            <a:xfrm>
              <a:off x="215996" y="2591302"/>
              <a:ext cx="65040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روز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Straight Connector 29"/>
            <p:cNvCxnSpPr>
              <a:stCxn id="25" idx="3"/>
              <a:endCxn id="29" idx="2"/>
            </p:cNvCxnSpPr>
            <p:nvPr/>
          </p:nvCxnSpPr>
          <p:spPr>
            <a:xfrm>
              <a:off x="-901547" y="2673273"/>
              <a:ext cx="1117543" cy="10379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928250" y="4495800"/>
            <a:ext cx="1879446" cy="752531"/>
            <a:chOff x="-905401" y="2210302"/>
            <a:chExt cx="1879446" cy="752531"/>
          </a:xfrm>
        </p:grpSpPr>
        <p:sp>
          <p:nvSpPr>
            <p:cNvPr id="32" name="Oval 31"/>
            <p:cNvSpPr/>
            <p:nvPr/>
          </p:nvSpPr>
          <p:spPr>
            <a:xfrm>
              <a:off x="108353" y="2591302"/>
              <a:ext cx="865692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ساعات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Connector 32"/>
            <p:cNvCxnSpPr>
              <a:stCxn id="25" idx="3"/>
              <a:endCxn id="32" idx="2"/>
            </p:cNvCxnSpPr>
            <p:nvPr/>
          </p:nvCxnSpPr>
          <p:spPr>
            <a:xfrm>
              <a:off x="-905401" y="2210302"/>
              <a:ext cx="1013754" cy="56676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32078" y="1628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752726" y="16280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7" name="Flowchart: Decision 26"/>
          <p:cNvSpPr/>
          <p:nvPr/>
        </p:nvSpPr>
        <p:spPr>
          <a:xfrm>
            <a:off x="6236416" y="1628001"/>
            <a:ext cx="157127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پیشنیازی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27" idx="0"/>
          </p:cNvCxnSpPr>
          <p:nvPr/>
        </p:nvCxnSpPr>
        <p:spPr>
          <a:xfrm flipH="1">
            <a:off x="5809156" y="1628001"/>
            <a:ext cx="1212900" cy="11069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2"/>
          </p:cNvCxnSpPr>
          <p:nvPr/>
        </p:nvCxnSpPr>
        <p:spPr>
          <a:xfrm flipH="1" flipV="1">
            <a:off x="5809156" y="2057400"/>
            <a:ext cx="1212900" cy="15734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600200" y="4217282"/>
            <a:ext cx="6073366" cy="2183518"/>
            <a:chOff x="1363524" y="1690890"/>
            <a:chExt cx="6073366" cy="2183518"/>
          </a:xfrm>
        </p:grpSpPr>
        <p:grpSp>
          <p:nvGrpSpPr>
            <p:cNvPr id="37" name="Group 36"/>
            <p:cNvGrpSpPr/>
            <p:nvPr/>
          </p:nvGrpSpPr>
          <p:grpSpPr>
            <a:xfrm>
              <a:off x="1363524" y="1690890"/>
              <a:ext cx="4224807" cy="2183518"/>
              <a:chOff x="3886173" y="4205490"/>
              <a:chExt cx="4224807" cy="2183518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886173" y="4205490"/>
                <a:ext cx="3370252" cy="533400"/>
                <a:chOff x="-8076" y="4967490"/>
                <a:chExt cx="3370252" cy="533400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-8076" y="5063008"/>
                  <a:ext cx="821283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Flowchart: Decision 46"/>
                <p:cNvSpPr/>
                <p:nvPr/>
              </p:nvSpPr>
              <p:spPr>
                <a:xfrm>
                  <a:off x="1439724" y="4967490"/>
                  <a:ext cx="1295400" cy="5334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انتخاب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47" idx="1"/>
                  <a:endCxn id="45" idx="3"/>
                </p:cNvCxnSpPr>
                <p:nvPr/>
              </p:nvCxnSpPr>
              <p:spPr>
                <a:xfrm flipH="1">
                  <a:off x="813207" y="5234190"/>
                  <a:ext cx="626517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stCxn id="25" idx="1"/>
                  <a:endCxn id="47" idx="3"/>
                </p:cNvCxnSpPr>
                <p:nvPr/>
              </p:nvCxnSpPr>
              <p:spPr>
                <a:xfrm flipH="1" flipV="1">
                  <a:off x="2735124" y="5234190"/>
                  <a:ext cx="627052" cy="1181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ounded Rectangle 42"/>
              <p:cNvSpPr/>
              <p:nvPr/>
            </p:nvSpPr>
            <p:spPr>
              <a:xfrm>
                <a:off x="7391373" y="6084208"/>
                <a:ext cx="719607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4" name="Straight Connector 43"/>
              <p:cNvCxnSpPr>
                <a:stCxn id="43" idx="0"/>
                <a:endCxn id="54" idx="2"/>
              </p:cNvCxnSpPr>
              <p:nvPr/>
            </p:nvCxnSpPr>
            <p:spPr>
              <a:xfrm flipH="1" flipV="1">
                <a:off x="7736342" y="5627008"/>
                <a:ext cx="14835" cy="4572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6755707" y="3212046"/>
              <a:ext cx="671741" cy="3152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785380" y="2788545"/>
              <a:ext cx="651510" cy="374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Connector 39"/>
            <p:cNvCxnSpPr>
              <a:stCxn id="25" idx="3"/>
              <a:endCxn id="38" idx="2"/>
            </p:cNvCxnSpPr>
            <p:nvPr/>
          </p:nvCxnSpPr>
          <p:spPr>
            <a:xfrm>
              <a:off x="5691574" y="1969408"/>
              <a:ext cx="1064133" cy="14002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5" idx="3"/>
              <a:endCxn id="39" idx="2"/>
            </p:cNvCxnSpPr>
            <p:nvPr/>
          </p:nvCxnSpPr>
          <p:spPr>
            <a:xfrm>
              <a:off x="5691574" y="1969408"/>
              <a:ext cx="1093806" cy="100631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2524780" y="418966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53893" y="469299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632078" y="421594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54" name="Flowchart: Decision 53"/>
          <p:cNvSpPr/>
          <p:nvPr/>
        </p:nvSpPr>
        <p:spPr>
          <a:xfrm>
            <a:off x="4648200" y="5105400"/>
            <a:ext cx="1604338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ارائه میشود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stCxn id="54" idx="0"/>
            <a:endCxn id="25" idx="2"/>
          </p:cNvCxnSpPr>
          <p:nvPr/>
        </p:nvCxnSpPr>
        <p:spPr>
          <a:xfrm flipH="1" flipV="1">
            <a:off x="5449351" y="4663440"/>
            <a:ext cx="1018" cy="4419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96176" y="57767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82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محیط تولید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    محیط تولیدی-کارگاهی (</a:t>
            </a:r>
            <a:r>
              <a:rPr lang="en-US" dirty="0" smtClean="0"/>
              <a:t>manufacturing</a:t>
            </a:r>
            <a:r>
              <a:rPr lang="fa-IR" dirty="0" smtClean="0"/>
              <a:t>) : مثال از کتاب </a:t>
            </a:r>
            <a:r>
              <a:rPr lang="en-US" dirty="0" smtClean="0"/>
              <a:t>DATE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نوع‏موجودیت ها:</a:t>
            </a:r>
          </a:p>
          <a:p>
            <a:pPr lvl="2"/>
            <a:r>
              <a:rPr lang="en-US" dirty="0" smtClean="0"/>
              <a:t>S</a:t>
            </a:r>
            <a:r>
              <a:rPr lang="fa-IR" dirty="0" smtClean="0"/>
              <a:t>: </a:t>
            </a:r>
            <a:r>
              <a:rPr lang="en-US" dirty="0"/>
              <a:t>	</a:t>
            </a:r>
            <a:r>
              <a:rPr lang="en-US" dirty="0" smtClean="0"/>
              <a:t>Supplier</a:t>
            </a:r>
          </a:p>
          <a:p>
            <a:pPr lvl="2"/>
            <a:r>
              <a:rPr lang="en-US" dirty="0" smtClean="0"/>
              <a:t>P</a:t>
            </a:r>
            <a:r>
              <a:rPr lang="fa-IR" dirty="0" smtClean="0"/>
              <a:t>:</a:t>
            </a:r>
            <a:r>
              <a:rPr lang="en-US" dirty="0" smtClean="0"/>
              <a:t>	Part</a:t>
            </a:r>
          </a:p>
          <a:p>
            <a:pPr lvl="2"/>
            <a:r>
              <a:rPr lang="en-US" dirty="0" smtClean="0"/>
              <a:t>J</a:t>
            </a:r>
            <a:r>
              <a:rPr lang="fa-IR" dirty="0" smtClean="0"/>
              <a:t>:	</a:t>
            </a:r>
            <a:r>
              <a:rPr lang="en-US" dirty="0" smtClean="0"/>
              <a:t>Project</a:t>
            </a:r>
            <a:endParaRPr lang="fa-IR" dirty="0" smtClean="0"/>
          </a:p>
          <a:p>
            <a:pPr lvl="2"/>
            <a:r>
              <a:rPr lang="en-US" dirty="0" smtClean="0"/>
              <a:t>E</a:t>
            </a:r>
            <a:r>
              <a:rPr lang="fa-IR" dirty="0" smtClean="0"/>
              <a:t>:	</a:t>
            </a:r>
            <a:r>
              <a:rPr lang="en-US" dirty="0" smtClean="0"/>
              <a:t>Employee</a:t>
            </a:r>
          </a:p>
          <a:p>
            <a:pPr lvl="2"/>
            <a:r>
              <a:rPr lang="en-US" dirty="0" smtClean="0"/>
              <a:t>C</a:t>
            </a:r>
            <a:r>
              <a:rPr lang="fa-IR" dirty="0" smtClean="0"/>
              <a:t>:	</a:t>
            </a:r>
            <a:r>
              <a:rPr lang="en-US" dirty="0" smtClean="0"/>
              <a:t>City</a:t>
            </a:r>
          </a:p>
          <a:p>
            <a:pPr lvl="2"/>
            <a:r>
              <a:rPr lang="en-US" dirty="0" smtClean="0"/>
              <a:t>W</a:t>
            </a:r>
            <a:r>
              <a:rPr lang="fa-IR" dirty="0" smtClean="0"/>
              <a:t>:	</a:t>
            </a:r>
            <a:r>
              <a:rPr lang="en-US" dirty="0" smtClean="0"/>
              <a:t>Warehouse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514350" lvl="1" indent="0">
              <a:buNone/>
            </a:pPr>
            <a:r>
              <a:rPr lang="fa-IR" dirty="0" smtClean="0"/>
              <a:t> گسترش داده شود.</a:t>
            </a: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2340407" y="1981200"/>
            <a:ext cx="99060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SPJ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12" idx="0"/>
            <a:endCxn id="4" idx="1"/>
          </p:cNvCxnSpPr>
          <p:nvPr/>
        </p:nvCxnSpPr>
        <p:spPr>
          <a:xfrm flipV="1">
            <a:off x="817004" y="2274570"/>
            <a:ext cx="1523403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062754" y="2830818"/>
            <a:ext cx="943897" cy="371531"/>
            <a:chOff x="-920928" y="2145520"/>
            <a:chExt cx="943897" cy="371531"/>
          </a:xfrm>
        </p:grpSpPr>
        <p:sp>
          <p:nvSpPr>
            <p:cNvPr id="10" name="Oval 9"/>
            <p:cNvSpPr/>
            <p:nvPr/>
          </p:nvSpPr>
          <p:spPr>
            <a:xfrm>
              <a:off x="-514557" y="214552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ysClr val="windowText" lastClr="000000"/>
                  </a:solidFill>
                </a:rPr>
                <a:t>S#</a:t>
              </a:r>
              <a:endParaRPr lang="en-US" sz="1400" b="1" u="sng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Connector 10"/>
            <p:cNvCxnSpPr>
              <a:stCxn id="12" idx="3"/>
              <a:endCxn id="10" idx="2"/>
            </p:cNvCxnSpPr>
            <p:nvPr/>
          </p:nvCxnSpPr>
          <p:spPr>
            <a:xfrm flipV="1">
              <a:off x="-920928" y="2331286"/>
              <a:ext cx="406371" cy="10761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ounded Rectangle 11"/>
          <p:cNvSpPr/>
          <p:nvPr/>
        </p:nvSpPr>
        <p:spPr>
          <a:xfrm>
            <a:off x="571253" y="29718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S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90800" y="29718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13899" y="29718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J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13899" y="49530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E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90800" y="49530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W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75299" y="49530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C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82301" y="2819400"/>
            <a:ext cx="956299" cy="371531"/>
            <a:chOff x="-933330" y="2145520"/>
            <a:chExt cx="956299" cy="371531"/>
          </a:xfrm>
        </p:grpSpPr>
        <p:sp>
          <p:nvSpPr>
            <p:cNvPr id="24" name="Oval 23"/>
            <p:cNvSpPr/>
            <p:nvPr/>
          </p:nvSpPr>
          <p:spPr>
            <a:xfrm>
              <a:off x="-514557" y="214552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ysClr val="windowText" lastClr="000000"/>
                  </a:solidFill>
                </a:rPr>
                <a:t>P#</a:t>
              </a:r>
              <a:endParaRPr lang="en-US" sz="1400" b="1" u="sng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15" idx="3"/>
              <a:endCxn id="24" idx="2"/>
            </p:cNvCxnSpPr>
            <p:nvPr/>
          </p:nvCxnSpPr>
          <p:spPr>
            <a:xfrm flipV="1">
              <a:off x="-933330" y="2331286"/>
              <a:ext cx="418773" cy="11903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105400" y="2811887"/>
            <a:ext cx="956299" cy="371531"/>
            <a:chOff x="-933330" y="2145520"/>
            <a:chExt cx="956299" cy="371531"/>
          </a:xfrm>
        </p:grpSpPr>
        <p:sp>
          <p:nvSpPr>
            <p:cNvPr id="29" name="Oval 28"/>
            <p:cNvSpPr/>
            <p:nvPr/>
          </p:nvSpPr>
          <p:spPr>
            <a:xfrm>
              <a:off x="-514557" y="214552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ysClr val="windowText" lastClr="000000"/>
                  </a:solidFill>
                </a:rPr>
                <a:t>J#</a:t>
              </a:r>
              <a:endParaRPr lang="en-US" sz="1400" b="1" u="sng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Straight Connector 29"/>
            <p:cNvCxnSpPr>
              <a:stCxn id="16" idx="3"/>
              <a:endCxn id="29" idx="2"/>
            </p:cNvCxnSpPr>
            <p:nvPr/>
          </p:nvCxnSpPr>
          <p:spPr>
            <a:xfrm flipV="1">
              <a:off x="-933330" y="2331286"/>
              <a:ext cx="418773" cy="12654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600200" y="3276600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276600"/>
                <a:ext cx="271228" cy="27699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614972" y="3276600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972" y="3276600"/>
                <a:ext cx="271228" cy="27699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72372" y="3228201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372" y="3228201"/>
                <a:ext cx="271228" cy="27699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15" idx="0"/>
            <a:endCxn id="4" idx="2"/>
          </p:cNvCxnSpPr>
          <p:nvPr/>
        </p:nvCxnSpPr>
        <p:spPr>
          <a:xfrm flipH="1" flipV="1">
            <a:off x="2835707" y="2567940"/>
            <a:ext cx="844" cy="4038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6" idx="0"/>
            <a:endCxn id="4" idx="3"/>
          </p:cNvCxnSpPr>
          <p:nvPr/>
        </p:nvCxnSpPr>
        <p:spPr>
          <a:xfrm flipH="1" flipV="1">
            <a:off x="3331007" y="2274570"/>
            <a:ext cx="1528643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/>
          <p:cNvSpPr/>
          <p:nvPr/>
        </p:nvSpPr>
        <p:spPr>
          <a:xfrm>
            <a:off x="2414246" y="3528060"/>
            <a:ext cx="88650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P-P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3" idx="1"/>
            <a:endCxn id="15" idx="1"/>
          </p:cNvCxnSpPr>
          <p:nvPr/>
        </p:nvCxnSpPr>
        <p:spPr>
          <a:xfrm flipV="1">
            <a:off x="2414246" y="3124200"/>
            <a:ext cx="176554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3"/>
            <a:endCxn id="15" idx="3"/>
          </p:cNvCxnSpPr>
          <p:nvPr/>
        </p:nvCxnSpPr>
        <p:spPr>
          <a:xfrm flipH="1" flipV="1">
            <a:off x="3082301" y="3124200"/>
            <a:ext cx="218454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857500" y="4085727"/>
            <a:ext cx="990599" cy="371531"/>
            <a:chOff x="-1001109" y="2302213"/>
            <a:chExt cx="791910" cy="371531"/>
          </a:xfrm>
        </p:grpSpPr>
        <p:sp>
          <p:nvSpPr>
            <p:cNvPr id="51" name="Oval 50"/>
            <p:cNvSpPr/>
            <p:nvPr/>
          </p:nvSpPr>
          <p:spPr>
            <a:xfrm>
              <a:off x="-924647" y="2302213"/>
              <a:ext cx="715448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تعداد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2" name="Straight Connector 51"/>
            <p:cNvCxnSpPr>
              <a:stCxn id="43" idx="2"/>
              <a:endCxn id="51" idx="2"/>
            </p:cNvCxnSpPr>
            <p:nvPr/>
          </p:nvCxnSpPr>
          <p:spPr>
            <a:xfrm>
              <a:off x="-1001109" y="2331286"/>
              <a:ext cx="76462" cy="15669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lowchart: Decision 53"/>
          <p:cNvSpPr/>
          <p:nvPr/>
        </p:nvSpPr>
        <p:spPr>
          <a:xfrm>
            <a:off x="3810000" y="383286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050" b="1" dirty="0" smtClean="0">
                <a:solidFill>
                  <a:schemeClr val="tx1"/>
                </a:solidFill>
              </a:rPr>
              <a:t>مدیریت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55" name="Flowchart: Decision 54"/>
          <p:cNvSpPr/>
          <p:nvPr/>
        </p:nvSpPr>
        <p:spPr>
          <a:xfrm>
            <a:off x="4952999" y="3832860"/>
            <a:ext cx="110869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b="1" dirty="0" smtClean="0">
                <a:solidFill>
                  <a:schemeClr val="tx1"/>
                </a:solidFill>
              </a:rPr>
              <a:t>اشتغال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stCxn id="54" idx="0"/>
            <a:endCxn id="16" idx="2"/>
          </p:cNvCxnSpPr>
          <p:nvPr/>
        </p:nvCxnSpPr>
        <p:spPr>
          <a:xfrm flipV="1">
            <a:off x="4354830" y="3276600"/>
            <a:ext cx="504820" cy="55626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0"/>
            <a:endCxn id="16" idx="2"/>
          </p:cNvCxnSpPr>
          <p:nvPr/>
        </p:nvCxnSpPr>
        <p:spPr>
          <a:xfrm flipH="1" flipV="1">
            <a:off x="4859650" y="3276600"/>
            <a:ext cx="647699" cy="55626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2"/>
            <a:endCxn id="17" idx="0"/>
          </p:cNvCxnSpPr>
          <p:nvPr/>
        </p:nvCxnSpPr>
        <p:spPr>
          <a:xfrm flipH="1">
            <a:off x="4859650" y="4419600"/>
            <a:ext cx="647699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4" idx="2"/>
            <a:endCxn id="17" idx="0"/>
          </p:cNvCxnSpPr>
          <p:nvPr/>
        </p:nvCxnSpPr>
        <p:spPr>
          <a:xfrm>
            <a:off x="4354830" y="4419600"/>
            <a:ext cx="504820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ecision 68"/>
          <p:cNvSpPr/>
          <p:nvPr/>
        </p:nvSpPr>
        <p:spPr>
          <a:xfrm>
            <a:off x="3352800" y="4810581"/>
            <a:ext cx="99060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b="1" dirty="0" smtClean="0">
                <a:solidFill>
                  <a:schemeClr val="tx1"/>
                </a:solidFill>
              </a:rPr>
              <a:t>کار</a:t>
            </a:r>
          </a:p>
          <a:p>
            <a:pPr algn="ctr"/>
            <a:r>
              <a:rPr lang="fa-IR" sz="1100" b="1" dirty="0" smtClean="0">
                <a:solidFill>
                  <a:schemeClr val="tx1"/>
                </a:solidFill>
              </a:rPr>
              <a:t>کردن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9" idx="1"/>
            <a:endCxn id="18" idx="3"/>
          </p:cNvCxnSpPr>
          <p:nvPr/>
        </p:nvCxnSpPr>
        <p:spPr>
          <a:xfrm flipH="1">
            <a:off x="3082301" y="5103951"/>
            <a:ext cx="270499" cy="144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7" idx="1"/>
            <a:endCxn id="69" idx="3"/>
          </p:cNvCxnSpPr>
          <p:nvPr/>
        </p:nvCxnSpPr>
        <p:spPr>
          <a:xfrm flipH="1" flipV="1">
            <a:off x="4343400" y="5103951"/>
            <a:ext cx="270499" cy="144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ecision 75"/>
          <p:cNvSpPr/>
          <p:nvPr/>
        </p:nvSpPr>
        <p:spPr>
          <a:xfrm>
            <a:off x="1382327" y="480060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CW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>
            <a:stCxn id="76" idx="1"/>
            <a:endCxn id="19" idx="3"/>
          </p:cNvCxnSpPr>
          <p:nvPr/>
        </p:nvCxnSpPr>
        <p:spPr>
          <a:xfrm flipH="1">
            <a:off x="1066800" y="5093970"/>
            <a:ext cx="315527" cy="114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8" idx="1"/>
            <a:endCxn id="76" idx="3"/>
          </p:cNvCxnSpPr>
          <p:nvPr/>
        </p:nvCxnSpPr>
        <p:spPr>
          <a:xfrm flipH="1" flipV="1">
            <a:off x="2282872" y="5093970"/>
            <a:ext cx="307928" cy="114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369097" y="381000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SC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>
            <a:stCxn id="83" idx="2"/>
            <a:endCxn id="19" idx="0"/>
          </p:cNvCxnSpPr>
          <p:nvPr/>
        </p:nvCxnSpPr>
        <p:spPr>
          <a:xfrm>
            <a:off x="819370" y="4396740"/>
            <a:ext cx="1680" cy="556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2" idx="2"/>
            <a:endCxn id="83" idx="0"/>
          </p:cNvCxnSpPr>
          <p:nvPr/>
        </p:nvCxnSpPr>
        <p:spPr>
          <a:xfrm>
            <a:off x="817004" y="3276600"/>
            <a:ext cx="2366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1537855" y="381000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PW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>
            <a:stCxn id="90" idx="2"/>
            <a:endCxn id="18" idx="0"/>
          </p:cNvCxnSpPr>
          <p:nvPr/>
        </p:nvCxnSpPr>
        <p:spPr>
          <a:xfrm>
            <a:off x="1988128" y="4396740"/>
            <a:ext cx="848423" cy="556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5" idx="1"/>
            <a:endCxn id="90" idx="0"/>
          </p:cNvCxnSpPr>
          <p:nvPr/>
        </p:nvCxnSpPr>
        <p:spPr>
          <a:xfrm flipH="1">
            <a:off x="1988128" y="3124200"/>
            <a:ext cx="602672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066800" y="4876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2252990" y="4876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3057526" y="4876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4310390" y="4876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4276726" y="45236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4267200" y="3352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181600" y="3352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257800" y="45236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124200" y="32766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498478" y="32766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981200" y="3352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981200" y="446028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62000" y="3429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2000" y="45236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865371" y="1760787"/>
            <a:ext cx="1165820" cy="4408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ysClr val="windowText" lastClr="000000"/>
                </a:solidFill>
              </a:rPr>
              <a:t>Quantity</a:t>
            </a:r>
            <a:endParaRPr lang="en-US" sz="13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66"/>
          <p:cNvCxnSpPr>
            <a:stCxn id="4" idx="0"/>
            <a:endCxn id="65" idx="6"/>
          </p:cNvCxnSpPr>
          <p:nvPr/>
        </p:nvCxnSpPr>
        <p:spPr>
          <a:xfrm flipH="1">
            <a:off x="2031191" y="1981200"/>
            <a:ext cx="804516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31" y="137817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543" y="58674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1235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u="none" dirty="0"/>
              <a:t>بحث </a:t>
            </a:r>
            <a:r>
              <a:rPr lang="fa-IR" u="none" dirty="0" smtClean="0"/>
              <a:t>تکمیلی: نوع‏موجودیت ضعیف</a:t>
            </a:r>
            <a:endParaRPr lang="en-US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b="1" dirty="0" smtClean="0"/>
              <a:t>  </a:t>
            </a:r>
            <a:r>
              <a:rPr lang="fa-IR" b="1" dirty="0" smtClean="0">
                <a:solidFill>
                  <a:srgbClr val="7030A0"/>
                </a:solidFill>
              </a:rPr>
              <a:t> نوع‏موجودیت ضعیف:  </a:t>
            </a:r>
          </a:p>
          <a:p>
            <a:pPr lvl="1"/>
            <a:r>
              <a:rPr lang="fa-IR" dirty="0" smtClean="0"/>
              <a:t>نوع‏موجودیت </a:t>
            </a:r>
            <a:r>
              <a:rPr lang="en-US" dirty="0" smtClean="0"/>
              <a:t>F</a:t>
            </a:r>
            <a:r>
              <a:rPr lang="fa-IR" dirty="0" smtClean="0"/>
              <a:t> را ضعیفِ نوع‏موجودیت </a:t>
            </a:r>
            <a:r>
              <a:rPr lang="en-US" dirty="0" smtClean="0"/>
              <a:t>E</a:t>
            </a:r>
            <a:r>
              <a:rPr lang="fa-IR" dirty="0" smtClean="0"/>
              <a:t> گوییم هرگاه </a:t>
            </a:r>
            <a:r>
              <a:rPr lang="en-US" dirty="0" smtClean="0"/>
              <a:t>F</a:t>
            </a:r>
            <a:r>
              <a:rPr lang="fa-IR" dirty="0" smtClean="0"/>
              <a:t> به </a:t>
            </a:r>
            <a:r>
              <a:rPr lang="en-US" dirty="0" smtClean="0"/>
              <a:t>E</a:t>
            </a:r>
            <a:r>
              <a:rPr lang="fa-IR" dirty="0" smtClean="0"/>
              <a:t> «وابستگی وجودی»</a:t>
            </a:r>
            <a:r>
              <a:rPr lang="en-US" dirty="0" smtClean="0"/>
              <a:t> </a:t>
            </a:r>
            <a:r>
              <a:rPr lang="fa-IR" dirty="0" smtClean="0"/>
              <a:t> داشته باشد. (یعنی اگر </a:t>
            </a:r>
            <a:r>
              <a:rPr lang="en-US" dirty="0" smtClean="0"/>
              <a:t>E</a:t>
            </a:r>
            <a:r>
              <a:rPr lang="fa-IR" dirty="0" smtClean="0"/>
              <a:t> در مدل‌سازی مطرح نشود، </a:t>
            </a:r>
            <a:r>
              <a:rPr lang="en-US" dirty="0" smtClean="0"/>
              <a:t>F</a:t>
            </a:r>
            <a:r>
              <a:rPr lang="fa-IR" dirty="0" smtClean="0"/>
              <a:t> هم مطرح نباشد). علاوه‏براین نوع‏موجودیت ضعیف از خود شناسه ندارد.</a:t>
            </a:r>
          </a:p>
          <a:p>
            <a:pPr lvl="1"/>
            <a:r>
              <a:rPr lang="fa-IR" b="1" dirty="0" smtClean="0"/>
              <a:t>طرز نمایش:</a:t>
            </a:r>
            <a:endParaRPr lang="en-US" b="1" dirty="0" smtClean="0"/>
          </a:p>
          <a:p>
            <a:pPr lvl="1"/>
            <a:endParaRPr lang="fa-IR" dirty="0"/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تاکید: </a:t>
            </a:r>
            <a:r>
              <a:rPr lang="fa-IR" dirty="0" smtClean="0"/>
              <a:t>قوی و ضعیف بودن نسبی است.</a:t>
            </a:r>
          </a:p>
          <a:p>
            <a:pPr lvl="1"/>
            <a:r>
              <a:rPr lang="fa-IR" dirty="0" smtClean="0"/>
              <a:t>نوع ضعیف از خود شناسه </a:t>
            </a:r>
            <a:r>
              <a:rPr lang="fa-IR" u="sng" dirty="0" smtClean="0"/>
              <a:t>ندارد</a:t>
            </a:r>
            <a:r>
              <a:rPr lang="fa-IR" dirty="0" smtClean="0"/>
              <a:t>. بلکه از خود حداقل یک </a:t>
            </a:r>
            <a:r>
              <a:rPr lang="fa-IR" b="1" dirty="0" smtClean="0">
                <a:solidFill>
                  <a:srgbClr val="FF0000"/>
                </a:solidFill>
              </a:rPr>
              <a:t>صفت ممیزه-جداساز </a:t>
            </a:r>
            <a:r>
              <a:rPr lang="fa-IR" dirty="0" smtClean="0"/>
              <a:t>(</a:t>
            </a:r>
            <a:r>
              <a:rPr lang="en-US" sz="1900" dirty="0" smtClean="0"/>
              <a:t>Discriminator</a:t>
            </a:r>
            <a:r>
              <a:rPr lang="fa-IR" dirty="0" smtClean="0"/>
              <a:t>) دارد.</a:t>
            </a:r>
          </a:p>
          <a:p>
            <a:pPr lvl="1"/>
            <a:r>
              <a:rPr lang="fa-IR" b="1" u="sng" dirty="0"/>
              <a:t>صفت </a:t>
            </a:r>
            <a:r>
              <a:rPr lang="fa-IR" b="1" u="sng" dirty="0" smtClean="0"/>
              <a:t>ممیزه (کلید جزئی)</a:t>
            </a:r>
            <a:r>
              <a:rPr lang="fa-IR" b="1" dirty="0" smtClean="0"/>
              <a:t>:</a:t>
            </a:r>
          </a:p>
          <a:p>
            <a:pPr lvl="2" algn="r"/>
            <a:r>
              <a:rPr lang="fa-IR" dirty="0" smtClean="0"/>
              <a:t>صفتی </a:t>
            </a:r>
            <a:r>
              <a:rPr lang="fa-IR" dirty="0"/>
              <a:t>که یکتایی مقدار </a:t>
            </a:r>
            <a:r>
              <a:rPr lang="fa-IR" dirty="0" smtClean="0"/>
              <a:t>دارد، </a:t>
            </a:r>
            <a:r>
              <a:rPr lang="fa-IR" dirty="0"/>
              <a:t>اما نه در تمام </a:t>
            </a:r>
            <a:r>
              <a:rPr lang="fa-IR" dirty="0" smtClean="0"/>
              <a:t>نمونه‏‏های </a:t>
            </a:r>
            <a:r>
              <a:rPr lang="fa-IR" dirty="0"/>
              <a:t>نوع </a:t>
            </a:r>
            <a:r>
              <a:rPr lang="fa-IR" dirty="0" smtClean="0"/>
              <a:t>ضعیف، بلکه </a:t>
            </a:r>
            <a:r>
              <a:rPr lang="fa-IR" dirty="0"/>
              <a:t>در </a:t>
            </a:r>
            <a:r>
              <a:rPr lang="fa-IR" dirty="0" smtClean="0"/>
              <a:t>بین </a:t>
            </a:r>
            <a:r>
              <a:rPr lang="fa-IR" dirty="0"/>
              <a:t>مجموعه تمام </a:t>
            </a:r>
            <a:r>
              <a:rPr lang="fa-IR" dirty="0" smtClean="0"/>
              <a:t>نمونه‏های نوع ضعیف وابسته </a:t>
            </a:r>
            <a:r>
              <a:rPr lang="fa-IR" dirty="0"/>
              <a:t>به </a:t>
            </a:r>
            <a:r>
              <a:rPr lang="fa-IR" b="1" u="sng" dirty="0"/>
              <a:t>یک نمونه</a:t>
            </a:r>
            <a:r>
              <a:rPr lang="fa-IR" dirty="0"/>
              <a:t> </a:t>
            </a:r>
            <a:r>
              <a:rPr lang="fa-IR" dirty="0" smtClean="0"/>
              <a:t> از نوع‏موجودیت قوی </a:t>
            </a:r>
            <a:r>
              <a:rPr lang="fa-IR" dirty="0"/>
              <a:t>(به صورت نسبی یکتاست</a:t>
            </a:r>
            <a:r>
              <a:rPr lang="fa-IR" dirty="0" smtClean="0"/>
              <a:t>).</a:t>
            </a:r>
          </a:p>
          <a:p>
            <a:pPr lvl="2"/>
            <a:r>
              <a:rPr lang="fa-IR" dirty="0" smtClean="0"/>
              <a:t>در عمل اگر یک نوع‏موجودیت، وابستگی وجودی به نوع‏موجودیت دیگر داشته باشد و از خود شناسه داشته باشد، دیگر ضعیف دیده نمی‏شود.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652937" y="2994660"/>
            <a:ext cx="3909663" cy="586740"/>
            <a:chOff x="1561853" y="2663190"/>
            <a:chExt cx="3909663" cy="586740"/>
          </a:xfrm>
        </p:grpSpPr>
        <p:sp>
          <p:nvSpPr>
            <p:cNvPr id="5" name="Rounded Rectangle 4"/>
            <p:cNvSpPr/>
            <p:nvPr/>
          </p:nvSpPr>
          <p:spPr>
            <a:xfrm>
              <a:off x="1561853" y="2804160"/>
              <a:ext cx="491501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6" name="Flowchart: Decision 5"/>
            <p:cNvSpPr/>
            <p:nvPr/>
          </p:nvSpPr>
          <p:spPr>
            <a:xfrm>
              <a:off x="2968441" y="266319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300" b="1" dirty="0" smtClean="0">
                  <a:solidFill>
                    <a:schemeClr val="tx1"/>
                  </a:solidFill>
                </a:rPr>
                <a:t>R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>
              <a:stCxn id="5" idx="3"/>
              <a:endCxn id="6" idx="1"/>
            </p:cNvCxnSpPr>
            <p:nvPr/>
          </p:nvCxnSpPr>
          <p:spPr>
            <a:xfrm>
              <a:off x="2053354" y="2956560"/>
              <a:ext cx="91508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" idx="3"/>
              <a:endCxn id="9" idx="1"/>
            </p:cNvCxnSpPr>
            <p:nvPr/>
          </p:nvCxnSpPr>
          <p:spPr>
            <a:xfrm>
              <a:off x="3868986" y="2956560"/>
              <a:ext cx="1007814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4876800" y="2788920"/>
              <a:ext cx="594716" cy="335280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1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676" y="1905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4" name="Group 3"/>
          <p:cNvGrpSpPr/>
          <p:nvPr/>
        </p:nvGrpSpPr>
        <p:grpSpPr>
          <a:xfrm>
            <a:off x="3810000" y="6177533"/>
            <a:ext cx="1940770" cy="586193"/>
            <a:chOff x="3810000" y="6177533"/>
            <a:chExt cx="1940770" cy="586193"/>
          </a:xfrm>
        </p:grpSpPr>
        <p:pic>
          <p:nvPicPr>
            <p:cNvPr id="12" name="Picture 11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1532" y="6268204"/>
              <a:ext cx="459723" cy="3960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2" name="Rounded Rectangle 1"/>
            <p:cNvSpPr/>
            <p:nvPr/>
          </p:nvSpPr>
          <p:spPr>
            <a:xfrm>
              <a:off x="3810000" y="6177533"/>
              <a:ext cx="1940770" cy="586193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fa-IR" dirty="0" smtClean="0"/>
                <a:t>          مگر در حالت ؟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10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تکمیلی: نوع‏موجودیت ضعیف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fa-IR" dirty="0" smtClean="0"/>
              <a:t>         عضو خانواده به عنوان یک موجودیت ضعیف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448633"/>
                  </p:ext>
                </p:extLst>
              </p:nvPr>
            </p:nvGraphicFramePr>
            <p:xfrm>
              <a:off x="3124198" y="3962400"/>
              <a:ext cx="3520752" cy="2580132"/>
            </p:xfrm>
            <a:graphic>
              <a:graphicData uri="http://schemas.openxmlformats.org/drawingml/2006/table">
                <a:tbl>
                  <a:tblPr firstRow="1" bandRow="1">
                    <a:tableStyleId>{0660B408-B3CF-4A94-85FC-2B1E0A45F4A2}</a:tableStyleId>
                  </a:tblPr>
                  <a:tblGrid>
                    <a:gridCol w="1760376"/>
                    <a:gridCol w="1760376"/>
                  </a:tblGrid>
                  <a:tr h="36068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شماره کارمند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0680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a-IR" b="0" i="1" smtClean="0">
                                              <a:latin typeface="Cambria Math"/>
                                            </a:rPr>
                                            <m:t>گ</m:t>
                                          </m:r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لی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سلی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قلی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60680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ناجی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تاجی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سلی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200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448633"/>
                  </p:ext>
                </p:extLst>
              </p:nvPr>
            </p:nvGraphicFramePr>
            <p:xfrm>
              <a:off x="3124198" y="3962400"/>
              <a:ext cx="3520752" cy="2580132"/>
            </p:xfrm>
            <a:graphic>
              <a:graphicData uri="http://schemas.openxmlformats.org/drawingml/2006/table">
                <a:tbl>
                  <a:tblPr firstRow="1" bandRow="1">
                    <a:tableStyleId>{0660B408-B3CF-4A94-85FC-2B1E0A45F4A2}</a:tableStyleId>
                  </a:tblPr>
                  <a:tblGrid>
                    <a:gridCol w="1760376"/>
                    <a:gridCol w="1760376"/>
                  </a:tblGrid>
                  <a:tr h="36576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شماره کارمند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1071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4807" r="-100346" b="-101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071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34066" r="-100346" b="-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200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3007013"/>
            <a:ext cx="5425344" cy="879187"/>
            <a:chOff x="0" y="3007013"/>
            <a:chExt cx="5425344" cy="879187"/>
          </a:xfrm>
        </p:grpSpPr>
        <p:grpSp>
          <p:nvGrpSpPr>
            <p:cNvPr id="15" name="Group 14"/>
            <p:cNvGrpSpPr/>
            <p:nvPr/>
          </p:nvGrpSpPr>
          <p:grpSpPr>
            <a:xfrm>
              <a:off x="4473083" y="3007013"/>
              <a:ext cx="952261" cy="798253"/>
              <a:chOff x="-1185390" y="1863120"/>
              <a:chExt cx="952261" cy="79825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-1185390" y="2289842"/>
                <a:ext cx="952261" cy="37153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کد ملی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3" name="Straight Connector 22"/>
              <p:cNvCxnSpPr>
                <a:stCxn id="10" idx="2"/>
                <a:endCxn id="22" idx="0"/>
              </p:cNvCxnSpPr>
              <p:nvPr/>
            </p:nvCxnSpPr>
            <p:spPr>
              <a:xfrm flipH="1">
                <a:off x="-709259" y="1863120"/>
                <a:ext cx="87427" cy="426722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0" y="3352800"/>
              <a:ext cx="4343403" cy="533400"/>
              <a:chOff x="4026476" y="4284863"/>
              <a:chExt cx="2014332" cy="5334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4026476" y="4284863"/>
                <a:ext cx="175688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اگر در نظر گرفته شود دیگر نباید ضعیف دیده شود.</a:t>
                </a:r>
              </a:p>
            </p:txBody>
          </p:sp>
          <p:cxnSp>
            <p:nvCxnSpPr>
              <p:cNvPr id="21" name="Straight Arrow Connector 20"/>
              <p:cNvCxnSpPr>
                <a:endCxn id="20" idx="3"/>
              </p:cNvCxnSpPr>
              <p:nvPr/>
            </p:nvCxnSpPr>
            <p:spPr>
              <a:xfrm flipH="1">
                <a:off x="5783365" y="4551563"/>
                <a:ext cx="25744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6476996" y="2172222"/>
            <a:ext cx="1981189" cy="864273"/>
            <a:chOff x="5105061" y="3776015"/>
            <a:chExt cx="742119" cy="864273"/>
          </a:xfrm>
        </p:grpSpPr>
        <p:sp>
          <p:nvSpPr>
            <p:cNvPr id="18" name="Rounded Rectangle 17"/>
            <p:cNvSpPr/>
            <p:nvPr/>
          </p:nvSpPr>
          <p:spPr>
            <a:xfrm>
              <a:off x="5387770" y="4106888"/>
              <a:ext cx="459410" cy="5334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</a:rPr>
                <a:t>صفت ممیزه</a:t>
              </a:r>
            </a:p>
          </p:txBody>
        </p:sp>
        <p:cxnSp>
          <p:nvCxnSpPr>
            <p:cNvPr id="19" name="Straight Arrow Connector 18"/>
            <p:cNvCxnSpPr>
              <a:stCxn id="28" idx="6"/>
              <a:endCxn id="18" idx="0"/>
            </p:cNvCxnSpPr>
            <p:nvPr/>
          </p:nvCxnSpPr>
          <p:spPr>
            <a:xfrm>
              <a:off x="5105061" y="3776015"/>
              <a:ext cx="512414" cy="3308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342992" y="1947446"/>
            <a:ext cx="5667407" cy="1862554"/>
            <a:chOff x="1342992" y="1924526"/>
            <a:chExt cx="5667407" cy="1862554"/>
          </a:xfrm>
        </p:grpSpPr>
        <p:sp>
          <p:nvSpPr>
            <p:cNvPr id="6" name="Rounded Rectangle 5"/>
            <p:cNvSpPr/>
            <p:nvPr/>
          </p:nvSpPr>
          <p:spPr>
            <a:xfrm>
              <a:off x="1342992" y="2561707"/>
              <a:ext cx="654188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کارمند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2830924" y="2420737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1"/>
            </p:cNvCxnSpPr>
            <p:nvPr/>
          </p:nvCxnSpPr>
          <p:spPr>
            <a:xfrm>
              <a:off x="1997180" y="2714107"/>
              <a:ext cx="833744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  <a:endCxn id="10" idx="1"/>
            </p:cNvCxnSpPr>
            <p:nvPr/>
          </p:nvCxnSpPr>
          <p:spPr>
            <a:xfrm>
              <a:off x="3731469" y="2714107"/>
              <a:ext cx="909388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4640857" y="2444121"/>
              <a:ext cx="791568" cy="539972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عضو خانواده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432425" y="1924526"/>
              <a:ext cx="1044574" cy="789581"/>
              <a:chOff x="-1253773" y="2263202"/>
              <a:chExt cx="1044574" cy="78958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-924647" y="2263202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10" idx="3"/>
                <a:endCxn id="28" idx="2"/>
              </p:cNvCxnSpPr>
              <p:nvPr/>
            </p:nvCxnSpPr>
            <p:spPr>
              <a:xfrm flipV="1">
                <a:off x="-1253773" y="2487978"/>
                <a:ext cx="329126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432425" y="2508367"/>
              <a:ext cx="1577974" cy="371531"/>
              <a:chOff x="-1307747" y="2302213"/>
              <a:chExt cx="1362074" cy="37153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-998061" y="2302213"/>
                <a:ext cx="105238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تولد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10" idx="3"/>
                <a:endCxn id="26" idx="2"/>
              </p:cNvCxnSpPr>
              <p:nvPr/>
            </p:nvCxnSpPr>
            <p:spPr>
              <a:xfrm flipV="1">
                <a:off x="-1307747" y="2487979"/>
                <a:ext cx="309686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432425" y="2714107"/>
              <a:ext cx="1425574" cy="687761"/>
              <a:chOff x="-1472310" y="1973612"/>
              <a:chExt cx="1425574" cy="68776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-1066984" y="2289842"/>
                <a:ext cx="10202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جنسیت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5" name="Straight Connector 24"/>
              <p:cNvCxnSpPr>
                <a:stCxn id="10" idx="3"/>
                <a:endCxn id="24" idx="2"/>
              </p:cNvCxnSpPr>
              <p:nvPr/>
            </p:nvCxnSpPr>
            <p:spPr>
              <a:xfrm>
                <a:off x="-1472310" y="1973612"/>
                <a:ext cx="405326" cy="50199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5930720" y="2281216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205771" y="344852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771" y="3448526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3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30" y="137817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4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مدل‌سازی معنایی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مدل‌سازی معنایی داده‏ها:</a:t>
            </a:r>
          </a:p>
          <a:p>
            <a:pPr lvl="1"/>
            <a:r>
              <a:rPr lang="fa-IR" dirty="0" smtClean="0"/>
              <a:t>ارائه یک مدل کلّی (در بالاترین سطح انتزاع) از داده‏های محیط با استفاده از مفاهیم انتراعی و براساس </a:t>
            </a:r>
            <a:r>
              <a:rPr lang="fa-IR" i="1" u="sng" dirty="0" smtClean="0"/>
              <a:t>معنایی</a:t>
            </a:r>
            <a:r>
              <a:rPr lang="fa-IR" dirty="0" smtClean="0"/>
              <a:t> که کاربر برای داده‏ها قائل است.</a:t>
            </a:r>
          </a:p>
          <a:p>
            <a:pPr lvl="1"/>
            <a:r>
              <a:rPr lang="fa-IR" dirty="0" smtClean="0"/>
              <a:t>           </a:t>
            </a:r>
            <a:r>
              <a:rPr lang="fa-IR" b="1" dirty="0" smtClean="0"/>
              <a:t>مفهوم انتزاعی:</a:t>
            </a:r>
            <a:r>
              <a:rPr lang="fa-IR" dirty="0" smtClean="0"/>
              <a:t> مفهومی است فراتر از سطح منطقی و طبعا</a:t>
            </a:r>
            <a:r>
              <a:rPr lang="fa-IR" dirty="0"/>
              <a:t>ً</a:t>
            </a:r>
            <a:r>
              <a:rPr lang="fa-IR" dirty="0" smtClean="0"/>
              <a:t> فراتر از سطح پیاده‏سازی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b="1" dirty="0" smtClean="0"/>
              <a:t>           برای درک مفهوم انتزاع :</a:t>
            </a:r>
            <a:endParaRPr lang="fa-IR" b="1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33400" y="4853189"/>
            <a:ext cx="473528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1795" y="3428066"/>
            <a:ext cx="4828405" cy="1272723"/>
            <a:chOff x="581795" y="3428066"/>
            <a:chExt cx="4828405" cy="1272723"/>
          </a:xfrm>
        </p:grpSpPr>
        <p:grpSp>
          <p:nvGrpSpPr>
            <p:cNvPr id="13" name="Group 12"/>
            <p:cNvGrpSpPr/>
            <p:nvPr/>
          </p:nvGrpSpPr>
          <p:grpSpPr>
            <a:xfrm>
              <a:off x="581795" y="3428066"/>
              <a:ext cx="1780406" cy="1272723"/>
              <a:chOff x="581795" y="3428066"/>
              <a:chExt cx="1780406" cy="127272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81795" y="3428066"/>
                <a:ext cx="1780406" cy="1272723"/>
                <a:chOff x="2838163" y="1818128"/>
                <a:chExt cx="2895531" cy="2807327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2838163" y="1818128"/>
                  <a:ext cx="2895531" cy="2807327"/>
                </a:xfrm>
                <a:custGeom>
                  <a:avLst/>
                  <a:gdLst>
                    <a:gd name="connsiteX0" fmla="*/ 33826 w 2895531"/>
                    <a:gd name="connsiteY0" fmla="*/ 1195528 h 2807327"/>
                    <a:gd name="connsiteX1" fmla="*/ 291403 w 2895531"/>
                    <a:gd name="connsiteY1" fmla="*/ 796283 h 2807327"/>
                    <a:gd name="connsiteX2" fmla="*/ 330040 w 2895531"/>
                    <a:gd name="connsiteY2" fmla="*/ 345523 h 2807327"/>
                    <a:gd name="connsiteX3" fmla="*/ 523223 w 2895531"/>
                    <a:gd name="connsiteY3" fmla="*/ 75066 h 2807327"/>
                    <a:gd name="connsiteX4" fmla="*/ 1012620 w 2895531"/>
                    <a:gd name="connsiteY4" fmla="*/ 87945 h 2807327"/>
                    <a:gd name="connsiteX5" fmla="*/ 1527775 w 2895531"/>
                    <a:gd name="connsiteY5" fmla="*/ 10672 h 2807327"/>
                    <a:gd name="connsiteX6" fmla="*/ 2017172 w 2895531"/>
                    <a:gd name="connsiteY6" fmla="*/ 358402 h 2807327"/>
                    <a:gd name="connsiteX7" fmla="*/ 2545206 w 2895531"/>
                    <a:gd name="connsiteY7" fmla="*/ 487190 h 2807327"/>
                    <a:gd name="connsiteX8" fmla="*/ 2892936 w 2895531"/>
                    <a:gd name="connsiteY8" fmla="*/ 1028103 h 2807327"/>
                    <a:gd name="connsiteX9" fmla="*/ 2648237 w 2895531"/>
                    <a:gd name="connsiteY9" fmla="*/ 1839472 h 2807327"/>
                    <a:gd name="connsiteX10" fmla="*/ 1720958 w 2895531"/>
                    <a:gd name="connsiteY10" fmla="*/ 2264475 h 2807327"/>
                    <a:gd name="connsiteX11" fmla="*/ 1051257 w 2895531"/>
                    <a:gd name="connsiteY11" fmla="*/ 2805387 h 2807327"/>
                    <a:gd name="connsiteX12" fmla="*/ 330040 w 2895531"/>
                    <a:gd name="connsiteY12" fmla="*/ 2419021 h 2807327"/>
                    <a:gd name="connsiteX13" fmla="*/ 342919 w 2895531"/>
                    <a:gd name="connsiteY13" fmla="*/ 1749320 h 2807327"/>
                    <a:gd name="connsiteX14" fmla="*/ 33826 w 2895531"/>
                    <a:gd name="connsiteY14" fmla="*/ 1543258 h 2807327"/>
                    <a:gd name="connsiteX15" fmla="*/ 33826 w 2895531"/>
                    <a:gd name="connsiteY15" fmla="*/ 1195528 h 2807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95531" h="2807327">
                      <a:moveTo>
                        <a:pt x="33826" y="1195528"/>
                      </a:moveTo>
                      <a:cubicBezTo>
                        <a:pt x="76755" y="1071032"/>
                        <a:pt x="242034" y="937950"/>
                        <a:pt x="291403" y="796283"/>
                      </a:cubicBezTo>
                      <a:cubicBezTo>
                        <a:pt x="340772" y="654616"/>
                        <a:pt x="291403" y="465726"/>
                        <a:pt x="330040" y="345523"/>
                      </a:cubicBezTo>
                      <a:cubicBezTo>
                        <a:pt x="368677" y="225320"/>
                        <a:pt x="409460" y="117996"/>
                        <a:pt x="523223" y="75066"/>
                      </a:cubicBezTo>
                      <a:cubicBezTo>
                        <a:pt x="636986" y="32136"/>
                        <a:pt x="845195" y="98677"/>
                        <a:pt x="1012620" y="87945"/>
                      </a:cubicBezTo>
                      <a:cubicBezTo>
                        <a:pt x="1180045" y="77213"/>
                        <a:pt x="1360350" y="-34404"/>
                        <a:pt x="1527775" y="10672"/>
                      </a:cubicBezTo>
                      <a:cubicBezTo>
                        <a:pt x="1695200" y="55748"/>
                        <a:pt x="1847600" y="278982"/>
                        <a:pt x="2017172" y="358402"/>
                      </a:cubicBezTo>
                      <a:cubicBezTo>
                        <a:pt x="2186744" y="437822"/>
                        <a:pt x="2399245" y="375573"/>
                        <a:pt x="2545206" y="487190"/>
                      </a:cubicBezTo>
                      <a:cubicBezTo>
                        <a:pt x="2691167" y="598807"/>
                        <a:pt x="2875764" y="802723"/>
                        <a:pt x="2892936" y="1028103"/>
                      </a:cubicBezTo>
                      <a:cubicBezTo>
                        <a:pt x="2910108" y="1253483"/>
                        <a:pt x="2843567" y="1633410"/>
                        <a:pt x="2648237" y="1839472"/>
                      </a:cubicBezTo>
                      <a:cubicBezTo>
                        <a:pt x="2452907" y="2045534"/>
                        <a:pt x="1987121" y="2103489"/>
                        <a:pt x="1720958" y="2264475"/>
                      </a:cubicBezTo>
                      <a:cubicBezTo>
                        <a:pt x="1454795" y="2425461"/>
                        <a:pt x="1283077" y="2779629"/>
                        <a:pt x="1051257" y="2805387"/>
                      </a:cubicBezTo>
                      <a:cubicBezTo>
                        <a:pt x="819437" y="2831145"/>
                        <a:pt x="448096" y="2595032"/>
                        <a:pt x="330040" y="2419021"/>
                      </a:cubicBezTo>
                      <a:cubicBezTo>
                        <a:pt x="211984" y="2243010"/>
                        <a:pt x="392288" y="1895280"/>
                        <a:pt x="342919" y="1749320"/>
                      </a:cubicBezTo>
                      <a:cubicBezTo>
                        <a:pt x="293550" y="1603360"/>
                        <a:pt x="81049" y="1635557"/>
                        <a:pt x="33826" y="1543258"/>
                      </a:cubicBezTo>
                      <a:cubicBezTo>
                        <a:pt x="-13397" y="1450959"/>
                        <a:pt x="-9103" y="1320024"/>
                        <a:pt x="33826" y="11955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Freeform 5"/>
                <p:cNvSpPr/>
                <p:nvPr/>
              </p:nvSpPr>
              <p:spPr>
                <a:xfrm>
                  <a:off x="2923504" y="2086377"/>
                  <a:ext cx="1764406" cy="856268"/>
                </a:xfrm>
                <a:custGeom>
                  <a:avLst/>
                  <a:gdLst>
                    <a:gd name="connsiteX0" fmla="*/ 0 w 1764406"/>
                    <a:gd name="connsiteY0" fmla="*/ 837127 h 856268"/>
                    <a:gd name="connsiteX1" fmla="*/ 734096 w 1764406"/>
                    <a:gd name="connsiteY1" fmla="*/ 746975 h 856268"/>
                    <a:gd name="connsiteX2" fmla="*/ 1764406 w 1764406"/>
                    <a:gd name="connsiteY2" fmla="*/ 0 h 85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64406" h="856268">
                      <a:moveTo>
                        <a:pt x="0" y="837127"/>
                      </a:moveTo>
                      <a:cubicBezTo>
                        <a:pt x="220014" y="861811"/>
                        <a:pt x="440028" y="886496"/>
                        <a:pt x="734096" y="746975"/>
                      </a:cubicBezTo>
                      <a:cubicBezTo>
                        <a:pt x="1028164" y="607454"/>
                        <a:pt x="1396285" y="303727"/>
                        <a:pt x="1764406" y="0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4108361" y="2550017"/>
                  <a:ext cx="1468191" cy="1004552"/>
                </a:xfrm>
                <a:custGeom>
                  <a:avLst/>
                  <a:gdLst>
                    <a:gd name="connsiteX0" fmla="*/ 0 w 1468191"/>
                    <a:gd name="connsiteY0" fmla="*/ 0 h 1004552"/>
                    <a:gd name="connsiteX1" fmla="*/ 360608 w 1468191"/>
                    <a:gd name="connsiteY1" fmla="*/ 321972 h 1004552"/>
                    <a:gd name="connsiteX2" fmla="*/ 953036 w 1468191"/>
                    <a:gd name="connsiteY2" fmla="*/ 399245 h 1004552"/>
                    <a:gd name="connsiteX3" fmla="*/ 1468191 w 1468191"/>
                    <a:gd name="connsiteY3" fmla="*/ 1004552 h 100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8191" h="1004552">
                      <a:moveTo>
                        <a:pt x="0" y="0"/>
                      </a:moveTo>
                      <a:cubicBezTo>
                        <a:pt x="100884" y="127715"/>
                        <a:pt x="201769" y="255431"/>
                        <a:pt x="360608" y="321972"/>
                      </a:cubicBezTo>
                      <a:cubicBezTo>
                        <a:pt x="519447" y="388513"/>
                        <a:pt x="768439" y="285482"/>
                        <a:pt x="953036" y="399245"/>
                      </a:cubicBezTo>
                      <a:cubicBezTo>
                        <a:pt x="1137633" y="513008"/>
                        <a:pt x="1302912" y="758780"/>
                        <a:pt x="1468191" y="100455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>
                  <a:off x="3168203" y="2897746"/>
                  <a:ext cx="1378039" cy="794271"/>
                </a:xfrm>
                <a:custGeom>
                  <a:avLst/>
                  <a:gdLst>
                    <a:gd name="connsiteX0" fmla="*/ 0 w 1378039"/>
                    <a:gd name="connsiteY0" fmla="*/ 785612 h 794271"/>
                    <a:gd name="connsiteX1" fmla="*/ 940158 w 1378039"/>
                    <a:gd name="connsiteY1" fmla="*/ 682581 h 794271"/>
                    <a:gd name="connsiteX2" fmla="*/ 1378039 w 1378039"/>
                    <a:gd name="connsiteY2" fmla="*/ 0 h 794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78039" h="794271">
                      <a:moveTo>
                        <a:pt x="0" y="785612"/>
                      </a:moveTo>
                      <a:cubicBezTo>
                        <a:pt x="355242" y="799564"/>
                        <a:pt x="710485" y="813516"/>
                        <a:pt x="940158" y="682581"/>
                      </a:cubicBezTo>
                      <a:cubicBezTo>
                        <a:pt x="1169831" y="551646"/>
                        <a:pt x="1273935" y="275823"/>
                        <a:pt x="1378039" y="0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ounded Rectangle 8"/>
                  <p:cNvSpPr/>
                  <p:nvPr/>
                </p:nvSpPr>
                <p:spPr>
                  <a:xfrm rot="19912549">
                    <a:off x="722446" y="3452243"/>
                    <a:ext cx="662469" cy="5334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Roya" pitchFamily="2" charset="-78"/>
                      </a:rPr>
                      <a:t>نام: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a-I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𝟏</m:t>
                            </m:r>
                          </m:sub>
                        </m:sSub>
                      </m:oMath>
                    </a14:m>
                    <a:endParaRPr lang="fa-IR" sz="1400" b="1" dirty="0" smtClean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9" name="Rounded 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2549">
                    <a:off x="722446" y="3452243"/>
                    <a:ext cx="662469" cy="533400"/>
                  </a:xfrm>
                  <a:prstGeom prst="round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/>
                  <p:cNvSpPr/>
                  <p:nvPr/>
                </p:nvSpPr>
                <p:spPr>
                  <a:xfrm rot="19912549">
                    <a:off x="679150" y="3769646"/>
                    <a:ext cx="951424" cy="5334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Roya" pitchFamily="2" charset="-78"/>
                      </a:rPr>
                      <a:t>شماره: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a-I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𝑽</m:t>
                            </m:r>
                          </m:e>
                          <m:sub>
                            <m:r>
                              <a:rPr lang="fa-I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𝟐</m:t>
                            </m:r>
                          </m:sub>
                        </m:sSub>
                      </m:oMath>
                    </a14:m>
                    <a:endParaRPr lang="fa-IR" sz="1400" b="1" dirty="0" smtClean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11" name="Rounded 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2549">
                    <a:off x="679150" y="3769646"/>
                    <a:ext cx="951424" cy="533400"/>
                  </a:xfrm>
                  <a:prstGeom prst="round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/>
            <p:cNvSpPr txBox="1"/>
            <p:nvPr/>
          </p:nvSpPr>
          <p:spPr>
            <a:xfrm>
              <a:off x="4127477" y="4202668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b="1" dirty="0" smtClean="0"/>
                <a:t>در سطح انتزاع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84730" y="5081789"/>
            <a:ext cx="4600714" cy="381000"/>
            <a:chOff x="784730" y="5081789"/>
            <a:chExt cx="4600714" cy="381000"/>
          </a:xfrm>
        </p:grpSpPr>
        <p:grpSp>
          <p:nvGrpSpPr>
            <p:cNvPr id="24" name="Group 23"/>
            <p:cNvGrpSpPr/>
            <p:nvPr/>
          </p:nvGrpSpPr>
          <p:grpSpPr>
            <a:xfrm>
              <a:off x="784730" y="5081789"/>
              <a:ext cx="1577471" cy="381000"/>
              <a:chOff x="2613530" y="4800600"/>
              <a:chExt cx="1577471" cy="381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2613530" y="4800600"/>
                    <a:ext cx="1577471" cy="381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 smtClean="0">
                        <a:solidFill>
                          <a:sysClr val="windowText" lastClr="000000"/>
                        </a:solidFill>
                      </a:rPr>
                      <a:t>       ….</a:t>
                    </a:r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3530" y="4800600"/>
                    <a:ext cx="1577471" cy="381000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 t="-3030" b="-196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Connector 16"/>
              <p:cNvCxnSpPr/>
              <p:nvPr/>
            </p:nvCxnSpPr>
            <p:spPr>
              <a:xfrm flipV="1">
                <a:off x="3005519" y="48006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352800" y="48006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038600" y="5093457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b="1" dirty="0" smtClean="0"/>
                <a:t>در سطح منطقی</a:t>
              </a:r>
              <a:endParaRPr lang="en-US" b="1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H="1">
            <a:off x="533400" y="5691389"/>
            <a:ext cx="473528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2000" y="5919989"/>
            <a:ext cx="4648200" cy="404611"/>
            <a:chOff x="762000" y="5919989"/>
            <a:chExt cx="4648200" cy="404611"/>
          </a:xfrm>
        </p:grpSpPr>
        <p:grpSp>
          <p:nvGrpSpPr>
            <p:cNvPr id="28" name="Group 27"/>
            <p:cNvGrpSpPr/>
            <p:nvPr/>
          </p:nvGrpSpPr>
          <p:grpSpPr>
            <a:xfrm>
              <a:off x="762000" y="5919989"/>
              <a:ext cx="2667000" cy="381000"/>
              <a:chOff x="2590800" y="5638800"/>
              <a:chExt cx="2667000" cy="381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590800" y="5638800"/>
                    <a:ext cx="2667000" cy="381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fa-IR" dirty="0" smtClean="0">
                        <a:solidFill>
                          <a:sysClr val="windowText" lastClr="000000"/>
                        </a:solidFill>
                      </a:rPr>
                      <a:t>  بخش کنترلی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 smtClean="0">
                        <a:solidFill>
                          <a:sysClr val="windowText" lastClr="000000"/>
                        </a:solidFill>
                      </a:rPr>
                      <a:t>       ….</a:t>
                    </a:r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800" y="5638800"/>
                    <a:ext cx="2667000" cy="38100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584" t="-8955" b="-223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Connector 24"/>
              <p:cNvCxnSpPr/>
              <p:nvPr/>
            </p:nvCxnSpPr>
            <p:spPr>
              <a:xfrm flipV="1">
                <a:off x="3683358" y="56388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4038599" y="56388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4419599" y="56388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744359" y="5955268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b="1" dirty="0" smtClean="0"/>
                <a:t>در سطح پیاده‏سازی</a:t>
              </a:r>
              <a:endParaRPr lang="en-US" b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902622" y="5108456"/>
            <a:ext cx="1098378" cy="3357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a-IR" b="1" dirty="0" smtClean="0"/>
              <a:t>نمونه رکورد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30" idx="1"/>
            <a:endCxn id="15" idx="3"/>
          </p:cNvCxnSpPr>
          <p:nvPr/>
        </p:nvCxnSpPr>
        <p:spPr>
          <a:xfrm flipH="1" flipV="1">
            <a:off x="5410200" y="4387334"/>
            <a:ext cx="1492422" cy="889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1"/>
            <a:endCxn id="21" idx="3"/>
          </p:cNvCxnSpPr>
          <p:nvPr/>
        </p:nvCxnSpPr>
        <p:spPr>
          <a:xfrm flipH="1">
            <a:off x="5385444" y="5276334"/>
            <a:ext cx="1517178" cy="178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1"/>
            <a:endCxn id="29" idx="3"/>
          </p:cNvCxnSpPr>
          <p:nvPr/>
        </p:nvCxnSpPr>
        <p:spPr>
          <a:xfrm flipH="1">
            <a:off x="5410200" y="5276334"/>
            <a:ext cx="1492422" cy="863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663" y="2861463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Hamed\Desktop\mesale-jadi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54" y="3964662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85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به ارتباط قوی-ضعیف، </a:t>
            </a:r>
            <a:r>
              <a:rPr lang="fa-IR" b="1" dirty="0" smtClean="0">
                <a:solidFill>
                  <a:srgbClr val="C00000"/>
                </a:solidFill>
              </a:rPr>
              <a:t>ارتباط شناسا </a:t>
            </a:r>
            <a:r>
              <a:rPr lang="fa-IR" dirty="0" smtClean="0"/>
              <a:t>(</a:t>
            </a:r>
            <a:r>
              <a:rPr lang="en-US" dirty="0" smtClean="0"/>
              <a:t>Identifying Relation</a:t>
            </a:r>
            <a:r>
              <a:rPr lang="fa-IR" dirty="0" smtClean="0"/>
              <a:t>) گویند.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مشارکت نوع ضعیف در ارتباط شناسا </a:t>
            </a:r>
            <a:r>
              <a:rPr lang="fa-IR" b="1" u="sng" dirty="0" smtClean="0"/>
              <a:t>الزامی</a:t>
            </a:r>
            <a:r>
              <a:rPr lang="fa-IR" dirty="0" smtClean="0"/>
              <a:t> است.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چندی ارتباط معمولا </a:t>
            </a:r>
            <a:r>
              <a:rPr lang="en-US" dirty="0" smtClean="0"/>
              <a:t>1:N</a:t>
            </a:r>
            <a:r>
              <a:rPr lang="fa-IR" dirty="0" smtClean="0"/>
              <a:t> (در حالت خاص </a:t>
            </a:r>
            <a:r>
              <a:rPr lang="en-US" dirty="0" smtClean="0"/>
              <a:t>1:1</a:t>
            </a:r>
            <a:r>
              <a:rPr lang="fa-IR" dirty="0" smtClean="0"/>
              <a:t> تمرین: مثال قید شود).</a:t>
            </a:r>
          </a:p>
          <a:p>
            <a:pPr lvl="2"/>
            <a:r>
              <a:rPr lang="fa-IR" dirty="0"/>
              <a:t>ممکن است  </a:t>
            </a:r>
            <a:r>
              <a:rPr lang="en-US" dirty="0"/>
              <a:t>M:N</a:t>
            </a:r>
            <a:r>
              <a:rPr lang="fa-IR" dirty="0"/>
              <a:t> هم باشد.</a:t>
            </a:r>
          </a:p>
          <a:p>
            <a:pPr lvl="2"/>
            <a:r>
              <a:rPr lang="fa-IR" dirty="0"/>
              <a:t>مثال :  اگر در یک شرکت هم </a:t>
            </a:r>
            <a:r>
              <a:rPr lang="fa-IR" dirty="0" smtClean="0"/>
              <a:t>پدر و هم </a:t>
            </a:r>
            <a:r>
              <a:rPr lang="fa-IR" dirty="0"/>
              <a:t>مادر حضور داشته باشند آنگاه </a:t>
            </a:r>
            <a:r>
              <a:rPr lang="fa-IR" dirty="0" smtClean="0"/>
              <a:t>چندی </a:t>
            </a:r>
            <a:r>
              <a:rPr lang="fa-IR" dirty="0"/>
              <a:t>ارتباط عضو خانواده بودن </a:t>
            </a:r>
            <a:r>
              <a:rPr lang="en-US" dirty="0"/>
              <a:t>M:N</a:t>
            </a:r>
            <a:r>
              <a:rPr lang="fa-IR" dirty="0"/>
              <a:t> می‏شود. تمرین : مثال دیگر قید شود)</a:t>
            </a:r>
          </a:p>
          <a:p>
            <a:pPr lvl="2"/>
            <a:r>
              <a:rPr lang="fa-IR" dirty="0"/>
              <a:t>         اگر با چندی </a:t>
            </a:r>
            <a:r>
              <a:rPr lang="en-US" dirty="0"/>
              <a:t>M:N</a:t>
            </a:r>
            <a:r>
              <a:rPr lang="fa-IR" dirty="0"/>
              <a:t>، نوع موجودیت </a:t>
            </a:r>
            <a:r>
              <a:rPr lang="fa-IR" dirty="0" smtClean="0"/>
              <a:t>ضعیف از خود شناسه </a:t>
            </a:r>
            <a:r>
              <a:rPr lang="fa-IR" dirty="0"/>
              <a:t>داشته باشد؟</a:t>
            </a:r>
          </a:p>
          <a:p>
            <a:pPr lvl="1"/>
            <a:endParaRPr lang="fa-IR" dirty="0" smtClean="0"/>
          </a:p>
        </p:txBody>
      </p:sp>
      <p:pic>
        <p:nvPicPr>
          <p:cNvPr id="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886" y="4471929"/>
            <a:ext cx="543678" cy="49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036" y="5367785"/>
            <a:ext cx="459723" cy="396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50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تکمیلی: نوع‏موجودیت ضعیف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>
            <a:normAutofit fontScale="92500" lnSpcReduction="10000"/>
          </a:bodyPr>
          <a:lstStyle/>
          <a:p>
            <a:pPr marL="342900" lvl="1" indent="-342900"/>
            <a:r>
              <a:rPr lang="fa-IR" dirty="0" smtClean="0"/>
              <a:t>درجه ارتباط شناسا معمولا 2 و گاه بیشتر است.</a:t>
            </a:r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>
              <a:buNone/>
            </a:pPr>
            <a:endParaRPr lang="fa-IR" dirty="0" smtClean="0"/>
          </a:p>
          <a:p>
            <a:pPr marL="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 آیا این محیط را می‏توان به گونه‏ای دیگر مدل کرد؟</a:t>
            </a:r>
          </a:p>
          <a:p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352800" y="2839900"/>
            <a:ext cx="2600475" cy="647700"/>
            <a:chOff x="3352800" y="2839900"/>
            <a:chExt cx="2600475" cy="647700"/>
          </a:xfrm>
        </p:grpSpPr>
        <p:sp>
          <p:nvSpPr>
            <p:cNvPr id="25" name="Rounded Rectangle 24"/>
            <p:cNvSpPr/>
            <p:nvPr/>
          </p:nvSpPr>
          <p:spPr>
            <a:xfrm>
              <a:off x="3352800" y="2839900"/>
              <a:ext cx="260047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نیاز به اطلاعات بیشتر از موسسه آموزشی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4278691" y="3487600"/>
              <a:ext cx="74977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0" y="1600200"/>
            <a:ext cx="4038600" cy="3449500"/>
            <a:chOff x="-95019" y="2895600"/>
            <a:chExt cx="4038600" cy="3449500"/>
          </a:xfrm>
        </p:grpSpPr>
        <p:grpSp>
          <p:nvGrpSpPr>
            <p:cNvPr id="28" name="Group 91"/>
            <p:cNvGrpSpPr/>
            <p:nvPr/>
          </p:nvGrpSpPr>
          <p:grpSpPr>
            <a:xfrm>
              <a:off x="861945" y="3623674"/>
              <a:ext cx="2261263" cy="2700926"/>
              <a:chOff x="861945" y="3623674"/>
              <a:chExt cx="2261263" cy="2700926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524000" y="3716716"/>
                <a:ext cx="1599208" cy="2607884"/>
                <a:chOff x="3946292" y="2348731"/>
                <a:chExt cx="1599208" cy="2607884"/>
              </a:xfrm>
            </p:grpSpPr>
            <p:sp>
              <p:nvSpPr>
                <p:cNvPr id="51" name="Rounded Rectangle 50"/>
                <p:cNvSpPr/>
                <p:nvPr/>
              </p:nvSpPr>
              <p:spPr>
                <a:xfrm>
                  <a:off x="4891312" y="2348731"/>
                  <a:ext cx="654188" cy="3048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Flowchart: Decision 51"/>
                <p:cNvSpPr/>
                <p:nvPr/>
              </p:nvSpPr>
              <p:spPr>
                <a:xfrm>
                  <a:off x="3946292" y="3264204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 smtClean="0">
                      <a:solidFill>
                        <a:schemeClr val="tx1"/>
                      </a:solidFill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Straight Connector 52"/>
                <p:cNvCxnSpPr>
                  <a:stCxn id="51" idx="2"/>
                  <a:endCxn id="52" idx="0"/>
                </p:cNvCxnSpPr>
                <p:nvPr/>
              </p:nvCxnSpPr>
              <p:spPr>
                <a:xfrm flipH="1">
                  <a:off x="4396565" y="2653531"/>
                  <a:ext cx="821841" cy="61067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52" idx="2"/>
                  <a:endCxn id="55" idx="0"/>
                </p:cNvCxnSpPr>
                <p:nvPr/>
              </p:nvCxnSpPr>
              <p:spPr>
                <a:xfrm>
                  <a:off x="4396565" y="3850944"/>
                  <a:ext cx="5750" cy="511702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ounded Rectangle 54"/>
                <p:cNvSpPr/>
                <p:nvPr/>
              </p:nvSpPr>
              <p:spPr>
                <a:xfrm>
                  <a:off x="4006531" y="4362646"/>
                  <a:ext cx="791568" cy="593969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مدرک تحصیلی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9" name="Rounded Rectangle 48"/>
              <p:cNvSpPr/>
              <p:nvPr/>
            </p:nvSpPr>
            <p:spPr>
              <a:xfrm>
                <a:off x="861945" y="3623674"/>
                <a:ext cx="791568" cy="4908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موسسه آموزشی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0" name="Straight Connector 49"/>
              <p:cNvCxnSpPr>
                <a:stCxn id="49" idx="2"/>
                <a:endCxn id="52" idx="0"/>
              </p:cNvCxnSpPr>
              <p:nvPr/>
            </p:nvCxnSpPr>
            <p:spPr>
              <a:xfrm>
                <a:off x="1257729" y="4114558"/>
                <a:ext cx="716544" cy="51763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60"/>
            <p:cNvGrpSpPr/>
            <p:nvPr/>
          </p:nvGrpSpPr>
          <p:grpSpPr>
            <a:xfrm>
              <a:off x="-95019" y="2895600"/>
              <a:ext cx="1352749" cy="728074"/>
              <a:chOff x="7997672" y="5757461"/>
              <a:chExt cx="1352749" cy="728074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7997672" y="5757461"/>
                <a:ext cx="990600" cy="5257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تاسیس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stCxn id="49" idx="0"/>
                <a:endCxn id="46" idx="5"/>
              </p:cNvCxnSpPr>
              <p:nvPr/>
            </p:nvCxnSpPr>
            <p:spPr>
              <a:xfrm rot="16200000" flipV="1">
                <a:off x="8957153" y="6092268"/>
                <a:ext cx="279317" cy="50721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63"/>
            <p:cNvGrpSpPr/>
            <p:nvPr/>
          </p:nvGrpSpPr>
          <p:grpSpPr>
            <a:xfrm>
              <a:off x="996961" y="2979773"/>
              <a:ext cx="516552" cy="643901"/>
              <a:chOff x="7635948" y="5772839"/>
              <a:chExt cx="516552" cy="643901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7635948" y="5772839"/>
                <a:ext cx="516552" cy="3927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کد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5" name="Straight Connector 44"/>
              <p:cNvCxnSpPr>
                <a:stCxn id="49" idx="0"/>
                <a:endCxn id="44" idx="4"/>
              </p:cNvCxnSpPr>
              <p:nvPr/>
            </p:nvCxnSpPr>
            <p:spPr>
              <a:xfrm flipH="1" flipV="1">
                <a:off x="7894224" y="6165577"/>
                <a:ext cx="2492" cy="25116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70"/>
            <p:cNvGrpSpPr/>
            <p:nvPr/>
          </p:nvGrpSpPr>
          <p:grpSpPr>
            <a:xfrm>
              <a:off x="1257729" y="2983449"/>
              <a:ext cx="874824" cy="640225"/>
              <a:chOff x="7277676" y="5772839"/>
              <a:chExt cx="874824" cy="64022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7635948" y="5772839"/>
                <a:ext cx="516552" cy="3927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3" name="Straight Connector 42"/>
              <p:cNvCxnSpPr>
                <a:stCxn id="49" idx="0"/>
                <a:endCxn id="42" idx="4"/>
              </p:cNvCxnSpPr>
              <p:nvPr/>
            </p:nvCxnSpPr>
            <p:spPr>
              <a:xfrm flipV="1">
                <a:off x="7277676" y="6165577"/>
                <a:ext cx="616548" cy="24748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74"/>
            <p:cNvGrpSpPr/>
            <p:nvPr/>
          </p:nvGrpSpPr>
          <p:grpSpPr>
            <a:xfrm>
              <a:off x="2796114" y="2971800"/>
              <a:ext cx="818092" cy="744916"/>
              <a:chOff x="7460262" y="5772839"/>
              <a:chExt cx="818092" cy="744916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464730" y="5772839"/>
                <a:ext cx="813624" cy="3927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51" idx="0"/>
                <a:endCxn id="40" idx="4"/>
              </p:cNvCxnSpPr>
              <p:nvPr/>
            </p:nvCxnSpPr>
            <p:spPr>
              <a:xfrm rot="5400000" flipH="1" flipV="1">
                <a:off x="7489813" y="6136026"/>
                <a:ext cx="352178" cy="41128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79"/>
            <p:cNvGrpSpPr/>
            <p:nvPr/>
          </p:nvGrpSpPr>
          <p:grpSpPr>
            <a:xfrm>
              <a:off x="2375807" y="5334000"/>
              <a:ext cx="1463401" cy="693616"/>
              <a:chOff x="7375799" y="5288831"/>
              <a:chExt cx="1463401" cy="69361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8029173" y="5288831"/>
                <a:ext cx="810027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55" idx="3"/>
                <a:endCxn id="37" idx="2"/>
              </p:cNvCxnSpPr>
              <p:nvPr/>
            </p:nvCxnSpPr>
            <p:spPr>
              <a:xfrm flipV="1">
                <a:off x="7375799" y="5513607"/>
                <a:ext cx="653374" cy="46884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257773" y="5645521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84"/>
            <p:cNvGrpSpPr/>
            <p:nvPr/>
          </p:nvGrpSpPr>
          <p:grpSpPr>
            <a:xfrm>
              <a:off x="2375807" y="5895548"/>
              <a:ext cx="1567774" cy="449552"/>
              <a:chOff x="7400522" y="5833661"/>
              <a:chExt cx="1567774" cy="44955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8102604" y="5833661"/>
                <a:ext cx="865692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اخذ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55" idx="3"/>
                <a:endCxn id="35" idx="2"/>
              </p:cNvCxnSpPr>
              <p:nvPr/>
            </p:nvCxnSpPr>
            <p:spPr>
              <a:xfrm>
                <a:off x="7400522" y="5965729"/>
                <a:ext cx="702082" cy="9270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/>
          <p:cNvGrpSpPr/>
          <p:nvPr/>
        </p:nvGrpSpPr>
        <p:grpSpPr>
          <a:xfrm>
            <a:off x="5036305" y="2433732"/>
            <a:ext cx="4046348" cy="2747868"/>
            <a:chOff x="5036305" y="2433706"/>
            <a:chExt cx="4046348" cy="2747868"/>
          </a:xfrm>
        </p:grpSpPr>
        <p:grpSp>
          <p:nvGrpSpPr>
            <p:cNvPr id="66" name="Group 65"/>
            <p:cNvGrpSpPr/>
            <p:nvPr/>
          </p:nvGrpSpPr>
          <p:grpSpPr>
            <a:xfrm>
              <a:off x="5036305" y="2433706"/>
              <a:ext cx="4046348" cy="2747868"/>
              <a:chOff x="5709645" y="2315086"/>
              <a:chExt cx="4046348" cy="274786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709645" y="2315086"/>
                <a:ext cx="4046348" cy="2598225"/>
                <a:chOff x="5709645" y="3894786"/>
                <a:chExt cx="4046348" cy="2598225"/>
              </a:xfrm>
            </p:grpSpPr>
            <p:grpSp>
              <p:nvGrpSpPr>
                <p:cNvPr id="5" name="Group 89"/>
                <p:cNvGrpSpPr/>
                <p:nvPr/>
              </p:nvGrpSpPr>
              <p:grpSpPr>
                <a:xfrm>
                  <a:off x="8140938" y="4424894"/>
                  <a:ext cx="990602" cy="962447"/>
                  <a:chOff x="8140938" y="4424894"/>
                  <a:chExt cx="990602" cy="962447"/>
                </a:xfrm>
              </p:grpSpPr>
              <p:sp>
                <p:nvSpPr>
                  <p:cNvPr id="23" name="Rounded Rectangle 22"/>
                  <p:cNvSpPr/>
                  <p:nvPr/>
                </p:nvSpPr>
                <p:spPr>
                  <a:xfrm>
                    <a:off x="8140938" y="4424894"/>
                    <a:ext cx="990602" cy="5334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 rtl="1">
                      <a:lnSpc>
                        <a:spcPct val="150000"/>
                      </a:lnSpc>
                    </a:pPr>
                    <a:r>
                      <a:rPr lang="fa-IR" sz="1400" b="1" dirty="0" smtClean="0">
                        <a:solidFill>
                          <a:schemeClr val="tx1"/>
                        </a:solidFill>
                      </a:rPr>
                      <a:t>صفت ممیزه</a:t>
                    </a:r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H="1" flipV="1">
                    <a:off x="8653527" y="4797869"/>
                    <a:ext cx="1" cy="589472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88"/>
                <p:cNvGrpSpPr/>
                <p:nvPr/>
              </p:nvGrpSpPr>
              <p:grpSpPr>
                <a:xfrm>
                  <a:off x="5709645" y="3894786"/>
                  <a:ext cx="4046348" cy="2598225"/>
                  <a:chOff x="5709645" y="3894786"/>
                  <a:chExt cx="4046348" cy="2598225"/>
                </a:xfrm>
              </p:grpSpPr>
              <p:grpSp>
                <p:nvGrpSpPr>
                  <p:cNvPr id="7" name="Group 3"/>
                  <p:cNvGrpSpPr/>
                  <p:nvPr/>
                </p:nvGrpSpPr>
                <p:grpSpPr>
                  <a:xfrm>
                    <a:off x="6815185" y="3894786"/>
                    <a:ext cx="900545" cy="2598225"/>
                    <a:chOff x="3946292" y="2358390"/>
                    <a:chExt cx="900545" cy="2598225"/>
                  </a:xfrm>
                </p:grpSpPr>
                <p:sp>
                  <p:nvSpPr>
                    <p:cNvPr id="18" name="Rounded Rectangle 4"/>
                    <p:cNvSpPr/>
                    <p:nvPr/>
                  </p:nvSpPr>
                  <p:spPr>
                    <a:xfrm>
                      <a:off x="4045798" y="2358390"/>
                      <a:ext cx="654188" cy="3048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کارمند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9" name="Flowchart: Decision 5"/>
                    <p:cNvSpPr/>
                    <p:nvPr/>
                  </p:nvSpPr>
                  <p:spPr>
                    <a:xfrm>
                      <a:off x="3946292" y="3264204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300" b="1" dirty="0" smtClean="0">
                          <a:solidFill>
                            <a:schemeClr val="tx1"/>
                          </a:solidFill>
                        </a:rPr>
                        <a:t>دارد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0" name="Straight Connector 6"/>
                    <p:cNvCxnSpPr/>
                    <p:nvPr/>
                  </p:nvCxnSpPr>
                  <p:spPr>
                    <a:xfrm>
                      <a:off x="4372892" y="2663190"/>
                      <a:ext cx="23673" cy="60101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7"/>
                    <p:cNvCxnSpPr>
                      <a:endCxn id="19" idx="0"/>
                    </p:cNvCxnSpPr>
                    <p:nvPr/>
                  </p:nvCxnSpPr>
                  <p:spPr>
                    <a:xfrm>
                      <a:off x="4396565" y="3850944"/>
                      <a:ext cx="5750" cy="511702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Rounded Rectangle 8"/>
                    <p:cNvSpPr/>
                    <p:nvPr/>
                  </p:nvSpPr>
                  <p:spPr>
                    <a:xfrm>
                      <a:off x="4006531" y="4362646"/>
                      <a:ext cx="791568" cy="593969"/>
                    </a:xfrm>
                    <a:prstGeom prst="roundRect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مدرک تحصیلی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" name="Group 34"/>
                  <p:cNvGrpSpPr/>
                  <p:nvPr/>
                </p:nvGrpSpPr>
                <p:grpSpPr>
                  <a:xfrm>
                    <a:off x="7666992" y="5271080"/>
                    <a:ext cx="2089001" cy="924947"/>
                    <a:chOff x="7666992" y="5271080"/>
                    <a:chExt cx="2089001" cy="924947"/>
                  </a:xfrm>
                </p:grpSpPr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8672495" y="5271080"/>
                      <a:ext cx="1083498" cy="5257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200" b="1" dirty="0" smtClean="0">
                          <a:solidFill>
                            <a:sysClr val="windowText" lastClr="000000"/>
                          </a:solidFill>
                        </a:rPr>
                        <a:t>نام موسسه آموزشی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7" name="Straight Connector 16"/>
                    <p:cNvCxnSpPr>
                      <a:stCxn id="22" idx="3"/>
                      <a:endCxn id="16" idx="4"/>
                    </p:cNvCxnSpPr>
                    <p:nvPr/>
                  </p:nvCxnSpPr>
                  <p:spPr>
                    <a:xfrm flipV="1">
                      <a:off x="7666992" y="5796832"/>
                      <a:ext cx="1547252" cy="39919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" name="Group 78"/>
                  <p:cNvGrpSpPr/>
                  <p:nvPr/>
                </p:nvGrpSpPr>
                <p:grpSpPr>
                  <a:xfrm>
                    <a:off x="7666992" y="5347280"/>
                    <a:ext cx="986535" cy="848747"/>
                    <a:chOff x="7666992" y="5347280"/>
                    <a:chExt cx="986535" cy="848747"/>
                  </a:xfrm>
                </p:grpSpPr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7861879" y="5347280"/>
                      <a:ext cx="791648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عنوان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4" name="Straight Connector 13"/>
                    <p:cNvCxnSpPr>
                      <a:stCxn id="22" idx="3"/>
                      <a:endCxn id="13" idx="4"/>
                    </p:cNvCxnSpPr>
                    <p:nvPr/>
                  </p:nvCxnSpPr>
                  <p:spPr>
                    <a:xfrm flipV="1">
                      <a:off x="7666992" y="5796832"/>
                      <a:ext cx="590711" cy="39919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8068709" y="5710496"/>
                      <a:ext cx="36166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35"/>
                  <p:cNvGrpSpPr/>
                  <p:nvPr/>
                </p:nvGrpSpPr>
                <p:grpSpPr>
                  <a:xfrm>
                    <a:off x="5709645" y="5684738"/>
                    <a:ext cx="1165779" cy="511289"/>
                    <a:chOff x="8195037" y="5619524"/>
                    <a:chExt cx="1165779" cy="511289"/>
                  </a:xfrm>
                </p:grpSpPr>
                <p:sp>
                  <p:nvSpPr>
                    <p:cNvPr id="11" name="Oval 10"/>
                    <p:cNvSpPr/>
                    <p:nvPr/>
                  </p:nvSpPr>
                  <p:spPr>
                    <a:xfrm>
                      <a:off x="8195037" y="5619524"/>
                      <a:ext cx="983495" cy="46696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 اخذ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2" name="Straight Connector 11"/>
                    <p:cNvCxnSpPr>
                      <a:stCxn id="22" idx="1"/>
                      <a:endCxn id="11" idx="5"/>
                    </p:cNvCxnSpPr>
                    <p:nvPr/>
                  </p:nvCxnSpPr>
                  <p:spPr>
                    <a:xfrm flipH="1" flipV="1">
                      <a:off x="9034502" y="6018101"/>
                      <a:ext cx="326314" cy="11271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8386718" y="4724400"/>
                    <a:ext cx="30008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6718" y="4724400"/>
                    <a:ext cx="300082" cy="33855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7" name="Straight Connector 66"/>
            <p:cNvCxnSpPr/>
            <p:nvPr/>
          </p:nvCxnSpPr>
          <p:spPr>
            <a:xfrm>
              <a:off x="8248936" y="4263376"/>
              <a:ext cx="47279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395369" y="4386357"/>
              <a:ext cx="146957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2" descr="C:\Users\Hamed\Desktop\mesale-jadi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64" y="19812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/>
          <p:cNvGrpSpPr/>
          <p:nvPr/>
        </p:nvGrpSpPr>
        <p:grpSpPr>
          <a:xfrm>
            <a:off x="228600" y="5263655"/>
            <a:ext cx="4604514" cy="479244"/>
            <a:chOff x="228600" y="5263655"/>
            <a:chExt cx="4604514" cy="479244"/>
          </a:xfrm>
        </p:grpSpPr>
        <p:sp>
          <p:nvSpPr>
            <p:cNvPr id="58" name="TextBox 57"/>
            <p:cNvSpPr txBox="1"/>
            <p:nvPr/>
          </p:nvSpPr>
          <p:spPr>
            <a:xfrm>
              <a:off x="228600" y="5334000"/>
              <a:ext cx="40735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1600" dirty="0" smtClean="0"/>
                <a:t>در این مدل آیا صفت ممیزه نسبت به دو قوی لزوما ًواحد است؟</a:t>
              </a:r>
              <a:endParaRPr lang="en-US" sz="1600" dirty="0"/>
            </a:p>
          </p:txBody>
        </p:sp>
        <p:pic>
          <p:nvPicPr>
            <p:cNvPr id="70" name="Picture 69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849" y="5263655"/>
              <a:ext cx="556265" cy="4792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pic>
        <p:nvPicPr>
          <p:cNvPr id="71" name="Picture 7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029" y="5995838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نوع‏موجودیت </a:t>
            </a:r>
            <a:r>
              <a:rPr lang="fa-IR" dirty="0"/>
              <a:t>ضعیف </a:t>
            </a:r>
            <a:r>
              <a:rPr lang="fa-IR" dirty="0" smtClean="0"/>
              <a:t>می‏تواند </a:t>
            </a:r>
            <a:r>
              <a:rPr lang="fa-IR" dirty="0"/>
              <a:t>خود قوی برای </a:t>
            </a:r>
            <a:r>
              <a:rPr lang="fa-IR" dirty="0" smtClean="0"/>
              <a:t>نوع‏موجودیت </a:t>
            </a:r>
            <a:r>
              <a:rPr lang="fa-IR" dirty="0"/>
              <a:t>ضعیف دیگر </a:t>
            </a:r>
            <a:r>
              <a:rPr lang="fa-IR" dirty="0" smtClean="0"/>
              <a:t>باشد.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اگر </a:t>
            </a:r>
            <a:r>
              <a:rPr lang="fa-IR" dirty="0"/>
              <a:t>بخواهیم برای کارمند سابقه </a:t>
            </a:r>
            <a:r>
              <a:rPr lang="fa-IR" dirty="0" smtClean="0"/>
              <a:t>بیماری‏اش </a:t>
            </a:r>
            <a:r>
              <a:rPr lang="fa-IR" dirty="0"/>
              <a:t>را نگه داریم چه </a:t>
            </a:r>
            <a:r>
              <a:rPr lang="fa-IR" dirty="0" smtClean="0"/>
              <a:t>کارکنیم؟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09255" y="2670781"/>
            <a:ext cx="6039345" cy="2057400"/>
            <a:chOff x="1761703" y="2057400"/>
            <a:chExt cx="6039345" cy="2057400"/>
          </a:xfrm>
        </p:grpSpPr>
        <p:grpSp>
          <p:nvGrpSpPr>
            <p:cNvPr id="33" name="Group 32"/>
            <p:cNvGrpSpPr/>
            <p:nvPr/>
          </p:nvGrpSpPr>
          <p:grpSpPr>
            <a:xfrm>
              <a:off x="1761703" y="2057400"/>
              <a:ext cx="6039345" cy="1666931"/>
              <a:chOff x="1761703" y="2057400"/>
              <a:chExt cx="6039345" cy="166693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761703" y="2057400"/>
                <a:ext cx="6039345" cy="1361382"/>
                <a:chOff x="1714151" y="4114800"/>
                <a:chExt cx="6039345" cy="1361382"/>
              </a:xfrm>
            </p:grpSpPr>
            <p:sp>
              <p:nvSpPr>
                <p:cNvPr id="5" name="Flowchart: Decision 4"/>
                <p:cNvSpPr/>
                <p:nvPr/>
              </p:nvSpPr>
              <p:spPr>
                <a:xfrm>
                  <a:off x="3310351" y="4823460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 smtClean="0">
                      <a:solidFill>
                        <a:schemeClr val="tx1"/>
                      </a:solidFill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" name="Straight Connector 5"/>
                <p:cNvCxnSpPr>
                  <a:stCxn id="16" idx="3"/>
                  <a:endCxn id="5" idx="1"/>
                </p:cNvCxnSpPr>
                <p:nvPr/>
              </p:nvCxnSpPr>
              <p:spPr>
                <a:xfrm flipV="1">
                  <a:off x="2584876" y="5116830"/>
                  <a:ext cx="725475" cy="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>
                  <a:stCxn id="5" idx="3"/>
                  <a:endCxn id="8" idx="1"/>
                </p:cNvCxnSpPr>
                <p:nvPr/>
              </p:nvCxnSpPr>
              <p:spPr>
                <a:xfrm>
                  <a:off x="4210896" y="5116830"/>
                  <a:ext cx="909388" cy="0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ounded Rectangle 7"/>
                <p:cNvSpPr/>
                <p:nvPr/>
              </p:nvSpPr>
              <p:spPr>
                <a:xfrm>
                  <a:off x="5120284" y="4846844"/>
                  <a:ext cx="791568" cy="539972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سابقه بیماری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5115563" y="4114800"/>
                  <a:ext cx="798070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عنوان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" name="Straight Connector 9"/>
                <p:cNvCxnSpPr>
                  <a:stCxn id="8" idx="0"/>
                  <a:endCxn id="9" idx="4"/>
                </p:cNvCxnSpPr>
                <p:nvPr/>
              </p:nvCxnSpPr>
              <p:spPr>
                <a:xfrm flipH="1" flipV="1">
                  <a:off x="5514598" y="4564352"/>
                  <a:ext cx="1470" cy="28249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/>
                <p:cNvSpPr/>
                <p:nvPr/>
              </p:nvSpPr>
              <p:spPr>
                <a:xfrm>
                  <a:off x="6292187" y="4911090"/>
                  <a:ext cx="1461309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سابقه درمان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" name="Straight Connector 11"/>
                <p:cNvCxnSpPr>
                  <a:stCxn id="8" idx="3"/>
                  <a:endCxn id="11" idx="2"/>
                </p:cNvCxnSpPr>
                <p:nvPr/>
              </p:nvCxnSpPr>
              <p:spPr>
                <a:xfrm flipV="1">
                  <a:off x="5911852" y="5096856"/>
                  <a:ext cx="380335" cy="1997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329234" y="4478215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1714151" y="4757479"/>
                  <a:ext cx="870725" cy="718703"/>
                  <a:chOff x="1714151" y="4757479"/>
                  <a:chExt cx="870725" cy="718703"/>
                </a:xfrm>
              </p:grpSpPr>
              <p:sp>
                <p:nvSpPr>
                  <p:cNvPr id="16" name="Rounded Rectangle 15"/>
                  <p:cNvSpPr/>
                  <p:nvPr/>
                </p:nvSpPr>
                <p:spPr>
                  <a:xfrm>
                    <a:off x="1714151" y="4757479"/>
                    <a:ext cx="870725" cy="718703"/>
                  </a:xfrm>
                  <a:prstGeom prst="roundRect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عضو</a:t>
                    </a:r>
                  </a:p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خانواده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1761703" y="4873019"/>
                    <a:ext cx="801376" cy="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" name="Oval 20"/>
              <p:cNvSpPr/>
              <p:nvPr/>
            </p:nvSpPr>
            <p:spPr>
              <a:xfrm>
                <a:off x="6361176" y="3352800"/>
                <a:ext cx="128747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نوع درمان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377178" y="2248693"/>
                <a:ext cx="1347670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شروع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8" idx="3"/>
                <a:endCxn id="23" idx="3"/>
              </p:cNvCxnSpPr>
              <p:nvPr/>
            </p:nvCxnSpPr>
            <p:spPr>
              <a:xfrm flipV="1">
                <a:off x="5959404" y="2670781"/>
                <a:ext cx="615136" cy="38864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8" idx="3"/>
                <a:endCxn id="21" idx="2"/>
              </p:cNvCxnSpPr>
              <p:nvPr/>
            </p:nvCxnSpPr>
            <p:spPr>
              <a:xfrm>
                <a:off x="5959404" y="3059430"/>
                <a:ext cx="401772" cy="47913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781800" y="37762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3776246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42" y="5842716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8" name="Picture 2" descr="C:\Users\Hamed\Desktop\mesale-jadi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746" y="2007448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0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صفت چند مقداری (به خصوص </a:t>
            </a:r>
            <a:r>
              <a:rPr lang="fa-IR" dirty="0" smtClean="0"/>
              <a:t>مرکّب</a:t>
            </a:r>
            <a:r>
              <a:rPr lang="fa-IR" dirty="0"/>
              <a:t>) را همیشه </a:t>
            </a:r>
            <a:r>
              <a:rPr lang="fa-IR" dirty="0" smtClean="0"/>
              <a:t>می‏توان </a:t>
            </a:r>
            <a:r>
              <a:rPr lang="fa-IR" dirty="0"/>
              <a:t>با </a:t>
            </a:r>
            <a:r>
              <a:rPr lang="fa-IR" dirty="0" smtClean="0"/>
              <a:t>مفهوم نوع‏موجودیت </a:t>
            </a:r>
            <a:r>
              <a:rPr lang="fa-IR" dirty="0"/>
              <a:t>ضعیف مدل کرد (نمایش داد) </a:t>
            </a:r>
            <a:r>
              <a:rPr lang="fa-IR" dirty="0" smtClean="0"/>
              <a:t>امّا </a:t>
            </a:r>
            <a:r>
              <a:rPr lang="fa-IR" dirty="0"/>
              <a:t>عکس این </a:t>
            </a:r>
            <a:r>
              <a:rPr lang="fa-IR" dirty="0" smtClean="0"/>
              <a:t>تکنی</a:t>
            </a:r>
            <a:r>
              <a:rPr lang="fa-IR" dirty="0"/>
              <a:t>ک</a:t>
            </a:r>
            <a:r>
              <a:rPr lang="fa-IR" dirty="0" smtClean="0"/>
              <a:t> </a:t>
            </a:r>
            <a:r>
              <a:rPr lang="fa-IR" dirty="0"/>
              <a:t>توصیه </a:t>
            </a:r>
            <a:r>
              <a:rPr lang="fa-IR" dirty="0" smtClean="0"/>
              <a:t>نمی‏شود. 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           </a:t>
            </a:r>
            <a:r>
              <a:rPr lang="fa-IR" dirty="0"/>
              <a:t>انعطاف‌پذیری</a:t>
            </a:r>
            <a:r>
              <a:rPr lang="fa-IR" dirty="0" smtClean="0"/>
              <a:t> </a:t>
            </a:r>
            <a:r>
              <a:rPr lang="fa-IR" dirty="0"/>
              <a:t>مدل را از نظر گسترش‌پذیری</a:t>
            </a:r>
            <a:r>
              <a:rPr lang="fa-IR" dirty="0" smtClean="0"/>
              <a:t> کاهش می‏دهد، </a:t>
            </a:r>
            <a:r>
              <a:rPr lang="fa-IR" dirty="0"/>
              <a:t>زیرا نوع ضعیف </a:t>
            </a:r>
            <a:r>
              <a:rPr lang="fa-IR" dirty="0" smtClean="0"/>
              <a:t>می‏تواند </a:t>
            </a:r>
            <a:r>
              <a:rPr lang="fa-IR" dirty="0"/>
              <a:t>خود </a:t>
            </a:r>
            <a:r>
              <a:rPr lang="fa-IR" dirty="0" smtClean="0"/>
              <a:t>نوع‏ارتباط‏هایی </a:t>
            </a:r>
            <a:r>
              <a:rPr lang="fa-IR" dirty="0"/>
              <a:t>داشته </a:t>
            </a:r>
            <a:r>
              <a:rPr lang="fa-IR" dirty="0" smtClean="0"/>
              <a:t>باشد </a:t>
            </a:r>
            <a:r>
              <a:rPr lang="fa-IR" dirty="0"/>
              <a:t>با دیگر </a:t>
            </a:r>
            <a:r>
              <a:rPr lang="fa-IR" dirty="0" smtClean="0"/>
              <a:t>نوع‏موجودیت‏ها، </a:t>
            </a:r>
            <a:r>
              <a:rPr lang="fa-IR" dirty="0"/>
              <a:t>اما </a:t>
            </a:r>
            <a:r>
              <a:rPr lang="fa-IR" dirty="0" smtClean="0"/>
              <a:t>وجود ارتباط با صفت معنا ندارد.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949668" y="5917271"/>
            <a:ext cx="1315595" cy="788329"/>
            <a:chOff x="2315117" y="5917271"/>
            <a:chExt cx="1315595" cy="788329"/>
          </a:xfrm>
        </p:grpSpPr>
        <p:sp>
          <p:nvSpPr>
            <p:cNvPr id="38" name="Flowchart: Decision 37"/>
            <p:cNvSpPr/>
            <p:nvPr/>
          </p:nvSpPr>
          <p:spPr>
            <a:xfrm>
              <a:off x="2727649" y="6171461"/>
              <a:ext cx="903063" cy="534139"/>
            </a:xfrm>
            <a:prstGeom prst="flowChartDecisi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>
              <a:stCxn id="38" idx="1"/>
              <a:endCxn id="22" idx="2"/>
            </p:cNvCxnSpPr>
            <p:nvPr/>
          </p:nvCxnSpPr>
          <p:spPr>
            <a:xfrm flipH="1" flipV="1">
              <a:off x="2315117" y="5917271"/>
              <a:ext cx="412532" cy="52126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5800" y="5917271"/>
            <a:ext cx="1263868" cy="771618"/>
            <a:chOff x="3374100" y="5815977"/>
            <a:chExt cx="1263868" cy="771618"/>
          </a:xfrm>
        </p:grpSpPr>
        <p:sp>
          <p:nvSpPr>
            <p:cNvPr id="47" name="Flowchart: Decision 46"/>
            <p:cNvSpPr/>
            <p:nvPr/>
          </p:nvSpPr>
          <p:spPr>
            <a:xfrm>
              <a:off x="3374100" y="6053456"/>
              <a:ext cx="903063" cy="534139"/>
            </a:xfrm>
            <a:prstGeom prst="flowChartDecisi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/>
            <p:cNvCxnSpPr>
              <a:stCxn id="47" idx="3"/>
              <a:endCxn id="22" idx="2"/>
            </p:cNvCxnSpPr>
            <p:nvPr/>
          </p:nvCxnSpPr>
          <p:spPr>
            <a:xfrm flipV="1">
              <a:off x="4277163" y="5815977"/>
              <a:ext cx="360805" cy="504549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429000" y="6252542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6252542"/>
                <a:ext cx="389850" cy="33855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04800" y="6214646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214646"/>
                <a:ext cx="389850" cy="33855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Arrow 1"/>
          <p:cNvSpPr/>
          <p:nvPr/>
        </p:nvSpPr>
        <p:spPr>
          <a:xfrm>
            <a:off x="4069993" y="4365482"/>
            <a:ext cx="651142" cy="255479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070742" y="4056372"/>
            <a:ext cx="3997058" cy="1353828"/>
            <a:chOff x="5070742" y="4056372"/>
            <a:chExt cx="3997058" cy="1353828"/>
          </a:xfrm>
        </p:grpSpPr>
        <p:grpSp>
          <p:nvGrpSpPr>
            <p:cNvPr id="56" name="Group 55"/>
            <p:cNvGrpSpPr/>
            <p:nvPr/>
          </p:nvGrpSpPr>
          <p:grpSpPr>
            <a:xfrm>
              <a:off x="5070742" y="4056372"/>
              <a:ext cx="3997058" cy="1049028"/>
              <a:chOff x="5064457" y="3479559"/>
              <a:chExt cx="3997058" cy="1049028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064457" y="3758094"/>
                <a:ext cx="654188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477000" y="3581400"/>
                <a:ext cx="1152236" cy="658189"/>
              </a:xfrm>
              <a:prstGeom prst="ellipse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مدرک تحصیلی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25" idx="3"/>
                <a:endCxn id="26" idx="2"/>
              </p:cNvCxnSpPr>
              <p:nvPr/>
            </p:nvCxnSpPr>
            <p:spPr>
              <a:xfrm>
                <a:off x="5718645" y="3910494"/>
                <a:ext cx="758355" cy="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8195823" y="4079035"/>
                <a:ext cx="865692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اخذ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26" idx="6"/>
                <a:endCxn id="28" idx="2"/>
              </p:cNvCxnSpPr>
              <p:nvPr/>
            </p:nvCxnSpPr>
            <p:spPr>
              <a:xfrm>
                <a:off x="7629236" y="3910495"/>
                <a:ext cx="566587" cy="39331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8147115" y="3479559"/>
                <a:ext cx="83927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1" name="Straight Connector 30"/>
              <p:cNvCxnSpPr>
                <a:stCxn id="26" idx="6"/>
                <a:endCxn id="30" idx="2"/>
              </p:cNvCxnSpPr>
              <p:nvPr/>
            </p:nvCxnSpPr>
            <p:spPr>
              <a:xfrm flipV="1">
                <a:off x="7629236" y="3704335"/>
                <a:ext cx="517879" cy="20616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539118" y="50716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9118" y="5071646"/>
                  <a:ext cx="300082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152400" y="3319046"/>
            <a:ext cx="3556811" cy="2700754"/>
            <a:chOff x="152400" y="3048000"/>
            <a:chExt cx="3556811" cy="2700754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" y="3048000"/>
              <a:ext cx="3556811" cy="2598225"/>
              <a:chOff x="5473940" y="3894786"/>
              <a:chExt cx="3556811" cy="259822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040149" y="4280597"/>
                <a:ext cx="990602" cy="1008234"/>
                <a:chOff x="8040149" y="4280597"/>
                <a:chExt cx="990602" cy="1008234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8040149" y="4280597"/>
                  <a:ext cx="990602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صفت ممیزه</a:t>
                  </a:r>
                </a:p>
              </p:txBody>
            </p:sp>
            <p:cxnSp>
              <p:nvCxnSpPr>
                <p:cNvPr id="24" name="Straight Arrow Connector 23"/>
                <p:cNvCxnSpPr>
                  <a:stCxn id="13" idx="0"/>
                  <a:endCxn id="23" idx="2"/>
                </p:cNvCxnSpPr>
                <p:nvPr/>
              </p:nvCxnSpPr>
              <p:spPr>
                <a:xfrm rot="5400000" flipH="1" flipV="1">
                  <a:off x="8286981" y="5040362"/>
                  <a:ext cx="474834" cy="22104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5473940" y="3894786"/>
                <a:ext cx="3494356" cy="2598225"/>
                <a:chOff x="5473940" y="3894786"/>
                <a:chExt cx="3494356" cy="259822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6815185" y="3894786"/>
                  <a:ext cx="900545" cy="2598225"/>
                  <a:chOff x="3946292" y="2358390"/>
                  <a:chExt cx="900545" cy="2598225"/>
                </a:xfrm>
              </p:grpSpPr>
              <p:sp>
                <p:nvSpPr>
                  <p:cNvPr id="18" name="Rounded Rectangle 17"/>
                  <p:cNvSpPr/>
                  <p:nvPr/>
                </p:nvSpPr>
                <p:spPr>
                  <a:xfrm>
                    <a:off x="4045798" y="2358390"/>
                    <a:ext cx="654188" cy="3048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کارمند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9" name="Flowchart: Decision 18"/>
                  <p:cNvSpPr/>
                  <p:nvPr/>
                </p:nvSpPr>
                <p:spPr>
                  <a:xfrm>
                    <a:off x="3946292" y="3264204"/>
                    <a:ext cx="900545" cy="586740"/>
                  </a:xfrm>
                  <a:prstGeom prst="flowChartDecision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300" b="1" dirty="0" smtClean="0">
                        <a:solidFill>
                          <a:schemeClr val="tx1"/>
                        </a:solidFill>
                      </a:rPr>
                      <a:t>دارد</a:t>
                    </a:r>
                    <a:endParaRPr lang="en-US" sz="13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0" name="Straight Connector 19"/>
                  <p:cNvCxnSpPr>
                    <a:stCxn id="18" idx="2"/>
                    <a:endCxn id="19" idx="0"/>
                  </p:cNvCxnSpPr>
                  <p:nvPr/>
                </p:nvCxnSpPr>
                <p:spPr>
                  <a:xfrm>
                    <a:off x="4372892" y="2663190"/>
                    <a:ext cx="23673" cy="60101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>
                    <a:stCxn id="19" idx="2"/>
                    <a:endCxn id="22" idx="0"/>
                  </p:cNvCxnSpPr>
                  <p:nvPr/>
                </p:nvCxnSpPr>
                <p:spPr>
                  <a:xfrm>
                    <a:off x="4396565" y="3850944"/>
                    <a:ext cx="5750" cy="511702"/>
                  </a:xfrm>
                  <a:prstGeom prst="line">
                    <a:avLst/>
                  </a:prstGeom>
                  <a:ln w="1016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4006531" y="4362646"/>
                    <a:ext cx="791568" cy="593969"/>
                  </a:xfrm>
                  <a:prstGeom prst="roundRect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مدرک تحصیلی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7666992" y="5833661"/>
                  <a:ext cx="1301304" cy="449552"/>
                  <a:chOff x="7666992" y="5833661"/>
                  <a:chExt cx="1301304" cy="449552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8102604" y="5833661"/>
                    <a:ext cx="865692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تاریخ اخذ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7" name="Straight Connector 16"/>
                  <p:cNvCxnSpPr>
                    <a:stCxn id="22" idx="3"/>
                    <a:endCxn id="16" idx="2"/>
                  </p:cNvCxnSpPr>
                  <p:nvPr/>
                </p:nvCxnSpPr>
                <p:spPr>
                  <a:xfrm flipV="1">
                    <a:off x="7666992" y="6058437"/>
                    <a:ext cx="435612" cy="13759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7666992" y="5288831"/>
                  <a:ext cx="1235948" cy="907196"/>
                  <a:chOff x="7666992" y="5288831"/>
                  <a:chExt cx="1235948" cy="907196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8123752" y="5288831"/>
                    <a:ext cx="779188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عنوان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4" name="Straight Connector 13"/>
                  <p:cNvCxnSpPr>
                    <a:stCxn id="22" idx="3"/>
                    <a:endCxn id="13" idx="2"/>
                  </p:cNvCxnSpPr>
                  <p:nvPr/>
                </p:nvCxnSpPr>
                <p:spPr>
                  <a:xfrm flipV="1">
                    <a:off x="7666992" y="5513607"/>
                    <a:ext cx="456760" cy="68242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8292921" y="5645521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5473940" y="5799786"/>
                  <a:ext cx="1401484" cy="685800"/>
                  <a:chOff x="7959332" y="5734572"/>
                  <a:chExt cx="1401484" cy="685800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7959332" y="5734572"/>
                    <a:ext cx="1152236" cy="6858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نام موسسه آموزشی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2" name="Straight Connector 11"/>
                  <p:cNvCxnSpPr>
                    <a:stCxn id="22" idx="1"/>
                    <a:endCxn id="11" idx="6"/>
                  </p:cNvCxnSpPr>
                  <p:nvPr/>
                </p:nvCxnSpPr>
                <p:spPr>
                  <a:xfrm rot="10800000">
                    <a:off x="9111568" y="6077473"/>
                    <a:ext cx="249248" cy="5334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48000" y="5410200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5410200"/>
                  <a:ext cx="300082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1" name="Picture 2" descr="\\VBOXSVR\mahmoud\Documents\EDU\Sharif\DB\TA\dalil_new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37" y="2461420"/>
            <a:ext cx="397276" cy="380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 cmpd="sng">
            <a:solidFill>
              <a:schemeClr val="accent1"/>
            </a:solidFill>
          </a:ln>
          <a:effectLst>
            <a:glow rad="101600">
              <a:srgbClr val="FFFF00"/>
            </a:glow>
            <a:reflection blurRad="12700" stA="38000" endPos="28000" dist="5000" dir="5400000" sy="-100000" algn="bl" rotWithShape="0"/>
          </a:effectLst>
          <a:extLst/>
        </p:spPr>
      </p:pic>
      <p:pic>
        <p:nvPicPr>
          <p:cNvPr id="52" name="Picture 2" descr="C:\Users\Hamed\Desktop\mesale-jadi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482" y="3319046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01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مفهوم نوع‏موجودیت ضعیف به ویژه برای مدل کردن پدیده‏های تکرار شونده (در زمان) و وابسته به مفهوم دیگر استفاده می‏شود.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8581" y="2378030"/>
            <a:ext cx="8354419" cy="4175170"/>
            <a:chOff x="76200" y="2048269"/>
            <a:chExt cx="8354419" cy="4175170"/>
          </a:xfrm>
        </p:grpSpPr>
        <p:grpSp>
          <p:nvGrpSpPr>
            <p:cNvPr id="113" name="Group 112"/>
            <p:cNvGrpSpPr/>
            <p:nvPr/>
          </p:nvGrpSpPr>
          <p:grpSpPr>
            <a:xfrm>
              <a:off x="1110475" y="2204056"/>
              <a:ext cx="3232925" cy="657618"/>
              <a:chOff x="2080815" y="4543630"/>
              <a:chExt cx="3232925" cy="657618"/>
            </a:xfrm>
          </p:grpSpPr>
          <p:sp>
            <p:nvSpPr>
              <p:cNvPr id="109" name="Flowchart: Decision 108"/>
              <p:cNvSpPr/>
              <p:nvPr/>
            </p:nvSpPr>
            <p:spPr>
              <a:xfrm>
                <a:off x="3498795" y="4550859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300" b="1" dirty="0" smtClean="0">
                    <a:solidFill>
                      <a:schemeClr val="tx1"/>
                    </a:solidFill>
                  </a:rPr>
                  <a:t>دارد</a:t>
                </a:r>
                <a:endParaRPr 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Straight Connector 109"/>
              <p:cNvCxnSpPr>
                <a:stCxn id="28" idx="1"/>
                <a:endCxn id="109" idx="3"/>
              </p:cNvCxnSpPr>
              <p:nvPr/>
            </p:nvCxnSpPr>
            <p:spPr>
              <a:xfrm flipH="1" flipV="1">
                <a:off x="4399340" y="4844229"/>
                <a:ext cx="914400" cy="35701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09" idx="1"/>
                <a:endCxn id="112" idx="3"/>
              </p:cNvCxnSpPr>
              <p:nvPr/>
            </p:nvCxnSpPr>
            <p:spPr>
              <a:xfrm flipH="1" flipV="1">
                <a:off x="2951540" y="4840615"/>
                <a:ext cx="547255" cy="3614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ounded Rectangle 111"/>
              <p:cNvSpPr/>
              <p:nvPr/>
            </p:nvSpPr>
            <p:spPr>
              <a:xfrm>
                <a:off x="2080815" y="4543630"/>
                <a:ext cx="870725" cy="593969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حکم کارگزینی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670494" y="3014074"/>
              <a:ext cx="3760125" cy="2741957"/>
              <a:chOff x="4670494" y="3014074"/>
              <a:chExt cx="3760125" cy="2741957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670494" y="3014074"/>
                <a:ext cx="3760125" cy="2388018"/>
                <a:chOff x="4670494" y="3014074"/>
                <a:chExt cx="3760125" cy="2388018"/>
              </a:xfrm>
            </p:grpSpPr>
            <p:sp>
              <p:nvSpPr>
                <p:cNvPr id="29" name="Flowchart: Decision 28"/>
                <p:cNvSpPr/>
                <p:nvPr/>
              </p:nvSpPr>
              <p:spPr>
                <a:xfrm>
                  <a:off x="5657860" y="3650877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 smtClean="0">
                      <a:solidFill>
                        <a:schemeClr val="tx1"/>
                      </a:solidFill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Connector 29"/>
                <p:cNvCxnSpPr>
                  <a:stCxn id="28" idx="2"/>
                  <a:endCxn id="29" idx="0"/>
                </p:cNvCxnSpPr>
                <p:nvPr/>
              </p:nvCxnSpPr>
              <p:spPr>
                <a:xfrm>
                  <a:off x="4670494" y="3014074"/>
                  <a:ext cx="1437639" cy="63680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9" idx="2"/>
                  <a:endCxn id="32" idx="0"/>
                </p:cNvCxnSpPr>
                <p:nvPr/>
              </p:nvCxnSpPr>
              <p:spPr>
                <a:xfrm flipH="1">
                  <a:off x="6108132" y="4237617"/>
                  <a:ext cx="1" cy="537083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ounded Rectangle 31"/>
                <p:cNvSpPr/>
                <p:nvPr/>
              </p:nvSpPr>
              <p:spPr>
                <a:xfrm>
                  <a:off x="5712348" y="4774700"/>
                  <a:ext cx="791568" cy="593969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مدرک تحصیلی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6503916" y="4280319"/>
                  <a:ext cx="1878084" cy="791366"/>
                  <a:chOff x="11104089" y="5149550"/>
                  <a:chExt cx="1878084" cy="791366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12143973" y="5149550"/>
                    <a:ext cx="838200" cy="44408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عنوان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5" name="Straight Connector 14"/>
                  <p:cNvCxnSpPr>
                    <a:stCxn id="32" idx="3"/>
                    <a:endCxn id="14" idx="2"/>
                  </p:cNvCxnSpPr>
                  <p:nvPr/>
                </p:nvCxnSpPr>
                <p:spPr>
                  <a:xfrm flipV="1">
                    <a:off x="11104089" y="5371591"/>
                    <a:ext cx="1039884" cy="56932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12391913" y="5517431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6503916" y="4952540"/>
                  <a:ext cx="1926703" cy="449552"/>
                  <a:chOff x="11128812" y="5805053"/>
                  <a:chExt cx="1926703" cy="449552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12189823" y="5805053"/>
                    <a:ext cx="865692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تاریخ اخذ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3" name="Straight Connector 12"/>
                  <p:cNvCxnSpPr>
                    <a:stCxn id="32" idx="3"/>
                    <a:endCxn id="12" idx="2"/>
                  </p:cNvCxnSpPr>
                  <p:nvPr/>
                </p:nvCxnSpPr>
                <p:spPr>
                  <a:xfrm>
                    <a:off x="11128812" y="5924198"/>
                    <a:ext cx="1061011" cy="10563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7848600" y="5417477"/>
                    <a:ext cx="30008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8600" y="5417477"/>
                    <a:ext cx="300082" cy="3385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3172908" y="3014074"/>
              <a:ext cx="2931942" cy="3209365"/>
              <a:chOff x="3172908" y="3014074"/>
              <a:chExt cx="2931942" cy="3209365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3172908" y="3014074"/>
                <a:ext cx="2545305" cy="3209365"/>
                <a:chOff x="2191591" y="2955187"/>
                <a:chExt cx="2545305" cy="3209365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4162569" y="6072532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Group 72"/>
                <p:cNvGrpSpPr/>
                <p:nvPr/>
              </p:nvGrpSpPr>
              <p:grpSpPr>
                <a:xfrm>
                  <a:off x="2191591" y="2955187"/>
                  <a:ext cx="2545305" cy="3209365"/>
                  <a:chOff x="2191591" y="2955187"/>
                  <a:chExt cx="2545305" cy="3209365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2191591" y="2955187"/>
                    <a:ext cx="2545305" cy="3209365"/>
                    <a:chOff x="2191591" y="2955187"/>
                    <a:chExt cx="2545305" cy="3209365"/>
                  </a:xfrm>
                </p:grpSpPr>
                <p:sp>
                  <p:nvSpPr>
                    <p:cNvPr id="46" name="Flowchart: Decision 45"/>
                    <p:cNvSpPr/>
                    <p:nvPr/>
                  </p:nvSpPr>
                  <p:spPr>
                    <a:xfrm>
                      <a:off x="2667000" y="3640113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300" b="1" dirty="0" smtClean="0">
                          <a:solidFill>
                            <a:schemeClr val="tx1"/>
                          </a:solidFill>
                        </a:rPr>
                        <a:t>دارد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7" name="Straight Connector 46"/>
                    <p:cNvCxnSpPr>
                      <a:stCxn id="28" idx="2"/>
                      <a:endCxn id="46" idx="0"/>
                    </p:cNvCxnSpPr>
                    <p:nvPr/>
                  </p:nvCxnSpPr>
                  <p:spPr>
                    <a:xfrm flipH="1">
                      <a:off x="3117273" y="2955187"/>
                      <a:ext cx="571904" cy="684926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>
                      <a:stCxn id="46" idx="2"/>
                      <a:endCxn id="49" idx="0"/>
                    </p:cNvCxnSpPr>
                    <p:nvPr/>
                  </p:nvCxnSpPr>
                  <p:spPr>
                    <a:xfrm flipH="1">
                      <a:off x="3117272" y="4226853"/>
                      <a:ext cx="1" cy="594520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ounded Rectangle 48"/>
                    <p:cNvSpPr/>
                    <p:nvPr/>
                  </p:nvSpPr>
                  <p:spPr>
                    <a:xfrm>
                      <a:off x="2721488" y="4821373"/>
                      <a:ext cx="791568" cy="593969"/>
                    </a:xfrm>
                    <a:prstGeom prst="roundRect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سابقه تشویق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3949903" y="5715000"/>
                      <a:ext cx="78699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1" name="Straight Connector 50"/>
                    <p:cNvCxnSpPr>
                      <a:stCxn id="49" idx="2"/>
                      <a:endCxn id="50" idx="1"/>
                    </p:cNvCxnSpPr>
                    <p:nvPr/>
                  </p:nvCxnSpPr>
                  <p:spPr>
                    <a:xfrm>
                      <a:off x="3117272" y="5415342"/>
                      <a:ext cx="947883" cy="36549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2191591" y="5715000"/>
                      <a:ext cx="865692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علت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3" name="Straight Connector 52"/>
                    <p:cNvCxnSpPr>
                      <a:stCxn id="49" idx="2"/>
                      <a:endCxn id="52" idx="0"/>
                    </p:cNvCxnSpPr>
                    <p:nvPr/>
                  </p:nvCxnSpPr>
                  <p:spPr>
                    <a:xfrm flipH="1">
                      <a:off x="2624437" y="5415342"/>
                      <a:ext cx="492835" cy="299658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3106890" y="5715000"/>
                    <a:ext cx="786993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نوع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69" name="Straight Connector 68"/>
                  <p:cNvCxnSpPr>
                    <a:stCxn id="49" idx="2"/>
                    <a:endCxn id="68" idx="1"/>
                  </p:cNvCxnSpPr>
                  <p:nvPr/>
                </p:nvCxnSpPr>
                <p:spPr>
                  <a:xfrm>
                    <a:off x="3117272" y="5415342"/>
                    <a:ext cx="104870" cy="36549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715000" y="5791200"/>
                    <a:ext cx="3898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5791200"/>
                    <a:ext cx="389850" cy="33855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4343400" y="2048269"/>
              <a:ext cx="1600200" cy="965805"/>
              <a:chOff x="4343400" y="2048269"/>
              <a:chExt cx="1600200" cy="965805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4343400" y="2709274"/>
                <a:ext cx="654188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4997588" y="2048269"/>
                <a:ext cx="946012" cy="813405"/>
                <a:chOff x="4997588" y="2048269"/>
                <a:chExt cx="946012" cy="813405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4997588" y="2048269"/>
                  <a:ext cx="946012" cy="813405"/>
                  <a:chOff x="9261917" y="5763708"/>
                  <a:chExt cx="946012" cy="813405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9369729" y="5763708"/>
                    <a:ext cx="838200" cy="39273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u="sng" dirty="0" smtClean="0">
                        <a:solidFill>
                          <a:sysClr val="windowText" lastClr="000000"/>
                        </a:solidFill>
                      </a:rPr>
                      <a:t>شماره</a:t>
                    </a:r>
                    <a:endParaRPr lang="en-US" sz="1400" b="1" u="sng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8" name="Straight Connector 17"/>
                  <p:cNvCxnSpPr>
                    <a:stCxn id="28" idx="3"/>
                    <a:endCxn id="17" idx="3"/>
                  </p:cNvCxnSpPr>
                  <p:nvPr/>
                </p:nvCxnSpPr>
                <p:spPr>
                  <a:xfrm flipV="1">
                    <a:off x="9261917" y="6098931"/>
                    <a:ext cx="230564" cy="47818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5410200" y="2362200"/>
                      <a:ext cx="30008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0200" y="2362200"/>
                      <a:ext cx="300082" cy="338554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" name="Group 18"/>
            <p:cNvGrpSpPr/>
            <p:nvPr/>
          </p:nvGrpSpPr>
          <p:grpSpPr>
            <a:xfrm>
              <a:off x="76200" y="3014074"/>
              <a:ext cx="4594294" cy="3195929"/>
              <a:chOff x="76200" y="3014074"/>
              <a:chExt cx="4594294" cy="319592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76200" y="3014074"/>
                <a:ext cx="4594294" cy="3195929"/>
                <a:chOff x="-376569" y="2448205"/>
                <a:chExt cx="4594294" cy="3195929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-376569" y="2448205"/>
                  <a:ext cx="4594294" cy="3195929"/>
                  <a:chOff x="1702452" y="2968623"/>
                  <a:chExt cx="4594294" cy="3195929"/>
                </a:xfrm>
              </p:grpSpPr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1702452" y="2968623"/>
                    <a:ext cx="4594294" cy="3195929"/>
                    <a:chOff x="1702452" y="2968623"/>
                    <a:chExt cx="4594294" cy="3195929"/>
                  </a:xfrm>
                </p:grpSpPr>
                <p:sp>
                  <p:nvSpPr>
                    <p:cNvPr id="78" name="Flowchart: Decision 77"/>
                    <p:cNvSpPr/>
                    <p:nvPr/>
                  </p:nvSpPr>
                  <p:spPr>
                    <a:xfrm>
                      <a:off x="2667000" y="3640113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300" b="1" dirty="0" smtClean="0">
                          <a:solidFill>
                            <a:schemeClr val="tx1"/>
                          </a:solidFill>
                        </a:rPr>
                        <a:t>دارد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79" name="Straight Connector 78"/>
                    <p:cNvCxnSpPr>
                      <a:stCxn id="28" idx="2"/>
                    </p:cNvCxnSpPr>
                    <p:nvPr/>
                  </p:nvCxnSpPr>
                  <p:spPr>
                    <a:xfrm flipH="1">
                      <a:off x="3117276" y="2968623"/>
                      <a:ext cx="3179470" cy="67149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>
                      <a:stCxn id="78" idx="2"/>
                      <a:endCxn id="81" idx="0"/>
                    </p:cNvCxnSpPr>
                    <p:nvPr/>
                  </p:nvCxnSpPr>
                  <p:spPr>
                    <a:xfrm flipH="1">
                      <a:off x="3117272" y="4226853"/>
                      <a:ext cx="1" cy="594520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Rounded Rectangle 80"/>
                    <p:cNvSpPr/>
                    <p:nvPr/>
                  </p:nvSpPr>
                  <p:spPr>
                    <a:xfrm>
                      <a:off x="2721488" y="4821373"/>
                      <a:ext cx="791568" cy="593969"/>
                    </a:xfrm>
                    <a:prstGeom prst="roundRect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سابقه ماموریت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3496083" y="5669549"/>
                      <a:ext cx="78699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83" name="Straight Connector 82"/>
                    <p:cNvCxnSpPr>
                      <a:stCxn id="81" idx="2"/>
                      <a:endCxn id="82" idx="1"/>
                    </p:cNvCxnSpPr>
                    <p:nvPr/>
                  </p:nvCxnSpPr>
                  <p:spPr>
                    <a:xfrm>
                      <a:off x="3117272" y="5415342"/>
                      <a:ext cx="494063" cy="32004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1702452" y="5715000"/>
                      <a:ext cx="90781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موضوع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85" name="Straight Connector 84"/>
                    <p:cNvCxnSpPr>
                      <a:stCxn id="81" idx="2"/>
                      <a:endCxn id="84" idx="7"/>
                    </p:cNvCxnSpPr>
                    <p:nvPr/>
                  </p:nvCxnSpPr>
                  <p:spPr>
                    <a:xfrm flipH="1">
                      <a:off x="2477319" y="5415342"/>
                      <a:ext cx="639953" cy="36549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6" name="Oval 75"/>
                  <p:cNvSpPr/>
                  <p:nvPr/>
                </p:nvSpPr>
                <p:spPr>
                  <a:xfrm>
                    <a:off x="2668059" y="5669549"/>
                    <a:ext cx="786993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مدت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81" idx="2"/>
                    <a:endCxn id="76" idx="0"/>
                  </p:cNvCxnSpPr>
                  <p:nvPr/>
                </p:nvCxnSpPr>
                <p:spPr>
                  <a:xfrm flipH="1">
                    <a:off x="3061556" y="5415342"/>
                    <a:ext cx="55716" cy="25420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620425" y="5509696"/>
                  <a:ext cx="3978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2590800" y="5715000"/>
                    <a:ext cx="3898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800" y="5715000"/>
                    <a:ext cx="389850" cy="33855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3" name="Oval 62"/>
          <p:cNvSpPr/>
          <p:nvPr/>
        </p:nvSpPr>
        <p:spPr>
          <a:xfrm>
            <a:off x="248014" y="2263701"/>
            <a:ext cx="786993" cy="449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 smtClean="0">
                <a:solidFill>
                  <a:sysClr val="windowText" lastClr="000000"/>
                </a:solidFill>
              </a:rPr>
              <a:t>تاریخ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Straight Connector 63"/>
          <p:cNvCxnSpPr>
            <a:stCxn id="112" idx="1"/>
            <a:endCxn id="63" idx="6"/>
          </p:cNvCxnSpPr>
          <p:nvPr/>
        </p:nvCxnSpPr>
        <p:spPr>
          <a:xfrm flipH="1" flipV="1">
            <a:off x="1035007" y="2488477"/>
            <a:ext cx="407849" cy="34232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48014" y="2758426"/>
            <a:ext cx="786993" cy="449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 smtClean="0">
                <a:solidFill>
                  <a:sysClr val="windowText" lastClr="000000"/>
                </a:solidFill>
              </a:rPr>
              <a:t>مدت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traight Connector 69"/>
          <p:cNvCxnSpPr>
            <a:stCxn id="112" idx="1"/>
            <a:endCxn id="67" idx="6"/>
          </p:cNvCxnSpPr>
          <p:nvPr/>
        </p:nvCxnSpPr>
        <p:spPr>
          <a:xfrm flipH="1">
            <a:off x="1035007" y="2830802"/>
            <a:ext cx="407849" cy="152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42597" y="2631508"/>
            <a:ext cx="3978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C:\Users\Hamed\Desktop\mesale-jadi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303" y="2367182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0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تبدیل نوع‏ارتباط سه‏گانی به نوع‏ارتباط‏های دوگانی</a:t>
            </a:r>
          </a:p>
          <a:p>
            <a:pPr lvl="1"/>
            <a:r>
              <a:rPr lang="fa-IR" dirty="0" smtClean="0"/>
              <a:t>از مفهوم نوع‏موجودیت ضعیف می‏توان برای تبدیل یک نوع‏ارتباط سه‏گانی (یا </a:t>
            </a:r>
            <a:r>
              <a:rPr lang="en-US" dirty="0" smtClean="0"/>
              <a:t>n</a:t>
            </a:r>
            <a:r>
              <a:rPr lang="fa-IR" dirty="0" smtClean="0"/>
              <a:t>-گانی) به سه (یا </a:t>
            </a:r>
            <a:r>
              <a:rPr lang="en-US" dirty="0" smtClean="0"/>
              <a:t>n</a:t>
            </a:r>
            <a:r>
              <a:rPr lang="fa-IR" dirty="0" smtClean="0"/>
              <a:t>)</a:t>
            </a:r>
            <a:r>
              <a:rPr lang="en-US" dirty="0" smtClean="0"/>
              <a:t> </a:t>
            </a:r>
            <a:r>
              <a:rPr lang="fa-IR" dirty="0" smtClean="0"/>
              <a:t>نوع‏ارتباط دوگانی استفاده کرد.</a:t>
            </a:r>
          </a:p>
          <a:p>
            <a:pPr lvl="1"/>
            <a:r>
              <a:rPr lang="fa-IR" dirty="0" smtClean="0"/>
              <a:t>اغلب ابزارهای طراحی مبتنی بر روش </a:t>
            </a:r>
            <a:r>
              <a:rPr lang="en-US" sz="1900" dirty="0" smtClean="0"/>
              <a:t>ER</a:t>
            </a:r>
            <a:r>
              <a:rPr lang="fa-IR" dirty="0" smtClean="0"/>
              <a:t>، فقط نوع‏ارتباط دوگانی را پشتیبانی می‏کنند.</a:t>
            </a:r>
          </a:p>
          <a:p>
            <a:pPr lvl="1"/>
            <a:endParaRPr lang="fa-IR" sz="500" dirty="0" smtClean="0"/>
          </a:p>
          <a:p>
            <a:pPr marL="0" indent="0">
              <a:buNone/>
            </a:pPr>
            <a:r>
              <a:rPr lang="fa-IR" dirty="0" smtClean="0"/>
              <a:t>                   تبدیل نوع‏ارتباط سه‏گانی انتخاب به سه نوع‏ارتباط دوگانی.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282755" y="4419600"/>
            <a:ext cx="2251645" cy="2057400"/>
            <a:chOff x="4462004" y="3505200"/>
            <a:chExt cx="2251645" cy="2057400"/>
          </a:xfrm>
        </p:grpSpPr>
        <p:grpSp>
          <p:nvGrpSpPr>
            <p:cNvPr id="43" name="Group 42"/>
            <p:cNvGrpSpPr/>
            <p:nvPr/>
          </p:nvGrpSpPr>
          <p:grpSpPr>
            <a:xfrm>
              <a:off x="4462004" y="3505200"/>
              <a:ext cx="2251645" cy="1371600"/>
              <a:chOff x="567755" y="4267200"/>
              <a:chExt cx="2251645" cy="1371600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567755" y="5067837"/>
                <a:ext cx="87934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1785632" y="4267200"/>
                <a:ext cx="82665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Flowchart: Decision 47"/>
              <p:cNvSpPr/>
              <p:nvPr/>
            </p:nvSpPr>
            <p:spPr>
              <a:xfrm>
                <a:off x="1600200" y="4953000"/>
                <a:ext cx="121920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انتخاب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Connector 48"/>
              <p:cNvCxnSpPr>
                <a:stCxn id="48" idx="1"/>
                <a:endCxn id="46" idx="3"/>
              </p:cNvCxnSpPr>
              <p:nvPr/>
            </p:nvCxnSpPr>
            <p:spPr>
              <a:xfrm flipH="1">
                <a:off x="1447101" y="5295900"/>
                <a:ext cx="153099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7" idx="2"/>
                <a:endCxn id="48" idx="0"/>
              </p:cNvCxnSpPr>
              <p:nvPr/>
            </p:nvCxnSpPr>
            <p:spPr>
              <a:xfrm>
                <a:off x="2198960" y="4724400"/>
                <a:ext cx="10840" cy="2286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ounded Rectangle 43"/>
            <p:cNvSpPr/>
            <p:nvPr/>
          </p:nvSpPr>
          <p:spPr>
            <a:xfrm>
              <a:off x="5689242" y="5105400"/>
              <a:ext cx="860463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Straight Connector 44"/>
            <p:cNvCxnSpPr>
              <a:stCxn id="44" idx="0"/>
              <a:endCxn id="48" idx="2"/>
            </p:cNvCxnSpPr>
            <p:nvPr/>
          </p:nvCxnSpPr>
          <p:spPr>
            <a:xfrm flipH="1" flipV="1">
              <a:off x="6104049" y="4876800"/>
              <a:ext cx="15425" cy="2286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5488" y="4213860"/>
            <a:ext cx="5310912" cy="2339340"/>
            <a:chOff x="1143000" y="4061460"/>
            <a:chExt cx="5310912" cy="2339340"/>
          </a:xfrm>
        </p:grpSpPr>
        <p:sp>
          <p:nvSpPr>
            <p:cNvPr id="5" name="Flowchart: Decision 4"/>
            <p:cNvSpPr/>
            <p:nvPr/>
          </p:nvSpPr>
          <p:spPr>
            <a:xfrm>
              <a:off x="3357022" y="495300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69" idx="0"/>
              <a:endCxn id="5" idx="2"/>
            </p:cNvCxnSpPr>
            <p:nvPr/>
          </p:nvCxnSpPr>
          <p:spPr>
            <a:xfrm flipH="1" flipV="1">
              <a:off x="3807295" y="5539740"/>
              <a:ext cx="8861" cy="40386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0"/>
              <a:endCxn id="8" idx="2"/>
            </p:cNvCxnSpPr>
            <p:nvPr/>
          </p:nvCxnSpPr>
          <p:spPr>
            <a:xfrm flipV="1">
              <a:off x="3807295" y="4619433"/>
              <a:ext cx="5945" cy="33356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3417456" y="4101664"/>
              <a:ext cx="791568" cy="517769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انتخاب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lowchart: Decision 20"/>
            <p:cNvSpPr/>
            <p:nvPr/>
          </p:nvSpPr>
          <p:spPr>
            <a:xfrm>
              <a:off x="2212111" y="406146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21" idx="3"/>
              <a:endCxn id="8" idx="1"/>
            </p:cNvCxnSpPr>
            <p:nvPr/>
          </p:nvCxnSpPr>
          <p:spPr>
            <a:xfrm>
              <a:off x="3112656" y="4354830"/>
              <a:ext cx="304800" cy="5719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61" idx="3"/>
              <a:endCxn id="21" idx="1"/>
            </p:cNvCxnSpPr>
            <p:nvPr/>
          </p:nvCxnSpPr>
          <p:spPr>
            <a:xfrm>
              <a:off x="2022346" y="4353023"/>
              <a:ext cx="189765" cy="180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59" idx="1"/>
              <a:endCxn id="31" idx="3"/>
            </p:cNvCxnSpPr>
            <p:nvPr/>
          </p:nvCxnSpPr>
          <p:spPr>
            <a:xfrm flipH="1">
              <a:off x="5384801" y="4359166"/>
              <a:ext cx="242455" cy="138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Decision 30"/>
            <p:cNvSpPr/>
            <p:nvPr/>
          </p:nvSpPr>
          <p:spPr>
            <a:xfrm>
              <a:off x="4484256" y="4067179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stCxn id="31" idx="1"/>
              <a:endCxn id="8" idx="3"/>
            </p:cNvCxnSpPr>
            <p:nvPr/>
          </p:nvCxnSpPr>
          <p:spPr>
            <a:xfrm flipH="1">
              <a:off x="4209024" y="4360549"/>
              <a:ext cx="275232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5627256" y="4130566"/>
              <a:ext cx="826656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43000" y="4124423"/>
              <a:ext cx="879346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385924" y="5943600"/>
              <a:ext cx="860463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5" name="Left Arrow 74"/>
          <p:cNvSpPr/>
          <p:nvPr/>
        </p:nvSpPr>
        <p:spPr>
          <a:xfrm>
            <a:off x="5334000" y="5320560"/>
            <a:ext cx="651142" cy="255479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564" y="3499399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95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تکمیلی : </a:t>
            </a:r>
            <a:r>
              <a:rPr lang="fa-IR" dirty="0" smtClean="0"/>
              <a:t>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می‏توان چند نوع‏ارتباط شناسا بین یک نوع موجودت قوی و یک نوع‏موجودیت ضعیف داشت.</a:t>
            </a:r>
          </a:p>
          <a:p>
            <a:r>
              <a:rPr lang="fa-IR" dirty="0" smtClean="0"/>
              <a:t>      مثالی </a:t>
            </a:r>
            <a:r>
              <a:rPr lang="fa-IR" dirty="0"/>
              <a:t>از مطلب فوق بیاورید.</a:t>
            </a:r>
            <a:endParaRPr lang="en-US" dirty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یک نوع‏موجودیت ضعیف می‏تواند در یک نوع‏ارتباط دیگر با نوع‏موجودیت قوی دیگر شرکت داشته باشد. </a:t>
            </a:r>
          </a:p>
          <a:p>
            <a:r>
              <a:rPr lang="fa-IR" dirty="0" smtClean="0"/>
              <a:t>      مثالی </a:t>
            </a:r>
            <a:r>
              <a:rPr lang="fa-IR" dirty="0"/>
              <a:t>از مطلب فوق بیاورید.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90601" y="1905000"/>
            <a:ext cx="2209800" cy="2149231"/>
            <a:chOff x="1517296" y="1700163"/>
            <a:chExt cx="2354517" cy="2743200"/>
          </a:xfrm>
        </p:grpSpPr>
        <p:cxnSp>
          <p:nvCxnSpPr>
            <p:cNvPr id="6" name="Straight Connector 5"/>
            <p:cNvCxnSpPr>
              <a:stCxn id="4" idx="2"/>
              <a:endCxn id="5" idx="0"/>
            </p:cNvCxnSpPr>
            <p:nvPr/>
          </p:nvCxnSpPr>
          <p:spPr>
            <a:xfrm flipH="1">
              <a:off x="1967569" y="2133600"/>
              <a:ext cx="779901" cy="6010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1517296" y="1700163"/>
              <a:ext cx="2354517" cy="2743200"/>
              <a:chOff x="1517296" y="1700163"/>
              <a:chExt cx="2354517" cy="27432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301244" y="1700163"/>
                <a:ext cx="892451" cy="43343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ysClr val="windowText" lastClr="000000"/>
                    </a:solidFill>
                  </a:rPr>
                  <a:t>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Flowchart: Decision 4"/>
                  <p:cNvSpPr/>
                  <p:nvPr/>
                </p:nvSpPr>
                <p:spPr>
                  <a:xfrm>
                    <a:off x="1517296" y="2734614"/>
                    <a:ext cx="900545" cy="586740"/>
                  </a:xfrm>
                  <a:prstGeom prst="flowChartDecision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Flowchart: Decision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7296" y="2734614"/>
                    <a:ext cx="900545" cy="586740"/>
                  </a:xfrm>
                  <a:prstGeom prst="flowChartDecision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  <a:ln w="10160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Connector 6"/>
              <p:cNvCxnSpPr>
                <a:stCxn id="5" idx="2"/>
                <a:endCxn id="8" idx="0"/>
              </p:cNvCxnSpPr>
              <p:nvPr/>
            </p:nvCxnSpPr>
            <p:spPr>
              <a:xfrm>
                <a:off x="1967569" y="3321354"/>
                <a:ext cx="661587" cy="52804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Flowchart: Decision 11"/>
                  <p:cNvSpPr/>
                  <p:nvPr/>
                </p:nvSpPr>
                <p:spPr>
                  <a:xfrm>
                    <a:off x="2971268" y="2746240"/>
                    <a:ext cx="900545" cy="586740"/>
                  </a:xfrm>
                  <a:prstGeom prst="flowChartDecision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Flowchart: Decision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1268" y="2746240"/>
                    <a:ext cx="900545" cy="586740"/>
                  </a:xfrm>
                  <a:prstGeom prst="flowChartDecision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  <a:ln w="10160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/>
              <p:cNvCxnSpPr>
                <a:stCxn id="4" idx="2"/>
                <a:endCxn id="12" idx="0"/>
              </p:cNvCxnSpPr>
              <p:nvPr/>
            </p:nvCxnSpPr>
            <p:spPr>
              <a:xfrm>
                <a:off x="2747470" y="2133600"/>
                <a:ext cx="674071" cy="61264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2" idx="2"/>
                <a:endCxn id="8" idx="0"/>
              </p:cNvCxnSpPr>
              <p:nvPr/>
            </p:nvCxnSpPr>
            <p:spPr>
              <a:xfrm flipH="1">
                <a:off x="2629156" y="3332980"/>
                <a:ext cx="792385" cy="516414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ounded Rectangle 7"/>
              <p:cNvSpPr/>
              <p:nvPr/>
            </p:nvSpPr>
            <p:spPr>
              <a:xfrm>
                <a:off x="2233372" y="3849394"/>
                <a:ext cx="791568" cy="593969"/>
              </a:xfrm>
              <a:prstGeom prst="roundRect">
                <a:avLst/>
              </a:prstGeom>
              <a:solidFill>
                <a:schemeClr val="bg1"/>
              </a:solidFill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F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38200" y="4572000"/>
            <a:ext cx="2209800" cy="2149231"/>
            <a:chOff x="838200" y="4572000"/>
            <a:chExt cx="2209800" cy="2149231"/>
          </a:xfrm>
        </p:grpSpPr>
        <p:grpSp>
          <p:nvGrpSpPr>
            <p:cNvPr id="18" name="Group 17"/>
            <p:cNvGrpSpPr/>
            <p:nvPr/>
          </p:nvGrpSpPr>
          <p:grpSpPr>
            <a:xfrm>
              <a:off x="838200" y="4572000"/>
              <a:ext cx="2209800" cy="2149231"/>
              <a:chOff x="1517296" y="1700163"/>
              <a:chExt cx="2354517" cy="2743200"/>
            </a:xfrm>
          </p:grpSpPr>
          <p:cxnSp>
            <p:nvCxnSpPr>
              <p:cNvPr id="20" name="Straight Connector 19"/>
              <p:cNvCxnSpPr>
                <a:stCxn id="22" idx="2"/>
                <a:endCxn id="23" idx="0"/>
              </p:cNvCxnSpPr>
              <p:nvPr/>
            </p:nvCxnSpPr>
            <p:spPr>
              <a:xfrm>
                <a:off x="1963522" y="2133599"/>
                <a:ext cx="4047" cy="60101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1517296" y="1700163"/>
                <a:ext cx="2354517" cy="2743200"/>
                <a:chOff x="1517296" y="1700163"/>
                <a:chExt cx="2354517" cy="27432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1517296" y="1700163"/>
                  <a:ext cx="892451" cy="43343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ysClr val="windowText" lastClr="000000"/>
                      </a:solidFill>
                    </a:rPr>
                    <a:t>E</a:t>
                  </a:r>
                  <a:r>
                    <a:rPr lang="en-US" sz="1600" b="1" baseline="-250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Flowchart: Decision 22"/>
                    <p:cNvSpPr/>
                    <p:nvPr/>
                  </p:nvSpPr>
                  <p:spPr>
                    <a:xfrm>
                      <a:off x="1517296" y="2734614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Flowchart: Decision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7296" y="2734614"/>
                      <a:ext cx="900545" cy="586740"/>
                    </a:xfrm>
                    <a:prstGeom prst="flowChartDecision">
                      <a:avLst/>
                    </a:prstGeom>
                    <a:blipFill rotWithShape="1">
                      <a:blip r:embed="rId2" cstate="print"/>
                      <a:stretch>
                        <a:fillRect/>
                      </a:stretch>
                    </a:blipFill>
                    <a:ln w="101600" cmpd="dbl"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" name="Straight Connector 23"/>
                <p:cNvCxnSpPr>
                  <a:stCxn id="23" idx="2"/>
                  <a:endCxn id="28" idx="0"/>
                </p:cNvCxnSpPr>
                <p:nvPr/>
              </p:nvCxnSpPr>
              <p:spPr>
                <a:xfrm>
                  <a:off x="1967569" y="3321354"/>
                  <a:ext cx="661587" cy="528040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Flowchart: Decision 24"/>
                    <p:cNvSpPr/>
                    <p:nvPr/>
                  </p:nvSpPr>
                  <p:spPr>
                    <a:xfrm>
                      <a:off x="2971268" y="2746240"/>
                      <a:ext cx="900545" cy="586740"/>
                    </a:xfrm>
                    <a:prstGeom prst="flowChartDecision">
                      <a:avLst/>
                    </a:prstGeom>
                    <a:noFill/>
                    <a:ln w="25400" cmpd="sng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Flowchart: Decision 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71268" y="2746240"/>
                      <a:ext cx="900545" cy="586740"/>
                    </a:xfrm>
                    <a:prstGeom prst="flowChartDecision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  <a:ln w="25400" cmpd="sng"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Straight Connector 25"/>
                <p:cNvCxnSpPr>
                  <a:stCxn id="29" idx="2"/>
                  <a:endCxn id="25" idx="0"/>
                </p:cNvCxnSpPr>
                <p:nvPr/>
              </p:nvCxnSpPr>
              <p:spPr>
                <a:xfrm flipH="1">
                  <a:off x="3421541" y="2141283"/>
                  <a:ext cx="3405" cy="60495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25" idx="2"/>
                  <a:endCxn id="28" idx="0"/>
                </p:cNvCxnSpPr>
                <p:nvPr/>
              </p:nvCxnSpPr>
              <p:spPr>
                <a:xfrm flipH="1">
                  <a:off x="2629156" y="3332980"/>
                  <a:ext cx="792385" cy="516414"/>
                </a:xfrm>
                <a:prstGeom prst="line">
                  <a:avLst/>
                </a:prstGeom>
                <a:ln w="25400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ounded Rectangle 27"/>
                <p:cNvSpPr/>
                <p:nvPr/>
              </p:nvSpPr>
              <p:spPr>
                <a:xfrm>
                  <a:off x="2233372" y="3849394"/>
                  <a:ext cx="791568" cy="593969"/>
                </a:xfrm>
                <a:prstGeom prst="roundRect">
                  <a:avLst/>
                </a:prstGeom>
                <a:solidFill>
                  <a:schemeClr val="bg1"/>
                </a:solidFill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600" b="1" dirty="0" smtClean="0">
                      <a:solidFill>
                        <a:sysClr val="windowText" lastClr="000000"/>
                      </a:solidFill>
                    </a:rPr>
                    <a:t>F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29" name="Rounded Rectangle 28"/>
            <p:cNvSpPr/>
            <p:nvPr/>
          </p:nvSpPr>
          <p:spPr>
            <a:xfrm>
              <a:off x="2209800" y="4578020"/>
              <a:ext cx="837598" cy="3395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600" b="1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b="1" baseline="-2500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1" name="Picture 3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62" y="1957413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2" name="Picture 3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62" y="4540313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1611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نکات راهنمای تدوین نمودار </a:t>
            </a:r>
            <a:r>
              <a:rPr lang="en-US" dirty="0" smtClean="0"/>
              <a:t>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مشکل تصمیم‏گیری در مورد اینکه یک مفهوم، نوع‏موجودیت در نظر گرفته شود یا صفت یا نوع‏ارتباط باید در یک فرآیند تدریجی در مدل‌سازی معنایی داده‏ها اصلاح شود.</a:t>
            </a:r>
          </a:p>
          <a:p>
            <a:pPr lvl="1"/>
            <a:r>
              <a:rPr lang="fa-IR" dirty="0" smtClean="0"/>
              <a:t>اگر یک مفهوم، صفت به نظر آید، آنرا صفت می‏گیریم، اما اگر به نوع‏موجودیت دیگری ارجاع داشته باشد، آنرا به یک نوع‏ارتباط در نظر می‏گیریم.</a:t>
            </a:r>
          </a:p>
          <a:p>
            <a:pPr lvl="1"/>
            <a:r>
              <a:rPr lang="fa-IR" dirty="0" smtClean="0"/>
              <a:t>اگر یک (چند) صفت در چند نوع‏موجودیت، مشترک باشند، آنرا به عنوان یک نوع‏موجودیت مستقل منظور می‏کنیم.</a:t>
            </a:r>
          </a:p>
          <a:p>
            <a:pPr lvl="1"/>
            <a:r>
              <a:rPr lang="fa-IR" dirty="0" smtClean="0"/>
              <a:t>اگر یک نوع‏موجودیت، تنها یک صفت داشته باشد و تنها با یک نوع‏موجودیت دیگر مرتبط باشد، آن را صفت در نظر می‏گیریم.</a:t>
            </a:r>
          </a:p>
          <a:p>
            <a:pPr lvl="1"/>
            <a:r>
              <a:rPr lang="fa-IR" dirty="0" smtClean="0"/>
              <a:t>اگر مجموعه‏ای از صفات مستقلا قابل شناسایی نباشند، آنرا به صورت نوع‏موجودیت ضعیف در نظر می‏گیریم.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611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گسترش یافته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EER</a:t>
            </a:r>
            <a:r>
              <a:rPr lang="fa-IR" b="1" dirty="0" smtClean="0"/>
              <a:t>: </a:t>
            </a:r>
            <a:r>
              <a:rPr lang="en-US" dirty="0" smtClean="0"/>
              <a:t>Extended ER</a:t>
            </a:r>
            <a:r>
              <a:rPr lang="fa-IR" dirty="0" smtClean="0"/>
              <a:t> یا </a:t>
            </a:r>
            <a:r>
              <a:rPr lang="en-US" dirty="0" smtClean="0"/>
              <a:t>Enhanced ER</a:t>
            </a:r>
          </a:p>
          <a:p>
            <a:pPr lvl="1"/>
            <a:r>
              <a:rPr lang="en-US" dirty="0" smtClean="0"/>
              <a:t>ER</a:t>
            </a:r>
            <a:r>
              <a:rPr lang="fa-IR" dirty="0" smtClean="0"/>
              <a:t> مبنایی کم‏داشت‌هایی داشت در نمایش بعض نوع‏ارتباط‌ها (که بعداً در حیطه شیء‏گرایی مطرح شد)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53200" y="3843254"/>
            <a:ext cx="2514600" cy="1066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ER</a:t>
            </a:r>
          </a:p>
          <a:p>
            <a:pPr algn="ctr"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+</a:t>
            </a:r>
          </a:p>
          <a:p>
            <a:pPr algn="ctr" rtl="1">
              <a:lnSpc>
                <a:spcPct val="150000"/>
              </a:lnSpc>
            </a:pPr>
            <a:r>
              <a:rPr lang="fa-IR" b="1" dirty="0" smtClean="0">
                <a:solidFill>
                  <a:schemeClr val="tx1"/>
                </a:solidFill>
              </a:rPr>
              <a:t>بعض </a:t>
            </a:r>
            <a:r>
              <a:rPr lang="fa-IR" dirty="0">
                <a:solidFill>
                  <a:schemeClr val="tx1"/>
                </a:solidFill>
              </a:rPr>
              <a:t>نوع‏</a:t>
            </a:r>
            <a:r>
              <a:rPr lang="fa-IR" dirty="0" smtClean="0">
                <a:solidFill>
                  <a:schemeClr val="tx1"/>
                </a:solidFill>
              </a:rPr>
              <a:t>ارتباط‌های</a:t>
            </a:r>
            <a:r>
              <a:rPr lang="fa-IR" b="1" dirty="0" smtClean="0">
                <a:solidFill>
                  <a:schemeClr val="tx1"/>
                </a:solidFill>
              </a:rPr>
              <a:t> دیگر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66683" y="3349066"/>
            <a:ext cx="3677047" cy="26787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ارتباط	</a:t>
            </a:r>
            <a:r>
              <a:rPr lang="en-US" dirty="0" smtClean="0">
                <a:solidFill>
                  <a:schemeClr val="tx1"/>
                </a:solidFill>
              </a:rPr>
              <a:t>“IS A”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«گونه ایست» / «هست یک»</a:t>
            </a: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ارتباط  </a:t>
            </a:r>
            <a:r>
              <a:rPr lang="en-US" dirty="0" smtClean="0">
                <a:solidFill>
                  <a:schemeClr val="tx1"/>
                </a:solidFill>
              </a:rPr>
              <a:t>“IS A PART OF”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ارتباط با ارتباط</a:t>
            </a:r>
          </a:p>
        </p:txBody>
      </p:sp>
      <p:sp>
        <p:nvSpPr>
          <p:cNvPr id="9" name="Left Brace 8"/>
          <p:cNvSpPr/>
          <p:nvPr/>
        </p:nvSpPr>
        <p:spPr>
          <a:xfrm flipH="1">
            <a:off x="6382812" y="3340214"/>
            <a:ext cx="170388" cy="301764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76200" y="3276600"/>
            <a:ext cx="4419600" cy="861816"/>
            <a:chOff x="-670225" y="3733800"/>
            <a:chExt cx="3866531" cy="861816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819400" y="4191000"/>
              <a:ext cx="37690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/>
            <p:cNvSpPr/>
            <p:nvPr/>
          </p:nvSpPr>
          <p:spPr>
            <a:xfrm flipH="1">
              <a:off x="2590800" y="3819692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-670225" y="3733800"/>
              <a:ext cx="3188919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تخصیص- ویژه‏نمایی  </a:t>
              </a:r>
              <a:r>
                <a:rPr lang="en-US" sz="1600" dirty="0" smtClean="0">
                  <a:solidFill>
                    <a:schemeClr val="tx1"/>
                  </a:solidFill>
                </a:rPr>
                <a:t>Specialization</a:t>
              </a:r>
              <a:endParaRPr lang="fa-IR" sz="16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تعمیم </a:t>
              </a:r>
              <a:r>
                <a:rPr lang="en-US" sz="1600" dirty="0" smtClean="0">
                  <a:solidFill>
                    <a:schemeClr val="tx1"/>
                  </a:solidFill>
                </a:rPr>
                <a:t>Generalization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28094" y="4529054"/>
            <a:ext cx="2053306" cy="838200"/>
            <a:chOff x="1143000" y="3757416"/>
            <a:chExt cx="2053306" cy="83820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819400" y="4191000"/>
              <a:ext cx="37690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Left Brace 15"/>
            <p:cNvSpPr/>
            <p:nvPr/>
          </p:nvSpPr>
          <p:spPr>
            <a:xfrm flipH="1">
              <a:off x="2590800" y="3819692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143000" y="3757416"/>
              <a:ext cx="1375694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تجزیه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ترکیب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88553" y="5943600"/>
            <a:ext cx="2978625" cy="533400"/>
            <a:chOff x="3740062" y="4267200"/>
            <a:chExt cx="2584539" cy="533400"/>
          </a:xfrm>
        </p:grpSpPr>
        <p:sp>
          <p:nvSpPr>
            <p:cNvPr id="19" name="Rounded Rectangle 18"/>
            <p:cNvSpPr/>
            <p:nvPr/>
          </p:nvSpPr>
          <p:spPr>
            <a:xfrm>
              <a:off x="3740062" y="4267200"/>
              <a:ext cx="225749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تجمیع </a:t>
              </a:r>
              <a:r>
                <a:rPr lang="en-US" sz="1600" dirty="0" smtClean="0">
                  <a:solidFill>
                    <a:schemeClr val="tx1"/>
                  </a:solidFill>
                </a:rPr>
                <a:t>Aggregation 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5997560" y="4572000"/>
              <a:ext cx="32704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867398" y="2362200"/>
            <a:ext cx="1828802" cy="533400"/>
            <a:chOff x="4737760" y="4267200"/>
            <a:chExt cx="1586843" cy="533400"/>
          </a:xfrm>
        </p:grpSpPr>
        <p:sp>
          <p:nvSpPr>
            <p:cNvPr id="23" name="Rounded Rectangle 22"/>
            <p:cNvSpPr/>
            <p:nvPr/>
          </p:nvSpPr>
          <p:spPr>
            <a:xfrm>
              <a:off x="4737760" y="4267200"/>
              <a:ext cx="1259801" cy="5334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لزوم گسترش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ER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endCxn id="23" idx="3"/>
            </p:cNvCxnSpPr>
            <p:nvPr/>
          </p:nvCxnSpPr>
          <p:spPr>
            <a:xfrm flipH="1">
              <a:off x="5997561" y="4533900"/>
              <a:ext cx="32704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153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ارتباط </a:t>
            </a:r>
            <a:r>
              <a:rPr lang="en-US" dirty="0" smtClean="0"/>
              <a:t>“IS A”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ارتباط </a:t>
            </a:r>
            <a:r>
              <a:rPr lang="en-US" b="1" dirty="0" smtClean="0">
                <a:solidFill>
                  <a:srgbClr val="7030A0"/>
                </a:solidFill>
              </a:rPr>
              <a:t>IS A</a:t>
            </a:r>
            <a:r>
              <a:rPr lang="fa-IR" b="1" dirty="0" smtClean="0">
                <a:solidFill>
                  <a:srgbClr val="7030A0"/>
                </a:solidFill>
              </a:rPr>
              <a:t>:</a:t>
            </a:r>
            <a:endParaRPr lang="fa-IR" dirty="0" smtClean="0"/>
          </a:p>
          <a:p>
            <a:pPr lvl="1"/>
            <a:r>
              <a:rPr lang="fa-IR" dirty="0" smtClean="0"/>
              <a:t>ارتباط بین یک </a:t>
            </a:r>
            <a:r>
              <a:rPr lang="fa-IR" u="sng" dirty="0" smtClean="0"/>
              <a:t>نوع‏موجودیت عامّ</a:t>
            </a:r>
            <a:r>
              <a:rPr lang="fa-IR" dirty="0" smtClean="0"/>
              <a:t> است  با </a:t>
            </a:r>
            <a:r>
              <a:rPr lang="fa-IR" u="sng" dirty="0" smtClean="0"/>
              <a:t>نوع‏موجودیت(های) خاصّ</a:t>
            </a:r>
            <a:r>
              <a:rPr lang="fa-IR" dirty="0" smtClean="0"/>
              <a:t> آن که بر اساس یک         </a:t>
            </a:r>
            <a:r>
              <a:rPr lang="fa-IR" u="sng" dirty="0" smtClean="0"/>
              <a:t>ضابطه مشخص</a:t>
            </a:r>
            <a:r>
              <a:rPr lang="fa-IR" dirty="0" smtClean="0"/>
              <a:t> </a:t>
            </a:r>
            <a:r>
              <a:rPr lang="fa-IR" dirty="0"/>
              <a:t>بازشناسی می‏شود.</a:t>
            </a:r>
            <a:endParaRPr lang="fa-IR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طرز نوشتن:		</a:t>
            </a:r>
            <a:r>
              <a:rPr lang="en-US" dirty="0" smtClean="0"/>
              <a:t>“F    IS-A     E”</a:t>
            </a:r>
            <a:endParaRPr lang="fa-IR" dirty="0" smtClean="0"/>
          </a:p>
          <a:p>
            <a:pPr lvl="1"/>
            <a:r>
              <a:rPr lang="fa-IR" dirty="0"/>
              <a:t>وقتی </a:t>
            </a:r>
            <a:r>
              <a:rPr lang="fa-IR" dirty="0" smtClean="0"/>
              <a:t>نوع‏های خاصّ </a:t>
            </a:r>
            <a:r>
              <a:rPr lang="fa-IR" dirty="0"/>
              <a:t>یک نوع </a:t>
            </a:r>
            <a:r>
              <a:rPr lang="fa-IR" dirty="0" smtClean="0"/>
              <a:t>عامّ </a:t>
            </a:r>
            <a:r>
              <a:rPr lang="fa-IR" dirty="0"/>
              <a:t>را بازشناسی </a:t>
            </a:r>
            <a:r>
              <a:rPr lang="fa-IR" dirty="0" smtClean="0"/>
              <a:t>می‏کنیم </a:t>
            </a:r>
            <a:r>
              <a:rPr lang="fa-IR" dirty="0"/>
              <a:t>به آن تکنیک </a:t>
            </a:r>
            <a:r>
              <a:rPr lang="fa-IR" dirty="0" smtClean="0"/>
              <a:t>ویژه‏نمایی-تخصیص </a:t>
            </a:r>
            <a:r>
              <a:rPr lang="fa-IR" dirty="0"/>
              <a:t>یا </a:t>
            </a:r>
            <a:r>
              <a:rPr lang="en-US" dirty="0"/>
              <a:t>Specialization</a:t>
            </a:r>
            <a:r>
              <a:rPr lang="fa-IR" dirty="0"/>
              <a:t> گوییم</a:t>
            </a:r>
            <a:r>
              <a:rPr lang="fa-IR" dirty="0" smtClean="0"/>
              <a:t>.</a:t>
            </a:r>
          </a:p>
          <a:p>
            <a:pPr lvl="1"/>
            <a:r>
              <a:rPr lang="fa-IR" dirty="0"/>
              <a:t>عکس این تکنیک را تعمیم یا </a:t>
            </a:r>
            <a:r>
              <a:rPr lang="en-US" dirty="0"/>
              <a:t>Generalization</a:t>
            </a:r>
            <a:r>
              <a:rPr lang="fa-IR" dirty="0"/>
              <a:t> گوییم</a:t>
            </a:r>
            <a:r>
              <a:rPr lang="fa-IR" dirty="0" smtClean="0"/>
              <a:t>.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558506" y="1219200"/>
            <a:ext cx="1375694" cy="822142"/>
            <a:chOff x="5256704" y="1616258"/>
            <a:chExt cx="1375694" cy="822142"/>
          </a:xfrm>
        </p:grpSpPr>
        <p:sp>
          <p:nvSpPr>
            <p:cNvPr id="5" name="Left Brace 4"/>
            <p:cNvSpPr/>
            <p:nvPr/>
          </p:nvSpPr>
          <p:spPr>
            <a:xfrm rot="16200000" flipH="1" flipV="1">
              <a:off x="5869253" y="1675255"/>
              <a:ext cx="151692" cy="137459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56704" y="1616258"/>
              <a:ext cx="1375694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زبرنوع 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SuperType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94811" y="1143000"/>
            <a:ext cx="1829589" cy="872224"/>
            <a:chOff x="2971010" y="1565469"/>
            <a:chExt cx="1829589" cy="872224"/>
          </a:xfrm>
        </p:grpSpPr>
        <p:sp>
          <p:nvSpPr>
            <p:cNvPr id="4" name="Left Brace 3"/>
            <p:cNvSpPr/>
            <p:nvPr/>
          </p:nvSpPr>
          <p:spPr>
            <a:xfrm rot="16200000" flipH="1" flipV="1">
              <a:off x="3809959" y="1447052"/>
              <a:ext cx="151692" cy="182958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97958" y="1565469"/>
              <a:ext cx="1375694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زیرنوع 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SubType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65011" y="2845158"/>
            <a:ext cx="1664589" cy="879668"/>
            <a:chOff x="3053511" y="2286001"/>
            <a:chExt cx="1664589" cy="879668"/>
          </a:xfrm>
        </p:grpSpPr>
        <p:sp>
          <p:nvSpPr>
            <p:cNvPr id="11" name="Left Brace 10"/>
            <p:cNvSpPr/>
            <p:nvPr/>
          </p:nvSpPr>
          <p:spPr>
            <a:xfrm rot="5400000" flipH="1">
              <a:off x="3902786" y="1845469"/>
              <a:ext cx="151692" cy="103275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53511" y="2438400"/>
              <a:ext cx="1664589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صفت معر</a:t>
              </a:r>
              <a:r>
                <a:rPr lang="fa-IR" sz="1400" b="1" dirty="0">
                  <a:solidFill>
                    <a:schemeClr val="tx1"/>
                  </a:solidFill>
                </a:rPr>
                <a:t>ّ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ف</a:t>
              </a: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Defining Attribute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784" y="1944070"/>
            <a:ext cx="556375" cy="430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86346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مدل‌سازی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برای مدل‌سازی نیاز به روش داریم:</a:t>
            </a:r>
          </a:p>
          <a:p>
            <a:pPr lvl="1"/>
            <a:r>
              <a:rPr lang="fa-IR" dirty="0" smtClean="0"/>
              <a:t>روش رایج‏تر در دانش و تکنولوژی پایگاه داده</a:t>
            </a:r>
            <a:endParaRPr lang="en-US" dirty="0" smtClean="0"/>
          </a:p>
          <a:p>
            <a:pPr lvl="2"/>
            <a:r>
              <a:rPr lang="fa-IR" b="1" dirty="0" smtClean="0"/>
              <a:t>روش </a:t>
            </a:r>
            <a:r>
              <a:rPr lang="en-US" b="1" dirty="0" smtClean="0"/>
              <a:t>ER</a:t>
            </a:r>
            <a:r>
              <a:rPr lang="fa-IR" b="1" dirty="0" smtClean="0"/>
              <a:t> (</a:t>
            </a:r>
            <a:r>
              <a:rPr lang="en-US" b="1" dirty="0" smtClean="0"/>
              <a:t>Entity Relationship</a:t>
            </a:r>
            <a:r>
              <a:rPr lang="fa-IR" b="1" dirty="0" smtClean="0"/>
              <a:t>): </a:t>
            </a:r>
          </a:p>
          <a:p>
            <a:pPr lvl="2"/>
            <a:endParaRPr lang="en-US" dirty="0" smtClean="0"/>
          </a:p>
          <a:p>
            <a:pPr lvl="2"/>
            <a:r>
              <a:rPr lang="fa-IR" b="1" dirty="0" smtClean="0"/>
              <a:t>روش </a:t>
            </a:r>
            <a:r>
              <a:rPr lang="en-US" b="1" dirty="0" smtClean="0"/>
              <a:t>UML</a:t>
            </a:r>
            <a:r>
              <a:rPr lang="fa-IR" b="1" dirty="0" smtClean="0"/>
              <a:t> (</a:t>
            </a:r>
            <a:r>
              <a:rPr lang="en-US" b="1" dirty="0" smtClean="0"/>
              <a:t>Unified Modeling Language</a:t>
            </a:r>
            <a:r>
              <a:rPr lang="fa-IR" b="1" dirty="0" smtClean="0"/>
              <a:t>): </a:t>
            </a:r>
            <a:r>
              <a:rPr lang="fa-IR" dirty="0" smtClean="0"/>
              <a:t>خاصّ مدل‌سازی معنایی داده‏ها نیست بلکه برای مدل‌سازی و طرّاحی </a:t>
            </a:r>
            <a:r>
              <a:rPr lang="fa-IR" dirty="0"/>
              <a:t>سیستم‌های</a:t>
            </a:r>
            <a:r>
              <a:rPr lang="fa-IR" dirty="0" smtClean="0"/>
              <a:t> نرم‏افزاری است. لذا با آن می‏توان پایگاه داده را مدل کرد.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2342615"/>
            <a:ext cx="4724400" cy="705385"/>
            <a:chOff x="762000" y="2170760"/>
            <a:chExt cx="4572000" cy="705385"/>
          </a:xfrm>
        </p:grpSpPr>
        <p:grpSp>
          <p:nvGrpSpPr>
            <p:cNvPr id="4" name="Group 3"/>
            <p:cNvGrpSpPr/>
            <p:nvPr/>
          </p:nvGrpSpPr>
          <p:grpSpPr>
            <a:xfrm>
              <a:off x="762000" y="2230192"/>
              <a:ext cx="4572000" cy="533400"/>
              <a:chOff x="-1690153" y="3220792"/>
              <a:chExt cx="4984514" cy="5334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-1690153" y="3220792"/>
                <a:ext cx="400881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ER</a:t>
                </a: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مبنایی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ER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 گسترش یافته 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Extended or Enhanced ER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2353679" y="3505200"/>
                <a:ext cx="940682" cy="885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Left Brace 6"/>
            <p:cNvSpPr/>
            <p:nvPr/>
          </p:nvSpPr>
          <p:spPr>
            <a:xfrm flipH="1">
              <a:off x="4343400" y="2170760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682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</a:t>
            </a:r>
            <a:r>
              <a:rPr lang="en-US" dirty="0" smtClean="0"/>
              <a:t>”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انواع موجودات زنده</a:t>
            </a:r>
            <a:r>
              <a:rPr lang="fa-IR" dirty="0"/>
              <a:t> </a:t>
            </a:r>
            <a:r>
              <a:rPr lang="fa-IR" dirty="0" smtClean="0"/>
              <a:t>(جلال‏الدین بلخی)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انواع کارمندان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2647476" y="4087061"/>
            <a:ext cx="3849049" cy="2493846"/>
            <a:chOff x="1870897" y="1457269"/>
            <a:chExt cx="4233953" cy="2743231"/>
          </a:xfrm>
        </p:grpSpPr>
        <p:grpSp>
          <p:nvGrpSpPr>
            <p:cNvPr id="36" name="Group 35"/>
            <p:cNvGrpSpPr/>
            <p:nvPr/>
          </p:nvGrpSpPr>
          <p:grpSpPr>
            <a:xfrm>
              <a:off x="2139660" y="1905000"/>
              <a:ext cx="3808899" cy="1545171"/>
              <a:chOff x="1220301" y="3930287"/>
              <a:chExt cx="3808899" cy="1545171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2604022" y="3930287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3130811" y="4376545"/>
                <a:ext cx="1898389" cy="1098913"/>
                <a:chOff x="3130811" y="4376545"/>
                <a:chExt cx="1898389" cy="1098913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3975622" y="5029200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مذکر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3130811" y="4376545"/>
                  <a:ext cx="1371600" cy="652655"/>
                  <a:chOff x="3130811" y="4376545"/>
                  <a:chExt cx="1371600" cy="652655"/>
                </a:xfrm>
              </p:grpSpPr>
              <p:cxnSp>
                <p:nvCxnSpPr>
                  <p:cNvPr id="49" name="Straight Connector 48"/>
                  <p:cNvCxnSpPr>
                    <a:stCxn id="37" idx="2"/>
                    <a:endCxn id="47" idx="0"/>
                  </p:cNvCxnSpPr>
                  <p:nvPr/>
                </p:nvCxnSpPr>
                <p:spPr>
                  <a:xfrm>
                    <a:off x="3130811" y="4376545"/>
                    <a:ext cx="1371600" cy="65265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Arc 49"/>
                  <p:cNvSpPr/>
                  <p:nvPr/>
                </p:nvSpPr>
                <p:spPr>
                  <a:xfrm rot="1800000">
                    <a:off x="3603882" y="4567954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9" name="Group 38"/>
              <p:cNvGrpSpPr/>
              <p:nvPr/>
            </p:nvGrpSpPr>
            <p:grpSpPr>
              <a:xfrm>
                <a:off x="1220301" y="4376545"/>
                <a:ext cx="1910510" cy="1098913"/>
                <a:chOff x="1220301" y="4376545"/>
                <a:chExt cx="1910510" cy="1098913"/>
              </a:xfrm>
            </p:grpSpPr>
            <p:sp>
              <p:nvSpPr>
                <p:cNvPr id="43" name="Rounded Rectangle 42"/>
                <p:cNvSpPr/>
                <p:nvPr/>
              </p:nvSpPr>
              <p:spPr>
                <a:xfrm>
                  <a:off x="1220301" y="5029200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مونث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4" name="Group 43"/>
                <p:cNvGrpSpPr/>
                <p:nvPr/>
              </p:nvGrpSpPr>
              <p:grpSpPr>
                <a:xfrm>
                  <a:off x="1747090" y="4376545"/>
                  <a:ext cx="1383721" cy="652655"/>
                  <a:chOff x="1747090" y="4376545"/>
                  <a:chExt cx="1383721" cy="652655"/>
                </a:xfrm>
              </p:grpSpPr>
              <p:cxnSp>
                <p:nvCxnSpPr>
                  <p:cNvPr id="45" name="Straight Connector 44"/>
                  <p:cNvCxnSpPr>
                    <a:stCxn id="37" idx="2"/>
                    <a:endCxn id="43" idx="0"/>
                  </p:cNvCxnSpPr>
                  <p:nvPr/>
                </p:nvCxnSpPr>
                <p:spPr>
                  <a:xfrm flipH="1">
                    <a:off x="1747090" y="4376545"/>
                    <a:ext cx="1383721" cy="65265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Arc 45"/>
                  <p:cNvSpPr/>
                  <p:nvPr/>
                </p:nvSpPr>
                <p:spPr>
                  <a:xfrm rot="9000000">
                    <a:off x="2406517" y="4552978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3" name="Group 52"/>
            <p:cNvGrpSpPr/>
            <p:nvPr/>
          </p:nvGrpSpPr>
          <p:grpSpPr>
            <a:xfrm>
              <a:off x="4050169" y="1457269"/>
              <a:ext cx="943543" cy="447731"/>
              <a:chOff x="-1074161" y="2078789"/>
              <a:chExt cx="943543" cy="447731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-785056" y="2078789"/>
                <a:ext cx="65443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5" name="Straight Connector 54"/>
              <p:cNvCxnSpPr>
                <a:stCxn id="37" idx="0"/>
                <a:endCxn id="54" idx="2"/>
              </p:cNvCxnSpPr>
              <p:nvPr/>
            </p:nvCxnSpPr>
            <p:spPr>
              <a:xfrm rot="5400000" flipH="1" flipV="1">
                <a:off x="-1060591" y="2250985"/>
                <a:ext cx="261965" cy="2891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2799873" y="1495669"/>
              <a:ext cx="1250297" cy="409331"/>
              <a:chOff x="-815118" y="2268350"/>
              <a:chExt cx="1250297" cy="40933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-815118" y="2268350"/>
                <a:ext cx="86569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9" name="Straight Connector 58"/>
              <p:cNvCxnSpPr>
                <a:stCxn id="37" idx="0"/>
                <a:endCxn id="58" idx="6"/>
              </p:cNvCxnSpPr>
              <p:nvPr/>
            </p:nvCxnSpPr>
            <p:spPr>
              <a:xfrm flipH="1" flipV="1">
                <a:off x="50574" y="2454116"/>
                <a:ext cx="384605" cy="2235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2666449" y="3450171"/>
              <a:ext cx="686351" cy="731360"/>
              <a:chOff x="-660845" y="1718960"/>
              <a:chExt cx="686351" cy="73136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-512020" y="2078789"/>
                <a:ext cx="5375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B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6" name="Straight Connector 65"/>
              <p:cNvCxnSpPr>
                <a:stCxn id="43" idx="2"/>
                <a:endCxn id="65" idx="0"/>
              </p:cNvCxnSpPr>
              <p:nvPr/>
            </p:nvCxnSpPr>
            <p:spPr>
              <a:xfrm>
                <a:off x="-660845" y="1718960"/>
                <a:ext cx="417588" cy="35982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1870897" y="3450171"/>
              <a:ext cx="795552" cy="719232"/>
              <a:chOff x="-785056" y="1731088"/>
              <a:chExt cx="795552" cy="719232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-785056" y="2078789"/>
                <a:ext cx="5375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>
                    <a:solidFill>
                      <a:sysClr val="windowText" lastClr="000000"/>
                    </a:solidFill>
                  </a:rPr>
                  <a:t>A</a:t>
                </a:r>
              </a:p>
            </p:txBody>
          </p:sp>
          <p:cxnSp>
            <p:nvCxnSpPr>
              <p:cNvPr id="71" name="Straight Connector 70"/>
              <p:cNvCxnSpPr>
                <a:stCxn id="43" idx="2"/>
                <a:endCxn id="70" idx="0"/>
              </p:cNvCxnSpPr>
              <p:nvPr/>
            </p:nvCxnSpPr>
            <p:spPr>
              <a:xfrm flipH="1">
                <a:off x="-516293" y="1731088"/>
                <a:ext cx="526789" cy="34770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5153007" y="3450171"/>
              <a:ext cx="537526" cy="750329"/>
              <a:chOff x="-929608" y="1718960"/>
              <a:chExt cx="537526" cy="750329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-929608" y="2097758"/>
                <a:ext cx="5375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C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5" name="Straight Connector 74"/>
              <p:cNvCxnSpPr>
                <a:stCxn id="47" idx="2"/>
                <a:endCxn id="74" idx="0"/>
              </p:cNvCxnSpPr>
              <p:nvPr/>
            </p:nvCxnSpPr>
            <p:spPr>
              <a:xfrm>
                <a:off x="-660845" y="1718960"/>
                <a:ext cx="0" cy="37879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505200" y="3733800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3733800"/>
                  <a:ext cx="389850" cy="338554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715000" y="3810000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810000"/>
                  <a:ext cx="389850" cy="338554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667551" y="1905000"/>
            <a:ext cx="3808899" cy="1545171"/>
            <a:chOff x="2134701" y="4322229"/>
            <a:chExt cx="3808899" cy="1545171"/>
          </a:xfrm>
        </p:grpSpPr>
        <p:cxnSp>
          <p:nvCxnSpPr>
            <p:cNvPr id="35" name="Straight Connector 34"/>
            <p:cNvCxnSpPr>
              <a:stCxn id="41" idx="2"/>
              <a:endCxn id="56" idx="0"/>
            </p:cNvCxnSpPr>
            <p:nvPr/>
          </p:nvCxnSpPr>
          <p:spPr>
            <a:xfrm>
              <a:off x="4045211" y="4768487"/>
              <a:ext cx="0" cy="63972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2134701" y="4322229"/>
              <a:ext cx="3808899" cy="1545171"/>
              <a:chOff x="1220301" y="3930287"/>
              <a:chExt cx="3808899" cy="1545171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604022" y="3930287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موجود زنده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130811" y="4376545"/>
                <a:ext cx="1898389" cy="1098913"/>
                <a:chOff x="3130811" y="4376545"/>
                <a:chExt cx="1898389" cy="1098913"/>
              </a:xfrm>
            </p:grpSpPr>
            <p:sp>
              <p:nvSpPr>
                <p:cNvPr id="68" name="Rounded Rectangle 67"/>
                <p:cNvSpPr/>
                <p:nvPr/>
              </p:nvSpPr>
              <p:spPr>
                <a:xfrm>
                  <a:off x="3975622" y="5029200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انسان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3130811" y="4376545"/>
                  <a:ext cx="1371600" cy="652655"/>
                  <a:chOff x="3130811" y="4376545"/>
                  <a:chExt cx="1371600" cy="652655"/>
                </a:xfrm>
              </p:grpSpPr>
              <p:cxnSp>
                <p:nvCxnSpPr>
                  <p:cNvPr id="78" name="Straight Connector 77"/>
                  <p:cNvCxnSpPr>
                    <a:stCxn id="41" idx="2"/>
                    <a:endCxn id="68" idx="0"/>
                  </p:cNvCxnSpPr>
                  <p:nvPr/>
                </p:nvCxnSpPr>
                <p:spPr>
                  <a:xfrm>
                    <a:off x="3130811" y="4376545"/>
                    <a:ext cx="1371600" cy="65265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Arc 78"/>
                  <p:cNvSpPr/>
                  <p:nvPr/>
                </p:nvSpPr>
                <p:spPr>
                  <a:xfrm rot="1800000">
                    <a:off x="3603882" y="4567954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1" name="Group 50"/>
              <p:cNvGrpSpPr/>
              <p:nvPr/>
            </p:nvGrpSpPr>
            <p:grpSpPr>
              <a:xfrm>
                <a:off x="1220301" y="4376545"/>
                <a:ext cx="1910510" cy="1098913"/>
                <a:chOff x="1220301" y="4376545"/>
                <a:chExt cx="1910510" cy="1098913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1220301" y="5029200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نبات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2" name="Group 61"/>
                <p:cNvGrpSpPr/>
                <p:nvPr/>
              </p:nvGrpSpPr>
              <p:grpSpPr>
                <a:xfrm>
                  <a:off x="1747090" y="4376545"/>
                  <a:ext cx="1383721" cy="652655"/>
                  <a:chOff x="1747090" y="4376545"/>
                  <a:chExt cx="1383721" cy="652655"/>
                </a:xfrm>
              </p:grpSpPr>
              <p:cxnSp>
                <p:nvCxnSpPr>
                  <p:cNvPr id="63" name="Straight Connector 62"/>
                  <p:cNvCxnSpPr>
                    <a:stCxn id="41" idx="2"/>
                    <a:endCxn id="61" idx="0"/>
                  </p:cNvCxnSpPr>
                  <p:nvPr/>
                </p:nvCxnSpPr>
                <p:spPr>
                  <a:xfrm flipH="1">
                    <a:off x="1747090" y="4376545"/>
                    <a:ext cx="1383721" cy="65265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Arc 66"/>
                  <p:cNvSpPr/>
                  <p:nvPr/>
                </p:nvSpPr>
                <p:spPr>
                  <a:xfrm rot="9000000">
                    <a:off x="2406517" y="4552978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" name="Group 51"/>
              <p:cNvGrpSpPr/>
              <p:nvPr/>
            </p:nvGrpSpPr>
            <p:grpSpPr>
              <a:xfrm>
                <a:off x="2604022" y="4504065"/>
                <a:ext cx="1053578" cy="958464"/>
                <a:chOff x="2604022" y="4516994"/>
                <a:chExt cx="1053578" cy="958464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2604022" y="5029200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حیوان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Arc 59"/>
                <p:cNvSpPr/>
                <p:nvPr/>
              </p:nvSpPr>
              <p:spPr>
                <a:xfrm rot="5400000">
                  <a:off x="3028929" y="4543620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83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734" y="1394067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734" y="4459725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23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</a:t>
            </a:r>
            <a:r>
              <a:rPr lang="en-US" dirty="0" smtClean="0"/>
              <a:t>”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1"/>
                <a:ext cx="8686800" cy="52577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a-IR" b="1" dirty="0" smtClean="0"/>
                  <a:t>نکات:</a:t>
                </a:r>
              </a:p>
              <a:p>
                <a:pPr lvl="1"/>
                <a:r>
                  <a:rPr lang="fa-IR" b="1" dirty="0" smtClean="0"/>
                  <a:t>زبرنوع</a:t>
                </a:r>
                <a:r>
                  <a:rPr lang="fa-IR" dirty="0" smtClean="0"/>
                  <a:t> مجموعه صفاتی دارد مشترک در تمام </a:t>
                </a:r>
                <a:r>
                  <a:rPr lang="fa-IR" b="1" dirty="0" smtClean="0"/>
                  <a:t>زیرنوع</a:t>
                </a:r>
                <a:r>
                  <a:rPr lang="fa-IR" dirty="0" smtClean="0"/>
                  <a:t>‏</a:t>
                </a:r>
                <a:r>
                  <a:rPr lang="fa-IR" b="1" dirty="0" smtClean="0"/>
                  <a:t>ها</a:t>
                </a:r>
              </a:p>
              <a:p>
                <a:pPr lvl="2"/>
                <a:r>
                  <a:rPr lang="fa-IR" dirty="0" smtClean="0"/>
                  <a:t>درنتیجه </a:t>
                </a:r>
                <a:r>
                  <a:rPr lang="fa-IR" b="1" dirty="0" smtClean="0"/>
                  <a:t>زیرنوع</a:t>
                </a:r>
                <a:r>
                  <a:rPr lang="fa-IR" dirty="0" smtClean="0"/>
                  <a:t> تمام صفات </a:t>
                </a:r>
                <a:r>
                  <a:rPr lang="fa-IR" b="1" dirty="0" smtClean="0"/>
                  <a:t>زبرنوع </a:t>
                </a:r>
                <a:r>
                  <a:rPr lang="fa-IR" dirty="0" smtClean="0"/>
                  <a:t>را به ارث می‏برد (وراثت صفات از نوع ساختاری).</a:t>
                </a:r>
              </a:p>
              <a:p>
                <a:pPr lvl="2"/>
                <a:endParaRPr lang="en-US" dirty="0" smtClean="0"/>
              </a:p>
              <a:p>
                <a:pPr lvl="2"/>
                <a:r>
                  <a:rPr lang="fa-IR" dirty="0" smtClean="0"/>
                  <a:t>مفهوم ارث‏بری با تکنیک ارتباط </a:t>
                </a:r>
                <a:r>
                  <a:rPr lang="en-US" dirty="0" smtClean="0"/>
                  <a:t>IS-A</a:t>
                </a:r>
                <a:r>
                  <a:rPr lang="fa-IR" dirty="0" smtClean="0"/>
                  <a:t> مدل‌سازی می‏شود.</a:t>
                </a:r>
              </a:p>
              <a:p>
                <a:pPr lvl="2"/>
                <a:endParaRPr lang="fa-IR" dirty="0" smtClean="0"/>
              </a:p>
              <a:p>
                <a:pPr lvl="2"/>
                <a:r>
                  <a:rPr lang="fa-IR" dirty="0" smtClean="0"/>
                  <a:t>           وراثت ممکن است</a:t>
                </a:r>
                <a:r>
                  <a:rPr lang="fa-IR" u="sng" dirty="0" smtClean="0"/>
                  <a:t> </a:t>
                </a:r>
                <a:r>
                  <a:rPr lang="fa-IR" b="1" u="sng" dirty="0" smtClean="0"/>
                  <a:t>ساختاری</a:t>
                </a:r>
                <a:r>
                  <a:rPr lang="fa-IR" dirty="0" smtClean="0"/>
                  <a:t> باشد یا </a:t>
                </a:r>
                <a:r>
                  <a:rPr lang="fa-IR" b="1" u="sng" dirty="0" smtClean="0"/>
                  <a:t>رفتاری</a:t>
                </a:r>
                <a:r>
                  <a:rPr lang="fa-IR" dirty="0" smtClean="0"/>
                  <a:t>.</a:t>
                </a:r>
              </a:p>
              <a:p>
                <a:pPr lvl="1"/>
                <a:endParaRPr lang="fa-IR" dirty="0" smtClean="0"/>
              </a:p>
              <a:p>
                <a:pPr lvl="1"/>
                <a:r>
                  <a:rPr lang="fa-IR" b="1" dirty="0" smtClean="0"/>
                  <a:t>زیرنوع </a:t>
                </a:r>
                <a:r>
                  <a:rPr lang="fa-IR" dirty="0" smtClean="0"/>
                  <a:t>مجموعه صفات خاصّ خود را هم دارد [</a:t>
                </a:r>
                <a:r>
                  <a:rPr lang="fa-IR" b="1" u="sng" dirty="0" smtClean="0"/>
                  <a:t>حداقل یک صفت</a:t>
                </a:r>
                <a:r>
                  <a:rPr lang="fa-IR" dirty="0" smtClean="0"/>
                  <a:t>]</a:t>
                </a:r>
              </a:p>
              <a:p>
                <a:pPr lvl="1"/>
                <a:endParaRPr lang="fa-IR" dirty="0" smtClean="0"/>
              </a:p>
              <a:p>
                <a:pPr lvl="1"/>
                <a:r>
                  <a:rPr lang="fa-IR" dirty="0" smtClean="0"/>
                  <a:t>اگر </a:t>
                </a:r>
                <a:r>
                  <a:rPr lang="en-US" i="1" dirty="0" smtClean="0"/>
                  <a:t>m</a:t>
                </a:r>
                <a:r>
                  <a:rPr lang="fa-IR" dirty="0" smtClean="0"/>
                  <a:t> تعداد </a:t>
                </a:r>
                <a:r>
                  <a:rPr lang="fa-IR" dirty="0"/>
                  <a:t>شاخه‌های</a:t>
                </a:r>
                <a:r>
                  <a:rPr lang="fa-IR" dirty="0" smtClean="0"/>
                  <a:t> تخصیص منشعب از یک </a:t>
                </a:r>
                <a:r>
                  <a:rPr lang="fa-IR" b="1" dirty="0" smtClean="0"/>
                  <a:t>زبرنوع</a:t>
                </a:r>
                <a:r>
                  <a:rPr lang="fa-IR" dirty="0" smtClean="0"/>
                  <a:t> باشد داریم: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𝒎</m:t>
                    </m:r>
                    <m:r>
                      <a:rPr lang="en-US" b="1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endParaRPr lang="fa-IR" b="1" dirty="0" smtClean="0"/>
              </a:p>
              <a:p>
                <a:pPr lvl="1"/>
                <a:endParaRPr lang="fa-IR" dirty="0"/>
              </a:p>
              <a:p>
                <a:pPr lvl="1"/>
                <a:endParaRPr lang="fa-IR" dirty="0" smtClean="0"/>
              </a:p>
              <a:p>
                <a:pPr lvl="1"/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1"/>
                <a:ext cx="8686800" cy="5257799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038600"/>
            <a:ext cx="515943" cy="515943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81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</a:t>
            </a:r>
            <a:r>
              <a:rPr lang="en-US" dirty="0" smtClean="0"/>
              <a:t>”</a:t>
            </a:r>
            <a:r>
              <a:rPr lang="fa-IR" dirty="0" smtClean="0"/>
              <a:t> - تخصیص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00050"/>
            <a:endParaRPr lang="fa-IR" sz="500" b="1" dirty="0" smtClean="0">
              <a:solidFill>
                <a:srgbClr val="7030A0"/>
              </a:solidFill>
            </a:endParaRPr>
          </a:p>
          <a:p>
            <a:pPr marL="0" indent="-400050"/>
            <a:r>
              <a:rPr lang="fa-IR" sz="2200" b="1" dirty="0" smtClean="0">
                <a:solidFill>
                  <a:srgbClr val="7030A0"/>
                </a:solidFill>
              </a:rPr>
              <a:t>تخصیص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</a:t>
            </a:r>
          </a:p>
          <a:p>
            <a:pPr marL="457200" lvl="1" indent="0">
              <a:buNone/>
            </a:pPr>
            <a:r>
              <a:rPr lang="fa-IR" sz="1800" b="1" dirty="0" smtClean="0"/>
              <a:t>تخصیص ناقص: </a:t>
            </a:r>
            <a:r>
              <a:rPr lang="fa-IR" sz="1800" dirty="0" smtClean="0"/>
              <a:t>براساس </a:t>
            </a:r>
            <a:r>
              <a:rPr lang="fa-IR" sz="1800" dirty="0"/>
              <a:t>مهارت </a:t>
            </a:r>
            <a:r>
              <a:rPr lang="fa-IR" sz="1800" dirty="0" smtClean="0"/>
              <a:t>کارمند، </a:t>
            </a:r>
            <a:r>
              <a:rPr lang="fa-IR" sz="1800" u="sng" dirty="0"/>
              <a:t>فقط برنامه‌سازان</a:t>
            </a:r>
            <a:r>
              <a:rPr lang="fa-IR" sz="1800" dirty="0" smtClean="0"/>
              <a:t> </a:t>
            </a:r>
            <a:r>
              <a:rPr lang="fa-IR" sz="1800" dirty="0"/>
              <a:t>را جدا کرده‌ایم</a:t>
            </a:r>
            <a:r>
              <a:rPr lang="fa-IR" sz="1800" dirty="0" smtClean="0"/>
              <a:t>.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marL="457200" lvl="1" indent="0">
              <a:buNone/>
            </a:pPr>
            <a:r>
              <a:rPr lang="fa-IR" sz="1800" b="1" dirty="0" smtClean="0"/>
              <a:t>تخصیص کامل</a:t>
            </a:r>
            <a:endParaRPr lang="fa-IR" sz="1800" b="1" dirty="0"/>
          </a:p>
          <a:p>
            <a:pPr marL="342900" lvl="1" indent="-342900"/>
            <a:endParaRPr lang="fa-IR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1093" y="1715660"/>
            <a:ext cx="7162801" cy="7759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chemeClr val="tx1"/>
                </a:solidFill>
              </a:rPr>
              <a:t>1- کامل: </a:t>
            </a:r>
            <a:r>
              <a:rPr lang="fa-IR" dirty="0" smtClean="0">
                <a:solidFill>
                  <a:schemeClr val="tx1"/>
                </a:solidFill>
              </a:rPr>
              <a:t>تمام زیرنوع های زبرنوع، با توجه به ضابطه در مدل‌سازی دخالت داده می‏شود. هر نمونه از زبرنوع، جزء مجموعه نمونه‏های </a:t>
            </a:r>
            <a:r>
              <a:rPr lang="fa-IR" b="1" u="sng" dirty="0" smtClean="0">
                <a:solidFill>
                  <a:schemeClr val="tx1"/>
                </a:solidFill>
              </a:rPr>
              <a:t>حداقل یکی از زیرنوع‏ها </a:t>
            </a:r>
            <a:r>
              <a:rPr lang="fa-IR" dirty="0" smtClean="0">
                <a:solidFill>
                  <a:schemeClr val="tx1"/>
                </a:solidFill>
              </a:rPr>
              <a:t>است.</a:t>
            </a:r>
          </a:p>
          <a:p>
            <a:pPr algn="r" rtl="1">
              <a:lnSpc>
                <a:spcPct val="150000"/>
              </a:lnSpc>
            </a:pPr>
            <a:endParaRPr lang="fa-IR" sz="800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chemeClr val="tx1"/>
                </a:solidFill>
              </a:rPr>
              <a:t>2- ناقص:</a:t>
            </a:r>
            <a:r>
              <a:rPr lang="fa-IR" dirty="0" smtClean="0">
                <a:solidFill>
                  <a:schemeClr val="tx1"/>
                </a:solidFill>
              </a:rPr>
              <a:t> براساس ضابطه، تمام زیرنوع‏های زیرنوع در نظر گرفته نمی‏شوند. هر نمونه از زبرنوع لزوماً جزء مجموعه نمونه‏های یکی از زیرنوع‏ها نیست.</a:t>
            </a:r>
          </a:p>
        </p:txBody>
      </p:sp>
      <p:sp>
        <p:nvSpPr>
          <p:cNvPr id="6" name="Left Brace 5"/>
          <p:cNvSpPr/>
          <p:nvPr/>
        </p:nvSpPr>
        <p:spPr>
          <a:xfrm flipH="1">
            <a:off x="7391400" y="1339941"/>
            <a:ext cx="94188" cy="1174659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3715" y="3678847"/>
            <a:ext cx="2325825" cy="2223462"/>
            <a:chOff x="2400171" y="1457269"/>
            <a:chExt cx="2558407" cy="2445808"/>
          </a:xfrm>
        </p:grpSpPr>
        <p:grpSp>
          <p:nvGrpSpPr>
            <p:cNvPr id="8" name="Group 7"/>
            <p:cNvGrpSpPr/>
            <p:nvPr/>
          </p:nvGrpSpPr>
          <p:grpSpPr>
            <a:xfrm>
              <a:off x="2798519" y="1905000"/>
              <a:ext cx="1778440" cy="1381069"/>
              <a:chOff x="1879160" y="3930287"/>
              <a:chExt cx="1778440" cy="1381069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2604022" y="3930287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1879160" y="4376545"/>
                <a:ext cx="1251651" cy="934811"/>
                <a:chOff x="1879160" y="4376545"/>
                <a:chExt cx="1251651" cy="934811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1879160" y="4865098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>
                      <a:solidFill>
                        <a:schemeClr val="tx1"/>
                      </a:solidFill>
                    </a:rPr>
                    <a:t>برنامه‌ساز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05949" y="4376545"/>
                  <a:ext cx="724862" cy="488553"/>
                  <a:chOff x="2405949" y="4376545"/>
                  <a:chExt cx="724862" cy="488553"/>
                </a:xfrm>
              </p:grpSpPr>
              <p:cxnSp>
                <p:nvCxnSpPr>
                  <p:cNvPr id="26" name="Straight Connector 25"/>
                  <p:cNvCxnSpPr>
                    <a:stCxn id="22" idx="2"/>
                    <a:endCxn id="24" idx="0"/>
                  </p:cNvCxnSpPr>
                  <p:nvPr/>
                </p:nvCxnSpPr>
                <p:spPr>
                  <a:xfrm flipH="1">
                    <a:off x="2405949" y="4376545"/>
                    <a:ext cx="724862" cy="48855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Arc 26"/>
                  <p:cNvSpPr/>
                  <p:nvPr/>
                </p:nvSpPr>
                <p:spPr>
                  <a:xfrm rot="9000000">
                    <a:off x="2721704" y="4483025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9" name="Group 8"/>
            <p:cNvGrpSpPr/>
            <p:nvPr/>
          </p:nvGrpSpPr>
          <p:grpSpPr>
            <a:xfrm>
              <a:off x="4050171" y="1457269"/>
              <a:ext cx="908407" cy="447731"/>
              <a:chOff x="-1074159" y="2078789"/>
              <a:chExt cx="908407" cy="447731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-785057" y="2078789"/>
                <a:ext cx="619305" cy="3167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22" idx="0"/>
                <a:endCxn id="20" idx="2"/>
              </p:cNvCxnSpPr>
              <p:nvPr/>
            </p:nvCxnSpPr>
            <p:spPr>
              <a:xfrm flipV="1">
                <a:off x="-1074159" y="2237164"/>
                <a:ext cx="289102" cy="2893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799873" y="1495669"/>
              <a:ext cx="1250297" cy="409331"/>
              <a:chOff x="-815118" y="2268350"/>
              <a:chExt cx="1250297" cy="40933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-815118" y="2268350"/>
                <a:ext cx="86569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22" idx="0"/>
                <a:endCxn id="18" idx="6"/>
              </p:cNvCxnSpPr>
              <p:nvPr/>
            </p:nvCxnSpPr>
            <p:spPr>
              <a:xfrm flipH="1" flipV="1">
                <a:off x="50574" y="2454116"/>
                <a:ext cx="384605" cy="2235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253276" y="3286068"/>
              <a:ext cx="786993" cy="617009"/>
              <a:chOff x="-74018" y="1554857"/>
              <a:chExt cx="786993" cy="617009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-74018" y="1800335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سطح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24" idx="2"/>
                <a:endCxn id="16" idx="0"/>
              </p:cNvCxnSpPr>
              <p:nvPr/>
            </p:nvCxnSpPr>
            <p:spPr>
              <a:xfrm>
                <a:off x="-1984" y="1554857"/>
                <a:ext cx="321463" cy="24547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400171" y="3286069"/>
              <a:ext cx="925137" cy="609600"/>
              <a:chOff x="-255782" y="1566986"/>
              <a:chExt cx="925137" cy="6096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-255782" y="1805055"/>
                <a:ext cx="6899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نوع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5" name="Straight Connector 14"/>
              <p:cNvCxnSpPr>
                <a:stCxn id="24" idx="2"/>
                <a:endCxn id="14" idx="7"/>
              </p:cNvCxnSpPr>
              <p:nvPr/>
            </p:nvCxnSpPr>
            <p:spPr>
              <a:xfrm rot="5400000">
                <a:off x="354992" y="1545101"/>
                <a:ext cx="292478" cy="33624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995647" y="3480915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647" y="3480915"/>
                  <a:ext cx="389850" cy="338554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5019332" y="4965193"/>
            <a:ext cx="1887935" cy="1740770"/>
            <a:chOff x="3932831" y="2526432"/>
            <a:chExt cx="1887935" cy="1740770"/>
          </a:xfrm>
        </p:grpSpPr>
        <p:grpSp>
          <p:nvGrpSpPr>
            <p:cNvPr id="44" name="Group 43"/>
            <p:cNvGrpSpPr/>
            <p:nvPr/>
          </p:nvGrpSpPr>
          <p:grpSpPr>
            <a:xfrm>
              <a:off x="3932831" y="2526432"/>
              <a:ext cx="1887935" cy="1740770"/>
              <a:chOff x="1845754" y="3681274"/>
              <a:chExt cx="2512845" cy="2106331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2625006" y="3681274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151795" y="4537012"/>
                <a:ext cx="1206804" cy="1250593"/>
                <a:chOff x="3151795" y="4537012"/>
                <a:chExt cx="1206804" cy="1250593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3305023" y="5247634"/>
                  <a:ext cx="1053576" cy="539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مذکر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3151795" y="4537012"/>
                  <a:ext cx="680016" cy="710622"/>
                  <a:chOff x="3151795" y="4537012"/>
                  <a:chExt cx="680016" cy="710622"/>
                </a:xfrm>
              </p:grpSpPr>
              <p:cxnSp>
                <p:nvCxnSpPr>
                  <p:cNvPr id="67" name="Straight Connector 66"/>
                  <p:cNvCxnSpPr>
                    <a:endCxn id="65" idx="0"/>
                  </p:cNvCxnSpPr>
                  <p:nvPr/>
                </p:nvCxnSpPr>
                <p:spPr>
                  <a:xfrm>
                    <a:off x="3151795" y="4537012"/>
                    <a:ext cx="680016" cy="71062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Arc 67"/>
                  <p:cNvSpPr/>
                  <p:nvPr/>
                </p:nvSpPr>
                <p:spPr>
                  <a:xfrm rot="1800000">
                    <a:off x="3403188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" name="Group 59"/>
              <p:cNvGrpSpPr/>
              <p:nvPr/>
            </p:nvGrpSpPr>
            <p:grpSpPr>
              <a:xfrm>
                <a:off x="1845754" y="4537012"/>
                <a:ext cx="1306129" cy="1250593"/>
                <a:chOff x="1845754" y="4537012"/>
                <a:chExt cx="1306129" cy="1250593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1845754" y="5247633"/>
                  <a:ext cx="1053579" cy="53997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مونث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2" name="Group 61"/>
                <p:cNvGrpSpPr/>
                <p:nvPr/>
              </p:nvGrpSpPr>
              <p:grpSpPr>
                <a:xfrm>
                  <a:off x="2372544" y="4537012"/>
                  <a:ext cx="779339" cy="710621"/>
                  <a:chOff x="2372544" y="4537012"/>
                  <a:chExt cx="779339" cy="710621"/>
                </a:xfrm>
              </p:grpSpPr>
              <p:cxnSp>
                <p:nvCxnSpPr>
                  <p:cNvPr id="63" name="Straight Connector 62"/>
                  <p:cNvCxnSpPr>
                    <a:endCxn id="61" idx="0"/>
                  </p:cNvCxnSpPr>
                  <p:nvPr/>
                </p:nvCxnSpPr>
                <p:spPr>
                  <a:xfrm flipH="1">
                    <a:off x="2372544" y="4537012"/>
                    <a:ext cx="779339" cy="71062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Arc 63"/>
                  <p:cNvSpPr/>
                  <p:nvPr/>
                </p:nvSpPr>
                <p:spPr>
                  <a:xfrm rot="9000000">
                    <a:off x="2645429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46" name="Straight Connector 45"/>
            <p:cNvCxnSpPr>
              <a:stCxn id="58" idx="2"/>
            </p:cNvCxnSpPr>
            <p:nvPr/>
          </p:nvCxnSpPr>
          <p:spPr>
            <a:xfrm>
              <a:off x="4914078" y="2895240"/>
              <a:ext cx="66" cy="338414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364" y="31242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239" y="4508668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06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</a:t>
            </a:r>
            <a:r>
              <a:rPr lang="fa-IR" dirty="0" smtClean="0"/>
              <a:t>– تخصیص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200" b="1" dirty="0" smtClean="0">
                <a:solidFill>
                  <a:srgbClr val="7030A0"/>
                </a:solidFill>
              </a:rPr>
              <a:t>تخصیص</a:t>
            </a:r>
            <a:endParaRPr lang="fa-IR" sz="2200" b="1" dirty="0">
              <a:solidFill>
                <a:srgbClr val="7030A0"/>
              </a:solidFill>
            </a:endParaRP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</a:t>
            </a:r>
            <a:r>
              <a:rPr lang="fa-IR" b="1" dirty="0" smtClean="0"/>
              <a:t>تخصیص مجزا </a:t>
            </a:r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fa-IR" b="1" dirty="0" smtClean="0"/>
              <a:t>  تخصیص هم‌پوشا </a:t>
            </a:r>
            <a:endParaRPr lang="fa-IR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637546" y="1367383"/>
            <a:ext cx="6906254" cy="775924"/>
            <a:chOff x="-609599" y="2135490"/>
            <a:chExt cx="5443469" cy="775924"/>
          </a:xfrm>
        </p:grpSpPr>
        <p:sp>
          <p:nvSpPr>
            <p:cNvPr id="37" name="Rounded Rectangle 36"/>
            <p:cNvSpPr/>
            <p:nvPr/>
          </p:nvSpPr>
          <p:spPr>
            <a:xfrm>
              <a:off x="-609599" y="2135490"/>
              <a:ext cx="5410200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2000" b="1" dirty="0" smtClean="0">
                  <a:solidFill>
                    <a:schemeClr val="tx1"/>
                  </a:solidFill>
                </a:rPr>
                <a:t>1- مجزا: </a:t>
              </a:r>
              <a:r>
                <a:rPr lang="fa-IR" sz="2000" dirty="0" smtClean="0">
                  <a:solidFill>
                    <a:schemeClr val="tx1"/>
                  </a:solidFill>
                </a:rPr>
                <a:t>یک نمونه از </a:t>
              </a:r>
              <a:r>
                <a:rPr lang="fa-IR" sz="2000" b="1" dirty="0" smtClean="0">
                  <a:solidFill>
                    <a:schemeClr val="tx1"/>
                  </a:solidFill>
                </a:rPr>
                <a:t>زبرنوع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جزء مجموعه نمونه‏های </a:t>
              </a:r>
              <a:r>
                <a:rPr lang="fa-IR" sz="2000" b="1" u="sng" dirty="0" smtClean="0">
                  <a:solidFill>
                    <a:schemeClr val="tx1"/>
                  </a:solidFill>
                </a:rPr>
                <a:t>حداکثر یک زیرنوع </a:t>
              </a:r>
              <a:r>
                <a:rPr lang="fa-IR" sz="2000" dirty="0" smtClean="0">
                  <a:solidFill>
                    <a:schemeClr val="tx1"/>
                  </a:solidFill>
                </a:rPr>
                <a:t>است.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2000" b="1" dirty="0" smtClean="0">
                  <a:solidFill>
                    <a:schemeClr val="tx1"/>
                  </a:solidFill>
                </a:rPr>
                <a:t>2- همپوشا: </a:t>
              </a:r>
              <a:r>
                <a:rPr lang="fa-IR" sz="2000" dirty="0" smtClean="0">
                  <a:solidFill>
                    <a:schemeClr val="tx1"/>
                  </a:solidFill>
                </a:rPr>
                <a:t>یک نمونه از </a:t>
              </a:r>
              <a:r>
                <a:rPr lang="fa-IR" sz="2000" b="1" dirty="0" smtClean="0">
                  <a:solidFill>
                    <a:schemeClr val="tx1"/>
                  </a:solidFill>
                </a:rPr>
                <a:t>زبرنوع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جزء مجموعه نمونه‏های </a:t>
              </a:r>
              <a:r>
                <a:rPr lang="fa-IR" sz="2000" b="1" u="sng" dirty="0" smtClean="0">
                  <a:solidFill>
                    <a:schemeClr val="tx1"/>
                  </a:solidFill>
                </a:rPr>
                <a:t>حداقل دو زیرنوع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است.</a:t>
              </a:r>
            </a:p>
          </p:txBody>
        </p:sp>
        <p:sp>
          <p:nvSpPr>
            <p:cNvPr id="36" name="Left Brace 35"/>
            <p:cNvSpPr/>
            <p:nvPr/>
          </p:nvSpPr>
          <p:spPr>
            <a:xfrm flipH="1">
              <a:off x="4739682" y="2193971"/>
              <a:ext cx="9418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32831" y="2362200"/>
            <a:ext cx="1887935" cy="1905000"/>
            <a:chOff x="3932831" y="2362200"/>
            <a:chExt cx="1887935" cy="1905000"/>
          </a:xfrm>
        </p:grpSpPr>
        <p:grpSp>
          <p:nvGrpSpPr>
            <p:cNvPr id="41" name="Group 40"/>
            <p:cNvGrpSpPr/>
            <p:nvPr/>
          </p:nvGrpSpPr>
          <p:grpSpPr>
            <a:xfrm>
              <a:off x="3932831" y="2362200"/>
              <a:ext cx="1887935" cy="1905000"/>
              <a:chOff x="1845754" y="3482555"/>
              <a:chExt cx="2512845" cy="2305050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2625006" y="3482555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3305023" y="4779433"/>
                <a:ext cx="1053576" cy="1008172"/>
                <a:chOff x="3305023" y="4779433"/>
                <a:chExt cx="1053576" cy="1008172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305023" y="5247634"/>
                  <a:ext cx="1053576" cy="539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مذکر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366917" y="4779433"/>
                  <a:ext cx="464894" cy="468201"/>
                  <a:chOff x="3366917" y="4779433"/>
                  <a:chExt cx="464894" cy="468201"/>
                </a:xfrm>
              </p:grpSpPr>
              <p:cxnSp>
                <p:nvCxnSpPr>
                  <p:cNvPr id="69" name="Straight Connector 68"/>
                  <p:cNvCxnSpPr>
                    <a:stCxn id="30" idx="5"/>
                    <a:endCxn id="66" idx="0"/>
                  </p:cNvCxnSpPr>
                  <p:nvPr/>
                </p:nvCxnSpPr>
                <p:spPr>
                  <a:xfrm>
                    <a:off x="3366917" y="4779433"/>
                    <a:ext cx="464894" cy="46820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Arc 69"/>
                  <p:cNvSpPr/>
                  <p:nvPr/>
                </p:nvSpPr>
                <p:spPr>
                  <a:xfrm rot="1800000">
                    <a:off x="3403188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1" name="Group 60"/>
              <p:cNvGrpSpPr/>
              <p:nvPr/>
            </p:nvGrpSpPr>
            <p:grpSpPr>
              <a:xfrm>
                <a:off x="1845754" y="4779433"/>
                <a:ext cx="1091095" cy="1008172"/>
                <a:chOff x="1845754" y="4779433"/>
                <a:chExt cx="1091095" cy="1008172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1845754" y="5247633"/>
                  <a:ext cx="1053579" cy="53997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مونث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3" name="Group 62"/>
                <p:cNvGrpSpPr/>
                <p:nvPr/>
              </p:nvGrpSpPr>
              <p:grpSpPr>
                <a:xfrm>
                  <a:off x="2372544" y="4779433"/>
                  <a:ext cx="564305" cy="468200"/>
                  <a:chOff x="2372544" y="4779433"/>
                  <a:chExt cx="564305" cy="468200"/>
                </a:xfrm>
              </p:grpSpPr>
              <p:cxnSp>
                <p:nvCxnSpPr>
                  <p:cNvPr id="64" name="Straight Connector 63"/>
                  <p:cNvCxnSpPr>
                    <a:stCxn id="30" idx="3"/>
                    <a:endCxn id="62" idx="0"/>
                  </p:cNvCxnSpPr>
                  <p:nvPr/>
                </p:nvCxnSpPr>
                <p:spPr>
                  <a:xfrm flipH="1">
                    <a:off x="2372544" y="4779433"/>
                    <a:ext cx="564305" cy="4682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Arc 64"/>
                  <p:cNvSpPr/>
                  <p:nvPr/>
                </p:nvSpPr>
                <p:spPr>
                  <a:xfrm rot="9000000">
                    <a:off x="2645429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30" name="Oval 29"/>
            <p:cNvSpPr/>
            <p:nvPr/>
          </p:nvSpPr>
          <p:spPr>
            <a:xfrm>
              <a:off x="4685667" y="3019015"/>
              <a:ext cx="456954" cy="4861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D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Straight Connector 30"/>
            <p:cNvCxnSpPr>
              <a:stCxn id="59" idx="2"/>
              <a:endCxn id="30" idx="0"/>
            </p:cNvCxnSpPr>
            <p:nvPr/>
          </p:nvCxnSpPr>
          <p:spPr>
            <a:xfrm>
              <a:off x="4914078" y="2731008"/>
              <a:ext cx="66" cy="288007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429001" y="4724400"/>
            <a:ext cx="2514599" cy="1905000"/>
            <a:chOff x="3620133" y="2362200"/>
            <a:chExt cx="2514599" cy="1905000"/>
          </a:xfrm>
        </p:grpSpPr>
        <p:grpSp>
          <p:nvGrpSpPr>
            <p:cNvPr id="54" name="Group 53"/>
            <p:cNvGrpSpPr/>
            <p:nvPr/>
          </p:nvGrpSpPr>
          <p:grpSpPr>
            <a:xfrm>
              <a:off x="3620133" y="2362200"/>
              <a:ext cx="2514599" cy="1905000"/>
              <a:chOff x="1429553" y="3482555"/>
              <a:chExt cx="3346935" cy="2305050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2493265" y="3482555"/>
                <a:ext cx="130746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>
                    <a:solidFill>
                      <a:schemeClr val="tx1"/>
                    </a:solidFill>
                  </a:rPr>
                  <a:t>برنامه‌ساز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305023" y="4779433"/>
                <a:ext cx="1471465" cy="1008172"/>
                <a:chOff x="3305023" y="4779433"/>
                <a:chExt cx="1471465" cy="1008172"/>
              </a:xfrm>
            </p:grpSpPr>
            <p:sp>
              <p:nvSpPr>
                <p:cNvPr id="76" name="Rounded Rectangle 75"/>
                <p:cNvSpPr/>
                <p:nvPr/>
              </p:nvSpPr>
              <p:spPr>
                <a:xfrm>
                  <a:off x="3305023" y="5247634"/>
                  <a:ext cx="1471465" cy="539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b="1" dirty="0">
                      <a:solidFill>
                        <a:sysClr val="windowText" lastClr="000000"/>
                      </a:solidFill>
                    </a:rPr>
                    <a:t>AP</a:t>
                  </a:r>
                  <a:r>
                    <a:rPr lang="fa-IR" sz="1400" b="1" dirty="0">
                      <a:solidFill>
                        <a:sysClr val="windowText" lastClr="000000"/>
                      </a:solidFill>
                    </a:rPr>
                    <a:t> نویس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3366917" y="4779433"/>
                  <a:ext cx="673838" cy="468201"/>
                  <a:chOff x="3366917" y="4779433"/>
                  <a:chExt cx="673838" cy="468201"/>
                </a:xfrm>
              </p:grpSpPr>
              <p:cxnSp>
                <p:nvCxnSpPr>
                  <p:cNvPr id="78" name="Straight Connector 77"/>
                  <p:cNvCxnSpPr>
                    <a:stCxn id="55" idx="5"/>
                    <a:endCxn id="76" idx="0"/>
                  </p:cNvCxnSpPr>
                  <p:nvPr/>
                </p:nvCxnSpPr>
                <p:spPr>
                  <a:xfrm>
                    <a:off x="3366917" y="4779433"/>
                    <a:ext cx="673838" cy="46820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Arc 78"/>
                  <p:cNvSpPr/>
                  <p:nvPr/>
                </p:nvSpPr>
                <p:spPr>
                  <a:xfrm rot="1800000">
                    <a:off x="3487375" y="4840657"/>
                    <a:ext cx="239677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1429553" y="4779433"/>
                <a:ext cx="1507297" cy="1008172"/>
                <a:chOff x="1429553" y="4779433"/>
                <a:chExt cx="1507297" cy="1008172"/>
              </a:xfrm>
            </p:grpSpPr>
            <p:sp>
              <p:nvSpPr>
                <p:cNvPr id="72" name="Rounded Rectangle 71"/>
                <p:cNvSpPr/>
                <p:nvPr/>
              </p:nvSpPr>
              <p:spPr>
                <a:xfrm>
                  <a:off x="1429553" y="5247633"/>
                  <a:ext cx="1469782" cy="53997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سیستم</a:t>
                  </a:r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‌</a:t>
                  </a:r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نویس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2164444" y="4779433"/>
                  <a:ext cx="772406" cy="468200"/>
                  <a:chOff x="2164444" y="4779433"/>
                  <a:chExt cx="772406" cy="468200"/>
                </a:xfrm>
              </p:grpSpPr>
              <p:cxnSp>
                <p:nvCxnSpPr>
                  <p:cNvPr id="74" name="Straight Connector 73"/>
                  <p:cNvCxnSpPr>
                    <a:stCxn id="55" idx="3"/>
                    <a:endCxn id="72" idx="0"/>
                  </p:cNvCxnSpPr>
                  <p:nvPr/>
                </p:nvCxnSpPr>
                <p:spPr>
                  <a:xfrm flipH="1">
                    <a:off x="2164444" y="4779433"/>
                    <a:ext cx="772406" cy="4682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Arc 74"/>
                  <p:cNvSpPr/>
                  <p:nvPr/>
                </p:nvSpPr>
                <p:spPr>
                  <a:xfrm rot="9000000">
                    <a:off x="2580409" y="4840383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55" name="Oval 54"/>
            <p:cNvSpPr/>
            <p:nvPr/>
          </p:nvSpPr>
          <p:spPr>
            <a:xfrm>
              <a:off x="4685667" y="3019015"/>
              <a:ext cx="456954" cy="4861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O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Straight Connector 55"/>
            <p:cNvCxnSpPr>
              <a:stCxn id="57" idx="2"/>
              <a:endCxn id="55" idx="0"/>
            </p:cNvCxnSpPr>
            <p:nvPr/>
          </p:nvCxnSpPr>
          <p:spPr>
            <a:xfrm>
              <a:off x="4910475" y="2731008"/>
              <a:ext cx="3669" cy="288007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508" y="4913376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4" y="24384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1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– تخصیص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براساس این دو ویژگی چهارگونه تخصیص داریم:</a:t>
            </a:r>
          </a:p>
          <a:p>
            <a:pPr lvl="1"/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86132" y="3110573"/>
            <a:ext cx="1066798" cy="529966"/>
            <a:chOff x="2131308" y="3249069"/>
            <a:chExt cx="1163053" cy="529966"/>
          </a:xfrm>
        </p:grpSpPr>
        <p:sp>
          <p:nvSpPr>
            <p:cNvPr id="91" name="Rounded Rectangle 90"/>
            <p:cNvSpPr/>
            <p:nvPr/>
          </p:nvSpPr>
          <p:spPr>
            <a:xfrm>
              <a:off x="2131308" y="3249069"/>
              <a:ext cx="652195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کامل</a:t>
              </a: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H="1" flipV="1">
              <a:off x="2780838" y="3505200"/>
              <a:ext cx="513523" cy="88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567332" y="3110573"/>
            <a:ext cx="1066798" cy="529966"/>
            <a:chOff x="2131308" y="3249069"/>
            <a:chExt cx="1163053" cy="529966"/>
          </a:xfrm>
        </p:grpSpPr>
        <p:sp>
          <p:nvSpPr>
            <p:cNvPr id="94" name="Rounded Rectangle 93"/>
            <p:cNvSpPr/>
            <p:nvPr/>
          </p:nvSpPr>
          <p:spPr>
            <a:xfrm>
              <a:off x="2131308" y="3249069"/>
              <a:ext cx="652195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ناقص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 flipV="1">
              <a:off x="2780838" y="3505200"/>
              <a:ext cx="513523" cy="88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1246981" y="3948773"/>
            <a:ext cx="875849" cy="1156627"/>
            <a:chOff x="1799007" y="2622408"/>
            <a:chExt cx="954875" cy="1156627"/>
          </a:xfrm>
        </p:grpSpPr>
        <p:sp>
          <p:nvSpPr>
            <p:cNvPr id="97" name="Rounded Rectangle 96"/>
            <p:cNvSpPr/>
            <p:nvPr/>
          </p:nvSpPr>
          <p:spPr>
            <a:xfrm>
              <a:off x="1799007" y="3249069"/>
              <a:ext cx="954875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مجزا</a:t>
              </a: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Disjoint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Arrow Connector 97"/>
            <p:cNvCxnSpPr>
              <a:endCxn id="97" idx="0"/>
            </p:cNvCxnSpPr>
            <p:nvPr/>
          </p:nvCxnSpPr>
          <p:spPr>
            <a:xfrm flipH="1">
              <a:off x="2276445" y="2622408"/>
              <a:ext cx="13803" cy="6266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089377" y="3948773"/>
            <a:ext cx="1165755" cy="1156627"/>
            <a:chOff x="1640976" y="2622408"/>
            <a:chExt cx="1270939" cy="1156627"/>
          </a:xfrm>
        </p:grpSpPr>
        <p:sp>
          <p:nvSpPr>
            <p:cNvPr id="102" name="Rounded Rectangle 101"/>
            <p:cNvSpPr/>
            <p:nvPr/>
          </p:nvSpPr>
          <p:spPr>
            <a:xfrm>
              <a:off x="1640976" y="3249069"/>
              <a:ext cx="1270939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هم‌پوشا</a:t>
              </a: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overlapping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Arrow Connector 102"/>
            <p:cNvCxnSpPr>
              <a:endCxn id="102" idx="0"/>
            </p:cNvCxnSpPr>
            <p:nvPr/>
          </p:nvCxnSpPr>
          <p:spPr>
            <a:xfrm flipH="1">
              <a:off x="2276446" y="2622408"/>
              <a:ext cx="13804" cy="6266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14730" y="2738082"/>
            <a:ext cx="1463769" cy="1748556"/>
            <a:chOff x="457200" y="2065909"/>
            <a:chExt cx="1463769" cy="1748556"/>
          </a:xfrm>
        </p:grpSpPr>
        <p:grpSp>
          <p:nvGrpSpPr>
            <p:cNvPr id="48" name="Group 47"/>
            <p:cNvGrpSpPr/>
            <p:nvPr/>
          </p:nvGrpSpPr>
          <p:grpSpPr>
            <a:xfrm>
              <a:off x="830699" y="2065909"/>
              <a:ext cx="1090270" cy="1744091"/>
              <a:chOff x="2030109" y="2116723"/>
              <a:chExt cx="1090270" cy="1744091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D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19" name="Rounded Rectangle 18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23" name="Straight Connector 22"/>
                      <p:cNvCxnSpPr>
                        <a:stCxn id="19" idx="2"/>
                        <a:endCxn id="37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101600" cmpd="dbl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" name="Arc 23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12" name="Straight Connector 11"/>
                  <p:cNvCxnSpPr>
                    <a:stCxn id="37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Straight Connector 42"/>
                <p:cNvCxnSpPr>
                  <a:stCxn id="37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Arc 45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7" name="TextBox 86"/>
            <p:cNvSpPr txBox="1"/>
            <p:nvPr/>
          </p:nvSpPr>
          <p:spPr>
            <a:xfrm>
              <a:off x="457200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843184" y="2738082"/>
            <a:ext cx="1424016" cy="1748556"/>
            <a:chOff x="2485654" y="2065909"/>
            <a:chExt cx="1424016" cy="1748556"/>
          </a:xfrm>
        </p:grpSpPr>
        <p:grpSp>
          <p:nvGrpSpPr>
            <p:cNvPr id="50" name="Group 49"/>
            <p:cNvGrpSpPr/>
            <p:nvPr/>
          </p:nvGrpSpPr>
          <p:grpSpPr>
            <a:xfrm>
              <a:off x="2819400" y="2065909"/>
              <a:ext cx="1090270" cy="1744091"/>
              <a:chOff x="2030109" y="2116723"/>
              <a:chExt cx="1090270" cy="1744091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D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58" name="Rounded Rectangle 57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59" name="Group 58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60" name="Straight Connector 59"/>
                      <p:cNvCxnSpPr>
                        <a:stCxn id="58" idx="2"/>
                        <a:endCxn id="51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1" name="Arc 60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57" name="Straight Connector 56"/>
                  <p:cNvCxnSpPr>
                    <a:stCxn id="51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Straight Connector 53"/>
                <p:cNvCxnSpPr>
                  <a:stCxn id="51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Arc 54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8" name="TextBox 87"/>
            <p:cNvSpPr txBox="1"/>
            <p:nvPr/>
          </p:nvSpPr>
          <p:spPr>
            <a:xfrm>
              <a:off x="2485654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853330" y="2729573"/>
            <a:ext cx="1395070" cy="1757065"/>
            <a:chOff x="4495800" y="2057400"/>
            <a:chExt cx="1395070" cy="1757065"/>
          </a:xfrm>
        </p:grpSpPr>
        <p:grpSp>
          <p:nvGrpSpPr>
            <p:cNvPr id="62" name="Group 61"/>
            <p:cNvGrpSpPr/>
            <p:nvPr/>
          </p:nvGrpSpPr>
          <p:grpSpPr>
            <a:xfrm>
              <a:off x="4800600" y="2057400"/>
              <a:ext cx="1090270" cy="1744091"/>
              <a:chOff x="2030109" y="2116723"/>
              <a:chExt cx="1090270" cy="1744091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O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70" name="Rounded Rectangle 69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72" name="Straight Connector 71"/>
                      <p:cNvCxnSpPr>
                        <a:stCxn id="70" idx="2"/>
                        <a:endCxn id="63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101600" cmpd="dbl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3" name="Arc 72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69" name="Straight Connector 68"/>
                  <p:cNvCxnSpPr>
                    <a:stCxn id="63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" name="Straight Connector 65"/>
                <p:cNvCxnSpPr>
                  <a:stCxn id="63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Arc 66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0" name="TextBox 89"/>
            <p:cNvSpPr txBox="1"/>
            <p:nvPr/>
          </p:nvSpPr>
          <p:spPr>
            <a:xfrm>
              <a:off x="4495800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805584" y="2729573"/>
            <a:ext cx="1424016" cy="1757065"/>
            <a:chOff x="6448054" y="2057400"/>
            <a:chExt cx="1424016" cy="1757065"/>
          </a:xfrm>
        </p:grpSpPr>
        <p:grpSp>
          <p:nvGrpSpPr>
            <p:cNvPr id="74" name="Group 73"/>
            <p:cNvGrpSpPr/>
            <p:nvPr/>
          </p:nvGrpSpPr>
          <p:grpSpPr>
            <a:xfrm>
              <a:off x="6781800" y="2057400"/>
              <a:ext cx="1090270" cy="1744091"/>
              <a:chOff x="2030109" y="2116723"/>
              <a:chExt cx="1090270" cy="1744091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O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82" name="Rounded Rectangle 81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84" name="Straight Connector 83"/>
                      <p:cNvCxnSpPr>
                        <a:stCxn id="82" idx="2"/>
                        <a:endCxn id="75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5" name="Arc 84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81" name="Straight Connector 80"/>
                  <p:cNvCxnSpPr>
                    <a:stCxn id="75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Straight Connector 77"/>
                <p:cNvCxnSpPr>
                  <a:stCxn id="75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Arc 78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9" name="TextBox 98"/>
            <p:cNvSpPr txBox="1"/>
            <p:nvPr/>
          </p:nvSpPr>
          <p:spPr>
            <a:xfrm>
              <a:off x="6448054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940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ادامه نکات:</a:t>
            </a:r>
          </a:p>
          <a:p>
            <a:pPr lvl="1"/>
            <a:r>
              <a:rPr lang="fa-IR" b="1" dirty="0" smtClean="0"/>
              <a:t>زیرنوع</a:t>
            </a:r>
            <a:r>
              <a:rPr lang="fa-IR" dirty="0" smtClean="0"/>
              <a:t> می‏تواند خود </a:t>
            </a:r>
            <a:r>
              <a:rPr lang="fa-IR" b="1" dirty="0" smtClean="0"/>
              <a:t>زیرنوع‏هایی </a:t>
            </a:r>
            <a:r>
              <a:rPr lang="fa-IR" dirty="0" smtClean="0"/>
              <a:t>داشته باشد.</a:t>
            </a:r>
          </a:p>
          <a:p>
            <a:pPr lvl="2"/>
            <a:r>
              <a:rPr lang="fa-IR" dirty="0" smtClean="0"/>
              <a:t>یعنی ژرفای (عمق) درخت تخصیص </a:t>
            </a:r>
            <a:r>
              <a:rPr lang="fa-IR" u="sng" dirty="0" smtClean="0"/>
              <a:t>می‏تواند</a:t>
            </a:r>
            <a:r>
              <a:rPr lang="fa-IR" dirty="0" smtClean="0"/>
              <a:t> بیش از یک باشد.</a:t>
            </a:r>
          </a:p>
          <a:p>
            <a:pPr lvl="2"/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304800" y="2514600"/>
            <a:ext cx="3352800" cy="3962400"/>
            <a:chOff x="304800" y="1524000"/>
            <a:chExt cx="3352800" cy="3962400"/>
          </a:xfrm>
        </p:grpSpPr>
        <p:grpSp>
          <p:nvGrpSpPr>
            <p:cNvPr id="64" name="Group 63"/>
            <p:cNvGrpSpPr/>
            <p:nvPr/>
          </p:nvGrpSpPr>
          <p:grpSpPr>
            <a:xfrm>
              <a:off x="1550041" y="1524000"/>
              <a:ext cx="2107559" cy="2209800"/>
              <a:chOff x="1550041" y="1524000"/>
              <a:chExt cx="2107559" cy="22098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981200" y="1524000"/>
                <a:ext cx="1090270" cy="1744091"/>
                <a:chOff x="2030109" y="2116723"/>
                <a:chExt cx="1090270" cy="1744091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2316898" y="2994495"/>
                  <a:ext cx="495001" cy="48618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ysClr val="windowText" lastClr="000000"/>
                      </a:solidFill>
                    </a:rPr>
                    <a:t>D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2030109" y="2116723"/>
                  <a:ext cx="1090270" cy="1744091"/>
                  <a:chOff x="2030109" y="2116723"/>
                  <a:chExt cx="1090270" cy="1744091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030109" y="2116723"/>
                    <a:ext cx="894094" cy="1744091"/>
                    <a:chOff x="3515880" y="1905000"/>
                    <a:chExt cx="894094" cy="1744091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3680568" y="1905000"/>
                      <a:ext cx="729406" cy="1566196"/>
                      <a:chOff x="2761209" y="3930287"/>
                      <a:chExt cx="729406" cy="1566196"/>
                    </a:xfrm>
                  </p:grpSpPr>
                  <p:sp>
                    <p:nvSpPr>
                      <p:cNvPr id="38" name="Rounded Rectangle 37"/>
                      <p:cNvSpPr/>
                      <p:nvPr/>
                    </p:nvSpPr>
                    <p:spPr>
                      <a:xfrm>
                        <a:off x="2771008" y="3930287"/>
                        <a:ext cx="719607" cy="446258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</a:rPr>
                          <a:t>کارمند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2761209" y="4376545"/>
                        <a:ext cx="369603" cy="1119938"/>
                        <a:chOff x="2761209" y="4376545"/>
                        <a:chExt cx="369603" cy="1119938"/>
                      </a:xfrm>
                    </p:grpSpPr>
                    <p:cxnSp>
                      <p:nvCxnSpPr>
                        <p:cNvPr id="40" name="Straight Connector 39"/>
                        <p:cNvCxnSpPr>
                          <a:stCxn id="38" idx="2"/>
                          <a:endCxn id="31" idx="0"/>
                        </p:cNvCxnSpPr>
                        <p:nvPr/>
                      </p:nvCxnSpPr>
                      <p:spPr>
                        <a:xfrm flipH="1">
                          <a:off x="3130811" y="4376545"/>
                          <a:ext cx="1" cy="431514"/>
                        </a:xfrm>
                        <a:prstGeom prst="line">
                          <a:avLst/>
                        </a:prstGeom>
                        <a:ln w="101600" cmpd="dbl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1" name="Arc 40"/>
                        <p:cNvSpPr/>
                        <p:nvPr/>
                      </p:nvSpPr>
                      <p:spPr>
                        <a:xfrm rot="8040000">
                          <a:off x="2734583" y="5283431"/>
                          <a:ext cx="239678" cy="186425"/>
                        </a:xfrm>
                        <a:prstGeom prst="arc">
                          <a:avLst>
                            <a:gd name="adj1" fmla="val 16200000"/>
                            <a:gd name="adj2" fmla="val 5561501"/>
                          </a:avLst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cxnSp>
                  <p:nvCxnSpPr>
                    <p:cNvPr id="37" name="Straight Connector 36"/>
                    <p:cNvCxnSpPr>
                      <a:stCxn id="31" idx="3"/>
                    </p:cNvCxnSpPr>
                    <p:nvPr/>
                  </p:nvCxnSpPr>
                  <p:spPr>
                    <a:xfrm flipH="1">
                      <a:off x="3515880" y="3197757"/>
                      <a:ext cx="359280" cy="45133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4" name="Straight Connector 33"/>
                  <p:cNvCxnSpPr>
                    <a:stCxn id="31" idx="5"/>
                  </p:cNvCxnSpPr>
                  <p:nvPr/>
                </p:nvCxnSpPr>
                <p:spPr>
                  <a:xfrm>
                    <a:off x="2739408" y="3409480"/>
                    <a:ext cx="380971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Arc 34"/>
                  <p:cNvSpPr/>
                  <p:nvPr/>
                </p:nvSpPr>
                <p:spPr>
                  <a:xfrm rot="13560000" flipH="1">
                    <a:off x="2765162" y="3480179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2" name="Rounded Rectangle 41"/>
              <p:cNvSpPr/>
              <p:nvPr/>
            </p:nvSpPr>
            <p:spPr>
              <a:xfrm>
                <a:off x="1550041" y="3287542"/>
                <a:ext cx="870725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>
                    <a:solidFill>
                      <a:schemeClr val="tx1"/>
                    </a:solidFill>
                  </a:rPr>
                  <a:t>برنامه‌ساز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666260" y="3276600"/>
                <a:ext cx="991340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نابرنامه‌ساز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04800" y="3733800"/>
              <a:ext cx="2663166" cy="1752600"/>
              <a:chOff x="304800" y="3733800"/>
              <a:chExt cx="2663166" cy="17526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447800" y="3733800"/>
                <a:ext cx="1090270" cy="1297833"/>
                <a:chOff x="2030109" y="2562981"/>
                <a:chExt cx="1090270" cy="1297833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2316898" y="2994495"/>
                  <a:ext cx="495001" cy="48618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ysClr val="windowText" lastClr="000000"/>
                      </a:solidFill>
                    </a:rPr>
                    <a:t>O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2030109" y="2562981"/>
                  <a:ext cx="1090270" cy="1297833"/>
                  <a:chOff x="2030109" y="2562981"/>
                  <a:chExt cx="1090270" cy="1297833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2030109" y="2562981"/>
                    <a:ext cx="537604" cy="1297833"/>
                    <a:chOff x="3515880" y="2351258"/>
                    <a:chExt cx="537604" cy="1297833"/>
                  </a:xfrm>
                </p:grpSpPr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3680568" y="2351258"/>
                      <a:ext cx="372916" cy="1119938"/>
                      <a:chOff x="2761209" y="4376545"/>
                      <a:chExt cx="372916" cy="1119938"/>
                    </a:xfrm>
                  </p:grpSpPr>
                  <p:cxnSp>
                    <p:nvCxnSpPr>
                      <p:cNvPr id="54" name="Straight Connector 53"/>
                      <p:cNvCxnSpPr>
                        <a:stCxn id="42" idx="2"/>
                        <a:endCxn id="45" idx="0"/>
                      </p:cNvCxnSpPr>
                      <p:nvPr/>
                    </p:nvCxnSpPr>
                    <p:spPr>
                      <a:xfrm flipH="1">
                        <a:off x="3130811" y="4376545"/>
                        <a:ext cx="3314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5" name="Arc 54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51" name="Straight Connector 50"/>
                    <p:cNvCxnSpPr>
                      <a:stCxn id="45" idx="3"/>
                    </p:cNvCxnSpPr>
                    <p:nvPr/>
                  </p:nvCxnSpPr>
                  <p:spPr>
                    <a:xfrm flipH="1">
                      <a:off x="3515880" y="3197757"/>
                      <a:ext cx="359280" cy="45133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8" name="Straight Connector 47"/>
                  <p:cNvCxnSpPr>
                    <a:stCxn id="45" idx="5"/>
                  </p:cNvCxnSpPr>
                  <p:nvPr/>
                </p:nvCxnSpPr>
                <p:spPr>
                  <a:xfrm>
                    <a:off x="2739408" y="3409480"/>
                    <a:ext cx="380971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Arc 48"/>
                  <p:cNvSpPr/>
                  <p:nvPr/>
                </p:nvSpPr>
                <p:spPr>
                  <a:xfrm rot="13560000" flipH="1">
                    <a:off x="2765162" y="3480179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7" name="Rounded Rectangle 56"/>
              <p:cNvSpPr/>
              <p:nvPr/>
            </p:nvSpPr>
            <p:spPr>
              <a:xfrm>
                <a:off x="990600" y="5040142"/>
                <a:ext cx="870725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کاربردساز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2052826" y="5029200"/>
                <a:ext cx="915140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سیستم‏ساز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304800" y="4201942"/>
                <a:ext cx="870725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ابزارساز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Arc 59"/>
              <p:cNvSpPr/>
              <p:nvPr/>
            </p:nvSpPr>
            <p:spPr>
              <a:xfrm rot="10800000">
                <a:off x="1385922" y="433070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>
                <a:stCxn id="45" idx="2"/>
                <a:endCxn id="59" idx="3"/>
              </p:cNvCxnSpPr>
              <p:nvPr/>
            </p:nvCxnSpPr>
            <p:spPr>
              <a:xfrm flipH="1">
                <a:off x="1175525" y="4408407"/>
                <a:ext cx="559064" cy="1666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0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95097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87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>
            <a:normAutofit/>
          </a:bodyPr>
          <a:lstStyle/>
          <a:p>
            <a:r>
              <a:rPr lang="fa-IR" b="1" dirty="0" smtClean="0"/>
              <a:t>زیرنوع</a:t>
            </a:r>
            <a:r>
              <a:rPr lang="fa-IR" dirty="0" smtClean="0"/>
              <a:t> </a:t>
            </a:r>
            <a:r>
              <a:rPr lang="fa-IR" b="1" u="sng" dirty="0" smtClean="0"/>
              <a:t>می‏تواند</a:t>
            </a:r>
            <a:r>
              <a:rPr lang="fa-IR" dirty="0" smtClean="0"/>
              <a:t> بیش از یک </a:t>
            </a:r>
            <a:r>
              <a:rPr lang="fa-IR" b="1" dirty="0" smtClean="0"/>
              <a:t>زبرنوع</a:t>
            </a:r>
            <a:r>
              <a:rPr lang="fa-IR" dirty="0" smtClean="0"/>
              <a:t> داشته باشد.</a:t>
            </a:r>
            <a:endParaRPr lang="en-US" dirty="0" smtClean="0"/>
          </a:p>
          <a:p>
            <a:pPr lvl="1"/>
            <a:r>
              <a:rPr lang="en-US" dirty="0" smtClean="0"/>
              <a:t>G</a:t>
            </a:r>
            <a:r>
              <a:rPr lang="fa-IR" dirty="0" smtClean="0"/>
              <a:t> </a:t>
            </a:r>
            <a:r>
              <a:rPr lang="fa-IR" b="1" u="sng" dirty="0" smtClean="0"/>
              <a:t>هم صفات </a:t>
            </a:r>
            <a:r>
              <a:rPr lang="en-US" b="1" u="sng" dirty="0" smtClean="0"/>
              <a:t>E</a:t>
            </a:r>
            <a:r>
              <a:rPr lang="fa-IR" b="1" u="sng" dirty="0" smtClean="0"/>
              <a:t> و هم صفات </a:t>
            </a:r>
            <a:r>
              <a:rPr lang="en-US" b="1" u="sng" dirty="0" smtClean="0"/>
              <a:t>F</a:t>
            </a:r>
            <a:r>
              <a:rPr lang="fa-IR" dirty="0" smtClean="0"/>
              <a:t> را به ارث می‏برد.</a:t>
            </a:r>
          </a:p>
          <a:p>
            <a:pPr lvl="1"/>
            <a:r>
              <a:rPr lang="fa-IR" b="1" dirty="0" smtClean="0">
                <a:solidFill>
                  <a:srgbClr val="7030A0"/>
                </a:solidFill>
              </a:rPr>
              <a:t>وراثت </a:t>
            </a:r>
            <a:r>
              <a:rPr lang="fa-IR" b="1" dirty="0">
                <a:solidFill>
                  <a:srgbClr val="7030A0"/>
                </a:solidFill>
              </a:rPr>
              <a:t>چندگانه (</a:t>
            </a:r>
            <a:r>
              <a:rPr lang="en-US" sz="1900" b="1" dirty="0">
                <a:solidFill>
                  <a:srgbClr val="7030A0"/>
                </a:solidFill>
              </a:rPr>
              <a:t>Multiple Inheritance</a:t>
            </a:r>
            <a:r>
              <a:rPr lang="fa-IR" b="1" dirty="0">
                <a:solidFill>
                  <a:srgbClr val="7030A0"/>
                </a:solidFill>
              </a:rPr>
              <a:t>) </a:t>
            </a:r>
            <a:r>
              <a:rPr lang="fa-IR" dirty="0"/>
              <a:t>را </a:t>
            </a:r>
            <a:r>
              <a:rPr lang="fa-IR" dirty="0" smtClean="0"/>
              <a:t>می‏توان اینگونه مدل کرد. </a:t>
            </a:r>
          </a:p>
          <a:p>
            <a:pPr marL="457200" lvl="1" indent="0">
              <a:buNone/>
            </a:pPr>
            <a:r>
              <a:rPr lang="fa-IR" dirty="0" smtClean="0"/>
              <a:t>        آیا </a:t>
            </a:r>
            <a:r>
              <a:rPr lang="en-US" dirty="0" smtClean="0"/>
              <a:t>G</a:t>
            </a:r>
            <a:r>
              <a:rPr lang="fa-IR" dirty="0" smtClean="0"/>
              <a:t> می‏تواند از خود نیز صفاتی داشته باشد؟</a:t>
            </a:r>
          </a:p>
          <a:p>
            <a:pPr marL="457200" lvl="1" indent="0">
              <a:buNone/>
            </a:pPr>
            <a:endParaRPr lang="fa-IR" sz="1400" dirty="0" smtClean="0"/>
          </a:p>
          <a:p>
            <a:pPr marL="457200" lvl="1" indent="0">
              <a:buNone/>
            </a:pPr>
            <a:r>
              <a:rPr lang="fa-IR" dirty="0" smtClean="0"/>
              <a:t>  ارث‏بری چندگانه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sz="1300" dirty="0"/>
              <a:t> </a:t>
            </a:r>
            <a:r>
              <a:rPr lang="fa-IR" sz="1300" dirty="0" smtClean="0"/>
              <a:t>        </a:t>
            </a:r>
            <a:endParaRPr lang="fa-IR" sz="100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644810" y="1586345"/>
            <a:ext cx="1564990" cy="1385455"/>
            <a:chOff x="1739653" y="2133600"/>
            <a:chExt cx="1564990" cy="1676400"/>
          </a:xfrm>
        </p:grpSpPr>
        <p:sp>
          <p:nvSpPr>
            <p:cNvPr id="4" name="Rounded Rectangle 3"/>
            <p:cNvSpPr/>
            <p:nvPr/>
          </p:nvSpPr>
          <p:spPr>
            <a:xfrm>
              <a:off x="2269740" y="3363742"/>
              <a:ext cx="49150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G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Arc 4"/>
            <p:cNvSpPr/>
            <p:nvPr/>
          </p:nvSpPr>
          <p:spPr>
            <a:xfrm rot="3300000">
              <a:off x="2068462" y="2800944"/>
              <a:ext cx="239678" cy="186425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9" idx="2"/>
              <a:endCxn id="4" idx="0"/>
            </p:cNvCxnSpPr>
            <p:nvPr/>
          </p:nvCxnSpPr>
          <p:spPr>
            <a:xfrm>
              <a:off x="1985404" y="2590800"/>
              <a:ext cx="530087" cy="77294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0" idx="2"/>
              <a:endCxn id="4" idx="0"/>
            </p:cNvCxnSpPr>
            <p:nvPr/>
          </p:nvCxnSpPr>
          <p:spPr>
            <a:xfrm flipH="1">
              <a:off x="2515491" y="2579858"/>
              <a:ext cx="554346" cy="7838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739653" y="2144542"/>
              <a:ext cx="49150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835031" y="2133600"/>
              <a:ext cx="469612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8300000" flipH="1">
              <a:off x="2732268" y="2801619"/>
              <a:ext cx="239678" cy="186425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ounded Rectangle 61"/>
          <p:cNvSpPr/>
          <p:nvPr/>
        </p:nvSpPr>
        <p:spPr>
          <a:xfrm flipH="1">
            <a:off x="2488333" y="5943600"/>
            <a:ext cx="2061407" cy="77592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کد ملی و نام را فقط یک بار برای «داکا» محاسبه می‏کند.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3700046"/>
            <a:ext cx="6161456" cy="2395954"/>
            <a:chOff x="1371600" y="3395246"/>
            <a:chExt cx="6161456" cy="2395954"/>
          </a:xfrm>
        </p:grpSpPr>
        <p:grpSp>
          <p:nvGrpSpPr>
            <p:cNvPr id="17" name="Group 16"/>
            <p:cNvGrpSpPr/>
            <p:nvPr/>
          </p:nvGrpSpPr>
          <p:grpSpPr>
            <a:xfrm>
              <a:off x="3352800" y="3852446"/>
              <a:ext cx="2057400" cy="1676400"/>
              <a:chOff x="1511053" y="2133600"/>
              <a:chExt cx="2057400" cy="167640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218132" y="3363742"/>
                <a:ext cx="594716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داکا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Arc 18"/>
              <p:cNvSpPr/>
              <p:nvPr/>
            </p:nvSpPr>
            <p:spPr>
              <a:xfrm rot="3300000">
                <a:off x="2017662" y="283691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stCxn id="22" idx="2"/>
                <a:endCxn id="18" idx="0"/>
              </p:cNvCxnSpPr>
              <p:nvPr/>
            </p:nvCxnSpPr>
            <p:spPr>
              <a:xfrm>
                <a:off x="1838147" y="2590800"/>
                <a:ext cx="677343" cy="77294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3" idx="2"/>
                <a:endCxn id="18" idx="0"/>
              </p:cNvCxnSpPr>
              <p:nvPr/>
            </p:nvCxnSpPr>
            <p:spPr>
              <a:xfrm flipH="1">
                <a:off x="2515490" y="2579858"/>
                <a:ext cx="709184" cy="78388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1511053" y="2144542"/>
                <a:ext cx="65418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2880895" y="2133600"/>
                <a:ext cx="68755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Arc 23"/>
              <p:cNvSpPr/>
              <p:nvPr/>
            </p:nvSpPr>
            <p:spPr>
              <a:xfrm rot="18300000" flipH="1">
                <a:off x="2808221" y="2801619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410200" y="3412123"/>
              <a:ext cx="1248848" cy="739652"/>
              <a:chOff x="5410200" y="2988677"/>
              <a:chExt cx="1248848" cy="73965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943600" y="2988677"/>
                <a:ext cx="7154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" name="Straight Connector 25"/>
              <p:cNvCxnSpPr>
                <a:stCxn id="23" idx="3"/>
                <a:endCxn id="25" idx="2"/>
              </p:cNvCxnSpPr>
              <p:nvPr/>
            </p:nvCxnSpPr>
            <p:spPr>
              <a:xfrm flipV="1">
                <a:off x="5410200" y="3174443"/>
                <a:ext cx="533400" cy="55388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410200" y="4151775"/>
              <a:ext cx="2122856" cy="691271"/>
              <a:chOff x="5410200" y="2808458"/>
              <a:chExt cx="2122856" cy="69127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5848811" y="3005222"/>
                <a:ext cx="1684245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 دانشجویی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5" name="Straight Connector 34"/>
              <p:cNvCxnSpPr>
                <a:stCxn id="23" idx="3"/>
                <a:endCxn id="34" idx="2"/>
              </p:cNvCxnSpPr>
              <p:nvPr/>
            </p:nvCxnSpPr>
            <p:spPr>
              <a:xfrm>
                <a:off x="5410200" y="2808458"/>
                <a:ext cx="438611" cy="44401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410200" y="4075575"/>
              <a:ext cx="1981199" cy="1291402"/>
              <a:chOff x="5410200" y="2275058"/>
              <a:chExt cx="1981199" cy="129140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5883222" y="3194929"/>
                <a:ext cx="1508177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سال ورود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23" idx="3"/>
                <a:endCxn id="37" idx="2"/>
              </p:cNvCxnSpPr>
              <p:nvPr/>
            </p:nvCxnSpPr>
            <p:spPr>
              <a:xfrm>
                <a:off x="5410200" y="2275058"/>
                <a:ext cx="473022" cy="11056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 flipH="1">
              <a:off x="2103952" y="3395246"/>
              <a:ext cx="1248848" cy="767471"/>
              <a:chOff x="5410200" y="2988677"/>
              <a:chExt cx="1248848" cy="767471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943600" y="2988677"/>
                <a:ext cx="7154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stCxn id="22" idx="1"/>
                <a:endCxn id="46" idx="2"/>
              </p:cNvCxnSpPr>
              <p:nvPr/>
            </p:nvCxnSpPr>
            <p:spPr>
              <a:xfrm flipV="1">
                <a:off x="5410200" y="3174443"/>
                <a:ext cx="533400" cy="5817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 flipH="1">
              <a:off x="1371600" y="4162717"/>
              <a:ext cx="1981200" cy="685800"/>
              <a:chOff x="5400848" y="2813929"/>
              <a:chExt cx="1981200" cy="6858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848421" y="3005222"/>
                <a:ext cx="1533627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 کارگزینی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3" name="Straight Connector 52"/>
              <p:cNvCxnSpPr>
                <a:stCxn id="22" idx="1"/>
                <a:endCxn id="52" idx="2"/>
              </p:cNvCxnSpPr>
              <p:nvPr/>
            </p:nvCxnSpPr>
            <p:spPr>
              <a:xfrm>
                <a:off x="5400848" y="2813929"/>
                <a:ext cx="447573" cy="43854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 flipH="1">
              <a:off x="1823471" y="4162717"/>
              <a:ext cx="1529329" cy="1295944"/>
              <a:chOff x="5410200" y="2356729"/>
              <a:chExt cx="1529329" cy="1295944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883223" y="3108715"/>
                <a:ext cx="1056306" cy="54395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smtClean="0">
                    <a:solidFill>
                      <a:sysClr val="windowText" lastClr="000000"/>
                    </a:solidFill>
                  </a:rPr>
                  <a:t>سال استخدام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6" name="Straight Connector 55"/>
              <p:cNvCxnSpPr>
                <a:stCxn id="22" idx="1"/>
                <a:endCxn id="55" idx="2"/>
              </p:cNvCxnSpPr>
              <p:nvPr/>
            </p:nvCxnSpPr>
            <p:spPr>
              <a:xfrm>
                <a:off x="5410200" y="2356729"/>
                <a:ext cx="473023" cy="10239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248400" y="54526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452646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209800" y="54526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452646"/>
                  <a:ext cx="300082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/>
            <p:cNvGrpSpPr/>
            <p:nvPr/>
          </p:nvGrpSpPr>
          <p:grpSpPr>
            <a:xfrm>
              <a:off x="1994709" y="3813435"/>
              <a:ext cx="1358091" cy="449552"/>
              <a:chOff x="1994709" y="3389989"/>
              <a:chExt cx="1358091" cy="449552"/>
            </a:xfrm>
          </p:grpSpPr>
          <p:grpSp>
            <p:nvGrpSpPr>
              <p:cNvPr id="48" name="Group 47"/>
              <p:cNvGrpSpPr/>
              <p:nvPr/>
            </p:nvGrpSpPr>
            <p:grpSpPr>
              <a:xfrm flipH="1">
                <a:off x="1994709" y="3389989"/>
                <a:ext cx="1358091" cy="449552"/>
                <a:chOff x="5410200" y="2949666"/>
                <a:chExt cx="1358091" cy="449552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5880100" y="2949666"/>
                  <a:ext cx="88819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کد ملی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0" name="Straight Connector 49"/>
                <p:cNvCxnSpPr>
                  <a:stCxn id="22" idx="1"/>
                  <a:endCxn id="49" idx="2"/>
                </p:cNvCxnSpPr>
                <p:nvPr/>
              </p:nvCxnSpPr>
              <p:spPr>
                <a:xfrm flipV="1">
                  <a:off x="5410200" y="3174442"/>
                  <a:ext cx="469900" cy="12450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2243337" y="3743024"/>
                <a:ext cx="423663" cy="32029"/>
                <a:chOff x="533400" y="4172346"/>
                <a:chExt cx="620284" cy="46894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33400" y="4172346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33400" y="4219239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 27"/>
            <p:cNvGrpSpPr/>
            <p:nvPr/>
          </p:nvGrpSpPr>
          <p:grpSpPr>
            <a:xfrm>
              <a:off x="5410200" y="3835783"/>
              <a:ext cx="1358091" cy="449552"/>
              <a:chOff x="5410200" y="3412337"/>
              <a:chExt cx="1358091" cy="44955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5410200" y="3412337"/>
                <a:ext cx="1358091" cy="449552"/>
                <a:chOff x="5410200" y="2949666"/>
                <a:chExt cx="1358091" cy="449552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5880100" y="2949666"/>
                  <a:ext cx="88819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کد ملی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2" name="Straight Connector 31"/>
                <p:cNvCxnSpPr>
                  <a:stCxn id="23" idx="3"/>
                  <a:endCxn id="31" idx="2"/>
                </p:cNvCxnSpPr>
                <p:nvPr/>
              </p:nvCxnSpPr>
              <p:spPr>
                <a:xfrm flipV="1">
                  <a:off x="5410200" y="3174442"/>
                  <a:ext cx="469900" cy="9121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/>
              <p:cNvCxnSpPr/>
              <p:nvPr/>
            </p:nvCxnSpPr>
            <p:spPr>
              <a:xfrm>
                <a:off x="6119446" y="3756950"/>
                <a:ext cx="423663" cy="1"/>
              </a:xfrm>
              <a:prstGeom prst="line">
                <a:avLst/>
              </a:prstGeom>
              <a:ln w="571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8" name="Picture 57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516" y="2823972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7" name="Picture 2" descr="C:\Users\Hamed\Desktop\mesale-jadi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274" y="3662914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5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زیرنوع اجتماع (</a:t>
            </a:r>
            <a:r>
              <a:rPr lang="en-US" dirty="0" smtClean="0"/>
              <a:t>U-Type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زیرنوع اجتماع (</a:t>
            </a:r>
            <a:r>
              <a:rPr lang="en-US" b="1" dirty="0" smtClean="0">
                <a:solidFill>
                  <a:srgbClr val="7030A0"/>
                </a:solidFill>
              </a:rPr>
              <a:t>U-Type</a:t>
            </a:r>
            <a:r>
              <a:rPr lang="fa-IR" b="1" dirty="0">
                <a:solidFill>
                  <a:srgbClr val="7030A0"/>
                </a:solidFill>
              </a:rPr>
              <a:t>)</a:t>
            </a:r>
            <a:r>
              <a:rPr lang="fa-IR" dirty="0" smtClean="0"/>
              <a:t> یا </a:t>
            </a:r>
            <a:r>
              <a:rPr lang="en-US" dirty="0" smtClean="0"/>
              <a:t>Category</a:t>
            </a:r>
            <a:r>
              <a:rPr lang="fa-IR" dirty="0"/>
              <a:t> </a:t>
            </a:r>
            <a:r>
              <a:rPr lang="fa-IR" dirty="0" smtClean="0"/>
              <a:t>«دسته»</a:t>
            </a:r>
          </a:p>
          <a:p>
            <a:pPr lvl="1"/>
            <a:r>
              <a:rPr lang="fa-IR" b="1" dirty="0" smtClean="0"/>
              <a:t>زیرنوع‏موجودیت</a:t>
            </a:r>
            <a:r>
              <a:rPr lang="fa-IR" dirty="0" smtClean="0"/>
              <a:t> </a:t>
            </a:r>
            <a:r>
              <a:rPr lang="en-US" dirty="0" smtClean="0"/>
              <a:t>G</a:t>
            </a:r>
            <a:r>
              <a:rPr lang="fa-IR" dirty="0" smtClean="0"/>
              <a:t> را زیرنوع </a:t>
            </a:r>
            <a:r>
              <a:rPr lang="en-US" dirty="0" smtClean="0"/>
              <a:t>U-Type</a:t>
            </a:r>
            <a:r>
              <a:rPr lang="fa-IR" dirty="0" smtClean="0"/>
              <a:t> </a:t>
            </a:r>
            <a:r>
              <a:rPr lang="fa-IR" b="1" dirty="0" smtClean="0"/>
              <a:t>زبرنوع‏های </a:t>
            </a:r>
            <a:r>
              <a:rPr lang="en-US" dirty="0" smtClean="0"/>
              <a:t>E,F,…</a:t>
            </a:r>
            <a:r>
              <a:rPr lang="fa-IR" dirty="0" smtClean="0"/>
              <a:t> گوییم هرگاه در مجموعه نمونه‏های </a:t>
            </a:r>
            <a:r>
              <a:rPr lang="en-US" dirty="0" smtClean="0"/>
              <a:t>G</a:t>
            </a:r>
            <a:r>
              <a:rPr lang="fa-IR" dirty="0" smtClean="0"/>
              <a:t> نمونه‏هایی </a:t>
            </a:r>
            <a:r>
              <a:rPr lang="fa-IR" dirty="0"/>
              <a:t>از </a:t>
            </a:r>
            <a:r>
              <a:rPr lang="en-US" dirty="0"/>
              <a:t>E,F,…</a:t>
            </a:r>
            <a:r>
              <a:rPr lang="fa-IR" dirty="0"/>
              <a:t> </a:t>
            </a:r>
            <a:r>
              <a:rPr lang="fa-IR" dirty="0" smtClean="0"/>
              <a:t>وجود داشته باشد. در واقع نمایان‏گر اجتماعی از نمونه‏ها، از انواع مختلف است. 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52807" y="2895600"/>
            <a:ext cx="4357734" cy="914400"/>
            <a:chOff x="3276606" y="2438400"/>
            <a:chExt cx="4357734" cy="914400"/>
          </a:xfrm>
        </p:grpSpPr>
        <p:grpSp>
          <p:nvGrpSpPr>
            <p:cNvPr id="6" name="Group 5"/>
            <p:cNvGrpSpPr/>
            <p:nvPr/>
          </p:nvGrpSpPr>
          <p:grpSpPr>
            <a:xfrm flipH="1">
              <a:off x="3276606" y="2438400"/>
              <a:ext cx="4357734" cy="914400"/>
              <a:chOff x="-1081139" y="1920814"/>
              <a:chExt cx="4357734" cy="9144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1081139" y="1920814"/>
                <a:ext cx="4357734" cy="914400"/>
                <a:chOff x="-3699594" y="2911414"/>
                <a:chExt cx="4750925" cy="914400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-3019357" y="3049890"/>
                  <a:ext cx="4070688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اگر همه نمونه‏ها  	دسته کامل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اگر بعض نمونه‏ها	دسته ناقص (</a:t>
                  </a: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Partial</a:t>
                  </a: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) </a:t>
                  </a:r>
                </a:p>
              </p:txBody>
            </p:sp>
            <p:cxnSp>
              <p:nvCxnSpPr>
                <p:cNvPr id="10" name="Straight Arrow Connector 9"/>
                <p:cNvCxnSpPr>
                  <a:stCxn id="2" idx="2"/>
                  <a:endCxn id="8" idx="1"/>
                </p:cNvCxnSpPr>
                <p:nvPr/>
              </p:nvCxnSpPr>
              <p:spPr>
                <a:xfrm>
                  <a:off x="-3699594" y="2911414"/>
                  <a:ext cx="648156" cy="54923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Left Brace 7"/>
              <p:cNvSpPr/>
              <p:nvPr/>
            </p:nvSpPr>
            <p:spPr>
              <a:xfrm>
                <a:off x="-486625" y="2149414"/>
                <a:ext cx="121919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 flipH="1">
              <a:off x="5073867" y="2816770"/>
              <a:ext cx="62956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5073867" y="3165802"/>
              <a:ext cx="62956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006600" y="4233194"/>
            <a:ext cx="1651000" cy="2015206"/>
            <a:chOff x="1524000" y="3962400"/>
            <a:chExt cx="1651000" cy="2438400"/>
          </a:xfrm>
        </p:grpSpPr>
        <p:grpSp>
          <p:nvGrpSpPr>
            <p:cNvPr id="17" name="Group 16"/>
            <p:cNvGrpSpPr/>
            <p:nvPr/>
          </p:nvGrpSpPr>
          <p:grpSpPr>
            <a:xfrm flipV="1">
              <a:off x="1794326" y="4408658"/>
              <a:ext cx="1110349" cy="1992142"/>
              <a:chOff x="2019105" y="1888123"/>
              <a:chExt cx="1110349" cy="1992142"/>
            </a:xfrm>
          </p:grpSpPr>
          <p:sp>
            <p:nvSpPr>
              <p:cNvPr id="18" name="Oval 17"/>
              <p:cNvSpPr/>
              <p:nvPr/>
            </p:nvSpPr>
            <p:spPr>
              <a:xfrm flipV="1"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U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19105" y="1888123"/>
                <a:ext cx="1110349" cy="1992142"/>
                <a:chOff x="2019105" y="1888123"/>
                <a:chExt cx="1110349" cy="1992142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019105" y="1888123"/>
                  <a:ext cx="815620" cy="1992142"/>
                  <a:chOff x="3504876" y="1676400"/>
                  <a:chExt cx="815620" cy="1992142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596436" y="1676400"/>
                    <a:ext cx="724060" cy="1873883"/>
                    <a:chOff x="2677077" y="3701687"/>
                    <a:chExt cx="724060" cy="1873883"/>
                  </a:xfrm>
                </p:grpSpPr>
                <p:sp>
                  <p:nvSpPr>
                    <p:cNvPr id="25" name="Rounded Rectangle 24"/>
                    <p:cNvSpPr/>
                    <p:nvPr/>
                  </p:nvSpPr>
                  <p:spPr>
                    <a:xfrm flipV="1">
                      <a:off x="2860486" y="37016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2677077" y="4147945"/>
                      <a:ext cx="453735" cy="1427625"/>
                      <a:chOff x="2677077" y="4147945"/>
                      <a:chExt cx="453735" cy="1427625"/>
                    </a:xfrm>
                  </p:grpSpPr>
                  <p:cxnSp>
                    <p:nvCxnSpPr>
                      <p:cNvPr id="27" name="Straight Connector 26"/>
                      <p:cNvCxnSpPr>
                        <a:stCxn id="25" idx="0"/>
                        <a:endCxn id="18" idx="4"/>
                      </p:cNvCxnSpPr>
                      <p:nvPr/>
                    </p:nvCxnSpPr>
                    <p:spPr>
                      <a:xfrm flipH="1">
                        <a:off x="3130811" y="4147945"/>
                        <a:ext cx="1" cy="660114"/>
                      </a:xfrm>
                      <a:prstGeom prst="line">
                        <a:avLst/>
                      </a:prstGeom>
                      <a:ln w="101600" cmpd="dbl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8" name="Arc 27"/>
                      <p:cNvSpPr/>
                      <p:nvPr/>
                    </p:nvSpPr>
                    <p:spPr>
                      <a:xfrm rot="18840000">
                        <a:off x="2650451" y="5362518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24" name="Straight Connector 23"/>
                  <p:cNvCxnSpPr>
                    <a:stCxn id="18" idx="1"/>
                    <a:endCxn id="34" idx="2"/>
                  </p:cNvCxnSpPr>
                  <p:nvPr/>
                </p:nvCxnSpPr>
                <p:spPr>
                  <a:xfrm flipH="1">
                    <a:off x="3504876" y="3197757"/>
                    <a:ext cx="370284" cy="4707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>
                  <a:stCxn id="18" idx="7"/>
                  <a:endCxn id="35" idx="2"/>
                </p:cNvCxnSpPr>
                <p:nvPr/>
              </p:nvCxnSpPr>
              <p:spPr>
                <a:xfrm>
                  <a:off x="2739408" y="3409480"/>
                  <a:ext cx="390046" cy="47078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Arc 21"/>
                <p:cNvSpPr/>
                <p:nvPr/>
              </p:nvSpPr>
              <p:spPr>
                <a:xfrm rot="2760000" flipH="1">
                  <a:off x="2850241" y="3548954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4" name="Rounded Rectangle 33"/>
            <p:cNvSpPr/>
            <p:nvPr/>
          </p:nvSpPr>
          <p:spPr>
            <a:xfrm>
              <a:off x="1524000" y="3962400"/>
              <a:ext cx="54065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634349" y="3962400"/>
              <a:ext cx="54065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4156994"/>
            <a:ext cx="1651000" cy="2015206"/>
            <a:chOff x="1524000" y="3962400"/>
            <a:chExt cx="1651000" cy="2438400"/>
          </a:xfrm>
        </p:grpSpPr>
        <p:grpSp>
          <p:nvGrpSpPr>
            <p:cNvPr id="40" name="Group 39"/>
            <p:cNvGrpSpPr/>
            <p:nvPr/>
          </p:nvGrpSpPr>
          <p:grpSpPr>
            <a:xfrm flipV="1">
              <a:off x="1794326" y="4408658"/>
              <a:ext cx="1110349" cy="1992142"/>
              <a:chOff x="2019105" y="1888123"/>
              <a:chExt cx="1110349" cy="1992142"/>
            </a:xfrm>
          </p:grpSpPr>
          <p:sp>
            <p:nvSpPr>
              <p:cNvPr id="43" name="Oval 42"/>
              <p:cNvSpPr/>
              <p:nvPr/>
            </p:nvSpPr>
            <p:spPr>
              <a:xfrm flipV="1">
                <a:off x="2316898" y="2994495"/>
                <a:ext cx="495001" cy="48618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U</a:t>
                </a: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2019105" y="1888123"/>
                <a:ext cx="1110349" cy="1992142"/>
                <a:chOff x="2019105" y="1888123"/>
                <a:chExt cx="1110349" cy="1992142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019105" y="1888123"/>
                  <a:ext cx="815620" cy="1992142"/>
                  <a:chOff x="3504876" y="1676400"/>
                  <a:chExt cx="815620" cy="1992142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3596436" y="1676400"/>
                    <a:ext cx="724060" cy="1873883"/>
                    <a:chOff x="2677077" y="3701687"/>
                    <a:chExt cx="724060" cy="1873883"/>
                  </a:xfrm>
                </p:grpSpPr>
                <p:sp>
                  <p:nvSpPr>
                    <p:cNvPr id="50" name="Rounded Rectangle 49"/>
                    <p:cNvSpPr/>
                    <p:nvPr/>
                  </p:nvSpPr>
                  <p:spPr>
                    <a:xfrm flipV="1">
                      <a:off x="2860486" y="3701687"/>
                      <a:ext cx="540651" cy="446258"/>
                    </a:xfrm>
                    <a:prstGeom prst="round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51" name="Group 50"/>
                    <p:cNvGrpSpPr/>
                    <p:nvPr/>
                  </p:nvGrpSpPr>
                  <p:grpSpPr>
                    <a:xfrm>
                      <a:off x="2677077" y="4147945"/>
                      <a:ext cx="453735" cy="1427625"/>
                      <a:chOff x="2677077" y="4147945"/>
                      <a:chExt cx="453735" cy="1427625"/>
                    </a:xfrm>
                  </p:grpSpPr>
                  <p:cxnSp>
                    <p:nvCxnSpPr>
                      <p:cNvPr id="52" name="Straight Connector 51"/>
                      <p:cNvCxnSpPr>
                        <a:stCxn id="50" idx="0"/>
                        <a:endCxn id="43" idx="4"/>
                      </p:cNvCxnSpPr>
                      <p:nvPr/>
                    </p:nvCxnSpPr>
                    <p:spPr>
                      <a:xfrm flipH="1">
                        <a:off x="3130811" y="4147945"/>
                        <a:ext cx="1" cy="660114"/>
                      </a:xfrm>
                      <a:prstGeom prst="line">
                        <a:avLst/>
                      </a:prstGeom>
                      <a:ln w="28575" cmpd="sng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Arc 52"/>
                      <p:cNvSpPr/>
                      <p:nvPr/>
                    </p:nvSpPr>
                    <p:spPr>
                      <a:xfrm rot="18840000">
                        <a:off x="2650451" y="5362518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49" name="Straight Connector 48"/>
                  <p:cNvCxnSpPr>
                    <a:stCxn id="43" idx="1"/>
                    <a:endCxn id="41" idx="2"/>
                  </p:cNvCxnSpPr>
                  <p:nvPr/>
                </p:nvCxnSpPr>
                <p:spPr>
                  <a:xfrm flipH="1">
                    <a:off x="3504876" y="3197757"/>
                    <a:ext cx="370284" cy="4707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>
                  <a:stCxn id="43" idx="7"/>
                  <a:endCxn id="42" idx="2"/>
                </p:cNvCxnSpPr>
                <p:nvPr/>
              </p:nvCxnSpPr>
              <p:spPr>
                <a:xfrm>
                  <a:off x="2739408" y="3409480"/>
                  <a:ext cx="390046" cy="47078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Arc 46"/>
                <p:cNvSpPr/>
                <p:nvPr/>
              </p:nvSpPr>
              <p:spPr>
                <a:xfrm rot="2760000" flipH="1">
                  <a:off x="2850241" y="3548954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1" name="Rounded Rectangle 40"/>
            <p:cNvSpPr/>
            <p:nvPr/>
          </p:nvSpPr>
          <p:spPr>
            <a:xfrm>
              <a:off x="1524000" y="3962400"/>
              <a:ext cx="540651" cy="44625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634349" y="3962400"/>
              <a:ext cx="540651" cy="44625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7267681" y="2438400"/>
            <a:ext cx="885719" cy="457200"/>
          </a:xfrm>
          <a:prstGeom prst="roundRect">
            <a:avLst/>
          </a:prstGeom>
          <a:solidFill>
            <a:srgbClr val="11DF1B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6629400" y="5454741"/>
            <a:ext cx="495300" cy="22312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896146" y="5226141"/>
            <a:ext cx="1194585" cy="6412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دسته ناقص</a:t>
            </a:r>
          </a:p>
        </p:txBody>
      </p:sp>
      <p:sp>
        <p:nvSpPr>
          <p:cNvPr id="56" name="Right Arrow 55"/>
          <p:cNvSpPr/>
          <p:nvPr/>
        </p:nvSpPr>
        <p:spPr>
          <a:xfrm flipH="1">
            <a:off x="1805846" y="5525470"/>
            <a:ext cx="495300" cy="22312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09600" y="5299994"/>
            <a:ext cx="1175488" cy="6412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دسته کامل</a:t>
            </a:r>
          </a:p>
        </p:txBody>
      </p:sp>
      <p:pic>
        <p:nvPicPr>
          <p:cNvPr id="59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690" y="2000760"/>
            <a:ext cx="505795" cy="3912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61673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4" grpId="0" animBg="1"/>
      <p:bldP spid="55" grpId="0"/>
      <p:bldP spid="56" grpId="0" animBg="1"/>
      <p:bldP spid="5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زیرنوع اجتماع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شناسه‏های زبرنوع‏ها </a:t>
            </a:r>
            <a:r>
              <a:rPr lang="fa-IR" b="1" u="sng" dirty="0"/>
              <a:t>می‏</a:t>
            </a:r>
            <a:r>
              <a:rPr lang="fa-IR" b="1" u="sng" dirty="0" smtClean="0"/>
              <a:t>توانند</a:t>
            </a:r>
            <a:r>
              <a:rPr lang="fa-IR" dirty="0" smtClean="0"/>
              <a:t> </a:t>
            </a:r>
            <a:r>
              <a:rPr lang="fa-IR" dirty="0"/>
              <a:t>از </a:t>
            </a:r>
            <a:r>
              <a:rPr lang="fa-IR" b="1" u="sng" dirty="0"/>
              <a:t>دامنه‏های متفاوت</a:t>
            </a:r>
            <a:r>
              <a:rPr lang="fa-IR" dirty="0"/>
              <a:t> باشند.</a:t>
            </a:r>
          </a:p>
          <a:p>
            <a:pPr lvl="1"/>
            <a:r>
              <a:rPr lang="fa-IR" b="1" dirty="0"/>
              <a:t>متفاوت: </a:t>
            </a:r>
            <a:r>
              <a:rPr lang="fa-IR" dirty="0"/>
              <a:t>شناسه زیرنوع شناسه ایست که خود باید در نظر بگیریم.</a:t>
            </a:r>
          </a:p>
          <a:p>
            <a:pPr lvl="1"/>
            <a:r>
              <a:rPr lang="fa-IR" b="1" dirty="0"/>
              <a:t>یکسان:</a:t>
            </a:r>
            <a:r>
              <a:rPr lang="fa-IR" dirty="0"/>
              <a:t> شناسه زیرنوع همان شناسه زبرنوع‏ها است</a:t>
            </a:r>
            <a:r>
              <a:rPr lang="fa-IR" dirty="0" smtClean="0"/>
              <a:t>.</a:t>
            </a:r>
          </a:p>
          <a:p>
            <a:r>
              <a:rPr lang="fa-IR" dirty="0" smtClean="0"/>
              <a:t>صفات زیرنوع :</a:t>
            </a:r>
          </a:p>
          <a:p>
            <a:pPr marL="742950" lvl="2" indent="-342900"/>
            <a:r>
              <a:rPr lang="fa-IR" dirty="0" smtClean="0"/>
              <a:t>یک </a:t>
            </a:r>
            <a:r>
              <a:rPr lang="fa-IR" dirty="0"/>
              <a:t>نمونه از زیرنوع اجتماع (دسته</a:t>
            </a:r>
            <a:r>
              <a:rPr lang="fa-IR" dirty="0" smtClean="0"/>
              <a:t>)، بسته </a:t>
            </a:r>
            <a:r>
              <a:rPr lang="fa-IR" dirty="0"/>
              <a:t>به اینکه از نوع کدام زبرنوع باشد، </a:t>
            </a:r>
            <a:r>
              <a:rPr lang="fa-IR" b="1" u="sng" dirty="0"/>
              <a:t>صفات همان زبرنوع</a:t>
            </a:r>
            <a:r>
              <a:rPr lang="fa-IR" b="1" dirty="0"/>
              <a:t> </a:t>
            </a:r>
            <a:r>
              <a:rPr lang="fa-IR" dirty="0"/>
              <a:t>را به ارث می‏</a:t>
            </a:r>
            <a:r>
              <a:rPr lang="fa-IR" dirty="0" smtClean="0"/>
              <a:t>برد (افزون بر صفات زیرنوع).</a:t>
            </a:r>
          </a:p>
          <a:p>
            <a:pPr marL="742950" lvl="2" indent="-3429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2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زیرنوع اجتماع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lvl="1"/>
            <a:r>
              <a:rPr lang="fa-IR" dirty="0" smtClean="0"/>
              <a:t>از </a:t>
            </a:r>
            <a:r>
              <a:rPr lang="en-US" sz="1900" dirty="0" smtClean="0"/>
              <a:t>ELMASARI</a:t>
            </a:r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در </a:t>
            </a:r>
            <a:r>
              <a:rPr lang="fa-IR" dirty="0"/>
              <a:t>چه صورت </a:t>
            </a:r>
            <a:r>
              <a:rPr lang="fa-IR" dirty="0" smtClean="0"/>
              <a:t>مدل‌سازی </a:t>
            </a:r>
            <a:r>
              <a:rPr lang="fa-IR" dirty="0"/>
              <a:t>با </a:t>
            </a:r>
            <a:r>
              <a:rPr lang="en-US" dirty="0"/>
              <a:t>U-Type</a:t>
            </a:r>
            <a:r>
              <a:rPr lang="fa-IR" dirty="0"/>
              <a:t> را می‏توان با تکنیک </a:t>
            </a:r>
            <a:r>
              <a:rPr lang="fa-IR" dirty="0" smtClean="0"/>
              <a:t>تخصیص (ویژه‏نمایی) </a:t>
            </a:r>
            <a:r>
              <a:rPr lang="fa-IR" dirty="0"/>
              <a:t>معمولی مدل کرد</a:t>
            </a:r>
            <a:r>
              <a:rPr lang="fa-IR" dirty="0" smtClean="0"/>
              <a:t>؟</a:t>
            </a:r>
            <a:r>
              <a:rPr lang="fa-IR" dirty="0"/>
              <a:t> در چه شرایطی کدام یک </a:t>
            </a:r>
            <a:r>
              <a:rPr lang="fa-IR" dirty="0" smtClean="0"/>
              <a:t>به‏تر </a:t>
            </a:r>
            <a:r>
              <a:rPr lang="fa-IR" dirty="0"/>
              <a:t>است</a:t>
            </a:r>
            <a:r>
              <a:rPr lang="fa-IR" dirty="0" smtClean="0"/>
              <a:t>؟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76200" y="1816608"/>
            <a:ext cx="4177957" cy="3352800"/>
            <a:chOff x="141684" y="2057400"/>
            <a:chExt cx="4177957" cy="3352800"/>
          </a:xfrm>
        </p:grpSpPr>
        <p:grpSp>
          <p:nvGrpSpPr>
            <p:cNvPr id="29" name="Group 28"/>
            <p:cNvGrpSpPr/>
            <p:nvPr/>
          </p:nvGrpSpPr>
          <p:grpSpPr>
            <a:xfrm>
              <a:off x="781431" y="2590800"/>
              <a:ext cx="3538210" cy="2819400"/>
              <a:chOff x="781431" y="2590800"/>
              <a:chExt cx="3538210" cy="28194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81431" y="2590800"/>
                <a:ext cx="2113883" cy="2819400"/>
                <a:chOff x="552831" y="3962400"/>
                <a:chExt cx="2113883" cy="28194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 flipV="1">
                  <a:off x="879925" y="4408658"/>
                  <a:ext cx="1786789" cy="2373142"/>
                  <a:chOff x="1104704" y="1507123"/>
                  <a:chExt cx="1786789" cy="2373142"/>
                </a:xfrm>
              </p:grpSpPr>
              <p:sp>
                <p:nvSpPr>
                  <p:cNvPr id="8" name="Oval 7"/>
                  <p:cNvSpPr/>
                  <p:nvPr/>
                </p:nvSpPr>
                <p:spPr>
                  <a:xfrm flipV="1">
                    <a:off x="2316898" y="2602410"/>
                    <a:ext cx="495001" cy="48618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ysClr val="windowText" lastClr="000000"/>
                        </a:solidFill>
                      </a:rPr>
                      <a:t>U</a:t>
                    </a:r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104704" y="1507123"/>
                    <a:ext cx="1786789" cy="2373142"/>
                    <a:chOff x="1104704" y="1507123"/>
                    <a:chExt cx="1786789" cy="23731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2590475" y="1295400"/>
                      <a:chExt cx="1786789" cy="2373142"/>
                    </a:xfrm>
                  </p:grpSpPr>
                  <p:grpSp>
                    <p:nvGrpSpPr>
                      <p:cNvPr id="13" name="Group 12"/>
                      <p:cNvGrpSpPr/>
                      <p:nvPr/>
                    </p:nvGrpSpPr>
                    <p:grpSpPr>
                      <a:xfrm>
                        <a:off x="3009806" y="1295400"/>
                        <a:ext cx="1367458" cy="2110272"/>
                        <a:chOff x="2090447" y="3320687"/>
                        <a:chExt cx="1367458" cy="2110272"/>
                      </a:xfrm>
                    </p:grpSpPr>
                    <p:sp>
                      <p:nvSpPr>
                        <p:cNvPr id="15" name="Rounded Rectangle 14"/>
                        <p:cNvSpPr/>
                        <p:nvPr/>
                      </p:nvSpPr>
                      <p:spPr>
                        <a:xfrm flipV="1">
                          <a:off x="2803717" y="3320687"/>
                          <a:ext cx="654188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</a:rPr>
                            <a:t>مالک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6" name="Group 15"/>
                        <p:cNvGrpSpPr/>
                        <p:nvPr/>
                      </p:nvGrpSpPr>
                      <p:grpSpPr>
                        <a:xfrm>
                          <a:off x="2090447" y="3766945"/>
                          <a:ext cx="1040364" cy="1664014"/>
                          <a:chOff x="2090447" y="3766945"/>
                          <a:chExt cx="1040364" cy="1664014"/>
                        </a:xfrm>
                      </p:grpSpPr>
                      <p:cxnSp>
                        <p:nvCxnSpPr>
                          <p:cNvPr id="17" name="Straight Connector 16"/>
                          <p:cNvCxnSpPr>
                            <a:stCxn id="15" idx="0"/>
                            <a:endCxn id="8" idx="4"/>
                          </p:cNvCxnSpPr>
                          <p:nvPr/>
                        </p:nvCxnSpPr>
                        <p:spPr>
                          <a:xfrm>
                            <a:off x="3130811" y="3766945"/>
                            <a:ext cx="0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8" name="Arc 17"/>
                          <p:cNvSpPr/>
                          <p:nvPr/>
                        </p:nvSpPr>
                        <p:spPr>
                          <a:xfrm rot="19680000">
                            <a:off x="2090447" y="5244534"/>
                            <a:ext cx="239678" cy="186425"/>
                          </a:xfrm>
                          <a:prstGeom prst="arc">
                            <a:avLst>
                              <a:gd name="adj1" fmla="val 16200000"/>
                              <a:gd name="adj2" fmla="val 5561501"/>
                            </a:avLst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cxnSp>
                    <p:nvCxnSpPr>
                      <p:cNvPr id="14" name="Straight Connector 13"/>
                      <p:cNvCxnSpPr>
                        <a:stCxn id="8" idx="1"/>
                        <a:endCxn id="6" idx="2"/>
                      </p:cNvCxnSpPr>
                      <p:nvPr/>
                    </p:nvCxnSpPr>
                    <p:spPr>
                      <a:xfrm flipH="1">
                        <a:off x="2590475" y="2805672"/>
                        <a:ext cx="1284685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1" name="Straight Connector 10"/>
                    <p:cNvCxnSpPr>
                      <a:stCxn id="8" idx="0"/>
                      <a:endCxn id="7" idx="2"/>
                    </p:cNvCxnSpPr>
                    <p:nvPr/>
                  </p:nvCxnSpPr>
                  <p:spPr>
                    <a:xfrm flipH="1">
                      <a:off x="2558473" y="3088595"/>
                      <a:ext cx="5926" cy="79167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Arc 11"/>
                    <p:cNvSpPr/>
                    <p:nvPr/>
                  </p:nvSpPr>
                  <p:spPr>
                    <a:xfrm rot="5400000" flipH="1">
                      <a:off x="2446053" y="3489550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" name="Rounded Rectangle 5"/>
                <p:cNvSpPr/>
                <p:nvPr/>
              </p:nvSpPr>
              <p:spPr>
                <a:xfrm>
                  <a:off x="552831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شخص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2006600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شرکت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2743229" y="2590800"/>
                <a:ext cx="1576412" cy="1309128"/>
                <a:chOff x="2743229" y="2590800"/>
                <a:chExt cx="1576412" cy="1309128"/>
              </a:xfrm>
            </p:grpSpPr>
            <p:sp>
              <p:nvSpPr>
                <p:cNvPr id="23" name="Arc 22"/>
                <p:cNvSpPr/>
                <p:nvPr/>
              </p:nvSpPr>
              <p:spPr>
                <a:xfrm rot="19680000" flipH="1" flipV="1">
                  <a:off x="3378430" y="3299928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8" idx="7"/>
                  <a:endCxn id="25" idx="2"/>
                </p:cNvCxnSpPr>
                <p:nvPr/>
              </p:nvCxnSpPr>
              <p:spPr>
                <a:xfrm flipV="1">
                  <a:off x="2743229" y="3037058"/>
                  <a:ext cx="1306087" cy="86287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ounded Rectangle 24"/>
                <p:cNvSpPr/>
                <p:nvPr/>
              </p:nvSpPr>
              <p:spPr>
                <a:xfrm>
                  <a:off x="3778990" y="2590800"/>
                  <a:ext cx="540651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بانک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3048000" y="2057400"/>
              <a:ext cx="1001316" cy="759599"/>
              <a:chOff x="3048000" y="2057400"/>
              <a:chExt cx="1001316" cy="759599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BID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2" name="Straight Connector 31"/>
              <p:cNvCxnSpPr>
                <a:stCxn id="25" idx="0"/>
                <a:endCxn id="31" idx="5"/>
              </p:cNvCxnSpPr>
              <p:nvPr/>
            </p:nvCxnSpPr>
            <p:spPr>
              <a:xfrm flipH="1" flipV="1">
                <a:off x="3658673" y="2441117"/>
                <a:ext cx="390643" cy="14968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/>
            <p:cNvGrpSpPr/>
            <p:nvPr/>
          </p:nvGrpSpPr>
          <p:grpSpPr>
            <a:xfrm>
              <a:off x="1516810" y="2059801"/>
              <a:ext cx="1045484" cy="759599"/>
              <a:chOff x="3040810" y="2057400"/>
              <a:chExt cx="1045484" cy="759599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040810" y="2057400"/>
                <a:ext cx="72982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CID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7" idx="0"/>
                <a:endCxn id="40" idx="5"/>
              </p:cNvCxnSpPr>
              <p:nvPr/>
            </p:nvCxnSpPr>
            <p:spPr>
              <a:xfrm flipH="1" flipV="1">
                <a:off x="3663757" y="2441117"/>
                <a:ext cx="422537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/>
            <p:cNvGrpSpPr/>
            <p:nvPr/>
          </p:nvGrpSpPr>
          <p:grpSpPr>
            <a:xfrm>
              <a:off x="141684" y="2059801"/>
              <a:ext cx="966841" cy="759599"/>
              <a:chOff x="3048000" y="2057400"/>
              <a:chExt cx="966841" cy="759599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PID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6" name="Straight Connector 45"/>
              <p:cNvCxnSpPr>
                <a:stCxn id="6" idx="0"/>
                <a:endCxn id="45" idx="5"/>
              </p:cNvCxnSpPr>
              <p:nvPr/>
            </p:nvCxnSpPr>
            <p:spPr>
              <a:xfrm flipH="1" flipV="1">
                <a:off x="3658673" y="2441117"/>
                <a:ext cx="356168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>
              <a:off x="1223045" y="4639427"/>
              <a:ext cx="1018081" cy="759599"/>
              <a:chOff x="3037161" y="2057400"/>
              <a:chExt cx="1018081" cy="759599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037161" y="2057400"/>
                <a:ext cx="73712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OID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8" name="Straight Connector 57"/>
              <p:cNvCxnSpPr>
                <a:stCxn id="15" idx="1"/>
                <a:endCxn id="57" idx="5"/>
              </p:cNvCxnSpPr>
              <p:nvPr/>
            </p:nvCxnSpPr>
            <p:spPr>
              <a:xfrm flipH="1" flipV="1">
                <a:off x="3666337" y="2441117"/>
                <a:ext cx="388905" cy="16392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5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" name="Group 19"/>
          <p:cNvGrpSpPr/>
          <p:nvPr/>
        </p:nvGrpSpPr>
        <p:grpSpPr>
          <a:xfrm>
            <a:off x="2829830" y="4064439"/>
            <a:ext cx="2764015" cy="1170501"/>
            <a:chOff x="2772356" y="4267200"/>
            <a:chExt cx="2764015" cy="1170501"/>
          </a:xfrm>
        </p:grpSpPr>
        <p:sp>
          <p:nvSpPr>
            <p:cNvPr id="30" name="Flowchart: Decision 29"/>
            <p:cNvSpPr/>
            <p:nvPr/>
          </p:nvSpPr>
          <p:spPr>
            <a:xfrm>
              <a:off x="3564115" y="4850961"/>
              <a:ext cx="1089660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100" b="1" dirty="0" smtClean="0">
                  <a:solidFill>
                    <a:schemeClr val="tx1"/>
                  </a:solidFill>
                </a:rPr>
                <a:t>مالکیت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>
              <a:stCxn id="30" idx="1"/>
              <a:endCxn id="15" idx="3"/>
            </p:cNvCxnSpPr>
            <p:nvPr/>
          </p:nvCxnSpPr>
          <p:spPr>
            <a:xfrm flipH="1">
              <a:off x="2772356" y="5144331"/>
              <a:ext cx="791759" cy="4709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0" idx="3"/>
              <a:endCxn id="67" idx="1"/>
            </p:cNvCxnSpPr>
            <p:nvPr/>
          </p:nvCxnSpPr>
          <p:spPr>
            <a:xfrm>
              <a:off x="4653775" y="5144331"/>
              <a:ext cx="882596" cy="22860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3345429" y="4267200"/>
              <a:ext cx="763516" cy="583761"/>
              <a:chOff x="3345429" y="4267200"/>
              <a:chExt cx="763516" cy="583761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345429" y="4267200"/>
                <a:ext cx="553814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1" name="Straight Connector 80"/>
              <p:cNvCxnSpPr>
                <a:stCxn id="30" idx="0"/>
                <a:endCxn id="80" idx="5"/>
              </p:cNvCxnSpPr>
              <p:nvPr/>
            </p:nvCxnSpPr>
            <p:spPr>
              <a:xfrm flipH="1" flipV="1">
                <a:off x="3818139" y="4650917"/>
                <a:ext cx="290806" cy="20004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4108945" y="4267200"/>
              <a:ext cx="704698" cy="583761"/>
              <a:chOff x="3393411" y="4153482"/>
              <a:chExt cx="704698" cy="583761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3544295" y="4153482"/>
                <a:ext cx="553814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6" name="Straight Connector 85"/>
              <p:cNvCxnSpPr>
                <a:stCxn id="30" idx="0"/>
                <a:endCxn id="85" idx="3"/>
              </p:cNvCxnSpPr>
              <p:nvPr/>
            </p:nvCxnSpPr>
            <p:spPr>
              <a:xfrm flipV="1">
                <a:off x="3393411" y="4537199"/>
                <a:ext cx="231988" cy="20004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/>
            <p:cNvSpPr txBox="1"/>
            <p:nvPr/>
          </p:nvSpPr>
          <p:spPr>
            <a:xfrm>
              <a:off x="3065790" y="4904601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936878" y="4904601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962618" y="2966817"/>
            <a:ext cx="4015939" cy="2233442"/>
            <a:chOff x="4962618" y="3037058"/>
            <a:chExt cx="4015939" cy="2233442"/>
          </a:xfrm>
        </p:grpSpPr>
        <p:grpSp>
          <p:nvGrpSpPr>
            <p:cNvPr id="50" name="Group 49"/>
            <p:cNvGrpSpPr/>
            <p:nvPr/>
          </p:nvGrpSpPr>
          <p:grpSpPr>
            <a:xfrm>
              <a:off x="4962618" y="3037058"/>
              <a:ext cx="4015939" cy="2233442"/>
              <a:chOff x="5051861" y="3189458"/>
              <a:chExt cx="4015939" cy="2233442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051861" y="4178300"/>
                <a:ext cx="1285415" cy="1231900"/>
                <a:chOff x="5343985" y="4330700"/>
                <a:chExt cx="1285415" cy="1231900"/>
              </a:xfrm>
            </p:grpSpPr>
            <p:sp>
              <p:nvSpPr>
                <p:cNvPr id="67" name="Rounded Rectangle 66"/>
                <p:cNvSpPr/>
                <p:nvPr/>
              </p:nvSpPr>
              <p:spPr>
                <a:xfrm>
                  <a:off x="5975212" y="5116342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وسیله نقلیه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5343985" y="4330700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VID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9" name="Straight Connector 68"/>
                <p:cNvCxnSpPr>
                  <a:stCxn id="67" idx="0"/>
                  <a:endCxn id="68" idx="5"/>
                </p:cNvCxnSpPr>
                <p:nvPr/>
              </p:nvCxnSpPr>
              <p:spPr>
                <a:xfrm flipH="1" flipV="1">
                  <a:off x="5973161" y="4714417"/>
                  <a:ext cx="329145" cy="40192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532624" y="46736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5566474" y="4828401"/>
                      <a:ext cx="27122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6474" y="4828401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0" name="Oval 89"/>
              <p:cNvSpPr/>
              <p:nvPr/>
            </p:nvSpPr>
            <p:spPr>
              <a:xfrm>
                <a:off x="7056154" y="493671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U</a:t>
                </a:r>
              </a:p>
            </p:txBody>
          </p:sp>
          <p:cxnSp>
            <p:nvCxnSpPr>
              <p:cNvPr id="91" name="Straight Connector 90"/>
              <p:cNvCxnSpPr>
                <a:stCxn id="67" idx="3"/>
                <a:endCxn id="90" idx="2"/>
              </p:cNvCxnSpPr>
              <p:nvPr/>
            </p:nvCxnSpPr>
            <p:spPr>
              <a:xfrm flipV="1">
                <a:off x="6337276" y="5179808"/>
                <a:ext cx="718878" cy="7263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7478664" y="3189458"/>
                <a:ext cx="1589136" cy="1818457"/>
                <a:chOff x="7478664" y="3189458"/>
                <a:chExt cx="1589136" cy="1818457"/>
              </a:xfrm>
            </p:grpSpPr>
            <p:sp>
              <p:nvSpPr>
                <p:cNvPr id="97" name="Rounded Rectangle 96"/>
                <p:cNvSpPr/>
                <p:nvPr/>
              </p:nvSpPr>
              <p:spPr>
                <a:xfrm>
                  <a:off x="8527149" y="3722858"/>
                  <a:ext cx="540651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باری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7478664" y="4169116"/>
                  <a:ext cx="1306087" cy="838799"/>
                  <a:chOff x="7478664" y="4169116"/>
                  <a:chExt cx="1306087" cy="838799"/>
                </a:xfrm>
              </p:grpSpPr>
              <p:sp>
                <p:nvSpPr>
                  <p:cNvPr id="95" name="Arc 94"/>
                  <p:cNvSpPr/>
                  <p:nvPr/>
                </p:nvSpPr>
                <p:spPr>
                  <a:xfrm rot="19680000" flipH="1" flipV="1">
                    <a:off x="8113865" y="4431986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Connector 95"/>
                  <p:cNvCxnSpPr>
                    <a:stCxn id="90" idx="7"/>
                    <a:endCxn id="97" idx="2"/>
                  </p:cNvCxnSpPr>
                  <p:nvPr/>
                </p:nvCxnSpPr>
                <p:spPr>
                  <a:xfrm flipV="1">
                    <a:off x="7478664" y="4169116"/>
                    <a:ext cx="1306087" cy="838799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7748641" y="3189458"/>
                  <a:ext cx="1048834" cy="759599"/>
                  <a:chOff x="7748641" y="3189458"/>
                  <a:chExt cx="1048834" cy="759599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7748641" y="3189458"/>
                    <a:ext cx="1048834" cy="533400"/>
                    <a:chOff x="7748641" y="3189458"/>
                    <a:chExt cx="1048834" cy="533400"/>
                  </a:xfrm>
                </p:grpSpPr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>
                      <a:off x="7973959" y="3532358"/>
                      <a:ext cx="36166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Oval 97"/>
                    <p:cNvSpPr/>
                    <p:nvPr/>
                  </p:nvSpPr>
                  <p:spPr>
                    <a:xfrm>
                      <a:off x="7748641" y="3189458"/>
                      <a:ext cx="722602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VID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99" name="Straight Connector 98"/>
                    <p:cNvCxnSpPr>
                      <a:stCxn id="97" idx="0"/>
                      <a:endCxn id="98" idx="5"/>
                    </p:cNvCxnSpPr>
                    <p:nvPr/>
                  </p:nvCxnSpPr>
                  <p:spPr>
                    <a:xfrm flipH="1" flipV="1">
                      <a:off x="8365420" y="3573175"/>
                      <a:ext cx="432055" cy="14968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TextBox 100"/>
                      <p:cNvSpPr txBox="1"/>
                      <p:nvPr/>
                    </p:nvSpPr>
                    <p:spPr>
                      <a:xfrm>
                        <a:off x="7973935" y="3672058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101" name="TextBox 10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73935" y="3672058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 cstate="print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9" name="Group 48"/>
              <p:cNvGrpSpPr/>
              <p:nvPr/>
            </p:nvGrpSpPr>
            <p:grpSpPr>
              <a:xfrm>
                <a:off x="6032843" y="3191859"/>
                <a:ext cx="1591980" cy="1744856"/>
                <a:chOff x="6032843" y="3191859"/>
                <a:chExt cx="1591980" cy="1744856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7211935" y="4169116"/>
                  <a:ext cx="186425" cy="767599"/>
                  <a:chOff x="7211935" y="4169116"/>
                  <a:chExt cx="186425" cy="767599"/>
                </a:xfrm>
              </p:grpSpPr>
              <p:cxnSp>
                <p:nvCxnSpPr>
                  <p:cNvPr id="92" name="Straight Connector 91"/>
                  <p:cNvCxnSpPr>
                    <a:stCxn id="90" idx="0"/>
                    <a:endCxn id="94" idx="2"/>
                  </p:cNvCxnSpPr>
                  <p:nvPr/>
                </p:nvCxnSpPr>
                <p:spPr>
                  <a:xfrm flipH="1" flipV="1">
                    <a:off x="7297729" y="4169116"/>
                    <a:ext cx="5926" cy="767599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Arc 92"/>
                  <p:cNvSpPr/>
                  <p:nvPr/>
                </p:nvSpPr>
                <p:spPr>
                  <a:xfrm rot="16200000" flipH="1" flipV="1">
                    <a:off x="7185309" y="4373406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4" name="Rounded Rectangle 93"/>
                <p:cNvSpPr/>
                <p:nvPr/>
              </p:nvSpPr>
              <p:spPr>
                <a:xfrm>
                  <a:off x="6970635" y="3722858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سواری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6032843" y="3191859"/>
                  <a:ext cx="937792" cy="1303941"/>
                  <a:chOff x="6032843" y="3191859"/>
                  <a:chExt cx="937792" cy="1303941"/>
                </a:xfrm>
              </p:grpSpPr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6032843" y="3191859"/>
                    <a:ext cx="937792" cy="754128"/>
                    <a:chOff x="6032843" y="3191859"/>
                    <a:chExt cx="937792" cy="754128"/>
                  </a:xfrm>
                </p:grpSpPr>
                <p:cxnSp>
                  <p:nvCxnSpPr>
                    <p:cNvPr id="104" name="Straight Connector 103"/>
                    <p:cNvCxnSpPr/>
                    <p:nvPr/>
                  </p:nvCxnSpPr>
                  <p:spPr>
                    <a:xfrm>
                      <a:off x="6204583" y="3534759"/>
                      <a:ext cx="36166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6032843" y="3191859"/>
                      <a:ext cx="729828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VID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03" name="Straight Connector 102"/>
                    <p:cNvCxnSpPr>
                      <a:stCxn id="94" idx="1"/>
                      <a:endCxn id="102" idx="5"/>
                    </p:cNvCxnSpPr>
                    <p:nvPr/>
                  </p:nvCxnSpPr>
                  <p:spPr>
                    <a:xfrm flipH="1" flipV="1">
                      <a:off x="6655790" y="3575576"/>
                      <a:ext cx="314845" cy="37041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6261443" y="42188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105" name="TextBox 10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61443" y="42188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53" name="Group 52"/>
            <p:cNvGrpSpPr/>
            <p:nvPr/>
          </p:nvGrpSpPr>
          <p:grpSpPr>
            <a:xfrm>
              <a:off x="5790768" y="3589272"/>
              <a:ext cx="1090624" cy="449552"/>
              <a:chOff x="5790768" y="3589272"/>
              <a:chExt cx="1090624" cy="449552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790768" y="3589272"/>
                <a:ext cx="883092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ظرفیت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08" name="Straight Connector 107"/>
              <p:cNvCxnSpPr>
                <a:stCxn id="94" idx="1"/>
                <a:endCxn id="107" idx="6"/>
              </p:cNvCxnSpPr>
              <p:nvPr/>
            </p:nvCxnSpPr>
            <p:spPr>
              <a:xfrm flipH="1">
                <a:off x="6673860" y="3793587"/>
                <a:ext cx="207532" cy="2046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2" name="Picture 2" descr="C:\Users\Hamed\Desktop\mesale-jadi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604" y="13716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1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862" y="5721096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1292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</a:t>
            </a:r>
            <a:r>
              <a:rPr lang="en-US" dirty="0" smtClean="0"/>
              <a:t>ER</a:t>
            </a:r>
            <a:r>
              <a:rPr lang="fa-IR" dirty="0" smtClean="0"/>
              <a:t> مبنایی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cs typeface="+mn-cs"/>
            </a:endParaRPr>
          </a:p>
          <a:p>
            <a:r>
              <a:rPr lang="fa-IR" b="1" dirty="0" smtClean="0">
                <a:cs typeface="+mn-cs"/>
              </a:rPr>
              <a:t>سه مفهوم اساسی داریم: </a:t>
            </a:r>
          </a:p>
          <a:p>
            <a:pPr lvl="1"/>
            <a:endParaRPr lang="fa-IR" dirty="0" smtClean="0">
              <a:cs typeface="+mn-cs"/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نمودار </a:t>
            </a:r>
            <a:r>
              <a:rPr lang="en-US" b="1" dirty="0" smtClean="0">
                <a:solidFill>
                  <a:srgbClr val="7030A0"/>
                </a:solidFill>
              </a:rPr>
              <a:t>ER</a:t>
            </a:r>
            <a:r>
              <a:rPr lang="fa-IR" b="1" dirty="0" smtClean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fa-IR" dirty="0" smtClean="0">
                <a:cs typeface="+mn-cs"/>
              </a:rPr>
              <a:t>نموداری است که سه مفهوم اساسی نوع‏موجودیت، صفت و نوع‏ارتباط در آن نمایش داده می‏شوند. در واقع این نمودار امکانی است برای نمایش مدل‌سازی و اولین طرح پایگاه داده‏ها در بالاترین سطح انتزاع.</a:t>
            </a:r>
          </a:p>
          <a:p>
            <a:pPr lvl="1"/>
            <a:r>
              <a:rPr lang="fa-IR" dirty="0" smtClean="0"/>
              <a:t>برای رسم این نمودار به نمادهایی نیاز داریم. در این درس از نمادهای چِن استفاده می‏شود.</a:t>
            </a:r>
          </a:p>
          <a:p>
            <a:pPr lvl="1"/>
            <a:endParaRPr lang="fa-IR" dirty="0">
              <a:cs typeface="+mn-cs"/>
            </a:endParaRPr>
          </a:p>
          <a:p>
            <a:pPr marL="457200" lvl="1" indent="0">
              <a:buNone/>
            </a:pPr>
            <a:endParaRPr lang="fa-IR" dirty="0"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1814876"/>
            <a:ext cx="3829447" cy="7759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2000" dirty="0" smtClean="0">
                <a:solidFill>
                  <a:schemeClr val="tx1"/>
                </a:solidFill>
              </a:rPr>
              <a:t>نوع‏موجودیت   </a:t>
            </a:r>
            <a:r>
              <a:rPr lang="en-US" dirty="0" smtClean="0">
                <a:solidFill>
                  <a:schemeClr val="tx1"/>
                </a:solidFill>
              </a:rPr>
              <a:t>Entity Type</a:t>
            </a:r>
            <a:endParaRPr lang="fa-IR" dirty="0" smtClean="0">
              <a:solidFill>
                <a:schemeClr val="tx1"/>
              </a:solidFill>
            </a:endParaRPr>
          </a:p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2000" dirty="0" smtClean="0">
                <a:solidFill>
                  <a:schemeClr val="tx1"/>
                </a:solidFill>
              </a:rPr>
              <a:t>صفت(خصیصه – ویژگی) </a:t>
            </a:r>
            <a:r>
              <a:rPr lang="en-US" dirty="0" smtClean="0">
                <a:solidFill>
                  <a:schemeClr val="tx1"/>
                </a:solidFill>
              </a:rPr>
              <a:t>Attribute</a:t>
            </a:r>
            <a:endParaRPr lang="fa-IR" dirty="0" smtClean="0">
              <a:solidFill>
                <a:schemeClr val="tx1"/>
              </a:solidFill>
            </a:endParaRPr>
          </a:p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2000" dirty="0" smtClean="0">
                <a:solidFill>
                  <a:schemeClr val="tx1"/>
                </a:solidFill>
              </a:rPr>
              <a:t>نوع‏ارتباط </a:t>
            </a:r>
            <a:r>
              <a:rPr lang="en-US" dirty="0" smtClean="0">
                <a:solidFill>
                  <a:schemeClr val="tx1"/>
                </a:solidFill>
              </a:rPr>
              <a:t>Relationship Type</a:t>
            </a:r>
            <a:endParaRPr lang="fa-IR" dirty="0" smtClean="0">
              <a:solidFill>
                <a:schemeClr val="tx1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flipH="1">
            <a:off x="6248400" y="1721068"/>
            <a:ext cx="94188" cy="9906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66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زیرنوع </a:t>
            </a:r>
            <a:r>
              <a:rPr lang="fa-IR" dirty="0" smtClean="0"/>
              <a:t>اجتماع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تمرین: برای محیط با مفاهیم زیر، هم با مفهوم زیرنوع </a:t>
            </a:r>
            <a:r>
              <a:rPr lang="en-US" dirty="0" smtClean="0"/>
              <a:t>U-Type</a:t>
            </a:r>
            <a:r>
              <a:rPr lang="fa-IR" dirty="0" smtClean="0"/>
              <a:t> و هم بدون آن، یک مدل‌سازی ارایه دهید :</a:t>
            </a:r>
          </a:p>
          <a:p>
            <a:pPr lvl="2"/>
            <a:r>
              <a:rPr lang="fa-IR" dirty="0" smtClean="0"/>
              <a:t>بانک - دانشگاه</a:t>
            </a:r>
          </a:p>
          <a:p>
            <a:pPr lvl="2"/>
            <a:r>
              <a:rPr lang="fa-IR" dirty="0" smtClean="0"/>
              <a:t>شخص (دانشجو – استاد – کارمند و متفرقه)</a:t>
            </a:r>
          </a:p>
          <a:p>
            <a:pPr lvl="2"/>
            <a:r>
              <a:rPr lang="fa-IR" dirty="0" smtClean="0"/>
              <a:t>حساب بانکی ( کوتاه مدت – بلند مدت – قرض الحسنه و...)</a:t>
            </a:r>
          </a:p>
          <a:p>
            <a:pPr lvl="2"/>
            <a:r>
              <a:rPr lang="fa-IR" dirty="0" smtClean="0"/>
              <a:t>عملیات واریز – برداشت  - انتقال وجه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تعمیم (</a:t>
            </a:r>
            <a:r>
              <a:rPr lang="en-US" dirty="0" smtClean="0"/>
              <a:t>Generalization</a:t>
            </a:r>
            <a:r>
              <a:rPr lang="fa-IR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257799"/>
              </a:xfrm>
            </p:spPr>
            <p:txBody>
              <a:bodyPr/>
              <a:lstStyle/>
              <a:p>
                <a:r>
                  <a:rPr lang="fa-IR" dirty="0" smtClean="0"/>
                  <a:t>عبارت </a:t>
                </a:r>
                <a:r>
                  <a:rPr lang="fa-IR" dirty="0" smtClean="0"/>
                  <a:t>است از تشخیص یک نوع‏موجودیت جدید از روی [با داشتن]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𝒏</m:t>
                    </m:r>
                    <m:r>
                      <a:rPr lang="en-US" b="1" i="1">
                        <a:latin typeface="Cambria Math"/>
                      </a:rPr>
                      <m:t>≥</m:t>
                    </m:r>
                    <m:r>
                      <a:rPr lang="en-US" b="1" i="1">
                        <a:latin typeface="Cambria Math"/>
                      </a:rPr>
                      <m:t>𝟐</m:t>
                    </m:r>
                  </m:oMath>
                </a14:m>
                <a:r>
                  <a:rPr lang="fa-IR" b="1" dirty="0"/>
                  <a:t> </a:t>
                </a:r>
                <a:r>
                  <a:rPr lang="fa-IR" dirty="0" smtClean="0"/>
                  <a:t>نوع‏موجودیت </a:t>
                </a:r>
                <a:r>
                  <a:rPr lang="fa-IR" b="1" u="sng" dirty="0"/>
                  <a:t>از پیش دیده</a:t>
                </a:r>
                <a:r>
                  <a:rPr lang="fa-IR" dirty="0"/>
                  <a:t> </a:t>
                </a:r>
                <a:r>
                  <a:rPr lang="fa-IR" dirty="0" smtClean="0"/>
                  <a:t>که </a:t>
                </a:r>
                <a:r>
                  <a:rPr lang="fa-IR" dirty="0"/>
                  <a:t>ماهیتاً</a:t>
                </a:r>
                <a:r>
                  <a:rPr lang="fa-IR" dirty="0" smtClean="0"/>
                  <a:t> از یک نوع باشند. (</a:t>
                </a:r>
                <a:r>
                  <a:rPr lang="fa-IR" u="sng" dirty="0" smtClean="0"/>
                  <a:t>احیاناً</a:t>
                </a:r>
                <a:r>
                  <a:rPr lang="fa-IR" dirty="0" smtClean="0"/>
                  <a:t> به منظور ادغام </a:t>
                </a:r>
                <a:r>
                  <a:rPr lang="en-US" dirty="0" smtClean="0"/>
                  <a:t>ERD</a:t>
                </a:r>
                <a:r>
                  <a:rPr lang="fa-IR" dirty="0" smtClean="0"/>
                  <a:t> های جدا)</a:t>
                </a:r>
              </a:p>
              <a:p>
                <a:pPr marL="0" indent="0">
                  <a:buNone/>
                </a:pPr>
                <a:r>
                  <a:rPr lang="fa-IR" dirty="0" smtClean="0"/>
                  <a:t>      </a:t>
                </a:r>
                <a:endParaRPr lang="fa-IR" sz="1800" dirty="0" smtClean="0"/>
              </a:p>
              <a:p>
                <a:pPr marL="0" indent="0">
                  <a:buNone/>
                </a:pPr>
                <a:r>
                  <a:rPr lang="fa-IR" dirty="0" smtClean="0"/>
                  <a:t>       فرض: در یک مدل‌سازی یا در دو مدل‌سازی جدا برای دو زیر محیط: 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257799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/>
          <p:nvPr/>
        </p:nvCxnSpPr>
        <p:spPr>
          <a:xfrm>
            <a:off x="4419600" y="3886200"/>
            <a:ext cx="0" cy="2590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20735" y="3742991"/>
            <a:ext cx="1331865" cy="1438609"/>
          </a:xfrm>
          <a:custGeom>
            <a:avLst/>
            <a:gdLst>
              <a:gd name="connsiteX0" fmla="*/ 81152 w 1331865"/>
              <a:gd name="connsiteY0" fmla="*/ 415382 h 1582470"/>
              <a:gd name="connsiteX1" fmla="*/ 817752 w 1331865"/>
              <a:gd name="connsiteY1" fmla="*/ 34382 h 1582470"/>
              <a:gd name="connsiteX2" fmla="*/ 1313052 w 1331865"/>
              <a:gd name="connsiteY2" fmla="*/ 1190082 h 1582470"/>
              <a:gd name="connsiteX3" fmla="*/ 157352 w 1331865"/>
              <a:gd name="connsiteY3" fmla="*/ 1545682 h 1582470"/>
              <a:gd name="connsiteX4" fmla="*/ 81152 w 1331865"/>
              <a:gd name="connsiteY4" fmla="*/ 415382 h 158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865" h="1582470">
                <a:moveTo>
                  <a:pt x="81152" y="415382"/>
                </a:moveTo>
                <a:cubicBezTo>
                  <a:pt x="191219" y="163499"/>
                  <a:pt x="612435" y="-94735"/>
                  <a:pt x="817752" y="34382"/>
                </a:cubicBezTo>
                <a:cubicBezTo>
                  <a:pt x="1023069" y="163499"/>
                  <a:pt x="1423119" y="938199"/>
                  <a:pt x="1313052" y="1190082"/>
                </a:cubicBezTo>
                <a:cubicBezTo>
                  <a:pt x="1202985" y="1441965"/>
                  <a:pt x="362669" y="1674799"/>
                  <a:pt x="157352" y="1545682"/>
                </a:cubicBezTo>
                <a:cubicBezTo>
                  <a:pt x="-47965" y="1416565"/>
                  <a:pt x="-28915" y="667265"/>
                  <a:pt x="81152" y="415382"/>
                </a:cubicBezTo>
                <a:close/>
              </a:path>
            </a:pathLst>
          </a:custGeom>
          <a:solidFill>
            <a:srgbClr val="0FC318">
              <a:alpha val="28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115827" y="3784022"/>
            <a:ext cx="1331865" cy="1438609"/>
          </a:xfrm>
          <a:custGeom>
            <a:avLst/>
            <a:gdLst>
              <a:gd name="connsiteX0" fmla="*/ 81152 w 1331865"/>
              <a:gd name="connsiteY0" fmla="*/ 415382 h 1582470"/>
              <a:gd name="connsiteX1" fmla="*/ 817752 w 1331865"/>
              <a:gd name="connsiteY1" fmla="*/ 34382 h 1582470"/>
              <a:gd name="connsiteX2" fmla="*/ 1313052 w 1331865"/>
              <a:gd name="connsiteY2" fmla="*/ 1190082 h 1582470"/>
              <a:gd name="connsiteX3" fmla="*/ 157352 w 1331865"/>
              <a:gd name="connsiteY3" fmla="*/ 1545682 h 1582470"/>
              <a:gd name="connsiteX4" fmla="*/ 81152 w 1331865"/>
              <a:gd name="connsiteY4" fmla="*/ 415382 h 158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865" h="1582470">
                <a:moveTo>
                  <a:pt x="81152" y="415382"/>
                </a:moveTo>
                <a:cubicBezTo>
                  <a:pt x="191219" y="163499"/>
                  <a:pt x="612435" y="-94735"/>
                  <a:pt x="817752" y="34382"/>
                </a:cubicBezTo>
                <a:cubicBezTo>
                  <a:pt x="1023069" y="163499"/>
                  <a:pt x="1423119" y="938199"/>
                  <a:pt x="1313052" y="1190082"/>
                </a:cubicBezTo>
                <a:cubicBezTo>
                  <a:pt x="1202985" y="1441965"/>
                  <a:pt x="362669" y="1674799"/>
                  <a:pt x="157352" y="1545682"/>
                </a:cubicBezTo>
                <a:cubicBezTo>
                  <a:pt x="-47965" y="1416565"/>
                  <a:pt x="-28915" y="667265"/>
                  <a:pt x="81152" y="415382"/>
                </a:cubicBezTo>
                <a:close/>
              </a:path>
            </a:pathLst>
          </a:custGeom>
          <a:solidFill>
            <a:srgbClr val="0FC318">
              <a:alpha val="28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76875" y="3999153"/>
            <a:ext cx="3511334" cy="1792047"/>
            <a:chOff x="424475" y="3770553"/>
            <a:chExt cx="3511334" cy="1792047"/>
          </a:xfrm>
        </p:grpSpPr>
        <p:grpSp>
          <p:nvGrpSpPr>
            <p:cNvPr id="31" name="Group 30"/>
            <p:cNvGrpSpPr/>
            <p:nvPr/>
          </p:nvGrpSpPr>
          <p:grpSpPr>
            <a:xfrm>
              <a:off x="424475" y="3770553"/>
              <a:ext cx="3156925" cy="1792047"/>
              <a:chOff x="2177075" y="3276600"/>
              <a:chExt cx="3156925" cy="179204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429139" y="3578802"/>
                <a:ext cx="870725" cy="4908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 روزمزد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177075" y="3276600"/>
                <a:ext cx="1252064" cy="547644"/>
                <a:chOff x="2177075" y="3276600"/>
                <a:chExt cx="1252064" cy="547644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177075" y="3276600"/>
                  <a:ext cx="810839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شماره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" name="Straight Connector 5"/>
                <p:cNvCxnSpPr>
                  <a:stCxn id="4" idx="1"/>
                  <a:endCxn id="5" idx="5"/>
                </p:cNvCxnSpPr>
                <p:nvPr/>
              </p:nvCxnSpPr>
              <p:spPr>
                <a:xfrm flipH="1" flipV="1">
                  <a:off x="2869169" y="3660317"/>
                  <a:ext cx="559970" cy="16392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2402570" y="36195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2207895" y="3824244"/>
                <a:ext cx="1221244" cy="561937"/>
                <a:chOff x="2570738" y="3164215"/>
                <a:chExt cx="1221244" cy="561937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2570738" y="3276600"/>
                  <a:ext cx="66731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نام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" name="Straight Connector 11"/>
                <p:cNvCxnSpPr>
                  <a:stCxn id="4" idx="1"/>
                  <a:endCxn id="11" idx="6"/>
                </p:cNvCxnSpPr>
                <p:nvPr/>
              </p:nvCxnSpPr>
              <p:spPr>
                <a:xfrm flipH="1">
                  <a:off x="3238049" y="3164215"/>
                  <a:ext cx="553933" cy="33716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2298125" y="4069686"/>
                <a:ext cx="1566377" cy="953847"/>
                <a:chOff x="1929562" y="2819508"/>
                <a:chExt cx="1566377" cy="953847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1929562" y="3229397"/>
                  <a:ext cx="1305865" cy="54395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تاریخ شروع قرارداد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" name="Straight Connector 15"/>
                <p:cNvCxnSpPr>
                  <a:stCxn id="4" idx="2"/>
                  <a:endCxn id="15" idx="7"/>
                </p:cNvCxnSpPr>
                <p:nvPr/>
              </p:nvCxnSpPr>
              <p:spPr>
                <a:xfrm flipH="1">
                  <a:off x="3044187" y="2819508"/>
                  <a:ext cx="451752" cy="48955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770656" y="4069686"/>
                <a:ext cx="737126" cy="998961"/>
                <a:chOff x="2008795" y="2774394"/>
                <a:chExt cx="737126" cy="998961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2008795" y="3229397"/>
                  <a:ext cx="737126" cy="54395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مدت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4" name="Straight Connector 23"/>
                <p:cNvCxnSpPr>
                  <a:stCxn id="4" idx="2"/>
                  <a:endCxn id="23" idx="0"/>
                </p:cNvCxnSpPr>
                <p:nvPr/>
              </p:nvCxnSpPr>
              <p:spPr>
                <a:xfrm>
                  <a:off x="2102641" y="2774394"/>
                  <a:ext cx="274717" cy="45500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3864502" y="4069686"/>
                <a:ext cx="1469498" cy="967875"/>
                <a:chOff x="1276423" y="2805480"/>
                <a:chExt cx="1469498" cy="967875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2008795" y="3229397"/>
                  <a:ext cx="737126" cy="54395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مزد روز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>
                  <a:stCxn id="4" idx="2"/>
                  <a:endCxn id="28" idx="0"/>
                </p:cNvCxnSpPr>
                <p:nvPr/>
              </p:nvCxnSpPr>
              <p:spPr>
                <a:xfrm>
                  <a:off x="1276423" y="2805480"/>
                  <a:ext cx="1100935" cy="42391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1400" y="5026224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5026224"/>
                  <a:ext cx="354409" cy="30777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5301275" y="3999153"/>
            <a:ext cx="3537925" cy="1792047"/>
            <a:chOff x="5148875" y="3770553"/>
            <a:chExt cx="3537925" cy="1792047"/>
          </a:xfrm>
        </p:grpSpPr>
        <p:grpSp>
          <p:nvGrpSpPr>
            <p:cNvPr id="13" name="Group 12"/>
            <p:cNvGrpSpPr/>
            <p:nvPr/>
          </p:nvGrpSpPr>
          <p:grpSpPr>
            <a:xfrm>
              <a:off x="5148875" y="3770553"/>
              <a:ext cx="3233125" cy="1792047"/>
              <a:chOff x="5148875" y="3770553"/>
              <a:chExt cx="3233125" cy="1792047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00939" y="4072755"/>
                <a:ext cx="870725" cy="4908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 رسمی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5148875" y="3770553"/>
                <a:ext cx="1252064" cy="547644"/>
                <a:chOff x="2177075" y="3276600"/>
                <a:chExt cx="1252064" cy="547644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177075" y="3276600"/>
                  <a:ext cx="810839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شماره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33" idx="1"/>
                  <a:endCxn id="47" idx="5"/>
                </p:cNvCxnSpPr>
                <p:nvPr/>
              </p:nvCxnSpPr>
              <p:spPr>
                <a:xfrm flipH="1" flipV="1">
                  <a:off x="2869169" y="3660317"/>
                  <a:ext cx="559970" cy="16392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402570" y="36195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5179695" y="4318197"/>
                <a:ext cx="1221244" cy="561937"/>
                <a:chOff x="2570738" y="3164215"/>
                <a:chExt cx="1221244" cy="561937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2570738" y="3276600"/>
                  <a:ext cx="66731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نام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6" name="Straight Connector 45"/>
                <p:cNvCxnSpPr>
                  <a:stCxn id="33" idx="1"/>
                  <a:endCxn id="45" idx="6"/>
                </p:cNvCxnSpPr>
                <p:nvPr/>
              </p:nvCxnSpPr>
              <p:spPr>
                <a:xfrm flipH="1">
                  <a:off x="3238049" y="3164215"/>
                  <a:ext cx="553933" cy="33716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5269925" y="4563639"/>
                <a:ext cx="1566377" cy="953847"/>
                <a:chOff x="1929562" y="2819508"/>
                <a:chExt cx="1566377" cy="953847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1929562" y="3229397"/>
                  <a:ext cx="1305865" cy="54395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سال استخدام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4" name="Straight Connector 43"/>
                <p:cNvCxnSpPr>
                  <a:stCxn id="33" idx="2"/>
                  <a:endCxn id="43" idx="7"/>
                </p:cNvCxnSpPr>
                <p:nvPr/>
              </p:nvCxnSpPr>
              <p:spPr>
                <a:xfrm flipH="1">
                  <a:off x="3044187" y="2819508"/>
                  <a:ext cx="451752" cy="48955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6742456" y="4563639"/>
                <a:ext cx="737126" cy="998961"/>
                <a:chOff x="2008795" y="2774394"/>
                <a:chExt cx="737126" cy="998961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2008795" y="3229397"/>
                  <a:ext cx="737126" cy="54395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پایه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2" name="Straight Connector 41"/>
                <p:cNvCxnSpPr>
                  <a:stCxn id="33" idx="2"/>
                  <a:endCxn id="41" idx="0"/>
                </p:cNvCxnSpPr>
                <p:nvPr/>
              </p:nvCxnSpPr>
              <p:spPr>
                <a:xfrm>
                  <a:off x="2102641" y="2774394"/>
                  <a:ext cx="274717" cy="45500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6836302" y="4563638"/>
                <a:ext cx="1545698" cy="998962"/>
                <a:chOff x="1276423" y="2805479"/>
                <a:chExt cx="1545698" cy="998962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2008795" y="3229397"/>
                  <a:ext cx="813326" cy="57504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حقوق مبنا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0" name="Straight Connector 39"/>
                <p:cNvCxnSpPr>
                  <a:stCxn id="33" idx="2"/>
                  <a:endCxn id="39" idx="0"/>
                </p:cNvCxnSpPr>
                <p:nvPr/>
              </p:nvCxnSpPr>
              <p:spPr>
                <a:xfrm rot="16200000" flipH="1">
                  <a:off x="1633982" y="2447920"/>
                  <a:ext cx="423917" cy="113903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332391" y="5026224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391" y="5026224"/>
                  <a:ext cx="354409" cy="30777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66" y="1502158"/>
            <a:ext cx="459814" cy="355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6" name="Picture 2" descr="C:\Users\Hamed\Desktop\mesale-jadi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563" y="2889175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0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تعمیم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ادامه مثال :</a:t>
            </a:r>
          </a:p>
          <a:p>
            <a:pPr lvl="1"/>
            <a:r>
              <a:rPr lang="fa-IR" dirty="0" smtClean="0"/>
              <a:t>یک نوع‏موجودیت (کارمند) در سطح انتزاعی بالاتر دیده می‏شود: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شرایط تعمیم ؟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grpSp>
        <p:nvGrpSpPr>
          <p:cNvPr id="13" name="Group 12"/>
          <p:cNvGrpSpPr/>
          <p:nvPr/>
        </p:nvGrpSpPr>
        <p:grpSpPr>
          <a:xfrm>
            <a:off x="445905" y="2511360"/>
            <a:ext cx="7555095" cy="3965640"/>
            <a:chOff x="64905" y="1520760"/>
            <a:chExt cx="7555095" cy="3965640"/>
          </a:xfrm>
        </p:grpSpPr>
        <p:grpSp>
          <p:nvGrpSpPr>
            <p:cNvPr id="2" name="Group 1"/>
            <p:cNvGrpSpPr/>
            <p:nvPr/>
          </p:nvGrpSpPr>
          <p:grpSpPr>
            <a:xfrm>
              <a:off x="2732675" y="1698560"/>
              <a:ext cx="2011550" cy="1148686"/>
              <a:chOff x="3608761" y="1473200"/>
              <a:chExt cx="2011550" cy="1148686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245602" y="2131002"/>
                <a:ext cx="870725" cy="4908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608761" y="1509756"/>
                <a:ext cx="1072204" cy="621246"/>
                <a:chOff x="2542100" y="3276600"/>
                <a:chExt cx="1072204" cy="62124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2542100" y="3276600"/>
                  <a:ext cx="810839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شماره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0" name="Straight Connector 19"/>
                <p:cNvCxnSpPr>
                  <a:stCxn id="5" idx="0"/>
                  <a:endCxn id="19" idx="5"/>
                </p:cNvCxnSpPr>
                <p:nvPr/>
              </p:nvCxnSpPr>
              <p:spPr>
                <a:xfrm flipH="1" flipV="1">
                  <a:off x="3234194" y="3660317"/>
                  <a:ext cx="380110" cy="23752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743339" y="36195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4680965" y="1473200"/>
                <a:ext cx="939346" cy="657802"/>
                <a:chOff x="2072147" y="3342015"/>
                <a:chExt cx="939346" cy="65780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2344182" y="3342015"/>
                  <a:ext cx="66731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نام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8" name="Straight Connector 17"/>
                <p:cNvCxnSpPr>
                  <a:stCxn id="5" idx="0"/>
                  <a:endCxn id="17" idx="3"/>
                </p:cNvCxnSpPr>
                <p:nvPr/>
              </p:nvCxnSpPr>
              <p:spPr>
                <a:xfrm flipV="1">
                  <a:off x="2072147" y="3725732"/>
                  <a:ext cx="369760" cy="27408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"/>
            <p:cNvGrpSpPr/>
            <p:nvPr/>
          </p:nvGrpSpPr>
          <p:grpSpPr>
            <a:xfrm>
              <a:off x="2248114" y="2847246"/>
              <a:ext cx="1632965" cy="1416714"/>
              <a:chOff x="3124200" y="2621886"/>
              <a:chExt cx="1632965" cy="1416714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3124200" y="3547716"/>
                <a:ext cx="870725" cy="4908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روزمزد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Arc 53"/>
              <p:cNvSpPr/>
              <p:nvPr/>
            </p:nvSpPr>
            <p:spPr>
              <a:xfrm rot="-2580000" flipH="1" flipV="1">
                <a:off x="4053514" y="292987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>
                <a:stCxn id="34" idx="0"/>
                <a:endCxn id="5" idx="2"/>
              </p:cNvCxnSpPr>
              <p:nvPr/>
            </p:nvCxnSpPr>
            <p:spPr>
              <a:xfrm flipV="1">
                <a:off x="3559563" y="2621886"/>
                <a:ext cx="1197602" cy="92583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881079" y="2847246"/>
              <a:ext cx="1643635" cy="1416714"/>
              <a:chOff x="4757165" y="2621886"/>
              <a:chExt cx="1643635" cy="141671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5530075" y="3547716"/>
                <a:ext cx="870725" cy="4908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رسمی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8" name="Straight Connector 57"/>
              <p:cNvCxnSpPr>
                <a:stCxn id="35" idx="0"/>
                <a:endCxn id="5" idx="2"/>
              </p:cNvCxnSpPr>
              <p:nvPr/>
            </p:nvCxnSpPr>
            <p:spPr>
              <a:xfrm flipH="1" flipV="1">
                <a:off x="4757165" y="2621886"/>
                <a:ext cx="1208273" cy="92583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Arc 60"/>
              <p:cNvSpPr/>
              <p:nvPr/>
            </p:nvSpPr>
            <p:spPr>
              <a:xfrm rot="2580000" flipV="1">
                <a:off x="5164545" y="294257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Freeform 2"/>
            <p:cNvSpPr/>
            <p:nvPr/>
          </p:nvSpPr>
          <p:spPr>
            <a:xfrm>
              <a:off x="2781514" y="1520760"/>
              <a:ext cx="2149940" cy="735799"/>
            </a:xfrm>
            <a:custGeom>
              <a:avLst/>
              <a:gdLst>
                <a:gd name="connsiteX0" fmla="*/ 0 w 2364934"/>
                <a:gd name="connsiteY0" fmla="*/ 237879 h 809379"/>
                <a:gd name="connsiteX1" fmla="*/ 1981200 w 2364934"/>
                <a:gd name="connsiteY1" fmla="*/ 21979 h 809379"/>
                <a:gd name="connsiteX2" fmla="*/ 2197100 w 2364934"/>
                <a:gd name="connsiteY2" fmla="*/ 733179 h 809379"/>
                <a:gd name="connsiteX3" fmla="*/ 76200 w 2364934"/>
                <a:gd name="connsiteY3" fmla="*/ 809379 h 809379"/>
                <a:gd name="connsiteX4" fmla="*/ 0 w 2364934"/>
                <a:gd name="connsiteY4" fmla="*/ 237879 h 80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4934" h="809379">
                  <a:moveTo>
                    <a:pt x="0" y="237879"/>
                  </a:moveTo>
                  <a:cubicBezTo>
                    <a:pt x="317500" y="106646"/>
                    <a:pt x="1615017" y="-60571"/>
                    <a:pt x="1981200" y="21979"/>
                  </a:cubicBezTo>
                  <a:cubicBezTo>
                    <a:pt x="2347383" y="104529"/>
                    <a:pt x="2514600" y="601946"/>
                    <a:pt x="2197100" y="733179"/>
                  </a:cubicBezTo>
                  <a:cubicBezTo>
                    <a:pt x="1879600" y="864412"/>
                    <a:pt x="444500" y="889812"/>
                    <a:pt x="76200" y="809379"/>
                  </a:cubicBezTo>
                  <a:cubicBezTo>
                    <a:pt x="-292100" y="728946"/>
                    <a:pt x="-317500" y="369112"/>
                    <a:pt x="0" y="237879"/>
                  </a:cubicBezTo>
                  <a:close/>
                </a:path>
              </a:pathLst>
            </a:custGeom>
            <a:solidFill>
              <a:srgbClr val="0FC318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4905" y="4263960"/>
              <a:ext cx="3529935" cy="1222440"/>
              <a:chOff x="940991" y="4038600"/>
              <a:chExt cx="3529935" cy="122244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329223" y="4038600"/>
                <a:ext cx="3141703" cy="1222440"/>
                <a:chOff x="1329223" y="4038600"/>
                <a:chExt cx="3141703" cy="1222440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329223" y="4038600"/>
                  <a:ext cx="2306540" cy="1219200"/>
                  <a:chOff x="1929562" y="2554155"/>
                  <a:chExt cx="2306540" cy="1219200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1929562" y="3229397"/>
                    <a:ext cx="1305865" cy="54395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تاریخ شروع قرارداد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7" name="Straight Connector 26"/>
                  <p:cNvCxnSpPr>
                    <a:stCxn id="34" idx="2"/>
                    <a:endCxn id="26" idx="7"/>
                  </p:cNvCxnSpPr>
                  <p:nvPr/>
                </p:nvCxnSpPr>
                <p:spPr>
                  <a:xfrm flipH="1">
                    <a:off x="3044187" y="2554155"/>
                    <a:ext cx="1191915" cy="75490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2849772" y="4038600"/>
                  <a:ext cx="785991" cy="1222440"/>
                  <a:chOff x="2008795" y="2550915"/>
                  <a:chExt cx="785991" cy="1222440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2008795" y="3229397"/>
                    <a:ext cx="737126" cy="54395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مدت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30" name="Straight Connector 29"/>
                  <p:cNvCxnSpPr>
                    <a:stCxn id="34" idx="2"/>
                    <a:endCxn id="29" idx="0"/>
                  </p:cNvCxnSpPr>
                  <p:nvPr/>
                </p:nvCxnSpPr>
                <p:spPr>
                  <a:xfrm flipH="1">
                    <a:off x="2377358" y="2550915"/>
                    <a:ext cx="417428" cy="67848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3635763" y="4038600"/>
                  <a:ext cx="835163" cy="1219200"/>
                  <a:chOff x="1352624" y="2805480"/>
                  <a:chExt cx="835163" cy="1219200"/>
                </a:xfrm>
              </p:grpSpPr>
              <p:sp>
                <p:nvSpPr>
                  <p:cNvPr id="32" name="Oval 31"/>
                  <p:cNvSpPr/>
                  <p:nvPr/>
                </p:nvSpPr>
                <p:spPr>
                  <a:xfrm>
                    <a:off x="1450661" y="3480722"/>
                    <a:ext cx="737126" cy="54395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مزد روز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33" name="Straight Connector 32"/>
                  <p:cNvCxnSpPr>
                    <a:stCxn id="34" idx="2"/>
                    <a:endCxn id="32" idx="0"/>
                  </p:cNvCxnSpPr>
                  <p:nvPr/>
                </p:nvCxnSpPr>
                <p:spPr>
                  <a:xfrm>
                    <a:off x="1352624" y="2805480"/>
                    <a:ext cx="466600" cy="67524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940991" y="4724400"/>
                    <a:ext cx="354409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0991" y="4724400"/>
                    <a:ext cx="354409" cy="307776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4241439" y="4263959"/>
              <a:ext cx="3378561" cy="1174087"/>
              <a:chOff x="5117525" y="4038599"/>
              <a:chExt cx="3378561" cy="1174087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117525" y="4038599"/>
                <a:ext cx="3073761" cy="1174087"/>
                <a:chOff x="5117525" y="4038599"/>
                <a:chExt cx="3073761" cy="1174087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5117525" y="4038600"/>
                  <a:ext cx="1305865" cy="1174086"/>
                  <a:chOff x="1929562" y="2599269"/>
                  <a:chExt cx="1305865" cy="1174086"/>
                </a:xfrm>
              </p:grpSpPr>
              <p:sp>
                <p:nvSpPr>
                  <p:cNvPr id="40" name="Oval 39"/>
                  <p:cNvSpPr/>
                  <p:nvPr/>
                </p:nvSpPr>
                <p:spPr>
                  <a:xfrm>
                    <a:off x="1929562" y="3229397"/>
                    <a:ext cx="1305865" cy="54395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سال استخدام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41" name="Straight Connector 40"/>
                  <p:cNvCxnSpPr>
                    <a:stCxn id="35" idx="2"/>
                    <a:endCxn id="40" idx="0"/>
                  </p:cNvCxnSpPr>
                  <p:nvPr/>
                </p:nvCxnSpPr>
                <p:spPr>
                  <a:xfrm flipH="1">
                    <a:off x="2582495" y="2599269"/>
                    <a:ext cx="271180" cy="630128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5965438" y="4038600"/>
                  <a:ext cx="1324888" cy="1151361"/>
                  <a:chOff x="1421033" y="2621994"/>
                  <a:chExt cx="1324888" cy="1151361"/>
                </a:xfrm>
              </p:grpSpPr>
              <p:sp>
                <p:nvSpPr>
                  <p:cNvPr id="43" name="Oval 42"/>
                  <p:cNvSpPr/>
                  <p:nvPr/>
                </p:nvSpPr>
                <p:spPr>
                  <a:xfrm>
                    <a:off x="2008795" y="3229397"/>
                    <a:ext cx="737126" cy="54395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پایه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44" name="Straight Connector 43"/>
                  <p:cNvCxnSpPr>
                    <a:endCxn id="43" idx="0"/>
                  </p:cNvCxnSpPr>
                  <p:nvPr/>
                </p:nvCxnSpPr>
                <p:spPr>
                  <a:xfrm>
                    <a:off x="1421033" y="2621994"/>
                    <a:ext cx="956325" cy="60740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5965439" y="4038599"/>
                  <a:ext cx="2225847" cy="1146241"/>
                  <a:chOff x="764862" y="3110279"/>
                  <a:chExt cx="2225847" cy="1146241"/>
                </a:xfrm>
              </p:grpSpPr>
              <p:sp>
                <p:nvSpPr>
                  <p:cNvPr id="46" name="Oval 45"/>
                  <p:cNvSpPr/>
                  <p:nvPr/>
                </p:nvSpPr>
                <p:spPr>
                  <a:xfrm>
                    <a:off x="2215697" y="3709322"/>
                    <a:ext cx="775012" cy="54719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حقوق مبنا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47" name="Straight Connector 46"/>
                  <p:cNvCxnSpPr>
                    <a:stCxn id="35" idx="2"/>
                    <a:endCxn id="46" idx="1"/>
                  </p:cNvCxnSpPr>
                  <p:nvPr/>
                </p:nvCxnSpPr>
                <p:spPr>
                  <a:xfrm rot="16200000" flipH="1">
                    <a:off x="1207440" y="2667701"/>
                    <a:ext cx="679177" cy="1564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8141677" y="4697978"/>
                    <a:ext cx="354409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1677" y="4697978"/>
                    <a:ext cx="354409" cy="30777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50" name="Picture 49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001" y="4033904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082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تعمیم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شرایط تعمیم:</a:t>
            </a:r>
          </a:p>
          <a:p>
            <a:pPr lvl="1"/>
            <a:r>
              <a:rPr lang="fa-IR" dirty="0" smtClean="0"/>
              <a:t>داشتن </a:t>
            </a:r>
            <a:r>
              <a:rPr lang="fa-IR" b="1" u="sng" dirty="0" smtClean="0"/>
              <a:t>شناسه مشترک</a:t>
            </a:r>
            <a:r>
              <a:rPr lang="fa-IR" dirty="0" smtClean="0"/>
              <a:t> [یعنی از یک دامنه]</a:t>
            </a:r>
          </a:p>
          <a:p>
            <a:pPr lvl="1"/>
            <a:r>
              <a:rPr lang="fa-IR" dirty="0" smtClean="0"/>
              <a:t>حداقل وجود </a:t>
            </a:r>
            <a:r>
              <a:rPr lang="fa-IR" b="1" u="sng" dirty="0" smtClean="0"/>
              <a:t>دو</a:t>
            </a:r>
            <a:r>
              <a:rPr lang="fa-IR" dirty="0" smtClean="0"/>
              <a:t> نوع زیرنوع</a:t>
            </a:r>
          </a:p>
          <a:p>
            <a:pPr lvl="1"/>
            <a:r>
              <a:rPr lang="fa-IR" dirty="0" smtClean="0"/>
              <a:t>هرچه صفات مشترک بیش‏تر، تعمیم توجیه‏پذیرتر است [شرطِ لازم نیست ولی شرطِ ارجحیت است].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ارتباط‏ها؟</a:t>
            </a:r>
            <a:endParaRPr lang="en-US" dirty="0"/>
          </a:p>
        </p:txBody>
      </p:sp>
      <p:pic>
        <p:nvPicPr>
          <p:cNvPr id="6" name="Picture 5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715" y="4038600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457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ارتباط </a:t>
            </a:r>
            <a:r>
              <a:rPr lang="en-US" dirty="0" smtClean="0"/>
              <a:t>“IS-A-PART Of”</a:t>
            </a:r>
            <a:r>
              <a:rPr lang="fa-IR" dirty="0" smtClean="0"/>
              <a:t> یا </a:t>
            </a:r>
            <a:r>
              <a:rPr lang="en-US" dirty="0" smtClean="0"/>
              <a:t>“Has-A”</a:t>
            </a:r>
            <a:r>
              <a:rPr lang="fa-IR" dirty="0" smtClean="0"/>
              <a:t> یا </a:t>
            </a:r>
            <a:r>
              <a:rPr lang="en-US" dirty="0" smtClean="0"/>
              <a:t>“Contains”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5257799"/>
          </a:xfrm>
        </p:spPr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 </a:t>
            </a:r>
            <a:r>
              <a:rPr lang="fa-IR" b="1" dirty="0" smtClean="0">
                <a:solidFill>
                  <a:srgbClr val="C00000"/>
                </a:solidFill>
              </a:rPr>
              <a:t>   </a:t>
            </a:r>
            <a:r>
              <a:rPr lang="fa-IR" dirty="0" smtClean="0"/>
              <a:t> ارتباط بین نوع‏موجودیت کلّ است با نوع‏موجودیت‏های جزء آن (تشکیل‏دهنده آن)</a:t>
            </a:r>
          </a:p>
          <a:p>
            <a:pPr lvl="2"/>
            <a:r>
              <a:rPr lang="en-US" b="1" dirty="0" smtClean="0"/>
              <a:t>F</a:t>
            </a:r>
            <a:r>
              <a:rPr lang="en-US" dirty="0" smtClean="0"/>
              <a:t> is a part of </a:t>
            </a:r>
            <a:r>
              <a:rPr lang="en-US" b="1" dirty="0" smtClean="0"/>
              <a:t>E</a:t>
            </a:r>
          </a:p>
          <a:p>
            <a:pPr lvl="2"/>
            <a:r>
              <a:rPr lang="en-US" dirty="0" smtClean="0"/>
              <a:t>E</a:t>
            </a:r>
            <a:r>
              <a:rPr lang="fa-IR" dirty="0" smtClean="0"/>
              <a:t> شامل </a:t>
            </a:r>
            <a:r>
              <a:rPr lang="en-US" dirty="0" smtClean="0"/>
              <a:t>F</a:t>
            </a:r>
            <a:r>
              <a:rPr lang="fa-IR" dirty="0" smtClean="0"/>
              <a:t> است.</a:t>
            </a:r>
          </a:p>
          <a:p>
            <a:pPr lvl="2"/>
            <a:r>
              <a:rPr lang="en-US" dirty="0" smtClean="0"/>
              <a:t>E</a:t>
            </a:r>
            <a:r>
              <a:rPr lang="fa-IR" dirty="0" smtClean="0"/>
              <a:t> دارد </a:t>
            </a:r>
            <a:r>
              <a:rPr lang="en-US" dirty="0" smtClean="0"/>
              <a:t>F</a:t>
            </a:r>
            <a:r>
              <a:rPr lang="fa-IR" dirty="0" smtClean="0"/>
              <a:t>.</a:t>
            </a:r>
          </a:p>
          <a:p>
            <a:pPr lvl="2"/>
            <a:r>
              <a:rPr lang="fa-IR" dirty="0" smtClean="0"/>
              <a:t>نکته: نوع کلّ مجموعه صفات خاصّ خود را دارد.</a:t>
            </a:r>
          </a:p>
          <a:p>
            <a:pPr lvl="2"/>
            <a:r>
              <a:rPr lang="fa-IR" dirty="0" smtClean="0"/>
              <a:t>نکته: نوع جزء هم مجموعه صفات خاصّ خود را دارد [از جمله شناسه].</a:t>
            </a:r>
          </a:p>
          <a:p>
            <a:pPr marL="457200" lvl="1" indent="0">
              <a:buNone/>
            </a:pPr>
            <a:r>
              <a:rPr lang="fa-IR" dirty="0" smtClean="0"/>
              <a:t>ارتباط شاسی و موتور با وسیله نقلیه</a:t>
            </a:r>
          </a:p>
        </p:txBody>
      </p:sp>
      <p:pic>
        <p:nvPicPr>
          <p:cNvPr id="52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720" y="1447800"/>
            <a:ext cx="556375" cy="430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98391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“IS-A-PART Of”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880196" y="1427202"/>
            <a:ext cx="5383609" cy="3020199"/>
            <a:chOff x="609600" y="3657600"/>
            <a:chExt cx="5383609" cy="3020199"/>
          </a:xfrm>
        </p:grpSpPr>
        <p:grpSp>
          <p:nvGrpSpPr>
            <p:cNvPr id="5" name="Group 4"/>
            <p:cNvGrpSpPr/>
            <p:nvPr/>
          </p:nvGrpSpPr>
          <p:grpSpPr>
            <a:xfrm>
              <a:off x="2068533" y="4495806"/>
              <a:ext cx="1447405" cy="1142994"/>
              <a:chOff x="1325253" y="4343406"/>
              <a:chExt cx="2713347" cy="1938943"/>
            </a:xfrm>
          </p:grpSpPr>
          <p:sp>
            <p:nvSpPr>
              <p:cNvPr id="36" name="Flowchart: Decision 35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Connector 36"/>
              <p:cNvCxnSpPr>
                <a:stCxn id="21" idx="0"/>
                <a:endCxn id="36" idx="1"/>
              </p:cNvCxnSpPr>
              <p:nvPr/>
            </p:nvCxnSpPr>
            <p:spPr>
              <a:xfrm flipV="1">
                <a:off x="1325253" y="5798795"/>
                <a:ext cx="712376" cy="48355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6" idx="3"/>
              </p:cNvCxnSpPr>
              <p:nvPr/>
            </p:nvCxnSpPr>
            <p:spPr>
              <a:xfrm flipV="1">
                <a:off x="3519155" y="4343406"/>
                <a:ext cx="519445" cy="45922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 flipH="1">
              <a:off x="3515939" y="4495801"/>
              <a:ext cx="1447801" cy="1142999"/>
              <a:chOff x="1325249" y="4343407"/>
              <a:chExt cx="2714089" cy="1938949"/>
            </a:xfrm>
          </p:grpSpPr>
          <p:sp>
            <p:nvSpPr>
              <p:cNvPr id="33" name="Flowchart: Decision 32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/>
              <p:cNvCxnSpPr>
                <a:stCxn id="14" idx="0"/>
                <a:endCxn id="33" idx="1"/>
              </p:cNvCxnSpPr>
              <p:nvPr/>
            </p:nvCxnSpPr>
            <p:spPr>
              <a:xfrm flipV="1">
                <a:off x="1325249" y="5798794"/>
                <a:ext cx="712381" cy="48356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33" idx="3"/>
                <a:endCxn id="28" idx="2"/>
              </p:cNvCxnSpPr>
              <p:nvPr/>
            </p:nvCxnSpPr>
            <p:spPr>
              <a:xfrm flipV="1">
                <a:off x="3519157" y="4343407"/>
                <a:ext cx="520181" cy="45922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866900" y="3657600"/>
              <a:ext cx="2258639" cy="838200"/>
              <a:chOff x="2857500" y="3657600"/>
              <a:chExt cx="2258639" cy="8382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857500" y="3657600"/>
                <a:ext cx="2258639" cy="838200"/>
                <a:chOff x="2389561" y="3505200"/>
                <a:chExt cx="2258639" cy="838200"/>
              </a:xfrm>
            </p:grpSpPr>
            <p:sp>
              <p:nvSpPr>
                <p:cNvPr id="28" name="Rounded Rectangle 27"/>
                <p:cNvSpPr/>
                <p:nvPr/>
              </p:nvSpPr>
              <p:spPr>
                <a:xfrm>
                  <a:off x="3429000" y="3886200"/>
                  <a:ext cx="12192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وسیله نقلیه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2389561" y="3505200"/>
                  <a:ext cx="1039439" cy="609600"/>
                  <a:chOff x="2574865" y="3288246"/>
                  <a:chExt cx="1039439" cy="609600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2574865" y="3288246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VID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31" name="Straight Connector 30"/>
                  <p:cNvCxnSpPr>
                    <a:stCxn id="28" idx="1"/>
                    <a:endCxn id="30" idx="5"/>
                  </p:cNvCxnSpPr>
                  <p:nvPr/>
                </p:nvCxnSpPr>
                <p:spPr>
                  <a:xfrm flipH="1" flipV="1">
                    <a:off x="3266959" y="3671963"/>
                    <a:ext cx="347345" cy="22588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795444" y="3619500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081572" y="41426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1572" y="41426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609600" y="5638800"/>
              <a:ext cx="1875298" cy="1038999"/>
              <a:chOff x="1600200" y="5638800"/>
              <a:chExt cx="1875298" cy="1038999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600200" y="5638800"/>
                <a:ext cx="1875298" cy="685800"/>
                <a:chOff x="1132261" y="5486400"/>
                <a:chExt cx="1875298" cy="685800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2174828" y="5486400"/>
                  <a:ext cx="832731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موتور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1132261" y="5715000"/>
                  <a:ext cx="1042567" cy="457200"/>
                  <a:chOff x="2574865" y="3897846"/>
                  <a:chExt cx="1042567" cy="457200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2574865" y="390549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MID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4" name="Straight Connector 23"/>
                  <p:cNvCxnSpPr>
                    <a:stCxn id="21" idx="1"/>
                    <a:endCxn id="23" idx="7"/>
                  </p:cNvCxnSpPr>
                  <p:nvPr/>
                </p:nvCxnSpPr>
                <p:spPr>
                  <a:xfrm flipH="1">
                    <a:off x="3266959" y="3897846"/>
                    <a:ext cx="350473" cy="7348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795444" y="4253446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828800" y="64008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64008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3514772" y="5638800"/>
              <a:ext cx="1865333" cy="990600"/>
              <a:chOff x="4505372" y="5638800"/>
              <a:chExt cx="1865333" cy="9906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505372" y="5638800"/>
                <a:ext cx="1865333" cy="685800"/>
                <a:chOff x="4037433" y="5486400"/>
                <a:chExt cx="1865333" cy="685800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5070035" y="5486400"/>
                  <a:ext cx="832731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شاسی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4037433" y="5715000"/>
                  <a:ext cx="1032602" cy="457200"/>
                  <a:chOff x="2574865" y="3897846"/>
                  <a:chExt cx="1032602" cy="457200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2574865" y="390549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SID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7" name="Straight Connector 16"/>
                  <p:cNvCxnSpPr>
                    <a:stCxn id="14" idx="1"/>
                    <a:endCxn id="16" idx="7"/>
                  </p:cNvCxnSpPr>
                  <p:nvPr/>
                </p:nvCxnSpPr>
                <p:spPr>
                  <a:xfrm flipH="1">
                    <a:off x="3266959" y="3897846"/>
                    <a:ext cx="340508" cy="7348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2795444" y="4253446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800600" y="63524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63524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827191" y="4873824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191" y="4873824"/>
                  <a:ext cx="354409" cy="30777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638800" y="5635824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5635824"/>
                  <a:ext cx="354409" cy="30777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1" name="Picture 2" descr="C:\Users\Hamed\Desktop\mesale-jadi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249" y="13716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6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“IS-A-PART Of</a:t>
            </a:r>
            <a:r>
              <a:rPr lang="en-US" dirty="0" smtClean="0"/>
              <a:t>”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تفاوت</a:t>
            </a:r>
            <a:r>
              <a:rPr lang="fa-IR" dirty="0" smtClean="0"/>
              <a:t>‏</a:t>
            </a:r>
            <a:r>
              <a:rPr lang="fa-IR" b="1" dirty="0" smtClean="0">
                <a:solidFill>
                  <a:srgbClr val="C00000"/>
                </a:solidFill>
              </a:rPr>
              <a:t>های </a:t>
            </a:r>
            <a:r>
              <a:rPr lang="fa-IR" b="1" dirty="0">
                <a:solidFill>
                  <a:srgbClr val="C00000"/>
                </a:solidFill>
              </a:rPr>
              <a:t>نوع ضعیف با </a:t>
            </a:r>
            <a:r>
              <a:rPr lang="fa-IR" b="1" dirty="0" smtClean="0">
                <a:solidFill>
                  <a:srgbClr val="C00000"/>
                </a:solidFill>
              </a:rPr>
              <a:t>نوع جزء ؟</a:t>
            </a:r>
            <a:endParaRPr lang="fa-IR" dirty="0"/>
          </a:p>
          <a:p>
            <a:pPr lvl="1"/>
            <a:r>
              <a:rPr lang="fa-IR" dirty="0"/>
              <a:t>نوع جزء از خود شناسه دارد ولی نوع ضعیف نه.</a:t>
            </a:r>
          </a:p>
          <a:p>
            <a:pPr lvl="1"/>
            <a:r>
              <a:rPr lang="fa-IR" dirty="0"/>
              <a:t>با حذف نوع کل </a:t>
            </a:r>
            <a:r>
              <a:rPr lang="fa-IR" u="sng" dirty="0" smtClean="0"/>
              <a:t>لزوماً</a:t>
            </a:r>
            <a:r>
              <a:rPr lang="fa-IR" dirty="0" smtClean="0"/>
              <a:t> </a:t>
            </a:r>
            <a:r>
              <a:rPr lang="fa-IR" dirty="0"/>
              <a:t>نوع جزء حذف </a:t>
            </a:r>
            <a:r>
              <a:rPr lang="fa-IR" dirty="0" smtClean="0"/>
              <a:t>نمی‏شود (به عبارتی </a:t>
            </a:r>
            <a:r>
              <a:rPr lang="fa-IR" b="1" dirty="0" smtClean="0"/>
              <a:t>وابستگی وجودی</a:t>
            </a:r>
            <a:r>
              <a:rPr lang="fa-IR" dirty="0" smtClean="0"/>
              <a:t> </a:t>
            </a:r>
            <a:r>
              <a:rPr lang="fa-IR" u="sng" dirty="0" smtClean="0"/>
              <a:t>لزوماً</a:t>
            </a:r>
            <a:r>
              <a:rPr lang="fa-IR" dirty="0" smtClean="0"/>
              <a:t> نداریم.)</a:t>
            </a:r>
            <a:endParaRPr lang="fa-IR" dirty="0"/>
          </a:p>
          <a:p>
            <a:pPr lvl="1"/>
            <a:r>
              <a:rPr lang="fa-IR" dirty="0" smtClean="0"/>
              <a:t>...؟</a:t>
            </a:r>
          </a:p>
          <a:p>
            <a:pPr lvl="2"/>
            <a:endParaRPr lang="fa-IR" dirty="0"/>
          </a:p>
          <a:p>
            <a:r>
              <a:rPr lang="fa-IR" dirty="0" smtClean="0"/>
              <a:t>در ارتباط </a:t>
            </a:r>
            <a:r>
              <a:rPr lang="en-US" dirty="0" smtClean="0"/>
              <a:t>“IS-A-PART Of”</a:t>
            </a:r>
            <a:r>
              <a:rPr lang="fa-IR" dirty="0" smtClean="0"/>
              <a:t> </a:t>
            </a:r>
            <a:endParaRPr lang="fa-IR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3673366"/>
            <a:ext cx="5816313" cy="970001"/>
            <a:chOff x="-2667305" y="3625615"/>
            <a:chExt cx="5816313" cy="970001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772102" y="4191000"/>
              <a:ext cx="37690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e 7"/>
            <p:cNvSpPr/>
            <p:nvPr/>
          </p:nvSpPr>
          <p:spPr>
            <a:xfrm flipH="1">
              <a:off x="2590800" y="3819692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-2667305" y="3625615"/>
              <a:ext cx="5334000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</a:rPr>
                <a:t>تکنیک تجزیه:</a:t>
              </a:r>
              <a:r>
                <a:rPr lang="fa-IR" dirty="0" smtClean="0">
                  <a:solidFill>
                    <a:schemeClr val="tx1"/>
                  </a:solidFill>
                </a:rPr>
                <a:t> دیدن نوع‏موجودیت‏های جزء  از روی نوع‏موجودیت کل</a:t>
              </a:r>
            </a:p>
            <a:p>
              <a:pPr algn="r" rtl="1">
                <a:lnSpc>
                  <a:spcPct val="150000"/>
                </a:lnSpc>
              </a:pPr>
              <a:endParaRPr lang="fa-IR" sz="6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</a:rPr>
                <a:t>تکنیک ترکیب:</a:t>
              </a:r>
              <a:r>
                <a:rPr lang="fa-IR" dirty="0" smtClean="0">
                  <a:solidFill>
                    <a:schemeClr val="tx1"/>
                  </a:solidFill>
                </a:rPr>
                <a:t> دیدن نوع‏موجودیت کل از روی اجزاء</a:t>
              </a:r>
            </a:p>
          </p:txBody>
        </p:sp>
      </p:grpSp>
      <p:pic>
        <p:nvPicPr>
          <p:cNvPr id="10" name="Picture 9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015" y="1459992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2267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ارتباط با ارتباط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7030A0"/>
                    </a:solidFill>
                  </a:rPr>
                  <a:t>تکنیک تجمیع (</a:t>
                </a:r>
                <a:r>
                  <a:rPr lang="en-US" sz="1900" b="1" dirty="0" smtClean="0">
                    <a:solidFill>
                      <a:srgbClr val="7030A0"/>
                    </a:solidFill>
                  </a:rPr>
                  <a:t>Aggregation</a:t>
                </a:r>
                <a:r>
                  <a:rPr lang="fa-IR" b="1" dirty="0" smtClean="0">
                    <a:solidFill>
                      <a:srgbClr val="7030A0"/>
                    </a:solidFill>
                  </a:rPr>
                  <a:t>):</a:t>
                </a:r>
                <a:r>
                  <a:rPr lang="fa-IR" dirty="0" smtClean="0"/>
                  <a:t> </a:t>
                </a:r>
              </a:p>
              <a:p>
                <a:pPr lvl="1"/>
                <a:r>
                  <a:rPr lang="fa-IR" dirty="0" smtClean="0"/>
                  <a:t>دیدن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fa-IR" dirty="0" smtClean="0"/>
                  <a:t> نوع‏موجودیت شرکت‏کننده در نوع‏ارتباط </a:t>
                </a:r>
                <a:r>
                  <a:rPr lang="en-US" dirty="0" smtClean="0"/>
                  <a:t>R</a:t>
                </a:r>
                <a:r>
                  <a:rPr lang="fa-IR" dirty="0" smtClean="0"/>
                  <a:t>، به صورت یک نوع موجودیت انتزاعی</a:t>
                </a:r>
              </a:p>
              <a:p>
                <a:pPr lvl="2"/>
                <a:r>
                  <a:rPr lang="fa-IR" dirty="0" smtClean="0"/>
                  <a:t>به منظور مدلسازی ارتباط با ارتباط (به ویژه زمانی که نوع ارتباط </a:t>
                </a:r>
                <a:r>
                  <a:rPr lang="en-US" dirty="0" smtClean="0"/>
                  <a:t>R</a:t>
                </a:r>
                <a:r>
                  <a:rPr lang="fa-IR" dirty="0" smtClean="0"/>
                  <a:t> صفاتی هم داشته باشد)</a:t>
                </a:r>
              </a:p>
              <a:p>
                <a:pPr lvl="1"/>
                <a:r>
                  <a:rPr lang="fa-IR" dirty="0" smtClean="0"/>
                  <a:t>ارتباط با ارتباط حیطه معنایی خاصّ خود را دارد.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4253308" y="6324600"/>
            <a:ext cx="615085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 smtClean="0">
                <a:solidFill>
                  <a:sysClr val="windowText" lastClr="000000"/>
                </a:solidFill>
              </a:rPr>
              <a:t>G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2400" y="4378223"/>
            <a:ext cx="4089844" cy="2145341"/>
            <a:chOff x="152400" y="3772437"/>
            <a:chExt cx="4089844" cy="214534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590800" y="3772437"/>
              <a:ext cx="1651444" cy="9519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2400" y="4648200"/>
              <a:ext cx="3428999" cy="126957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/>
                <a:t>وقتی از این تکنیک استفاده می‏شود، معنایش این است که قبل از هر چیز به ارتباط </a:t>
              </a:r>
              <a:r>
                <a:rPr lang="en-US" sz="1600" dirty="0" smtClean="0"/>
                <a:t>R</a:t>
              </a:r>
              <a:r>
                <a:rPr lang="en-US" sz="1600" baseline="-25000" dirty="0" smtClean="0"/>
                <a:t>1</a:t>
              </a:r>
              <a:r>
                <a:rPr lang="fa-IR" sz="1700" dirty="0" smtClean="0"/>
                <a:t> نیاز است. آنگاه ارتباط با ارتباط مطرح شده است.</a:t>
              </a:r>
              <a:endParaRPr lang="en-US" sz="17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03007" y="3352800"/>
            <a:ext cx="4137986" cy="2971800"/>
            <a:chOff x="2503007" y="3235100"/>
            <a:chExt cx="4137986" cy="2971800"/>
          </a:xfrm>
        </p:grpSpPr>
        <p:grpSp>
          <p:nvGrpSpPr>
            <p:cNvPr id="6" name="Group 5"/>
            <p:cNvGrpSpPr/>
            <p:nvPr/>
          </p:nvGrpSpPr>
          <p:grpSpPr>
            <a:xfrm>
              <a:off x="2503007" y="3235100"/>
              <a:ext cx="4137986" cy="2971800"/>
              <a:chOff x="2503007" y="2684350"/>
              <a:chExt cx="4137986" cy="2971800"/>
            </a:xfrm>
          </p:grpSpPr>
          <p:cxnSp>
            <p:nvCxnSpPr>
              <p:cNvPr id="12" name="Straight Connector 11"/>
              <p:cNvCxnSpPr>
                <a:stCxn id="11" idx="0"/>
                <a:endCxn id="19" idx="2"/>
              </p:cNvCxnSpPr>
              <p:nvPr/>
            </p:nvCxnSpPr>
            <p:spPr>
              <a:xfrm flipV="1">
                <a:off x="4560851" y="5105400"/>
                <a:ext cx="13884" cy="55075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Flowchart: Decision 18"/>
                  <p:cNvSpPr/>
                  <p:nvPr/>
                </p:nvSpPr>
                <p:spPr>
                  <a:xfrm>
                    <a:off x="4158369" y="4419600"/>
                    <a:ext cx="832731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Flowchart: Decision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8369" y="4419600"/>
                    <a:ext cx="832731" cy="685800"/>
                  </a:xfrm>
                  <a:prstGeom prst="flowChartDecision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/>
              <p:cNvCxnSpPr>
                <a:stCxn id="24" idx="2"/>
                <a:endCxn id="19" idx="0"/>
              </p:cNvCxnSpPr>
              <p:nvPr/>
            </p:nvCxnSpPr>
            <p:spPr>
              <a:xfrm>
                <a:off x="4572000" y="4013909"/>
                <a:ext cx="2735" cy="40569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2503007" y="2684350"/>
                <a:ext cx="4137986" cy="1329559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991100" y="4647949"/>
              <a:ext cx="1089517" cy="1055328"/>
              <a:chOff x="4991100" y="4647949"/>
              <a:chExt cx="1089517" cy="1055328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201212" y="4647949"/>
                <a:ext cx="810839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8" name="Straight Connector 27"/>
              <p:cNvCxnSpPr>
                <a:stCxn id="19" idx="3"/>
                <a:endCxn id="25" idx="3"/>
              </p:cNvCxnSpPr>
              <p:nvPr/>
            </p:nvCxnSpPr>
            <p:spPr>
              <a:xfrm flipV="1">
                <a:off x="4991100" y="5031666"/>
                <a:ext cx="328857" cy="28158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5269778" y="5253725"/>
                <a:ext cx="810839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0" name="Straight Connector 29"/>
              <p:cNvCxnSpPr>
                <a:stCxn id="19" idx="3"/>
                <a:endCxn id="29" idx="2"/>
              </p:cNvCxnSpPr>
              <p:nvPr/>
            </p:nvCxnSpPr>
            <p:spPr>
              <a:xfrm>
                <a:off x="4991100" y="5313250"/>
                <a:ext cx="278678" cy="16525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/>
          <p:cNvGrpSpPr/>
          <p:nvPr/>
        </p:nvGrpSpPr>
        <p:grpSpPr>
          <a:xfrm>
            <a:off x="2737715" y="3486547"/>
            <a:ext cx="3663085" cy="1195812"/>
            <a:chOff x="2737715" y="3450543"/>
            <a:chExt cx="3663085" cy="1195812"/>
          </a:xfrm>
        </p:grpSpPr>
        <p:grpSp>
          <p:nvGrpSpPr>
            <p:cNvPr id="10" name="Group 9"/>
            <p:cNvGrpSpPr/>
            <p:nvPr/>
          </p:nvGrpSpPr>
          <p:grpSpPr>
            <a:xfrm>
              <a:off x="2737715" y="3716450"/>
              <a:ext cx="3663085" cy="685800"/>
              <a:chOff x="416358" y="4953000"/>
              <a:chExt cx="3663085" cy="6858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16358" y="5067837"/>
                <a:ext cx="615085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464358" y="5067837"/>
                <a:ext cx="615085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F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Flowchart: Decision 14"/>
                  <p:cNvSpPr/>
                  <p:nvPr/>
                </p:nvSpPr>
                <p:spPr>
                  <a:xfrm>
                    <a:off x="1839487" y="4953000"/>
                    <a:ext cx="832731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Flowchart: Decision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9487" y="4953000"/>
                    <a:ext cx="832731" cy="685800"/>
                  </a:xfrm>
                  <a:prstGeom prst="flowChartDecision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/>
              <p:cNvCxnSpPr>
                <a:stCxn id="15" idx="1"/>
                <a:endCxn id="13" idx="3"/>
              </p:cNvCxnSpPr>
              <p:nvPr/>
            </p:nvCxnSpPr>
            <p:spPr>
              <a:xfrm flipH="1">
                <a:off x="1031443" y="5295900"/>
                <a:ext cx="808044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4" idx="1"/>
                <a:endCxn id="15" idx="3"/>
              </p:cNvCxnSpPr>
              <p:nvPr/>
            </p:nvCxnSpPr>
            <p:spPr>
              <a:xfrm flipH="1" flipV="1">
                <a:off x="2672218" y="5295900"/>
                <a:ext cx="79214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/>
            <p:cNvSpPr/>
            <p:nvPr/>
          </p:nvSpPr>
          <p:spPr>
            <a:xfrm>
              <a:off x="4980361" y="3450543"/>
              <a:ext cx="810839" cy="4945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Straight Connector 22"/>
            <p:cNvCxnSpPr>
              <a:stCxn id="15" idx="0"/>
              <a:endCxn id="22" idx="2"/>
            </p:cNvCxnSpPr>
            <p:nvPr/>
          </p:nvCxnSpPr>
          <p:spPr>
            <a:xfrm flipV="1">
              <a:off x="4577210" y="3697797"/>
              <a:ext cx="403151" cy="1865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5" idx="2"/>
              <a:endCxn id="24" idx="2"/>
            </p:cNvCxnSpPr>
            <p:nvPr/>
          </p:nvCxnSpPr>
          <p:spPr>
            <a:xfrm flipH="1">
              <a:off x="4572000" y="4402250"/>
              <a:ext cx="5210" cy="244105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76" y="1983694"/>
            <a:ext cx="556375" cy="430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28121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با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/>
              <a:t>معمولاً</a:t>
            </a:r>
            <a:r>
              <a:rPr lang="fa-IR" dirty="0" smtClean="0"/>
              <a:t> از این تکنیک به ویژه زمانی استفاده می‏شود که چندی ارتباط </a:t>
            </a:r>
            <a:r>
              <a:rPr lang="en-US" dirty="0" smtClean="0"/>
              <a:t>M:N</a:t>
            </a:r>
            <a:r>
              <a:rPr lang="fa-IR" dirty="0" smtClean="0"/>
              <a:t> باشد.              چرا؟ </a:t>
            </a:r>
          </a:p>
          <a:p>
            <a:pPr marL="0" indent="0">
              <a:buNone/>
            </a:pPr>
            <a:r>
              <a:rPr lang="fa-IR" dirty="0" smtClean="0"/>
              <a:t>        طرز دیگر مدل‌سازی برای برای محیط دانشجو – درس – استاد:</a:t>
            </a:r>
          </a:p>
          <a:p>
            <a:pPr marL="0" indent="0">
              <a:buNone/>
            </a:pP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r>
              <a:rPr lang="fa-IR" b="1" dirty="0">
                <a:solidFill>
                  <a:srgbClr val="C00000"/>
                </a:solidFill>
              </a:rPr>
              <a:t>نکته: </a:t>
            </a:r>
            <a:r>
              <a:rPr lang="fa-IR" dirty="0"/>
              <a:t>هر </a:t>
            </a:r>
            <a:r>
              <a:rPr lang="en-US" dirty="0"/>
              <a:t>Aggregation</a:t>
            </a:r>
            <a:r>
              <a:rPr lang="fa-IR" dirty="0"/>
              <a:t> برای </a:t>
            </a:r>
            <a:r>
              <a:rPr lang="fa-IR" u="sng" dirty="0"/>
              <a:t>یک ارتباط</a:t>
            </a:r>
            <a:r>
              <a:rPr lang="fa-IR" dirty="0"/>
              <a:t> است و نه </a:t>
            </a:r>
            <a:r>
              <a:rPr lang="fa-IR" dirty="0" smtClean="0"/>
              <a:t>بیش‏تر</a:t>
            </a:r>
            <a:r>
              <a:rPr lang="fa-IR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46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24" y="1398652"/>
            <a:ext cx="465376" cy="4676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41" name="Group 40"/>
          <p:cNvGrpSpPr/>
          <p:nvPr/>
        </p:nvGrpSpPr>
        <p:grpSpPr>
          <a:xfrm>
            <a:off x="762000" y="2438400"/>
            <a:ext cx="4137986" cy="4038600"/>
            <a:chOff x="2503007" y="2209800"/>
            <a:chExt cx="4137986" cy="4038600"/>
          </a:xfrm>
        </p:grpSpPr>
        <p:sp>
          <p:nvSpPr>
            <p:cNvPr id="10" name="Rounded Rectangle 9"/>
            <p:cNvSpPr/>
            <p:nvPr/>
          </p:nvSpPr>
          <p:spPr>
            <a:xfrm>
              <a:off x="4191000" y="5791200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091559" y="4108704"/>
              <a:ext cx="2045646" cy="1682496"/>
              <a:chOff x="4091559" y="3897454"/>
              <a:chExt cx="2045646" cy="168249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091559" y="3897454"/>
                <a:ext cx="1742269" cy="1682496"/>
                <a:chOff x="4091559" y="3897454"/>
                <a:chExt cx="1742269" cy="1682496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4091559" y="3897454"/>
                  <a:ext cx="953198" cy="1682496"/>
                  <a:chOff x="4091559" y="3897454"/>
                  <a:chExt cx="953198" cy="1682496"/>
                </a:xfrm>
              </p:grpSpPr>
              <p:cxnSp>
                <p:nvCxnSpPr>
                  <p:cNvPr id="11" name="Straight Connector 10"/>
                  <p:cNvCxnSpPr>
                    <a:stCxn id="10" idx="0"/>
                    <a:endCxn id="6" idx="2"/>
                  </p:cNvCxnSpPr>
                  <p:nvPr/>
                </p:nvCxnSpPr>
                <p:spPr>
                  <a:xfrm flipV="1">
                    <a:off x="4543767" y="4970350"/>
                    <a:ext cx="24391" cy="6096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" name="Flowchart: Decision 5"/>
                  <p:cNvSpPr/>
                  <p:nvPr/>
                </p:nvSpPr>
                <p:spPr>
                  <a:xfrm>
                    <a:off x="4091559" y="4284550"/>
                    <a:ext cx="953198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</a:rPr>
                      <a:t>ارایه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" name="Straight Connector 6"/>
                  <p:cNvCxnSpPr>
                    <a:stCxn id="8" idx="2"/>
                    <a:endCxn id="6" idx="0"/>
                  </p:cNvCxnSpPr>
                  <p:nvPr/>
                </p:nvCxnSpPr>
                <p:spPr>
                  <a:xfrm flipH="1">
                    <a:off x="4568158" y="3897454"/>
                    <a:ext cx="3842" cy="38709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5562600" y="5133201"/>
                      <a:ext cx="27122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2600" y="5133201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6" name="Group 55"/>
              <p:cNvGrpSpPr/>
              <p:nvPr/>
            </p:nvGrpSpPr>
            <p:grpSpPr>
              <a:xfrm>
                <a:off x="5044757" y="3970048"/>
                <a:ext cx="1092448" cy="1055328"/>
                <a:chOff x="6035357" y="5417848"/>
                <a:chExt cx="1092448" cy="1055328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6035357" y="5417848"/>
                  <a:ext cx="1023882" cy="657402"/>
                  <a:chOff x="6035357" y="5417848"/>
                  <a:chExt cx="1023882" cy="657402"/>
                </a:xfrm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6248400" y="5417848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سال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51" name="Straight Connector 50"/>
                  <p:cNvCxnSpPr>
                    <a:stCxn id="6" idx="3"/>
                    <a:endCxn id="50" idx="3"/>
                  </p:cNvCxnSpPr>
                  <p:nvPr/>
                </p:nvCxnSpPr>
                <p:spPr>
                  <a:xfrm flipV="1">
                    <a:off x="6035357" y="5801565"/>
                    <a:ext cx="331788" cy="2736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6035357" y="6023624"/>
                  <a:ext cx="1092448" cy="449552"/>
                  <a:chOff x="6035357" y="6023624"/>
                  <a:chExt cx="1092448" cy="449552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6316966" y="602362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ترم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53" name="Straight Connector 52"/>
                  <p:cNvCxnSpPr>
                    <a:stCxn id="6" idx="3"/>
                    <a:endCxn id="52" idx="2"/>
                  </p:cNvCxnSpPr>
                  <p:nvPr/>
                </p:nvCxnSpPr>
                <p:spPr>
                  <a:xfrm>
                    <a:off x="6035357" y="6075250"/>
                    <a:ext cx="281609" cy="17315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" name="Group 33"/>
            <p:cNvGrpSpPr/>
            <p:nvPr/>
          </p:nvGrpSpPr>
          <p:grpSpPr>
            <a:xfrm>
              <a:off x="2650254" y="2286000"/>
              <a:ext cx="3795636" cy="1371600"/>
              <a:chOff x="2650254" y="2286000"/>
              <a:chExt cx="3795636" cy="1371600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650254" y="2286000"/>
                <a:ext cx="3795636" cy="1371600"/>
                <a:chOff x="2650254" y="2286000"/>
                <a:chExt cx="3795636" cy="13716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650254" y="2971800"/>
                  <a:ext cx="3795636" cy="685800"/>
                  <a:chOff x="2650254" y="2971800"/>
                  <a:chExt cx="3795636" cy="6858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314561" y="4953000"/>
                    <a:chExt cx="3795636" cy="685800"/>
                  </a:xfrm>
                </p:grpSpPr>
                <p:sp>
                  <p:nvSpPr>
                    <p:cNvPr id="12" name="Rounded Rectangle 11"/>
                    <p:cNvSpPr/>
                    <p:nvPr/>
                  </p:nvSpPr>
                  <p:spPr>
                    <a:xfrm>
                      <a:off x="314561" y="5067837"/>
                      <a:ext cx="818678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b="1" dirty="0" smtClean="0">
                          <a:solidFill>
                            <a:sysClr val="windowText" lastClr="000000"/>
                          </a:solidFill>
                        </a:rPr>
                        <a:t>دانشجو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3" name="Rounded Rectangle 12"/>
                    <p:cNvSpPr/>
                    <p:nvPr/>
                  </p:nvSpPr>
                  <p:spPr>
                    <a:xfrm>
                      <a:off x="3433603" y="5067837"/>
                      <a:ext cx="676594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b="1" dirty="0" smtClean="0">
                          <a:solidFill>
                            <a:sysClr val="windowText" lastClr="000000"/>
                          </a:solidFill>
                        </a:rPr>
                        <a:t>درس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4" name="Flowchart: Decision 13"/>
                    <p:cNvSpPr/>
                    <p:nvPr/>
                  </p:nvSpPr>
                  <p:spPr>
                    <a:xfrm>
                      <a:off x="1595963" y="4953000"/>
                      <a:ext cx="1283019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chemeClr val="tx1"/>
                          </a:solidFill>
                        </a:rPr>
                        <a:t>انتخاب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5" name="Straight Connector 14"/>
                    <p:cNvCxnSpPr>
                      <a:stCxn id="14" idx="1"/>
                      <a:endCxn id="12" idx="3"/>
                    </p:cNvCxnSpPr>
                    <p:nvPr/>
                  </p:nvCxnSpPr>
                  <p:spPr>
                    <a:xfrm flipH="1">
                      <a:off x="1133239" y="5295900"/>
                      <a:ext cx="462724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15"/>
                    <p:cNvCxnSpPr>
                      <a:stCxn id="13" idx="1"/>
                      <a:endCxn id="14" idx="3"/>
                    </p:cNvCxnSpPr>
                    <p:nvPr/>
                  </p:nvCxnSpPr>
                  <p:spPr>
                    <a:xfrm flipH="1" flipV="1">
                      <a:off x="2878982" y="5295900"/>
                      <a:ext cx="554621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565278" y="3073400"/>
                    <a:ext cx="32092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M</a:t>
                    </a:r>
                    <a:endParaRPr lang="en-US" sz="1200" dirty="0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267078" y="3073400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4573166" y="2286000"/>
                  <a:ext cx="1092106" cy="685800"/>
                  <a:chOff x="7366094" y="4328571"/>
                  <a:chExt cx="1092106" cy="685800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7647361" y="4328571"/>
                    <a:ext cx="810839" cy="49450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شماره گروه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49" name="Straight Connector 48"/>
                  <p:cNvCxnSpPr>
                    <a:stCxn id="14" idx="0"/>
                    <a:endCxn id="48" idx="3"/>
                  </p:cNvCxnSpPr>
                  <p:nvPr/>
                </p:nvCxnSpPr>
                <p:spPr>
                  <a:xfrm flipV="1">
                    <a:off x="7366094" y="4750659"/>
                    <a:ext cx="400012" cy="26371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446191" y="2297723"/>
                    <a:ext cx="354409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191" y="2297723"/>
                    <a:ext cx="354409" cy="30777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Connector 57"/>
            <p:cNvCxnSpPr>
              <a:stCxn id="14" idx="2"/>
              <a:endCxn id="8" idx="2"/>
            </p:cNvCxnSpPr>
            <p:nvPr/>
          </p:nvCxnSpPr>
          <p:spPr>
            <a:xfrm flipH="1">
              <a:off x="4572000" y="3657600"/>
              <a:ext cx="1166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075" y="1737953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27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با ارتباط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ارزیابی راهنمایی پروژه پژوهشی دانشجو توسط استاد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2209800"/>
            <a:ext cx="4137986" cy="4140679"/>
            <a:chOff x="2503007" y="2209800"/>
            <a:chExt cx="4137986" cy="3918857"/>
          </a:xfrm>
        </p:grpSpPr>
        <p:sp>
          <p:nvSpPr>
            <p:cNvPr id="5" name="Rounded Rectangle 4"/>
            <p:cNvSpPr/>
            <p:nvPr/>
          </p:nvSpPr>
          <p:spPr>
            <a:xfrm>
              <a:off x="4223863" y="5671457"/>
              <a:ext cx="838412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ارزیاب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995476" y="4108704"/>
              <a:ext cx="1286997" cy="1562753"/>
              <a:chOff x="3995476" y="3897454"/>
              <a:chExt cx="1286997" cy="1562753"/>
            </a:xfrm>
          </p:grpSpPr>
          <p:cxnSp>
            <p:nvCxnSpPr>
              <p:cNvPr id="34" name="Straight Connector 33"/>
              <p:cNvCxnSpPr>
                <a:stCxn id="5" idx="0"/>
                <a:endCxn id="35" idx="2"/>
              </p:cNvCxnSpPr>
              <p:nvPr/>
            </p:nvCxnSpPr>
            <p:spPr>
              <a:xfrm flipH="1" flipV="1">
                <a:off x="4638975" y="4970350"/>
                <a:ext cx="4094" cy="48985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lowchart: Decision 34"/>
              <p:cNvSpPr/>
              <p:nvPr/>
            </p:nvSpPr>
            <p:spPr>
              <a:xfrm>
                <a:off x="3995476" y="4284550"/>
                <a:ext cx="1286997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ارزیابی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H="1">
                <a:off x="4636607" y="3897454"/>
                <a:ext cx="3842" cy="38709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650254" y="2714625"/>
              <a:ext cx="3990738" cy="942975"/>
              <a:chOff x="2650254" y="2714625"/>
              <a:chExt cx="3990738" cy="94297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650254" y="2971800"/>
                <a:ext cx="3990738" cy="685800"/>
                <a:chOff x="314561" y="4953000"/>
                <a:chExt cx="3990738" cy="6858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314561" y="5067837"/>
                  <a:ext cx="818678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433602" y="5067837"/>
                  <a:ext cx="871697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lowchart: Decision 20"/>
                <p:cNvSpPr/>
                <p:nvPr/>
              </p:nvSpPr>
              <p:spPr>
                <a:xfrm>
                  <a:off x="1534399" y="4953000"/>
                  <a:ext cx="1528515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راهنمایی پروژه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Straight Connector 21"/>
                <p:cNvCxnSpPr>
                  <a:stCxn id="21" idx="1"/>
                  <a:endCxn id="19" idx="3"/>
                </p:cNvCxnSpPr>
                <p:nvPr/>
              </p:nvCxnSpPr>
              <p:spPr>
                <a:xfrm flipH="1">
                  <a:off x="1133239" y="5295900"/>
                  <a:ext cx="40116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20" idx="1"/>
                  <a:endCxn id="21" idx="3"/>
                </p:cNvCxnSpPr>
                <p:nvPr/>
              </p:nvCxnSpPr>
              <p:spPr>
                <a:xfrm flipH="1" flipV="1">
                  <a:off x="3062914" y="5295900"/>
                  <a:ext cx="370688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>
                <a:stCxn id="21" idx="0"/>
                <a:endCxn id="38" idx="2"/>
              </p:cNvCxnSpPr>
              <p:nvPr/>
            </p:nvCxnSpPr>
            <p:spPr>
              <a:xfrm flipV="1">
                <a:off x="4634350" y="2714625"/>
                <a:ext cx="1489" cy="25717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>
              <a:stCxn id="21" idx="2"/>
            </p:cNvCxnSpPr>
            <p:nvPr/>
          </p:nvCxnSpPr>
          <p:spPr>
            <a:xfrm>
              <a:off x="4634350" y="3657600"/>
              <a:ext cx="2257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le 37"/>
          <p:cNvSpPr/>
          <p:nvPr/>
        </p:nvSpPr>
        <p:spPr>
          <a:xfrm>
            <a:off x="2485493" y="2286000"/>
            <a:ext cx="818678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پروژه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pic>
        <p:nvPicPr>
          <p:cNvPr id="65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075" y="1295400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27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نمادهای نمودار </a:t>
            </a:r>
            <a:r>
              <a:rPr lang="en-US" dirty="0" smtClean="0"/>
              <a:t>ER</a:t>
            </a:r>
            <a:r>
              <a:rPr lang="fa-IR" dirty="0" smtClean="0"/>
              <a:t> مبنایی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نوع‏موجودیت</a:t>
            </a:r>
          </a:p>
          <a:p>
            <a:endParaRPr lang="fa-IR" sz="1600" dirty="0"/>
          </a:p>
          <a:p>
            <a:r>
              <a:rPr lang="fa-IR" dirty="0" smtClean="0"/>
              <a:t>نوع‏موجودیت ضعیف</a:t>
            </a:r>
          </a:p>
          <a:p>
            <a:endParaRPr lang="fa-IR" sz="1600" dirty="0"/>
          </a:p>
          <a:p>
            <a:r>
              <a:rPr lang="fa-IR" dirty="0" smtClean="0"/>
              <a:t>نوع‏ارتباط</a:t>
            </a:r>
          </a:p>
          <a:p>
            <a:endParaRPr lang="fa-IR" sz="1600" dirty="0"/>
          </a:p>
          <a:p>
            <a:r>
              <a:rPr lang="fa-IR" dirty="0" smtClean="0"/>
              <a:t>نوع‏ارتباط موجودیت ضعیف با قوی</a:t>
            </a:r>
          </a:p>
          <a:p>
            <a:endParaRPr lang="fa-IR" sz="1600" dirty="0"/>
          </a:p>
          <a:p>
            <a:r>
              <a:rPr lang="fa-IR" dirty="0" smtClean="0"/>
              <a:t>مشارکت نوع‏موجودیت در نوع‏ارتباط</a:t>
            </a:r>
          </a:p>
          <a:p>
            <a:endParaRPr lang="fa-IR" sz="1600" dirty="0"/>
          </a:p>
          <a:p>
            <a:r>
              <a:rPr lang="fa-IR" dirty="0" smtClean="0"/>
              <a:t>مشارکت الزامی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68366" y="1447800"/>
            <a:ext cx="1736834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[نام نوع‏موجودیت]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0" y="1371601"/>
            <a:ext cx="0" cy="5257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781504" y="2373720"/>
            <a:ext cx="1723696" cy="457200"/>
          </a:xfrm>
          <a:prstGeom prst="roundRect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[نام نوع‏موجودیت]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1752600" y="3173104"/>
            <a:ext cx="1847192" cy="6858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 smtClean="0">
                <a:solidFill>
                  <a:schemeClr val="tx1"/>
                </a:solidFill>
              </a:rPr>
              <a:t>[نام نوع‏ارتباط]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1719756" y="4114800"/>
            <a:ext cx="1847192" cy="685800"/>
          </a:xfrm>
          <a:prstGeom prst="flowChartDecision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 smtClean="0">
                <a:solidFill>
                  <a:schemeClr val="tx1"/>
                </a:solidFill>
              </a:rPr>
              <a:t>[نام نوع‏ارتباط]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33400" y="5029200"/>
            <a:ext cx="4114800" cy="685800"/>
            <a:chOff x="134472" y="5406259"/>
            <a:chExt cx="4437528" cy="685800"/>
          </a:xfrm>
        </p:grpSpPr>
        <p:cxnSp>
          <p:nvCxnSpPr>
            <p:cNvPr id="8" name="Straight Connector 7"/>
            <p:cNvCxnSpPr>
              <a:stCxn id="21" idx="3"/>
              <a:endCxn id="25" idx="1"/>
            </p:cNvCxnSpPr>
            <p:nvPr/>
          </p:nvCxnSpPr>
          <p:spPr>
            <a:xfrm>
              <a:off x="1961960" y="5749159"/>
              <a:ext cx="762849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134472" y="5520559"/>
              <a:ext cx="1827488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ysClr val="windowText" lastClr="000000"/>
                  </a:solidFill>
                </a:rPr>
                <a:t>[نام نوع‏موجودیت]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lowchart: Decision 24"/>
            <p:cNvSpPr/>
            <p:nvPr/>
          </p:nvSpPr>
          <p:spPr>
            <a:xfrm>
              <a:off x="2724808" y="5406259"/>
              <a:ext cx="1847192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dirty="0" smtClean="0">
                  <a:solidFill>
                    <a:schemeClr val="tx1"/>
                  </a:solidFill>
                </a:rPr>
                <a:t>[نام نوع‏ارتباط]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3400" y="6047096"/>
            <a:ext cx="4085896" cy="685800"/>
            <a:chOff x="165643" y="5406259"/>
            <a:chExt cx="4406357" cy="685800"/>
          </a:xfrm>
        </p:grpSpPr>
        <p:cxnSp>
          <p:nvCxnSpPr>
            <p:cNvPr id="29" name="Straight Connector 28"/>
            <p:cNvCxnSpPr>
              <a:stCxn id="30" idx="3"/>
              <a:endCxn id="31" idx="1"/>
            </p:cNvCxnSpPr>
            <p:nvPr/>
          </p:nvCxnSpPr>
          <p:spPr>
            <a:xfrm>
              <a:off x="1993130" y="5749159"/>
              <a:ext cx="731679" cy="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165643" y="5520559"/>
              <a:ext cx="1827487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ysClr val="windowText" lastClr="000000"/>
                  </a:solidFill>
                </a:rPr>
                <a:t>[نام نوع‏موجودیت]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lowchart: Decision 30"/>
            <p:cNvSpPr/>
            <p:nvPr/>
          </p:nvSpPr>
          <p:spPr>
            <a:xfrm>
              <a:off x="2724808" y="5406259"/>
              <a:ext cx="1847192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dirty="0" smtClean="0">
                  <a:solidFill>
                    <a:schemeClr val="tx1"/>
                  </a:solidFill>
                </a:rPr>
                <a:t>[نام نوع‏ارتباط]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9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مدل‌سازی معنایی داده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نکات زیر بررسی شود:</a:t>
            </a:r>
          </a:p>
          <a:p>
            <a:pPr lvl="1"/>
            <a:r>
              <a:rPr lang="fa-IR" dirty="0" smtClean="0"/>
              <a:t>ویژگی‏های عمومی روش مدل‌سازی</a:t>
            </a:r>
          </a:p>
          <a:p>
            <a:pPr lvl="1"/>
            <a:r>
              <a:rPr lang="fa-IR" dirty="0" smtClean="0"/>
              <a:t>کم‏داشت‏های روش </a:t>
            </a:r>
            <a:r>
              <a:rPr lang="en-US" dirty="0" smtClean="0"/>
              <a:t>[E]ER</a:t>
            </a:r>
            <a:endParaRPr lang="fa-IR" dirty="0" smtClean="0"/>
          </a:p>
          <a:p>
            <a:pPr lvl="1"/>
            <a:r>
              <a:rPr lang="fa-IR" dirty="0" smtClean="0"/>
              <a:t>تناظر بین مفاهیم روش </a:t>
            </a:r>
            <a:r>
              <a:rPr lang="en-US" dirty="0" smtClean="0"/>
              <a:t>[E]ER</a:t>
            </a:r>
            <a:r>
              <a:rPr lang="fa-IR" dirty="0" smtClean="0"/>
              <a:t>و روش </a:t>
            </a:r>
            <a:r>
              <a:rPr lang="en-US" dirty="0" smtClean="0"/>
              <a:t>UML</a:t>
            </a:r>
            <a:r>
              <a:rPr lang="fa-IR" dirty="0" smtClean="0"/>
              <a:t> [در نمودار رده </a:t>
            </a:r>
            <a:r>
              <a:rPr lang="en-US" dirty="0" smtClean="0"/>
              <a:t>Class diagram</a:t>
            </a:r>
            <a:r>
              <a:rPr lang="fa-IR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3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مدل‌سازی معنایی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/>
              <a:t>مطالعه، تحلیل و شناخت محیط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برآورد خواسته‏ها و نیازهای اطلاعاتی و پردازشی همه کاربران ذیربط محیط (مهندسی نیازها) و تشخیص محدودیت‏های معنایی و قواعد فعالیت‏های محیط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 </a:t>
            </a:r>
            <a:r>
              <a:rPr lang="fa-IR" dirty="0" smtClean="0"/>
              <a:t>بازشناسی نوع‏موجودیت‏های مطرح و تعیین وضع هر نوع‏موجودیت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 </a:t>
            </a:r>
            <a:r>
              <a:rPr lang="fa-IR" dirty="0" smtClean="0"/>
              <a:t>تعیین مجموعه صفات هر نوع‏موجودیت، میدان و جنبه‏های هر صفت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5- </a:t>
            </a:r>
            <a:r>
              <a:rPr lang="fa-IR" dirty="0" smtClean="0"/>
              <a:t>بازشناسی نوع‏ارتباط‏های بین نوع‏موجودیت‏ها، تشخیص الزامی بودن یا نبودن مشارکت در آنها و تشخیص چندی هر ارتباط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6- </a:t>
            </a:r>
            <a:r>
              <a:rPr lang="fa-IR" dirty="0" smtClean="0"/>
              <a:t>رسم نمودار </a:t>
            </a:r>
            <a:r>
              <a:rPr lang="en-US" sz="1900" dirty="0" smtClean="0"/>
              <a:t>ER</a:t>
            </a:r>
            <a:r>
              <a:rPr lang="fa-IR" dirty="0" smtClean="0"/>
              <a:t> (یا </a:t>
            </a:r>
            <a:r>
              <a:rPr lang="en-US" sz="1900" dirty="0" smtClean="0"/>
              <a:t>EER</a:t>
            </a:r>
            <a:r>
              <a:rPr lang="fa-IR" dirty="0" smtClean="0"/>
              <a:t>) به صورت واضح، خوانا و حتی‏الامکان با کمترین افزونگی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7- </a:t>
            </a:r>
            <a:r>
              <a:rPr lang="fa-IR" dirty="0" smtClean="0"/>
              <a:t>فهرست کردن پرسش‏هایی که پاسخ آنها از نمودار به دست می‏آید (بر حسب گزارش‏های مورد نیاز و کلا نیازهای داده‏ای کاربران)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8- </a:t>
            </a:r>
            <a:r>
              <a:rPr lang="fa-IR" dirty="0" smtClean="0"/>
              <a:t>وارسی مدل‌سازی انجام شده، برای اطمینان از پاسخگو بودن به نیازهای کاربران.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یکپارچه‏سازی نمودارهای جزیی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گاه به علت وسعت محیط عملیاتی و تعدد کاربران آن لازم است مدلساز به ازای هر زیرمحیط و یا حتی یک کاربر نمودار </a:t>
            </a:r>
            <a:r>
              <a:rPr lang="en-US" sz="1900" dirty="0" smtClean="0"/>
              <a:t>ER</a:t>
            </a:r>
            <a:r>
              <a:rPr lang="fa-IR" dirty="0" smtClean="0"/>
              <a:t> رسم کند.</a:t>
            </a:r>
          </a:p>
          <a:p>
            <a:r>
              <a:rPr lang="fa-IR" dirty="0" smtClean="0"/>
              <a:t>در این صورت نیازمند </a:t>
            </a:r>
            <a:r>
              <a:rPr lang="fa-IR" b="1" dirty="0" smtClean="0">
                <a:solidFill>
                  <a:srgbClr val="7030A0"/>
                </a:solidFill>
              </a:rPr>
              <a:t>ادغام و یکپارچه‏سازی نمودارهای </a:t>
            </a:r>
            <a:r>
              <a:rPr lang="en-US" sz="1900" b="1" dirty="0" smtClean="0">
                <a:solidFill>
                  <a:srgbClr val="7030A0"/>
                </a:solidFill>
              </a:rPr>
              <a:t>ER</a:t>
            </a:r>
            <a:r>
              <a:rPr lang="fa-IR" b="1" dirty="0" smtClean="0">
                <a:solidFill>
                  <a:srgbClr val="7030A0"/>
                </a:solidFill>
              </a:rPr>
              <a:t> </a:t>
            </a:r>
            <a:r>
              <a:rPr lang="fa-IR" dirty="0" smtClean="0"/>
              <a:t>هستیم.</a:t>
            </a:r>
          </a:p>
          <a:p>
            <a:r>
              <a:rPr lang="fa-IR" dirty="0" smtClean="0"/>
              <a:t>در ادغام چند نمودار </a:t>
            </a:r>
            <a:r>
              <a:rPr lang="en-US" sz="1900" dirty="0" smtClean="0"/>
              <a:t>ER</a:t>
            </a:r>
            <a:r>
              <a:rPr lang="fa-IR" dirty="0" smtClean="0"/>
              <a:t> باید به تعارض‏های (ماهیتا معنایی) بین نمودارها توجه کرد. از جمله موارد زیر:</a:t>
            </a:r>
          </a:p>
          <a:p>
            <a:pPr lvl="1"/>
            <a:r>
              <a:rPr lang="fa-IR" dirty="0" smtClean="0"/>
              <a:t>مدلهای نایکسان برای ایده واحد </a:t>
            </a:r>
          </a:p>
          <a:p>
            <a:pPr lvl="1"/>
            <a:r>
              <a:rPr lang="fa-IR" dirty="0" smtClean="0"/>
              <a:t>تعارض در نامگذاری یک مفهوم (از لحاظ معنایی) واحد</a:t>
            </a:r>
          </a:p>
          <a:p>
            <a:pPr lvl="1"/>
            <a:r>
              <a:rPr lang="fa-IR" dirty="0" smtClean="0"/>
              <a:t>تعارض معنایی دو مفهوم ظاهرا یکسان</a:t>
            </a:r>
          </a:p>
          <a:p>
            <a:pPr lvl="1"/>
            <a:r>
              <a:rPr lang="fa-IR" dirty="0" smtClean="0"/>
              <a:t>تعارض در میدان صفت‏ها</a:t>
            </a:r>
          </a:p>
          <a:p>
            <a:pPr lvl="1"/>
            <a:r>
              <a:rPr lang="fa-IR" dirty="0" smtClean="0"/>
              <a:t>تعارض در رفتارها و محدودیت‏ها</a:t>
            </a:r>
          </a:p>
          <a:p>
            <a:r>
              <a:rPr lang="fa-IR" dirty="0" smtClean="0"/>
              <a:t>تحلیل این تعارض‏ها قبل از تصمیم‏گیری درباره ادغام </a:t>
            </a:r>
            <a:r>
              <a:rPr lang="en-US" sz="1900" dirty="0" smtClean="0"/>
              <a:t>ER</a:t>
            </a:r>
            <a:r>
              <a:rPr lang="fa-IR" dirty="0" smtClean="0"/>
              <a:t>ها باید انجام شود.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نمادهای نمودار </a:t>
            </a:r>
            <a:r>
              <a:rPr lang="en-US" dirty="0" smtClean="0"/>
              <a:t>ER</a:t>
            </a:r>
            <a:r>
              <a:rPr lang="fa-IR" dirty="0" smtClean="0"/>
              <a:t> مبنایی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صفت</a:t>
            </a:r>
          </a:p>
          <a:p>
            <a:endParaRPr lang="fa-IR" dirty="0" smtClean="0"/>
          </a:p>
          <a:p>
            <a:r>
              <a:rPr lang="fa-IR" dirty="0" smtClean="0"/>
              <a:t>صفت شناسه اول</a:t>
            </a:r>
          </a:p>
          <a:p>
            <a:endParaRPr lang="fa-IR" dirty="0"/>
          </a:p>
          <a:p>
            <a:r>
              <a:rPr lang="fa-IR" dirty="0" smtClean="0"/>
              <a:t>صفت شناسه دوم(در صورت وجود)</a:t>
            </a:r>
          </a:p>
          <a:p>
            <a:endParaRPr lang="fa-IR" dirty="0"/>
          </a:p>
          <a:p>
            <a:r>
              <a:rPr lang="fa-IR" dirty="0" smtClean="0"/>
              <a:t>صفت شناسه مرکب(مثلا دو صفتی)</a:t>
            </a:r>
          </a:p>
          <a:p>
            <a:endParaRPr lang="fa-IR" dirty="0"/>
          </a:p>
          <a:p>
            <a:r>
              <a:rPr lang="fa-IR" dirty="0" smtClean="0"/>
              <a:t>صفت چندمقداری</a:t>
            </a:r>
          </a:p>
          <a:p>
            <a:endParaRPr lang="fa-IR" sz="1600" dirty="0"/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0" y="1371601"/>
            <a:ext cx="0" cy="5257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982934" y="1447800"/>
            <a:ext cx="2584013" cy="533400"/>
            <a:chOff x="982934" y="1380850"/>
            <a:chExt cx="2584013" cy="533400"/>
          </a:xfrm>
        </p:grpSpPr>
        <p:sp>
          <p:nvSpPr>
            <p:cNvPr id="24" name="Oval 23"/>
            <p:cNvSpPr/>
            <p:nvPr/>
          </p:nvSpPr>
          <p:spPr>
            <a:xfrm>
              <a:off x="2170170" y="138085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Straight Connector 41"/>
            <p:cNvCxnSpPr>
              <a:endCxn id="24" idx="2"/>
            </p:cNvCxnSpPr>
            <p:nvPr/>
          </p:nvCxnSpPr>
          <p:spPr>
            <a:xfrm>
              <a:off x="982934" y="164755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990600" y="2438400"/>
            <a:ext cx="2617076" cy="533400"/>
            <a:chOff x="1022132" y="2286000"/>
            <a:chExt cx="2617076" cy="533400"/>
          </a:xfrm>
        </p:grpSpPr>
        <p:sp>
          <p:nvSpPr>
            <p:cNvPr id="26" name="Oval 25"/>
            <p:cNvSpPr/>
            <p:nvPr/>
          </p:nvSpPr>
          <p:spPr>
            <a:xfrm>
              <a:off x="2242431" y="22860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514600" y="2667000"/>
              <a:ext cx="843393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26" idx="2"/>
            </p:cNvCxnSpPr>
            <p:nvPr/>
          </p:nvCxnSpPr>
          <p:spPr>
            <a:xfrm>
              <a:off x="1022132" y="2552700"/>
              <a:ext cx="1220299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022132" y="3429000"/>
            <a:ext cx="2623643" cy="533400"/>
            <a:chOff x="1022132" y="3200400"/>
            <a:chExt cx="2623643" cy="533400"/>
          </a:xfrm>
        </p:grpSpPr>
        <p:sp>
          <p:nvSpPr>
            <p:cNvPr id="34" name="Oval 33"/>
            <p:cNvSpPr/>
            <p:nvPr/>
          </p:nvSpPr>
          <p:spPr>
            <a:xfrm>
              <a:off x="2248998" y="32004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21167" y="3581400"/>
              <a:ext cx="843393" cy="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34" idx="2"/>
            </p:cNvCxnSpPr>
            <p:nvPr/>
          </p:nvCxnSpPr>
          <p:spPr>
            <a:xfrm>
              <a:off x="1022132" y="3467100"/>
              <a:ext cx="122686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75380" y="4532585"/>
            <a:ext cx="4020420" cy="572815"/>
            <a:chOff x="475380" y="4191000"/>
            <a:chExt cx="4020420" cy="572815"/>
          </a:xfrm>
        </p:grpSpPr>
        <p:sp>
          <p:nvSpPr>
            <p:cNvPr id="37" name="Oval 36"/>
            <p:cNvSpPr/>
            <p:nvPr/>
          </p:nvSpPr>
          <p:spPr>
            <a:xfrm>
              <a:off x="3099023" y="41910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371192" y="4572000"/>
              <a:ext cx="843393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702246" y="4198883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974415" y="4579883"/>
              <a:ext cx="843393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748351" y="4724400"/>
              <a:ext cx="2715917" cy="394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39" idx="2"/>
            </p:cNvCxnSpPr>
            <p:nvPr/>
          </p:nvCxnSpPr>
          <p:spPr>
            <a:xfrm>
              <a:off x="475380" y="4465583"/>
              <a:ext cx="122686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551041" y="5562600"/>
            <a:ext cx="2584013" cy="533400"/>
            <a:chOff x="1551041" y="4953000"/>
            <a:chExt cx="2584013" cy="533400"/>
          </a:xfrm>
        </p:grpSpPr>
        <p:sp>
          <p:nvSpPr>
            <p:cNvPr id="66" name="Oval 65"/>
            <p:cNvSpPr/>
            <p:nvPr/>
          </p:nvSpPr>
          <p:spPr>
            <a:xfrm>
              <a:off x="2738277" y="4953000"/>
              <a:ext cx="1396777" cy="533400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Straight Connector 66"/>
            <p:cNvCxnSpPr>
              <a:endCxn id="66" idx="2"/>
            </p:cNvCxnSpPr>
            <p:nvPr/>
          </p:nvCxnSpPr>
          <p:spPr>
            <a:xfrm>
              <a:off x="1551041" y="521970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05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نمادهای نمودار </a:t>
            </a:r>
            <a:r>
              <a:rPr lang="en-US" dirty="0" smtClean="0"/>
              <a:t>ER</a:t>
            </a:r>
            <a:r>
              <a:rPr lang="fa-IR" dirty="0" smtClean="0"/>
              <a:t> مبنایی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sz="1200" dirty="0" smtClean="0"/>
          </a:p>
          <a:p>
            <a:r>
              <a:rPr lang="fa-IR" dirty="0" smtClean="0"/>
              <a:t>صفت مرکب</a:t>
            </a:r>
          </a:p>
          <a:p>
            <a:endParaRPr lang="fa-IR" sz="2200" dirty="0" smtClean="0"/>
          </a:p>
          <a:p>
            <a:r>
              <a:rPr lang="fa-IR" dirty="0" smtClean="0"/>
              <a:t>صفت مشتق (مجازی یا محاسبه‏شدنی)</a:t>
            </a:r>
          </a:p>
          <a:p>
            <a:endParaRPr lang="fa-IR" sz="1600" dirty="0"/>
          </a:p>
          <a:p>
            <a:r>
              <a:rPr lang="fa-IR" dirty="0" smtClean="0"/>
              <a:t>چندی نوع‏ارتباط</a:t>
            </a:r>
          </a:p>
          <a:p>
            <a:endParaRPr lang="fa-IR" sz="1600" dirty="0"/>
          </a:p>
          <a:p>
            <a:endParaRPr lang="fa-IR" dirty="0" smtClean="0"/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0" y="1371601"/>
            <a:ext cx="0" cy="5257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066800" y="1371600"/>
            <a:ext cx="3068254" cy="1069428"/>
            <a:chOff x="1135334" y="4874172"/>
            <a:chExt cx="3068254" cy="1069428"/>
          </a:xfrm>
        </p:grpSpPr>
        <p:sp>
          <p:nvSpPr>
            <p:cNvPr id="47" name="Oval 46"/>
            <p:cNvSpPr/>
            <p:nvPr/>
          </p:nvSpPr>
          <p:spPr>
            <a:xfrm>
              <a:off x="2322570" y="54102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Straight Connector 47"/>
            <p:cNvCxnSpPr>
              <a:endCxn id="47" idx="2"/>
            </p:cNvCxnSpPr>
            <p:nvPr/>
          </p:nvCxnSpPr>
          <p:spPr>
            <a:xfrm>
              <a:off x="1135334" y="567690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2667000" y="4874172"/>
              <a:ext cx="698388" cy="383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3505200" y="4874172"/>
              <a:ext cx="698388" cy="383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828800" y="4876800"/>
              <a:ext cx="698388" cy="383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2" name="Straight Connector 51"/>
            <p:cNvCxnSpPr>
              <a:stCxn id="47" idx="7"/>
              <a:endCxn id="50" idx="4"/>
            </p:cNvCxnSpPr>
            <p:nvPr/>
          </p:nvCxnSpPr>
          <p:spPr>
            <a:xfrm flipV="1">
              <a:off x="3514794" y="5257800"/>
              <a:ext cx="339600" cy="2305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7" idx="0"/>
              <a:endCxn id="49" idx="4"/>
            </p:cNvCxnSpPr>
            <p:nvPr/>
          </p:nvCxnSpPr>
          <p:spPr>
            <a:xfrm flipH="1" flipV="1">
              <a:off x="3016194" y="5257800"/>
              <a:ext cx="4765" cy="1524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7" idx="1"/>
              <a:endCxn id="51" idx="4"/>
            </p:cNvCxnSpPr>
            <p:nvPr/>
          </p:nvCxnSpPr>
          <p:spPr>
            <a:xfrm flipH="1" flipV="1">
              <a:off x="2177994" y="5260428"/>
              <a:ext cx="349129" cy="22788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066800" y="2819400"/>
            <a:ext cx="2584013" cy="533400"/>
            <a:chOff x="982934" y="1380850"/>
            <a:chExt cx="2584013" cy="533400"/>
          </a:xfrm>
        </p:grpSpPr>
        <p:sp>
          <p:nvSpPr>
            <p:cNvPr id="53" name="Oval 52"/>
            <p:cNvSpPr/>
            <p:nvPr/>
          </p:nvSpPr>
          <p:spPr>
            <a:xfrm>
              <a:off x="2170170" y="1380850"/>
              <a:ext cx="1396777" cy="5334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Straight Connector 53"/>
            <p:cNvCxnSpPr>
              <a:endCxn id="53" idx="2"/>
            </p:cNvCxnSpPr>
            <p:nvPr/>
          </p:nvCxnSpPr>
          <p:spPr>
            <a:xfrm>
              <a:off x="982934" y="164755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/>
          <p:cNvCxnSpPr>
            <a:stCxn id="58" idx="3"/>
            <a:endCxn id="60" idx="1"/>
          </p:cNvCxnSpPr>
          <p:nvPr/>
        </p:nvCxnSpPr>
        <p:spPr>
          <a:xfrm flipV="1">
            <a:off x="1600200" y="4149617"/>
            <a:ext cx="268349" cy="3283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28600" y="3924300"/>
            <a:ext cx="1371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نوع‏موجودیت 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Flowchart: Decision 59"/>
          <p:cNvSpPr/>
          <p:nvPr/>
        </p:nvSpPr>
        <p:spPr>
          <a:xfrm>
            <a:off x="1868549" y="3769283"/>
            <a:ext cx="1272911" cy="76066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chemeClr val="tx1"/>
                </a:solidFill>
              </a:rPr>
              <a:t>‏ارتباط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429000" y="3917732"/>
            <a:ext cx="1371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نوع‏موجودیت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60" idx="3"/>
            <a:endCxn id="61" idx="1"/>
          </p:cNvCxnSpPr>
          <p:nvPr/>
        </p:nvCxnSpPr>
        <p:spPr>
          <a:xfrm flipV="1">
            <a:off x="3141460" y="4146332"/>
            <a:ext cx="287540" cy="328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0200" y="3832602"/>
            <a:ext cx="509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1</a:t>
            </a:r>
          </a:p>
          <a:p>
            <a:r>
              <a:rPr lang="en-US" dirty="0"/>
              <a:t>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03332" y="3832602"/>
            <a:ext cx="509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32272</TotalTime>
  <Words>5740</Words>
  <Application>Microsoft Office PowerPoint</Application>
  <PresentationFormat>On-screen Show (4:3)</PresentationFormat>
  <Paragraphs>1224</Paragraphs>
  <Slides>73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1_Office Theme</vt:lpstr>
      <vt:lpstr>به نام آنکه جان را فکرت آموخت</vt:lpstr>
      <vt:lpstr>مدل‌سازی معنایی داده‏ها  (Semantic Data Modeling)</vt:lpstr>
      <vt:lpstr>مراحل تولید سیستم اطلاعاتی</vt:lpstr>
      <vt:lpstr>مدل‌سازی معنایی داده‏ها</vt:lpstr>
      <vt:lpstr>مدل‌سازی</vt:lpstr>
      <vt:lpstr>روش ER مبنایی</vt:lpstr>
      <vt:lpstr>نمادهای نمودار ER مبنایی</vt:lpstr>
      <vt:lpstr>نمادهای نمودار ER مبنایی (ادامه)</vt:lpstr>
      <vt:lpstr>نمادهای نمودار ER مبنایی (ادامه)</vt:lpstr>
      <vt:lpstr>ER مبنایی - نوع‏موجودیت</vt:lpstr>
      <vt:lpstr>ER مبنایی - نوع‏موجودیت (ادامه)</vt:lpstr>
      <vt:lpstr>ER مبنایی - نوع‏موجودیت (ادامه)</vt:lpstr>
      <vt:lpstr>ER مبنایی - صفت</vt:lpstr>
      <vt:lpstr>ER مبنایی – صفت (ادامه)</vt:lpstr>
      <vt:lpstr>محدودیت‏های صفت</vt:lpstr>
      <vt:lpstr>ER مبنایی – صفت (ادامه 1)</vt:lpstr>
      <vt:lpstr>ER مبنایی – صفت (ادامه 2)</vt:lpstr>
      <vt:lpstr>ER مبنایی – صفت (ادامه 3)</vt:lpstr>
      <vt:lpstr>ER مبنایی – صفت (ادامه 4)</vt:lpstr>
      <vt:lpstr>ER مبنایی – نوع‏ارتباط</vt:lpstr>
      <vt:lpstr>ER مبنایی – نوع‏ارتباط (ادامه 1)</vt:lpstr>
      <vt:lpstr>ER مبنایی – نوع‏ارتباط (ادامه 2)</vt:lpstr>
      <vt:lpstr>ER مبنایی – نوع‏ارتباط (ادامه 3)</vt:lpstr>
      <vt:lpstr>ER مبنایی – نوع‏ارتباط (ادامه 4)</vt:lpstr>
      <vt:lpstr>ER مبنایی – نوع‏ارتباط (ادامه 5)</vt:lpstr>
      <vt:lpstr>ER مبنایی – نوع‏ارتباط (ادامه 5)</vt:lpstr>
      <vt:lpstr>ER مبنایی – نوع‏ارتباط (ادامه 6)</vt:lpstr>
      <vt:lpstr>ER مبنایی – نوع‏ارتباط (ادامه 7)</vt:lpstr>
      <vt:lpstr>ER مبنایی – نوع‏ارتباط (ادامه 8)</vt:lpstr>
      <vt:lpstr>ER مبنایی – نوع‏ارتباط (ادامه 9)</vt:lpstr>
      <vt:lpstr>ER مبنایی – نوع‏ارتباط (ادامه 10)</vt:lpstr>
      <vt:lpstr>ER مبنایی – نوع‏ارتباط (ادامه 11)</vt:lpstr>
      <vt:lpstr>ER مبنایی – نوع‏ارتباط (ادامه 12)</vt:lpstr>
      <vt:lpstr>ER مبنایی – نوع‏ارتباط (ادامه 13)</vt:lpstr>
      <vt:lpstr>مثال: محیط دانشکده</vt:lpstr>
      <vt:lpstr>مثال: محیط دانشکده (ادامه 1)</vt:lpstr>
      <vt:lpstr>مثال: محیط تولید</vt:lpstr>
      <vt:lpstr>بحث تکمیلی: نوع‏موجودیت ضعیف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 : نوع‏موجودیت ضعیف (ادامه)</vt:lpstr>
      <vt:lpstr>نکات راهنمای تدوین نمودار ER</vt:lpstr>
      <vt:lpstr>ER گسترش یافته</vt:lpstr>
      <vt:lpstr>ارتباط “IS A”</vt:lpstr>
      <vt:lpstr>ارتباط “IS A” (ادامه)</vt:lpstr>
      <vt:lpstr>ارتباط “IS A” (ادامه)</vt:lpstr>
      <vt:lpstr>ارتباط “IS A” - تخصیص</vt:lpstr>
      <vt:lpstr>ارتباط “IS A” – تخصیص (ادامه)</vt:lpstr>
      <vt:lpstr>ارتباط “IS A” – تخصیص (ادامه)</vt:lpstr>
      <vt:lpstr>ارتباط “IS A” (ادامه)</vt:lpstr>
      <vt:lpstr>ارتباط “IS A” (ادامه)</vt:lpstr>
      <vt:lpstr>زیرنوع اجتماع (U-Type)</vt:lpstr>
      <vt:lpstr>زیرنوع اجتماع (ادامه)</vt:lpstr>
      <vt:lpstr>زیرنوع اجتماع (ادامه)</vt:lpstr>
      <vt:lpstr>زیرنوع اجتماع (ادامه)</vt:lpstr>
      <vt:lpstr>تعمیم (Generalization)</vt:lpstr>
      <vt:lpstr>تعمیم (ادامه)</vt:lpstr>
      <vt:lpstr>تعمیم (ادامه)</vt:lpstr>
      <vt:lpstr>ارتباط “IS-A-PART Of” یا “Has-A” یا “Contains”</vt:lpstr>
      <vt:lpstr>ارتباط “IS-A-PART Of” (ادامه)</vt:lpstr>
      <vt:lpstr>ارتباط “IS-A-PART Of” (ادامه)</vt:lpstr>
      <vt:lpstr>ارتباط با ارتباط</vt:lpstr>
      <vt:lpstr>ارتباط با ارتباط (ادامه)</vt:lpstr>
      <vt:lpstr>ارتباط با ارتباط (ادامه)</vt:lpstr>
      <vt:lpstr>مدل‌سازی معنایی داده ها</vt:lpstr>
      <vt:lpstr>مراحل مدل‌سازی معنایی داده‏ها</vt:lpstr>
      <vt:lpstr>یکپارچه‏سازی نمودارهای جزیی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Mahmoud</cp:lastModifiedBy>
  <cp:revision>985</cp:revision>
  <dcterms:created xsi:type="dcterms:W3CDTF">2012-08-03T07:41:40Z</dcterms:created>
  <dcterms:modified xsi:type="dcterms:W3CDTF">2014-03-12T14:43:58Z</dcterms:modified>
</cp:coreProperties>
</file>