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0" r:id="rId6"/>
    <p:sldId id="287" r:id="rId7"/>
    <p:sldId id="261" r:id="rId8"/>
    <p:sldId id="262" r:id="rId9"/>
    <p:sldId id="288" r:id="rId10"/>
    <p:sldId id="266" r:id="rId11"/>
    <p:sldId id="267" r:id="rId12"/>
    <p:sldId id="268" r:id="rId13"/>
    <p:sldId id="269" r:id="rId14"/>
    <p:sldId id="285" r:id="rId15"/>
    <p:sldId id="270" r:id="rId16"/>
    <p:sldId id="271" r:id="rId17"/>
    <p:sldId id="272" r:id="rId18"/>
    <p:sldId id="273" r:id="rId19"/>
    <p:sldId id="284" r:id="rId20"/>
    <p:sldId id="283" r:id="rId21"/>
    <p:sldId id="282" r:id="rId22"/>
    <p:sldId id="274" r:id="rId23"/>
    <p:sldId id="275" r:id="rId24"/>
    <p:sldId id="276" r:id="rId25"/>
    <p:sldId id="277" r:id="rId26"/>
    <p:sldId id="278" r:id="rId27"/>
    <p:sldId id="280" r:id="rId28"/>
    <p:sldId id="297" r:id="rId29"/>
    <p:sldId id="286" r:id="rId30"/>
    <p:sldId id="281" r:id="rId31"/>
    <p:sldId id="279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8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14B1C2"/>
    <a:srgbClr val="1FB913"/>
    <a:srgbClr val="25C1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3" autoAdjust="0"/>
    <p:restoredTop sz="86410" autoAdjust="0"/>
  </p:normalViewPr>
  <p:slideViewPr>
    <p:cSldViewPr>
      <p:cViewPr varScale="1">
        <p:scale>
          <a:sx n="79" d="100"/>
          <a:sy n="79" d="100"/>
        </p:scale>
        <p:origin x="88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312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5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5/4/2014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5/4/2014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07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5/4/2014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09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5/4/2014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88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04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76200"/>
            <a:ext cx="8610600" cy="533400"/>
          </a:xfrm>
        </p:spPr>
        <p:txBody>
          <a:bodyPr>
            <a:normAutofit/>
          </a:bodyPr>
          <a:lstStyle>
            <a:lvl1pPr marL="342900" indent="-342900" algn="r" rtl="1">
              <a:buFont typeface="Arial" pitchFamily="34" charset="0"/>
              <a:buChar char="•"/>
              <a:defRPr sz="2300" b="1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5/4/2014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2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1800" b="1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1600" b="1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400" b="1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200" b="1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200" b="1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+mn-cs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128773" y="776372"/>
            <a:ext cx="7470681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1213884" y="838200"/>
            <a:ext cx="1681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فصل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اول - مقدمه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3411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buFont typeface="Arial" pitchFamily="34" charset="0"/>
              <a:buChar char="•"/>
              <a:defRPr sz="2300" b="1" i="1" u="sng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1800" b="1">
                <a:latin typeface="Times New Roman" pitchFamily="18" charset="0"/>
                <a:cs typeface="+mj-cs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1600" b="1">
                <a:latin typeface="Times New Roman" pitchFamily="18" charset="0"/>
                <a:cs typeface="B Roya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400" b="1">
                <a:latin typeface="Times New Roman" pitchFamily="18" charset="0"/>
                <a:cs typeface="B Roya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200" b="1">
                <a:latin typeface="Times New Roman" pitchFamily="18" charset="0"/>
                <a:cs typeface="B Roya" pitchFamily="2" charset="-78"/>
              </a:defRPr>
            </a:lvl4pPr>
            <a:lvl5pPr algn="r" rtl="1">
              <a:lnSpc>
                <a:spcPct val="150000"/>
              </a:lnSpc>
              <a:defRPr sz="1200" b="1">
                <a:latin typeface="Times New Roman" pitchFamily="18" charset="0"/>
                <a:cs typeface="B Roya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+mn-cs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213884" y="838200"/>
            <a:ext cx="1681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Roya" pitchFamily="2" charset="-78"/>
              </a:rPr>
              <a:t>فصل</a:t>
            </a:r>
            <a:r>
              <a:rPr lang="fa-IR" sz="1600" b="1" baseline="0" dirty="0" smtClean="0">
                <a:solidFill>
                  <a:schemeClr val="bg1"/>
                </a:solidFill>
                <a:cs typeface="B Roya" pitchFamily="2" charset="-78"/>
              </a:rPr>
              <a:t> اول - مقدمه</a:t>
            </a:r>
            <a:endParaRPr lang="en-US" sz="1600" b="1" dirty="0" smtClean="0">
              <a:solidFill>
                <a:schemeClr val="bg1"/>
              </a:solidFill>
              <a:cs typeface="B Roya" pitchFamily="2" charset="-78"/>
            </a:endParaRPr>
          </a:p>
        </p:txBody>
      </p:sp>
      <p:pic>
        <p:nvPicPr>
          <p:cNvPr id="3074" name="Picture 2" descr="\\VBOXSVR\mahmoud\Documents\EDU\Sharif\DB\TA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9" y="156979"/>
            <a:ext cx="1084211" cy="108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16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334962"/>
          </a:xfrm>
        </p:spPr>
        <p:txBody>
          <a:bodyPr>
            <a:noAutofit/>
          </a:bodyPr>
          <a:lstStyle>
            <a:lvl1pPr marL="342900" indent="-342900" algn="r" rtl="1">
              <a:buFont typeface="Arial" pitchFamily="34" charset="0"/>
              <a:buChar char="•"/>
              <a:defRPr sz="2200" b="1" i="1" u="sng"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>
            <a:lvl1pPr marL="342900" indent="-342900" algn="r" rtl="1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>
                <a:latin typeface="Times New Roman" pitchFamily="18" charset="0"/>
                <a:cs typeface="B Roya" pitchFamily="2" charset="-78"/>
              </a:defRPr>
            </a:lvl1pPr>
            <a:lvl2pPr marL="742950" indent="-285750" algn="r" rtl="1"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>
                <a:latin typeface="Times New Roman" pitchFamily="18" charset="0"/>
                <a:cs typeface="B Roya" pitchFamily="2" charset="-78"/>
              </a:defRPr>
            </a:lvl2pPr>
            <a:lvl3pPr marL="1143000" indent="-228600" algn="r" rtl="1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>
                <a:latin typeface="Times New Roman" pitchFamily="18" charset="0"/>
                <a:cs typeface="B Roya" pitchFamily="2" charset="-78"/>
              </a:defRPr>
            </a:lvl3pPr>
            <a:lvl4pPr algn="r" rtl="1">
              <a:defRPr>
                <a:latin typeface="Times New Roman" pitchFamily="18" charset="0"/>
                <a:cs typeface="B Roya" pitchFamily="2" charset="-78"/>
              </a:defRPr>
            </a:lvl4pPr>
            <a:lvl5pPr algn="r" rtl="1">
              <a:defRPr>
                <a:latin typeface="Times New Roman" pitchFamily="18" charset="0"/>
                <a:cs typeface="B Roya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28600" y="685800"/>
            <a:ext cx="80772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28600" y="685800"/>
            <a:ext cx="8077200" cy="228600"/>
          </a:xfrm>
          <a:prstGeom prst="rect">
            <a:avLst/>
          </a:prstGeom>
        </p:spPr>
        <p:txBody>
          <a:bodyPr anchor="b">
            <a:normAutofit fontScale="92500" lnSpcReduction="20000"/>
          </a:bodyPr>
          <a:lstStyle>
            <a:lvl1pPr marL="342900" indent="-342900" algn="r" defTabSz="914400" rtl="1" eaLnBrk="1" latinLnBrk="0" hangingPunct="1">
              <a:spcBef>
                <a:spcPct val="0"/>
              </a:spcBef>
              <a:buFont typeface="Arial" pitchFamily="34" charset="0"/>
              <a:buChar char="•"/>
              <a:defRPr sz="2300" b="1" i="1" u="sng" kern="1200">
                <a:solidFill>
                  <a:schemeClr val="tx1"/>
                </a:solidFill>
                <a:effectLst/>
                <a:latin typeface="Times New Roman" pitchFamily="18" charset="0"/>
                <a:ea typeface="+mj-ea"/>
                <a:cs typeface="B Titr" pitchFamily="2" charset="-78"/>
              </a:defRPr>
            </a:lvl1pPr>
          </a:lstStyle>
          <a:p>
            <a:pPr marL="0" indent="0">
              <a:buNone/>
            </a:pPr>
            <a:r>
              <a:rPr lang="fa-IR" sz="1200" i="0" u="none" dirty="0" smtClean="0">
                <a:solidFill>
                  <a:schemeClr val="bg1"/>
                </a:solidFill>
              </a:rPr>
              <a:t>بخش اول - مقدمه</a:t>
            </a:r>
            <a:endParaRPr lang="en-US" sz="1200" i="0" u="none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369923" y="685800"/>
            <a:ext cx="545477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033596B-A4C2-49D0-BD0E-150E1D466AB0}" type="slidenum">
              <a:rPr lang="fa-IR" smtClean="0">
                <a:cs typeface="B Roya" pitchFamily="2" charset="-78"/>
              </a:rPr>
              <a:pPr/>
              <a:t>‹#›</a:t>
            </a:fld>
            <a:endParaRPr lang="en-US" dirty="0">
              <a:cs typeface="B Roy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89096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5/4/2014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2" descr="\\VBOXSVR\mahmoud\Documents\EDU\Sharif\DB\TA\D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1097"/>
            <a:ext cx="921117" cy="108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320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9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5/4/2014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85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5/4/2014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5/4/2014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9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5" r:id="rId3"/>
    <p:sldLayoutId id="2147483650" r:id="rId4"/>
    <p:sldLayoutId id="2147483674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sz="4400" dirty="0" smtClean="0">
                <a:cs typeface="+mj-cs"/>
              </a:rPr>
              <a:t>بخش </a:t>
            </a:r>
            <a:r>
              <a:rPr lang="fa-IR" sz="4400" smtClean="0">
                <a:cs typeface="+mj-cs"/>
              </a:rPr>
              <a:t>اول :</a:t>
            </a:r>
          </a:p>
          <a:p>
            <a:pPr algn="r"/>
            <a:r>
              <a:rPr lang="fa-IR" sz="4400" smtClean="0">
                <a:cs typeface="+mj-cs"/>
              </a:rPr>
              <a:t> </a:t>
            </a:r>
            <a:r>
              <a:rPr lang="fa-IR" sz="4400" dirty="0" smtClean="0">
                <a:cs typeface="+mj-cs"/>
              </a:rPr>
              <a:t>مقدمه</a:t>
            </a:r>
            <a:endParaRPr lang="en-US" sz="4400" dirty="0">
              <a:cs typeface="+mj-cs"/>
            </a:endParaRPr>
          </a:p>
        </p:txBody>
      </p:sp>
      <p:pic>
        <p:nvPicPr>
          <p:cNvPr id="9" name="Picture 2" descr="\\VBOXSVR\mahmoud\Documents\EDU\Sharif\DB\TA\slides\db-mark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18330"/>
            <a:ext cx="2044070" cy="204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7"/>
          <p:cNvSpPr txBox="1">
            <a:spLocks/>
          </p:cNvSpPr>
          <p:nvPr/>
        </p:nvSpPr>
        <p:spPr>
          <a:xfrm>
            <a:off x="685800" y="46482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b="1" dirty="0" smtClean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 smtClean="0">
              <a:cs typeface="B Nazanin" pitchFamily="2" charset="-78"/>
            </a:endParaRPr>
          </a:p>
          <a:p>
            <a:pPr rtl="1"/>
            <a:r>
              <a:rPr lang="fa-IR" dirty="0" smtClean="0">
                <a:cs typeface="B Nazanin" pitchFamily="2" charset="-78"/>
              </a:rPr>
              <a:t>نیمسال </a:t>
            </a:r>
            <a:r>
              <a:rPr lang="fa-IR" smtClean="0">
                <a:cs typeface="B Nazanin" pitchFamily="2" charset="-78"/>
              </a:rPr>
              <a:t>اول 92-93</a:t>
            </a:r>
            <a:endParaRPr lang="fa-IR" dirty="0" smtClean="0">
              <a:cs typeface="B Nazanin" pitchFamily="2" charset="-78"/>
            </a:endParaRP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 smtClean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6089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پایگاه داده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/>
          <a:lstStyle/>
          <a:p>
            <a:r>
              <a:rPr lang="fa-IR" sz="2400" dirty="0" smtClean="0"/>
              <a:t>تعریف پایگاه داده:</a:t>
            </a:r>
          </a:p>
          <a:p>
            <a:pPr lvl="1"/>
            <a:r>
              <a:rPr lang="fa-IR" dirty="0" smtClean="0"/>
              <a:t>مجموعه‏ای است از داده‏های ذخیره شده، پایا</a:t>
            </a:r>
            <a:r>
              <a:rPr lang="en-US" dirty="0" smtClean="0"/>
              <a:t> </a:t>
            </a:r>
            <a:r>
              <a:rPr lang="fa-IR" dirty="0" smtClean="0"/>
              <a:t>، مجتمع ، به هم مرتبط ، و حتی الامکان فاقد افزونگی، (دارای معماری خاصّ خود، مبتنی بر یک مدل داده ای مشخص) ، تحت کنترل یک سیستم متمرکز، مورد استفاده یک یا چند کاربر، در یک سازمان (در یک محیط) ،  به طور اشتراکی</a:t>
            </a:r>
            <a:r>
              <a:rPr lang="fa-IR" dirty="0"/>
              <a:t> </a:t>
            </a:r>
            <a:r>
              <a:rPr lang="fa-IR" dirty="0" smtClean="0"/>
              <a:t>و همروند.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3415284" y="1295400"/>
            <a:ext cx="1385316" cy="1066800"/>
            <a:chOff x="3193542" y="1219200"/>
            <a:chExt cx="1385316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4114800" y="1676400"/>
              <a:ext cx="0" cy="26294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3193542" y="1219200"/>
              <a:ext cx="1385316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Interconnected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657600" y="2286000"/>
              <a:ext cx="8382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648200" y="1295400"/>
            <a:ext cx="1143000" cy="1066800"/>
            <a:chOff x="4495800" y="1219200"/>
            <a:chExt cx="1143000" cy="1066800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4953000" y="1637005"/>
              <a:ext cx="57150" cy="30234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4495800" y="1219200"/>
              <a:ext cx="11430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Integrated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648200" y="2286000"/>
              <a:ext cx="39102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334000" y="1371600"/>
            <a:ext cx="1600200" cy="990600"/>
            <a:chOff x="5181600" y="1295400"/>
            <a:chExt cx="1600200" cy="99060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5410200" y="1718256"/>
              <a:ext cx="457200" cy="26294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/>
            <p:cNvSpPr/>
            <p:nvPr/>
          </p:nvSpPr>
          <p:spPr>
            <a:xfrm>
              <a:off x="5638800" y="1295400"/>
              <a:ext cx="11430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Persistent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5181600" y="2286000"/>
              <a:ext cx="24279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5410200" y="3124200"/>
            <a:ext cx="1333500" cy="914400"/>
            <a:chOff x="6096000" y="2971800"/>
            <a:chExt cx="1333500" cy="914400"/>
          </a:xfrm>
        </p:grpSpPr>
        <p:cxnSp>
          <p:nvCxnSpPr>
            <p:cNvPr id="25" name="Straight Arrow Connector 24"/>
            <p:cNvCxnSpPr>
              <a:endCxn id="26" idx="0"/>
            </p:cNvCxnSpPr>
            <p:nvPr/>
          </p:nvCxnSpPr>
          <p:spPr>
            <a:xfrm flipH="1">
              <a:off x="6762750" y="2971800"/>
              <a:ext cx="19050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/>
            <p:cNvSpPr/>
            <p:nvPr/>
          </p:nvSpPr>
          <p:spPr>
            <a:xfrm>
              <a:off x="6096000" y="3352800"/>
              <a:ext cx="13335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Concurrent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19374" y="2971800"/>
              <a:ext cx="39102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6570269" y="3124200"/>
            <a:ext cx="1061236" cy="838200"/>
            <a:chOff x="7320764" y="2971800"/>
            <a:chExt cx="1061236" cy="838200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7543800" y="2971800"/>
              <a:ext cx="140895" cy="3048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7391400" y="3276600"/>
              <a:ext cx="9906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Shared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320764" y="2971800"/>
              <a:ext cx="473142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505074" y="2743200"/>
            <a:ext cx="1876926" cy="990600"/>
            <a:chOff x="5628774" y="2590800"/>
            <a:chExt cx="1876926" cy="990600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5867400" y="2590800"/>
              <a:ext cx="714375" cy="5334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6172200" y="3048000"/>
              <a:ext cx="13335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Data Model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628774" y="2590800"/>
              <a:ext cx="84822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1524000" y="1295400"/>
            <a:ext cx="1371600" cy="1066800"/>
            <a:chOff x="3200400" y="1219200"/>
            <a:chExt cx="1371600" cy="1066800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3962400" y="1676400"/>
              <a:ext cx="0" cy="26294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43"/>
            <p:cNvSpPr/>
            <p:nvPr/>
          </p:nvSpPr>
          <p:spPr>
            <a:xfrm>
              <a:off x="3200400" y="1219200"/>
              <a:ext cx="13716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Redundancy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3657600" y="2286000"/>
              <a:ext cx="51657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467100" y="2781300"/>
            <a:ext cx="1333500" cy="914400"/>
            <a:chOff x="6096000" y="2971800"/>
            <a:chExt cx="1333500" cy="914400"/>
          </a:xfrm>
        </p:grpSpPr>
        <p:cxnSp>
          <p:nvCxnSpPr>
            <p:cNvPr id="47" name="Straight Arrow Connector 46"/>
            <p:cNvCxnSpPr>
              <a:endCxn id="48" idx="0"/>
            </p:cNvCxnSpPr>
            <p:nvPr/>
          </p:nvCxnSpPr>
          <p:spPr>
            <a:xfrm flipH="1">
              <a:off x="6762750" y="2971800"/>
              <a:ext cx="19050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6096000" y="3352800"/>
              <a:ext cx="13335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Centralized System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6307776" y="2971800"/>
              <a:ext cx="1014222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1562100" y="2773101"/>
            <a:ext cx="1333500" cy="914400"/>
            <a:chOff x="6096000" y="2971800"/>
            <a:chExt cx="1333500" cy="914400"/>
          </a:xfrm>
        </p:grpSpPr>
        <p:cxnSp>
          <p:nvCxnSpPr>
            <p:cNvPr id="51" name="Straight Arrow Connector 50"/>
            <p:cNvCxnSpPr>
              <a:endCxn id="52" idx="0"/>
            </p:cNvCxnSpPr>
            <p:nvPr/>
          </p:nvCxnSpPr>
          <p:spPr>
            <a:xfrm flipH="1">
              <a:off x="6762750" y="2971800"/>
              <a:ext cx="19050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6096000" y="3352800"/>
              <a:ext cx="13335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Multi User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6307776" y="2971800"/>
              <a:ext cx="1014222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5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550" y="1511678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187771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پایگاه داده – مثال مقدماتی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257799"/>
          </a:xfrm>
        </p:spPr>
        <p:txBody>
          <a:bodyPr>
            <a:noAutofit/>
          </a:bodyPr>
          <a:lstStyle/>
          <a:p>
            <a:r>
              <a:rPr lang="fa-IR" sz="2000" dirty="0" smtClean="0">
                <a:solidFill>
                  <a:srgbClr val="7030A0"/>
                </a:solidFill>
              </a:rPr>
              <a:t>          کاربردی </a:t>
            </a:r>
          </a:p>
          <a:p>
            <a:pPr lvl="1"/>
            <a:r>
              <a:rPr lang="fa-IR" sz="2000" dirty="0" smtClean="0"/>
              <a:t>محیط عملیاتی: دانشگاه</a:t>
            </a:r>
          </a:p>
          <a:p>
            <a:pPr lvl="1"/>
            <a:endParaRPr lang="fa-IR" sz="1800" b="0" dirty="0"/>
          </a:p>
          <a:p>
            <a:pPr lvl="1"/>
            <a:endParaRPr lang="fa-IR" sz="1800" b="0" dirty="0" smtClean="0"/>
          </a:p>
          <a:p>
            <a:pPr lvl="1"/>
            <a:endParaRPr lang="fa-IR" sz="1800" b="0" dirty="0"/>
          </a:p>
          <a:p>
            <a:pPr lvl="1"/>
            <a:endParaRPr lang="fa-IR" sz="1800" b="0" dirty="0" smtClean="0"/>
          </a:p>
          <a:p>
            <a:pPr lvl="1"/>
            <a:endParaRPr lang="fa-IR" sz="1800" b="0" dirty="0" smtClean="0"/>
          </a:p>
          <a:p>
            <a:pPr lvl="1"/>
            <a:r>
              <a:rPr lang="fa-IR" sz="1800" b="0" dirty="0" smtClean="0"/>
              <a:t>: هر محیط از تعدادی زیر محیط تشکیل شده است.</a:t>
            </a:r>
          </a:p>
          <a:p>
            <a:pPr lvl="1"/>
            <a:r>
              <a:rPr lang="fa-IR" sz="1800" b="0" dirty="0" smtClean="0"/>
              <a:t>در هر محیط مجموعه‏ای از  </a:t>
            </a:r>
            <a:r>
              <a:rPr lang="fa-IR" sz="1800" b="0" dirty="0" smtClean="0">
                <a:solidFill>
                  <a:srgbClr val="C00000"/>
                </a:solidFill>
              </a:rPr>
              <a:t>نوع‏موجودیت‏ها </a:t>
            </a:r>
            <a:r>
              <a:rPr lang="en-US" sz="1800" b="0" dirty="0" smtClean="0">
                <a:solidFill>
                  <a:srgbClr val="C00000"/>
                </a:solidFill>
              </a:rPr>
              <a:t> </a:t>
            </a:r>
            <a:r>
              <a:rPr lang="fa-IR" sz="1800" b="0" dirty="0" smtClean="0"/>
              <a:t>وجود دارند که نیازهای                  کاربران ناظر به آنها است. (یعنی به داده‏هایی در مورد آنها نیاز دارند.)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3400" y="1818128"/>
            <a:ext cx="3209588" cy="2807327"/>
            <a:chOff x="2675757" y="1818128"/>
            <a:chExt cx="3209588" cy="2807327"/>
          </a:xfrm>
        </p:grpSpPr>
        <p:grpSp>
          <p:nvGrpSpPr>
            <p:cNvPr id="11" name="Group 10"/>
            <p:cNvGrpSpPr/>
            <p:nvPr/>
          </p:nvGrpSpPr>
          <p:grpSpPr>
            <a:xfrm>
              <a:off x="2838163" y="1818128"/>
              <a:ext cx="2895531" cy="2807327"/>
              <a:chOff x="2838163" y="1818128"/>
              <a:chExt cx="2895531" cy="2807327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2838163" y="1818128"/>
                <a:ext cx="2895531" cy="2807327"/>
              </a:xfrm>
              <a:custGeom>
                <a:avLst/>
                <a:gdLst>
                  <a:gd name="connsiteX0" fmla="*/ 33826 w 2895531"/>
                  <a:gd name="connsiteY0" fmla="*/ 1195528 h 2807327"/>
                  <a:gd name="connsiteX1" fmla="*/ 291403 w 2895531"/>
                  <a:gd name="connsiteY1" fmla="*/ 796283 h 2807327"/>
                  <a:gd name="connsiteX2" fmla="*/ 330040 w 2895531"/>
                  <a:gd name="connsiteY2" fmla="*/ 345523 h 2807327"/>
                  <a:gd name="connsiteX3" fmla="*/ 523223 w 2895531"/>
                  <a:gd name="connsiteY3" fmla="*/ 75066 h 2807327"/>
                  <a:gd name="connsiteX4" fmla="*/ 1012620 w 2895531"/>
                  <a:gd name="connsiteY4" fmla="*/ 87945 h 2807327"/>
                  <a:gd name="connsiteX5" fmla="*/ 1527775 w 2895531"/>
                  <a:gd name="connsiteY5" fmla="*/ 10672 h 2807327"/>
                  <a:gd name="connsiteX6" fmla="*/ 2017172 w 2895531"/>
                  <a:gd name="connsiteY6" fmla="*/ 358402 h 2807327"/>
                  <a:gd name="connsiteX7" fmla="*/ 2545206 w 2895531"/>
                  <a:gd name="connsiteY7" fmla="*/ 487190 h 2807327"/>
                  <a:gd name="connsiteX8" fmla="*/ 2892936 w 2895531"/>
                  <a:gd name="connsiteY8" fmla="*/ 1028103 h 2807327"/>
                  <a:gd name="connsiteX9" fmla="*/ 2648237 w 2895531"/>
                  <a:gd name="connsiteY9" fmla="*/ 1839472 h 2807327"/>
                  <a:gd name="connsiteX10" fmla="*/ 1720958 w 2895531"/>
                  <a:gd name="connsiteY10" fmla="*/ 2264475 h 2807327"/>
                  <a:gd name="connsiteX11" fmla="*/ 1051257 w 2895531"/>
                  <a:gd name="connsiteY11" fmla="*/ 2805387 h 2807327"/>
                  <a:gd name="connsiteX12" fmla="*/ 330040 w 2895531"/>
                  <a:gd name="connsiteY12" fmla="*/ 2419021 h 2807327"/>
                  <a:gd name="connsiteX13" fmla="*/ 342919 w 2895531"/>
                  <a:gd name="connsiteY13" fmla="*/ 1749320 h 2807327"/>
                  <a:gd name="connsiteX14" fmla="*/ 33826 w 2895531"/>
                  <a:gd name="connsiteY14" fmla="*/ 1543258 h 2807327"/>
                  <a:gd name="connsiteX15" fmla="*/ 33826 w 2895531"/>
                  <a:gd name="connsiteY15" fmla="*/ 1195528 h 2807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95531" h="2807327">
                    <a:moveTo>
                      <a:pt x="33826" y="1195528"/>
                    </a:moveTo>
                    <a:cubicBezTo>
                      <a:pt x="76755" y="1071032"/>
                      <a:pt x="242034" y="937950"/>
                      <a:pt x="291403" y="796283"/>
                    </a:cubicBezTo>
                    <a:cubicBezTo>
                      <a:pt x="340772" y="654616"/>
                      <a:pt x="291403" y="465726"/>
                      <a:pt x="330040" y="345523"/>
                    </a:cubicBezTo>
                    <a:cubicBezTo>
                      <a:pt x="368677" y="225320"/>
                      <a:pt x="409460" y="117996"/>
                      <a:pt x="523223" y="75066"/>
                    </a:cubicBezTo>
                    <a:cubicBezTo>
                      <a:pt x="636986" y="32136"/>
                      <a:pt x="845195" y="98677"/>
                      <a:pt x="1012620" y="87945"/>
                    </a:cubicBezTo>
                    <a:cubicBezTo>
                      <a:pt x="1180045" y="77213"/>
                      <a:pt x="1360350" y="-34404"/>
                      <a:pt x="1527775" y="10672"/>
                    </a:cubicBezTo>
                    <a:cubicBezTo>
                      <a:pt x="1695200" y="55748"/>
                      <a:pt x="1847600" y="278982"/>
                      <a:pt x="2017172" y="358402"/>
                    </a:cubicBezTo>
                    <a:cubicBezTo>
                      <a:pt x="2186744" y="437822"/>
                      <a:pt x="2399245" y="375573"/>
                      <a:pt x="2545206" y="487190"/>
                    </a:cubicBezTo>
                    <a:cubicBezTo>
                      <a:pt x="2691167" y="598807"/>
                      <a:pt x="2875764" y="802723"/>
                      <a:pt x="2892936" y="1028103"/>
                    </a:cubicBezTo>
                    <a:cubicBezTo>
                      <a:pt x="2910108" y="1253483"/>
                      <a:pt x="2843567" y="1633410"/>
                      <a:pt x="2648237" y="1839472"/>
                    </a:cubicBezTo>
                    <a:cubicBezTo>
                      <a:pt x="2452907" y="2045534"/>
                      <a:pt x="1987121" y="2103489"/>
                      <a:pt x="1720958" y="2264475"/>
                    </a:cubicBezTo>
                    <a:cubicBezTo>
                      <a:pt x="1454795" y="2425461"/>
                      <a:pt x="1283077" y="2779629"/>
                      <a:pt x="1051257" y="2805387"/>
                    </a:cubicBezTo>
                    <a:cubicBezTo>
                      <a:pt x="819437" y="2831145"/>
                      <a:pt x="448096" y="2595032"/>
                      <a:pt x="330040" y="2419021"/>
                    </a:cubicBezTo>
                    <a:cubicBezTo>
                      <a:pt x="211984" y="2243010"/>
                      <a:pt x="392288" y="1895280"/>
                      <a:pt x="342919" y="1749320"/>
                    </a:cubicBezTo>
                    <a:cubicBezTo>
                      <a:pt x="293550" y="1603360"/>
                      <a:pt x="81049" y="1635557"/>
                      <a:pt x="33826" y="1543258"/>
                    </a:cubicBezTo>
                    <a:cubicBezTo>
                      <a:pt x="-13397" y="1450959"/>
                      <a:pt x="-9103" y="1320024"/>
                      <a:pt x="33826" y="1195528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2923504" y="2086377"/>
                <a:ext cx="1764406" cy="856268"/>
              </a:xfrm>
              <a:custGeom>
                <a:avLst/>
                <a:gdLst>
                  <a:gd name="connsiteX0" fmla="*/ 0 w 1764406"/>
                  <a:gd name="connsiteY0" fmla="*/ 837127 h 856268"/>
                  <a:gd name="connsiteX1" fmla="*/ 734096 w 1764406"/>
                  <a:gd name="connsiteY1" fmla="*/ 746975 h 856268"/>
                  <a:gd name="connsiteX2" fmla="*/ 1764406 w 1764406"/>
                  <a:gd name="connsiteY2" fmla="*/ 0 h 85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64406" h="856268">
                    <a:moveTo>
                      <a:pt x="0" y="837127"/>
                    </a:moveTo>
                    <a:cubicBezTo>
                      <a:pt x="220014" y="861811"/>
                      <a:pt x="440028" y="886496"/>
                      <a:pt x="734096" y="746975"/>
                    </a:cubicBezTo>
                    <a:cubicBezTo>
                      <a:pt x="1028164" y="607454"/>
                      <a:pt x="1396285" y="303727"/>
                      <a:pt x="1764406" y="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4108361" y="2550017"/>
                <a:ext cx="1468191" cy="1004552"/>
              </a:xfrm>
              <a:custGeom>
                <a:avLst/>
                <a:gdLst>
                  <a:gd name="connsiteX0" fmla="*/ 0 w 1468191"/>
                  <a:gd name="connsiteY0" fmla="*/ 0 h 1004552"/>
                  <a:gd name="connsiteX1" fmla="*/ 360608 w 1468191"/>
                  <a:gd name="connsiteY1" fmla="*/ 321972 h 1004552"/>
                  <a:gd name="connsiteX2" fmla="*/ 953036 w 1468191"/>
                  <a:gd name="connsiteY2" fmla="*/ 399245 h 1004552"/>
                  <a:gd name="connsiteX3" fmla="*/ 1468191 w 1468191"/>
                  <a:gd name="connsiteY3" fmla="*/ 1004552 h 100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191" h="1004552">
                    <a:moveTo>
                      <a:pt x="0" y="0"/>
                    </a:moveTo>
                    <a:cubicBezTo>
                      <a:pt x="100884" y="127715"/>
                      <a:pt x="201769" y="255431"/>
                      <a:pt x="360608" y="321972"/>
                    </a:cubicBezTo>
                    <a:cubicBezTo>
                      <a:pt x="519447" y="388513"/>
                      <a:pt x="768439" y="285482"/>
                      <a:pt x="953036" y="399245"/>
                    </a:cubicBezTo>
                    <a:cubicBezTo>
                      <a:pt x="1137633" y="513008"/>
                      <a:pt x="1302912" y="758780"/>
                      <a:pt x="1468191" y="100455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3168203" y="2897746"/>
                <a:ext cx="1378039" cy="794271"/>
              </a:xfrm>
              <a:custGeom>
                <a:avLst/>
                <a:gdLst>
                  <a:gd name="connsiteX0" fmla="*/ 0 w 1378039"/>
                  <a:gd name="connsiteY0" fmla="*/ 785612 h 794271"/>
                  <a:gd name="connsiteX1" fmla="*/ 940158 w 1378039"/>
                  <a:gd name="connsiteY1" fmla="*/ 682581 h 794271"/>
                  <a:gd name="connsiteX2" fmla="*/ 1378039 w 1378039"/>
                  <a:gd name="connsiteY2" fmla="*/ 0 h 794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8039" h="794271">
                    <a:moveTo>
                      <a:pt x="0" y="785612"/>
                    </a:moveTo>
                    <a:cubicBezTo>
                      <a:pt x="355242" y="799564"/>
                      <a:pt x="710485" y="813516"/>
                      <a:pt x="940158" y="682581"/>
                    </a:cubicBezTo>
                    <a:cubicBezTo>
                      <a:pt x="1169831" y="551646"/>
                      <a:pt x="1273935" y="275823"/>
                      <a:pt x="1378039" y="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 rot="19912549">
              <a:off x="2675757" y="2155336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اداره امور دانشجویی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 rot="1536874">
              <a:off x="3904145" y="2417359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اداره کل آموزش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743200" y="2895600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اداره کل تربیت بدنی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 rot="19912549">
              <a:off x="3344043" y="3559664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..............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95800" y="2362200"/>
            <a:ext cx="4505744" cy="914400"/>
            <a:chOff x="4981636" y="2971800"/>
            <a:chExt cx="3372208" cy="91440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7167947" y="2971800"/>
              <a:ext cx="0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4981636" y="3352800"/>
              <a:ext cx="337220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بخشی از جهان واقعی که قصد ایجاد سیستم برای آن را داریم.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6806594" y="2971800"/>
              <a:ext cx="85545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228512" y="3200400"/>
            <a:ext cx="3144088" cy="1219200"/>
            <a:chOff x="5077244" y="2971800"/>
            <a:chExt cx="3144088" cy="121920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6781800" y="2971800"/>
              <a:ext cx="0" cy="3810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5077244" y="3352800"/>
              <a:ext cx="3144088" cy="8382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Micro Real  World (</a:t>
              </a:r>
              <a:r>
                <a:rPr lang="fa-IR" sz="1600" dirty="0" smtClean="0">
                  <a:solidFill>
                    <a:schemeClr val="tx1"/>
                  </a:solidFill>
                </a:rPr>
                <a:t>خرد جهان واقع</a:t>
              </a:r>
              <a:r>
                <a:rPr lang="en-US" sz="16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Mini World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Universe of Discourse (</a:t>
              </a:r>
              <a:r>
                <a:rPr lang="fa-IR" sz="1600" dirty="0" smtClean="0">
                  <a:solidFill>
                    <a:schemeClr val="tx1"/>
                  </a:solidFill>
                </a:rPr>
                <a:t>جهان مطرح</a:t>
              </a:r>
              <a:r>
                <a:rPr lang="en-US" sz="1600" dirty="0" smtClean="0">
                  <a:solidFill>
                    <a:schemeClr val="tx1"/>
                  </a:solidFill>
                </a:rPr>
                <a:t>)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6270504" y="2971800"/>
              <a:ext cx="1484922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600200" y="4956375"/>
            <a:ext cx="1712890" cy="1028700"/>
            <a:chOff x="3276600" y="2324100"/>
            <a:chExt cx="3425780" cy="1028700"/>
          </a:xfrm>
        </p:grpSpPr>
        <p:sp>
          <p:nvSpPr>
            <p:cNvPr id="28" name="Left Brace 27"/>
            <p:cNvSpPr/>
            <p:nvPr/>
          </p:nvSpPr>
          <p:spPr>
            <a:xfrm flipH="1">
              <a:off x="6553200" y="2533115"/>
              <a:ext cx="149180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276600" y="2324100"/>
              <a:ext cx="3352800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داده‏ای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پردازشی</a:t>
              </a:r>
            </a:p>
          </p:txBody>
        </p:sp>
      </p:grpSp>
      <p:pic>
        <p:nvPicPr>
          <p:cNvPr id="25" name="Picture 2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329725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904" y="4724400"/>
            <a:ext cx="518161" cy="484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82516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مقدماتی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fa-IR" sz="2000" dirty="0" smtClean="0">
                <a:solidFill>
                  <a:srgbClr val="C00000"/>
                </a:solidFill>
              </a:rPr>
              <a:t>:</a:t>
            </a:r>
            <a:r>
              <a:rPr lang="fa-IR" sz="2000" b="0" dirty="0" smtClean="0"/>
              <a:t> </a:t>
            </a:r>
            <a:r>
              <a:rPr lang="fa-IR" sz="2000" b="0" dirty="0"/>
              <a:t>زیرمحیط های یک محیط  </a:t>
            </a:r>
            <a:r>
              <a:rPr lang="fa-IR" sz="2000" b="0" i="1" u="sng" dirty="0" smtClean="0"/>
              <a:t>معمولاً</a:t>
            </a:r>
            <a:r>
              <a:rPr lang="fa-IR" sz="2000" b="0" dirty="0" smtClean="0"/>
              <a:t> در نوع‏موجودیت</a:t>
            </a:r>
            <a:r>
              <a:rPr lang="fa-IR" sz="2000" b="0" dirty="0"/>
              <a:t>‏ها (</a:t>
            </a:r>
            <a:r>
              <a:rPr lang="en-US" b="0" dirty="0"/>
              <a:t>Entity </a:t>
            </a:r>
            <a:r>
              <a:rPr lang="en-US" b="0" dirty="0" smtClean="0"/>
              <a:t>Type</a:t>
            </a:r>
            <a:r>
              <a:rPr lang="fa-IR" b="0" dirty="0" smtClean="0"/>
              <a:t> </a:t>
            </a:r>
            <a:r>
              <a:rPr lang="fa-IR" sz="2000" b="0" dirty="0" smtClean="0"/>
              <a:t>یا </a:t>
            </a:r>
            <a:r>
              <a:rPr lang="en-US" b="0" dirty="0"/>
              <a:t>Object Type</a:t>
            </a:r>
            <a:r>
              <a:rPr lang="fa-IR" sz="2000" b="0" dirty="0"/>
              <a:t>) با هم اشتراک </a:t>
            </a:r>
            <a:r>
              <a:rPr lang="fa-IR" sz="2000" b="0" dirty="0" smtClean="0"/>
              <a:t>دارند.</a:t>
            </a:r>
          </a:p>
          <a:p>
            <a:pPr lvl="1"/>
            <a:r>
              <a:rPr lang="fa-IR" sz="2000" b="0" dirty="0" smtClean="0"/>
              <a:t>  : در محیط دانشگاه دانشجو، استاد، درس، کلاس، و ...</a:t>
            </a:r>
          </a:p>
          <a:p>
            <a:pPr lvl="1"/>
            <a:r>
              <a:rPr lang="fa-IR" sz="2000" b="0" dirty="0" smtClean="0"/>
              <a:t>  : نوع موجودیت دانشجو در هر سه زیر محیط مطرح است.</a:t>
            </a:r>
          </a:p>
          <a:p>
            <a:pPr lvl="2"/>
            <a:endParaRPr lang="fa-IR" sz="1800" b="0" dirty="0" smtClean="0"/>
          </a:p>
          <a:p>
            <a:r>
              <a:rPr lang="fa-IR" sz="2000" dirty="0" smtClean="0"/>
              <a:t>مسئله (خواسته) : ایجاد سیستم(های) کاربردی برای این زیر محیط</a:t>
            </a:r>
            <a:r>
              <a:rPr lang="fa-IR" sz="2000" dirty="0"/>
              <a:t>‏</a:t>
            </a:r>
            <a:r>
              <a:rPr lang="fa-IR" sz="2000" dirty="0" smtClean="0"/>
              <a:t>ها</a:t>
            </a:r>
            <a:endParaRPr lang="fa-IR" sz="2400" dirty="0" smtClean="0"/>
          </a:p>
          <a:p>
            <a:pPr lvl="1"/>
            <a:endParaRPr lang="fa-IR" sz="1100" b="0" dirty="0" smtClean="0"/>
          </a:p>
          <a:p>
            <a:pPr lvl="1"/>
            <a:r>
              <a:rPr lang="fa-IR" sz="1800" b="0" dirty="0" smtClean="0"/>
              <a:t>برای این منظور در اساس ، دو مَشی-روش (</a:t>
            </a:r>
            <a:r>
              <a:rPr lang="en-US" sz="1800" b="0" dirty="0" smtClean="0"/>
              <a:t>approach</a:t>
            </a:r>
            <a:r>
              <a:rPr lang="fa-IR" sz="1800" b="0" dirty="0" smtClean="0"/>
              <a:t>) وجود دارد. </a:t>
            </a:r>
          </a:p>
          <a:p>
            <a:pPr marL="457200" lvl="1" indent="0">
              <a:buNone/>
            </a:pPr>
            <a:endParaRPr lang="fa-IR" sz="2000" b="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-434050" y="4390698"/>
            <a:ext cx="3733800" cy="1028700"/>
            <a:chOff x="1831265" y="2324100"/>
            <a:chExt cx="4871115" cy="1028700"/>
          </a:xfrm>
        </p:grpSpPr>
        <p:sp>
          <p:nvSpPr>
            <p:cNvPr id="7" name="Left Brace 6"/>
            <p:cNvSpPr/>
            <p:nvPr/>
          </p:nvSpPr>
          <p:spPr>
            <a:xfrm flipH="1">
              <a:off x="6553200" y="2533115"/>
              <a:ext cx="149180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31265" y="2324100"/>
              <a:ext cx="4798135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مشی فایلینگ </a:t>
              </a:r>
              <a:r>
                <a:rPr lang="en-US" sz="1700" dirty="0" smtClean="0">
                  <a:solidFill>
                    <a:schemeClr val="tx1"/>
                  </a:solidFill>
                </a:rPr>
                <a:t>]</a:t>
              </a:r>
              <a:r>
                <a:rPr lang="fa-IR" sz="1700" dirty="0" smtClean="0">
                  <a:solidFill>
                    <a:schemeClr val="tx1"/>
                  </a:solidFill>
                </a:rPr>
                <a:t>سنّتی یا کلاسیک</a:t>
              </a:r>
              <a:r>
                <a:rPr lang="en-US" sz="1700" dirty="0" smtClean="0">
                  <a:solidFill>
                    <a:schemeClr val="tx1"/>
                  </a:solidFill>
                </a:rPr>
                <a:t>[</a:t>
              </a:r>
              <a:r>
                <a:rPr lang="fa-IR" sz="1700" dirty="0" smtClean="0">
                  <a:solidFill>
                    <a:schemeClr val="tx1"/>
                  </a:solidFill>
                </a:rPr>
                <a:t> یا ناپایگاهی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مشی پایگاهی </a:t>
              </a:r>
              <a:r>
                <a:rPr lang="en-US" sz="1600" dirty="0" smtClean="0">
                  <a:solidFill>
                    <a:schemeClr val="tx1"/>
                  </a:solidFill>
                </a:rPr>
                <a:t>Database Approach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46592" y="5130621"/>
            <a:ext cx="4563333" cy="812979"/>
            <a:chOff x="4775271" y="2958920"/>
            <a:chExt cx="3804347" cy="812979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6636593" y="2958920"/>
              <a:ext cx="1" cy="50817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4775271" y="3352799"/>
              <a:ext cx="3804347" cy="4191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یعنی ممکن است مشی‏های بینابینی نیز وجود داشته باشد.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353877" y="2971800"/>
              <a:ext cx="552167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725" y="1389988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50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801" y="2373823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801" y="2922031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89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ادامه مثال مقدماتی (مشی فایلینگ)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sz="2000" b="0" dirty="0" smtClean="0">
                <a:cs typeface="+mn-cs"/>
              </a:rPr>
              <a:t>  </a:t>
            </a:r>
            <a:r>
              <a:rPr lang="fa-IR" sz="2000" dirty="0" smtClean="0">
                <a:cs typeface="+mn-cs"/>
              </a:rPr>
              <a:t>کارهای </a:t>
            </a:r>
            <a:r>
              <a:rPr lang="fa-IR" sz="2000" dirty="0">
                <a:cs typeface="+mn-cs"/>
              </a:rPr>
              <a:t>لازم در مشی فایلینگ به طور </a:t>
            </a:r>
            <a:r>
              <a:rPr lang="fa-IR" sz="2000" dirty="0" smtClean="0">
                <a:cs typeface="+mn-cs"/>
              </a:rPr>
              <a:t>خلاصه: </a:t>
            </a:r>
            <a:endParaRPr lang="fa-IR" sz="2000" dirty="0">
              <a:cs typeface="+mn-cs"/>
            </a:endParaRPr>
          </a:p>
          <a:p>
            <a:pPr lvl="1"/>
            <a:r>
              <a:rPr lang="fa-IR" sz="1800" b="0" dirty="0" smtClean="0">
                <a:cs typeface="+mn-cs"/>
              </a:rPr>
              <a:t>توجه: این کارها </a:t>
            </a:r>
            <a:r>
              <a:rPr lang="fa-IR" sz="1800" b="0" i="1" u="sng" dirty="0" smtClean="0">
                <a:cs typeface="+mn-cs"/>
              </a:rPr>
              <a:t>معمولاً</a:t>
            </a:r>
            <a:r>
              <a:rPr lang="fa-IR" sz="1800" b="0" dirty="0" smtClean="0">
                <a:cs typeface="+mn-cs"/>
              </a:rPr>
              <a:t> برای هر زیرمحیط به طور جداگانه انجام می شوند.             تعدادی سیستم کاربردی جدا (نامجتمع) و بی ارتباط در یک محیط ...</a:t>
            </a:r>
            <a:endParaRPr lang="en-US" sz="1800" b="0" dirty="0">
              <a:cs typeface="+mn-cs"/>
            </a:endParaRPr>
          </a:p>
          <a:p>
            <a:endParaRPr lang="en-US" sz="2000" b="0" dirty="0"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441030" y="2180898"/>
            <a:ext cx="53018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 flipH="1">
            <a:off x="8077198" y="2895600"/>
            <a:ext cx="152401" cy="38100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90908" y="2628900"/>
            <a:ext cx="6638692" cy="3924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1- مطالعه و شناخت محیط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2- انجام مهندسی نیازها  </a:t>
            </a:r>
            <a:r>
              <a:rPr lang="en-US" dirty="0" smtClean="0">
                <a:solidFill>
                  <a:schemeClr val="tx1"/>
                </a:solidFill>
              </a:rPr>
              <a:t>Requirement Engineering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-------------------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3- تعیین مشخصات سیستم کاربردی  </a:t>
            </a:r>
            <a:r>
              <a:rPr lang="en-US" dirty="0" smtClean="0">
                <a:solidFill>
                  <a:schemeClr val="tx1"/>
                </a:solidFill>
              </a:rPr>
              <a:t>System Specification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-------------------</a:t>
            </a:r>
            <a:endParaRPr lang="en-US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4- 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 smtClean="0">
                <a:solidFill>
                  <a:schemeClr val="tx1"/>
                </a:solidFill>
              </a:rPr>
              <a:t>انتخاب پیکربندی سخت‏افزار و نرم‏افزار </a:t>
            </a:r>
            <a:r>
              <a:rPr lang="en-US" dirty="0" smtClean="0">
                <a:solidFill>
                  <a:schemeClr val="tx1"/>
                </a:solidFill>
              </a:rPr>
              <a:t>H/S</a:t>
            </a:r>
            <a:r>
              <a:rPr lang="fa-I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5- 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 smtClean="0">
                <a:solidFill>
                  <a:schemeClr val="tx1"/>
                </a:solidFill>
              </a:rPr>
              <a:t>انتخاب یک </a:t>
            </a:r>
            <a:r>
              <a:rPr lang="en-US" dirty="0" smtClean="0">
                <a:solidFill>
                  <a:schemeClr val="tx1"/>
                </a:solidFill>
              </a:rPr>
              <a:t>FS</a:t>
            </a:r>
            <a:r>
              <a:rPr lang="fa-IR" dirty="0" smtClean="0">
                <a:solidFill>
                  <a:schemeClr val="tx1"/>
                </a:solidFill>
              </a:rPr>
              <a:t> و/یا </a:t>
            </a:r>
            <a:r>
              <a:rPr lang="en-US" dirty="0" smtClean="0">
                <a:solidFill>
                  <a:schemeClr val="tx1"/>
                </a:solidFill>
              </a:rPr>
              <a:t>DMS</a:t>
            </a:r>
            <a:r>
              <a:rPr lang="fa-I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fa-IR" dirty="0" smtClean="0">
                <a:solidFill>
                  <a:schemeClr val="tx1"/>
                </a:solidFill>
              </a:rPr>
              <a:t>سیستم واسط </a:t>
            </a:r>
            <a:r>
              <a:rPr lang="en-US" dirty="0" smtClean="0">
                <a:solidFill>
                  <a:schemeClr val="tx1"/>
                </a:solidFill>
              </a:rPr>
              <a:t>ISR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-------------------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6- طراحی تعدادی فایل (طبق مشخّصات سیستم)</a:t>
            </a: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2895600"/>
            <a:ext cx="3657600" cy="1136031"/>
            <a:chOff x="685800" y="2546392"/>
            <a:chExt cx="3657600" cy="1136031"/>
          </a:xfrm>
        </p:grpSpPr>
        <p:grpSp>
          <p:nvGrpSpPr>
            <p:cNvPr id="15" name="Group 14"/>
            <p:cNvGrpSpPr/>
            <p:nvPr/>
          </p:nvGrpSpPr>
          <p:grpSpPr>
            <a:xfrm>
              <a:off x="685800" y="2546392"/>
              <a:ext cx="3056912" cy="1136031"/>
              <a:chOff x="1860698" y="2317792"/>
              <a:chExt cx="4841682" cy="1136031"/>
            </a:xfrm>
          </p:grpSpPr>
          <p:sp>
            <p:nvSpPr>
              <p:cNvPr id="17" name="Left Brace 16"/>
              <p:cNvSpPr/>
              <p:nvPr/>
            </p:nvSpPr>
            <p:spPr>
              <a:xfrm flipH="1">
                <a:off x="6553201" y="2317792"/>
                <a:ext cx="149179" cy="1136031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1860698" y="2324100"/>
                <a:ext cx="4798134" cy="10287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1- تشخیص نیازهای داده‏ای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2- تشخیص نیازهای پردازشی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3- مستندسازی نیازها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4- دریافت تأیید سازمان</a:t>
                </a: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 flipH="1">
              <a:off x="3813218" y="3124200"/>
              <a:ext cx="53018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566" y="1378546"/>
            <a:ext cx="618420" cy="618420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19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طرّاحی فایل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flipH="1">
            <a:off x="8429979" y="1736387"/>
            <a:ext cx="113333" cy="4745483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81400" y="1524000"/>
            <a:ext cx="4928828" cy="49578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6-1- تعیین ساختار (فرمت) رکورد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6-2- تعیین ساختار فایل</a:t>
            </a: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endParaRPr lang="fa-IR" dirty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6-3- نحوه دسترسی به رکوردها – 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Access Strategy</a:t>
            </a: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6-4- اندازه فایل‏ها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6-5- میزان گسترش چه میزان باشد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6-6- ارتباط با فایل‏های دیگر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6-7- عملیات مجاز در فایل‏ها  + کاربران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2400" y="2707535"/>
            <a:ext cx="8153401" cy="87386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</a:rPr>
              <a:t>ساختار فایل: ساختاری که براساس آن فقره داده ها (رکوردها) در سطح منطقی [و/یا فیزیکی] با یکدیگر مرتبطند.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</a:rPr>
              <a:t>ساختار فایل یک امکان برای نمایش ارتباط بین فقره داده‏هاست (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Data Items</a:t>
            </a: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</a:rPr>
              <a:t>) خواه در سطح نمایش منطقی باشد یا فیزیکی.</a:t>
            </a: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486400" y="3505200"/>
            <a:ext cx="2953217" cy="609600"/>
            <a:chOff x="5486400" y="3505200"/>
            <a:chExt cx="2953217" cy="609600"/>
          </a:xfrm>
        </p:grpSpPr>
        <p:sp>
          <p:nvSpPr>
            <p:cNvPr id="10" name="Rounded Rectangle 9"/>
            <p:cNvSpPr/>
            <p:nvPr/>
          </p:nvSpPr>
          <p:spPr>
            <a:xfrm>
              <a:off x="5486400" y="3505200"/>
              <a:ext cx="2953217" cy="6096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          : چند نوع ساختار فایل وجود دارد؟</a:t>
              </a:r>
            </a:p>
          </p:txBody>
        </p:sp>
        <p:pic>
          <p:nvPicPr>
            <p:cNvPr id="9" name="Picture 8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0162" y="3685444"/>
              <a:ext cx="405639" cy="34947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374959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 مقدماتی (مشی فایلینگ)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400050"/>
            <a:r>
              <a:rPr lang="fa-IR" dirty="0"/>
              <a:t>کارهای لازم در مشی فایلینگ به طور خلاصه : </a:t>
            </a:r>
            <a:r>
              <a:rPr lang="fa-IR" dirty="0" smtClean="0"/>
              <a:t>(ادامه 1</a:t>
            </a:r>
            <a:r>
              <a:rPr lang="en-US" dirty="0" smtClean="0"/>
              <a:t>(</a:t>
            </a:r>
            <a:r>
              <a:rPr lang="fa-IR" dirty="0" smtClean="0"/>
              <a:t> </a:t>
            </a:r>
            <a:endParaRPr lang="fa-IR" dirty="0"/>
          </a:p>
          <a:p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 flipH="1">
            <a:off x="8458200" y="2019300"/>
            <a:ext cx="152399" cy="45339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599" y="1638300"/>
            <a:ext cx="8001001" cy="4305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</a:rPr>
              <a:t>7- </a:t>
            </a:r>
            <a:r>
              <a:rPr lang="fa-IR" dirty="0" smtClean="0">
                <a:solidFill>
                  <a:schemeClr val="tx1"/>
                </a:solidFill>
              </a:rPr>
              <a:t>طرّاحی واسط‏های کاربری (</a:t>
            </a:r>
            <a:r>
              <a:rPr lang="en-US" dirty="0" smtClean="0">
                <a:solidFill>
                  <a:schemeClr val="tx1"/>
                </a:solidFill>
              </a:rPr>
              <a:t>UFI</a:t>
            </a:r>
            <a:r>
              <a:rPr lang="fa-IR" dirty="0" smtClean="0">
                <a:solidFill>
                  <a:schemeClr val="tx1"/>
                </a:solidFill>
              </a:rPr>
              <a:t>)</a:t>
            </a:r>
            <a:endParaRPr lang="fa-IR" dirty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</a:rPr>
              <a:t>8- </a:t>
            </a:r>
            <a:r>
              <a:rPr lang="fa-IR" dirty="0" smtClean="0">
                <a:solidFill>
                  <a:schemeClr val="tx1"/>
                </a:solidFill>
              </a:rPr>
              <a:t>طرّاحی تعدادی برنامه‏ی کاربردی (</a:t>
            </a:r>
            <a:r>
              <a:rPr lang="en-US" dirty="0">
                <a:solidFill>
                  <a:schemeClr val="tx1"/>
                </a:solidFill>
              </a:rPr>
              <a:t>Application </a:t>
            </a:r>
            <a:r>
              <a:rPr lang="en-US" dirty="0" smtClean="0">
                <a:solidFill>
                  <a:schemeClr val="tx1"/>
                </a:solidFill>
              </a:rPr>
              <a:t>Program</a:t>
            </a:r>
            <a:r>
              <a:rPr lang="fa-IR" dirty="0" smtClean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>
                <a:solidFill>
                  <a:schemeClr val="tx1"/>
                </a:solidFill>
              </a:rPr>
              <a:t>ضمن تعیین </a:t>
            </a:r>
            <a:r>
              <a:rPr lang="fa-IR" dirty="0" smtClean="0">
                <a:solidFill>
                  <a:schemeClr val="tx1"/>
                </a:solidFill>
              </a:rPr>
              <a:t>تراکنش(ها</a:t>
            </a:r>
            <a:r>
              <a:rPr lang="fa-IR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[</a:t>
            </a:r>
            <a:endParaRPr lang="fa-IR" dirty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</a:rPr>
              <a:t>------------------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9- </a:t>
            </a:r>
            <a:r>
              <a:rPr lang="fa-IR" dirty="0">
                <a:solidFill>
                  <a:schemeClr val="tx1"/>
                </a:solidFill>
              </a:rPr>
              <a:t>تولید  </a:t>
            </a:r>
            <a:r>
              <a:rPr lang="fa-IR" dirty="0" smtClean="0">
                <a:solidFill>
                  <a:schemeClr val="tx1"/>
                </a:solidFill>
              </a:rPr>
              <a:t>برنامه‏های                    فایل‏ها      </a:t>
            </a:r>
            <a:endParaRPr lang="en-US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1100" dirty="0" smtClean="0">
                <a:solidFill>
                  <a:schemeClr val="tx1"/>
                </a:solidFill>
              </a:rPr>
              <a:t> 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10- ایجاد محیط فیزیکی «ذ.ب.ا.»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fa-IR" dirty="0" smtClean="0">
                <a:solidFill>
                  <a:schemeClr val="tx1"/>
                </a:solidFill>
              </a:rPr>
              <a:t> به طور آزمایشی (برای داده‏های تست)</a:t>
            </a:r>
            <a:endParaRPr lang="en-US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</a:t>
            </a:r>
            <a:r>
              <a:rPr lang="fa-IR" dirty="0">
                <a:solidFill>
                  <a:schemeClr val="tx1"/>
                </a:solidFill>
              </a:rPr>
              <a:t>1</a:t>
            </a:r>
            <a:r>
              <a:rPr lang="fa-IR" dirty="0" smtClean="0">
                <a:solidFill>
                  <a:schemeClr val="tx1"/>
                </a:solidFill>
              </a:rPr>
              <a:t>- </a:t>
            </a:r>
            <a:r>
              <a:rPr lang="fa-IR" dirty="0">
                <a:solidFill>
                  <a:schemeClr val="tx1"/>
                </a:solidFill>
              </a:rPr>
              <a:t>ایجاد محیط فیزیکی «ذ.ب.ا.» با </a:t>
            </a:r>
            <a:r>
              <a:rPr lang="fa-IR" dirty="0" smtClean="0">
                <a:solidFill>
                  <a:schemeClr val="tx1"/>
                </a:solidFill>
              </a:rPr>
              <a:t>داده‏های واقعی، امّا </a:t>
            </a:r>
            <a:r>
              <a:rPr lang="fa-IR" dirty="0">
                <a:solidFill>
                  <a:schemeClr val="tx1"/>
                </a:solidFill>
              </a:rPr>
              <a:t>حجم </a:t>
            </a:r>
            <a:r>
              <a:rPr lang="fa-IR" dirty="0" smtClean="0">
                <a:solidFill>
                  <a:schemeClr val="tx1"/>
                </a:solidFill>
              </a:rPr>
              <a:t>محدود </a:t>
            </a:r>
            <a:r>
              <a:rPr lang="fa-IR" dirty="0">
                <a:solidFill>
                  <a:schemeClr val="tx1"/>
                </a:solidFill>
              </a:rPr>
              <a:t>و انجام تست مرحله </a:t>
            </a:r>
            <a:r>
              <a:rPr lang="fa-IR" dirty="0" smtClean="0">
                <a:solidFill>
                  <a:schemeClr val="tx1"/>
                </a:solidFill>
              </a:rPr>
              <a:t>دوم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[12- ایجاد محیط فیزیکی «ذ.ب.ا.» با داده‏های واقعی و حجم واقعی و انجام تست مرحله سوم]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13- رفع اشکال‏ها در هر مرحله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14- ایجاد محیط فیزیکی واقعی با نصب، پیکربندی و ورود داده‏های اولیه (</a:t>
            </a:r>
            <a:r>
              <a:rPr lang="en-US" dirty="0" smtClean="0">
                <a:solidFill>
                  <a:schemeClr val="tx1"/>
                </a:solidFill>
              </a:rPr>
              <a:t>Data Entry</a:t>
            </a:r>
            <a:r>
              <a:rPr lang="fa-IR" dirty="0" smtClean="0">
                <a:solidFill>
                  <a:schemeClr val="tx1"/>
                </a:solidFill>
              </a:rPr>
              <a:t>)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15- آغاز بهره برداری و نگهداری  سیستم 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16- رفع معایب و بهینه‏سازی سیستم</a:t>
            </a: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867400" y="2819400"/>
            <a:ext cx="914400" cy="1028700"/>
            <a:chOff x="5715000" y="5791200"/>
            <a:chExt cx="914400" cy="1028700"/>
          </a:xfrm>
        </p:grpSpPr>
        <p:grpSp>
          <p:nvGrpSpPr>
            <p:cNvPr id="12" name="Group 11"/>
            <p:cNvGrpSpPr/>
            <p:nvPr/>
          </p:nvGrpSpPr>
          <p:grpSpPr>
            <a:xfrm>
              <a:off x="5715000" y="5791200"/>
              <a:ext cx="914400" cy="1028700"/>
              <a:chOff x="5254110" y="2324100"/>
              <a:chExt cx="1448270" cy="1028700"/>
            </a:xfrm>
          </p:grpSpPr>
          <p:sp>
            <p:nvSpPr>
              <p:cNvPr id="14" name="Left Brace 13"/>
              <p:cNvSpPr/>
              <p:nvPr/>
            </p:nvSpPr>
            <p:spPr>
              <a:xfrm flipH="1">
                <a:off x="6553200" y="2533115"/>
                <a:ext cx="149180" cy="705385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5254110" y="2324100"/>
                <a:ext cx="1375290" cy="10287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ایجاد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کنترل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پردازش</a:t>
                </a:r>
              </a:p>
            </p:txBody>
          </p:sp>
        </p:grpSp>
        <p:sp>
          <p:nvSpPr>
            <p:cNvPr id="13" name="Left Brace 12"/>
            <p:cNvSpPr/>
            <p:nvPr/>
          </p:nvSpPr>
          <p:spPr>
            <a:xfrm>
              <a:off x="5773212" y="6000215"/>
              <a:ext cx="94188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27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نمایش شماتیک مشی فایلینگ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105400" y="1524000"/>
            <a:ext cx="0" cy="4648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19400" y="1524000"/>
            <a:ext cx="0" cy="4648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152400" y="3200398"/>
            <a:ext cx="8839200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52400" y="4952998"/>
            <a:ext cx="8839200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334000" y="1625958"/>
            <a:ext cx="1069065" cy="1142850"/>
            <a:chOff x="685800" y="3283438"/>
            <a:chExt cx="2209800" cy="2797553"/>
          </a:xfrm>
        </p:grpSpPr>
        <p:sp>
          <p:nvSpPr>
            <p:cNvPr id="21" name="Can 20"/>
            <p:cNvSpPr/>
            <p:nvPr/>
          </p:nvSpPr>
          <p:spPr>
            <a:xfrm>
              <a:off x="685800" y="3283438"/>
              <a:ext cx="2209800" cy="279755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1999" y="3352799"/>
              <a:ext cx="2133601" cy="678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cs typeface="B Roya" pitchFamily="2" charset="-78"/>
                </a:rPr>
                <a:t>Files</a:t>
              </a:r>
              <a:endParaRPr lang="en-US" sz="105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914400" y="4038600"/>
              <a:ext cx="1828800" cy="1600200"/>
              <a:chOff x="914400" y="4038600"/>
              <a:chExt cx="1828800" cy="16002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914400" y="40386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286000" y="41910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990600" y="45720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981200" y="44958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 rot="2691053">
              <a:off x="736050" y="4312612"/>
              <a:ext cx="2133601" cy="1280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cs typeface="B Roya" pitchFamily="2" charset="-78"/>
                </a:rPr>
                <a:t>STORED </a:t>
              </a:r>
            </a:p>
            <a:p>
              <a:pPr algn="ctr"/>
              <a:r>
                <a:rPr lang="en-US" sz="1400" b="1" dirty="0" smtClean="0">
                  <a:cs typeface="B Roya" pitchFamily="2" charset="-78"/>
                </a:rPr>
                <a:t>DATA</a:t>
              </a:r>
              <a:endParaRPr lang="en-US" sz="14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434914" y="3276600"/>
            <a:ext cx="783829" cy="1219200"/>
            <a:chOff x="685800" y="3283438"/>
            <a:chExt cx="2349299" cy="2797553"/>
          </a:xfrm>
        </p:grpSpPr>
        <p:sp>
          <p:nvSpPr>
            <p:cNvPr id="30" name="Can 29"/>
            <p:cNvSpPr/>
            <p:nvPr/>
          </p:nvSpPr>
          <p:spPr>
            <a:xfrm>
              <a:off x="685800" y="3283438"/>
              <a:ext cx="2209800" cy="2797553"/>
            </a:xfrm>
            <a:prstGeom prst="can">
              <a:avLst>
                <a:gd name="adj" fmla="val 4246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1998" y="3340142"/>
              <a:ext cx="2133602" cy="564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cs typeface="B Roya" pitchFamily="2" charset="-78"/>
                </a:rPr>
                <a:t>Files</a:t>
              </a:r>
              <a:endParaRPr lang="en-US" sz="105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2586" y="4529269"/>
              <a:ext cx="2342513" cy="953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cs typeface="B Roya" pitchFamily="2" charset="-78"/>
                </a:rPr>
                <a:t>STORED </a:t>
              </a:r>
            </a:p>
            <a:p>
              <a:pPr algn="ctr"/>
              <a:r>
                <a:rPr lang="en-US" sz="1050" b="1" dirty="0" smtClean="0">
                  <a:cs typeface="B Roya" pitchFamily="2" charset="-78"/>
                </a:rPr>
                <a:t>DATA</a:t>
              </a:r>
              <a:endParaRPr lang="en-US" sz="105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5029165" y="2694296"/>
                <a:ext cx="1823147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محیط فیزیکی «ذ.ب.ا.» خاص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B Roya" pitchFamily="2" charset="-78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𝑼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𝟏</m:t>
                        </m:r>
                      </m:sub>
                    </m:sSub>
                  </m:oMath>
                </a14:m>
                <a:endParaRPr lang="fa-IR" sz="12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65" y="2694296"/>
                <a:ext cx="1823147" cy="53340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/>
              <p:cNvSpPr/>
              <p:nvPr/>
            </p:nvSpPr>
            <p:spPr>
              <a:xfrm>
                <a:off x="4953000" y="4433248"/>
                <a:ext cx="1823147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محیط فیزیکی «ذ.ب.ا.» خاص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B Roya" pitchFamily="2" charset="-78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𝑼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𝟐</m:t>
                        </m:r>
                      </m:sub>
                    </m:sSub>
                  </m:oMath>
                </a14:m>
                <a:endParaRPr lang="fa-IR" sz="12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433248"/>
                <a:ext cx="1823147" cy="5334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3082711" y="1580723"/>
            <a:ext cx="547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dirty="0" smtClean="0">
                <a:cs typeface="B Roya" pitchFamily="2" charset="-78"/>
              </a:rPr>
              <a:t>OS</a:t>
            </a:r>
            <a:endParaRPr lang="en-US" sz="1200" b="1" dirty="0">
              <a:solidFill>
                <a:srgbClr val="FF0000"/>
              </a:solidFill>
              <a:cs typeface="B Roya" pitchFamily="2" charset="-78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30343" y="1919277"/>
            <a:ext cx="599669" cy="1062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FS</a:t>
            </a:r>
          </a:p>
          <a:p>
            <a:pPr algn="ctr"/>
            <a:r>
              <a:rPr lang="fa-IR" sz="1400" b="1" dirty="0" smtClean="0">
                <a:solidFill>
                  <a:schemeClr val="tx1"/>
                </a:solidFill>
                <a:cs typeface="B Roya" pitchFamily="2" charset="-78"/>
              </a:rPr>
              <a:t>و/ یا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DMS</a:t>
            </a:r>
            <a:endParaRPr lang="en-US" sz="1400" b="1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971800" y="1625958"/>
            <a:ext cx="1794088" cy="1422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1905000" y="1600200"/>
            <a:ext cx="727288" cy="1422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rPr>
              <a:t>AP1</a:t>
            </a:r>
            <a:endParaRPr lang="en-US" b="1" dirty="0">
              <a:solidFill>
                <a:sysClr val="windowText" lastClr="000000"/>
              </a:solidFill>
              <a:latin typeface="Times New Roman" pitchFamily="18" charset="0"/>
              <a:cs typeface="B Roya" pitchFamily="2" charset="-78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752600" y="1309300"/>
            <a:ext cx="0" cy="48768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2973371" y="3407624"/>
            <a:ext cx="1887663" cy="1420370"/>
          </a:xfrm>
          <a:custGeom>
            <a:avLst/>
            <a:gdLst>
              <a:gd name="connsiteX0" fmla="*/ 186184 w 2076429"/>
              <a:gd name="connsiteY0" fmla="*/ 69672 h 1420370"/>
              <a:gd name="connsiteX1" fmla="*/ 57395 w 2076429"/>
              <a:gd name="connsiteY1" fmla="*/ 288613 h 1420370"/>
              <a:gd name="connsiteX2" fmla="*/ 211942 w 2076429"/>
              <a:gd name="connsiteY2" fmla="*/ 520432 h 1420370"/>
              <a:gd name="connsiteX3" fmla="*/ 108911 w 2076429"/>
              <a:gd name="connsiteY3" fmla="*/ 674979 h 1420370"/>
              <a:gd name="connsiteX4" fmla="*/ 237699 w 2076429"/>
              <a:gd name="connsiteY4" fmla="*/ 893920 h 1420370"/>
              <a:gd name="connsiteX5" fmla="*/ 83153 w 2076429"/>
              <a:gd name="connsiteY5" fmla="*/ 1061345 h 1420370"/>
              <a:gd name="connsiteX6" fmla="*/ 250578 w 2076429"/>
              <a:gd name="connsiteY6" fmla="*/ 1215891 h 1420370"/>
              <a:gd name="connsiteX7" fmla="*/ 96032 w 2076429"/>
              <a:gd name="connsiteY7" fmla="*/ 1396196 h 1420370"/>
              <a:gd name="connsiteX8" fmla="*/ 1963468 w 2076429"/>
              <a:gd name="connsiteY8" fmla="*/ 1396196 h 1420370"/>
              <a:gd name="connsiteX9" fmla="*/ 1886195 w 2076429"/>
              <a:gd name="connsiteY9" fmla="*/ 1190134 h 1420370"/>
              <a:gd name="connsiteX10" fmla="*/ 2040742 w 2076429"/>
              <a:gd name="connsiteY10" fmla="*/ 1035587 h 1420370"/>
              <a:gd name="connsiteX11" fmla="*/ 1873316 w 2076429"/>
              <a:gd name="connsiteY11" fmla="*/ 803768 h 1420370"/>
              <a:gd name="connsiteX12" fmla="*/ 2002105 w 2076429"/>
              <a:gd name="connsiteY12" fmla="*/ 584827 h 1420370"/>
              <a:gd name="connsiteX13" fmla="*/ 1783164 w 2076429"/>
              <a:gd name="connsiteY13" fmla="*/ 365886 h 1420370"/>
              <a:gd name="connsiteX14" fmla="*/ 1989226 w 2076429"/>
              <a:gd name="connsiteY14" fmla="*/ 185582 h 1420370"/>
              <a:gd name="connsiteX15" fmla="*/ 1873316 w 2076429"/>
              <a:gd name="connsiteY15" fmla="*/ 5277 h 1420370"/>
              <a:gd name="connsiteX16" fmla="*/ 186184 w 2076429"/>
              <a:gd name="connsiteY16" fmla="*/ 69672 h 142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76429" h="1420370">
                <a:moveTo>
                  <a:pt x="186184" y="69672"/>
                </a:moveTo>
                <a:cubicBezTo>
                  <a:pt x="-116469" y="116895"/>
                  <a:pt x="53102" y="213486"/>
                  <a:pt x="57395" y="288613"/>
                </a:cubicBezTo>
                <a:cubicBezTo>
                  <a:pt x="61688" y="363740"/>
                  <a:pt x="203356" y="456038"/>
                  <a:pt x="211942" y="520432"/>
                </a:cubicBezTo>
                <a:cubicBezTo>
                  <a:pt x="220528" y="584826"/>
                  <a:pt x="104618" y="612731"/>
                  <a:pt x="108911" y="674979"/>
                </a:cubicBezTo>
                <a:cubicBezTo>
                  <a:pt x="113204" y="737227"/>
                  <a:pt x="241992" y="829526"/>
                  <a:pt x="237699" y="893920"/>
                </a:cubicBezTo>
                <a:cubicBezTo>
                  <a:pt x="233406" y="958314"/>
                  <a:pt x="81007" y="1007683"/>
                  <a:pt x="83153" y="1061345"/>
                </a:cubicBezTo>
                <a:cubicBezTo>
                  <a:pt x="85299" y="1115007"/>
                  <a:pt x="248432" y="1160083"/>
                  <a:pt x="250578" y="1215891"/>
                </a:cubicBezTo>
                <a:cubicBezTo>
                  <a:pt x="252724" y="1271699"/>
                  <a:pt x="-189450" y="1366145"/>
                  <a:pt x="96032" y="1396196"/>
                </a:cubicBezTo>
                <a:cubicBezTo>
                  <a:pt x="381514" y="1426247"/>
                  <a:pt x="1665108" y="1430540"/>
                  <a:pt x="1963468" y="1396196"/>
                </a:cubicBezTo>
                <a:cubicBezTo>
                  <a:pt x="2261828" y="1361852"/>
                  <a:pt x="1873316" y="1250235"/>
                  <a:pt x="1886195" y="1190134"/>
                </a:cubicBezTo>
                <a:cubicBezTo>
                  <a:pt x="1899074" y="1130033"/>
                  <a:pt x="2042889" y="1099981"/>
                  <a:pt x="2040742" y="1035587"/>
                </a:cubicBezTo>
                <a:cubicBezTo>
                  <a:pt x="2038596" y="971193"/>
                  <a:pt x="1879756" y="878895"/>
                  <a:pt x="1873316" y="803768"/>
                </a:cubicBezTo>
                <a:cubicBezTo>
                  <a:pt x="1866876" y="728641"/>
                  <a:pt x="2017130" y="657807"/>
                  <a:pt x="2002105" y="584827"/>
                </a:cubicBezTo>
                <a:cubicBezTo>
                  <a:pt x="1987080" y="511847"/>
                  <a:pt x="1785310" y="432427"/>
                  <a:pt x="1783164" y="365886"/>
                </a:cubicBezTo>
                <a:cubicBezTo>
                  <a:pt x="1781018" y="299345"/>
                  <a:pt x="1974201" y="245683"/>
                  <a:pt x="1989226" y="185582"/>
                </a:cubicBezTo>
                <a:cubicBezTo>
                  <a:pt x="2004251" y="125481"/>
                  <a:pt x="2173823" y="24595"/>
                  <a:pt x="1873316" y="5277"/>
                </a:cubicBezTo>
                <a:cubicBezTo>
                  <a:pt x="1572809" y="-14041"/>
                  <a:pt x="488837" y="22449"/>
                  <a:pt x="186184" y="6967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OS</a:t>
            </a:r>
            <a:endParaRPr lang="en-US" sz="16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296618" y="3810000"/>
            <a:ext cx="1275382" cy="643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FS </a:t>
            </a:r>
            <a:r>
              <a:rPr lang="fa-IR" sz="1400" b="1" dirty="0" smtClean="0">
                <a:solidFill>
                  <a:schemeClr val="tx1"/>
                </a:solidFill>
                <a:cs typeface="B Roya" pitchFamily="2" charset="-78"/>
              </a:rPr>
              <a:t> و/ یا</a:t>
            </a:r>
            <a:r>
              <a:rPr lang="fa-IR" sz="14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 DMS</a:t>
            </a:r>
            <a:endParaRPr lang="en-US" sz="1400" b="1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1905000" y="3456430"/>
            <a:ext cx="762000" cy="1420370"/>
          </a:xfrm>
          <a:custGeom>
            <a:avLst/>
            <a:gdLst>
              <a:gd name="connsiteX0" fmla="*/ 186184 w 2076429"/>
              <a:gd name="connsiteY0" fmla="*/ 69672 h 1420370"/>
              <a:gd name="connsiteX1" fmla="*/ 57395 w 2076429"/>
              <a:gd name="connsiteY1" fmla="*/ 288613 h 1420370"/>
              <a:gd name="connsiteX2" fmla="*/ 211942 w 2076429"/>
              <a:gd name="connsiteY2" fmla="*/ 520432 h 1420370"/>
              <a:gd name="connsiteX3" fmla="*/ 108911 w 2076429"/>
              <a:gd name="connsiteY3" fmla="*/ 674979 h 1420370"/>
              <a:gd name="connsiteX4" fmla="*/ 237699 w 2076429"/>
              <a:gd name="connsiteY4" fmla="*/ 893920 h 1420370"/>
              <a:gd name="connsiteX5" fmla="*/ 83153 w 2076429"/>
              <a:gd name="connsiteY5" fmla="*/ 1061345 h 1420370"/>
              <a:gd name="connsiteX6" fmla="*/ 250578 w 2076429"/>
              <a:gd name="connsiteY6" fmla="*/ 1215891 h 1420370"/>
              <a:gd name="connsiteX7" fmla="*/ 96032 w 2076429"/>
              <a:gd name="connsiteY7" fmla="*/ 1396196 h 1420370"/>
              <a:gd name="connsiteX8" fmla="*/ 1963468 w 2076429"/>
              <a:gd name="connsiteY8" fmla="*/ 1396196 h 1420370"/>
              <a:gd name="connsiteX9" fmla="*/ 1886195 w 2076429"/>
              <a:gd name="connsiteY9" fmla="*/ 1190134 h 1420370"/>
              <a:gd name="connsiteX10" fmla="*/ 2040742 w 2076429"/>
              <a:gd name="connsiteY10" fmla="*/ 1035587 h 1420370"/>
              <a:gd name="connsiteX11" fmla="*/ 1873316 w 2076429"/>
              <a:gd name="connsiteY11" fmla="*/ 803768 h 1420370"/>
              <a:gd name="connsiteX12" fmla="*/ 2002105 w 2076429"/>
              <a:gd name="connsiteY12" fmla="*/ 584827 h 1420370"/>
              <a:gd name="connsiteX13" fmla="*/ 1783164 w 2076429"/>
              <a:gd name="connsiteY13" fmla="*/ 365886 h 1420370"/>
              <a:gd name="connsiteX14" fmla="*/ 1989226 w 2076429"/>
              <a:gd name="connsiteY14" fmla="*/ 185582 h 1420370"/>
              <a:gd name="connsiteX15" fmla="*/ 1873316 w 2076429"/>
              <a:gd name="connsiteY15" fmla="*/ 5277 h 1420370"/>
              <a:gd name="connsiteX16" fmla="*/ 186184 w 2076429"/>
              <a:gd name="connsiteY16" fmla="*/ 69672 h 142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76429" h="1420370">
                <a:moveTo>
                  <a:pt x="186184" y="69672"/>
                </a:moveTo>
                <a:cubicBezTo>
                  <a:pt x="-116469" y="116895"/>
                  <a:pt x="53102" y="213486"/>
                  <a:pt x="57395" y="288613"/>
                </a:cubicBezTo>
                <a:cubicBezTo>
                  <a:pt x="61688" y="363740"/>
                  <a:pt x="203356" y="456038"/>
                  <a:pt x="211942" y="520432"/>
                </a:cubicBezTo>
                <a:cubicBezTo>
                  <a:pt x="220528" y="584826"/>
                  <a:pt x="104618" y="612731"/>
                  <a:pt x="108911" y="674979"/>
                </a:cubicBezTo>
                <a:cubicBezTo>
                  <a:pt x="113204" y="737227"/>
                  <a:pt x="241992" y="829526"/>
                  <a:pt x="237699" y="893920"/>
                </a:cubicBezTo>
                <a:cubicBezTo>
                  <a:pt x="233406" y="958314"/>
                  <a:pt x="81007" y="1007683"/>
                  <a:pt x="83153" y="1061345"/>
                </a:cubicBezTo>
                <a:cubicBezTo>
                  <a:pt x="85299" y="1115007"/>
                  <a:pt x="248432" y="1160083"/>
                  <a:pt x="250578" y="1215891"/>
                </a:cubicBezTo>
                <a:cubicBezTo>
                  <a:pt x="252724" y="1271699"/>
                  <a:pt x="-189450" y="1366145"/>
                  <a:pt x="96032" y="1396196"/>
                </a:cubicBezTo>
                <a:cubicBezTo>
                  <a:pt x="381514" y="1426247"/>
                  <a:pt x="1665108" y="1430540"/>
                  <a:pt x="1963468" y="1396196"/>
                </a:cubicBezTo>
                <a:cubicBezTo>
                  <a:pt x="2261828" y="1361852"/>
                  <a:pt x="1873316" y="1250235"/>
                  <a:pt x="1886195" y="1190134"/>
                </a:cubicBezTo>
                <a:cubicBezTo>
                  <a:pt x="1899074" y="1130033"/>
                  <a:pt x="2042889" y="1099981"/>
                  <a:pt x="2040742" y="1035587"/>
                </a:cubicBezTo>
                <a:cubicBezTo>
                  <a:pt x="2038596" y="971193"/>
                  <a:pt x="1879756" y="878895"/>
                  <a:pt x="1873316" y="803768"/>
                </a:cubicBezTo>
                <a:cubicBezTo>
                  <a:pt x="1866876" y="728641"/>
                  <a:pt x="2017130" y="657807"/>
                  <a:pt x="2002105" y="584827"/>
                </a:cubicBezTo>
                <a:cubicBezTo>
                  <a:pt x="1987080" y="511847"/>
                  <a:pt x="1785310" y="432427"/>
                  <a:pt x="1783164" y="365886"/>
                </a:cubicBezTo>
                <a:cubicBezTo>
                  <a:pt x="1781018" y="299345"/>
                  <a:pt x="1974201" y="245683"/>
                  <a:pt x="1989226" y="185582"/>
                </a:cubicBezTo>
                <a:cubicBezTo>
                  <a:pt x="2004251" y="125481"/>
                  <a:pt x="2173823" y="24595"/>
                  <a:pt x="1873316" y="5277"/>
                </a:cubicBezTo>
                <a:cubicBezTo>
                  <a:pt x="1572809" y="-14041"/>
                  <a:pt x="488837" y="22449"/>
                  <a:pt x="186184" y="6967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AP2</a:t>
            </a:r>
            <a:endParaRPr lang="en-US" sz="16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950362" y="1519707"/>
            <a:ext cx="788286" cy="1674254"/>
          </a:xfrm>
          <a:custGeom>
            <a:avLst/>
            <a:gdLst>
              <a:gd name="connsiteX0" fmla="*/ 788286 w 788286"/>
              <a:gd name="connsiteY0" fmla="*/ 0 h 1674254"/>
              <a:gd name="connsiteX1" fmla="*/ 170100 w 788286"/>
              <a:gd name="connsiteY1" fmla="*/ 412124 h 1674254"/>
              <a:gd name="connsiteX2" fmla="*/ 41311 w 788286"/>
              <a:gd name="connsiteY2" fmla="*/ 1159099 h 1674254"/>
              <a:gd name="connsiteX3" fmla="*/ 788286 w 788286"/>
              <a:gd name="connsiteY3" fmla="*/ 167425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286" h="1674254">
                <a:moveTo>
                  <a:pt x="788286" y="0"/>
                </a:moveTo>
                <a:cubicBezTo>
                  <a:pt x="541441" y="109470"/>
                  <a:pt x="294596" y="218941"/>
                  <a:pt x="170100" y="412124"/>
                </a:cubicBezTo>
                <a:cubicBezTo>
                  <a:pt x="45604" y="605307"/>
                  <a:pt x="-61720" y="948744"/>
                  <a:pt x="41311" y="1159099"/>
                </a:cubicBezTo>
                <a:cubicBezTo>
                  <a:pt x="144342" y="1369454"/>
                  <a:pt x="466314" y="1521854"/>
                  <a:pt x="788286" y="1674254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1" name="Freeform 50"/>
          <p:cNvSpPr/>
          <p:nvPr/>
        </p:nvSpPr>
        <p:spPr>
          <a:xfrm>
            <a:off x="978794" y="3206839"/>
            <a:ext cx="798491" cy="1751527"/>
          </a:xfrm>
          <a:custGeom>
            <a:avLst/>
            <a:gdLst>
              <a:gd name="connsiteX0" fmla="*/ 759854 w 798491"/>
              <a:gd name="connsiteY0" fmla="*/ 0 h 1751527"/>
              <a:gd name="connsiteX1" fmla="*/ 90152 w 798491"/>
              <a:gd name="connsiteY1" fmla="*/ 206062 h 1751527"/>
              <a:gd name="connsiteX2" fmla="*/ 231820 w 798491"/>
              <a:gd name="connsiteY2" fmla="*/ 631065 h 1751527"/>
              <a:gd name="connsiteX3" fmla="*/ 0 w 798491"/>
              <a:gd name="connsiteY3" fmla="*/ 824248 h 1751527"/>
              <a:gd name="connsiteX4" fmla="*/ 231820 w 798491"/>
              <a:gd name="connsiteY4" fmla="*/ 1017431 h 1751527"/>
              <a:gd name="connsiteX5" fmla="*/ 12879 w 798491"/>
              <a:gd name="connsiteY5" fmla="*/ 1159099 h 1751527"/>
              <a:gd name="connsiteX6" fmla="*/ 128789 w 798491"/>
              <a:gd name="connsiteY6" fmla="*/ 1365161 h 1751527"/>
              <a:gd name="connsiteX7" fmla="*/ 798491 w 798491"/>
              <a:gd name="connsiteY7" fmla="*/ 1751527 h 1751527"/>
              <a:gd name="connsiteX8" fmla="*/ 798491 w 798491"/>
              <a:gd name="connsiteY8" fmla="*/ 1751527 h 175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8491" h="1751527">
                <a:moveTo>
                  <a:pt x="759854" y="0"/>
                </a:moveTo>
                <a:cubicBezTo>
                  <a:pt x="469006" y="50442"/>
                  <a:pt x="178158" y="100885"/>
                  <a:pt x="90152" y="206062"/>
                </a:cubicBezTo>
                <a:cubicBezTo>
                  <a:pt x="2146" y="311239"/>
                  <a:pt x="246845" y="528034"/>
                  <a:pt x="231820" y="631065"/>
                </a:cubicBezTo>
                <a:cubicBezTo>
                  <a:pt x="216795" y="734096"/>
                  <a:pt x="0" y="759854"/>
                  <a:pt x="0" y="824248"/>
                </a:cubicBezTo>
                <a:cubicBezTo>
                  <a:pt x="0" y="888642"/>
                  <a:pt x="229674" y="961623"/>
                  <a:pt x="231820" y="1017431"/>
                </a:cubicBezTo>
                <a:cubicBezTo>
                  <a:pt x="233966" y="1073239"/>
                  <a:pt x="30051" y="1101144"/>
                  <a:pt x="12879" y="1159099"/>
                </a:cubicBezTo>
                <a:cubicBezTo>
                  <a:pt x="-4293" y="1217054"/>
                  <a:pt x="-2146" y="1266423"/>
                  <a:pt x="128789" y="1365161"/>
                </a:cubicBezTo>
                <a:cubicBezTo>
                  <a:pt x="259724" y="1463899"/>
                  <a:pt x="798491" y="1751527"/>
                  <a:pt x="798491" y="1751527"/>
                </a:cubicBezTo>
                <a:lnTo>
                  <a:pt x="798491" y="1751527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99512" y="1247001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کاربر برنامه ساز</a:t>
            </a:r>
            <a:endParaRPr lang="en-US" sz="1200" b="1" dirty="0">
              <a:cs typeface="B Roya" pitchFamily="2" charset="-78"/>
            </a:endParaRPr>
          </a:p>
        </p:txBody>
      </p:sp>
      <p:sp>
        <p:nvSpPr>
          <p:cNvPr id="54" name="Left Brace 53"/>
          <p:cNvSpPr/>
          <p:nvPr/>
        </p:nvSpPr>
        <p:spPr>
          <a:xfrm rot="5400000">
            <a:off x="2198650" y="1026433"/>
            <a:ext cx="199382" cy="1042116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8649" y="1247001"/>
            <a:ext cx="1083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کاربر نابرنامه ساز</a:t>
            </a:r>
            <a:endParaRPr lang="en-US" sz="1200" b="1" dirty="0">
              <a:cs typeface="B Roya" pitchFamily="2" charset="-78"/>
            </a:endParaRPr>
          </a:p>
        </p:txBody>
      </p:sp>
      <p:sp>
        <p:nvSpPr>
          <p:cNvPr id="56" name="Left Brace 55"/>
          <p:cNvSpPr/>
          <p:nvPr/>
        </p:nvSpPr>
        <p:spPr>
          <a:xfrm rot="5400000">
            <a:off x="1179644" y="1055849"/>
            <a:ext cx="114301" cy="1003704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0" y="1780401"/>
                <a:ext cx="672233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1400" b="1" dirty="0" smtClean="0">
                    <a:cs typeface="B Roya" pitchFamily="2" charset="-78"/>
                  </a:rPr>
                  <a:t>اداره کل آموزش</a:t>
                </a:r>
              </a:p>
              <a:p>
                <a:pPr algn="ctr" rtl="1"/>
                <a:endParaRPr lang="fa-IR" sz="1400" b="1" dirty="0">
                  <a:cs typeface="B Roya" pitchFamily="2" charset="-78"/>
                </a:endParaRP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1400" b="1" i="1" smtClean="0">
                              <a:latin typeface="Cambria Math" panose="02040503050406030204" pitchFamily="18" charset="0"/>
                              <a:cs typeface="B Roya" pitchFamily="2" charset="-78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/>
                              <a:cs typeface="B Roya" pitchFamily="2" charset="-78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/>
                              <a:cs typeface="B Roya" pitchFamily="2" charset="-7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a-IR" sz="1400" b="1" dirty="0" smtClean="0"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80401"/>
                <a:ext cx="672233" cy="1169551"/>
              </a:xfrm>
              <a:prstGeom prst="rect">
                <a:avLst/>
              </a:prstGeom>
              <a:blipFill rotWithShape="1">
                <a:blip r:embed="rId4"/>
                <a:stretch>
                  <a:fillRect t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urved Connector 60"/>
          <p:cNvCxnSpPr/>
          <p:nvPr/>
        </p:nvCxnSpPr>
        <p:spPr>
          <a:xfrm rot="16200000" flipH="1">
            <a:off x="570384" y="2170584"/>
            <a:ext cx="383232" cy="304800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16200000" flipV="1">
            <a:off x="570384" y="2020416"/>
            <a:ext cx="383232" cy="304800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-76199" y="3541693"/>
                <a:ext cx="83819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1400" b="1" dirty="0" smtClean="0">
                    <a:cs typeface="B Roya" pitchFamily="2" charset="-78"/>
                  </a:rPr>
                  <a:t>اداره امور دانشجویی</a:t>
                </a:r>
              </a:p>
              <a:p>
                <a:pPr algn="ctr" rtl="1"/>
                <a:endParaRPr lang="fa-IR" sz="1400" b="1" dirty="0">
                  <a:cs typeface="B Roya" pitchFamily="2" charset="-78"/>
                </a:endParaRP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1400" b="1" i="1" smtClean="0">
                              <a:latin typeface="Cambria Math" panose="02040503050406030204" pitchFamily="18" charset="0"/>
                              <a:cs typeface="B Roya" pitchFamily="2" charset="-78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/>
                              <a:cs typeface="B Roya" pitchFamily="2" charset="-78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/>
                              <a:cs typeface="B Roya" pitchFamily="2" charset="-7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a-IR" sz="1400" b="1" dirty="0" smtClean="0"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199" y="3541693"/>
                <a:ext cx="838199" cy="954107"/>
              </a:xfrm>
              <a:prstGeom prst="rect">
                <a:avLst/>
              </a:prstGeom>
              <a:blipFill rotWithShape="1">
                <a:blip r:embed="rId5"/>
                <a:stretch>
                  <a:fillRect l="-1460" t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urved Connector 64"/>
          <p:cNvCxnSpPr/>
          <p:nvPr/>
        </p:nvCxnSpPr>
        <p:spPr>
          <a:xfrm rot="16200000" flipH="1">
            <a:off x="646584" y="4075584"/>
            <a:ext cx="383232" cy="304800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/>
          <p:nvPr/>
        </p:nvCxnSpPr>
        <p:spPr>
          <a:xfrm rot="16200000" flipV="1">
            <a:off x="646584" y="3923184"/>
            <a:ext cx="383232" cy="304800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6400800" y="2438398"/>
            <a:ext cx="2327638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6202598" y="2743198"/>
            <a:ext cx="2560402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ounded Rectangle 72"/>
              <p:cNvSpPr/>
              <p:nvPr/>
            </p:nvSpPr>
            <p:spPr>
              <a:xfrm>
                <a:off x="6248401" y="2032688"/>
                <a:ext cx="2514600" cy="101531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یکی از فایل‏ها: داده‏ها در مورد نمونه‏های موجودیت دانشجو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....{ ...... نام  شماره } ......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آنگونه که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B Roya" pitchFamily="2" charset="-78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𝑼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 می‏خواهد</a:t>
                </a:r>
                <a:endParaRPr lang="fa-IR" sz="12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ctr" rtl="1">
                  <a:lnSpc>
                    <a:spcPct val="150000"/>
                  </a:lnSpc>
                </a:pPr>
                <a:endParaRPr lang="fa-IR" sz="12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73" name="Rounded 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1" y="2032688"/>
                <a:ext cx="2514600" cy="1015312"/>
              </a:xfrm>
              <a:prstGeom prst="roundRect">
                <a:avLst/>
              </a:prstGeom>
              <a:blipFill rotWithShape="1">
                <a:blip r:embed="rId6"/>
                <a:stretch>
                  <a:fillRect t="-149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/>
          <p:cNvCxnSpPr/>
          <p:nvPr/>
        </p:nvCxnSpPr>
        <p:spPr>
          <a:xfrm flipH="1" flipV="1">
            <a:off x="6194638" y="4139510"/>
            <a:ext cx="2470834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6101714" y="4431403"/>
            <a:ext cx="2560402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ounded Rectangle 75"/>
              <p:cNvSpPr/>
              <p:nvPr/>
            </p:nvSpPr>
            <p:spPr>
              <a:xfrm>
                <a:off x="6065603" y="3733800"/>
                <a:ext cx="2514600" cy="101531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یکی از فایل ها: داده ها در مورد نمونه‏های موجودیت دانشجو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....{ ...... نام  شماره } ......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آنگونه که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B Roya" pitchFamily="2" charset="-78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𝑼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 می‏خواهد</a:t>
                </a:r>
                <a:endParaRPr lang="fa-IR" sz="12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ctr" rtl="1">
                  <a:lnSpc>
                    <a:spcPct val="150000"/>
                  </a:lnSpc>
                </a:pPr>
                <a:endParaRPr lang="fa-IR" sz="12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76" name="Rounded 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603" y="3733800"/>
                <a:ext cx="2514600" cy="1015312"/>
              </a:xfrm>
              <a:prstGeom prst="roundRect">
                <a:avLst/>
              </a:prstGeom>
              <a:blipFill rotWithShape="1">
                <a:blip r:embed="rId7"/>
                <a:stretch>
                  <a:fillRect t="-156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/>
          <p:cNvCxnSpPr/>
          <p:nvPr/>
        </p:nvCxnSpPr>
        <p:spPr>
          <a:xfrm>
            <a:off x="3962400" y="5087574"/>
            <a:ext cx="0" cy="93222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867400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315200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209800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295400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7200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2575175" y="2133600"/>
            <a:ext cx="549025" cy="251691"/>
            <a:chOff x="3276602" y="2895600"/>
            <a:chExt cx="1566434" cy="251691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3368427" y="2895600"/>
              <a:ext cx="147460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2514600" y="4091709"/>
            <a:ext cx="730753" cy="251691"/>
            <a:chOff x="3276602" y="2895600"/>
            <a:chExt cx="1566434" cy="251691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3368427" y="2895600"/>
              <a:ext cx="147460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4678389" y="4015509"/>
            <a:ext cx="884211" cy="251691"/>
            <a:chOff x="3276602" y="2895600"/>
            <a:chExt cx="1566434" cy="251691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3368427" y="2895600"/>
              <a:ext cx="147460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4572000" y="2133600"/>
            <a:ext cx="884211" cy="251691"/>
            <a:chOff x="3276602" y="2895600"/>
            <a:chExt cx="1566434" cy="251691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3368427" y="2895600"/>
              <a:ext cx="147460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296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معایب مشی فایلینگ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/>
          </a:bodyPr>
          <a:lstStyle/>
          <a:p>
            <a:r>
              <a:rPr lang="fa-IR" dirty="0" smtClean="0">
                <a:solidFill>
                  <a:srgbClr val="C00000"/>
                </a:solidFill>
              </a:rPr>
              <a:t>برخی از معایب مشی فایلینگ :</a:t>
            </a:r>
          </a:p>
          <a:p>
            <a:pPr lvl="1"/>
            <a:r>
              <a:rPr lang="fa-IR" sz="1900" b="0" dirty="0" smtClean="0"/>
              <a:t>وجود سیستم های نامجتمع در یک سازمان </a:t>
            </a:r>
            <a:r>
              <a:rPr lang="en-US" sz="1900" b="0" dirty="0" smtClean="0"/>
              <a:t>]</a:t>
            </a:r>
            <a:r>
              <a:rPr lang="fa-IR" sz="1900" b="0" dirty="0" smtClean="0"/>
              <a:t>محیط</a:t>
            </a:r>
            <a:r>
              <a:rPr lang="en-US" sz="1900" b="0" dirty="0" smtClean="0"/>
              <a:t>[</a:t>
            </a:r>
            <a:r>
              <a:rPr lang="fa-IR" sz="1900" b="0" dirty="0" smtClean="0"/>
              <a:t> و نامرتبط به هم</a:t>
            </a:r>
          </a:p>
          <a:p>
            <a:pPr lvl="1"/>
            <a:r>
              <a:rPr lang="fa-IR" sz="1900" b="0" dirty="0" smtClean="0"/>
              <a:t>عدم وجود یک سیستم کنترل متمرکز روی کل داده های سازمان</a:t>
            </a:r>
          </a:p>
          <a:p>
            <a:pPr lvl="1"/>
            <a:r>
              <a:rPr lang="fa-IR" sz="1900" b="0" dirty="0" smtClean="0"/>
              <a:t>وجود افزونگی زیاد</a:t>
            </a:r>
          </a:p>
          <a:p>
            <a:pPr lvl="1"/>
            <a:r>
              <a:rPr lang="fa-IR" sz="1900" b="0" dirty="0" smtClean="0"/>
              <a:t>خطر بروز ناسازگاری داده ها (</a:t>
            </a:r>
            <a:r>
              <a:rPr lang="en-US" sz="1900" b="0" dirty="0" smtClean="0"/>
              <a:t>Data Inconsistency</a:t>
            </a:r>
            <a:r>
              <a:rPr lang="fa-IR" sz="1900" b="0" dirty="0" smtClean="0"/>
              <a:t>)</a:t>
            </a:r>
          </a:p>
          <a:p>
            <a:pPr lvl="1"/>
            <a:r>
              <a:rPr lang="fa-IR" sz="1900" b="0" dirty="0" smtClean="0"/>
              <a:t>عدم امکان اعمال ضوابط حفظ امنیت داده‏ها (</a:t>
            </a:r>
            <a:r>
              <a:rPr lang="en-US" sz="1900" b="0" dirty="0" smtClean="0"/>
              <a:t>Data Security</a:t>
            </a:r>
            <a:r>
              <a:rPr lang="fa-IR" sz="1900" b="0" dirty="0" smtClean="0"/>
              <a:t>)</a:t>
            </a:r>
          </a:p>
          <a:p>
            <a:pPr lvl="1"/>
            <a:r>
              <a:rPr lang="fa-IR" sz="1900" b="0" dirty="0" smtClean="0"/>
              <a:t>عدم امکان اشتراکی شدن داده‏ها (</a:t>
            </a:r>
            <a:r>
              <a:rPr lang="en-US" sz="1900" b="0" dirty="0" smtClean="0"/>
              <a:t>Data Sharing</a:t>
            </a:r>
            <a:r>
              <a:rPr lang="fa-IR" sz="1900" b="0" dirty="0" smtClean="0"/>
              <a:t>) </a:t>
            </a:r>
            <a:r>
              <a:rPr lang="en-US" sz="1900" b="0" dirty="0" smtClean="0"/>
              <a:t>]</a:t>
            </a:r>
            <a:r>
              <a:rPr lang="fa-IR" sz="1900" b="0" dirty="0" smtClean="0"/>
              <a:t>یا در حداقل و یا با دشواری</a:t>
            </a:r>
            <a:r>
              <a:rPr lang="en-US" sz="1900" b="0" dirty="0" smtClean="0"/>
              <a:t>[</a:t>
            </a:r>
            <a:endParaRPr lang="fa-IR" sz="1900" b="0" dirty="0"/>
          </a:p>
          <a:p>
            <a:pPr lvl="1"/>
            <a:r>
              <a:rPr lang="fa-IR" sz="1900" b="0" dirty="0" smtClean="0"/>
              <a:t>مصرف نابهینه‏ی سخت‏افزار (به ویژه سخت‏افزار ذخیره‏ساز</a:t>
            </a:r>
            <a:r>
              <a:rPr lang="en-US" sz="1900" b="0" dirty="0" smtClean="0"/>
              <a:t>(</a:t>
            </a:r>
            <a:endParaRPr lang="fa-IR" sz="1900" b="0" dirty="0" smtClean="0"/>
          </a:p>
          <a:p>
            <a:pPr lvl="1"/>
            <a:r>
              <a:rPr lang="fa-IR" sz="1900" b="0" dirty="0" smtClean="0"/>
              <a:t>وابسته بودن برنامه‏ها به جنبه‏های فایلینگ محیط ذخیره‏سازی، به گونه‏ای که اگر قرار باشد در فایلینگ تغییراتی ایجاد شود، برنامه‏ها هم متناسباً باید تغییر یابند. (به طور نمونه ساختار فایل یا نحوه دسترسی (</a:t>
            </a:r>
            <a:r>
              <a:rPr lang="en-US" sz="1900" b="0" dirty="0" smtClean="0"/>
              <a:t>Access Strategy</a:t>
            </a:r>
            <a:r>
              <a:rPr lang="fa-IR" sz="1900" b="0" dirty="0" smtClean="0"/>
              <a:t>) آن را تغییر دهیم)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0825" y="3341225"/>
            <a:ext cx="3810000" cy="533400"/>
            <a:chOff x="152400" y="3292366"/>
            <a:chExt cx="3810000" cy="53340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3292366"/>
              <a:ext cx="3810000" cy="533400"/>
              <a:chOff x="381000" y="3200400"/>
              <a:chExt cx="3810000" cy="53340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381000" y="3200400"/>
                <a:ext cx="3118546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  : جنبه های بروز ناسازگاری کدامند؟</a:t>
                </a:r>
              </a:p>
            </p:txBody>
          </p:sp>
          <p:cxnSp>
            <p:nvCxnSpPr>
              <p:cNvPr id="5" name="Straight Arrow Connector 4"/>
              <p:cNvCxnSpPr>
                <a:endCxn id="4" idx="3"/>
              </p:cNvCxnSpPr>
              <p:nvPr/>
            </p:nvCxnSpPr>
            <p:spPr>
              <a:xfrm flipH="1">
                <a:off x="3499546" y="3467100"/>
                <a:ext cx="691454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433" y="3390573"/>
              <a:ext cx="379936" cy="32733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424883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افزونگی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z="2000" dirty="0" smtClean="0">
                <a:solidFill>
                  <a:srgbClr val="7030A0"/>
                </a:solidFill>
              </a:rPr>
              <a:t>توضیح مفهوم افزونگی:</a:t>
            </a:r>
          </a:p>
          <a:p>
            <a:pPr lvl="1"/>
            <a:r>
              <a:rPr lang="fa-IR" sz="2000" u="sng" dirty="0" smtClean="0"/>
              <a:t>افزونگی در معنای محدود </a:t>
            </a:r>
            <a:r>
              <a:rPr lang="fa-IR" sz="2000" b="0" dirty="0" smtClean="0"/>
              <a:t>(یعنی درون فایلی -</a:t>
            </a:r>
            <a:r>
              <a:rPr lang="en-US" sz="2000" b="0" dirty="0" smtClean="0"/>
              <a:t> intrafile redundancy</a:t>
            </a:r>
            <a:r>
              <a:rPr lang="fa-IR" sz="2000" b="0" dirty="0" smtClean="0"/>
              <a:t>- در مباحث فایلینگ)</a:t>
            </a:r>
          </a:p>
          <a:p>
            <a:pPr lvl="2"/>
            <a:r>
              <a:rPr lang="fa-IR" sz="1800" b="0" dirty="0" smtClean="0"/>
              <a:t>عبارت است از تکرار ذخیره سازی مقادیر (</a:t>
            </a:r>
            <a:r>
              <a:rPr lang="en-US" sz="1800" b="0" dirty="0" smtClean="0"/>
              <a:t>value</a:t>
            </a:r>
            <a:r>
              <a:rPr lang="fa-IR" sz="1800" b="0" dirty="0" smtClean="0"/>
              <a:t>)</a:t>
            </a:r>
            <a:r>
              <a:rPr lang="fa-IR" sz="1800" b="0" dirty="0"/>
              <a:t> </a:t>
            </a:r>
            <a:r>
              <a:rPr lang="fa-IR" sz="1800" b="0" dirty="0" smtClean="0"/>
              <a:t>یک صفت یا بیش از یک صفت در فایل داده‏ای یا فایل کمکی آن.</a:t>
            </a:r>
          </a:p>
          <a:p>
            <a:pPr lvl="1"/>
            <a:r>
              <a:rPr lang="fa-IR" sz="2000" b="0" dirty="0" smtClean="0"/>
              <a:t>این نوع افزونگی گونه‏هایی دارد:</a:t>
            </a:r>
          </a:p>
          <a:p>
            <a:pPr lvl="2"/>
            <a:r>
              <a:rPr lang="fa-IR" sz="1800" b="0" dirty="0" smtClean="0"/>
              <a:t>1- </a:t>
            </a:r>
            <a:r>
              <a:rPr lang="fa-IR" sz="1800" dirty="0" smtClean="0"/>
              <a:t>طبیعی: </a:t>
            </a:r>
            <a:r>
              <a:rPr lang="fa-IR" sz="1800" b="0" dirty="0" smtClean="0"/>
              <a:t>ناشی از ماهیت داده‏های محیط (مثل صفت رشته‏ی دانشجو، که برای دانشجویان مختلف می‏تواند یکسان و در نتیجه تکراری باشد).</a:t>
            </a:r>
          </a:p>
          <a:p>
            <a:pPr lvl="3"/>
            <a:r>
              <a:rPr lang="fa-IR" sz="1600" b="0" dirty="0" smtClean="0"/>
              <a:t>     : برای کاهش مصرف حافظه در حالت افزونگی طبیعی، چه باید کرد؟</a:t>
            </a:r>
          </a:p>
          <a:p>
            <a:pPr lvl="2"/>
            <a:r>
              <a:rPr lang="fa-IR" sz="1800" b="0" dirty="0" smtClean="0"/>
              <a:t>2- </a:t>
            </a:r>
            <a:r>
              <a:rPr lang="fa-IR" sz="1800" dirty="0" smtClean="0"/>
              <a:t>تکنیکی: </a:t>
            </a:r>
            <a:r>
              <a:rPr lang="fa-IR" sz="1800" b="0" dirty="0" smtClean="0"/>
              <a:t>ناشی از استفاده از یک تکنیک، </a:t>
            </a:r>
            <a:r>
              <a:rPr lang="fa-IR" sz="1800" b="0" i="1" u="sng" dirty="0" smtClean="0"/>
              <a:t>معمولاً</a:t>
            </a:r>
            <a:r>
              <a:rPr lang="fa-IR" sz="1800" b="0" dirty="0" smtClean="0"/>
              <a:t> برای افزایش سرعت (مثل نمایه‏سازی </a:t>
            </a:r>
            <a:r>
              <a:rPr lang="en-US" sz="1800" b="0" dirty="0" smtClean="0"/>
              <a:t>]</a:t>
            </a:r>
            <a:r>
              <a:rPr lang="fa-IR" sz="1800" b="0" dirty="0" smtClean="0"/>
              <a:t>شاخص‏بندی- </a:t>
            </a:r>
            <a:r>
              <a:rPr lang="en-US" sz="1800" b="0" dirty="0" smtClean="0"/>
              <a:t>Indexing</a:t>
            </a:r>
            <a:r>
              <a:rPr lang="fa-IR" sz="1800" b="0" dirty="0" smtClean="0"/>
              <a:t>]).</a:t>
            </a:r>
          </a:p>
          <a:p>
            <a:pPr lvl="2"/>
            <a:endParaRPr lang="fa-IR" dirty="0" smtClean="0"/>
          </a:p>
        </p:txBody>
      </p:sp>
      <p:pic>
        <p:nvPicPr>
          <p:cNvPr id="4" name="Picture 3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178" y="4731184"/>
            <a:ext cx="417930" cy="360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cxnSp>
        <p:nvCxnSpPr>
          <p:cNvPr id="5" name="Straight Arrow Connector 4"/>
          <p:cNvCxnSpPr/>
          <p:nvPr/>
        </p:nvCxnSpPr>
        <p:spPr>
          <a:xfrm flipH="1">
            <a:off x="3482050" y="2849300"/>
            <a:ext cx="426438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65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نمایه‏سازی </a:t>
            </a:r>
            <a:r>
              <a:rPr lang="fa-IR" sz="2000" dirty="0" smtClean="0"/>
              <a:t>(نمونه‏ای از افزونگی تکنیکی)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fa-IR" sz="1100" b="0" dirty="0" smtClean="0"/>
          </a:p>
          <a:p>
            <a:pPr lvl="1"/>
            <a:r>
              <a:rPr lang="fa-IR" sz="2000" b="0" dirty="0" smtClean="0"/>
              <a:t>    تشکیل شده از تعدادی درایه (مدخل-</a:t>
            </a:r>
            <a:r>
              <a:rPr lang="en-US" sz="2000" b="0" dirty="0" smtClean="0"/>
              <a:t>entry</a:t>
            </a:r>
            <a:r>
              <a:rPr lang="fa-IR" sz="2000" b="0" dirty="0" smtClean="0"/>
              <a:t>)</a:t>
            </a:r>
            <a:endParaRPr lang="en-US" sz="2000" b="0" dirty="0"/>
          </a:p>
        </p:txBody>
      </p:sp>
      <p:grpSp>
        <p:nvGrpSpPr>
          <p:cNvPr id="18" name="Group 17"/>
          <p:cNvGrpSpPr/>
          <p:nvPr/>
        </p:nvGrpSpPr>
        <p:grpSpPr>
          <a:xfrm>
            <a:off x="483048" y="2935129"/>
            <a:ext cx="2691504" cy="1628839"/>
            <a:chOff x="2123485" y="3368066"/>
            <a:chExt cx="2259958" cy="1261618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3253464" y="3368066"/>
              <a:ext cx="0" cy="94432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2123485" y="4096284"/>
              <a:ext cx="225995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مقدار یک صفت (معمولاً کلید)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3645070"/>
            <a:ext cx="4419599" cy="1328023"/>
            <a:chOff x="2362200" y="3694331"/>
            <a:chExt cx="2932398" cy="1328023"/>
          </a:xfrm>
        </p:grpSpPr>
        <p:sp>
          <p:nvSpPr>
            <p:cNvPr id="22" name="Rounded Rectangle 21"/>
            <p:cNvSpPr/>
            <p:nvPr/>
          </p:nvSpPr>
          <p:spPr>
            <a:xfrm>
              <a:off x="2362200" y="4038600"/>
              <a:ext cx="293239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اشاره به                                               از رکورد ها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019462" y="3694331"/>
              <a:ext cx="1769549" cy="1328023"/>
              <a:chOff x="5229262" y="5751731"/>
              <a:chExt cx="1769549" cy="1328023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5229262" y="5751731"/>
                <a:ext cx="1769549" cy="1328023"/>
                <a:chOff x="4484776" y="2284631"/>
                <a:chExt cx="2802695" cy="1328023"/>
              </a:xfrm>
            </p:grpSpPr>
            <p:sp>
              <p:nvSpPr>
                <p:cNvPr id="27" name="Left Brace 26"/>
                <p:cNvSpPr/>
                <p:nvPr/>
              </p:nvSpPr>
              <p:spPr>
                <a:xfrm flipH="1">
                  <a:off x="7058217" y="2508310"/>
                  <a:ext cx="149180" cy="853516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4484776" y="2284631"/>
                  <a:ext cx="2802695" cy="132802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یک</a:t>
                  </a:r>
                </a:p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یا</a:t>
                  </a:r>
                </a:p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گروهی (به صورت چند سطحی)</a:t>
                  </a:r>
                </a:p>
              </p:txBody>
            </p:sp>
          </p:grpSp>
          <p:sp>
            <p:nvSpPr>
              <p:cNvPr id="26" name="Left Brace 25"/>
              <p:cNvSpPr/>
              <p:nvPr/>
            </p:nvSpPr>
            <p:spPr>
              <a:xfrm>
                <a:off x="5279821" y="5932734"/>
                <a:ext cx="94188" cy="938868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5181600" y="4979939"/>
            <a:ext cx="2270391" cy="1116061"/>
            <a:chOff x="8644772" y="-2939146"/>
            <a:chExt cx="1965591" cy="1116061"/>
          </a:xfrm>
        </p:grpSpPr>
        <p:sp>
          <p:nvSpPr>
            <p:cNvPr id="32" name="Rounded Rectangle 31"/>
            <p:cNvSpPr/>
            <p:nvPr/>
          </p:nvSpPr>
          <p:spPr>
            <a:xfrm>
              <a:off x="8644772" y="-2286000"/>
              <a:ext cx="1965591" cy="462915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نمایه نامتراکم </a:t>
              </a:r>
              <a:r>
                <a:rPr lang="en-US" sz="1600" dirty="0" smtClean="0">
                  <a:solidFill>
                    <a:schemeClr val="tx1"/>
                  </a:solidFill>
                </a:rPr>
                <a:t>Non-dense</a:t>
              </a:r>
              <a:endParaRPr lang="fa-IR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endCxn id="32" idx="0"/>
            </p:cNvCxnSpPr>
            <p:nvPr/>
          </p:nvCxnSpPr>
          <p:spPr>
            <a:xfrm>
              <a:off x="9627568" y="-2939146"/>
              <a:ext cx="0" cy="65314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334000" y="2819400"/>
            <a:ext cx="1965591" cy="838200"/>
            <a:chOff x="10092572" y="-1002030"/>
            <a:chExt cx="1965591" cy="838200"/>
          </a:xfrm>
        </p:grpSpPr>
        <p:sp>
          <p:nvSpPr>
            <p:cNvPr id="36" name="Rounded Rectangle 35"/>
            <p:cNvSpPr/>
            <p:nvPr/>
          </p:nvSpPr>
          <p:spPr>
            <a:xfrm>
              <a:off x="10092572" y="-1002030"/>
              <a:ext cx="1965591" cy="462915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نمایه متراکم </a:t>
              </a:r>
              <a:r>
                <a:rPr lang="en-US" sz="1600" dirty="0" smtClean="0">
                  <a:solidFill>
                    <a:schemeClr val="tx1"/>
                  </a:solidFill>
                  <a:cs typeface="B Nazanin" pitchFamily="2" charset="-78"/>
                </a:rPr>
                <a:t>dense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37" name="Straight Arrow Connector 36"/>
            <p:cNvCxnSpPr>
              <a:endCxn id="36" idx="2"/>
            </p:cNvCxnSpPr>
            <p:nvPr/>
          </p:nvCxnSpPr>
          <p:spPr>
            <a:xfrm flipV="1">
              <a:off x="11075368" y="-539115"/>
              <a:ext cx="0" cy="3752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162754"/>
              </p:ext>
            </p:extLst>
          </p:nvPr>
        </p:nvGraphicFramePr>
        <p:xfrm>
          <a:off x="1442667" y="2598104"/>
          <a:ext cx="1630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80"/>
                <a:gridCol w="8153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مقدار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آدرس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1905000" y="2968218"/>
            <a:ext cx="2259958" cy="820010"/>
            <a:chOff x="1896970" y="2122714"/>
            <a:chExt cx="2259958" cy="820010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2735170" y="2122714"/>
              <a:ext cx="1" cy="44989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1896970" y="2409324"/>
              <a:ext cx="225995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تکیه‏گاه (</a:t>
              </a:r>
              <a:r>
                <a:rPr lang="en-US" sz="1600" dirty="0" smtClean="0">
                  <a:solidFill>
                    <a:schemeClr val="tx1"/>
                  </a:solidFill>
                  <a:cs typeface="B Nazanin" pitchFamily="2" charset="-78"/>
                </a:rPr>
                <a:t>Anchor point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)</a:t>
              </a:r>
            </a:p>
          </p:txBody>
        </p:sp>
      </p:grpSp>
      <p:pic>
        <p:nvPicPr>
          <p:cNvPr id="29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180" y="1676400"/>
            <a:ext cx="618420" cy="618420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9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i="0" u="none" dirty="0" smtClean="0">
                <a:cs typeface="+mj-cs"/>
              </a:rPr>
              <a:t>مقدمه</a:t>
            </a:r>
            <a:endParaRPr lang="en-US" i="0" u="none" dirty="0">
              <a:cs typeface="+mj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fa-IR" dirty="0" smtClean="0">
                <a:cs typeface="+mn-cs"/>
              </a:rPr>
              <a:t>هر سیستم نرم‏افزاری از مجموعه ای از داده‏های ذخیره شده استفاده می‏کند</a:t>
            </a:r>
            <a:r>
              <a:rPr lang="en-US" dirty="0" smtClean="0">
                <a:cs typeface="+mn-cs"/>
              </a:rPr>
              <a:t>.</a:t>
            </a:r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pPr marL="0" indent="0">
              <a:buNone/>
            </a:pPr>
            <a:endParaRPr lang="fa-IR" dirty="0">
              <a:cs typeface="+mn-cs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cs typeface="+mn-cs"/>
            </a:endParaRPr>
          </a:p>
          <a:p>
            <a:pPr marL="0" indent="0">
              <a:buNone/>
            </a:pPr>
            <a:endParaRPr lang="fa-IR" dirty="0" smtClean="0">
              <a:solidFill>
                <a:srgbClr val="FF0000"/>
              </a:solidFill>
              <a:cs typeface="+mn-cs"/>
            </a:endParaRPr>
          </a:p>
          <a:p>
            <a:pPr marL="0" indent="0">
              <a:buNone/>
            </a:pPr>
            <a:r>
              <a:rPr lang="fa-IR" dirty="0">
                <a:cs typeface="+mn-cs"/>
              </a:rPr>
              <a:t> </a:t>
            </a:r>
            <a:r>
              <a:rPr lang="fa-IR" dirty="0" smtClean="0">
                <a:cs typeface="+mn-cs"/>
              </a:rPr>
              <a:t>  </a:t>
            </a:r>
            <a:r>
              <a:rPr lang="en-US" dirty="0" smtClean="0">
                <a:cs typeface="+mn-cs"/>
              </a:rPr>
              <a:t>      </a:t>
            </a:r>
            <a:r>
              <a:rPr lang="fa-IR" dirty="0" smtClean="0">
                <a:cs typeface="+mn-cs"/>
              </a:rPr>
              <a:t> انواع سیستم نرم‏افزاری:</a:t>
            </a:r>
          </a:p>
          <a:p>
            <a:pPr lvl="1"/>
            <a:r>
              <a:rPr lang="fa-IR" sz="2000" b="0" dirty="0" smtClean="0">
                <a:cs typeface="+mn-cs"/>
              </a:rPr>
              <a:t>بنیادی</a:t>
            </a:r>
            <a:r>
              <a:rPr lang="fa-IR" sz="2000" b="0" dirty="0">
                <a:cs typeface="+mn-cs"/>
              </a:rPr>
              <a:t> </a:t>
            </a:r>
            <a:r>
              <a:rPr lang="fa-IR" sz="2000" b="0" dirty="0" smtClean="0">
                <a:cs typeface="+mn-cs"/>
              </a:rPr>
              <a:t>یا پایه (سیستم</a:t>
            </a:r>
            <a:r>
              <a:rPr lang="fa-IR" dirty="0" smtClean="0"/>
              <a:t>‏</a:t>
            </a:r>
            <a:r>
              <a:rPr lang="fa-IR" sz="2000" b="0" dirty="0" smtClean="0">
                <a:cs typeface="+mn-cs"/>
              </a:rPr>
              <a:t>های عامل)</a:t>
            </a:r>
          </a:p>
          <a:p>
            <a:pPr lvl="1"/>
            <a:r>
              <a:rPr lang="fa-IR" sz="2000" b="0" dirty="0" smtClean="0">
                <a:cs typeface="+mn-cs"/>
              </a:rPr>
              <a:t>نیمه بنیادی ( </a:t>
            </a:r>
            <a:r>
              <a:rPr lang="en-US" sz="2000" b="0" dirty="0" smtClean="0">
                <a:cs typeface="+mn-cs"/>
              </a:rPr>
              <a:t>DBMS</a:t>
            </a:r>
            <a:r>
              <a:rPr lang="fa-IR" sz="2000" b="0" dirty="0" smtClean="0">
                <a:cs typeface="+mn-cs"/>
              </a:rPr>
              <a:t>، </a:t>
            </a:r>
            <a:r>
              <a:rPr lang="en-US" sz="2000" b="0" dirty="0" smtClean="0">
                <a:cs typeface="+mn-cs"/>
              </a:rPr>
              <a:t>DMS</a:t>
            </a:r>
            <a:r>
              <a:rPr lang="fa-IR" sz="2000" b="0" dirty="0" smtClean="0">
                <a:cs typeface="+mn-cs"/>
              </a:rPr>
              <a:t>، کامپایلرها، اسمبلرها، و ... )</a:t>
            </a:r>
          </a:p>
          <a:p>
            <a:pPr lvl="1"/>
            <a:r>
              <a:rPr lang="fa-IR" sz="2000" b="0" dirty="0" smtClean="0">
                <a:cs typeface="+mn-cs"/>
              </a:rPr>
              <a:t>کاربردی (برنامه‏های کاربردی)</a:t>
            </a:r>
          </a:p>
          <a:p>
            <a:pPr lvl="1"/>
            <a:r>
              <a:rPr lang="fa-IR" sz="2000" b="0" dirty="0" smtClean="0">
                <a:cs typeface="+mn-cs"/>
              </a:rPr>
              <a:t>ابزاری: انواع </a:t>
            </a:r>
            <a:r>
              <a:rPr lang="en-US" sz="2000" b="0" dirty="0" smtClean="0">
                <a:cs typeface="+mn-cs"/>
              </a:rPr>
              <a:t>tool</a:t>
            </a:r>
            <a:r>
              <a:rPr lang="fa-IR" sz="2000" b="0" dirty="0" smtClean="0">
                <a:cs typeface="+mn-cs"/>
              </a:rPr>
              <a:t>ها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829998" y="1508762"/>
            <a:ext cx="4161602" cy="2059482"/>
            <a:chOff x="4829998" y="1508762"/>
            <a:chExt cx="4161602" cy="2059482"/>
          </a:xfrm>
        </p:grpSpPr>
        <p:sp>
          <p:nvSpPr>
            <p:cNvPr id="21" name="Rectangle 20"/>
            <p:cNvSpPr/>
            <p:nvPr/>
          </p:nvSpPr>
          <p:spPr>
            <a:xfrm>
              <a:off x="4829998" y="1508762"/>
              <a:ext cx="709955" cy="3352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38496" y="2398693"/>
              <a:ext cx="235310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400" b="1" dirty="0" smtClean="0"/>
                <a:t>ساختمند (</a:t>
              </a:r>
              <a:r>
                <a:rPr lang="en-US" sz="1400" b="1" dirty="0" smtClean="0"/>
                <a:t>structured</a:t>
              </a:r>
              <a:r>
                <a:rPr lang="fa-IR" sz="1400" b="1" dirty="0" smtClean="0"/>
                <a:t>)</a:t>
              </a:r>
            </a:p>
            <a:p>
              <a:pPr algn="r" rtl="1"/>
              <a:r>
                <a:rPr lang="fa-IR" sz="1400" b="1" dirty="0" smtClean="0"/>
                <a:t>نیم ساختمند (</a:t>
              </a:r>
              <a:r>
                <a:rPr lang="en-US" sz="1400" b="1" dirty="0" smtClean="0"/>
                <a:t>semi-structured</a:t>
              </a:r>
              <a:r>
                <a:rPr lang="fa-IR" sz="1400" b="1" dirty="0" smtClean="0"/>
                <a:t>)</a:t>
              </a:r>
            </a:p>
            <a:p>
              <a:pPr algn="r" rtl="1"/>
              <a:r>
                <a:rPr lang="fa-IR" sz="1400" b="1" dirty="0" smtClean="0"/>
                <a:t>--------------------------</a:t>
              </a:r>
            </a:p>
            <a:p>
              <a:pPr algn="r" rtl="1"/>
              <a:r>
                <a:rPr lang="fa-IR" sz="1400" b="1" dirty="0" smtClean="0">
                  <a:solidFill>
                    <a:srgbClr val="FF0000"/>
                  </a:solidFill>
                </a:rPr>
                <a:t>ناساختمند (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un-structured</a:t>
              </a:r>
              <a:r>
                <a:rPr lang="fa-IR" sz="1400" b="1" dirty="0" smtClean="0">
                  <a:solidFill>
                    <a:srgbClr val="FF0000"/>
                  </a:solidFill>
                </a:rPr>
                <a:t>)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Left Brace 38"/>
            <p:cNvSpPr/>
            <p:nvPr/>
          </p:nvSpPr>
          <p:spPr>
            <a:xfrm>
              <a:off x="6571419" y="2398693"/>
              <a:ext cx="228600" cy="954107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41" name="Elbow Connector 40"/>
            <p:cNvCxnSpPr>
              <a:stCxn id="21" idx="2"/>
              <a:endCxn id="39" idx="1"/>
            </p:cNvCxnSpPr>
            <p:nvPr/>
          </p:nvCxnSpPr>
          <p:spPr>
            <a:xfrm rot="16200000" flipH="1">
              <a:off x="5362344" y="1666671"/>
              <a:ext cx="1031707" cy="1386443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181600" y="2514600"/>
              <a:ext cx="1362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400" b="1" dirty="0" smtClean="0"/>
                <a:t>به لحاظ ساختاری</a:t>
              </a:r>
              <a:endParaRPr lang="en-US" sz="14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533096" y="1447800"/>
            <a:ext cx="5137779" cy="1480066"/>
            <a:chOff x="1533096" y="1447800"/>
            <a:chExt cx="5137779" cy="1480066"/>
          </a:xfrm>
        </p:grpSpPr>
        <p:sp>
          <p:nvSpPr>
            <p:cNvPr id="47" name="Rectangle 46"/>
            <p:cNvSpPr/>
            <p:nvPr/>
          </p:nvSpPr>
          <p:spPr>
            <a:xfrm>
              <a:off x="3866824" y="1447800"/>
              <a:ext cx="2804051" cy="45720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33096" y="2096869"/>
              <a:ext cx="34961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600" dirty="0" smtClean="0"/>
                <a:t>در قالب تعدادی فایل (محیط فیزیکی </a:t>
              </a:r>
              <a:r>
                <a:rPr lang="en-US" sz="1600" dirty="0" smtClean="0"/>
                <a:t>ISR</a:t>
              </a:r>
              <a:r>
                <a:rPr lang="fa-IR" sz="1600" dirty="0" smtClean="0"/>
                <a:t>)</a:t>
              </a:r>
            </a:p>
            <a:p>
              <a:pPr algn="r" rtl="1"/>
              <a:endParaRPr lang="fa-IR" sz="1600" dirty="0" smtClean="0"/>
            </a:p>
            <a:p>
              <a:pPr algn="r" rtl="1"/>
              <a:r>
                <a:rPr lang="fa-IR" sz="1600" dirty="0" smtClean="0"/>
                <a:t>در کجا؟  </a:t>
              </a:r>
              <a:r>
                <a:rPr lang="en-US" sz="1600" dirty="0" smtClean="0">
                  <a:sym typeface="Wingdings" pitchFamily="2" charset="2"/>
                </a:rPr>
                <a:t></a:t>
              </a:r>
              <a:r>
                <a:rPr lang="fa-IR" sz="1600" dirty="0" smtClean="0">
                  <a:sym typeface="Wingdings" pitchFamily="2" charset="2"/>
                </a:rPr>
                <a:t> در یک سلسله مراتب حافظه</a:t>
              </a:r>
              <a:endParaRPr lang="en-US" sz="1600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4495800" y="1828800"/>
              <a:ext cx="304800" cy="33334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410200" y="1900535"/>
            <a:ext cx="3429001" cy="614065"/>
            <a:chOff x="5410200" y="1900535"/>
            <a:chExt cx="3429001" cy="614065"/>
          </a:xfrm>
        </p:grpSpPr>
        <p:sp>
          <p:nvSpPr>
            <p:cNvPr id="44" name="TextBox 43"/>
            <p:cNvSpPr txBox="1"/>
            <p:nvPr/>
          </p:nvSpPr>
          <p:spPr>
            <a:xfrm>
              <a:off x="5410200" y="1900535"/>
              <a:ext cx="3124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400" dirty="0" smtClean="0"/>
                <a:t> </a:t>
              </a:r>
              <a:r>
                <a:rPr lang="en-US" sz="1400" dirty="0" smtClean="0"/>
                <a:t>well-formatted</a:t>
              </a:r>
              <a:r>
                <a:rPr lang="fa-IR" sz="1400" dirty="0" smtClean="0"/>
                <a:t> است، </a:t>
              </a:r>
            </a:p>
            <a:p>
              <a:pPr algn="r" rtl="1"/>
              <a:r>
                <a:rPr lang="fa-IR" sz="1400" dirty="0" smtClean="0"/>
                <a:t> فرمت ثابت و از پیش تعیین شده دارد.</a:t>
              </a:r>
              <a:endParaRPr lang="en-US" sz="1400" dirty="0"/>
            </a:p>
          </p:txBody>
        </p:sp>
        <p:cxnSp>
          <p:nvCxnSpPr>
            <p:cNvPr id="66" name="Curved Connector 65"/>
            <p:cNvCxnSpPr>
              <a:endCxn id="44" idx="3"/>
            </p:cNvCxnSpPr>
            <p:nvPr/>
          </p:nvCxnSpPr>
          <p:spPr>
            <a:xfrm rot="16200000" flipV="1">
              <a:off x="8510573" y="2185973"/>
              <a:ext cx="352455" cy="304800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-338881" y="2057400"/>
            <a:ext cx="3882300" cy="3733800"/>
            <a:chOff x="-338881" y="2057400"/>
            <a:chExt cx="3882300" cy="3733800"/>
          </a:xfrm>
        </p:grpSpPr>
        <p:grpSp>
          <p:nvGrpSpPr>
            <p:cNvPr id="69" name="Group 68"/>
            <p:cNvGrpSpPr/>
            <p:nvPr/>
          </p:nvGrpSpPr>
          <p:grpSpPr>
            <a:xfrm>
              <a:off x="504396" y="2057400"/>
              <a:ext cx="3039023" cy="3733800"/>
              <a:chOff x="266700" y="2698539"/>
              <a:chExt cx="3039023" cy="3733800"/>
            </a:xfrm>
          </p:grpSpPr>
          <p:sp>
            <p:nvSpPr>
              <p:cNvPr id="57" name="Isosceles Triangle 56"/>
              <p:cNvSpPr/>
              <p:nvPr/>
            </p:nvSpPr>
            <p:spPr>
              <a:xfrm>
                <a:off x="266700" y="2698539"/>
                <a:ext cx="2400300" cy="3473661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66700" y="2768024"/>
                <a:ext cx="24003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endParaRPr lang="fa-IR" sz="1200" b="1" dirty="0" smtClean="0"/>
              </a:p>
              <a:p>
                <a:pPr algn="ctr" rtl="1"/>
                <a:endParaRPr lang="fa-IR" sz="1200" b="1" dirty="0"/>
              </a:p>
              <a:p>
                <a:pPr algn="ctr" rtl="1"/>
                <a:r>
                  <a:rPr lang="fa-IR" sz="1200" b="1" dirty="0" smtClean="0"/>
                  <a:t>ثبات</a:t>
                </a:r>
              </a:p>
              <a:p>
                <a:pPr algn="ctr" rtl="1"/>
                <a:r>
                  <a:rPr lang="en-US" sz="1200" b="1" dirty="0" smtClean="0"/>
                  <a:t>cache</a:t>
                </a:r>
              </a:p>
              <a:p>
                <a:pPr algn="ctr" rtl="1"/>
                <a:r>
                  <a:rPr lang="en-US" sz="1200" b="1" dirty="0" smtClean="0"/>
                  <a:t>main</a:t>
                </a:r>
              </a:p>
              <a:p>
                <a:pPr algn="ctr" rtl="1"/>
                <a:r>
                  <a:rPr lang="en-US" sz="1200" b="1" dirty="0" smtClean="0"/>
                  <a:t>-------------</a:t>
                </a:r>
              </a:p>
              <a:p>
                <a:pPr algn="ctr" rtl="1"/>
                <a:endParaRPr lang="en-US" sz="1200" b="1" dirty="0"/>
              </a:p>
              <a:p>
                <a:pPr algn="ctr" rtl="1"/>
                <a:r>
                  <a:rPr lang="en-US" sz="1200" b="1" dirty="0" smtClean="0"/>
                  <a:t>.</a:t>
                </a:r>
              </a:p>
              <a:p>
                <a:pPr algn="ctr" rtl="1"/>
                <a:r>
                  <a:rPr lang="en-US" sz="1200" b="1" dirty="0" smtClean="0"/>
                  <a:t>.</a:t>
                </a:r>
              </a:p>
              <a:p>
                <a:pPr algn="ctr" rtl="1"/>
                <a:r>
                  <a:rPr lang="en-US" sz="1200" b="1" dirty="0" smtClean="0"/>
                  <a:t>.</a:t>
                </a:r>
              </a:p>
              <a:p>
                <a:pPr algn="ctr" rtl="1"/>
                <a:endParaRPr lang="fa-IR" sz="1200" b="1" dirty="0"/>
              </a:p>
              <a:p>
                <a:pPr algn="ctr" rtl="1"/>
                <a:r>
                  <a:rPr lang="fa-IR" sz="1200" b="1" dirty="0" smtClean="0"/>
                  <a:t>----------------</a:t>
                </a:r>
              </a:p>
              <a:p>
                <a:pPr algn="ctr" rtl="1"/>
                <a:endParaRPr lang="fa-IR" sz="1200" b="1" dirty="0"/>
              </a:p>
              <a:p>
                <a:pPr algn="ctr" rtl="1"/>
                <a:r>
                  <a:rPr lang="fa-IR" sz="1200" b="1" dirty="0" smtClean="0"/>
                  <a:t>حافظه های برون ماشینی</a:t>
                </a:r>
              </a:p>
              <a:p>
                <a:pPr algn="ctr" rtl="1"/>
                <a:r>
                  <a:rPr lang="fa-IR" sz="1200" b="1" dirty="0" smtClean="0"/>
                  <a:t>(انواع دیسک ها</a:t>
                </a:r>
                <a:r>
                  <a:rPr lang="en-US" sz="1200" b="1" dirty="0" smtClean="0"/>
                  <a:t>(</a:t>
                </a:r>
              </a:p>
              <a:p>
                <a:pPr algn="ctr" rtl="1"/>
                <a:r>
                  <a:rPr lang="en-US" sz="1200" b="1" dirty="0" smtClean="0"/>
                  <a:t>-----------------------------------</a:t>
                </a:r>
                <a:endParaRPr lang="fa-IR" sz="1200" b="1" dirty="0" smtClean="0"/>
              </a:p>
              <a:p>
                <a:pPr algn="ctr" rtl="1"/>
                <a:r>
                  <a:rPr lang="fa-IR" sz="1200" b="1" dirty="0" smtClean="0"/>
                  <a:t>کارت های پانچ</a:t>
                </a:r>
              </a:p>
              <a:p>
                <a:pPr algn="ctr" rtl="1"/>
                <a:r>
                  <a:rPr lang="fa-IR" sz="1200" b="1" dirty="0" smtClean="0"/>
                  <a:t>نواری - کاغذی</a:t>
                </a:r>
                <a:endParaRPr lang="en-US" sz="1200" b="1" dirty="0" smtClean="0"/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>
                <a:off x="2750447" y="4326540"/>
                <a:ext cx="0" cy="176358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 rot="16200000">
                <a:off x="1735227" y="4861843"/>
                <a:ext cx="2279218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1400" b="1" dirty="0" smtClean="0"/>
                  <a:t>کاهش سرعت</a:t>
                </a:r>
                <a:br>
                  <a:rPr lang="fa-IR" sz="1400" b="1" dirty="0" smtClean="0"/>
                </a:br>
                <a:endParaRPr lang="fa-IR" sz="700" b="1" dirty="0"/>
              </a:p>
              <a:p>
                <a:pPr algn="r" rtl="1"/>
                <a:r>
                  <a:rPr lang="fa-IR" sz="1400" b="1" dirty="0" smtClean="0"/>
                  <a:t>افزایش ظرفیت</a:t>
                </a:r>
                <a:br>
                  <a:rPr lang="fa-IR" sz="1400" b="1" dirty="0" smtClean="0"/>
                </a:br>
                <a:r>
                  <a:rPr lang="fa-IR" sz="1400" b="1" dirty="0" smtClean="0"/>
                  <a:t>کاهش قیمت به ازای بیت (</a:t>
                </a:r>
                <a:r>
                  <a:rPr lang="en-US" sz="1300" b="1" dirty="0" smtClean="0"/>
                  <a:t>CPB</a:t>
                </a:r>
                <a:r>
                  <a:rPr lang="fa-IR" sz="1400" b="1" dirty="0" smtClean="0"/>
                  <a:t>)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34412" y="2286000"/>
              <a:ext cx="779986" cy="1932239"/>
              <a:chOff x="5346305" y="2249352"/>
              <a:chExt cx="1235378" cy="1204471"/>
            </a:xfrm>
          </p:grpSpPr>
          <p:sp>
            <p:nvSpPr>
              <p:cNvPr id="25" name="Left Brace 24"/>
              <p:cNvSpPr/>
              <p:nvPr/>
            </p:nvSpPr>
            <p:spPr>
              <a:xfrm>
                <a:off x="6219623" y="2317792"/>
                <a:ext cx="149179" cy="1136031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 rot="16200000">
                <a:off x="5361759" y="2233898"/>
                <a:ext cx="1204470" cy="123537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</a:rPr>
                  <a:t>حافظه درون ماشینی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-338881" y="4038600"/>
              <a:ext cx="1024681" cy="1733831"/>
              <a:chOff x="5629970" y="1954141"/>
              <a:chExt cx="1475399" cy="1740631"/>
            </a:xfrm>
          </p:grpSpPr>
          <p:sp>
            <p:nvSpPr>
              <p:cNvPr id="28" name="Left Brace 27"/>
              <p:cNvSpPr/>
              <p:nvPr/>
            </p:nvSpPr>
            <p:spPr>
              <a:xfrm>
                <a:off x="6553201" y="2317792"/>
                <a:ext cx="149179" cy="1136031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 rot="16200000">
                <a:off x="5497354" y="2086757"/>
                <a:ext cx="1740631" cy="147539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</a:rPr>
                  <a:t>حافظه برون ماشینی</a:t>
                </a:r>
              </a:p>
            </p:txBody>
          </p:sp>
        </p:grpSp>
      </p:grpSp>
      <p:pic>
        <p:nvPicPr>
          <p:cNvPr id="32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343400"/>
            <a:ext cx="618420" cy="618420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581400" y="3426525"/>
            <a:ext cx="5334000" cy="664351"/>
            <a:chOff x="3581400" y="3426525"/>
            <a:chExt cx="5334000" cy="664351"/>
          </a:xfrm>
        </p:grpSpPr>
        <p:sp>
          <p:nvSpPr>
            <p:cNvPr id="46" name="TextBox 45"/>
            <p:cNvSpPr txBox="1"/>
            <p:nvPr/>
          </p:nvSpPr>
          <p:spPr>
            <a:xfrm>
              <a:off x="3581400" y="3685401"/>
              <a:ext cx="4715304" cy="276999"/>
            </a:xfrm>
            <a:prstGeom prst="rect">
              <a:avLst/>
            </a:prstGeom>
            <a:noFill/>
            <a:ln>
              <a:solidFill>
                <a:srgbClr val="14B1C2"/>
              </a:solidFill>
            </a:ln>
          </p:spPr>
          <p:txBody>
            <a:bodyPr wrap="square" rtlCol="0" anchor="ctr">
              <a:spAutoFit/>
            </a:bodyPr>
            <a:lstStyle/>
            <a:p>
              <a:pPr algn="r" rtl="1"/>
              <a:r>
                <a:rPr lang="en-US" sz="1200" b="1" dirty="0">
                  <a:solidFill>
                    <a:srgbClr val="00B0F0"/>
                  </a:solidFill>
                </a:rPr>
                <a:t> </a:t>
              </a:r>
              <a:r>
                <a:rPr lang="en-US" sz="1200" b="1" dirty="0" smtClean="0">
                  <a:solidFill>
                    <a:srgbClr val="00B0F0"/>
                  </a:solidFill>
                </a:rPr>
                <a:t>            </a:t>
              </a:r>
              <a:r>
                <a:rPr lang="fa-IR" sz="1200" b="1" dirty="0" smtClean="0"/>
                <a:t>آیا نیاز به تحمیل یک ساختار در اینها داریم؟ آیا واقعا داده ناساختمند داریم؟</a:t>
              </a:r>
              <a:endParaRPr lang="en-US" sz="1200" b="1" dirty="0"/>
            </a:p>
          </p:txBody>
        </p:sp>
        <p:cxnSp>
          <p:nvCxnSpPr>
            <p:cNvPr id="68" name="Curved Connector 67"/>
            <p:cNvCxnSpPr/>
            <p:nvPr/>
          </p:nvCxnSpPr>
          <p:spPr>
            <a:xfrm rot="5400000">
              <a:off x="8571384" y="3465741"/>
              <a:ext cx="383232" cy="304800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3375" y="3579213"/>
              <a:ext cx="593895" cy="51166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405451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</p:spPr>
        <p:txBody>
          <a:bodyPr/>
          <a:lstStyle/>
          <a:p>
            <a:r>
              <a:rPr lang="fa-IR" dirty="0" smtClean="0"/>
              <a:t>نمایه سازی 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4588710"/>
                  </p:ext>
                </p:extLst>
              </p:nvPr>
            </p:nvGraphicFramePr>
            <p:xfrm>
              <a:off x="5760720" y="1798320"/>
              <a:ext cx="3002280" cy="4754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3920"/>
                    <a:gridCol w="594360"/>
                    <a:gridCol w="990600"/>
                    <a:gridCol w="533400"/>
                  </a:tblGrid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شماره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نام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رشته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...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4588710"/>
                  </p:ext>
                </p:extLst>
              </p:nvPr>
            </p:nvGraphicFramePr>
            <p:xfrm>
              <a:off x="5760720" y="1798320"/>
              <a:ext cx="3002280" cy="4754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3920"/>
                    <a:gridCol w="594360"/>
                    <a:gridCol w="990600"/>
                    <a:gridCol w="533400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شماره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نام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رشته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...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703333" r="-240000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903333" r="-240000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6553200" y="1300915"/>
            <a:ext cx="1714604" cy="5278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  <a:cs typeface="B Roya" pitchFamily="2" charset="-78"/>
              </a:rPr>
              <a:t>فایل نمایه سازی شده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0937393"/>
                  </p:ext>
                </p:extLst>
              </p:nvPr>
            </p:nvGraphicFramePr>
            <p:xfrm>
              <a:off x="3810000" y="2164080"/>
              <a:ext cx="1250510" cy="43891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25255"/>
                    <a:gridCol w="625255"/>
                  </a:tblGrid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898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899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900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0937393"/>
                  </p:ext>
                </p:extLst>
              </p:nvPr>
            </p:nvGraphicFramePr>
            <p:xfrm>
              <a:off x="3810000" y="2164080"/>
              <a:ext cx="1250510" cy="43891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25255"/>
                    <a:gridCol w="625255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603333" r="-100000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803333" r="-100000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898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899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900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29" name="Group 28"/>
          <p:cNvGrpSpPr/>
          <p:nvPr/>
        </p:nvGrpSpPr>
        <p:grpSpPr>
          <a:xfrm>
            <a:off x="186177" y="4495800"/>
            <a:ext cx="1965591" cy="1524000"/>
            <a:chOff x="8324363" y="-2895600"/>
            <a:chExt cx="1965591" cy="1524000"/>
          </a:xfrm>
        </p:grpSpPr>
        <p:sp>
          <p:nvSpPr>
            <p:cNvPr id="30" name="Rounded Rectangle 29"/>
            <p:cNvSpPr/>
            <p:nvPr/>
          </p:nvSpPr>
          <p:spPr>
            <a:xfrm>
              <a:off x="8324363" y="-1834515"/>
              <a:ext cx="1965591" cy="46291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سرشاخص (</a:t>
              </a:r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master index</a:t>
              </a:r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)</a:t>
              </a:r>
              <a:endParaRPr lang="fa-IR" sz="16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>
              <a:off x="8788032" y="-2895600"/>
              <a:ext cx="519127" cy="10610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876800" y="2362200"/>
            <a:ext cx="914400" cy="4038600"/>
            <a:chOff x="4876800" y="2362200"/>
            <a:chExt cx="914400" cy="4038600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876800" y="2362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876800" y="2743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876800" y="3124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876800" y="3505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4876800" y="3886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876800" y="4267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53000" y="56388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4953000" y="60198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953000" y="64008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295400" y="4648200"/>
            <a:ext cx="7415011" cy="2133600"/>
            <a:chOff x="1295400" y="4648200"/>
            <a:chExt cx="7415011" cy="2133600"/>
          </a:xfrm>
        </p:grpSpPr>
        <p:sp>
          <p:nvSpPr>
            <p:cNvPr id="49" name="Rectangle 48"/>
            <p:cNvSpPr/>
            <p:nvPr/>
          </p:nvSpPr>
          <p:spPr>
            <a:xfrm>
              <a:off x="3733800" y="4648200"/>
              <a:ext cx="4976611" cy="511912"/>
            </a:xfrm>
            <a:prstGeom prst="rect">
              <a:avLst/>
            </a:prstGeom>
            <a:solidFill>
              <a:srgbClr val="1FB913">
                <a:alpha val="34000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295400" y="4904156"/>
              <a:ext cx="2438400" cy="1877644"/>
              <a:chOff x="8324363" y="-3249244"/>
              <a:chExt cx="2438400" cy="1877644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8324363" y="-1834515"/>
                <a:ext cx="1965591" cy="46291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داده هدف (</a:t>
                </a:r>
                <a:r>
                  <a:rPr lang="en-US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goal data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)</a:t>
                </a:r>
                <a:endParaRPr lang="fa-IR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p:cxnSp>
            <p:nvCxnSpPr>
              <p:cNvPr id="52" name="Straight Arrow Connector 51"/>
              <p:cNvCxnSpPr>
                <a:stCxn id="49" idx="1"/>
                <a:endCxn id="51" idx="0"/>
              </p:cNvCxnSpPr>
              <p:nvPr/>
            </p:nvCxnSpPr>
            <p:spPr>
              <a:xfrm flipH="1">
                <a:off x="9307159" y="-3249244"/>
                <a:ext cx="1455604" cy="14147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ounded Rectangle 38"/>
          <p:cNvSpPr/>
          <p:nvPr/>
        </p:nvSpPr>
        <p:spPr>
          <a:xfrm>
            <a:off x="3733800" y="1371600"/>
            <a:ext cx="1628297" cy="5278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نمایه متراکم</a:t>
            </a:r>
          </a:p>
          <a:p>
            <a:pPr algn="ct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(زمان جستجو بالاست)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1341772"/>
            <a:ext cx="4062651" cy="5211428"/>
            <a:chOff x="0" y="1341772"/>
            <a:chExt cx="4062651" cy="5211428"/>
          </a:xfrm>
        </p:grpSpPr>
        <p:grpSp>
          <p:nvGrpSpPr>
            <p:cNvPr id="33" name="Group 32"/>
            <p:cNvGrpSpPr/>
            <p:nvPr/>
          </p:nvGrpSpPr>
          <p:grpSpPr>
            <a:xfrm>
              <a:off x="457200" y="2176530"/>
              <a:ext cx="3329189" cy="4376670"/>
              <a:chOff x="457200" y="2176530"/>
              <a:chExt cx="3329189" cy="437667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61493" y="4077357"/>
                <a:ext cx="376707" cy="5878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257837" y="3821829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257837" y="4405671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057400" y="3454758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057400" y="4697592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057400" y="4075113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463639" y="2176530"/>
                <a:ext cx="3322750" cy="1893194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flipV="1">
                <a:off x="457200" y="4660006"/>
                <a:ext cx="3322750" cy="1893194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 flipV="1">
                <a:off x="2698817" y="5024255"/>
                <a:ext cx="706952" cy="370499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2722048" y="3352800"/>
                <a:ext cx="706952" cy="370499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722048" y="4405671"/>
                <a:ext cx="683721" cy="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H="1">
              <a:off x="381000" y="2057400"/>
              <a:ext cx="339895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0" y="1341772"/>
              <a:ext cx="4062651" cy="5278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</a:rPr>
                <a:t>نمایه نامتراکم 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(چندسطحی معمولا با ساختار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B-Tree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یا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B</a:t>
              </a:r>
              <a:r>
                <a:rPr lang="en-US" sz="1400" b="1" baseline="30000" dirty="0" smtClean="0">
                  <a:solidFill>
                    <a:schemeClr val="tx1"/>
                  </a:solidFill>
                </a:rPr>
                <a:t>+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-Tree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565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افزونگی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000" u="sng" dirty="0" smtClean="0"/>
              <a:t>افزونگی </a:t>
            </a:r>
            <a:r>
              <a:rPr lang="fa-IR" sz="2000" u="sng" dirty="0"/>
              <a:t>در معنای گسترده </a:t>
            </a:r>
            <a:r>
              <a:rPr lang="fa-IR" sz="2000" dirty="0"/>
              <a:t>(در مباحث پایگاه داده</a:t>
            </a:r>
            <a:r>
              <a:rPr lang="fa-IR" sz="2000" dirty="0" smtClean="0"/>
              <a:t>):</a:t>
            </a:r>
            <a:endParaRPr lang="fa-IR" sz="2000" dirty="0"/>
          </a:p>
          <a:p>
            <a:pPr lvl="1"/>
            <a:r>
              <a:rPr lang="fa-IR" sz="2000" b="0" dirty="0" smtClean="0"/>
              <a:t>عبارت </a:t>
            </a:r>
            <a:r>
              <a:rPr lang="fa-IR" sz="2000" b="0" dirty="0"/>
              <a:t>است از تکرار </a:t>
            </a:r>
            <a:r>
              <a:rPr lang="fa-IR" sz="2000" b="0" dirty="0" smtClean="0"/>
              <a:t>ذخیره‏سازی داده‏ها </a:t>
            </a:r>
            <a:r>
              <a:rPr lang="fa-IR" sz="2000" b="0" dirty="0"/>
              <a:t>در مورد </a:t>
            </a:r>
            <a:r>
              <a:rPr lang="fa-IR" sz="2000" b="0" dirty="0" smtClean="0"/>
              <a:t>نمونه‏های </a:t>
            </a:r>
            <a:r>
              <a:rPr lang="fa-IR" sz="2000" b="0" dirty="0"/>
              <a:t>یک یا بیش از یک </a:t>
            </a:r>
            <a:r>
              <a:rPr lang="fa-IR" sz="2000" b="0" dirty="0" smtClean="0"/>
              <a:t>نوع‏موجودیت </a:t>
            </a:r>
            <a:r>
              <a:rPr lang="fa-IR" sz="2000" b="0" dirty="0"/>
              <a:t>از یک </a:t>
            </a:r>
            <a:r>
              <a:rPr lang="fa-IR" sz="2000" b="0" dirty="0" smtClean="0"/>
              <a:t>محیط.</a:t>
            </a:r>
          </a:p>
          <a:p>
            <a:pPr lvl="2"/>
            <a:r>
              <a:rPr lang="fa-IR" sz="1800" b="0" dirty="0" smtClean="0"/>
              <a:t>این نوع افزونگی نه از نوع طبیعی و نه از نوع تکنیکی است بلکه ناشی از رهیافت انتخاب شده برای طراحی و تولید سیستم‏های کاربردی است.</a:t>
            </a:r>
          </a:p>
          <a:p>
            <a:pPr lvl="1"/>
            <a:r>
              <a:rPr lang="fa-IR" sz="2000" dirty="0" smtClean="0">
                <a:solidFill>
                  <a:srgbClr val="C00000"/>
                </a:solidFill>
              </a:rPr>
              <a:t>نکته: </a:t>
            </a:r>
            <a:r>
              <a:rPr lang="fa-IR" sz="2000" b="0" dirty="0" smtClean="0"/>
              <a:t>افزونگی از نوع طبیعی و تکنیکی در پایگاه داده هم می‏تواند وجود داشته باشد.</a:t>
            </a:r>
            <a:endParaRPr lang="fa-IR" sz="2000" b="0" dirty="0"/>
          </a:p>
          <a:p>
            <a:pPr lvl="1"/>
            <a:endParaRPr lang="fa-IR" sz="2000" b="0" dirty="0" smtClean="0"/>
          </a:p>
          <a:p>
            <a:pPr marL="457200" lvl="1" indent="0">
              <a:buNone/>
            </a:pPr>
            <a:r>
              <a:rPr lang="fa-IR" sz="2000" b="0" dirty="0" smtClean="0"/>
              <a:t>    دلایل </a:t>
            </a:r>
            <a:r>
              <a:rPr lang="fa-IR" sz="2000" b="0" dirty="0"/>
              <a:t>بروز افزونگی در سیستم های </a:t>
            </a:r>
            <a:r>
              <a:rPr lang="en-US" sz="2000" b="0" dirty="0"/>
              <a:t>ISR</a:t>
            </a:r>
            <a:r>
              <a:rPr lang="fa-IR" sz="2000" b="0" dirty="0"/>
              <a:t> به ویژه سیستم </a:t>
            </a:r>
            <a:r>
              <a:rPr lang="fa-IR" sz="2000" b="0" dirty="0" smtClean="0"/>
              <a:t>های </a:t>
            </a:r>
            <a:r>
              <a:rPr lang="fa-IR" sz="2000" b="0" dirty="0"/>
              <a:t>پایگاهی کدامند؟</a:t>
            </a:r>
          </a:p>
          <a:p>
            <a:endParaRPr lang="en-US" sz="2400" b="0" dirty="0"/>
          </a:p>
        </p:txBody>
      </p:sp>
      <p:pic>
        <p:nvPicPr>
          <p:cNvPr id="5" name="Picture 4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305" y="4885293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33398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مقدماتی : اما در مشی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z="2000" dirty="0" smtClean="0">
                <a:cs typeface="+mn-cs"/>
              </a:rPr>
              <a:t>کارهای لازم در انجام یک «پروژه پایگاهی» : </a:t>
            </a:r>
            <a:r>
              <a:rPr lang="fa-IR" sz="2000" b="0" dirty="0" smtClean="0">
                <a:cs typeface="+mn-cs"/>
              </a:rPr>
              <a:t>(فعلا</a:t>
            </a:r>
            <a:r>
              <a:rPr lang="fa-IR" sz="2000" b="0" dirty="0">
                <a:cs typeface="+mn-cs"/>
              </a:rPr>
              <a:t>ً</a:t>
            </a:r>
            <a:r>
              <a:rPr lang="fa-IR" sz="2000" b="0" dirty="0" smtClean="0">
                <a:cs typeface="+mn-cs"/>
              </a:rPr>
              <a:t> نه در جزئیات)</a:t>
            </a:r>
          </a:p>
          <a:p>
            <a:pPr lvl="1"/>
            <a:endParaRPr lang="fa-IR" sz="2000" b="0" dirty="0" smtClean="0">
              <a:cs typeface="+mn-cs"/>
            </a:endParaRPr>
          </a:p>
        </p:txBody>
      </p:sp>
      <p:sp>
        <p:nvSpPr>
          <p:cNvPr id="5" name="Left Brace 4"/>
          <p:cNvSpPr/>
          <p:nvPr/>
        </p:nvSpPr>
        <p:spPr>
          <a:xfrm flipH="1">
            <a:off x="8000999" y="1981200"/>
            <a:ext cx="163518" cy="46482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62200" y="1828800"/>
            <a:ext cx="5715000" cy="3924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1- مطالعه و شناخت محیط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2- انجام مهندسی نیاز ها  </a:t>
            </a:r>
            <a:r>
              <a:rPr lang="en-US" dirty="0" smtClean="0">
                <a:solidFill>
                  <a:schemeClr val="tx1"/>
                </a:solidFill>
              </a:rPr>
              <a:t>Requirement Engineering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3- تعیین مشخصات سیستم یکپارچه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-------------------</a:t>
            </a:r>
          </a:p>
          <a:p>
            <a:pPr algn="r" rtl="1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 smtClean="0">
                <a:solidFill>
                  <a:schemeClr val="tx1"/>
                </a:solidFill>
              </a:rPr>
              <a:t>4- انتخاب (حداقل) یک پیکربندی  </a:t>
            </a:r>
            <a:r>
              <a:rPr lang="en-US" dirty="0" smtClean="0">
                <a:solidFill>
                  <a:schemeClr val="tx1"/>
                </a:solidFill>
              </a:rPr>
              <a:t>H/S</a:t>
            </a:r>
            <a:r>
              <a:rPr lang="fa-I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 smtClean="0">
                <a:solidFill>
                  <a:schemeClr val="tx1"/>
                </a:solidFill>
              </a:rPr>
              <a:t>5- انتخاب (حداقل)  یک </a:t>
            </a:r>
            <a:r>
              <a:rPr lang="en-US" dirty="0" smtClean="0">
                <a:solidFill>
                  <a:schemeClr val="tx1"/>
                </a:solidFill>
              </a:rPr>
              <a:t>DBMS</a:t>
            </a:r>
            <a:r>
              <a:rPr lang="fa-IR" dirty="0" smtClean="0">
                <a:solidFill>
                  <a:schemeClr val="tx1"/>
                </a:solidFill>
              </a:rPr>
              <a:t> (یک تصمیم گیری حیاتی است)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6- مدلسازی معنایی داده ها (</a:t>
            </a:r>
            <a:r>
              <a:rPr lang="en-US" dirty="0" smtClean="0">
                <a:solidFill>
                  <a:schemeClr val="tx1"/>
                </a:solidFill>
              </a:rPr>
              <a:t>data semantic modeling</a:t>
            </a:r>
            <a:r>
              <a:rPr lang="fa-IR" dirty="0" smtClean="0">
                <a:solidFill>
                  <a:schemeClr val="tx1"/>
                </a:solidFill>
              </a:rPr>
              <a:t>)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7- طر احی منطقی پایگاه داده </a:t>
            </a:r>
            <a:r>
              <a:rPr lang="en-US" dirty="0" smtClean="0">
                <a:solidFill>
                  <a:schemeClr val="tx1"/>
                </a:solidFill>
              </a:rPr>
              <a:t>Logical Data Base Design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8- طراحی فیزیکی پایگاه داده </a:t>
            </a:r>
            <a:r>
              <a:rPr lang="en-US" dirty="0" smtClean="0">
                <a:solidFill>
                  <a:schemeClr val="tx1"/>
                </a:solidFill>
              </a:rPr>
              <a:t>Physical Data Base Design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9- طراحی </a:t>
            </a:r>
            <a:r>
              <a:rPr lang="en-US" dirty="0" smtClean="0">
                <a:solidFill>
                  <a:schemeClr val="tx1"/>
                </a:solidFill>
              </a:rPr>
              <a:t>UFI</a:t>
            </a:r>
            <a:r>
              <a:rPr lang="fa-IR" dirty="0" smtClean="0">
                <a:solidFill>
                  <a:schemeClr val="tx1"/>
                </a:solidFill>
              </a:rPr>
              <a:t> ها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10- طراحی </a:t>
            </a:r>
            <a:r>
              <a:rPr lang="en-US" dirty="0" smtClean="0">
                <a:solidFill>
                  <a:schemeClr val="tx1"/>
                </a:solidFill>
              </a:rPr>
              <a:t>AP</a:t>
            </a:r>
            <a:r>
              <a:rPr lang="fa-IR" dirty="0" smtClean="0">
                <a:solidFill>
                  <a:schemeClr val="tx1"/>
                </a:solidFill>
              </a:rPr>
              <a:t> ها</a:t>
            </a:r>
            <a:r>
              <a:rPr lang="fa-IR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 smtClean="0">
                <a:solidFill>
                  <a:schemeClr val="tx1"/>
                </a:solidFill>
              </a:rPr>
              <a:t>ضمن تعریف تراکنش ها</a:t>
            </a:r>
            <a:r>
              <a:rPr lang="fa-IR" dirty="0">
                <a:solidFill>
                  <a:schemeClr val="tx1"/>
                </a:solidFill>
              </a:rPr>
              <a:t> </a:t>
            </a:r>
            <a:r>
              <a:rPr lang="fa-IR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Transactions</a:t>
            </a:r>
            <a:r>
              <a:rPr lang="fa-IR" dirty="0" smtClean="0">
                <a:solidFill>
                  <a:schemeClr val="tx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-------------------</a:t>
            </a:r>
            <a:endParaRPr lang="fa-IR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85276" y="2133600"/>
            <a:ext cx="3657600" cy="1136031"/>
            <a:chOff x="685800" y="2546392"/>
            <a:chExt cx="3657600" cy="1136031"/>
          </a:xfrm>
        </p:grpSpPr>
        <p:grpSp>
          <p:nvGrpSpPr>
            <p:cNvPr id="8" name="Group 7"/>
            <p:cNvGrpSpPr/>
            <p:nvPr/>
          </p:nvGrpSpPr>
          <p:grpSpPr>
            <a:xfrm>
              <a:off x="685800" y="2546392"/>
              <a:ext cx="3056912" cy="1136031"/>
              <a:chOff x="1860698" y="2317792"/>
              <a:chExt cx="4841682" cy="1136031"/>
            </a:xfrm>
          </p:grpSpPr>
          <p:sp>
            <p:nvSpPr>
              <p:cNvPr id="10" name="Left Brace 9"/>
              <p:cNvSpPr/>
              <p:nvPr/>
            </p:nvSpPr>
            <p:spPr>
              <a:xfrm flipH="1">
                <a:off x="6553201" y="2317792"/>
                <a:ext cx="149179" cy="1136031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1860698" y="2324100"/>
                <a:ext cx="4798134" cy="10287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1- تشخیص نیاز های داده ای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2- تشخیص نیاز های پردازشی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3- مستندسازی نیاز ها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4- دریافت تایید سازمان</a:t>
                </a: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H="1">
              <a:off x="3813218" y="3124200"/>
              <a:ext cx="53018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04800" y="4502369"/>
            <a:ext cx="3193317" cy="533400"/>
            <a:chOff x="163285" y="3200400"/>
            <a:chExt cx="4027715" cy="533400"/>
          </a:xfrm>
        </p:grpSpPr>
        <p:sp>
          <p:nvSpPr>
            <p:cNvPr id="13" name="Rounded Rectangle 12"/>
            <p:cNvSpPr/>
            <p:nvPr/>
          </p:nvSpPr>
          <p:spPr>
            <a:xfrm>
              <a:off x="163285" y="3200400"/>
              <a:ext cx="333626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در مشی فایلینگ انجام نمی‏شود.</a:t>
              </a:r>
            </a:p>
          </p:txBody>
        </p:sp>
        <p:cxnSp>
          <p:nvCxnSpPr>
            <p:cNvPr id="14" name="Straight Arrow Connector 13"/>
            <p:cNvCxnSpPr>
              <a:endCxn id="13" idx="3"/>
            </p:cNvCxnSpPr>
            <p:nvPr/>
          </p:nvCxnSpPr>
          <p:spPr>
            <a:xfrm flipH="1">
              <a:off x="3499546" y="3467100"/>
              <a:ext cx="69145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830612" y="3806820"/>
            <a:ext cx="1160987" cy="2822580"/>
            <a:chOff x="7830612" y="3427410"/>
            <a:chExt cx="1160987" cy="2822580"/>
          </a:xfrm>
        </p:grpSpPr>
        <p:sp>
          <p:nvSpPr>
            <p:cNvPr id="19" name="Left Brace 18"/>
            <p:cNvSpPr/>
            <p:nvPr/>
          </p:nvSpPr>
          <p:spPr>
            <a:xfrm flipH="1">
              <a:off x="7830612" y="4343400"/>
              <a:ext cx="94188" cy="9388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 flipH="1">
              <a:off x="8001000" y="3427410"/>
              <a:ext cx="990599" cy="2822580"/>
              <a:chOff x="2096590" y="2055810"/>
              <a:chExt cx="2094410" cy="282258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2096590" y="2055810"/>
                <a:ext cx="1402962" cy="28225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به منظور ایجاد یک سیستم یکپارچه مجتمع</a:t>
                </a:r>
              </a:p>
            </p:txBody>
          </p:sp>
          <p:cxnSp>
            <p:nvCxnSpPr>
              <p:cNvPr id="22" name="Straight Arrow Connector 21"/>
              <p:cNvCxnSpPr>
                <a:endCxn id="21" idx="3"/>
              </p:cNvCxnSpPr>
              <p:nvPr/>
            </p:nvCxnSpPr>
            <p:spPr>
              <a:xfrm flipH="1">
                <a:off x="3499552" y="3467100"/>
                <a:ext cx="691448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5086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 مقدماتی : اما در مشی </a:t>
            </a:r>
            <a:r>
              <a:rPr lang="fa-IR" dirty="0" smtClean="0"/>
              <a:t>پایگاهی (ادامه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/>
              <a:t>کارهای لازم در انجام یک «پروژه پایگاهی» : </a:t>
            </a:r>
            <a:r>
              <a:rPr lang="fa-IR" b="0" dirty="0"/>
              <a:t>(فعلاً نه در جزئیات</a:t>
            </a:r>
            <a:r>
              <a:rPr lang="fa-IR" b="0" dirty="0" smtClean="0"/>
              <a:t>)</a:t>
            </a:r>
            <a:r>
              <a:rPr lang="fa-IR" dirty="0"/>
              <a:t> </a:t>
            </a:r>
            <a:r>
              <a:rPr lang="fa-IR" dirty="0" smtClean="0"/>
              <a:t>(ادامه 1)</a:t>
            </a:r>
            <a:endParaRPr lang="fa-IR" b="0" dirty="0"/>
          </a:p>
        </p:txBody>
      </p:sp>
      <p:sp>
        <p:nvSpPr>
          <p:cNvPr id="5" name="Left Brace 4"/>
          <p:cNvSpPr/>
          <p:nvPr/>
        </p:nvSpPr>
        <p:spPr>
          <a:xfrm flipH="1">
            <a:off x="8229601" y="1905000"/>
            <a:ext cx="152399" cy="44196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  <a:cs typeface="B Nazanin" pitchFamily="2" charset="-7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90599" y="1600200"/>
            <a:ext cx="7467601" cy="3619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---------------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11- تولید برنامه‏های تعریف (ایجاد) و کنترل </a:t>
            </a:r>
            <a:r>
              <a:rPr lang="en-US" sz="1700" dirty="0" smtClean="0">
                <a:solidFill>
                  <a:schemeClr val="tx1"/>
                </a:solidFill>
                <a:cs typeface="B Nazanin" pitchFamily="2" charset="-78"/>
              </a:rPr>
              <a:t>DB</a:t>
            </a:r>
            <a:endParaRPr lang="fa-IR" sz="1700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12- تولید برنامه‏های عملیات در داده‏ها (پردازش داده‏ها)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---------------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13-  ایجاد محیط فیزیکی «ذ.ب.ا.» با داده های تستی و رفع اشکال ها (تست مرحله اول)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14- ایجاد محیط فیزیکی «ذ.ب.ا.» با داده های واقعی اما حجم محدود  و انجام تست مرحله دوم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15- ایجاد محیط فیزیکی «ذ.ب.ا.» با داد های واقعی و حجم واقعی و انجام تست مرحله سوم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16- تنظیم سیستم پایگاهی (</a:t>
            </a:r>
            <a:r>
              <a:rPr lang="en-US" sz="1700" dirty="0" smtClean="0">
                <a:solidFill>
                  <a:schemeClr val="tx1"/>
                </a:solidFill>
                <a:cs typeface="B Nazanin" pitchFamily="2" charset="-78"/>
              </a:rPr>
              <a:t>Data Base System Tuning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)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17- آغاز بهره برداری و نگهداری از سیستم</a:t>
            </a:r>
          </a:p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18- گسترش سیستم </a:t>
            </a:r>
          </a:p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19-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رفع معایب و بهینه‏سازی سیستم</a:t>
            </a:r>
            <a:endParaRPr lang="fa-IR" dirty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endParaRPr lang="fa-IR" dirty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6721" y="4760785"/>
            <a:ext cx="2984679" cy="364319"/>
            <a:chOff x="-2119463" y="3284941"/>
            <a:chExt cx="6310465" cy="364319"/>
          </a:xfrm>
        </p:grpSpPr>
        <p:sp>
          <p:nvSpPr>
            <p:cNvPr id="12" name="Rounded Rectangle 11"/>
            <p:cNvSpPr/>
            <p:nvPr/>
          </p:nvSpPr>
          <p:spPr>
            <a:xfrm>
              <a:off x="-2119463" y="3284941"/>
              <a:ext cx="5619009" cy="364319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به طور مثال به منظور افزایش کارایی</a:t>
              </a:r>
            </a:p>
          </p:txBody>
        </p:sp>
        <p:cxnSp>
          <p:nvCxnSpPr>
            <p:cNvPr id="13" name="Straight Arrow Connector 12"/>
            <p:cNvCxnSpPr>
              <a:endCxn id="12" idx="3"/>
            </p:cNvCxnSpPr>
            <p:nvPr/>
          </p:nvCxnSpPr>
          <p:spPr>
            <a:xfrm flipH="1">
              <a:off x="3499546" y="3467100"/>
              <a:ext cx="691456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133599" y="5562600"/>
            <a:ext cx="4267201" cy="440826"/>
            <a:chOff x="-4669973" y="3246687"/>
            <a:chExt cx="8860975" cy="440826"/>
          </a:xfrm>
        </p:grpSpPr>
        <p:sp>
          <p:nvSpPr>
            <p:cNvPr id="32" name="Rounded Rectangle 31"/>
            <p:cNvSpPr/>
            <p:nvPr/>
          </p:nvSpPr>
          <p:spPr>
            <a:xfrm>
              <a:off x="-4669973" y="3246687"/>
              <a:ext cx="8169519" cy="440826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یکی از ویژگی های </a:t>
              </a:r>
              <a:r>
                <a:rPr lang="en-US" sz="1600" dirty="0" smtClean="0">
                  <a:solidFill>
                    <a:schemeClr val="tx1"/>
                  </a:solidFill>
                  <a:cs typeface="B Nazanin" pitchFamily="2" charset="-78"/>
                </a:rPr>
                <a:t>DBMS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 گسترش پذیری سیستم است.</a:t>
              </a:r>
            </a:p>
          </p:txBody>
        </p:sp>
        <p:cxnSp>
          <p:nvCxnSpPr>
            <p:cNvPr id="33" name="Straight Arrow Connector 32"/>
            <p:cNvCxnSpPr>
              <a:endCxn id="32" idx="3"/>
            </p:cNvCxnSpPr>
            <p:nvPr/>
          </p:nvCxnSpPr>
          <p:spPr>
            <a:xfrm flipH="1">
              <a:off x="3499546" y="3467100"/>
              <a:ext cx="69145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152400" y="1676400"/>
            <a:ext cx="4343400" cy="1885950"/>
            <a:chOff x="152400" y="1676400"/>
            <a:chExt cx="4343400" cy="188595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1676400"/>
              <a:ext cx="4343400" cy="1885950"/>
              <a:chOff x="-4992191" y="2766240"/>
              <a:chExt cx="9142249" cy="2013533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-4992191" y="2766240"/>
                <a:ext cx="8169519" cy="2013533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fa-IR" sz="1600" dirty="0" smtClean="0">
                    <a:solidFill>
                      <a:srgbClr val="00B0F0"/>
                    </a:solidFill>
                    <a:cs typeface="B Nazanin" pitchFamily="2" charset="-78"/>
                  </a:rPr>
                  <a:t>                </a:t>
                </a: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مزایا و معایب جداسازی این دو دسته برنامه </a:t>
                </a:r>
              </a:p>
              <a:p>
                <a:pPr algn="r" rt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تع</a:t>
                </a:r>
                <a:r>
                  <a:rPr lang="fa-IR" sz="1600" u="sng" dirty="0" smtClean="0">
                    <a:solidFill>
                      <a:schemeClr val="tx1"/>
                    </a:solidFill>
                    <a:cs typeface="B Nazanin" pitchFamily="2" charset="-78"/>
                  </a:rPr>
                  <a:t>ریف و کنترل </a:t>
                </a: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و  </a:t>
                </a:r>
                <a:r>
                  <a:rPr lang="fa-IR" sz="1600" u="sng" dirty="0" smtClean="0">
                    <a:solidFill>
                      <a:schemeClr val="tx1"/>
                    </a:solidFill>
                    <a:cs typeface="B Nazanin" pitchFamily="2" charset="-78"/>
                  </a:rPr>
                  <a:t>عملیات در داده‏ها </a:t>
                </a: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چیست؟</a:t>
                </a:r>
              </a:p>
              <a:p>
                <a:pPr algn="r" rt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1- از دیدگاه عملیات در داده‏ها</a:t>
                </a:r>
              </a:p>
              <a:p>
                <a:pPr algn="r" rt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2- از دیدگاه زبان‏های برنامه‏سازی</a:t>
                </a: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H="1">
                <a:off x="3177328" y="3661142"/>
                <a:ext cx="972730" cy="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Picture 15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0135" y="1795181"/>
              <a:ext cx="556265" cy="47924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168560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تراکنش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a-IR" sz="2000" b="0" dirty="0"/>
              <a:t>	</a:t>
            </a:r>
            <a:r>
              <a:rPr lang="fa-IR" sz="2000" dirty="0" smtClean="0">
                <a:solidFill>
                  <a:srgbClr val="7030A0"/>
                </a:solidFill>
              </a:rPr>
              <a:t>تراکنش </a:t>
            </a:r>
            <a:r>
              <a:rPr lang="en-US" sz="2000" dirty="0">
                <a:solidFill>
                  <a:srgbClr val="7030A0"/>
                </a:solidFill>
              </a:rPr>
              <a:t>Transaction</a:t>
            </a:r>
            <a:r>
              <a:rPr lang="fa-IR" sz="2000" dirty="0" smtClean="0">
                <a:solidFill>
                  <a:srgbClr val="7030A0"/>
                </a:solidFill>
              </a:rPr>
              <a:t>:</a:t>
            </a:r>
            <a:endParaRPr lang="fa-IR" sz="1800" b="0" dirty="0"/>
          </a:p>
          <a:p>
            <a:pPr lvl="1"/>
            <a:r>
              <a:rPr lang="fa-IR" sz="1800" b="0" dirty="0"/>
              <a:t>دنباله ای از عملیات («قطعه برنامه») که </a:t>
            </a:r>
            <a:r>
              <a:rPr lang="fa-IR" sz="1800" b="0" dirty="0" smtClean="0"/>
              <a:t>معمولاً </a:t>
            </a:r>
            <a:r>
              <a:rPr lang="fa-IR" sz="1800" b="0" dirty="0"/>
              <a:t>یک </a:t>
            </a:r>
            <a:r>
              <a:rPr lang="fa-IR" sz="1800" b="0" dirty="0" smtClean="0"/>
              <a:t>عمل </a:t>
            </a:r>
            <a:r>
              <a:rPr lang="fa-IR" sz="1800" b="0" dirty="0"/>
              <a:t>تغییردهنده </a:t>
            </a:r>
            <a:r>
              <a:rPr lang="fa-IR" sz="1800" b="0" dirty="0" smtClean="0"/>
              <a:t>را (درج</a:t>
            </a:r>
            <a:r>
              <a:rPr lang="fa-IR" sz="1800" b="0" dirty="0"/>
              <a:t>، حذف، </a:t>
            </a:r>
            <a:r>
              <a:rPr lang="fa-IR" sz="1800" b="0" dirty="0" smtClean="0"/>
              <a:t>بروزرسانی</a:t>
            </a:r>
            <a:r>
              <a:rPr lang="fa-IR" sz="1800" b="0" dirty="0"/>
              <a:t>) در محیط ذخیره‏سازی </a:t>
            </a:r>
            <a:r>
              <a:rPr lang="fa-IR" sz="1800" b="0" dirty="0" smtClean="0"/>
              <a:t>داده</a:t>
            </a:r>
            <a:r>
              <a:rPr lang="fa-IR" sz="1800" b="0" dirty="0"/>
              <a:t>‏ها انجام می‏دهد و یا باید به تمامی اجرا شود و یا اجرا نشده تلقی می‏</a:t>
            </a:r>
            <a:r>
              <a:rPr lang="fa-IR" sz="1800" b="0" dirty="0" smtClean="0"/>
              <a:t>شود. </a:t>
            </a:r>
            <a:endParaRPr lang="fa-IR" sz="1800" b="0" dirty="0"/>
          </a:p>
          <a:p>
            <a:pPr lvl="1"/>
            <a:r>
              <a:rPr lang="fa-IR" sz="1800" b="0" dirty="0"/>
              <a:t>دارای خواص </a:t>
            </a:r>
            <a:r>
              <a:rPr lang="en-US" sz="1800" b="0" dirty="0"/>
              <a:t>ACID</a:t>
            </a:r>
            <a:r>
              <a:rPr lang="fa-IR" sz="1800" b="0" dirty="0"/>
              <a:t> ( </a:t>
            </a:r>
            <a:r>
              <a:rPr lang="en-US" sz="1800" dirty="0">
                <a:solidFill>
                  <a:srgbClr val="C00000"/>
                </a:solidFill>
              </a:rPr>
              <a:t>A</a:t>
            </a:r>
            <a:r>
              <a:rPr lang="en-US" sz="1800" b="0" dirty="0"/>
              <a:t>tomicity </a:t>
            </a:r>
            <a:r>
              <a:rPr lang="en-US" sz="1800" dirty="0">
                <a:solidFill>
                  <a:srgbClr val="C00000"/>
                </a:solidFill>
              </a:rPr>
              <a:t>C</a:t>
            </a:r>
            <a:r>
              <a:rPr lang="en-US" sz="1800" b="0" dirty="0"/>
              <a:t>onsistency </a:t>
            </a:r>
            <a:r>
              <a:rPr lang="en-US" sz="1800" dirty="0">
                <a:solidFill>
                  <a:srgbClr val="C00000"/>
                </a:solidFill>
              </a:rPr>
              <a:t>I</a:t>
            </a:r>
            <a:r>
              <a:rPr lang="en-US" sz="1800" b="0" dirty="0"/>
              <a:t>solation </a:t>
            </a:r>
            <a:r>
              <a:rPr lang="en-US" sz="1800" dirty="0">
                <a:solidFill>
                  <a:srgbClr val="C00000"/>
                </a:solidFill>
              </a:rPr>
              <a:t>D</a:t>
            </a:r>
            <a:r>
              <a:rPr lang="en-US" sz="1800" b="0" dirty="0"/>
              <a:t>urability</a:t>
            </a:r>
            <a:r>
              <a:rPr lang="fa-IR" sz="1800" b="0" dirty="0" smtClean="0"/>
              <a:t>)</a:t>
            </a:r>
          </a:p>
          <a:p>
            <a:pPr lvl="2"/>
            <a:endParaRPr lang="fa-IR" sz="1600" b="0" dirty="0"/>
          </a:p>
          <a:p>
            <a:pPr lvl="2"/>
            <a:endParaRPr lang="fa-IR" sz="1600" b="0" dirty="0" smtClean="0"/>
          </a:p>
          <a:p>
            <a:pPr marL="457200" lvl="1" indent="0">
              <a:buNone/>
            </a:pPr>
            <a:r>
              <a:rPr lang="fa-IR" sz="1800" b="0" dirty="0" smtClean="0"/>
              <a:t>        شرط سازگاری پایگاه داده در این مثال :  </a:t>
            </a:r>
            <a:r>
              <a:rPr lang="en-US" sz="1800" b="0" dirty="0" smtClean="0"/>
              <a:t>A+B</a:t>
            </a:r>
            <a:r>
              <a:rPr lang="fa-IR" sz="1800" b="0" dirty="0" smtClean="0"/>
              <a:t> ثابت باشد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00200" y="3200400"/>
            <a:ext cx="1420821" cy="533400"/>
            <a:chOff x="-4669973" y="3200400"/>
            <a:chExt cx="8860975" cy="533400"/>
          </a:xfrm>
        </p:grpSpPr>
        <p:sp>
          <p:nvSpPr>
            <p:cNvPr id="11" name="Rounded Rectangle 10"/>
            <p:cNvSpPr/>
            <p:nvPr/>
          </p:nvSpPr>
          <p:spPr>
            <a:xfrm>
              <a:off x="-4669973" y="3200400"/>
              <a:ext cx="816951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یا همه یا هیچ</a:t>
              </a:r>
            </a:p>
          </p:txBody>
        </p:sp>
        <p:cxnSp>
          <p:nvCxnSpPr>
            <p:cNvPr id="12" name="Straight Arrow Connector 11"/>
            <p:cNvCxnSpPr>
              <a:endCxn id="11" idx="3"/>
            </p:cNvCxnSpPr>
            <p:nvPr/>
          </p:nvCxnSpPr>
          <p:spPr>
            <a:xfrm flipH="1">
              <a:off x="3499546" y="3200400"/>
              <a:ext cx="691456" cy="2667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700451" y="3200400"/>
            <a:ext cx="1309949" cy="609600"/>
            <a:chOff x="-3503294" y="3124200"/>
            <a:chExt cx="8169519" cy="609600"/>
          </a:xfrm>
        </p:grpSpPr>
        <p:sp>
          <p:nvSpPr>
            <p:cNvPr id="14" name="Rounded Rectangle 13"/>
            <p:cNvSpPr/>
            <p:nvPr/>
          </p:nvSpPr>
          <p:spPr>
            <a:xfrm>
              <a:off x="-3503294" y="3200400"/>
              <a:ext cx="816951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دوام (پایداری)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-1986891" y="3124200"/>
              <a:ext cx="2568354" cy="1524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419600" y="3203684"/>
            <a:ext cx="1309949" cy="666750"/>
            <a:chOff x="-4669973" y="3067050"/>
            <a:chExt cx="8169519" cy="666750"/>
          </a:xfrm>
        </p:grpSpPr>
        <p:sp>
          <p:nvSpPr>
            <p:cNvPr id="17" name="Rounded Rectangle 16"/>
            <p:cNvSpPr/>
            <p:nvPr/>
          </p:nvSpPr>
          <p:spPr>
            <a:xfrm>
              <a:off x="-4669973" y="3200400"/>
              <a:ext cx="816951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انفراد و جدایی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-585217" y="3067050"/>
              <a:ext cx="0" cy="2095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352800" y="3200400"/>
            <a:ext cx="784923" cy="666750"/>
            <a:chOff x="-4933697" y="3086100"/>
            <a:chExt cx="4895185" cy="666750"/>
          </a:xfrm>
        </p:grpSpPr>
        <p:sp>
          <p:nvSpPr>
            <p:cNvPr id="20" name="Rounded Rectangle 19"/>
            <p:cNvSpPr/>
            <p:nvPr/>
          </p:nvSpPr>
          <p:spPr>
            <a:xfrm>
              <a:off x="-4933697" y="3219450"/>
              <a:ext cx="4895185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سازگاری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-585217" y="3086100"/>
              <a:ext cx="192259" cy="2667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180" y="1295400"/>
            <a:ext cx="618420" cy="618420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3"/>
          <p:cNvSpPr/>
          <p:nvPr/>
        </p:nvSpPr>
        <p:spPr>
          <a:xfrm>
            <a:off x="228600" y="4267200"/>
            <a:ext cx="4343400" cy="2438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BEGIN TRANS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READ (A)</a:t>
            </a:r>
          </a:p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	A = A – 50</a:t>
            </a:r>
          </a:p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	WRITE (A)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READ (B)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B = B + 50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WRITE (B)</a:t>
            </a:r>
          </a:p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END TRANS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25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825" y="4045663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11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ادامه مثال </a:t>
            </a:r>
            <a:r>
              <a:rPr lang="fa-IR" dirty="0"/>
              <a:t>مقدماتی (مشی پایگاهی)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686800" cy="5257799"/>
          </a:xfrm>
        </p:spPr>
        <p:txBody>
          <a:bodyPr/>
          <a:lstStyle/>
          <a:p>
            <a:r>
              <a:rPr lang="fa-IR" dirty="0" smtClean="0"/>
              <a:t>نمایش شماتیک مشی پایگاهی :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483872" y="1981200"/>
            <a:ext cx="1602728" cy="2101531"/>
            <a:chOff x="685800" y="3283438"/>
            <a:chExt cx="2209800" cy="2797553"/>
          </a:xfrm>
        </p:grpSpPr>
        <p:sp>
          <p:nvSpPr>
            <p:cNvPr id="6" name="Can 5"/>
            <p:cNvSpPr/>
            <p:nvPr/>
          </p:nvSpPr>
          <p:spPr>
            <a:xfrm>
              <a:off x="685800" y="3283438"/>
              <a:ext cx="2209800" cy="279755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1999" y="3352799"/>
              <a:ext cx="2133601" cy="387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cs typeface="B Roya" pitchFamily="2" charset="-78"/>
                </a:rPr>
                <a:t>DB: Files</a:t>
              </a:r>
              <a:endParaRPr lang="en-US" sz="14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14400" y="4038600"/>
              <a:ext cx="1828800" cy="1600200"/>
              <a:chOff x="914400" y="4038600"/>
              <a:chExt cx="1828800" cy="1600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914400" y="40386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86000" y="41910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90600" y="45720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981200" y="44958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 rot="2691053">
              <a:off x="736049" y="4481834"/>
              <a:ext cx="2133601" cy="942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cs typeface="B Roya" pitchFamily="2" charset="-78"/>
                </a:rPr>
                <a:t>STORED </a:t>
              </a:r>
            </a:p>
            <a:p>
              <a:pPr algn="ctr"/>
              <a:r>
                <a:rPr lang="en-US" sz="2000" b="1" dirty="0" smtClean="0">
                  <a:cs typeface="B Roya" pitchFamily="2" charset="-78"/>
                </a:rPr>
                <a:t>DATA</a:t>
              </a:r>
              <a:endParaRPr lang="en-US" sz="20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5410200" y="4191000"/>
            <a:ext cx="1823147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200" b="1" dirty="0" smtClean="0">
                <a:solidFill>
                  <a:schemeClr val="tx1"/>
                </a:solidFill>
                <a:cs typeface="B Roya" pitchFamily="2" charset="-78"/>
              </a:rPr>
              <a:t>محیط فیزیکی «ذ.ب.ا.» </a:t>
            </a:r>
            <a:r>
              <a:rPr lang="fa-IR" sz="1200" b="1" dirty="0">
                <a:solidFill>
                  <a:schemeClr val="tx1"/>
                </a:solidFill>
                <a:cs typeface="B Roya" pitchFamily="2" charset="-78"/>
              </a:rPr>
              <a:t>:</a:t>
            </a:r>
            <a:endParaRPr lang="fa-IR" sz="12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fa-IR" sz="1200" b="1" dirty="0" smtClean="0">
                <a:solidFill>
                  <a:schemeClr val="tx1"/>
                </a:solidFill>
                <a:cs typeface="B Roya" pitchFamily="2" charset="-78"/>
              </a:rPr>
              <a:t>واحد</a:t>
            </a:r>
            <a:r>
              <a:rPr lang="fa-IR" sz="1200" b="1" dirty="0">
                <a:solidFill>
                  <a:schemeClr val="tx1"/>
                </a:solidFill>
                <a:cs typeface="B Roya" pitchFamily="2" charset="-78"/>
              </a:rPr>
              <a:t>،</a:t>
            </a:r>
            <a:r>
              <a:rPr lang="fa-IR" sz="12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fa-IR" sz="1200" b="1" i="1" u="sng" dirty="0" smtClean="0">
                <a:solidFill>
                  <a:schemeClr val="tx1"/>
                </a:solidFill>
                <a:cs typeface="B Roya" pitchFamily="2" charset="-78"/>
              </a:rPr>
              <a:t>مجتمع</a:t>
            </a:r>
            <a:r>
              <a:rPr lang="fa-IR" sz="1200" b="1" dirty="0" smtClean="0">
                <a:solidFill>
                  <a:schemeClr val="tx1"/>
                </a:solidFill>
                <a:cs typeface="B Roya" pitchFamily="2" charset="-78"/>
              </a:rPr>
              <a:t>، اشتراکی «ذ.ب.ا.»</a:t>
            </a:r>
            <a:endParaRPr lang="en-US" sz="12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6896100" y="2254285"/>
                <a:ext cx="2286000" cy="148651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یکی از فایل‏ها: داده‏ها در مورد </a:t>
                </a:r>
                <a:r>
                  <a:rPr lang="fa-IR" sz="1200" b="1" dirty="0">
                    <a:solidFill>
                      <a:schemeClr val="tx1"/>
                    </a:solidFill>
                    <a:cs typeface="B Roya" pitchFamily="2" charset="-78"/>
                  </a:rPr>
                  <a:t> </a:t>
                </a: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نمونه‏های موجودیت دانشجو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....{ ...... نام  شماره } ......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آنگونه که </a:t>
                </a:r>
                <a14:m>
                  <m:oMath xmlns:m="http://schemas.openxmlformats.org/officeDocument/2006/math">
                    <m:r>
                      <a:rPr lang="fa-IR" sz="12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…</m:t>
                    </m:r>
                  </m:oMath>
                </a14:m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 می‏بیند</a:t>
                </a:r>
                <a:endParaRPr lang="fa-IR" sz="12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ctr" rtl="1">
                  <a:lnSpc>
                    <a:spcPct val="150000"/>
                  </a:lnSpc>
                </a:pPr>
                <a:endParaRPr lang="fa-IR" sz="12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100" y="2254285"/>
                <a:ext cx="2286000" cy="1486518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H="1" flipV="1">
            <a:off x="7086601" y="2895598"/>
            <a:ext cx="1981199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505200" y="2418042"/>
            <a:ext cx="762000" cy="1560748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7091240" y="3200398"/>
            <a:ext cx="19765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755001" y="4724400"/>
            <a:ext cx="1169799" cy="1041042"/>
            <a:chOff x="448805" y="2864208"/>
            <a:chExt cx="7295472" cy="1041042"/>
          </a:xfrm>
        </p:grpSpPr>
        <p:sp>
          <p:nvSpPr>
            <p:cNvPr id="21" name="Rounded Rectangle 20"/>
            <p:cNvSpPr/>
            <p:nvPr/>
          </p:nvSpPr>
          <p:spPr>
            <a:xfrm>
              <a:off x="4004194" y="3377131"/>
              <a:ext cx="3740083" cy="528119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200" b="1" dirty="0" smtClean="0">
                  <a:solidFill>
                    <a:schemeClr val="tx1"/>
                  </a:solidFill>
                  <a:cs typeface="B Roya" pitchFamily="2" charset="-78"/>
                </a:rPr>
                <a:t>فیزیکی</a:t>
              </a:r>
            </a:p>
          </p:txBody>
        </p:sp>
        <p:cxnSp>
          <p:nvCxnSpPr>
            <p:cNvPr id="22" name="Straight Arrow Connector 21"/>
            <p:cNvCxnSpPr>
              <a:endCxn id="21" idx="0"/>
            </p:cNvCxnSpPr>
            <p:nvPr/>
          </p:nvCxnSpPr>
          <p:spPr>
            <a:xfrm>
              <a:off x="448805" y="2864208"/>
              <a:ext cx="5425434" cy="51292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34000" y="4724400"/>
            <a:ext cx="1845705" cy="1063313"/>
            <a:chOff x="-5101337" y="2914650"/>
            <a:chExt cx="13060914" cy="1063313"/>
          </a:xfrm>
        </p:grpSpPr>
        <p:sp>
          <p:nvSpPr>
            <p:cNvPr id="27" name="Rounded Rectangle 26"/>
            <p:cNvSpPr/>
            <p:nvPr/>
          </p:nvSpPr>
          <p:spPr>
            <a:xfrm>
              <a:off x="-5101337" y="3444563"/>
              <a:ext cx="13060914" cy="533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200" b="1" dirty="0" smtClean="0">
                  <a:solidFill>
                    <a:schemeClr val="tx1"/>
                  </a:solidFill>
                  <a:cs typeface="B Roya" pitchFamily="2" charset="-78"/>
                </a:rPr>
                <a:t>منطقی (حداقل به طور منطقی  و نه لزوما همیشه فیزیکی)</a:t>
              </a:r>
            </a:p>
          </p:txBody>
        </p:sp>
        <p:cxnSp>
          <p:nvCxnSpPr>
            <p:cNvPr id="28" name="Straight Arrow Connector 27"/>
            <p:cNvCxnSpPr>
              <a:endCxn id="27" idx="0"/>
            </p:cNvCxnSpPr>
            <p:nvPr/>
          </p:nvCxnSpPr>
          <p:spPr>
            <a:xfrm flipH="1">
              <a:off x="1429124" y="2914650"/>
              <a:ext cx="2793579" cy="52991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/>
          <p:nvPr/>
        </p:nvCxnSpPr>
        <p:spPr>
          <a:xfrm>
            <a:off x="5257800" y="1524000"/>
            <a:ext cx="0" cy="40702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311312" y="2039027"/>
            <a:ext cx="1794088" cy="2075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281152" y="2986847"/>
            <a:ext cx="762000" cy="427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FS</a:t>
            </a:r>
            <a:endParaRPr lang="en-US" sz="1400" b="1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62400" y="2418042"/>
            <a:ext cx="762000" cy="1560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D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B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M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cs typeface="B Roya" pitchFamily="2" charset="-78"/>
              </a:rPr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66563" y="30758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Tools</a:t>
            </a:r>
            <a:endParaRPr lang="en-US" sz="1200" dirty="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4343400" y="2986847"/>
            <a:ext cx="381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343400" y="3416121"/>
            <a:ext cx="381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3886201" y="1293254"/>
            <a:ext cx="1219200" cy="1124788"/>
            <a:chOff x="-240531" y="2988704"/>
            <a:chExt cx="7603562" cy="1124788"/>
          </a:xfrm>
        </p:grpSpPr>
        <p:sp>
          <p:nvSpPr>
            <p:cNvPr id="46" name="Rounded Rectangle 45"/>
            <p:cNvSpPr/>
            <p:nvPr/>
          </p:nvSpPr>
          <p:spPr>
            <a:xfrm>
              <a:off x="-240531" y="2988704"/>
              <a:ext cx="7603562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  <a:cs typeface="B Roya" pitchFamily="2" charset="-78"/>
                </a:rPr>
                <a:t>Centralized Control</a:t>
              </a:r>
              <a:endParaRPr lang="fa-IR" sz="12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47" name="Straight Arrow Connector 46"/>
            <p:cNvCxnSpPr>
              <a:stCxn id="35" idx="0"/>
              <a:endCxn id="46" idx="2"/>
            </p:cNvCxnSpPr>
            <p:nvPr/>
          </p:nvCxnSpPr>
          <p:spPr>
            <a:xfrm flipV="1">
              <a:off x="2610799" y="3522104"/>
              <a:ext cx="950451" cy="59138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311312" y="3978790"/>
            <a:ext cx="1734795" cy="1082071"/>
            <a:chOff x="-5251504" y="2702440"/>
            <a:chExt cx="10819079" cy="1082071"/>
          </a:xfrm>
        </p:grpSpPr>
        <p:sp>
          <p:nvSpPr>
            <p:cNvPr id="54" name="Rounded Rectangle 53"/>
            <p:cNvSpPr/>
            <p:nvPr/>
          </p:nvSpPr>
          <p:spPr>
            <a:xfrm>
              <a:off x="-5251504" y="3251111"/>
              <a:ext cx="1081907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200" b="1" dirty="0" smtClean="0">
                  <a:solidFill>
                    <a:schemeClr val="tx1"/>
                  </a:solidFill>
                  <a:cs typeface="B Roya" pitchFamily="2" charset="-78"/>
                </a:rPr>
                <a:t>خود فایل ها را این نرم‏افزار ایجاد و کنترل می‏کند.</a:t>
              </a:r>
            </a:p>
          </p:txBody>
        </p:sp>
        <p:cxnSp>
          <p:nvCxnSpPr>
            <p:cNvPr id="55" name="Straight Arrow Connector 54"/>
            <p:cNvCxnSpPr>
              <a:stCxn id="35" idx="2"/>
              <a:endCxn id="54" idx="0"/>
            </p:cNvCxnSpPr>
            <p:nvPr/>
          </p:nvCxnSpPr>
          <p:spPr>
            <a:xfrm flipH="1">
              <a:off x="158039" y="2702440"/>
              <a:ext cx="1027092" cy="54867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3124200" y="1524000"/>
            <a:ext cx="5366" cy="40654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2209800" y="1645059"/>
            <a:ext cx="762000" cy="4052988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Global Data Definition &amp; Control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1981200" y="1658878"/>
            <a:ext cx="2" cy="39743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083951" y="1636954"/>
            <a:ext cx="1" cy="39573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70536" y="1219200"/>
            <a:ext cx="1821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1200" b="1" dirty="0" smtClean="0">
                <a:cs typeface="B Roya" pitchFamily="2" charset="-78"/>
              </a:rPr>
              <a:t>     DBL[PL]</a:t>
            </a:r>
            <a:r>
              <a:rPr lang="fa-IR" sz="1200" b="1" dirty="0" smtClean="0">
                <a:cs typeface="B Roya" pitchFamily="2" charset="-78"/>
              </a:rPr>
              <a:t>کاربر برنامه ساز</a:t>
            </a:r>
            <a:endParaRPr lang="en-US" sz="1200" b="1" dirty="0">
              <a:cs typeface="B Roya" pitchFamily="2" charset="-78"/>
            </a:endParaRPr>
          </a:p>
        </p:txBody>
      </p:sp>
      <p:sp>
        <p:nvSpPr>
          <p:cNvPr id="66" name="Left Brace 65"/>
          <p:cNvSpPr/>
          <p:nvPr/>
        </p:nvSpPr>
        <p:spPr>
          <a:xfrm rot="5400000">
            <a:off x="1946348" y="611502"/>
            <a:ext cx="187737" cy="1863166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0" y="1219200"/>
            <a:ext cx="1083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کاربر نابرنامه ساز</a:t>
            </a:r>
            <a:endParaRPr lang="en-US" sz="1200" b="1" dirty="0">
              <a:cs typeface="B Roya" pitchFamily="2" charset="-78"/>
            </a:endParaRPr>
          </a:p>
        </p:txBody>
      </p:sp>
      <p:sp>
        <p:nvSpPr>
          <p:cNvPr id="68" name="Left Brace 67"/>
          <p:cNvSpPr/>
          <p:nvPr/>
        </p:nvSpPr>
        <p:spPr>
          <a:xfrm rot="5400000">
            <a:off x="510995" y="1065611"/>
            <a:ext cx="114301" cy="1003704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101958" y="3581399"/>
            <a:ext cx="18669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1177712" y="1752600"/>
            <a:ext cx="727288" cy="6892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rPr>
              <a:t>AP’s</a:t>
            </a:r>
          </a:p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rPr>
              <a:t>1</a:t>
            </a:r>
          </a:p>
        </p:txBody>
      </p:sp>
      <p:sp>
        <p:nvSpPr>
          <p:cNvPr id="72" name="Freeform 71"/>
          <p:cNvSpPr/>
          <p:nvPr/>
        </p:nvSpPr>
        <p:spPr>
          <a:xfrm>
            <a:off x="1143000" y="3657600"/>
            <a:ext cx="762000" cy="963170"/>
          </a:xfrm>
          <a:custGeom>
            <a:avLst/>
            <a:gdLst>
              <a:gd name="connsiteX0" fmla="*/ 186184 w 2076429"/>
              <a:gd name="connsiteY0" fmla="*/ 69672 h 1420370"/>
              <a:gd name="connsiteX1" fmla="*/ 57395 w 2076429"/>
              <a:gd name="connsiteY1" fmla="*/ 288613 h 1420370"/>
              <a:gd name="connsiteX2" fmla="*/ 211942 w 2076429"/>
              <a:gd name="connsiteY2" fmla="*/ 520432 h 1420370"/>
              <a:gd name="connsiteX3" fmla="*/ 108911 w 2076429"/>
              <a:gd name="connsiteY3" fmla="*/ 674979 h 1420370"/>
              <a:gd name="connsiteX4" fmla="*/ 237699 w 2076429"/>
              <a:gd name="connsiteY4" fmla="*/ 893920 h 1420370"/>
              <a:gd name="connsiteX5" fmla="*/ 83153 w 2076429"/>
              <a:gd name="connsiteY5" fmla="*/ 1061345 h 1420370"/>
              <a:gd name="connsiteX6" fmla="*/ 250578 w 2076429"/>
              <a:gd name="connsiteY6" fmla="*/ 1215891 h 1420370"/>
              <a:gd name="connsiteX7" fmla="*/ 96032 w 2076429"/>
              <a:gd name="connsiteY7" fmla="*/ 1396196 h 1420370"/>
              <a:gd name="connsiteX8" fmla="*/ 1963468 w 2076429"/>
              <a:gd name="connsiteY8" fmla="*/ 1396196 h 1420370"/>
              <a:gd name="connsiteX9" fmla="*/ 1886195 w 2076429"/>
              <a:gd name="connsiteY9" fmla="*/ 1190134 h 1420370"/>
              <a:gd name="connsiteX10" fmla="*/ 2040742 w 2076429"/>
              <a:gd name="connsiteY10" fmla="*/ 1035587 h 1420370"/>
              <a:gd name="connsiteX11" fmla="*/ 1873316 w 2076429"/>
              <a:gd name="connsiteY11" fmla="*/ 803768 h 1420370"/>
              <a:gd name="connsiteX12" fmla="*/ 2002105 w 2076429"/>
              <a:gd name="connsiteY12" fmla="*/ 584827 h 1420370"/>
              <a:gd name="connsiteX13" fmla="*/ 1783164 w 2076429"/>
              <a:gd name="connsiteY13" fmla="*/ 365886 h 1420370"/>
              <a:gd name="connsiteX14" fmla="*/ 1989226 w 2076429"/>
              <a:gd name="connsiteY14" fmla="*/ 185582 h 1420370"/>
              <a:gd name="connsiteX15" fmla="*/ 1873316 w 2076429"/>
              <a:gd name="connsiteY15" fmla="*/ 5277 h 1420370"/>
              <a:gd name="connsiteX16" fmla="*/ 186184 w 2076429"/>
              <a:gd name="connsiteY16" fmla="*/ 69672 h 142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76429" h="1420370">
                <a:moveTo>
                  <a:pt x="186184" y="69672"/>
                </a:moveTo>
                <a:cubicBezTo>
                  <a:pt x="-116469" y="116895"/>
                  <a:pt x="53102" y="213486"/>
                  <a:pt x="57395" y="288613"/>
                </a:cubicBezTo>
                <a:cubicBezTo>
                  <a:pt x="61688" y="363740"/>
                  <a:pt x="203356" y="456038"/>
                  <a:pt x="211942" y="520432"/>
                </a:cubicBezTo>
                <a:cubicBezTo>
                  <a:pt x="220528" y="584826"/>
                  <a:pt x="104618" y="612731"/>
                  <a:pt x="108911" y="674979"/>
                </a:cubicBezTo>
                <a:cubicBezTo>
                  <a:pt x="113204" y="737227"/>
                  <a:pt x="241992" y="829526"/>
                  <a:pt x="237699" y="893920"/>
                </a:cubicBezTo>
                <a:cubicBezTo>
                  <a:pt x="233406" y="958314"/>
                  <a:pt x="81007" y="1007683"/>
                  <a:pt x="83153" y="1061345"/>
                </a:cubicBezTo>
                <a:cubicBezTo>
                  <a:pt x="85299" y="1115007"/>
                  <a:pt x="248432" y="1160083"/>
                  <a:pt x="250578" y="1215891"/>
                </a:cubicBezTo>
                <a:cubicBezTo>
                  <a:pt x="252724" y="1271699"/>
                  <a:pt x="-189450" y="1366145"/>
                  <a:pt x="96032" y="1396196"/>
                </a:cubicBezTo>
                <a:cubicBezTo>
                  <a:pt x="381514" y="1426247"/>
                  <a:pt x="1665108" y="1430540"/>
                  <a:pt x="1963468" y="1396196"/>
                </a:cubicBezTo>
                <a:cubicBezTo>
                  <a:pt x="2261828" y="1361852"/>
                  <a:pt x="1873316" y="1250235"/>
                  <a:pt x="1886195" y="1190134"/>
                </a:cubicBezTo>
                <a:cubicBezTo>
                  <a:pt x="1899074" y="1130033"/>
                  <a:pt x="2042889" y="1099981"/>
                  <a:pt x="2040742" y="1035587"/>
                </a:cubicBezTo>
                <a:cubicBezTo>
                  <a:pt x="2038596" y="971193"/>
                  <a:pt x="1879756" y="878895"/>
                  <a:pt x="1873316" y="803768"/>
                </a:cubicBezTo>
                <a:cubicBezTo>
                  <a:pt x="1866876" y="728641"/>
                  <a:pt x="2017130" y="657807"/>
                  <a:pt x="2002105" y="584827"/>
                </a:cubicBezTo>
                <a:cubicBezTo>
                  <a:pt x="1987080" y="511847"/>
                  <a:pt x="1785310" y="432427"/>
                  <a:pt x="1783164" y="365886"/>
                </a:cubicBezTo>
                <a:cubicBezTo>
                  <a:pt x="1781018" y="299345"/>
                  <a:pt x="1974201" y="245683"/>
                  <a:pt x="1989226" y="185582"/>
                </a:cubicBezTo>
                <a:cubicBezTo>
                  <a:pt x="2004251" y="125481"/>
                  <a:pt x="2173823" y="24595"/>
                  <a:pt x="1873316" y="5277"/>
                </a:cubicBezTo>
                <a:cubicBezTo>
                  <a:pt x="1572809" y="-14041"/>
                  <a:pt x="488837" y="22449"/>
                  <a:pt x="186184" y="6967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AP’s</a:t>
            </a:r>
          </a:p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-74438" y="3072684"/>
            <a:ext cx="67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اداره کل آموزش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97787" y="2615484"/>
            <a:ext cx="813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برنامه‏های تعریف و کنترل داده ها، پردازش داده‏ها</a:t>
            </a:r>
          </a:p>
        </p:txBody>
      </p:sp>
      <p:cxnSp>
        <p:nvCxnSpPr>
          <p:cNvPr id="78" name="Straight Arrow Connector 77"/>
          <p:cNvCxnSpPr>
            <a:stCxn id="71" idx="2"/>
          </p:cNvCxnSpPr>
          <p:nvPr/>
        </p:nvCxnSpPr>
        <p:spPr>
          <a:xfrm>
            <a:off x="1541356" y="2441841"/>
            <a:ext cx="0" cy="24974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-113763" y="4012842"/>
            <a:ext cx="79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اداره امور دانشجویی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41434" y="5603464"/>
            <a:ext cx="2191995" cy="1064036"/>
            <a:chOff x="0" y="5603464"/>
            <a:chExt cx="2191995" cy="1064036"/>
          </a:xfrm>
        </p:grpSpPr>
        <p:sp>
          <p:nvSpPr>
            <p:cNvPr id="92" name="Left Brace 91"/>
            <p:cNvSpPr/>
            <p:nvPr/>
          </p:nvSpPr>
          <p:spPr>
            <a:xfrm rot="16200000" flipV="1">
              <a:off x="1046871" y="5242393"/>
              <a:ext cx="92126" cy="814267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0" y="5695590"/>
              <a:ext cx="2191995" cy="971910"/>
              <a:chOff x="-5362545" y="2545901"/>
              <a:chExt cx="13670415" cy="97191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-5362545" y="2984411"/>
                <a:ext cx="13670415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کثرت و تنوع دید نسبت به داده‏های اشتراکی در عین وجود تضاد در دیدها</a:t>
                </a:r>
              </a:p>
            </p:txBody>
          </p:sp>
          <p:cxnSp>
            <p:nvCxnSpPr>
              <p:cNvPr id="95" name="Straight Arrow Connector 94"/>
              <p:cNvCxnSpPr>
                <a:stCxn id="92" idx="1"/>
                <a:endCxn id="94" idx="0"/>
              </p:cNvCxnSpPr>
              <p:nvPr/>
            </p:nvCxnSpPr>
            <p:spPr>
              <a:xfrm>
                <a:off x="1453557" y="2545901"/>
                <a:ext cx="19109" cy="4385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Group 78"/>
          <p:cNvGrpSpPr/>
          <p:nvPr/>
        </p:nvGrpSpPr>
        <p:grpSpPr>
          <a:xfrm>
            <a:off x="7450693" y="3352800"/>
            <a:ext cx="1464707" cy="869861"/>
            <a:chOff x="-3567095" y="2914650"/>
            <a:chExt cx="9134671" cy="869861"/>
          </a:xfrm>
        </p:grpSpPr>
        <p:sp>
          <p:nvSpPr>
            <p:cNvPr id="80" name="Rounded Rectangle 79"/>
            <p:cNvSpPr/>
            <p:nvPr/>
          </p:nvSpPr>
          <p:spPr>
            <a:xfrm>
              <a:off x="-3567095" y="3251111"/>
              <a:ext cx="9134671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Roya" pitchFamily="2" charset="-78"/>
                </a:rPr>
                <a:t>طراح ، پیاده ساز</a:t>
              </a:r>
            </a:p>
          </p:txBody>
        </p:sp>
        <p:cxnSp>
          <p:nvCxnSpPr>
            <p:cNvPr id="81" name="Straight Arrow Connector 80"/>
            <p:cNvCxnSpPr>
              <a:endCxn id="80" idx="0"/>
            </p:cNvCxnSpPr>
            <p:nvPr/>
          </p:nvCxnSpPr>
          <p:spPr>
            <a:xfrm>
              <a:off x="-240537" y="2914650"/>
              <a:ext cx="1240780" cy="33646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05399" y="2967763"/>
            <a:ext cx="381002" cy="385037"/>
            <a:chOff x="5105399" y="2662963"/>
            <a:chExt cx="381002" cy="385037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5105400" y="2662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 flipV="1">
              <a:off x="5105399" y="3043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2971798" y="3348763"/>
            <a:ext cx="381002" cy="385037"/>
            <a:chOff x="5105399" y="2662963"/>
            <a:chExt cx="381002" cy="385037"/>
          </a:xfrm>
        </p:grpSpPr>
        <p:cxnSp>
          <p:nvCxnSpPr>
            <p:cNvPr id="88" name="Straight Arrow Connector 87"/>
            <p:cNvCxnSpPr/>
            <p:nvPr/>
          </p:nvCxnSpPr>
          <p:spPr>
            <a:xfrm flipV="1">
              <a:off x="5105400" y="2662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H="1" flipV="1">
              <a:off x="5105399" y="3043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1905000" y="3378558"/>
            <a:ext cx="381002" cy="385037"/>
            <a:chOff x="5105399" y="2662963"/>
            <a:chExt cx="381002" cy="385037"/>
          </a:xfrm>
        </p:grpSpPr>
        <p:cxnSp>
          <p:nvCxnSpPr>
            <p:cNvPr id="91" name="Straight Arrow Connector 90"/>
            <p:cNvCxnSpPr/>
            <p:nvPr/>
          </p:nvCxnSpPr>
          <p:spPr>
            <a:xfrm flipV="1">
              <a:off x="5105400" y="2662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5105399" y="3043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Freeform 96"/>
          <p:cNvSpPr/>
          <p:nvPr/>
        </p:nvSpPr>
        <p:spPr>
          <a:xfrm>
            <a:off x="474549" y="1636954"/>
            <a:ext cx="592251" cy="1944446"/>
          </a:xfrm>
          <a:custGeom>
            <a:avLst/>
            <a:gdLst>
              <a:gd name="connsiteX0" fmla="*/ 788286 w 788286"/>
              <a:gd name="connsiteY0" fmla="*/ 0 h 1674254"/>
              <a:gd name="connsiteX1" fmla="*/ 170100 w 788286"/>
              <a:gd name="connsiteY1" fmla="*/ 412124 h 1674254"/>
              <a:gd name="connsiteX2" fmla="*/ 41311 w 788286"/>
              <a:gd name="connsiteY2" fmla="*/ 1159099 h 1674254"/>
              <a:gd name="connsiteX3" fmla="*/ 788286 w 788286"/>
              <a:gd name="connsiteY3" fmla="*/ 167425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286" h="1674254">
                <a:moveTo>
                  <a:pt x="788286" y="0"/>
                </a:moveTo>
                <a:cubicBezTo>
                  <a:pt x="541441" y="109470"/>
                  <a:pt x="294596" y="218941"/>
                  <a:pt x="170100" y="412124"/>
                </a:cubicBezTo>
                <a:cubicBezTo>
                  <a:pt x="45604" y="605307"/>
                  <a:pt x="-61720" y="948744"/>
                  <a:pt x="41311" y="1159099"/>
                </a:cubicBezTo>
                <a:cubicBezTo>
                  <a:pt x="144342" y="1369454"/>
                  <a:pt x="466314" y="1521854"/>
                  <a:pt x="788286" y="1674254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98" name="Freeform 97"/>
          <p:cNvSpPr/>
          <p:nvPr/>
        </p:nvSpPr>
        <p:spPr>
          <a:xfrm>
            <a:off x="457200" y="3587795"/>
            <a:ext cx="659910" cy="1965406"/>
          </a:xfrm>
          <a:custGeom>
            <a:avLst/>
            <a:gdLst>
              <a:gd name="connsiteX0" fmla="*/ 759854 w 798491"/>
              <a:gd name="connsiteY0" fmla="*/ 0 h 1751527"/>
              <a:gd name="connsiteX1" fmla="*/ 90152 w 798491"/>
              <a:gd name="connsiteY1" fmla="*/ 206062 h 1751527"/>
              <a:gd name="connsiteX2" fmla="*/ 231820 w 798491"/>
              <a:gd name="connsiteY2" fmla="*/ 631065 h 1751527"/>
              <a:gd name="connsiteX3" fmla="*/ 0 w 798491"/>
              <a:gd name="connsiteY3" fmla="*/ 824248 h 1751527"/>
              <a:gd name="connsiteX4" fmla="*/ 231820 w 798491"/>
              <a:gd name="connsiteY4" fmla="*/ 1017431 h 1751527"/>
              <a:gd name="connsiteX5" fmla="*/ 12879 w 798491"/>
              <a:gd name="connsiteY5" fmla="*/ 1159099 h 1751527"/>
              <a:gd name="connsiteX6" fmla="*/ 128789 w 798491"/>
              <a:gd name="connsiteY6" fmla="*/ 1365161 h 1751527"/>
              <a:gd name="connsiteX7" fmla="*/ 798491 w 798491"/>
              <a:gd name="connsiteY7" fmla="*/ 1751527 h 1751527"/>
              <a:gd name="connsiteX8" fmla="*/ 798491 w 798491"/>
              <a:gd name="connsiteY8" fmla="*/ 1751527 h 175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8491" h="1751527">
                <a:moveTo>
                  <a:pt x="759854" y="0"/>
                </a:moveTo>
                <a:cubicBezTo>
                  <a:pt x="469006" y="50442"/>
                  <a:pt x="178158" y="100885"/>
                  <a:pt x="90152" y="206062"/>
                </a:cubicBezTo>
                <a:cubicBezTo>
                  <a:pt x="2146" y="311239"/>
                  <a:pt x="246845" y="528034"/>
                  <a:pt x="231820" y="631065"/>
                </a:cubicBezTo>
                <a:cubicBezTo>
                  <a:pt x="216795" y="734096"/>
                  <a:pt x="0" y="759854"/>
                  <a:pt x="0" y="824248"/>
                </a:cubicBezTo>
                <a:cubicBezTo>
                  <a:pt x="0" y="888642"/>
                  <a:pt x="229674" y="961623"/>
                  <a:pt x="231820" y="1017431"/>
                </a:cubicBezTo>
                <a:cubicBezTo>
                  <a:pt x="233966" y="1073239"/>
                  <a:pt x="30051" y="1101144"/>
                  <a:pt x="12879" y="1159099"/>
                </a:cubicBezTo>
                <a:cubicBezTo>
                  <a:pt x="-4293" y="1217054"/>
                  <a:pt x="-2146" y="1266423"/>
                  <a:pt x="128789" y="1365161"/>
                </a:cubicBezTo>
                <a:cubicBezTo>
                  <a:pt x="259724" y="1463899"/>
                  <a:pt x="798491" y="1751527"/>
                  <a:pt x="798491" y="1751527"/>
                </a:cubicBezTo>
                <a:lnTo>
                  <a:pt x="798491" y="1751527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129161" y="4948535"/>
                <a:ext cx="8134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sz="2400" b="1" i="1" smtClean="0">
                          <a:latin typeface="Cambria Math"/>
                          <a:cs typeface="B Roya" pitchFamily="2" charset="-78"/>
                        </a:rPr>
                        <m:t>⋮</m:t>
                      </m:r>
                    </m:oMath>
                  </m:oMathPara>
                </a14:m>
                <a:endParaRPr lang="fa-IR" sz="2400" b="1" dirty="0" smtClean="0"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161" y="4948535"/>
                <a:ext cx="813402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>
            <a:endCxn id="99" idx="0"/>
          </p:cNvCxnSpPr>
          <p:nvPr/>
        </p:nvCxnSpPr>
        <p:spPr>
          <a:xfrm>
            <a:off x="1535167" y="4648200"/>
            <a:ext cx="695" cy="30033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01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ادامه مثال </a:t>
            </a:r>
            <a:r>
              <a:rPr lang="fa-IR" dirty="0"/>
              <a:t>مقدماتی (مشی پایگاهی)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sz="2000" b="0" dirty="0" smtClean="0"/>
              <a:t>	چگونه از این کثرت دید می توان به آن «وحدت» رسید؟</a:t>
            </a:r>
          </a:p>
          <a:p>
            <a:pPr lvl="1"/>
            <a:endParaRPr lang="fa-IR" sz="2000" b="0" dirty="0" smtClean="0"/>
          </a:p>
          <a:p>
            <a:pPr lvl="1"/>
            <a:r>
              <a:rPr lang="fa-IR" sz="2000" b="0" dirty="0" smtClean="0"/>
              <a:t>تمرین: مزایای مشی پایگاهی چیست؟ </a:t>
            </a:r>
          </a:p>
          <a:p>
            <a:pPr lvl="1"/>
            <a:r>
              <a:rPr lang="fa-IR" sz="2000" b="0" dirty="0" smtClean="0"/>
              <a:t>تمرین: چند سطح تعریف داده داریم؟ </a:t>
            </a:r>
            <a:endParaRPr lang="en-US" sz="2000" b="0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1418898"/>
            <a:ext cx="2438400" cy="533400"/>
            <a:chOff x="-964473" y="3200400"/>
            <a:chExt cx="5155475" cy="533400"/>
          </a:xfrm>
        </p:grpSpPr>
        <p:sp>
          <p:nvSpPr>
            <p:cNvPr id="5" name="Rounded Rectangle 4"/>
            <p:cNvSpPr/>
            <p:nvPr/>
          </p:nvSpPr>
          <p:spPr>
            <a:xfrm>
              <a:off x="-964473" y="3200400"/>
              <a:ext cx="446401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1- خود نرم افزار </a:t>
              </a:r>
              <a:r>
                <a:rPr lang="en-US" sz="1600" dirty="0" smtClean="0">
                  <a:solidFill>
                    <a:schemeClr val="tx1"/>
                  </a:solidFill>
                  <a:cs typeface="B Nazanin" pitchFamily="2" charset="-78"/>
                </a:rPr>
                <a:t>DBMS</a:t>
              </a:r>
              <a:endParaRPr lang="fa-IR" dirty="0">
                <a:solidFill>
                  <a:schemeClr val="tx1"/>
                </a:solidFill>
                <a:cs typeface="B Nazanin" pitchFamily="2" charset="-78"/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2- معماری پایگاه داده</a:t>
              </a:r>
              <a:endParaRPr lang="en-US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6" name="Straight Arrow Connector 5"/>
            <p:cNvCxnSpPr>
              <a:endCxn id="5" idx="3"/>
            </p:cNvCxnSpPr>
            <p:nvPr/>
          </p:nvCxnSpPr>
          <p:spPr>
            <a:xfrm flipH="1">
              <a:off x="3499546" y="3467100"/>
              <a:ext cx="69145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914400" y="2406868"/>
            <a:ext cx="4227228" cy="533400"/>
            <a:chOff x="-3682792" y="3145757"/>
            <a:chExt cx="7798814" cy="533400"/>
          </a:xfrm>
        </p:grpSpPr>
        <p:sp>
          <p:nvSpPr>
            <p:cNvPr id="9" name="Rounded Rectangle 8"/>
            <p:cNvSpPr/>
            <p:nvPr/>
          </p:nvSpPr>
          <p:spPr>
            <a:xfrm>
              <a:off x="-3682792" y="3145757"/>
              <a:ext cx="703705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(طبق معلومات فعلی: عکس معایب مشی فایلینگ)</a:t>
              </a:r>
              <a:endParaRPr lang="en-US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3224351" y="3467100"/>
              <a:ext cx="89167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101" y="1407877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08953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عناصر محیط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686800" cy="5257799"/>
          </a:xfrm>
        </p:spPr>
        <p:txBody>
          <a:bodyPr>
            <a:normAutofit/>
          </a:bodyPr>
          <a:lstStyle/>
          <a:p>
            <a:r>
              <a:rPr lang="fa-IR" sz="2400" dirty="0" smtClean="0">
                <a:solidFill>
                  <a:srgbClr val="000099"/>
                </a:solidFill>
              </a:rPr>
              <a:t>عناصر اصلی محیط پایگاهی: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sz="2200" dirty="0" smtClean="0"/>
              <a:t>1- سخت </a:t>
            </a:r>
            <a:r>
              <a:rPr lang="fa-IR" sz="2200" dirty="0"/>
              <a:t>افزار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sz="2200" dirty="0" smtClean="0"/>
              <a:t>2- نرم </a:t>
            </a:r>
            <a:r>
              <a:rPr lang="fa-IR" sz="2200" dirty="0"/>
              <a:t>افزار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sz="2200" dirty="0" smtClean="0"/>
              <a:t>3- کاربر</a:t>
            </a:r>
            <a:endParaRPr lang="fa-IR" sz="2200" dirty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sz="2200" dirty="0" smtClean="0"/>
              <a:t>4- داده</a:t>
            </a:r>
            <a:endParaRPr lang="fa-IR" sz="2200" dirty="0"/>
          </a:p>
          <a:p>
            <a:pPr lvl="1"/>
            <a:endParaRPr lang="en-US" sz="22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066800" y="2185312"/>
            <a:ext cx="5981700" cy="1167488"/>
            <a:chOff x="1066800" y="2185312"/>
            <a:chExt cx="5981700" cy="1167488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6400800" y="2483068"/>
              <a:ext cx="6477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Left Brace 7"/>
            <p:cNvSpPr/>
            <p:nvPr/>
          </p:nvSpPr>
          <p:spPr>
            <a:xfrm flipH="1">
              <a:off x="6232436" y="2185312"/>
              <a:ext cx="168364" cy="1167488"/>
            </a:xfrm>
            <a:prstGeom prst="leftBrace">
              <a:avLst>
                <a:gd name="adj1" fmla="val 42619"/>
                <a:gd name="adj2" fmla="val 2636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066800" y="2185312"/>
              <a:ext cx="5280135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2200" dirty="0" smtClean="0">
                  <a:solidFill>
                    <a:schemeClr val="tx1"/>
                  </a:solidFill>
                  <a:cs typeface="B Nazanin" pitchFamily="2" charset="-78"/>
                </a:rPr>
                <a:t>- ذخیره‏سازی</a:t>
              </a:r>
              <a:endParaRPr lang="en-US" sz="2200" dirty="0" smtClean="0">
                <a:solidFill>
                  <a:schemeClr val="tx1"/>
                </a:solidFill>
                <a:cs typeface="B Nazanin" pitchFamily="2" charset="-78"/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sz="2200" dirty="0" smtClean="0">
                  <a:solidFill>
                    <a:schemeClr val="tx1"/>
                  </a:solidFill>
                  <a:cs typeface="B Nazanin" pitchFamily="2" charset="-78"/>
                </a:rPr>
                <a:t>- پردازشگر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2200" dirty="0" smtClean="0">
                  <a:solidFill>
                    <a:schemeClr val="tx1"/>
                  </a:solidFill>
                  <a:cs typeface="B Nazanin" pitchFamily="2" charset="-78"/>
                </a:rPr>
                <a:t>- ارتباطی (همرسانی) </a:t>
              </a:r>
              <a:r>
                <a:rPr lang="en-US" sz="2200" dirty="0" smtClean="0">
                  <a:solidFill>
                    <a:schemeClr val="tx1"/>
                  </a:solidFill>
                  <a:cs typeface="B Nazanin" pitchFamily="2" charset="-78"/>
                </a:rPr>
                <a:t>Data Communication</a:t>
              </a:r>
              <a:endParaRPr lang="fa-IR" sz="2200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944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عناصر محیط پایگاهی – (1) سخت‏افزار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686800" cy="525779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fa-IR" sz="2000" dirty="0">
                <a:solidFill>
                  <a:srgbClr val="000099"/>
                </a:solidFill>
              </a:rPr>
              <a:t>سخت افزار </a:t>
            </a:r>
            <a:r>
              <a:rPr lang="fa-IR" sz="2000" dirty="0" smtClean="0">
                <a:solidFill>
                  <a:srgbClr val="000099"/>
                </a:solidFill>
              </a:rPr>
              <a:t>ذخیره‏سازی</a:t>
            </a:r>
            <a:r>
              <a:rPr lang="fa-IR" sz="2000" dirty="0" smtClean="0"/>
              <a:t>:</a:t>
            </a:r>
            <a:endParaRPr lang="en-US" sz="2000" dirty="0"/>
          </a:p>
          <a:p>
            <a:pPr marL="51435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fa-IR" sz="1800" b="0" dirty="0" smtClean="0"/>
              <a:t>اغلب </a:t>
            </a:r>
            <a:r>
              <a:rPr lang="en-US" sz="1800" b="0" dirty="0" smtClean="0"/>
              <a:t>DBMS</a:t>
            </a:r>
            <a:r>
              <a:rPr lang="fa-IR" sz="1800" b="0" dirty="0" smtClean="0"/>
              <a:t>های امروزی، تکنیک‏های تولید نسخه‏ی پیشتیبان را </a:t>
            </a:r>
            <a:r>
              <a:rPr lang="fa-IR" sz="1800" b="0" dirty="0"/>
              <a:t>دارا </a:t>
            </a:r>
            <a:r>
              <a:rPr lang="fa-IR" sz="1800" b="0" dirty="0" smtClean="0"/>
              <a:t>هستند.</a:t>
            </a:r>
            <a:endParaRPr lang="fa-IR" sz="1800" b="0" dirty="0"/>
          </a:p>
          <a:p>
            <a:endParaRPr lang="en-US" sz="2200" dirty="0" smtClean="0"/>
          </a:p>
          <a:p>
            <a:r>
              <a:rPr lang="fa-IR" sz="2000" dirty="0" smtClean="0">
                <a:solidFill>
                  <a:srgbClr val="000099"/>
                </a:solidFill>
              </a:rPr>
              <a:t>سخت </a:t>
            </a:r>
            <a:r>
              <a:rPr lang="fa-IR" sz="2000" dirty="0">
                <a:solidFill>
                  <a:srgbClr val="000099"/>
                </a:solidFill>
              </a:rPr>
              <a:t>افزار پردازشگر: </a:t>
            </a:r>
            <a:endParaRPr lang="fa-IR" sz="2000" dirty="0" smtClean="0">
              <a:solidFill>
                <a:srgbClr val="000099"/>
              </a:solidFill>
            </a:endParaRPr>
          </a:p>
          <a:p>
            <a:endParaRPr lang="fa-IR" sz="2000" dirty="0">
              <a:solidFill>
                <a:srgbClr val="000099"/>
              </a:solidFill>
            </a:endParaRPr>
          </a:p>
          <a:p>
            <a:endParaRPr lang="fa-IR" sz="1400" dirty="0" smtClean="0">
              <a:solidFill>
                <a:srgbClr val="000099"/>
              </a:solidFill>
            </a:endParaRPr>
          </a:p>
          <a:p>
            <a:r>
              <a:rPr lang="fa-IR" sz="2000" dirty="0" smtClean="0">
                <a:solidFill>
                  <a:srgbClr val="000099"/>
                </a:solidFill>
              </a:rPr>
              <a:t>سخت </a:t>
            </a:r>
            <a:r>
              <a:rPr lang="fa-IR" sz="2000" dirty="0">
                <a:solidFill>
                  <a:srgbClr val="000099"/>
                </a:solidFill>
              </a:rPr>
              <a:t>افزار ارتباطی (همرسانی</a:t>
            </a:r>
            <a:r>
              <a:rPr lang="en-US" sz="2000" dirty="0">
                <a:solidFill>
                  <a:srgbClr val="000099"/>
                </a:solidFill>
              </a:rPr>
              <a:t>(</a:t>
            </a:r>
            <a:r>
              <a:rPr lang="fa-IR" sz="2000" dirty="0">
                <a:solidFill>
                  <a:srgbClr val="000099"/>
                </a:solidFill>
              </a:rPr>
              <a:t>:</a:t>
            </a:r>
            <a:endParaRPr lang="en-US" sz="2000" dirty="0">
              <a:solidFill>
                <a:srgbClr val="000099"/>
              </a:solidFill>
            </a:endParaRPr>
          </a:p>
          <a:p>
            <a:endParaRPr lang="en-US" sz="2000" dirty="0">
              <a:solidFill>
                <a:srgbClr val="000099"/>
              </a:solidFill>
            </a:endParaRPr>
          </a:p>
          <a:p>
            <a:pPr lvl="2"/>
            <a:endParaRPr lang="en-US" dirty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pSp>
        <p:nvGrpSpPr>
          <p:cNvPr id="64" name="Group 63"/>
          <p:cNvGrpSpPr/>
          <p:nvPr/>
        </p:nvGrpSpPr>
        <p:grpSpPr>
          <a:xfrm>
            <a:off x="-882866" y="1600200"/>
            <a:ext cx="7283666" cy="1085022"/>
            <a:chOff x="-339969" y="3601278"/>
            <a:chExt cx="6723384" cy="1085022"/>
          </a:xfrm>
        </p:grpSpPr>
        <p:sp>
          <p:nvSpPr>
            <p:cNvPr id="65" name="Left Brace 64"/>
            <p:cNvSpPr/>
            <p:nvPr/>
          </p:nvSpPr>
          <p:spPr>
            <a:xfrm flipH="1">
              <a:off x="6189784" y="3601278"/>
              <a:ext cx="193631" cy="1066800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-339969" y="3657600"/>
              <a:ext cx="6664570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-رسانه اصلی: دیسک ، ترجیحاً با تکنولوژی </a:t>
              </a: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RAID</a:t>
              </a:r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 </a:t>
              </a:r>
              <a:r>
                <a:rPr lang="en-US" sz="2000" dirty="0" smtClean="0">
                  <a:solidFill>
                    <a:schemeClr val="tx1"/>
                  </a:solidFill>
                  <a:cs typeface="B Roya" pitchFamily="2" charset="-78"/>
                </a:rPr>
                <a:t> </a:t>
              </a:r>
              <a:endParaRPr lang="fa-IR" sz="2000" dirty="0" smtClean="0">
                <a:solidFill>
                  <a:schemeClr val="tx1"/>
                </a:solidFill>
                <a:cs typeface="B Roya" pitchFamily="2" charset="-78"/>
              </a:endParaRPr>
            </a:p>
            <a:p>
              <a:pPr algn="r" rtl="1"/>
              <a:r>
                <a:rPr lang="fa-IR" sz="2000" dirty="0">
                  <a:solidFill>
                    <a:schemeClr val="tx1"/>
                  </a:solidFill>
                  <a:cs typeface="B Roya" pitchFamily="2" charset="-78"/>
                </a:rPr>
                <a:t> </a:t>
              </a:r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                         (</a:t>
              </a: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Redundant Array of Inexpensive Disk</a:t>
              </a:r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)</a:t>
              </a:r>
            </a:p>
            <a:p>
              <a:pPr algn="r" rtl="1">
                <a:lnSpc>
                  <a:spcPct val="250000"/>
                </a:lnSpc>
              </a:pPr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-رسانه فرعی: نوار مغناطیسی </a:t>
              </a:r>
              <a:r>
                <a:rPr lang="en-US" sz="2000" dirty="0" smtClean="0">
                  <a:solidFill>
                    <a:schemeClr val="tx1"/>
                  </a:solidFill>
                  <a:cs typeface="B Roya" pitchFamily="2" charset="-78"/>
                </a:rPr>
                <a:t>]</a:t>
              </a:r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از جمله برای تولید نسخه های پشتیبان</a:t>
              </a:r>
              <a:r>
                <a:rPr lang="en-US" sz="2000" dirty="0" smtClean="0">
                  <a:solidFill>
                    <a:schemeClr val="tx1"/>
                  </a:solidFill>
                  <a:cs typeface="B Roya" pitchFamily="2" charset="-78"/>
                </a:rPr>
                <a:t>[</a:t>
              </a:r>
              <a:endParaRPr lang="fa-IR" sz="2000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8600" y="3977366"/>
            <a:ext cx="6369267" cy="1051834"/>
            <a:chOff x="228600" y="3977366"/>
            <a:chExt cx="6369267" cy="1051834"/>
          </a:xfrm>
        </p:grpSpPr>
        <p:sp>
          <p:nvSpPr>
            <p:cNvPr id="74" name="Left Brace 73"/>
            <p:cNvSpPr/>
            <p:nvPr/>
          </p:nvSpPr>
          <p:spPr>
            <a:xfrm flipH="1">
              <a:off x="6445467" y="4108232"/>
              <a:ext cx="152400" cy="9209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28600" y="3977366"/>
              <a:ext cx="6324600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250000"/>
                </a:lnSpc>
              </a:pPr>
              <a:r>
                <a:rPr lang="fa-IR" sz="2000" dirty="0" smtClean="0">
                  <a:solidFill>
                    <a:schemeClr val="tx1"/>
                  </a:solidFill>
                </a:rPr>
                <a:t>- کامپیوتر های معمولی از هر رده </a:t>
              </a:r>
              <a:r>
                <a:rPr lang="en-US" sz="2000" dirty="0" smtClean="0">
                  <a:solidFill>
                    <a:schemeClr val="tx1"/>
                  </a:solidFill>
                </a:rPr>
                <a:t>]</a:t>
              </a:r>
              <a:r>
                <a:rPr lang="fa-IR" sz="2000" dirty="0" smtClean="0">
                  <a:solidFill>
                    <a:schemeClr val="tx1"/>
                  </a:solidFill>
                </a:rPr>
                <a:t> </a:t>
              </a:r>
              <a:r>
                <a:rPr lang="en-US" sz="2000" dirty="0" smtClean="0">
                  <a:solidFill>
                    <a:schemeClr val="tx1"/>
                  </a:solidFill>
                </a:rPr>
                <a:t>PC, main,…</a:t>
              </a:r>
              <a:r>
                <a:rPr lang="fa-IR" sz="2000" dirty="0">
                  <a:solidFill>
                    <a:schemeClr val="tx1"/>
                  </a:solidFill>
                </a:rPr>
                <a:t> </a:t>
              </a:r>
              <a:r>
                <a:rPr lang="en-US" sz="2000" dirty="0" smtClean="0">
                  <a:solidFill>
                    <a:schemeClr val="tx1"/>
                  </a:solidFill>
                </a:rPr>
                <a:t>[</a:t>
              </a:r>
              <a:endParaRPr lang="fa-IR" sz="2000" dirty="0" smtClean="0">
                <a:solidFill>
                  <a:schemeClr val="tx1"/>
                </a:solidFill>
              </a:endParaRPr>
            </a:p>
            <a:p>
              <a:pPr algn="r" rtl="1">
                <a:lnSpc>
                  <a:spcPct val="250000"/>
                </a:lnSpc>
              </a:pPr>
              <a:r>
                <a:rPr lang="fa-IR" sz="2000" dirty="0" smtClean="0">
                  <a:solidFill>
                    <a:schemeClr val="tx1"/>
                  </a:solidFill>
                </a:rPr>
                <a:t>-  ماشین‏های خاصّ </a:t>
              </a:r>
              <a:r>
                <a:rPr lang="en-US" sz="2000" dirty="0" smtClean="0">
                  <a:solidFill>
                    <a:schemeClr val="tx1"/>
                  </a:solidFill>
                </a:rPr>
                <a:t>DB</a:t>
              </a:r>
              <a:r>
                <a:rPr lang="fa-IR" sz="2000" dirty="0" smtClean="0">
                  <a:solidFill>
                    <a:schemeClr val="tx1"/>
                  </a:solidFill>
                </a:rPr>
                <a:t> : </a:t>
              </a:r>
              <a:r>
                <a:rPr lang="en-US" sz="2000" dirty="0" smtClean="0">
                  <a:solidFill>
                    <a:schemeClr val="tx1"/>
                  </a:solidFill>
                </a:rPr>
                <a:t>DB Machines</a:t>
              </a:r>
              <a:endParaRPr lang="fa-IR" sz="2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0" y="5408544"/>
            <a:ext cx="5759667" cy="1028700"/>
            <a:chOff x="914401" y="2324100"/>
            <a:chExt cx="5759667" cy="1028700"/>
          </a:xfrm>
        </p:grpSpPr>
        <p:sp>
          <p:nvSpPr>
            <p:cNvPr id="29" name="Left Brace 28"/>
            <p:cNvSpPr/>
            <p:nvPr/>
          </p:nvSpPr>
          <p:spPr>
            <a:xfrm flipH="1">
              <a:off x="6521668" y="2476500"/>
              <a:ext cx="152400" cy="876300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914401" y="2324100"/>
              <a:ext cx="5715000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250000"/>
                </a:lnSpc>
              </a:pPr>
              <a:r>
                <a:rPr lang="fa-IR" sz="2000" dirty="0" smtClean="0">
                  <a:solidFill>
                    <a:schemeClr val="tx1"/>
                  </a:solidFill>
                </a:rPr>
                <a:t>- </a:t>
              </a:r>
              <a:r>
                <a:rPr lang="fa-IR" sz="2000" u="sng" dirty="0" smtClean="0">
                  <a:solidFill>
                    <a:schemeClr val="tx1"/>
                  </a:solidFill>
                </a:rPr>
                <a:t>امکانات محلی</a:t>
              </a:r>
              <a:r>
                <a:rPr lang="fa-IR" sz="2000" dirty="0" smtClean="0">
                  <a:solidFill>
                    <a:schemeClr val="tx1"/>
                  </a:solidFill>
                </a:rPr>
                <a:t> : برای ارتباط دستگاه‏های جانبی با پردازنده</a:t>
              </a:r>
            </a:p>
            <a:p>
              <a:pPr algn="r" rtl="1">
                <a:lnSpc>
                  <a:spcPct val="250000"/>
                </a:lnSpc>
              </a:pPr>
              <a:r>
                <a:rPr lang="fa-IR" sz="2000" dirty="0" smtClean="0">
                  <a:solidFill>
                    <a:schemeClr val="tx1"/>
                  </a:solidFill>
                </a:rPr>
                <a:t>- </a:t>
              </a:r>
              <a:r>
                <a:rPr lang="fa-IR" sz="2000" u="sng" dirty="0" smtClean="0">
                  <a:solidFill>
                    <a:schemeClr val="tx1"/>
                  </a:solidFill>
                </a:rPr>
                <a:t>امکانات شبکه‏ای</a:t>
              </a:r>
              <a:r>
                <a:rPr lang="fa-IR" sz="2000" dirty="0" smtClean="0">
                  <a:solidFill>
                    <a:schemeClr val="tx1"/>
                  </a:solidFill>
                </a:rPr>
                <a:t> : برای ایجاد شبکه در سیستم پایگاهی نامتمرکز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-152400" y="2779644"/>
            <a:ext cx="2587690" cy="1433660"/>
            <a:chOff x="-152400" y="2779644"/>
            <a:chExt cx="2587690" cy="1433660"/>
          </a:xfrm>
        </p:grpSpPr>
        <p:grpSp>
          <p:nvGrpSpPr>
            <p:cNvPr id="4" name="Group 3"/>
            <p:cNvGrpSpPr/>
            <p:nvPr/>
          </p:nvGrpSpPr>
          <p:grpSpPr>
            <a:xfrm>
              <a:off x="-152400" y="2779644"/>
              <a:ext cx="2444196" cy="1433660"/>
              <a:chOff x="-152400" y="2779644"/>
              <a:chExt cx="2444196" cy="1433660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-152400" y="2779644"/>
                <a:ext cx="2444196" cy="1433660"/>
                <a:chOff x="-228600" y="4837044"/>
                <a:chExt cx="2444196" cy="1433660"/>
              </a:xfrm>
            </p:grpSpPr>
            <p:cxnSp>
              <p:nvCxnSpPr>
                <p:cNvPr id="68" name="Straight Arrow Connector 67"/>
                <p:cNvCxnSpPr>
                  <a:endCxn id="20" idx="0"/>
                </p:cNvCxnSpPr>
                <p:nvPr/>
              </p:nvCxnSpPr>
              <p:spPr>
                <a:xfrm>
                  <a:off x="2106243" y="4837044"/>
                  <a:ext cx="0" cy="573156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Rounded Rectangle 68"/>
                <p:cNvSpPr/>
                <p:nvPr/>
              </p:nvSpPr>
              <p:spPr>
                <a:xfrm>
                  <a:off x="-228600" y="5250287"/>
                  <a:ext cx="1981200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: تکنیک‏های تولید نسخه پشتیبان؟</a:t>
                  </a:r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-181516" y="5737304"/>
                  <a:ext cx="1981200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سطوح مختلف </a:t>
                  </a:r>
                  <a:r>
                    <a:rPr lang="en-US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Back up</a:t>
                  </a:r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؟</a:t>
                  </a:r>
                </a:p>
              </p:txBody>
            </p: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685800" y="4837044"/>
                  <a:ext cx="1529796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Left Brace 30"/>
              <p:cNvSpPr/>
              <p:nvPr/>
            </p:nvSpPr>
            <p:spPr>
              <a:xfrm flipH="1">
                <a:off x="1723484" y="3209867"/>
                <a:ext cx="152400" cy="808855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pic>
          <p:nvPicPr>
            <p:cNvPr id="20" name="Picture 19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9595" y="3352800"/>
              <a:ext cx="505695" cy="43567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67473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عناصر محیط پایگاهی – (2) نرم افزار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000" dirty="0" smtClean="0">
                <a:solidFill>
                  <a:srgbClr val="000099"/>
                </a:solidFill>
              </a:rPr>
              <a:t>انواع نرم افزارهای مطرح در محیط پایگاهی:</a:t>
            </a:r>
          </a:p>
          <a:p>
            <a:pPr lvl="1"/>
            <a:r>
              <a:rPr lang="fa-IR" sz="2000" b="0" dirty="0" smtClean="0"/>
              <a:t>سیستم عامل و سیستم فایل (</a:t>
            </a:r>
            <a:r>
              <a:rPr lang="en-US" sz="1800" b="0" dirty="0" smtClean="0"/>
              <a:t>OS</a:t>
            </a:r>
            <a:r>
              <a:rPr lang="fa-IR" sz="1800" b="0" dirty="0"/>
              <a:t> </a:t>
            </a:r>
            <a:r>
              <a:rPr lang="fa-IR" sz="2000" b="0" dirty="0" smtClean="0"/>
              <a:t>و </a:t>
            </a:r>
            <a:r>
              <a:rPr lang="en-US" sz="1800" b="0" dirty="0" smtClean="0"/>
              <a:t>FS</a:t>
            </a:r>
            <a:r>
              <a:rPr lang="fa-IR" sz="2000" b="0" dirty="0" smtClean="0"/>
              <a:t>)</a:t>
            </a:r>
          </a:p>
          <a:p>
            <a:pPr lvl="1"/>
            <a:r>
              <a:rPr lang="fa-IR" sz="2000" b="0" dirty="0" smtClean="0"/>
              <a:t>سیستم مدیریت پایگاه داده‏ها (</a:t>
            </a:r>
            <a:r>
              <a:rPr lang="en-US" sz="1800" b="0" dirty="0" smtClean="0"/>
              <a:t>DBMS</a:t>
            </a:r>
            <a:r>
              <a:rPr lang="fa-IR" sz="2000" b="0" dirty="0" smtClean="0"/>
              <a:t>)</a:t>
            </a:r>
          </a:p>
          <a:p>
            <a:pPr lvl="1"/>
            <a:r>
              <a:rPr lang="fa-IR" sz="2000" b="0" dirty="0" smtClean="0"/>
              <a:t>ابزارها (</a:t>
            </a:r>
            <a:r>
              <a:rPr lang="en-US" sz="1800" b="0" dirty="0" smtClean="0"/>
              <a:t>Tools</a:t>
            </a:r>
            <a:r>
              <a:rPr lang="fa-IR" sz="2000" b="0" dirty="0" smtClean="0"/>
              <a:t>)</a:t>
            </a:r>
          </a:p>
          <a:p>
            <a:pPr lvl="1"/>
            <a:r>
              <a:rPr lang="fa-IR" sz="2000" b="0" dirty="0" smtClean="0"/>
              <a:t>برنامه‏های کاربردی (</a:t>
            </a:r>
            <a:r>
              <a:rPr lang="en-US" sz="1800" b="0" dirty="0" smtClean="0"/>
              <a:t>Apps</a:t>
            </a:r>
            <a:r>
              <a:rPr lang="fa-IR" sz="2000" b="0" dirty="0" smtClean="0"/>
              <a:t>)</a:t>
            </a:r>
          </a:p>
          <a:p>
            <a:pPr lvl="1"/>
            <a:endParaRPr lang="fa-IR" dirty="0" smtClean="0">
              <a:solidFill>
                <a:srgbClr val="000099"/>
              </a:solidFill>
            </a:endParaRPr>
          </a:p>
          <a:p>
            <a:pPr lvl="1"/>
            <a:endParaRPr lang="en-US" dirty="0">
              <a:solidFill>
                <a:srgbClr val="000099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29765" y="4114800"/>
            <a:ext cx="5385435" cy="1066800"/>
            <a:chOff x="1929765" y="4114800"/>
            <a:chExt cx="5385435" cy="1066800"/>
          </a:xfrm>
        </p:grpSpPr>
        <p:sp>
          <p:nvSpPr>
            <p:cNvPr id="74" name="Rounded Rectangle 73"/>
            <p:cNvSpPr/>
            <p:nvPr/>
          </p:nvSpPr>
          <p:spPr>
            <a:xfrm>
              <a:off x="2971800" y="4191000"/>
              <a:ext cx="2743200" cy="9906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dirty="0" smtClean="0">
                  <a:solidFill>
                    <a:schemeClr val="tx1"/>
                  </a:solidFill>
                  <a:cs typeface="B Nazanin" pitchFamily="2" charset="-78"/>
                </a:rPr>
                <a:t>یا با خود </a:t>
              </a:r>
              <a:r>
                <a:rPr lang="en-US" sz="1700" dirty="0" smtClean="0">
                  <a:solidFill>
                    <a:schemeClr val="tx1"/>
                  </a:solidFill>
                  <a:cs typeface="B Nazanin" pitchFamily="2" charset="-78"/>
                </a:rPr>
                <a:t>DBMS</a:t>
              </a:r>
              <a:r>
                <a:rPr lang="fa-IR" sz="1700" dirty="0" smtClean="0">
                  <a:solidFill>
                    <a:schemeClr val="tx1"/>
                  </a:solidFill>
                  <a:cs typeface="B Nazanin" pitchFamily="2" charset="-78"/>
                </a:rPr>
                <a:t> می فروشند،</a:t>
              </a:r>
            </a:p>
            <a:p>
              <a:pPr algn="ctr" rtl="1"/>
              <a:r>
                <a:rPr lang="fa-IR" sz="1700" dirty="0" smtClean="0">
                  <a:solidFill>
                    <a:schemeClr val="tx1"/>
                  </a:solidFill>
                  <a:cs typeface="B Nazanin" pitchFamily="2" charset="-78"/>
                </a:rPr>
                <a:t>یا جداگانه خریداری می‏شود و به امکانات آن اضافه می‏شود.</a:t>
              </a: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5600700" y="4648200"/>
              <a:ext cx="3429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>
              <a:off x="5867400" y="4114800"/>
              <a:ext cx="1447800" cy="9906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dirty="0" smtClean="0">
                  <a:solidFill>
                    <a:schemeClr val="tx1"/>
                  </a:solidFill>
                  <a:cs typeface="B Nazanin" pitchFamily="2" charset="-78"/>
                </a:rPr>
                <a:t>تسهیلات نرم افزار</a:t>
              </a:r>
              <a:endParaRPr lang="fa-IR" sz="1700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78" name="Left Brace 77"/>
            <p:cNvSpPr/>
            <p:nvPr/>
          </p:nvSpPr>
          <p:spPr>
            <a:xfrm flipH="1">
              <a:off x="5410200" y="4191000"/>
              <a:ext cx="152400" cy="876300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1929765" y="4419600"/>
              <a:ext cx="113157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Oval 67"/>
          <p:cNvSpPr/>
          <p:nvPr/>
        </p:nvSpPr>
        <p:spPr>
          <a:xfrm>
            <a:off x="762000" y="3276600"/>
            <a:ext cx="1678010" cy="2209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Apps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762000" y="3962400"/>
            <a:ext cx="1678010" cy="1752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Tools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762000" y="4572000"/>
            <a:ext cx="1678010" cy="1066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DBMS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33400" y="5943600"/>
            <a:ext cx="22098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solidFill>
                  <a:schemeClr val="tx1"/>
                </a:solidFill>
                <a:latin typeface="Times New Roman" pitchFamily="18" charset="0"/>
                <a:cs typeface="B Roya" pitchFamily="2" charset="-78"/>
              </a:rPr>
              <a:t>سخت افزار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B Roya" pitchFamily="2" charset="-7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" y="5181600"/>
            <a:ext cx="1828800" cy="762000"/>
            <a:chOff x="685800" y="5181600"/>
            <a:chExt cx="1828800" cy="762000"/>
          </a:xfrm>
        </p:grpSpPr>
        <p:sp>
          <p:nvSpPr>
            <p:cNvPr id="72" name="Rectangle 71"/>
            <p:cNvSpPr/>
            <p:nvPr/>
          </p:nvSpPr>
          <p:spPr>
            <a:xfrm>
              <a:off x="685800" y="5181600"/>
              <a:ext cx="18288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Times New Roman" pitchFamily="18" charset="0"/>
                <a:cs typeface="B Roya" pitchFamily="2" charset="-78"/>
              </a:endParaRP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B Roya" pitchFamily="2" charset="-78"/>
                </a:rPr>
                <a:t>OS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B Roya" pitchFamily="2" charset="-78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35529" y="5181600"/>
              <a:ext cx="7620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B Roya" pitchFamily="2" charset="-78"/>
                </a:rPr>
                <a:t>FS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B Roya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56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i="0" u="none" dirty="0" smtClean="0"/>
              <a:t>محیط فیزیکی «ذ.ب.ا»</a:t>
            </a:r>
            <a:endParaRPr lang="en-US" i="0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pPr lvl="1"/>
            <a:r>
              <a:rPr lang="fa-IR" dirty="0" smtClean="0"/>
              <a:t>: </a:t>
            </a:r>
            <a:r>
              <a:rPr lang="fa-IR" dirty="0"/>
              <a:t>دلایل استفاده از این سلسله مراتب حافظه چیست؟</a:t>
            </a:r>
          </a:p>
          <a:p>
            <a:pPr lvl="1"/>
            <a:r>
              <a:rPr lang="fa-IR" dirty="0" smtClean="0"/>
              <a:t>: </a:t>
            </a:r>
            <a:r>
              <a:rPr lang="fa-IR" dirty="0"/>
              <a:t>چه داده ای، برای چه مدتی، در </a:t>
            </a:r>
            <a:r>
              <a:rPr lang="fa-IR" dirty="0" smtClean="0"/>
              <a:t>کدام</a:t>
            </a:r>
            <a:r>
              <a:rPr lang="fa-IR" dirty="0"/>
              <a:t> </a:t>
            </a:r>
            <a:r>
              <a:rPr lang="fa-IR" dirty="0" smtClean="0"/>
              <a:t>سطح </a:t>
            </a:r>
            <a:r>
              <a:rPr lang="fa-IR" dirty="0"/>
              <a:t>از </a:t>
            </a:r>
            <a:r>
              <a:rPr lang="fa-IR" dirty="0" smtClean="0"/>
              <a:t>سلسله مراتب حافظه قرار </a:t>
            </a:r>
            <a:r>
              <a:rPr lang="fa-IR" dirty="0"/>
              <a:t>می‏گیرد؟</a:t>
            </a:r>
          </a:p>
          <a:p>
            <a:pPr lvl="1"/>
            <a:r>
              <a:rPr lang="fa-IR" dirty="0" smtClean="0"/>
              <a:t>: خصوصیات </a:t>
            </a:r>
            <a:r>
              <a:rPr lang="fa-IR" dirty="0"/>
              <a:t>عمومی فایل‏ها چیست؟</a:t>
            </a:r>
            <a:endParaRPr lang="en-US" dirty="0"/>
          </a:p>
          <a:p>
            <a:pPr marL="0" indent="0">
              <a:buNone/>
            </a:pPr>
            <a:endParaRPr lang="fa-IR" dirty="0" smtClean="0">
              <a:cs typeface="+mn-cs"/>
            </a:endParaRPr>
          </a:p>
          <a:p>
            <a:r>
              <a:rPr lang="fa-IR" dirty="0" smtClean="0">
                <a:cs typeface="+mn-cs"/>
              </a:rPr>
              <a:t>محیط فیزیکی </a:t>
            </a:r>
            <a:r>
              <a:rPr lang="en-US" dirty="0" smtClean="0">
                <a:cs typeface="+mn-cs"/>
              </a:rPr>
              <a:t>“</a:t>
            </a:r>
            <a:r>
              <a:rPr lang="fa-IR" dirty="0" smtClean="0">
                <a:cs typeface="+mn-cs"/>
              </a:rPr>
              <a:t>ذ.ب.ا.</a:t>
            </a:r>
            <a:r>
              <a:rPr lang="en-US" dirty="0" smtClean="0">
                <a:cs typeface="+mn-cs"/>
              </a:rPr>
              <a:t>”</a:t>
            </a:r>
            <a:r>
              <a:rPr lang="fa-IR" dirty="0" smtClean="0">
                <a:cs typeface="+mn-cs"/>
              </a:rPr>
              <a:t> (ذخیره و بازیابی اطلاعات</a:t>
            </a:r>
            <a:r>
              <a:rPr lang="en-US" dirty="0" smtClean="0">
                <a:cs typeface="+mn-cs"/>
              </a:rPr>
              <a:t>(</a:t>
            </a:r>
            <a:r>
              <a:rPr lang="fa-IR" dirty="0" smtClean="0">
                <a:cs typeface="+mn-cs"/>
              </a:rPr>
              <a:t> یا </a:t>
            </a:r>
            <a:r>
              <a:rPr lang="en-US" dirty="0" smtClean="0">
                <a:cs typeface="+mn-cs"/>
              </a:rPr>
              <a:t>ISR</a:t>
            </a:r>
            <a:r>
              <a:rPr lang="fa-IR" dirty="0" smtClean="0">
                <a:cs typeface="+mn-cs"/>
              </a:rPr>
              <a:t> (</a:t>
            </a:r>
            <a:r>
              <a:rPr lang="en-US" dirty="0" smtClean="0">
                <a:cs typeface="+mn-cs"/>
              </a:rPr>
              <a:t>Information Storage and Retrieval</a:t>
            </a:r>
            <a:r>
              <a:rPr lang="fa-IR" dirty="0" smtClean="0">
                <a:cs typeface="+mn-cs"/>
              </a:rPr>
              <a:t>)</a:t>
            </a:r>
          </a:p>
          <a:p>
            <a:pPr marL="457200" lvl="1" indent="0">
              <a:buNone/>
            </a:pPr>
            <a:endParaRPr lang="fa-IR" dirty="0" smtClean="0">
              <a:cs typeface="+mn-cs"/>
            </a:endParaRPr>
          </a:p>
          <a:p>
            <a:pPr marL="457200" lvl="1" indent="0">
              <a:buNone/>
            </a:pPr>
            <a:endParaRPr lang="en-US" dirty="0"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95600" y="3528536"/>
            <a:ext cx="5715000" cy="923330"/>
            <a:chOff x="2867543" y="2971800"/>
            <a:chExt cx="4828657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6060986" y="2971800"/>
              <a:ext cx="862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dirty="0" smtClean="0"/>
                <a:t>ایجاد</a:t>
              </a:r>
            </a:p>
            <a:p>
              <a:pPr algn="r" rtl="1"/>
              <a:r>
                <a:rPr lang="fa-IR" dirty="0" smtClean="0"/>
                <a:t>مدیریت</a:t>
              </a:r>
            </a:p>
            <a:p>
              <a:pPr algn="r" rtl="1"/>
              <a:r>
                <a:rPr lang="fa-IR" dirty="0" smtClean="0"/>
                <a:t>بهره بردای</a:t>
              </a:r>
            </a:p>
          </p:txBody>
        </p:sp>
        <p:sp>
          <p:nvSpPr>
            <p:cNvPr id="7" name="Left Brace 6"/>
            <p:cNvSpPr/>
            <p:nvPr/>
          </p:nvSpPr>
          <p:spPr>
            <a:xfrm flipH="1">
              <a:off x="6873697" y="2979313"/>
              <a:ext cx="114300" cy="915817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67543" y="3197423"/>
              <a:ext cx="4828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en-US" dirty="0" smtClean="0"/>
                <a:t>ISR</a:t>
              </a:r>
              <a:r>
                <a:rPr lang="fa-IR" dirty="0" smtClean="0"/>
                <a:t>: باید                      شود. </a:t>
              </a:r>
              <a:r>
                <a:rPr lang="en-US" dirty="0" smtClean="0"/>
                <a:t> </a:t>
              </a:r>
              <a:r>
                <a:rPr lang="fa-IR" dirty="0" smtClean="0">
                  <a:sym typeface="Wingdings" pitchFamily="2" charset="2"/>
                </a:rPr>
                <a:t></a:t>
              </a:r>
              <a:r>
                <a:rPr lang="en-US" dirty="0" smtClean="0">
                  <a:sym typeface="Wingdings" pitchFamily="2" charset="2"/>
                </a:rPr>
                <a:t> </a:t>
              </a:r>
              <a:r>
                <a:rPr lang="fa-IR" dirty="0" smtClean="0">
                  <a:sym typeface="Wingdings" pitchFamily="2" charset="2"/>
                </a:rPr>
                <a:t> نیاز به یک </a:t>
              </a:r>
              <a:r>
                <a:rPr lang="fa-IR" dirty="0">
                  <a:sym typeface="Wingdings" pitchFamily="2" charset="2"/>
                </a:rPr>
                <a:t>سیستم واسط </a:t>
              </a:r>
              <a:r>
                <a:rPr lang="fa-IR" dirty="0" smtClean="0"/>
                <a:t>ذ.ب.ا </a:t>
              </a:r>
              <a:r>
                <a:rPr lang="fa-IR" dirty="0" smtClean="0">
                  <a:sym typeface="Wingdings" pitchFamily="2" charset="2"/>
                </a:rPr>
                <a:t>داریم.</a:t>
              </a:r>
            </a:p>
          </p:txBody>
        </p:sp>
        <p:sp>
          <p:nvSpPr>
            <p:cNvPr id="9" name="Left Brace 8"/>
            <p:cNvSpPr/>
            <p:nvPr/>
          </p:nvSpPr>
          <p:spPr>
            <a:xfrm>
              <a:off x="6086648" y="2971800"/>
              <a:ext cx="114301" cy="906073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7200" y="3679447"/>
            <a:ext cx="2209800" cy="2797553"/>
            <a:chOff x="685800" y="3283438"/>
            <a:chExt cx="2209800" cy="2797553"/>
          </a:xfrm>
        </p:grpSpPr>
        <p:sp>
          <p:nvSpPr>
            <p:cNvPr id="12" name="Can 11"/>
            <p:cNvSpPr/>
            <p:nvPr/>
          </p:nvSpPr>
          <p:spPr>
            <a:xfrm>
              <a:off x="685800" y="3283438"/>
              <a:ext cx="2209800" cy="279755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2000" y="3352800"/>
              <a:ext cx="213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Files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914400" y="4038600"/>
              <a:ext cx="1828800" cy="1600200"/>
              <a:chOff x="914400" y="4038600"/>
              <a:chExt cx="1828800" cy="16002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914400" y="40386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286000" y="41910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90600" y="45720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981200" y="44958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 rot="2691053">
              <a:off x="736049" y="4475947"/>
              <a:ext cx="21336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STORED </a:t>
              </a:r>
            </a:p>
            <a:p>
              <a:pPr algn="ctr"/>
              <a:r>
                <a:rPr lang="en-US" sz="2800" b="1" dirty="0" smtClean="0"/>
                <a:t>DATA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" name="Picture 20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682" y="1385654"/>
            <a:ext cx="405639" cy="349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2" name="Picture 21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36" y="1870275"/>
            <a:ext cx="405639" cy="349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3" name="Picture 2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757" y="2336704"/>
            <a:ext cx="405639" cy="349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97152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عناصر محیط پایگاهی </a:t>
            </a:r>
            <a:r>
              <a:rPr lang="fa-IR" dirty="0" smtClean="0"/>
              <a:t>– (3) کاربر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000" b="0" dirty="0" smtClean="0"/>
              <a:t>در معنای عام، هر استفاده‏کننده از سیستم پایگاهی را </a:t>
            </a:r>
            <a:r>
              <a:rPr lang="fa-IR" sz="2000" dirty="0" smtClean="0">
                <a:solidFill>
                  <a:srgbClr val="7030A0"/>
                </a:solidFill>
              </a:rPr>
              <a:t>کاربر</a:t>
            </a:r>
            <a:r>
              <a:rPr lang="fa-IR" sz="2000" b="0" dirty="0" smtClean="0">
                <a:solidFill>
                  <a:srgbClr val="7030A0"/>
                </a:solidFill>
              </a:rPr>
              <a:t> </a:t>
            </a:r>
            <a:r>
              <a:rPr lang="fa-IR" sz="2000" b="0" dirty="0" smtClean="0"/>
              <a:t>می‏گوییم، که انواع مختلفی دارد.</a:t>
            </a:r>
            <a:endParaRPr lang="en-US" sz="2000" b="0" dirty="0" smtClean="0"/>
          </a:p>
          <a:p>
            <a:pPr lvl="1"/>
            <a:endParaRPr lang="en-US" sz="1800" b="0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-152400" y="2286000"/>
            <a:ext cx="9144000" cy="3104682"/>
            <a:chOff x="-228600" y="3493586"/>
            <a:chExt cx="9144000" cy="3104682"/>
          </a:xfrm>
        </p:grpSpPr>
        <p:grpSp>
          <p:nvGrpSpPr>
            <p:cNvPr id="25" name="Group 24"/>
            <p:cNvGrpSpPr/>
            <p:nvPr/>
          </p:nvGrpSpPr>
          <p:grpSpPr>
            <a:xfrm>
              <a:off x="-228600" y="3493586"/>
              <a:ext cx="9144000" cy="3104682"/>
              <a:chOff x="-1295400" y="3493586"/>
              <a:chExt cx="9144000" cy="3104682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5867400" y="3657600"/>
                <a:ext cx="19812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500" b="1" dirty="0" smtClean="0">
                    <a:solidFill>
                      <a:schemeClr val="tx1"/>
                    </a:solidFill>
                    <a:cs typeface="B Nazanin" pitchFamily="2" charset="-78"/>
                  </a:rPr>
                  <a:t>کاربران با اسلوب برخط</a:t>
                </a: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-1295400" y="3581400"/>
                <a:ext cx="19812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500" b="1" dirty="0" smtClean="0">
                    <a:solidFill>
                      <a:schemeClr val="tx1"/>
                    </a:solidFill>
                    <a:cs typeface="B Nazanin" pitchFamily="2" charset="-78"/>
                  </a:rPr>
                  <a:t>کاربران با اسلوب یکجا</a:t>
                </a: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363828" y="3493586"/>
                <a:ext cx="5808372" cy="3104682"/>
                <a:chOff x="363828" y="3493586"/>
                <a:chExt cx="5808372" cy="3104682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1587321" y="3493586"/>
                  <a:ext cx="3339283" cy="3104682"/>
                  <a:chOff x="2922900" y="3493586"/>
                  <a:chExt cx="3339283" cy="3104682"/>
                </a:xfrm>
              </p:grpSpPr>
              <p:sp>
                <p:nvSpPr>
                  <p:cNvPr id="53" name="Rectangle 52"/>
                  <p:cNvSpPr/>
                  <p:nvPr/>
                </p:nvSpPr>
                <p:spPr>
                  <a:xfrm>
                    <a:off x="2922900" y="3493586"/>
                    <a:ext cx="3339283" cy="3104682"/>
                  </a:xfrm>
                  <a:prstGeom prst="rect">
                    <a:avLst/>
                  </a:prstGeom>
                  <a:pattFill prst="dashUpDiag">
                    <a:fgClr>
                      <a:schemeClr val="accent1"/>
                    </a:fgClr>
                    <a:bgClr>
                      <a:schemeClr val="bg1"/>
                    </a:bgClr>
                  </a:patt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3473433" y="3853962"/>
                    <a:ext cx="2330083" cy="240324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3752958" y="3901841"/>
                    <a:ext cx="1773621" cy="2270359"/>
                    <a:chOff x="735860" y="3283438"/>
                    <a:chExt cx="2209800" cy="2797553"/>
                  </a:xfrm>
                </p:grpSpPr>
                <p:sp>
                  <p:nvSpPr>
                    <p:cNvPr id="56" name="Can 55"/>
                    <p:cNvSpPr/>
                    <p:nvPr/>
                  </p:nvSpPr>
                  <p:spPr>
                    <a:xfrm>
                      <a:off x="735860" y="3283438"/>
                      <a:ext cx="2209800" cy="2797553"/>
                    </a:xfrm>
                    <a:prstGeom prst="ca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736049" y="3352800"/>
                      <a:ext cx="21336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00" b="1" dirty="0" smtClean="0">
                          <a:cs typeface="B Roya" pitchFamily="2" charset="-78"/>
                        </a:rPr>
                        <a:t>Files</a:t>
                      </a:r>
                      <a:endParaRPr lang="en-US" sz="1600" b="1" dirty="0">
                        <a:solidFill>
                          <a:srgbClr val="FF0000"/>
                        </a:solidFill>
                        <a:cs typeface="B Roya" pitchFamily="2" charset="-78"/>
                      </a:endParaRPr>
                    </a:p>
                  </p:txBody>
                </p: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914400" y="4038600"/>
                      <a:ext cx="1828800" cy="1600200"/>
                      <a:chOff x="914400" y="4038600"/>
                      <a:chExt cx="1828800" cy="1600200"/>
                    </a:xfrm>
                  </p:grpSpPr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914400" y="4038600"/>
                        <a:ext cx="1676400" cy="381000"/>
                      </a:xfrm>
                      <a:prstGeom prst="rect">
                        <a:avLst/>
                      </a:prstGeom>
                      <a:noFill/>
                      <a:ln w="952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61" name="Rectangle 60"/>
                      <p:cNvSpPr/>
                      <p:nvPr/>
                    </p:nvSpPr>
                    <p:spPr>
                      <a:xfrm>
                        <a:off x="2286000" y="4191000"/>
                        <a:ext cx="457200" cy="1143000"/>
                      </a:xfrm>
                      <a:prstGeom prst="rect">
                        <a:avLst/>
                      </a:prstGeom>
                      <a:noFill/>
                      <a:ln w="952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62" name="Rectangle 61"/>
                      <p:cNvSpPr/>
                      <p:nvPr/>
                    </p:nvSpPr>
                    <p:spPr>
                      <a:xfrm>
                        <a:off x="990600" y="4572000"/>
                        <a:ext cx="1676400" cy="381000"/>
                      </a:xfrm>
                      <a:prstGeom prst="rect">
                        <a:avLst/>
                      </a:prstGeom>
                      <a:noFill/>
                      <a:ln w="952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63" name="Rectangle 62"/>
                      <p:cNvSpPr/>
                      <p:nvPr/>
                    </p:nvSpPr>
                    <p:spPr>
                      <a:xfrm>
                        <a:off x="1981200" y="4495800"/>
                        <a:ext cx="457200" cy="1143000"/>
                      </a:xfrm>
                      <a:prstGeom prst="rect">
                        <a:avLst/>
                      </a:prstGeom>
                      <a:noFill/>
                      <a:ln w="952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sp>
                  <p:nvSpPr>
                    <p:cNvPr id="59" name="TextBox 58"/>
                    <p:cNvSpPr txBox="1"/>
                    <p:nvPr/>
                  </p:nvSpPr>
                  <p:spPr>
                    <a:xfrm rot="2691053">
                      <a:off x="736049" y="4365172"/>
                      <a:ext cx="2133600" cy="117565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800" b="1" dirty="0" smtClean="0">
                          <a:cs typeface="B Roya" pitchFamily="2" charset="-78"/>
                        </a:rPr>
                        <a:t>STORED </a:t>
                      </a:r>
                    </a:p>
                    <a:p>
                      <a:pPr algn="ctr"/>
                      <a:r>
                        <a:rPr lang="en-US" sz="2800" b="1" dirty="0" smtClean="0">
                          <a:cs typeface="B Roya" pitchFamily="2" charset="-78"/>
                        </a:rPr>
                        <a:t>DATA</a:t>
                      </a:r>
                      <a:endParaRPr lang="en-US" sz="2800" b="1" dirty="0">
                        <a:solidFill>
                          <a:srgbClr val="FF0000"/>
                        </a:solidFill>
                        <a:cs typeface="B Roya" pitchFamily="2" charset="-78"/>
                      </a:endParaRPr>
                    </a:p>
                  </p:txBody>
                </p:sp>
              </p:grp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363828" y="3782712"/>
                  <a:ext cx="1966464" cy="2389488"/>
                  <a:chOff x="363828" y="3782712"/>
                  <a:chExt cx="1966464" cy="238948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Rounded Rectangle 42"/>
                      <p:cNvSpPr/>
                      <p:nvPr/>
                    </p:nvSpPr>
                    <p:spPr>
                      <a:xfrm>
                        <a:off x="381000" y="4873422"/>
                        <a:ext cx="457200" cy="841578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a-IR" sz="1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B Roya" pitchFamily="2" charset="-78"/>
                                </a:rPr>
                                <m:t>.</m:t>
                              </m:r>
                            </m:oMath>
                          </m:oMathPara>
                        </a14:m>
                        <a:endParaRPr lang="fa-IR" sz="1600" b="1" dirty="0" smtClean="0">
                          <a:solidFill>
                            <a:schemeClr val="tx1"/>
                          </a:solidFill>
                          <a:cs typeface="B Roya" pitchFamily="2" charset="-78"/>
                        </a:endParaRPr>
                      </a:p>
                      <a:p>
                        <a:pPr algn="ctr"/>
                        <a:r>
                          <a: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rPr>
                          <a:t>.</a:t>
                        </a:r>
                      </a:p>
                      <a:p>
                        <a:pPr algn="ctr"/>
                        <a:r>
                          <a:rPr lang="fa-IR" sz="1600" b="1" dirty="0">
                            <a:solidFill>
                              <a:schemeClr val="tx1"/>
                            </a:solidFill>
                            <a:cs typeface="B Roya" pitchFamily="2" charset="-78"/>
                          </a:rPr>
                          <a:t>.</a:t>
                        </a:r>
                        <a:endParaRPr lang="fa-IR" sz="1600" b="1" dirty="0" smtClean="0">
                          <a:solidFill>
                            <a:schemeClr val="tx1"/>
                          </a:solidFill>
                          <a:cs typeface="B Roya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7" name="Rounded Rectangle 2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1000" y="4873422"/>
                        <a:ext cx="457200" cy="841578"/>
                      </a:xfrm>
                      <a:prstGeom prst="roundRect">
                        <a:avLst/>
                      </a:prstGeom>
                      <a:blipFill rotWithShape="1">
                        <a:blip r:embed="rId4"/>
                        <a:stretch>
                          <a:fillRect b="-7914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44" name="Group 43"/>
                  <p:cNvGrpSpPr/>
                  <p:nvPr/>
                </p:nvGrpSpPr>
                <p:grpSpPr>
                  <a:xfrm flipH="1">
                    <a:off x="363828" y="3782712"/>
                    <a:ext cx="1966464" cy="560688"/>
                    <a:chOff x="5501136" y="3505200"/>
                    <a:chExt cx="1966464" cy="560688"/>
                  </a:xfrm>
                </p:grpSpPr>
                <p:cxnSp>
                  <p:nvCxnSpPr>
                    <p:cNvPr id="51" name="Straight Arrow Connector 50"/>
                    <p:cNvCxnSpPr/>
                    <p:nvPr/>
                  </p:nvCxnSpPr>
                  <p:spPr>
                    <a:xfrm flipH="1">
                      <a:off x="5501136" y="3733800"/>
                      <a:ext cx="1509264" cy="332088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2" name="Rounded Rectangle 51"/>
                        <p:cNvSpPr/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5" name="Rounded Rectangle 3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6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45" name="Group 44"/>
                  <p:cNvGrpSpPr/>
                  <p:nvPr/>
                </p:nvGrpSpPr>
                <p:grpSpPr>
                  <a:xfrm flipH="1">
                    <a:off x="381000" y="4343400"/>
                    <a:ext cx="1949292" cy="533400"/>
                    <a:chOff x="5518308" y="3505200"/>
                    <a:chExt cx="1949292" cy="533400"/>
                  </a:xfrm>
                </p:grpSpPr>
                <p:cxnSp>
                  <p:nvCxnSpPr>
                    <p:cNvPr id="49" name="Straight Arrow Connector 48"/>
                    <p:cNvCxnSpPr/>
                    <p:nvPr/>
                  </p:nvCxnSpPr>
                  <p:spPr>
                    <a:xfrm flipH="1">
                      <a:off x="5518308" y="3733800"/>
                      <a:ext cx="1492092" cy="304800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" name="Rounded Rectangle 49"/>
                        <p:cNvSpPr/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8" name="Rounded Rectangle 3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7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46" name="Group 45"/>
                  <p:cNvGrpSpPr/>
                  <p:nvPr/>
                </p:nvGrpSpPr>
                <p:grpSpPr>
                  <a:xfrm flipH="1">
                    <a:off x="381000" y="5638800"/>
                    <a:ext cx="1949292" cy="533400"/>
                    <a:chOff x="5518308" y="3505200"/>
                    <a:chExt cx="1949292" cy="533400"/>
                  </a:xfrm>
                </p:grpSpPr>
                <p:cxnSp>
                  <p:nvCxnSpPr>
                    <p:cNvPr id="47" name="Straight Arrow Connector 46"/>
                    <p:cNvCxnSpPr>
                      <a:stCxn id="48" idx="1"/>
                    </p:cNvCxnSpPr>
                    <p:nvPr/>
                  </p:nvCxnSpPr>
                  <p:spPr>
                    <a:xfrm flipH="1" flipV="1">
                      <a:off x="5518308" y="3544989"/>
                      <a:ext cx="1492092" cy="226911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8" name="Rounded Rectangle 47"/>
                        <p:cNvSpPr/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1" name="Rounded Rectangle 4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8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4305101" y="3505200"/>
                  <a:ext cx="1867099" cy="2590800"/>
                  <a:chOff x="4305101" y="3505200"/>
                  <a:chExt cx="1867099" cy="2590800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4305101" y="3505200"/>
                    <a:ext cx="1867099" cy="800100"/>
                    <a:chOff x="5600501" y="3505200"/>
                    <a:chExt cx="1867099" cy="800100"/>
                  </a:xfrm>
                </p:grpSpPr>
                <p:cxnSp>
                  <p:nvCxnSpPr>
                    <p:cNvPr id="41" name="Straight Arrow Connector 40"/>
                    <p:cNvCxnSpPr/>
                    <p:nvPr/>
                  </p:nvCxnSpPr>
                  <p:spPr>
                    <a:xfrm flipH="1">
                      <a:off x="5600501" y="3733800"/>
                      <a:ext cx="1409899" cy="571500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" name="Rounded Rectangle 41"/>
                        <p:cNvSpPr/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1" name="Rounded Rectangle 2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2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4305101" y="4038600"/>
                    <a:ext cx="1867099" cy="630694"/>
                    <a:chOff x="5600501" y="4038600"/>
                    <a:chExt cx="1867099" cy="630694"/>
                  </a:xfrm>
                </p:grpSpPr>
                <p:cxnSp>
                  <p:nvCxnSpPr>
                    <p:cNvPr id="39" name="Straight Arrow Connector 38"/>
                    <p:cNvCxnSpPr/>
                    <p:nvPr/>
                  </p:nvCxnSpPr>
                  <p:spPr>
                    <a:xfrm flipH="1">
                      <a:off x="5600501" y="4267200"/>
                      <a:ext cx="1409899" cy="402094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Rounded Rectangle 39"/>
                        <p:cNvSpPr/>
                        <p:nvPr/>
                      </p:nvSpPr>
                      <p:spPr>
                        <a:xfrm>
                          <a:off x="7010400" y="40386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3" name="Rounded Rectangle 22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40386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3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4305101" y="5562600"/>
                    <a:ext cx="1867099" cy="533400"/>
                    <a:chOff x="5600501" y="4038600"/>
                    <a:chExt cx="1867099" cy="533400"/>
                  </a:xfrm>
                </p:grpSpPr>
                <p:cxnSp>
                  <p:nvCxnSpPr>
                    <p:cNvPr id="37" name="Straight Arrow Connector 36"/>
                    <p:cNvCxnSpPr/>
                    <p:nvPr/>
                  </p:nvCxnSpPr>
                  <p:spPr>
                    <a:xfrm flipH="1" flipV="1">
                      <a:off x="5600501" y="4038600"/>
                      <a:ext cx="1409899" cy="228600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" name="Rounded Rectangle 37"/>
                        <p:cNvSpPr/>
                        <p:nvPr/>
                      </p:nvSpPr>
                      <p:spPr>
                        <a:xfrm>
                          <a:off x="7010400" y="40386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" name="Rounded Rectangle 2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40386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5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Rounded Rectangle 35"/>
                      <p:cNvSpPr/>
                      <p:nvPr/>
                    </p:nvSpPr>
                    <p:spPr>
                      <a:xfrm>
                        <a:off x="5715000" y="4648200"/>
                        <a:ext cx="457200" cy="841578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a-IR" sz="1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B Roya" pitchFamily="2" charset="-78"/>
                                </a:rPr>
                                <m:t>.</m:t>
                              </m:r>
                            </m:oMath>
                          </m:oMathPara>
                        </a14:m>
                        <a:endParaRPr lang="fa-IR" sz="1600" b="1" dirty="0" smtClean="0">
                          <a:solidFill>
                            <a:schemeClr val="tx1"/>
                          </a:solidFill>
                          <a:cs typeface="B Roya" pitchFamily="2" charset="-78"/>
                        </a:endParaRPr>
                      </a:p>
                      <a:p>
                        <a:pPr algn="ctr"/>
                        <a:r>
                          <a: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rPr>
                          <a:t>.</a:t>
                        </a:r>
                      </a:p>
                      <a:p>
                        <a:pPr algn="ctr"/>
                        <a:r>
                          <a:rPr lang="fa-IR" sz="1600" b="1" dirty="0">
                            <a:solidFill>
                              <a:schemeClr val="tx1"/>
                            </a:solidFill>
                            <a:cs typeface="B Roya" pitchFamily="2" charset="-78"/>
                          </a:rPr>
                          <a:t>.</a:t>
                        </a:r>
                        <a:endParaRPr lang="fa-IR" sz="1600" b="1" dirty="0" smtClean="0">
                          <a:solidFill>
                            <a:schemeClr val="tx1"/>
                          </a:solidFill>
                          <a:cs typeface="B Roya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4" name="Rounded Rectangle 4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15000" y="4648200"/>
                        <a:ext cx="457200" cy="841578"/>
                      </a:xfrm>
                      <a:prstGeom prst="roundRect">
                        <a:avLst/>
                      </a:prstGeom>
                      <a:blipFill rotWithShape="1">
                        <a:blip r:embed="rId9"/>
                        <a:stretch>
                          <a:fillRect b="-797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sp>
          <p:nvSpPr>
            <p:cNvPr id="26" name="Rectangle 25"/>
            <p:cNvSpPr/>
            <p:nvPr/>
          </p:nvSpPr>
          <p:spPr>
            <a:xfrm>
              <a:off x="2642460" y="3493586"/>
              <a:ext cx="3339041" cy="354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DBMS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684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عناصر محیط پایگاهی – (3) کاربر (انواع)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>
            <a:normAutofit/>
          </a:bodyPr>
          <a:lstStyle/>
          <a:p>
            <a:r>
              <a:rPr lang="fa-IR" sz="2000" dirty="0" smtClean="0"/>
              <a:t>انواع کاربر از نظر اسلوب عملیاتی: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</a:rPr>
              <a:t>Batch</a:t>
            </a:r>
            <a:r>
              <a:rPr lang="fa-IR" sz="1800" dirty="0" smtClean="0">
                <a:solidFill>
                  <a:srgbClr val="C00000"/>
                </a:solidFill>
              </a:rPr>
              <a:t>- یکجا </a:t>
            </a:r>
            <a:r>
              <a:rPr lang="fa-IR" sz="1800" b="0" dirty="0"/>
              <a:t>(تعدادی برنامه یا پرس‏وجو </a:t>
            </a:r>
            <a:r>
              <a:rPr lang="fa-IR" sz="1800" b="0" dirty="0" smtClean="0"/>
              <a:t>جمع‏آوری </a:t>
            </a:r>
            <a:r>
              <a:rPr lang="fa-IR" sz="1800" b="0" dirty="0"/>
              <a:t>می‏شود و به صورت یکجا به سیستم داده می‏شود و جواب </a:t>
            </a:r>
            <a:r>
              <a:rPr lang="fa-IR" sz="1800" b="0" dirty="0" smtClean="0"/>
              <a:t>آن‏ها برمی</a:t>
            </a:r>
            <a:r>
              <a:rPr lang="fa-IR" sz="1800" b="0" dirty="0"/>
              <a:t>‏گردد.)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</a:rPr>
              <a:t>Online</a:t>
            </a:r>
            <a:r>
              <a:rPr lang="fa-IR" sz="1800" dirty="0" smtClean="0">
                <a:solidFill>
                  <a:srgbClr val="C00000"/>
                </a:solidFill>
              </a:rPr>
              <a:t> – برخط – پیوسته  </a:t>
            </a:r>
            <a:r>
              <a:rPr lang="fa-IR" sz="1800" b="0" dirty="0" smtClean="0"/>
              <a:t>(یک برنامه یا پرس‏وجو به سیستم داده می‏شود، اجرا می‏شود، و جوابش برمی‏گردد.)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</a:rPr>
              <a:t>Interactive</a:t>
            </a:r>
            <a:r>
              <a:rPr lang="fa-IR" sz="1800" dirty="0" smtClean="0">
                <a:solidFill>
                  <a:srgbClr val="C00000"/>
                </a:solidFill>
              </a:rPr>
              <a:t>-تعاملی – </a:t>
            </a:r>
            <a:r>
              <a:rPr lang="fa-IR" sz="1800" b="0" dirty="0" smtClean="0"/>
              <a:t>بسته به اینکه چه جوابی داده شود، عمل دیگری از کامپیوتر درخواست می‏شود.</a:t>
            </a:r>
          </a:p>
          <a:p>
            <a:pPr lvl="2"/>
            <a:r>
              <a:rPr lang="en-US" sz="1600" b="0" dirty="0" smtClean="0"/>
              <a:t>Online</a:t>
            </a:r>
            <a:r>
              <a:rPr lang="fa-IR" sz="1600" b="0" dirty="0" smtClean="0"/>
              <a:t> لزوما </a:t>
            </a:r>
            <a:r>
              <a:rPr lang="en-US" sz="1600" b="0" dirty="0" smtClean="0"/>
              <a:t>Interactive</a:t>
            </a:r>
            <a:r>
              <a:rPr lang="fa-IR" sz="1600" b="0" dirty="0" smtClean="0"/>
              <a:t> نیست اما </a:t>
            </a:r>
            <a:r>
              <a:rPr lang="en-US" sz="1600" b="0" dirty="0" smtClean="0"/>
              <a:t>Interactive</a:t>
            </a:r>
            <a:r>
              <a:rPr lang="fa-IR" sz="1600" b="0" dirty="0" smtClean="0"/>
              <a:t> لزوما </a:t>
            </a:r>
            <a:r>
              <a:rPr lang="en-US" sz="1600" b="0" dirty="0" smtClean="0"/>
              <a:t>Online</a:t>
            </a:r>
            <a:r>
              <a:rPr lang="fa-IR" sz="1600" b="0" dirty="0" smtClean="0"/>
              <a:t> است.</a:t>
            </a:r>
            <a:endParaRPr lang="en-US" sz="1600" b="0" dirty="0"/>
          </a:p>
          <a:p>
            <a:endParaRPr lang="fa-IR" sz="2000" b="0" dirty="0" smtClean="0"/>
          </a:p>
          <a:p>
            <a:r>
              <a:rPr lang="fa-IR" sz="2000" b="0" dirty="0" smtClean="0"/>
              <a:t>سیستم </a:t>
            </a:r>
            <a:r>
              <a:rPr lang="fa-IR" sz="2000" b="0" dirty="0"/>
              <a:t>پایگاهی به صورت </a:t>
            </a:r>
            <a:r>
              <a:rPr lang="fa-IR" sz="2000" b="0" dirty="0" smtClean="0"/>
              <a:t>پیش‏فرض چند</a:t>
            </a:r>
            <a:r>
              <a:rPr lang="fa-IR" sz="2000" b="0" dirty="0"/>
              <a:t>ک</a:t>
            </a:r>
            <a:r>
              <a:rPr lang="fa-IR" sz="2000" b="0" dirty="0" smtClean="0"/>
              <a:t>اربره  </a:t>
            </a:r>
            <a:r>
              <a:rPr lang="fa-IR" sz="2000" b="0" dirty="0"/>
              <a:t>(</a:t>
            </a:r>
            <a:r>
              <a:rPr lang="en-US" sz="2000" b="0" dirty="0"/>
              <a:t>multi-user</a:t>
            </a:r>
            <a:r>
              <a:rPr lang="fa-IR" sz="2000" b="0" dirty="0"/>
              <a:t>)</a:t>
            </a:r>
            <a:r>
              <a:rPr lang="en-US" sz="2000" b="0" dirty="0"/>
              <a:t> </a:t>
            </a:r>
            <a:r>
              <a:rPr lang="fa-IR" sz="2000" b="0" dirty="0" smtClean="0"/>
              <a:t>است</a:t>
            </a:r>
            <a:r>
              <a:rPr lang="fa-IR" sz="2000" b="0" dirty="0"/>
              <a:t>.</a:t>
            </a:r>
            <a:endParaRPr lang="en-US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427295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عناصر محیط پایگاهی – (4) داده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000" dirty="0" smtClean="0">
                <a:solidFill>
                  <a:srgbClr val="7030A0"/>
                </a:solidFill>
              </a:rPr>
              <a:t>داده‏های ذخیره‏شده </a:t>
            </a:r>
            <a:r>
              <a:rPr lang="fa-IR" sz="2000" b="0" dirty="0" smtClean="0"/>
              <a:t>در یک سیستم پایگاهی عبارتند از:</a:t>
            </a:r>
          </a:p>
          <a:p>
            <a:pPr lvl="1"/>
            <a:r>
              <a:rPr lang="fa-IR" sz="1800" b="0" dirty="0" smtClean="0"/>
              <a:t>داده‏های کاربران</a:t>
            </a:r>
          </a:p>
          <a:p>
            <a:pPr lvl="1"/>
            <a:r>
              <a:rPr lang="fa-IR" sz="1800" b="0" dirty="0" smtClean="0"/>
              <a:t>داده‏های سیستمی </a:t>
            </a:r>
          </a:p>
          <a:p>
            <a:r>
              <a:rPr lang="fa-IR" sz="2000" b="0" dirty="0" smtClean="0"/>
              <a:t>مباحث مرتبط با داده در محیط پایگاهی در ادامه درس مطرح می‏گردد.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97596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معماری سیستم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 fontScale="92500" lnSpcReduction="20000"/>
          </a:bodyPr>
          <a:lstStyle/>
          <a:p>
            <a:r>
              <a:rPr lang="fa-IR" sz="2000" dirty="0" smtClean="0"/>
              <a:t>سوال:</a:t>
            </a:r>
            <a:r>
              <a:rPr lang="fa-IR" sz="2000" b="0" dirty="0" smtClean="0"/>
              <a:t> می‏خواهیم یک سیستم کاربردی پایگاهی ایجاد کنیم.</a:t>
            </a:r>
            <a:r>
              <a:rPr lang="fa-IR" sz="2000" b="0" dirty="0"/>
              <a:t> </a:t>
            </a:r>
            <a:r>
              <a:rPr lang="fa-IR" sz="2000" b="0" dirty="0" smtClean="0"/>
              <a:t>بر اساس کدام معماری ایجادکنیم؟</a:t>
            </a:r>
          </a:p>
          <a:p>
            <a:r>
              <a:rPr lang="fa-IR" sz="2000" dirty="0" smtClean="0"/>
              <a:t>در توصیف معماری یک سیستم باید مشخص کنیم که :</a:t>
            </a:r>
          </a:p>
          <a:p>
            <a:pPr lvl="1"/>
            <a:r>
              <a:rPr lang="fa-IR" sz="1900" b="0" dirty="0" smtClean="0"/>
              <a:t>از چه مؤلفه‏هایی، از هر مؤلفه چند عدد و با چه کیفیتی تشکیل شده است،</a:t>
            </a:r>
          </a:p>
          <a:p>
            <a:pPr lvl="1"/>
            <a:r>
              <a:rPr lang="fa-IR" sz="1900" b="0" dirty="0" smtClean="0"/>
              <a:t>مؤلفه‏ها چگونه با هم ترکیب شده‏اند (جنبه ساختاری سیستم)،</a:t>
            </a:r>
          </a:p>
          <a:p>
            <a:pPr lvl="1"/>
            <a:r>
              <a:rPr lang="fa-IR" sz="1900" b="0" dirty="0" smtClean="0"/>
              <a:t>مؤلفه‏ها چگونه با یکدیگر در تعامل هستند (جنبه رفتاری سیستم).</a:t>
            </a:r>
          </a:p>
          <a:p>
            <a:r>
              <a:rPr lang="fa-IR" sz="2000" dirty="0" smtClean="0"/>
              <a:t>انواع معماری سیستم پایگاهی:</a:t>
            </a:r>
          </a:p>
          <a:p>
            <a:pPr lvl="1"/>
            <a:r>
              <a:rPr lang="fa-IR" sz="1900" b="0" dirty="0" smtClean="0"/>
              <a:t>معماری متمرکز</a:t>
            </a:r>
          </a:p>
          <a:p>
            <a:pPr lvl="1"/>
            <a:r>
              <a:rPr lang="fa-IR" sz="1900" b="0" dirty="0" smtClean="0"/>
              <a:t>معماری نامتمرکز</a:t>
            </a:r>
          </a:p>
          <a:p>
            <a:pPr lvl="2"/>
            <a:r>
              <a:rPr lang="fa-IR" sz="1800" b="0" dirty="0" smtClean="0"/>
              <a:t>معماری مشتری-خدمتگزار</a:t>
            </a:r>
          </a:p>
          <a:p>
            <a:pPr lvl="2"/>
            <a:r>
              <a:rPr lang="fa-IR" sz="1800" b="0" dirty="0" smtClean="0"/>
              <a:t>معماری توزیع‏شده</a:t>
            </a:r>
          </a:p>
          <a:p>
            <a:pPr lvl="2"/>
            <a:r>
              <a:rPr lang="fa-IR" sz="1800" b="0" dirty="0" smtClean="0"/>
              <a:t>معماری چندپایگاهی</a:t>
            </a:r>
          </a:p>
          <a:p>
            <a:pPr lvl="2"/>
            <a:r>
              <a:rPr lang="fa-IR" sz="1800" b="0" dirty="0" smtClean="0"/>
              <a:t>معماری با پردازش موازی</a:t>
            </a:r>
          </a:p>
          <a:p>
            <a:pPr lvl="2"/>
            <a:r>
              <a:rPr lang="fa-IR" sz="1800" b="0" dirty="0" smtClean="0"/>
              <a:t>معماری موبایل</a:t>
            </a:r>
          </a:p>
          <a:p>
            <a:pPr lvl="1"/>
            <a:endParaRPr lang="fa-IR" b="0" dirty="0" smtClean="0"/>
          </a:p>
          <a:p>
            <a:pPr lvl="1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8083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متمرکز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000" b="0" dirty="0" smtClean="0"/>
              <a:t>در این معماری یک پایگاه داده (متمرکز و مجتمع) روی یک سیستم کامپیوتری و بدون ارتباط با سیستم کامپیوتری دیگر ایجاد می‏شود.</a:t>
            </a:r>
          </a:p>
          <a:p>
            <a:r>
              <a:rPr lang="fa-IR" sz="2000" b="0" dirty="0" smtClean="0"/>
              <a:t>معمولا به صورت تک‏کاربری و برای کاربردهای کوچک و با امکانات محدود از این معماری استفاده می‏شود.</a:t>
            </a:r>
            <a:endParaRPr lang="en-US" sz="2000" b="0" dirty="0"/>
          </a:p>
        </p:txBody>
      </p:sp>
      <p:sp>
        <p:nvSpPr>
          <p:cNvPr id="4" name="Can 3"/>
          <p:cNvSpPr/>
          <p:nvPr/>
        </p:nvSpPr>
        <p:spPr>
          <a:xfrm>
            <a:off x="1600200" y="4419600"/>
            <a:ext cx="990600" cy="9144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82712" y="3592630"/>
            <a:ext cx="538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dirty="0" smtClean="0">
                <a:cs typeface="B Roya" pitchFamily="2" charset="-78"/>
              </a:rPr>
              <a:t>OS</a:t>
            </a:r>
            <a:endParaRPr lang="en-US" sz="1200" b="1" dirty="0">
              <a:solidFill>
                <a:srgbClr val="FF0000"/>
              </a:solidFill>
              <a:cs typeface="B Roya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91278" y="4031001"/>
            <a:ext cx="754545" cy="1062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DBMS</a:t>
            </a:r>
            <a:endParaRPr lang="en-US" sz="1400" b="1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82712" y="3637864"/>
            <a:ext cx="1336888" cy="18485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911512" y="3828364"/>
            <a:ext cx="727288" cy="1422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rPr>
              <a:t>AP</a:t>
            </a:r>
            <a:endParaRPr lang="en-US" b="1" dirty="0">
              <a:solidFill>
                <a:sysClr val="windowText" lastClr="000000"/>
              </a:solidFill>
              <a:latin typeface="Times New Roman" pitchFamily="18" charset="0"/>
              <a:cs typeface="B Roya" pitchFamily="2" charset="-7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69192" y="4842478"/>
            <a:ext cx="81017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38685" y="4572000"/>
            <a:ext cx="81017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38800" y="4495800"/>
            <a:ext cx="1143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297336" y="3429000"/>
            <a:ext cx="4648200" cy="2590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ysClr val="windowText" lastClr="000000"/>
              </a:solidFill>
              <a:latin typeface="Times New Roman" pitchFamily="18" charset="0"/>
              <a:cs typeface="B Roya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1600" y="3429000"/>
            <a:ext cx="1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ماشین</a:t>
            </a:r>
            <a:endParaRPr lang="en-US" sz="1400" b="1" dirty="0">
              <a:solidFill>
                <a:srgbClr val="FF0000"/>
              </a:solidFill>
              <a:cs typeface="B Nazanin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5600" y="4309646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b="1" dirty="0" smtClean="0"/>
              <a:t>کاربر(ان)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42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مشتری- خدمتگزار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sz="2000" dirty="0" smtClean="0">
                <a:solidFill>
                  <a:srgbClr val="C00000"/>
                </a:solidFill>
              </a:rPr>
              <a:t>دلیل: </a:t>
            </a:r>
            <a:r>
              <a:rPr lang="fa-IR" sz="2000" b="0" dirty="0"/>
              <a:t>دلیل اصلی استفاده </a:t>
            </a:r>
            <a:r>
              <a:rPr lang="fa-IR" sz="2000" b="0" dirty="0" smtClean="0"/>
              <a:t>از معماری مشتری-خدمتگزار (</a:t>
            </a:r>
            <a:r>
              <a:rPr lang="en-US" sz="2000" b="0" dirty="0" smtClean="0"/>
              <a:t>Client-Server</a:t>
            </a:r>
            <a:r>
              <a:rPr lang="fa-IR" sz="2000" b="0" dirty="0" smtClean="0"/>
              <a:t>): تقسیم وظایف سیستم</a:t>
            </a:r>
          </a:p>
          <a:p>
            <a:pPr>
              <a:lnSpc>
                <a:spcPct val="200000"/>
              </a:lnSpc>
            </a:pPr>
            <a:r>
              <a:rPr lang="fa-IR" sz="2000" dirty="0" smtClean="0">
                <a:solidFill>
                  <a:srgbClr val="C00000"/>
                </a:solidFill>
              </a:rPr>
              <a:t>تعریف: </a:t>
            </a:r>
            <a:r>
              <a:rPr lang="fa-IR" sz="2000" b="0" dirty="0" smtClean="0"/>
              <a:t>هر ماشینی (فیزیکی یا منطقی) که خدمتی را به ماشین دیگر بدهد، </a:t>
            </a:r>
            <a:r>
              <a:rPr lang="fa-IR" sz="2000" dirty="0" smtClean="0">
                <a:solidFill>
                  <a:srgbClr val="0070C0"/>
                </a:solidFill>
              </a:rPr>
              <a:t>خدمتگزار</a:t>
            </a:r>
            <a:r>
              <a:rPr lang="fa-IR" sz="2000" b="0" dirty="0" smtClean="0">
                <a:solidFill>
                  <a:srgbClr val="0070C0"/>
                </a:solidFill>
              </a:rPr>
              <a:t> </a:t>
            </a:r>
            <a:r>
              <a:rPr lang="fa-IR" sz="2000" b="0" dirty="0" smtClean="0"/>
              <a:t>نامیده می‏شود.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a-IR" sz="2000" b="0" dirty="0"/>
              <a:t> </a:t>
            </a:r>
            <a:r>
              <a:rPr lang="fa-IR" sz="2000" b="0" dirty="0" smtClean="0"/>
              <a:t>        نمونه‏هایی از انواع خدمتگزارها: </a:t>
            </a:r>
            <a:r>
              <a:rPr lang="en-US" sz="1800" b="0" dirty="0" smtClean="0"/>
              <a:t>File Server</a:t>
            </a:r>
            <a:r>
              <a:rPr lang="fa-IR" sz="1800" b="0" dirty="0" smtClean="0"/>
              <a:t>، </a:t>
            </a:r>
            <a:r>
              <a:rPr lang="en-US" sz="1800" b="0" dirty="0" smtClean="0"/>
              <a:t>Print Server</a:t>
            </a:r>
            <a:r>
              <a:rPr lang="fa-IR" sz="1800" b="0" dirty="0" smtClean="0"/>
              <a:t>، </a:t>
            </a:r>
            <a:r>
              <a:rPr lang="en-US" sz="1800" b="0" dirty="0" smtClean="0"/>
              <a:t>Message Server</a:t>
            </a:r>
            <a:r>
              <a:rPr lang="fa-IR" sz="1800" b="0" dirty="0" smtClean="0"/>
              <a:t>، </a:t>
            </a:r>
            <a:r>
              <a:rPr lang="en-US" sz="1800" b="0" dirty="0" smtClean="0"/>
              <a:t>DB Server</a:t>
            </a:r>
            <a:endParaRPr lang="fa-IR" sz="1800" b="0" dirty="0" smtClean="0"/>
          </a:p>
          <a:p>
            <a:pPr>
              <a:lnSpc>
                <a:spcPct val="200000"/>
              </a:lnSpc>
            </a:pPr>
            <a:r>
              <a:rPr lang="fa-IR" sz="2000" dirty="0" smtClean="0"/>
              <a:t>انواع معماری مشتری- خدمتگزار</a:t>
            </a:r>
          </a:p>
          <a:p>
            <a:pPr lvl="1">
              <a:lnSpc>
                <a:spcPct val="170000"/>
              </a:lnSpc>
            </a:pPr>
            <a:r>
              <a:rPr lang="fa-IR" sz="2000" b="0" dirty="0" smtClean="0"/>
              <a:t>معماری تک مشتری- تک خدمتگزار</a:t>
            </a:r>
          </a:p>
          <a:p>
            <a:pPr lvl="1">
              <a:lnSpc>
                <a:spcPct val="170000"/>
              </a:lnSpc>
            </a:pPr>
            <a:r>
              <a:rPr lang="fa-IR" sz="2000" b="0" dirty="0" smtClean="0"/>
              <a:t>معماری چند مشتری- تک خدمتگزار</a:t>
            </a:r>
          </a:p>
          <a:p>
            <a:pPr lvl="1">
              <a:lnSpc>
                <a:spcPct val="170000"/>
              </a:lnSpc>
            </a:pPr>
            <a:r>
              <a:rPr lang="fa-IR" sz="2000" b="0" dirty="0" smtClean="0"/>
              <a:t>معماری تک مشتری- چند خدمتگزار</a:t>
            </a:r>
          </a:p>
          <a:p>
            <a:pPr lvl="1">
              <a:lnSpc>
                <a:spcPct val="170000"/>
              </a:lnSpc>
            </a:pPr>
            <a:r>
              <a:rPr lang="fa-IR" sz="2000" b="0" dirty="0" smtClean="0"/>
              <a:t>معماری چند مشتری- چند خدمتگزار</a:t>
            </a:r>
          </a:p>
        </p:txBody>
      </p:sp>
      <p:pic>
        <p:nvPicPr>
          <p:cNvPr id="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164" y="28194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24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مشتری –خدمتگزار دو لایه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معمولا شامل دو سایت :</a:t>
            </a:r>
          </a:p>
          <a:p>
            <a:pPr lvl="1"/>
            <a:r>
              <a:rPr lang="fa-IR" sz="1800" dirty="0" smtClean="0"/>
              <a:t>سایت مشتری : </a:t>
            </a:r>
            <a:r>
              <a:rPr lang="fa-IR" sz="1800" b="0" dirty="0" smtClean="0"/>
              <a:t>تمام برنامه‏های کاربردی در آن اجرا می‏شوند.</a:t>
            </a:r>
          </a:p>
          <a:p>
            <a:pPr lvl="1"/>
            <a:r>
              <a:rPr lang="fa-IR" sz="1800" dirty="0" smtClean="0"/>
              <a:t>سایت خدمتگزار : </a:t>
            </a:r>
            <a:r>
              <a:rPr lang="fa-IR" sz="1800" b="0" dirty="0" smtClean="0"/>
              <a:t>تمام داده‏ها در آن ذخیره می‏شوند</a:t>
            </a:r>
          </a:p>
          <a:p>
            <a:r>
              <a:rPr lang="fa-IR" sz="2000" b="0" dirty="0" smtClean="0"/>
              <a:t>به این معماری، </a:t>
            </a:r>
            <a:r>
              <a:rPr lang="fa-IR" sz="2000" dirty="0" smtClean="0">
                <a:solidFill>
                  <a:srgbClr val="C00000"/>
                </a:solidFill>
              </a:rPr>
              <a:t>معماری دولایه </a:t>
            </a:r>
            <a:r>
              <a:rPr lang="fa-IR" sz="2000" b="0" dirty="0" smtClean="0"/>
              <a:t>(</a:t>
            </a:r>
            <a:r>
              <a:rPr lang="en-US" sz="2000" b="0" dirty="0" smtClean="0"/>
              <a:t>2-tier</a:t>
            </a:r>
            <a:r>
              <a:rPr lang="fa-IR" sz="2000" b="0" dirty="0" smtClean="0"/>
              <a:t>) نیز می‏گویند.</a:t>
            </a:r>
            <a:endParaRPr lang="en-US" sz="2000" b="0" dirty="0"/>
          </a:p>
        </p:txBody>
      </p:sp>
      <p:sp>
        <p:nvSpPr>
          <p:cNvPr id="4" name="Can 3"/>
          <p:cNvSpPr/>
          <p:nvPr/>
        </p:nvSpPr>
        <p:spPr>
          <a:xfrm>
            <a:off x="8001000" y="4572000"/>
            <a:ext cx="990600" cy="9144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9" name="Straight Arrow Connector 8"/>
          <p:cNvCxnSpPr>
            <a:stCxn id="12" idx="3"/>
            <a:endCxn id="19" idx="1"/>
          </p:cNvCxnSpPr>
          <p:nvPr/>
        </p:nvCxnSpPr>
        <p:spPr>
          <a:xfrm>
            <a:off x="3882788" y="5024067"/>
            <a:ext cx="12442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493292" y="3657600"/>
            <a:ext cx="2514600" cy="2732933"/>
            <a:chOff x="1186141" y="3286867"/>
            <a:chExt cx="2019678" cy="2732933"/>
          </a:xfrm>
        </p:grpSpPr>
        <p:sp>
          <p:nvSpPr>
            <p:cNvPr id="5" name="TextBox 4"/>
            <p:cNvSpPr txBox="1"/>
            <p:nvPr/>
          </p:nvSpPr>
          <p:spPr>
            <a:xfrm>
              <a:off x="1436656" y="5420467"/>
              <a:ext cx="5387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>
                  <a:cs typeface="B Roya" pitchFamily="2" charset="-78"/>
                </a:rPr>
                <a:t>OS</a:t>
              </a:r>
              <a:endParaRPr lang="en-US" sz="12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524000" y="3979581"/>
              <a:ext cx="1336888" cy="184853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97336" y="3286867"/>
              <a:ext cx="1808003" cy="27329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86141" y="3363469"/>
              <a:ext cx="20196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700" b="1" dirty="0" smtClean="0">
                  <a:solidFill>
                    <a:schemeClr val="tx2"/>
                  </a:solidFill>
                  <a:cs typeface="B Nazanin" pitchFamily="2" charset="-78"/>
                </a:rPr>
                <a:t>ماشین مشتری پیشآ</a:t>
              </a:r>
            </a:p>
            <a:p>
              <a:pPr algn="ctr" rtl="1"/>
              <a:r>
                <a:rPr lang="en-US" sz="1400" b="1" dirty="0" smtClean="0">
                  <a:solidFill>
                    <a:schemeClr val="tx2"/>
                  </a:solidFill>
                  <a:cs typeface="B Nazanin" pitchFamily="2" charset="-78"/>
                </a:rPr>
                <a:t>Frontend Machine</a:t>
              </a:r>
              <a:endParaRPr lang="en-US" sz="1100" b="1" dirty="0">
                <a:solidFill>
                  <a:schemeClr val="tx2"/>
                </a:solidFill>
                <a:cs typeface="B Nazanin" pitchFamily="2" charset="-7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15171" y="4318411"/>
              <a:ext cx="754545" cy="6634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AP</a:t>
              </a:r>
              <a:endParaRPr lang="en-US" sz="1400" b="1" dirty="0">
                <a:solidFill>
                  <a:schemeClr val="tx1"/>
                </a:solidFill>
                <a:cs typeface="B Roya" pitchFamily="2" charset="-7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44337" y="3657600"/>
            <a:ext cx="2419851" cy="2732933"/>
            <a:chOff x="1228340" y="3286867"/>
            <a:chExt cx="2019678" cy="2732933"/>
          </a:xfrm>
        </p:grpSpPr>
        <p:sp>
          <p:nvSpPr>
            <p:cNvPr id="17" name="TextBox 16"/>
            <p:cNvSpPr txBox="1"/>
            <p:nvPr/>
          </p:nvSpPr>
          <p:spPr>
            <a:xfrm>
              <a:off x="1426437" y="5462913"/>
              <a:ext cx="5387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>
                  <a:cs typeface="B Roya" pitchFamily="2" charset="-78"/>
                </a:rPr>
                <a:t>OS</a:t>
              </a:r>
              <a:endParaRPr lang="en-US" sz="12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501218" y="3979581"/>
              <a:ext cx="1336888" cy="184853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297336" y="3286867"/>
              <a:ext cx="1808003" cy="27329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28340" y="3363469"/>
              <a:ext cx="20196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b="1" dirty="0" smtClean="0">
                  <a:solidFill>
                    <a:schemeClr val="tx2"/>
                  </a:solidFill>
                  <a:cs typeface="B Nazanin" pitchFamily="2" charset="-78"/>
                </a:rPr>
                <a:t>ماشین خدمتگزار پسآ</a:t>
              </a:r>
            </a:p>
            <a:p>
              <a:pPr algn="ctr" rtl="1"/>
              <a:r>
                <a:rPr lang="en-US" sz="1400" b="1" dirty="0" smtClean="0">
                  <a:solidFill>
                    <a:schemeClr val="tx2"/>
                  </a:solidFill>
                  <a:cs typeface="B Nazanin" pitchFamily="2" charset="-78"/>
                </a:rPr>
                <a:t>Backend Machine</a:t>
              </a:r>
              <a:endParaRPr lang="en-US" sz="1100" b="1" dirty="0">
                <a:solidFill>
                  <a:schemeClr val="tx2"/>
                </a:solidFill>
                <a:cs typeface="B Nazanin" pitchFamily="2" charset="-78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95261" y="4313481"/>
              <a:ext cx="975537" cy="6634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DBMS</a:t>
              </a:r>
              <a:endParaRPr lang="en-US" sz="1400" b="1" dirty="0">
                <a:solidFill>
                  <a:schemeClr val="tx1"/>
                </a:solidFill>
                <a:cs typeface="B Roya" pitchFamily="2" charset="-78"/>
              </a:endParaRPr>
            </a:p>
          </p:txBody>
        </p:sp>
      </p:grpSp>
      <p:cxnSp>
        <p:nvCxnSpPr>
          <p:cNvPr id="24" name="Straight Arrow Connector 23"/>
          <p:cNvCxnSpPr>
            <a:stCxn id="19" idx="3"/>
            <a:endCxn id="4" idx="2"/>
          </p:cNvCxnSpPr>
          <p:nvPr/>
        </p:nvCxnSpPr>
        <p:spPr>
          <a:xfrm>
            <a:off x="7293239" y="5024067"/>
            <a:ext cx="707761" cy="5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3"/>
            <a:endCxn id="19" idx="3"/>
          </p:cNvCxnSpPr>
          <p:nvPr/>
        </p:nvCxnSpPr>
        <p:spPr>
          <a:xfrm>
            <a:off x="6772599" y="5015931"/>
            <a:ext cx="520640" cy="813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1"/>
            <a:endCxn id="21" idx="1"/>
          </p:cNvCxnSpPr>
          <p:nvPr/>
        </p:nvCxnSpPr>
        <p:spPr>
          <a:xfrm flipV="1">
            <a:off x="5127004" y="5015931"/>
            <a:ext cx="476768" cy="813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3"/>
            <a:endCxn id="12" idx="3"/>
          </p:cNvCxnSpPr>
          <p:nvPr/>
        </p:nvCxnSpPr>
        <p:spPr>
          <a:xfrm>
            <a:off x="3215910" y="5020861"/>
            <a:ext cx="666878" cy="320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 rot="16200000">
            <a:off x="3768487" y="4838700"/>
            <a:ext cx="1524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/>
              <a:t>شبکه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846654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b="1" dirty="0" smtClean="0"/>
              <a:t>کاربر(ان)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14" idx="1"/>
          </p:cNvCxnSpPr>
          <p:nvPr/>
        </p:nvCxnSpPr>
        <p:spPr>
          <a:xfrm>
            <a:off x="990600" y="5015931"/>
            <a:ext cx="1285866" cy="49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3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مشتری- خدمتگزار سه لایه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r>
              <a:rPr lang="fa-IR" dirty="0" smtClean="0"/>
              <a:t>برخی مزایای معماری سه لایه نسبت به دولایه:</a:t>
            </a:r>
          </a:p>
          <a:p>
            <a:pPr lvl="1"/>
            <a:r>
              <a:rPr lang="fa-IR" sz="1800" b="0" dirty="0" smtClean="0"/>
              <a:t>گسترش‏پذیری بهتر</a:t>
            </a:r>
          </a:p>
          <a:p>
            <a:pPr lvl="1"/>
            <a:r>
              <a:rPr lang="fa-IR" sz="1800" b="0" dirty="0"/>
              <a:t>کارایی </a:t>
            </a:r>
            <a:r>
              <a:rPr lang="fa-IR" sz="1800" b="0" dirty="0" smtClean="0"/>
              <a:t>بالاتر</a:t>
            </a:r>
          </a:p>
          <a:p>
            <a:pPr lvl="1"/>
            <a:r>
              <a:rPr lang="fa-IR" sz="1800" b="0" dirty="0" smtClean="0"/>
              <a:t>امنیت داده‏ای بیشتر (عدم ارتباط مستقیم مشتری‏ها با کارگزار داده)</a:t>
            </a:r>
          </a:p>
          <a:p>
            <a:pPr lvl="1"/>
            <a:r>
              <a:rPr lang="fa-IR" sz="1800" b="0" dirty="0" smtClean="0"/>
              <a:t>قابلیت کاهش هزینه سخت افزاری (با استفاده از </a:t>
            </a:r>
            <a:r>
              <a:rPr lang="en-US" sz="1800" b="0" dirty="0" smtClean="0"/>
              <a:t>thin client</a:t>
            </a:r>
            <a:r>
              <a:rPr lang="fa-IR" sz="1800" b="0" dirty="0" smtClean="0"/>
              <a:t>)</a:t>
            </a:r>
            <a:endParaRPr lang="en-US" sz="1800" b="0" dirty="0"/>
          </a:p>
        </p:txBody>
      </p:sp>
      <p:grpSp>
        <p:nvGrpSpPr>
          <p:cNvPr id="24" name="Group 23"/>
          <p:cNvGrpSpPr/>
          <p:nvPr/>
        </p:nvGrpSpPr>
        <p:grpSpPr>
          <a:xfrm>
            <a:off x="0" y="1463566"/>
            <a:ext cx="5423336" cy="5181600"/>
            <a:chOff x="76200" y="1463566"/>
            <a:chExt cx="5423336" cy="5181600"/>
          </a:xfrm>
        </p:grpSpPr>
        <p:grpSp>
          <p:nvGrpSpPr>
            <p:cNvPr id="4" name="Group 3"/>
            <p:cNvGrpSpPr/>
            <p:nvPr/>
          </p:nvGrpSpPr>
          <p:grpSpPr>
            <a:xfrm>
              <a:off x="76200" y="1463566"/>
              <a:ext cx="3601354" cy="920950"/>
              <a:chOff x="1186141" y="3286867"/>
              <a:chExt cx="2019678" cy="2732933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297336" y="3286867"/>
                <a:ext cx="1808003" cy="273293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186141" y="3363470"/>
                <a:ext cx="2019678" cy="2328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a-IR" sz="1700" b="1" dirty="0" smtClean="0">
                    <a:solidFill>
                      <a:schemeClr val="tx2"/>
                    </a:solidFill>
                    <a:cs typeface="B Nazanin" pitchFamily="2" charset="-78"/>
                  </a:rPr>
                  <a:t>مشتری‏ها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لایه واسط کاربری یا لایه نمایش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(مرورگر وب، </a:t>
                </a:r>
                <a:r>
                  <a:rPr lang="en-US" sz="1400" dirty="0" smtClean="0">
                    <a:cs typeface="B Nazanin" pitchFamily="2" charset="-78"/>
                  </a:rPr>
                  <a:t>Java Script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HTML</a:t>
                </a:r>
                <a:r>
                  <a:rPr lang="fa-IR" sz="1400" b="1" dirty="0" smtClean="0">
                    <a:cs typeface="B Nazanin" pitchFamily="2" charset="-78"/>
                  </a:rPr>
                  <a:t>، ...)</a:t>
                </a:r>
                <a:endParaRPr lang="en-US" sz="1100" b="1" dirty="0">
                  <a:cs typeface="B Nazanin" pitchFamily="2" charset="-78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6200" y="3590616"/>
              <a:ext cx="3601354" cy="920950"/>
              <a:chOff x="1186141" y="3286867"/>
              <a:chExt cx="2019678" cy="2732933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297336" y="3286867"/>
                <a:ext cx="1808003" cy="273293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86141" y="3363470"/>
                <a:ext cx="2019678" cy="2328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a-IR" sz="1700" b="1" dirty="0" smtClean="0">
                    <a:solidFill>
                      <a:schemeClr val="tx2"/>
                    </a:solidFill>
                    <a:cs typeface="B Nazanin" pitchFamily="2" charset="-78"/>
                  </a:rPr>
                  <a:t>خدمتگزار برنامه‏های کاربردی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لایه منطق کاربرد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(برنامه‏های کاربردی، </a:t>
                </a:r>
                <a:r>
                  <a:rPr lang="en-US" sz="1400" dirty="0" smtClean="0">
                    <a:cs typeface="B Nazanin" pitchFamily="2" charset="-78"/>
                  </a:rPr>
                  <a:t>Java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C#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Web Server</a:t>
                </a:r>
                <a:r>
                  <a:rPr lang="fa-IR" sz="1400" dirty="0" smtClean="0">
                    <a:cs typeface="B Nazanin" pitchFamily="2" charset="-78"/>
                  </a:rPr>
                  <a:t>، ...</a:t>
                </a:r>
                <a:r>
                  <a:rPr lang="fa-IR" sz="1400" b="1" dirty="0" smtClean="0">
                    <a:cs typeface="B Nazanin" pitchFamily="2" charset="-78"/>
                  </a:rPr>
                  <a:t>)</a:t>
                </a:r>
                <a:endParaRPr lang="en-US" sz="1100" b="1" dirty="0">
                  <a:cs typeface="B Nazanin" pitchFamily="2" charset="-78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6200" y="5724216"/>
              <a:ext cx="3601354" cy="920950"/>
              <a:chOff x="1186141" y="3286867"/>
              <a:chExt cx="2019678" cy="273293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297336" y="3286867"/>
                <a:ext cx="1808003" cy="273293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86141" y="3363470"/>
                <a:ext cx="2019678" cy="2328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a-IR" sz="1700" b="1" dirty="0" smtClean="0">
                    <a:solidFill>
                      <a:schemeClr val="tx2"/>
                    </a:solidFill>
                    <a:cs typeface="B Nazanin" pitchFamily="2" charset="-78"/>
                  </a:rPr>
                  <a:t>خدمتگزار پایگاهی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لایه پردازش پرسش و تراکنش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(</a:t>
                </a:r>
                <a:r>
                  <a:rPr lang="en-US" sz="1400" dirty="0" smtClean="0">
                    <a:cs typeface="B Nazanin" pitchFamily="2" charset="-78"/>
                  </a:rPr>
                  <a:t>XML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SQL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PSM</a:t>
                </a:r>
                <a:r>
                  <a:rPr lang="fa-IR" sz="1400" b="1" dirty="0" smtClean="0">
                    <a:cs typeface="B Nazanin" pitchFamily="2" charset="-78"/>
                  </a:rPr>
                  <a:t>، ...)</a:t>
                </a:r>
                <a:endParaRPr lang="en-US" sz="1100" b="1" dirty="0">
                  <a:cs typeface="B Nazanin" pitchFamily="2" charset="-78"/>
                </a:endParaRPr>
              </a:p>
            </p:txBody>
          </p:sp>
        </p:grpSp>
        <p:sp>
          <p:nvSpPr>
            <p:cNvPr id="16" name="Down Arrow 15"/>
            <p:cNvSpPr/>
            <p:nvPr/>
          </p:nvSpPr>
          <p:spPr>
            <a:xfrm>
              <a:off x="1447800" y="5298527"/>
              <a:ext cx="838200" cy="4007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Up Arrow 16"/>
            <p:cNvSpPr/>
            <p:nvPr/>
          </p:nvSpPr>
          <p:spPr>
            <a:xfrm>
              <a:off x="1457777" y="4543079"/>
              <a:ext cx="838200" cy="3744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43000" y="2794283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600" b="1" dirty="0" smtClean="0"/>
                <a:t>پروتکل</a:t>
              </a:r>
              <a:r>
                <a:rPr lang="fa-IR" sz="1600" dirty="0" smtClean="0"/>
                <a:t> </a:t>
              </a:r>
              <a:r>
                <a:rPr lang="en-US" sz="1600" dirty="0" smtClean="0"/>
                <a:t>HTTP</a:t>
              </a:r>
              <a:endParaRPr lang="en-US" sz="1600" dirty="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1485900" y="3164927"/>
              <a:ext cx="838200" cy="4007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1495877" y="2409479"/>
              <a:ext cx="838200" cy="3744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3460" y="4916716"/>
              <a:ext cx="34030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dirty="0" smtClean="0"/>
                <a:t>ODBC, JDBC, SQL, SQL/CLI</a:t>
              </a:r>
              <a:endParaRPr lang="en-US" sz="1600" dirty="0"/>
            </a:p>
          </p:txBody>
        </p:sp>
        <p:sp>
          <p:nvSpPr>
            <p:cNvPr id="22" name="Can 21"/>
            <p:cNvSpPr/>
            <p:nvPr/>
          </p:nvSpPr>
          <p:spPr>
            <a:xfrm>
              <a:off x="4508936" y="5724216"/>
              <a:ext cx="990600" cy="9144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DB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498384" y="6184691"/>
              <a:ext cx="1012561" cy="513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487052" y="1414046"/>
            <a:ext cx="4056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/>
              <a:t>ماشین‏های ساده، ارزان و حتی بدون دیسک (</a:t>
            </a:r>
            <a:r>
              <a:rPr lang="en-US" sz="1600" dirty="0" smtClean="0"/>
              <a:t>thin client</a:t>
            </a:r>
            <a:r>
              <a:rPr lang="fa-IR" sz="1600" dirty="0" smtClean="0"/>
              <a:t>)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895600" y="1583323"/>
            <a:ext cx="705754" cy="84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9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چند مشتری-چند خدمتگزار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2018" y="1371600"/>
            <a:ext cx="5863382" cy="5257799"/>
          </a:xfrm>
        </p:spPr>
        <p:txBody>
          <a:bodyPr/>
          <a:lstStyle/>
          <a:p>
            <a:r>
              <a:rPr lang="fa-IR" b="0" dirty="0" smtClean="0"/>
              <a:t>سیستم‏های پایگاهی، همزمان یا ناهمزمان ایجاد می‏شوند.</a:t>
            </a:r>
          </a:p>
          <a:p>
            <a:r>
              <a:rPr lang="fa-IR" b="0" dirty="0" smtClean="0"/>
              <a:t>اجزای تشکیل‏دهنده سیستم‏ها (</a:t>
            </a:r>
            <a:r>
              <a:rPr lang="en-US" sz="1600" b="0" dirty="0" smtClean="0"/>
              <a:t>OS</a:t>
            </a:r>
            <a:r>
              <a:rPr lang="fa-IR" b="0" dirty="0" smtClean="0"/>
              <a:t>ها و </a:t>
            </a:r>
            <a:r>
              <a:rPr lang="en-US" sz="1600" b="0" dirty="0" smtClean="0"/>
              <a:t>DBMS</a:t>
            </a:r>
            <a:r>
              <a:rPr lang="fa-IR" b="0" dirty="0" smtClean="0"/>
              <a:t>ها) </a:t>
            </a:r>
            <a:r>
              <a:rPr lang="fa-IR" b="0" u="sng" dirty="0" smtClean="0"/>
              <a:t>معمولاً</a:t>
            </a:r>
            <a:r>
              <a:rPr lang="fa-IR" b="0" dirty="0" smtClean="0"/>
              <a:t> همگن هستند.</a:t>
            </a:r>
          </a:p>
          <a:p>
            <a:r>
              <a:rPr lang="fa-IR" b="0" dirty="0" smtClean="0"/>
              <a:t>برخی سایت‏ها ممکن است فقط مشتری و یا خدمتگزار باشند.</a:t>
            </a:r>
          </a:p>
          <a:p>
            <a:r>
              <a:rPr lang="fa-IR" b="0" dirty="0" smtClean="0"/>
              <a:t>هر مشتری فقط خدمتگزار خود را می‏بیند. </a:t>
            </a:r>
          </a:p>
          <a:p>
            <a:r>
              <a:rPr lang="fa-IR" b="0" dirty="0" smtClean="0"/>
              <a:t>مسئولیت اینکه داده مورد نیاز کاربر هر سیستم مشتری نزد کدام خدمتگزار است برعهده خود مشتری است.</a:t>
            </a:r>
          </a:p>
          <a:p>
            <a:endParaRPr lang="fa-IR" b="0" dirty="0"/>
          </a:p>
          <a:p>
            <a:endParaRPr lang="fa-IR" b="0" dirty="0" smtClean="0"/>
          </a:p>
          <a:p>
            <a:endParaRPr lang="fa-IR" sz="2000" b="0" dirty="0"/>
          </a:p>
          <a:p>
            <a:endParaRPr lang="fa-IR" b="0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152400" y="2046743"/>
            <a:ext cx="3011862" cy="1710155"/>
            <a:chOff x="-76200" y="1752600"/>
            <a:chExt cx="3011862" cy="1710155"/>
          </a:xfrm>
        </p:grpSpPr>
        <p:grpSp>
          <p:nvGrpSpPr>
            <p:cNvPr id="4" name="Group 3"/>
            <p:cNvGrpSpPr/>
            <p:nvPr/>
          </p:nvGrpSpPr>
          <p:grpSpPr>
            <a:xfrm>
              <a:off x="954462" y="1752600"/>
              <a:ext cx="1981200" cy="1710155"/>
              <a:chOff x="1191499" y="2795323"/>
              <a:chExt cx="2019678" cy="2679914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297336" y="3286867"/>
                <a:ext cx="1808003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191499" y="2795323"/>
                <a:ext cx="2019678" cy="530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tx2"/>
                    </a:solidFill>
                    <a:cs typeface="B Nazanin" pitchFamily="2" charset="-78"/>
                  </a:rPr>
                  <a:t>Client/Server1</a:t>
                </a:r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1058283" y="25146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058283" y="29718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183062" y="25908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DBMS1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83062" y="30480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OS1</a:t>
              </a:r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83062" y="2176046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AP1</a:t>
              </a:r>
              <a:endParaRPr lang="en-US" sz="1600" dirty="0"/>
            </a:p>
          </p:txBody>
        </p:sp>
        <p:sp>
          <p:nvSpPr>
            <p:cNvPr id="16" name="Can 15"/>
            <p:cNvSpPr/>
            <p:nvPr/>
          </p:nvSpPr>
          <p:spPr>
            <a:xfrm>
              <a:off x="-76200" y="243840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DB1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7700" y="2760077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4723392" y="4114800"/>
            <a:ext cx="3012870" cy="1710155"/>
            <a:chOff x="4835730" y="3219905"/>
            <a:chExt cx="3012870" cy="1710155"/>
          </a:xfrm>
        </p:grpSpPr>
        <p:grpSp>
          <p:nvGrpSpPr>
            <p:cNvPr id="23" name="Group 22"/>
            <p:cNvGrpSpPr/>
            <p:nvPr/>
          </p:nvGrpSpPr>
          <p:grpSpPr>
            <a:xfrm>
              <a:off x="4835730" y="3219905"/>
              <a:ext cx="1981200" cy="1710155"/>
              <a:chOff x="1191499" y="2795323"/>
              <a:chExt cx="2019678" cy="2679914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297336" y="3286867"/>
                <a:ext cx="1808003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91499" y="2795323"/>
                <a:ext cx="2019678" cy="530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tx2"/>
                    </a:solidFill>
                    <a:cs typeface="B Nazanin" pitchFamily="2" charset="-78"/>
                  </a:rPr>
                  <a:t>Client/Server2</a:t>
                </a:r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939551" y="3981905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939551" y="4439105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064330" y="4058105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DBMS2</a:t>
              </a:r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64330" y="4515305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OS2</a:t>
              </a:r>
              <a:endParaRPr 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4330" y="3643351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AP2</a:t>
              </a:r>
              <a:endParaRPr lang="en-US" sz="16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7124700" y="382244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DB2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713109" y="4201253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52400" y="4995445"/>
            <a:ext cx="3011862" cy="1710155"/>
            <a:chOff x="-76200" y="1752600"/>
            <a:chExt cx="3011862" cy="1710155"/>
          </a:xfrm>
        </p:grpSpPr>
        <p:grpSp>
          <p:nvGrpSpPr>
            <p:cNvPr id="34" name="Group 33"/>
            <p:cNvGrpSpPr/>
            <p:nvPr/>
          </p:nvGrpSpPr>
          <p:grpSpPr>
            <a:xfrm>
              <a:off x="954462" y="1752600"/>
              <a:ext cx="1981200" cy="1710155"/>
              <a:chOff x="1191499" y="2795323"/>
              <a:chExt cx="2019678" cy="2679914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1297336" y="3286867"/>
                <a:ext cx="1808003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191499" y="2795323"/>
                <a:ext cx="2019678" cy="530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tx2"/>
                    </a:solidFill>
                    <a:cs typeface="B Nazanin" pitchFamily="2" charset="-78"/>
                  </a:rPr>
                  <a:t>Client/Server3</a:t>
                </a:r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35" name="Straight Connector 34"/>
            <p:cNvCxnSpPr/>
            <p:nvPr/>
          </p:nvCxnSpPr>
          <p:spPr>
            <a:xfrm>
              <a:off x="1058283" y="25146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58283" y="29718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183062" y="25908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DBMS3</a:t>
              </a:r>
              <a:endParaRPr lang="en-US" sz="16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58283" y="3048000"/>
              <a:ext cx="1773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OS3</a:t>
              </a:r>
              <a:endParaRPr lang="en-US" sz="16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83062" y="2176046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AP3</a:t>
              </a:r>
              <a:endParaRPr lang="en-US" sz="1600" dirty="0"/>
            </a:p>
          </p:txBody>
        </p:sp>
        <p:sp>
          <p:nvSpPr>
            <p:cNvPr id="40" name="Can 39"/>
            <p:cNvSpPr/>
            <p:nvPr/>
          </p:nvSpPr>
          <p:spPr>
            <a:xfrm>
              <a:off x="-76200" y="243840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DB3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647700" y="2760077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loud 43"/>
          <p:cNvSpPr/>
          <p:nvPr/>
        </p:nvSpPr>
        <p:spPr>
          <a:xfrm>
            <a:off x="2935662" y="3971653"/>
            <a:ext cx="1295400" cy="87195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LAN</a:t>
            </a:r>
            <a:endParaRPr lang="en-US" b="1" dirty="0"/>
          </a:p>
        </p:txBody>
      </p:sp>
      <p:cxnSp>
        <p:nvCxnSpPr>
          <p:cNvPr id="46" name="Curved Connector 45"/>
          <p:cNvCxnSpPr>
            <a:stCxn id="44" idx="0"/>
          </p:cNvCxnSpPr>
          <p:nvPr/>
        </p:nvCxnSpPr>
        <p:spPr>
          <a:xfrm>
            <a:off x="4229983" y="4407630"/>
            <a:ext cx="597230" cy="587815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endCxn id="38" idx="3"/>
          </p:cNvCxnSpPr>
          <p:nvPr/>
        </p:nvCxnSpPr>
        <p:spPr>
          <a:xfrm rot="5400000">
            <a:off x="2570796" y="5333255"/>
            <a:ext cx="1616513" cy="637221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44" idx="2"/>
            <a:endCxn id="7" idx="2"/>
          </p:cNvCxnSpPr>
          <p:nvPr/>
        </p:nvCxnSpPr>
        <p:spPr>
          <a:xfrm rot="10800000">
            <a:off x="2173662" y="3756898"/>
            <a:ext cx="766018" cy="650732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02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توزیع‏شده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991600" cy="5257799"/>
          </a:xfrm>
        </p:spPr>
        <p:txBody>
          <a:bodyPr>
            <a:normAutofit/>
          </a:bodyPr>
          <a:lstStyle/>
          <a:p>
            <a:r>
              <a:rPr lang="fa-IR" b="0" dirty="0" smtClean="0"/>
              <a:t>مجموعه‏ای است از چند پایگاه داده منطقاً یکپارچه (مجتمع)، ولی به طور فیزیکی توزیع شده روی یک شبکه کامپیوتری.</a:t>
            </a:r>
          </a:p>
          <a:p>
            <a:r>
              <a:rPr lang="fa-IR" b="0" dirty="0" smtClean="0"/>
              <a:t>توزیع شدگی از دید برنامه‏ها و کاربران پایگاه داده پنهان است.</a:t>
            </a:r>
          </a:p>
          <a:p>
            <a:r>
              <a:rPr lang="fa-IR" b="0" dirty="0" smtClean="0"/>
              <a:t>هر سایت دارای یک سیستم مدیریت داده محلی و یک سیستم مدیریت داده </a:t>
            </a:r>
            <a:br>
              <a:rPr lang="fa-IR" b="0" dirty="0" smtClean="0"/>
            </a:br>
            <a:r>
              <a:rPr lang="fa-IR" b="0" dirty="0" smtClean="0"/>
              <a:t>توزیع‏شده است (و می تواند هر سایت خود معماری چند مشتری-تک خدمتگزار </a:t>
            </a:r>
            <a:br>
              <a:rPr lang="fa-IR" b="0" dirty="0" smtClean="0"/>
            </a:br>
            <a:r>
              <a:rPr lang="fa-IR" b="0" dirty="0" smtClean="0"/>
              <a:t>داشته باشد).</a:t>
            </a:r>
          </a:p>
          <a:p>
            <a:r>
              <a:rPr lang="fa-IR" b="0" dirty="0" smtClean="0"/>
              <a:t>داده‏ها ممکن است به طرق مختلفی توزیع شده باشند و </a:t>
            </a:r>
            <a:r>
              <a:rPr lang="fa-IR" b="0" smtClean="0"/>
              <a:t>بعضاً تکرارشده </a:t>
            </a:r>
            <a:r>
              <a:rPr lang="fa-IR" b="0" dirty="0" smtClean="0"/>
              <a:t>باشند.</a:t>
            </a:r>
            <a:endParaRPr lang="fa-IR" b="0" dirty="0"/>
          </a:p>
          <a:p>
            <a:endParaRPr lang="fa-IR" b="0" dirty="0" smtClean="0"/>
          </a:p>
          <a:p>
            <a:endParaRPr lang="fa-IR" sz="2000" b="0" dirty="0"/>
          </a:p>
          <a:p>
            <a:endParaRPr lang="fa-IR" b="0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152400" y="2046743"/>
            <a:ext cx="3145973" cy="1710155"/>
            <a:chOff x="-76200" y="1752600"/>
            <a:chExt cx="3145973" cy="1710155"/>
          </a:xfrm>
        </p:grpSpPr>
        <p:grpSp>
          <p:nvGrpSpPr>
            <p:cNvPr id="4" name="Group 3"/>
            <p:cNvGrpSpPr/>
            <p:nvPr/>
          </p:nvGrpSpPr>
          <p:grpSpPr>
            <a:xfrm>
              <a:off x="954462" y="1752600"/>
              <a:ext cx="1981200" cy="1710155"/>
              <a:chOff x="1191499" y="2795323"/>
              <a:chExt cx="2019678" cy="2679914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297336" y="3286867"/>
                <a:ext cx="1808003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191499" y="2795323"/>
                <a:ext cx="2019678" cy="43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1058283" y="25146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058283" y="29718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3772" y="2590800"/>
              <a:ext cx="2286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DBMS1</a:t>
              </a:r>
              <a:r>
                <a:rPr lang="en-US" sz="1600" dirty="0"/>
                <a:t> </a:t>
              </a:r>
              <a:r>
                <a:rPr lang="en-US" sz="1400" dirty="0" smtClean="0"/>
                <a:t>(</a:t>
              </a:r>
              <a:r>
                <a:rPr lang="en-US" sz="1200" dirty="0" smtClean="0"/>
                <a:t>Local + Global)</a:t>
              </a:r>
              <a:endParaRPr lang="fa-IR" sz="1600" b="1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83062" y="30480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OS1</a:t>
              </a:r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83062" y="2176046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APs</a:t>
              </a:r>
              <a:endParaRPr lang="en-US" sz="1600" dirty="0"/>
            </a:p>
          </p:txBody>
        </p:sp>
        <p:sp>
          <p:nvSpPr>
            <p:cNvPr id="16" name="Can 15"/>
            <p:cNvSpPr/>
            <p:nvPr/>
          </p:nvSpPr>
          <p:spPr>
            <a:xfrm>
              <a:off x="-76200" y="243840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DB1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7700" y="2760077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4723392" y="4114800"/>
            <a:ext cx="3012870" cy="1710155"/>
            <a:chOff x="4835730" y="3219905"/>
            <a:chExt cx="3012870" cy="1710155"/>
          </a:xfrm>
        </p:grpSpPr>
        <p:grpSp>
          <p:nvGrpSpPr>
            <p:cNvPr id="23" name="Group 22"/>
            <p:cNvGrpSpPr/>
            <p:nvPr/>
          </p:nvGrpSpPr>
          <p:grpSpPr>
            <a:xfrm>
              <a:off x="4835730" y="3219905"/>
              <a:ext cx="1981200" cy="1710155"/>
              <a:chOff x="1191499" y="2795323"/>
              <a:chExt cx="2019678" cy="2679914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297336" y="3286867"/>
                <a:ext cx="1808003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91499" y="2795323"/>
                <a:ext cx="2019678" cy="43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939551" y="3981905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939551" y="4439105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064330" y="4515305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OS2</a:t>
              </a:r>
              <a:endParaRPr 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4330" y="3643351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APs</a:t>
              </a:r>
              <a:endParaRPr lang="en-US" sz="16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7124700" y="382244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DB2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713109" y="4201253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52400" y="4995445"/>
            <a:ext cx="3011862" cy="1710155"/>
            <a:chOff x="-76200" y="1752600"/>
            <a:chExt cx="3011862" cy="1710155"/>
          </a:xfrm>
        </p:grpSpPr>
        <p:grpSp>
          <p:nvGrpSpPr>
            <p:cNvPr id="34" name="Group 33"/>
            <p:cNvGrpSpPr/>
            <p:nvPr/>
          </p:nvGrpSpPr>
          <p:grpSpPr>
            <a:xfrm>
              <a:off x="954462" y="1752600"/>
              <a:ext cx="1981200" cy="1710155"/>
              <a:chOff x="1191499" y="2795323"/>
              <a:chExt cx="2019678" cy="2679914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1297336" y="3286867"/>
                <a:ext cx="1808003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191499" y="2795323"/>
                <a:ext cx="2019678" cy="43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35" name="Straight Connector 34"/>
            <p:cNvCxnSpPr/>
            <p:nvPr/>
          </p:nvCxnSpPr>
          <p:spPr>
            <a:xfrm>
              <a:off x="1058283" y="25146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58283" y="29718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058283" y="3048000"/>
              <a:ext cx="1773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OS3</a:t>
              </a:r>
              <a:endParaRPr lang="en-US" sz="16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83062" y="2176046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APs</a:t>
              </a:r>
              <a:endParaRPr lang="en-US" sz="1600" dirty="0"/>
            </a:p>
          </p:txBody>
        </p:sp>
        <p:sp>
          <p:nvSpPr>
            <p:cNvPr id="40" name="Can 39"/>
            <p:cNvSpPr/>
            <p:nvPr/>
          </p:nvSpPr>
          <p:spPr>
            <a:xfrm>
              <a:off x="-76200" y="243840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DB3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647700" y="2760077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loud 43"/>
          <p:cNvSpPr/>
          <p:nvPr/>
        </p:nvSpPr>
        <p:spPr>
          <a:xfrm>
            <a:off x="2935662" y="4004846"/>
            <a:ext cx="1295400" cy="87195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LAN</a:t>
            </a:r>
            <a:endParaRPr lang="en-US" b="1" dirty="0"/>
          </a:p>
        </p:txBody>
      </p:sp>
      <p:cxnSp>
        <p:nvCxnSpPr>
          <p:cNvPr id="46" name="Curved Connector 45"/>
          <p:cNvCxnSpPr>
            <a:stCxn id="44" idx="0"/>
          </p:cNvCxnSpPr>
          <p:nvPr/>
        </p:nvCxnSpPr>
        <p:spPr>
          <a:xfrm>
            <a:off x="4229983" y="4440823"/>
            <a:ext cx="597230" cy="587815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endCxn id="38" idx="3"/>
          </p:cNvCxnSpPr>
          <p:nvPr/>
        </p:nvCxnSpPr>
        <p:spPr>
          <a:xfrm rot="5400000">
            <a:off x="2570796" y="5333255"/>
            <a:ext cx="1616513" cy="637221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44" idx="2"/>
            <a:endCxn id="7" idx="2"/>
          </p:cNvCxnSpPr>
          <p:nvPr/>
        </p:nvCxnSpPr>
        <p:spPr>
          <a:xfrm rot="10800000">
            <a:off x="2173662" y="3756899"/>
            <a:ext cx="766018" cy="683925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94798" y="4569023"/>
            <a:ext cx="2481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  <a:cs typeface="B Nazanin" pitchFamily="2" charset="-78"/>
              </a:rPr>
              <a:t>DDB = {DB1, DB2, DB3}</a:t>
            </a:r>
            <a:endParaRPr lang="en-US" sz="1400" b="1" dirty="0">
              <a:solidFill>
                <a:srgbClr val="C00000"/>
              </a:solidFill>
              <a:cs typeface="B Nazanin" pitchFamily="2" charset="-7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12372" y="5833645"/>
            <a:ext cx="2286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dirty="0" smtClean="0"/>
              <a:t>DBMS3</a:t>
            </a:r>
            <a:r>
              <a:rPr lang="en-US" sz="1600" dirty="0" smtClean="0"/>
              <a:t> </a:t>
            </a:r>
            <a:r>
              <a:rPr lang="en-US" sz="1400" dirty="0" smtClean="0"/>
              <a:t>(</a:t>
            </a:r>
            <a:r>
              <a:rPr lang="en-US" sz="1200" dirty="0" smtClean="0"/>
              <a:t>Local + Global)</a:t>
            </a:r>
            <a:endParaRPr lang="fa-IR" sz="1600" b="1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541833" y="4934119"/>
            <a:ext cx="2286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dirty="0" smtClean="0"/>
              <a:t>DBMS2</a:t>
            </a:r>
            <a:r>
              <a:rPr lang="en-US" sz="1600" dirty="0" smtClean="0"/>
              <a:t> </a:t>
            </a:r>
            <a:r>
              <a:rPr lang="en-US" sz="1400" dirty="0" smtClean="0"/>
              <a:t>(</a:t>
            </a:r>
            <a:r>
              <a:rPr lang="en-US" sz="1200" dirty="0" smtClean="0"/>
              <a:t>Local + Global)</a:t>
            </a:r>
            <a:endParaRPr lang="fa-I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5346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i="0" u="none" dirty="0" smtClean="0">
                <a:cs typeface="+mj-cs"/>
              </a:rPr>
              <a:t>سیستم واسط ذ.ب.ا.</a:t>
            </a:r>
            <a:endParaRPr lang="en-US" i="0" u="none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pPr marL="0" indent="0">
              <a:buNone/>
            </a:pPr>
            <a:endParaRPr lang="fa-IR" dirty="0" smtClean="0"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19600" y="1524000"/>
            <a:ext cx="1447800" cy="297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98579" y="1600200"/>
            <a:ext cx="154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dirty="0" smtClean="0"/>
              <a:t>OS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51989" y="2310016"/>
            <a:ext cx="838200" cy="1883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4414518" y="3048253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600" b="1" dirty="0" smtClean="0"/>
              <a:t>سیستم واسط </a:t>
            </a:r>
            <a:r>
              <a:rPr lang="en-US" sz="1600" b="1" dirty="0" smtClean="0"/>
              <a:t>ISR</a:t>
            </a:r>
            <a:endParaRPr lang="en-US" sz="1600" b="1" dirty="0"/>
          </a:p>
        </p:txBody>
      </p:sp>
      <p:sp>
        <p:nvSpPr>
          <p:cNvPr id="18" name="Freeform 17"/>
          <p:cNvSpPr/>
          <p:nvPr/>
        </p:nvSpPr>
        <p:spPr>
          <a:xfrm>
            <a:off x="6168594" y="1300766"/>
            <a:ext cx="605693" cy="3863662"/>
          </a:xfrm>
          <a:custGeom>
            <a:avLst/>
            <a:gdLst>
              <a:gd name="connsiteX0" fmla="*/ 605693 w 605693"/>
              <a:gd name="connsiteY0" fmla="*/ 0 h 3863662"/>
              <a:gd name="connsiteX1" fmla="*/ 386 w 605693"/>
              <a:gd name="connsiteY1" fmla="*/ 1712890 h 3863662"/>
              <a:gd name="connsiteX2" fmla="*/ 515541 w 605693"/>
              <a:gd name="connsiteY2" fmla="*/ 3863662 h 386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693" h="3863662">
                <a:moveTo>
                  <a:pt x="605693" y="0"/>
                </a:moveTo>
                <a:cubicBezTo>
                  <a:pt x="310552" y="534473"/>
                  <a:pt x="15411" y="1068946"/>
                  <a:pt x="386" y="1712890"/>
                </a:cubicBezTo>
                <a:cubicBezTo>
                  <a:pt x="-14639" y="2356834"/>
                  <a:pt x="412510" y="3449392"/>
                  <a:pt x="515541" y="3863662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flipH="1">
            <a:off x="3581400" y="1295400"/>
            <a:ext cx="605693" cy="3863662"/>
          </a:xfrm>
          <a:custGeom>
            <a:avLst/>
            <a:gdLst>
              <a:gd name="connsiteX0" fmla="*/ 605693 w 605693"/>
              <a:gd name="connsiteY0" fmla="*/ 0 h 3863662"/>
              <a:gd name="connsiteX1" fmla="*/ 386 w 605693"/>
              <a:gd name="connsiteY1" fmla="*/ 1712890 h 3863662"/>
              <a:gd name="connsiteX2" fmla="*/ 515541 w 605693"/>
              <a:gd name="connsiteY2" fmla="*/ 3863662 h 386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693" h="3863662">
                <a:moveTo>
                  <a:pt x="605693" y="0"/>
                </a:moveTo>
                <a:cubicBezTo>
                  <a:pt x="310552" y="534473"/>
                  <a:pt x="15411" y="1068946"/>
                  <a:pt x="386" y="1712890"/>
                </a:cubicBezTo>
                <a:cubicBezTo>
                  <a:pt x="-14639" y="2356834"/>
                  <a:pt x="412510" y="3449392"/>
                  <a:pt x="515541" y="3863662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990600" y="1676400"/>
            <a:ext cx="2209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200400" y="1676400"/>
            <a:ext cx="0" cy="3276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90600" y="4953000"/>
            <a:ext cx="2209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981200" y="1676400"/>
            <a:ext cx="0" cy="32766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46268" y="1295400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600" b="1" dirty="0" smtClean="0"/>
              <a:t>کاربر</a:t>
            </a:r>
            <a:endParaRPr lang="en-US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201098" y="1718846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600" b="1" dirty="0" smtClean="0"/>
              <a:t>برنامه ساز</a:t>
            </a:r>
            <a:endParaRPr lang="en-US" sz="1600" b="1" dirty="0"/>
          </a:p>
        </p:txBody>
      </p:sp>
      <p:sp>
        <p:nvSpPr>
          <p:cNvPr id="40" name="Left Brace 39"/>
          <p:cNvSpPr/>
          <p:nvPr/>
        </p:nvSpPr>
        <p:spPr>
          <a:xfrm rot="5400000">
            <a:off x="2580924" y="1710873"/>
            <a:ext cx="114301" cy="731151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84582" y="2819400"/>
            <a:ext cx="132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App (Application</a:t>
            </a:r>
          </a:p>
          <a:p>
            <a:pPr algn="ctr"/>
            <a:r>
              <a:rPr lang="en-US" sz="1200" b="1" dirty="0" smtClean="0"/>
              <a:t>Program)</a:t>
            </a:r>
          </a:p>
        </p:txBody>
      </p:sp>
      <p:sp>
        <p:nvSpPr>
          <p:cNvPr id="43" name="Freeform 42"/>
          <p:cNvSpPr/>
          <p:nvPr/>
        </p:nvSpPr>
        <p:spPr>
          <a:xfrm>
            <a:off x="2018374" y="2451326"/>
            <a:ext cx="1201344" cy="1165011"/>
          </a:xfrm>
          <a:custGeom>
            <a:avLst/>
            <a:gdLst>
              <a:gd name="connsiteX0" fmla="*/ 68003 w 1201344"/>
              <a:gd name="connsiteY0" fmla="*/ 652482 h 1165011"/>
              <a:gd name="connsiteX1" fmla="*/ 42246 w 1201344"/>
              <a:gd name="connsiteY1" fmla="*/ 214601 h 1165011"/>
              <a:gd name="connsiteX2" fmla="*/ 570280 w 1201344"/>
              <a:gd name="connsiteY2" fmla="*/ 343389 h 1165011"/>
              <a:gd name="connsiteX3" fmla="*/ 827857 w 1201344"/>
              <a:gd name="connsiteY3" fmla="*/ 47175 h 1165011"/>
              <a:gd name="connsiteX4" fmla="*/ 995282 w 1201344"/>
              <a:gd name="connsiteY4" fmla="*/ 47175 h 1165011"/>
              <a:gd name="connsiteX5" fmla="*/ 1201344 w 1201344"/>
              <a:gd name="connsiteY5" fmla="*/ 497936 h 1165011"/>
              <a:gd name="connsiteX6" fmla="*/ 995282 w 1201344"/>
              <a:gd name="connsiteY6" fmla="*/ 1154759 h 1165011"/>
              <a:gd name="connsiteX7" fmla="*/ 647553 w 1201344"/>
              <a:gd name="connsiteY7" fmla="*/ 910060 h 1165011"/>
              <a:gd name="connsiteX8" fmla="*/ 351339 w 1201344"/>
              <a:gd name="connsiteY8" fmla="*/ 1064606 h 1165011"/>
              <a:gd name="connsiteX9" fmla="*/ 68003 w 1201344"/>
              <a:gd name="connsiteY9" fmla="*/ 652482 h 116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1344" h="1165011">
                <a:moveTo>
                  <a:pt x="68003" y="652482"/>
                </a:moveTo>
                <a:cubicBezTo>
                  <a:pt x="16488" y="510815"/>
                  <a:pt x="-41467" y="266116"/>
                  <a:pt x="42246" y="214601"/>
                </a:cubicBezTo>
                <a:cubicBezTo>
                  <a:pt x="125959" y="163086"/>
                  <a:pt x="439345" y="371293"/>
                  <a:pt x="570280" y="343389"/>
                </a:cubicBezTo>
                <a:cubicBezTo>
                  <a:pt x="701215" y="315485"/>
                  <a:pt x="757023" y="96544"/>
                  <a:pt x="827857" y="47175"/>
                </a:cubicBezTo>
                <a:cubicBezTo>
                  <a:pt x="898691" y="-2194"/>
                  <a:pt x="933034" y="-27952"/>
                  <a:pt x="995282" y="47175"/>
                </a:cubicBezTo>
                <a:cubicBezTo>
                  <a:pt x="1057530" y="122302"/>
                  <a:pt x="1201344" y="313339"/>
                  <a:pt x="1201344" y="497936"/>
                </a:cubicBezTo>
                <a:cubicBezTo>
                  <a:pt x="1201344" y="682533"/>
                  <a:pt x="1087581" y="1086072"/>
                  <a:pt x="995282" y="1154759"/>
                </a:cubicBezTo>
                <a:cubicBezTo>
                  <a:pt x="902983" y="1223446"/>
                  <a:pt x="754877" y="925085"/>
                  <a:pt x="647553" y="910060"/>
                </a:cubicBezTo>
                <a:cubicBezTo>
                  <a:pt x="540229" y="895035"/>
                  <a:pt x="445784" y="1107536"/>
                  <a:pt x="351339" y="1064606"/>
                </a:cubicBezTo>
                <a:cubicBezTo>
                  <a:pt x="256894" y="1021676"/>
                  <a:pt x="119518" y="794149"/>
                  <a:pt x="68003" y="65248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33961" y="3834824"/>
            <a:ext cx="1309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200" dirty="0" smtClean="0"/>
              <a:t>وقتی سیستم واسط نبود</a:t>
            </a:r>
          </a:p>
          <a:p>
            <a:pPr algn="ctr" rtl="1"/>
            <a:r>
              <a:rPr lang="fa-IR" sz="1200" dirty="0" smtClean="0"/>
              <a:t>این برنامه عهده دار </a:t>
            </a:r>
          </a:p>
          <a:p>
            <a:pPr algn="ctr" rtl="1"/>
            <a:r>
              <a:rPr lang="fa-IR" sz="1200" dirty="0" smtClean="0"/>
              <a:t>مدیریت و بهره بردای</a:t>
            </a:r>
          </a:p>
          <a:p>
            <a:pPr algn="ctr" rtl="1"/>
            <a:r>
              <a:rPr lang="fa-IR" sz="1200" dirty="0" smtClean="0"/>
              <a:t>بود.</a:t>
            </a:r>
            <a:endParaRPr lang="en-US" sz="1200" dirty="0" smtClean="0"/>
          </a:p>
        </p:txBody>
      </p:sp>
      <p:cxnSp>
        <p:nvCxnSpPr>
          <p:cNvPr id="45" name="Straight Arrow Connector 44"/>
          <p:cNvCxnSpPr>
            <a:stCxn id="43" idx="7"/>
            <a:endCxn id="44" idx="0"/>
          </p:cNvCxnSpPr>
          <p:nvPr/>
        </p:nvCxnSpPr>
        <p:spPr>
          <a:xfrm flipH="1">
            <a:off x="2588948" y="3361386"/>
            <a:ext cx="76979" cy="47343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e 48"/>
          <p:cNvSpPr/>
          <p:nvPr/>
        </p:nvSpPr>
        <p:spPr>
          <a:xfrm rot="16200000" flipV="1">
            <a:off x="2523185" y="4487213"/>
            <a:ext cx="135229" cy="1219199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97096" y="5257800"/>
            <a:ext cx="1383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400" b="1" dirty="0" smtClean="0"/>
              <a:t>محیط منطقی برنامه</a:t>
            </a:r>
            <a:endParaRPr 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348357" y="2819400"/>
            <a:ext cx="332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U</a:t>
            </a:r>
          </a:p>
          <a:p>
            <a:pPr algn="ctr"/>
            <a:r>
              <a:rPr lang="en-US" sz="1600" b="1" dirty="0" smtClean="0"/>
              <a:t>F</a:t>
            </a:r>
          </a:p>
          <a:p>
            <a:pPr algn="ctr"/>
            <a:r>
              <a:rPr lang="en-US" sz="1600" b="1" dirty="0"/>
              <a:t>I</a:t>
            </a:r>
            <a:endParaRPr lang="fa-IR" sz="1600" b="1" dirty="0" smtClean="0"/>
          </a:p>
        </p:txBody>
      </p:sp>
      <p:sp>
        <p:nvSpPr>
          <p:cNvPr id="52" name="Freeform 51"/>
          <p:cNvSpPr/>
          <p:nvPr/>
        </p:nvSpPr>
        <p:spPr>
          <a:xfrm>
            <a:off x="1120213" y="1661375"/>
            <a:ext cx="850255" cy="3284112"/>
          </a:xfrm>
          <a:custGeom>
            <a:avLst/>
            <a:gdLst>
              <a:gd name="connsiteX0" fmla="*/ 850255 w 850255"/>
              <a:gd name="connsiteY0" fmla="*/ 3284112 h 3284112"/>
              <a:gd name="connsiteX1" fmla="*/ 154795 w 850255"/>
              <a:gd name="connsiteY1" fmla="*/ 2472743 h 3284112"/>
              <a:gd name="connsiteX2" fmla="*/ 180553 w 850255"/>
              <a:gd name="connsiteY2" fmla="*/ 2112135 h 3284112"/>
              <a:gd name="connsiteX3" fmla="*/ 90401 w 850255"/>
              <a:gd name="connsiteY3" fmla="*/ 1983346 h 3284112"/>
              <a:gd name="connsiteX4" fmla="*/ 129038 w 850255"/>
              <a:gd name="connsiteY4" fmla="*/ 1751526 h 3284112"/>
              <a:gd name="connsiteX5" fmla="*/ 249 w 850255"/>
              <a:gd name="connsiteY5" fmla="*/ 1609859 h 3284112"/>
              <a:gd name="connsiteX6" fmla="*/ 167674 w 850255"/>
              <a:gd name="connsiteY6" fmla="*/ 1442433 h 3284112"/>
              <a:gd name="connsiteX7" fmla="*/ 249 w 850255"/>
              <a:gd name="connsiteY7" fmla="*/ 1326524 h 3284112"/>
              <a:gd name="connsiteX8" fmla="*/ 193432 w 850255"/>
              <a:gd name="connsiteY8" fmla="*/ 1107583 h 3284112"/>
              <a:gd name="connsiteX9" fmla="*/ 77522 w 850255"/>
              <a:gd name="connsiteY9" fmla="*/ 927279 h 3284112"/>
              <a:gd name="connsiteX10" fmla="*/ 850255 w 850255"/>
              <a:gd name="connsiteY10" fmla="*/ 0 h 328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0255" h="3284112">
                <a:moveTo>
                  <a:pt x="850255" y="3284112"/>
                </a:moveTo>
                <a:cubicBezTo>
                  <a:pt x="558333" y="2976092"/>
                  <a:pt x="266412" y="2668072"/>
                  <a:pt x="154795" y="2472743"/>
                </a:cubicBezTo>
                <a:cubicBezTo>
                  <a:pt x="43178" y="2277414"/>
                  <a:pt x="191285" y="2193701"/>
                  <a:pt x="180553" y="2112135"/>
                </a:cubicBezTo>
                <a:cubicBezTo>
                  <a:pt x="169821" y="2030569"/>
                  <a:pt x="98987" y="2043447"/>
                  <a:pt x="90401" y="1983346"/>
                </a:cubicBezTo>
                <a:cubicBezTo>
                  <a:pt x="81815" y="1923245"/>
                  <a:pt x="144063" y="1813774"/>
                  <a:pt x="129038" y="1751526"/>
                </a:cubicBezTo>
                <a:cubicBezTo>
                  <a:pt x="114013" y="1689278"/>
                  <a:pt x="-6190" y="1661374"/>
                  <a:pt x="249" y="1609859"/>
                </a:cubicBezTo>
                <a:cubicBezTo>
                  <a:pt x="6688" y="1558343"/>
                  <a:pt x="167674" y="1489655"/>
                  <a:pt x="167674" y="1442433"/>
                </a:cubicBezTo>
                <a:cubicBezTo>
                  <a:pt x="167674" y="1395211"/>
                  <a:pt x="-4044" y="1382332"/>
                  <a:pt x="249" y="1326524"/>
                </a:cubicBezTo>
                <a:cubicBezTo>
                  <a:pt x="4542" y="1270716"/>
                  <a:pt x="180553" y="1174124"/>
                  <a:pt x="193432" y="1107583"/>
                </a:cubicBezTo>
                <a:cubicBezTo>
                  <a:pt x="206311" y="1041042"/>
                  <a:pt x="-31948" y="1111876"/>
                  <a:pt x="77522" y="927279"/>
                </a:cubicBezTo>
                <a:cubicBezTo>
                  <a:pt x="186992" y="742682"/>
                  <a:pt x="518623" y="371341"/>
                  <a:pt x="850255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304800" y="3048000"/>
            <a:ext cx="685799" cy="251691"/>
            <a:chOff x="304800" y="3048000"/>
            <a:chExt cx="685799" cy="251691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305580" y="3048000"/>
              <a:ext cx="68501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304800" y="3299691"/>
              <a:ext cx="68501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3276602" y="2895600"/>
            <a:ext cx="1475388" cy="251691"/>
            <a:chOff x="3276602" y="2895600"/>
            <a:chExt cx="1475388" cy="251691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3277381" y="2895600"/>
              <a:ext cx="1474608" cy="150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5611212" y="2895600"/>
            <a:ext cx="1291182" cy="251691"/>
            <a:chOff x="3276602" y="2895600"/>
            <a:chExt cx="1475388" cy="251691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3277381" y="2895600"/>
              <a:ext cx="1474608" cy="150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Arrow Connector 66"/>
          <p:cNvCxnSpPr>
            <a:stCxn id="15" idx="2"/>
            <a:endCxn id="70" idx="0"/>
          </p:cNvCxnSpPr>
          <p:nvPr/>
        </p:nvCxnSpPr>
        <p:spPr>
          <a:xfrm>
            <a:off x="5171089" y="4193115"/>
            <a:ext cx="81687" cy="188972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1798366" y="5646096"/>
            <a:ext cx="5516834" cy="1200329"/>
            <a:chOff x="1798366" y="5732475"/>
            <a:chExt cx="5516834" cy="1200329"/>
          </a:xfrm>
        </p:grpSpPr>
        <p:sp>
          <p:nvSpPr>
            <p:cNvPr id="70" name="TextBox 69"/>
            <p:cNvSpPr txBox="1"/>
            <p:nvPr/>
          </p:nvSpPr>
          <p:spPr>
            <a:xfrm>
              <a:off x="3190352" y="6169223"/>
              <a:ext cx="4124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/>
                <a:t>این سیستم این امکان را می‏دهد تا کاربر داده‏های خود را</a:t>
              </a:r>
              <a:endParaRPr lang="en-US" dirty="0"/>
            </a:p>
          </p:txBody>
        </p:sp>
        <p:sp>
          <p:nvSpPr>
            <p:cNvPr id="77" name="Left Brace 76"/>
            <p:cNvSpPr/>
            <p:nvPr/>
          </p:nvSpPr>
          <p:spPr>
            <a:xfrm flipH="1">
              <a:off x="3080247" y="5855589"/>
              <a:ext cx="120153" cy="1014222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351272" y="5732475"/>
              <a:ext cx="7729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dirty="0" smtClean="0"/>
                <a:t>ذخیره</a:t>
              </a:r>
            </a:p>
            <a:p>
              <a:pPr algn="ctr" rtl="1"/>
              <a:r>
                <a:rPr lang="fa-IR" dirty="0" smtClean="0"/>
                <a:t>بازیابی</a:t>
              </a:r>
            </a:p>
            <a:p>
              <a:pPr algn="ctr" rtl="1"/>
              <a:r>
                <a:rPr lang="fa-IR" dirty="0" smtClean="0"/>
                <a:t>پردازش</a:t>
              </a:r>
            </a:p>
            <a:p>
              <a:pPr algn="ctr" rtl="1"/>
              <a:r>
                <a:rPr lang="fa-IR" dirty="0" smtClean="0"/>
                <a:t>...</a:t>
              </a:r>
            </a:p>
          </p:txBody>
        </p:sp>
        <p:sp>
          <p:nvSpPr>
            <p:cNvPr id="80" name="Left Brace 79"/>
            <p:cNvSpPr/>
            <p:nvPr/>
          </p:nvSpPr>
          <p:spPr>
            <a:xfrm>
              <a:off x="2303196" y="5855589"/>
              <a:ext cx="135204" cy="1014222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798366" y="6169223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/>
                <a:t>کند.</a:t>
              </a:r>
              <a:endParaRPr lang="en-US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943311" y="1718846"/>
            <a:ext cx="968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600" b="1" dirty="0" smtClean="0"/>
              <a:t>نابرنامه ساز</a:t>
            </a:r>
            <a:endParaRPr lang="en-US" sz="1600" b="1" dirty="0"/>
          </a:p>
        </p:txBody>
      </p:sp>
      <p:sp>
        <p:nvSpPr>
          <p:cNvPr id="41" name="Left Brace 40"/>
          <p:cNvSpPr/>
          <p:nvPr/>
        </p:nvSpPr>
        <p:spPr>
          <a:xfrm rot="5400000">
            <a:off x="1375224" y="1710874"/>
            <a:ext cx="114301" cy="731151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668037" y="1410237"/>
            <a:ext cx="2133600" cy="3255584"/>
            <a:chOff x="6668037" y="1410237"/>
            <a:chExt cx="2133600" cy="3255584"/>
          </a:xfrm>
        </p:grpSpPr>
        <p:grpSp>
          <p:nvGrpSpPr>
            <p:cNvPr id="4" name="Group 3"/>
            <p:cNvGrpSpPr/>
            <p:nvPr/>
          </p:nvGrpSpPr>
          <p:grpSpPr>
            <a:xfrm>
              <a:off x="6934200" y="1431547"/>
              <a:ext cx="1600200" cy="3234274"/>
              <a:chOff x="685800" y="3283438"/>
              <a:chExt cx="2209800" cy="3234274"/>
            </a:xfrm>
          </p:grpSpPr>
          <p:sp>
            <p:nvSpPr>
              <p:cNvPr id="5" name="Can 4"/>
              <p:cNvSpPr/>
              <p:nvPr/>
            </p:nvSpPr>
            <p:spPr>
              <a:xfrm>
                <a:off x="685800" y="3283438"/>
                <a:ext cx="2209800" cy="3216653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736047" y="5932937"/>
                <a:ext cx="2133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1600" b="1" dirty="0" smtClean="0"/>
                  <a:t>محیط فیزیکی ذ.ب.ا.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14400" y="4038600"/>
                <a:ext cx="1828800" cy="1600200"/>
                <a:chOff x="914400" y="4038600"/>
                <a:chExt cx="1828800" cy="1600200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914400" y="4038600"/>
                  <a:ext cx="1676400" cy="38100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2286000" y="4191000"/>
                  <a:ext cx="457200" cy="114300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990600" y="4572000"/>
                  <a:ext cx="1676400" cy="38100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1981200" y="4495800"/>
                  <a:ext cx="457200" cy="114300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 rot="2691053">
                <a:off x="736049" y="4537502"/>
                <a:ext cx="2133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STORED </a:t>
                </a:r>
              </a:p>
              <a:p>
                <a:pPr algn="ctr"/>
                <a:r>
                  <a:rPr lang="en-US" sz="2400" b="1" dirty="0" smtClean="0"/>
                  <a:t>DATA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6668037" y="1410237"/>
              <a:ext cx="213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Files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09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/>
          </a:p>
          <a:p>
            <a:pPr marL="0" indent="0" algn="ctr">
              <a:buNone/>
            </a:pPr>
            <a:r>
              <a:rPr lang="en-US" sz="2400" dirty="0" smtClean="0">
                <a:latin typeface="Calibri" pitchFamily="34" charset="0"/>
              </a:rPr>
              <a:t>amini@sharif.edu</a:t>
            </a: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1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i="0" u="none" dirty="0" smtClean="0">
                <a:cs typeface="+mj-cs"/>
              </a:rPr>
              <a:t>سیر تحول سیستم ذ.ب.ا.  </a:t>
            </a:r>
            <a:r>
              <a:rPr lang="fa-IR" sz="2000" i="0" u="none" dirty="0" smtClean="0">
                <a:cs typeface="+mj-cs"/>
              </a:rPr>
              <a:t>(1)</a:t>
            </a:r>
            <a:endParaRPr lang="en-US" i="0" u="none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/>
              <a:t>: رده بندی از مفهوم کاربر ارایه کنید؟  به بیان دیگر گونه های دیگر کاربر کدامند</a:t>
            </a:r>
            <a:r>
              <a:rPr lang="fa-IR" dirty="0" smtClean="0"/>
              <a:t>؟</a:t>
            </a:r>
            <a:endParaRPr lang="fa-IR" dirty="0" smtClean="0">
              <a:cs typeface="+mn-cs"/>
            </a:endParaRPr>
          </a:p>
          <a:p>
            <a:r>
              <a:rPr lang="fa-IR" dirty="0" smtClean="0">
                <a:cs typeface="+mn-cs"/>
              </a:rPr>
              <a:t>سیستم واسط </a:t>
            </a:r>
            <a:r>
              <a:rPr lang="en-US" dirty="0" smtClean="0">
                <a:cs typeface="+mn-cs"/>
              </a:rPr>
              <a:t>“ISR”</a:t>
            </a:r>
            <a:r>
              <a:rPr lang="fa-IR" dirty="0" smtClean="0">
                <a:cs typeface="+mn-cs"/>
              </a:rPr>
              <a:t> سیر تحول خاص خود را دارد :</a:t>
            </a:r>
          </a:p>
          <a:p>
            <a:pPr lvl="1"/>
            <a:r>
              <a:rPr lang="fa-IR" sz="2000" b="0" dirty="0" smtClean="0">
                <a:cs typeface="+mn-cs"/>
              </a:rPr>
              <a:t>6 نسل تکنولوژیک قابل بازیابی است (به طور کلی) </a:t>
            </a:r>
            <a:r>
              <a:rPr lang="en-US" sz="2000" b="0" dirty="0" smtClean="0">
                <a:cs typeface="+mn-cs"/>
              </a:rPr>
              <a:t>]</a:t>
            </a:r>
            <a:r>
              <a:rPr lang="fa-IR" sz="2000" b="0" dirty="0" smtClean="0">
                <a:cs typeface="+mn-cs"/>
              </a:rPr>
              <a:t>دیدگاه نرم‏افزاری</a:t>
            </a:r>
            <a:r>
              <a:rPr lang="en-US" sz="2000" b="0" dirty="0" smtClean="0">
                <a:cs typeface="+mn-cs"/>
              </a:rPr>
              <a:t>[</a:t>
            </a:r>
            <a:endParaRPr lang="en-US" sz="2000" b="0" dirty="0"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2400" y="2971800"/>
            <a:ext cx="12192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سیستم ذ.ب.ا.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181600" y="3581400"/>
            <a:ext cx="3099515" cy="236863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2"/>
          </p:cNvCxnSpPr>
          <p:nvPr/>
        </p:nvCxnSpPr>
        <p:spPr>
          <a:xfrm>
            <a:off x="4572000" y="3581400"/>
            <a:ext cx="0" cy="28194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5943600" y="4838700"/>
            <a:ext cx="1066800" cy="1714500"/>
            <a:chOff x="5943600" y="4838700"/>
            <a:chExt cx="1066800" cy="1714500"/>
          </a:xfrm>
        </p:grpSpPr>
        <p:grpSp>
          <p:nvGrpSpPr>
            <p:cNvPr id="16" name="Group 15"/>
            <p:cNvGrpSpPr/>
            <p:nvPr/>
          </p:nvGrpSpPr>
          <p:grpSpPr>
            <a:xfrm>
              <a:off x="5943600" y="4838700"/>
              <a:ext cx="1066800" cy="1028700"/>
              <a:chOff x="6782873" y="3657600"/>
              <a:chExt cx="1066800" cy="102870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یک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782873" y="4152900"/>
                <a:ext cx="10668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</a:t>
                </a:r>
                <a:r>
                  <a:rPr lang="en-US" sz="1400" b="1" dirty="0" smtClean="0">
                    <a:solidFill>
                      <a:schemeClr val="tx1"/>
                    </a:solidFill>
                  </a:rPr>
                  <a:t>FS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 ها</a:t>
                </a:r>
              </a:p>
            </p:txBody>
          </p:sp>
        </p:grpSp>
        <p:sp>
          <p:nvSpPr>
            <p:cNvPr id="22" name="Rounded Rectangle 21"/>
            <p:cNvSpPr/>
            <p:nvPr/>
          </p:nvSpPr>
          <p:spPr>
            <a:xfrm>
              <a:off x="5943600" y="6019800"/>
              <a:ext cx="10668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اواخر 1940 با ظهور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OS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ها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24400" y="4800600"/>
            <a:ext cx="1066800" cy="1752600"/>
            <a:chOff x="4724400" y="4800600"/>
            <a:chExt cx="1066800" cy="1752600"/>
          </a:xfrm>
        </p:grpSpPr>
        <p:grpSp>
          <p:nvGrpSpPr>
            <p:cNvPr id="19" name="Group 18"/>
            <p:cNvGrpSpPr/>
            <p:nvPr/>
          </p:nvGrpSpPr>
          <p:grpSpPr>
            <a:xfrm>
              <a:off x="4724400" y="4800600"/>
              <a:ext cx="1066800" cy="1028700"/>
              <a:chOff x="6782873" y="3657600"/>
              <a:chExt cx="1066800" cy="102870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دو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782873" y="4152900"/>
                <a:ext cx="10668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</a:t>
                </a:r>
                <a:r>
                  <a:rPr lang="en-US" sz="1400" b="1" dirty="0" smtClean="0">
                    <a:solidFill>
                      <a:schemeClr val="tx1"/>
                    </a:solidFill>
                  </a:rPr>
                  <a:t>DMS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 ها</a:t>
                </a:r>
              </a:p>
            </p:txBody>
          </p:sp>
        </p:grpSp>
        <p:sp>
          <p:nvSpPr>
            <p:cNvPr id="24" name="Rounded Rectangle 23"/>
            <p:cNvSpPr/>
            <p:nvPr/>
          </p:nvSpPr>
          <p:spPr>
            <a:xfrm>
              <a:off x="4724400" y="5867400"/>
              <a:ext cx="1066800" cy="685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اواسط 1950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FS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های پیشرفته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4800600"/>
            <a:ext cx="1371600" cy="1752600"/>
            <a:chOff x="4572000" y="4800600"/>
            <a:chExt cx="1371600" cy="1752600"/>
          </a:xfrm>
        </p:grpSpPr>
        <p:grpSp>
          <p:nvGrpSpPr>
            <p:cNvPr id="28" name="Group 27"/>
            <p:cNvGrpSpPr/>
            <p:nvPr/>
          </p:nvGrpSpPr>
          <p:grpSpPr>
            <a:xfrm>
              <a:off x="4724400" y="4800600"/>
              <a:ext cx="1143000" cy="1028700"/>
              <a:chOff x="6782873" y="3657600"/>
              <a:chExt cx="1143000" cy="1028700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سه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6782873" y="4152900"/>
                <a:ext cx="11430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</a:t>
                </a:r>
                <a:r>
                  <a:rPr lang="en-US" sz="1400" b="1" dirty="0" smtClean="0">
                    <a:solidFill>
                      <a:schemeClr val="tx1"/>
                    </a:solidFill>
                  </a:rPr>
                  <a:t>DBMS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 ها</a:t>
                </a:r>
              </a:p>
            </p:txBody>
          </p:sp>
        </p:grpSp>
        <p:sp>
          <p:nvSpPr>
            <p:cNvPr id="29" name="Rounded Rectangle 28"/>
            <p:cNvSpPr/>
            <p:nvPr/>
          </p:nvSpPr>
          <p:spPr>
            <a:xfrm>
              <a:off x="4572000" y="5867400"/>
              <a:ext cx="1371600" cy="685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از 1965</a:t>
              </a:r>
            </a:p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رده بندی درون نسلی خود را دارد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62800" y="3429000"/>
            <a:ext cx="1447800" cy="1676400"/>
            <a:chOff x="5867400" y="4838700"/>
            <a:chExt cx="1447800" cy="1676400"/>
          </a:xfrm>
        </p:grpSpPr>
        <p:grpSp>
          <p:nvGrpSpPr>
            <p:cNvPr id="35" name="Group 34"/>
            <p:cNvGrpSpPr/>
            <p:nvPr/>
          </p:nvGrpSpPr>
          <p:grpSpPr>
            <a:xfrm>
              <a:off x="5943600" y="4838700"/>
              <a:ext cx="1219200" cy="1028700"/>
              <a:chOff x="6782873" y="3657600"/>
              <a:chExt cx="1219200" cy="102870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صفر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6782873" y="4152900"/>
                <a:ext cx="12192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بدون واسط</a:t>
                </a:r>
              </a:p>
            </p:txBody>
          </p:sp>
        </p:grpSp>
        <p:sp>
          <p:nvSpPr>
            <p:cNvPr id="36" name="Rounded Rectangle 35"/>
            <p:cNvSpPr/>
            <p:nvPr/>
          </p:nvSpPr>
          <p:spPr>
            <a:xfrm>
              <a:off x="5867400" y="5867400"/>
              <a:ext cx="1447800" cy="647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زمانی که اساساً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O</a:t>
              </a:r>
              <a:r>
                <a:rPr lang="en-US" sz="1400" b="1" dirty="0">
                  <a:solidFill>
                    <a:schemeClr val="tx1"/>
                  </a:solidFill>
                </a:rPr>
                <a:t>S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ها وجود نداشتند</a:t>
              </a:r>
            </a:p>
          </p:txBody>
        </p:sp>
      </p:grpSp>
      <p:sp>
        <p:nvSpPr>
          <p:cNvPr id="33" name="Left Brace 32"/>
          <p:cNvSpPr/>
          <p:nvPr/>
        </p:nvSpPr>
        <p:spPr>
          <a:xfrm flipH="1">
            <a:off x="2438401" y="4838700"/>
            <a:ext cx="380999" cy="17907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-152400" y="4838700"/>
            <a:ext cx="2743200" cy="17907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HDBMS</a:t>
            </a:r>
            <a:r>
              <a:rPr lang="fa-IR" sz="1400" b="1" dirty="0">
                <a:solidFill>
                  <a:schemeClr val="tx1"/>
                </a:solidFill>
              </a:rPr>
              <a:t> </a:t>
            </a:r>
            <a:r>
              <a:rPr lang="fa-IR" sz="1400" b="1" dirty="0" smtClean="0">
                <a:solidFill>
                  <a:schemeClr val="tx1"/>
                </a:solidFill>
              </a:rPr>
              <a:t>(</a:t>
            </a:r>
            <a:r>
              <a:rPr lang="en-US" sz="1400" b="1" dirty="0" smtClean="0">
                <a:solidFill>
                  <a:schemeClr val="tx1"/>
                </a:solidFill>
              </a:rPr>
              <a:t>Hierarchical</a:t>
            </a:r>
            <a:r>
              <a:rPr lang="fa-IR" sz="1400" b="1" dirty="0" smtClean="0">
                <a:solidFill>
                  <a:schemeClr val="tx1"/>
                </a:solidFill>
              </a:rPr>
              <a:t>) از 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fa-IR" sz="1400" b="1" dirty="0" smtClean="0">
                <a:solidFill>
                  <a:schemeClr val="tx1"/>
                </a:solidFill>
              </a:rPr>
              <a:t>1965</a:t>
            </a:r>
            <a:endParaRPr lang="en-US" sz="1400" b="1" dirty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NDBMS</a:t>
            </a:r>
            <a:r>
              <a:rPr lang="fa-IR" sz="1400" b="1" dirty="0" smtClean="0">
                <a:solidFill>
                  <a:schemeClr val="tx1"/>
                </a:solidFill>
              </a:rPr>
              <a:t> (</a:t>
            </a:r>
            <a:r>
              <a:rPr lang="en-US" sz="1400" b="1" dirty="0" smtClean="0">
                <a:solidFill>
                  <a:schemeClr val="tx1"/>
                </a:solidFill>
              </a:rPr>
              <a:t>Network</a:t>
            </a:r>
            <a:r>
              <a:rPr lang="fa-IR" sz="1400" b="1" dirty="0" smtClean="0">
                <a:solidFill>
                  <a:schemeClr val="tx1"/>
                </a:solidFill>
              </a:rPr>
              <a:t>)</a:t>
            </a:r>
            <a:r>
              <a:rPr lang="fa-IR" sz="1400" b="1" dirty="0">
                <a:solidFill>
                  <a:schemeClr val="tx1"/>
                </a:solidFill>
              </a:rPr>
              <a:t> </a:t>
            </a:r>
            <a:r>
              <a:rPr lang="fa-IR" sz="1400" b="1" dirty="0" smtClean="0">
                <a:solidFill>
                  <a:schemeClr val="tx1"/>
                </a:solidFill>
              </a:rPr>
              <a:t>اوایل 70-75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400" b="1" dirty="0" smtClean="0">
                <a:solidFill>
                  <a:srgbClr val="000099"/>
                </a:solidFill>
              </a:rPr>
              <a:t>RDBMS</a:t>
            </a:r>
            <a:r>
              <a:rPr lang="fa-IR" sz="1400" b="1" dirty="0" smtClean="0">
                <a:solidFill>
                  <a:srgbClr val="000099"/>
                </a:solidFill>
              </a:rPr>
              <a:t> (</a:t>
            </a:r>
            <a:r>
              <a:rPr lang="en-US" sz="1400" b="1" dirty="0" smtClean="0">
                <a:solidFill>
                  <a:srgbClr val="000099"/>
                </a:solidFill>
              </a:rPr>
              <a:t>Relational</a:t>
            </a:r>
            <a:r>
              <a:rPr lang="fa-IR" sz="1400" b="1" dirty="0" smtClean="0">
                <a:solidFill>
                  <a:srgbClr val="000099"/>
                </a:solidFill>
              </a:rPr>
              <a:t>) تئوری 70 </a:t>
            </a:r>
            <a:r>
              <a:rPr lang="fa-IR" sz="1400" b="1" dirty="0" smtClean="0">
                <a:solidFill>
                  <a:schemeClr val="tx1"/>
                </a:solidFill>
              </a:rPr>
              <a:t>پیاده سازی اوایل80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OODBMS</a:t>
            </a:r>
            <a:r>
              <a:rPr lang="fa-IR" sz="1400" b="1" dirty="0" smtClean="0">
                <a:solidFill>
                  <a:schemeClr val="tx1"/>
                </a:solidFill>
              </a:rPr>
              <a:t> (</a:t>
            </a:r>
            <a:r>
              <a:rPr lang="en-US" sz="1400" b="1" dirty="0" smtClean="0">
                <a:solidFill>
                  <a:schemeClr val="tx1"/>
                </a:solidFill>
              </a:rPr>
              <a:t>Obj. </a:t>
            </a:r>
            <a:r>
              <a:rPr lang="en-US" sz="1400" b="1" dirty="0" err="1" smtClean="0">
                <a:solidFill>
                  <a:schemeClr val="tx1"/>
                </a:solidFill>
              </a:rPr>
              <a:t>Ori</a:t>
            </a:r>
            <a:r>
              <a:rPr lang="en-US" sz="1400" b="1" dirty="0" smtClean="0">
                <a:solidFill>
                  <a:schemeClr val="tx1"/>
                </a:solidFill>
              </a:rPr>
              <a:t>.</a:t>
            </a:r>
            <a:r>
              <a:rPr lang="fa-IR" sz="1400" b="1" dirty="0" smtClean="0">
                <a:solidFill>
                  <a:schemeClr val="tx1"/>
                </a:solidFill>
              </a:rPr>
              <a:t>) اواسط 80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ORDBMS</a:t>
            </a:r>
            <a:r>
              <a:rPr lang="fa-IR" sz="1400" b="1" dirty="0" smtClean="0">
                <a:solidFill>
                  <a:schemeClr val="tx1"/>
                </a:solidFill>
              </a:rPr>
              <a:t> (</a:t>
            </a:r>
            <a:r>
              <a:rPr lang="en-US" sz="1400" b="1" dirty="0" smtClean="0">
                <a:solidFill>
                  <a:schemeClr val="tx1"/>
                </a:solidFill>
              </a:rPr>
              <a:t>Obj. Rel.</a:t>
            </a:r>
            <a:r>
              <a:rPr lang="fa-IR" sz="1400" b="1" dirty="0" smtClean="0">
                <a:solidFill>
                  <a:schemeClr val="tx1"/>
                </a:solidFill>
              </a:rPr>
              <a:t>) 2000 به بعد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76500" y="4343400"/>
            <a:ext cx="2628900" cy="944987"/>
            <a:chOff x="2476500" y="4343400"/>
            <a:chExt cx="2628900" cy="944987"/>
          </a:xfrm>
        </p:grpSpPr>
        <p:grpSp>
          <p:nvGrpSpPr>
            <p:cNvPr id="6" name="Group 5"/>
            <p:cNvGrpSpPr/>
            <p:nvPr/>
          </p:nvGrpSpPr>
          <p:grpSpPr>
            <a:xfrm>
              <a:off x="2476500" y="4537388"/>
              <a:ext cx="723900" cy="750999"/>
              <a:chOff x="2247900" y="4537388"/>
              <a:chExt cx="723900" cy="750999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2247900" y="4537388"/>
                <a:ext cx="685800" cy="4191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V="1">
                <a:off x="2286000" y="4678847"/>
                <a:ext cx="685800" cy="60954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ounded Rectangle 42"/>
            <p:cNvSpPr/>
            <p:nvPr/>
          </p:nvSpPr>
          <p:spPr>
            <a:xfrm>
              <a:off x="3124200" y="4343400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Pre Relational DBMS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3886200"/>
            <a:ext cx="2438400" cy="2781300"/>
            <a:chOff x="0" y="3886200"/>
            <a:chExt cx="2438400" cy="2781300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096000"/>
              <a:ext cx="2438400" cy="571500"/>
            </a:xfrm>
            <a:prstGeom prst="roundRect">
              <a:avLst/>
            </a:prstGeom>
            <a:solidFill>
              <a:srgbClr val="0070C0">
                <a:alpha val="3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stCxn id="26" idx="0"/>
              <a:endCxn id="49" idx="2"/>
            </p:cNvCxnSpPr>
            <p:nvPr/>
          </p:nvCxnSpPr>
          <p:spPr>
            <a:xfrm flipV="1">
              <a:off x="1219200" y="4419600"/>
              <a:ext cx="0" cy="1676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228600" y="3886200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Post Relational DBMS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39" name="Picture 38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682" y="1444602"/>
            <a:ext cx="405639" cy="349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4798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3" grpId="0" animBg="1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i="0" u="none" dirty="0" smtClean="0"/>
              <a:t>سیر تحول سیستم ذ.ب.ا.  </a:t>
            </a:r>
            <a:r>
              <a:rPr lang="fa-IR" sz="2000" i="0" u="none" dirty="0" smtClean="0"/>
              <a:t>(2)</a:t>
            </a:r>
            <a:endParaRPr lang="en-US" i="0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fontScale="85000" lnSpcReduction="10000"/>
          </a:bodyPr>
          <a:lstStyle/>
          <a:p>
            <a:endParaRPr lang="en-US" b="0" dirty="0" smtClean="0">
              <a:cs typeface="+mn-cs"/>
            </a:endParaRPr>
          </a:p>
          <a:p>
            <a:endParaRPr lang="en-US" b="0" dirty="0">
              <a:cs typeface="+mn-cs"/>
            </a:endParaRPr>
          </a:p>
          <a:p>
            <a:endParaRPr lang="en-US" b="0" dirty="0" smtClean="0">
              <a:cs typeface="+mn-cs"/>
            </a:endParaRPr>
          </a:p>
          <a:p>
            <a:endParaRPr lang="en-US" b="0" dirty="0">
              <a:cs typeface="+mn-cs"/>
            </a:endParaRPr>
          </a:p>
          <a:p>
            <a:endParaRPr lang="fa-IR" b="0" dirty="0" smtClean="0">
              <a:cs typeface="+mn-cs"/>
            </a:endParaRPr>
          </a:p>
          <a:p>
            <a:endParaRPr lang="en-US" b="0" dirty="0" smtClean="0">
              <a:cs typeface="+mn-cs"/>
            </a:endParaRPr>
          </a:p>
          <a:p>
            <a:endParaRPr lang="en-US" b="0" dirty="0">
              <a:cs typeface="+mn-cs"/>
            </a:endParaRPr>
          </a:p>
          <a:p>
            <a:endParaRPr lang="fa-IR" sz="2200" b="0" dirty="0" smtClean="0">
              <a:cs typeface="+mn-cs"/>
            </a:endParaRPr>
          </a:p>
          <a:p>
            <a:pPr algn="r"/>
            <a:r>
              <a:rPr lang="en-US" b="0" dirty="0" smtClean="0">
                <a:cs typeface="+mn-cs"/>
              </a:rPr>
              <a:t>FS</a:t>
            </a:r>
            <a:r>
              <a:rPr lang="fa-IR" b="0" dirty="0" smtClean="0">
                <a:cs typeface="+mn-cs"/>
              </a:rPr>
              <a:t>: سیستم فایل (</a:t>
            </a:r>
            <a:r>
              <a:rPr lang="en-US" sz="1600" b="0" dirty="0" smtClean="0">
                <a:cs typeface="+mn-cs"/>
              </a:rPr>
              <a:t>File System</a:t>
            </a:r>
            <a:r>
              <a:rPr lang="fa-IR" b="0" dirty="0" smtClean="0">
                <a:cs typeface="+mn-cs"/>
              </a:rPr>
              <a:t>)</a:t>
            </a:r>
          </a:p>
          <a:p>
            <a:pPr algn="r"/>
            <a:r>
              <a:rPr lang="en-US" b="0" dirty="0" smtClean="0">
                <a:cs typeface="+mn-cs"/>
              </a:rPr>
              <a:t>DMS</a:t>
            </a:r>
            <a:r>
              <a:rPr lang="fa-IR" b="0" dirty="0" smtClean="0">
                <a:cs typeface="+mn-cs"/>
              </a:rPr>
              <a:t>: سیستم مدیریت داده‏ها (</a:t>
            </a:r>
            <a:r>
              <a:rPr lang="en-US" sz="1600" b="0" dirty="0" smtClean="0">
                <a:cs typeface="+mn-cs"/>
              </a:rPr>
              <a:t>Data Management System</a:t>
            </a:r>
            <a:r>
              <a:rPr lang="fa-IR" b="0" dirty="0" smtClean="0">
                <a:cs typeface="+mn-cs"/>
              </a:rPr>
              <a:t>)</a:t>
            </a:r>
          </a:p>
          <a:p>
            <a:pPr algn="r"/>
            <a:r>
              <a:rPr lang="en-US" b="0" dirty="0" smtClean="0">
                <a:cs typeface="+mn-cs"/>
              </a:rPr>
              <a:t>DBMS</a:t>
            </a:r>
            <a:r>
              <a:rPr lang="fa-IR" b="0" dirty="0" smtClean="0">
                <a:cs typeface="+mn-cs"/>
              </a:rPr>
              <a:t>: سیستم مدیریت پایگاه داده‏ها (</a:t>
            </a:r>
            <a:r>
              <a:rPr lang="en-US" sz="1600" b="0" dirty="0" err="1" smtClean="0">
                <a:cs typeface="+mn-cs"/>
              </a:rPr>
              <a:t>DataBase</a:t>
            </a:r>
            <a:r>
              <a:rPr lang="en-US" sz="1600" b="0" dirty="0" smtClean="0">
                <a:cs typeface="+mn-cs"/>
              </a:rPr>
              <a:t> Management System</a:t>
            </a:r>
            <a:r>
              <a:rPr lang="fa-IR" sz="1600" b="0" dirty="0" smtClean="0">
                <a:cs typeface="+mn-cs"/>
              </a:rPr>
              <a:t>)</a:t>
            </a:r>
          </a:p>
          <a:p>
            <a:pPr algn="r"/>
            <a:r>
              <a:rPr lang="en-US" b="0" dirty="0" smtClean="0">
                <a:cs typeface="+mn-cs"/>
              </a:rPr>
              <a:t>KBMS</a:t>
            </a:r>
            <a:r>
              <a:rPr lang="fa-IR" b="0" dirty="0" smtClean="0">
                <a:cs typeface="+mn-cs"/>
              </a:rPr>
              <a:t>: سیستم مدیریت پایگاه دانش (</a:t>
            </a:r>
            <a:r>
              <a:rPr lang="en-US" sz="1600" b="0" dirty="0" smtClean="0">
                <a:cs typeface="+mn-cs"/>
              </a:rPr>
              <a:t>Knowledge Base Management System</a:t>
            </a:r>
            <a:r>
              <a:rPr lang="fa-IR" b="0" dirty="0" smtClean="0">
                <a:cs typeface="+mn-cs"/>
              </a:rPr>
              <a:t>)</a:t>
            </a:r>
          </a:p>
          <a:p>
            <a:pPr algn="r"/>
            <a:r>
              <a:rPr lang="en-US" b="0" dirty="0" smtClean="0">
                <a:cs typeface="+mn-cs"/>
              </a:rPr>
              <a:t>DM</a:t>
            </a:r>
            <a:r>
              <a:rPr lang="fa-IR" b="0" dirty="0" smtClean="0">
                <a:cs typeface="+mn-cs"/>
              </a:rPr>
              <a:t>: سیستم داده‏کاوی (</a:t>
            </a:r>
            <a:r>
              <a:rPr lang="en-US" sz="1600" b="0" dirty="0" smtClean="0">
                <a:cs typeface="+mn-cs"/>
              </a:rPr>
              <a:t>Data Mining System</a:t>
            </a:r>
            <a:r>
              <a:rPr lang="fa-IR" b="0" dirty="0" smtClean="0">
                <a:cs typeface="+mn-cs"/>
              </a:rPr>
              <a:t>)</a:t>
            </a:r>
          </a:p>
          <a:p>
            <a:pPr algn="r"/>
            <a:r>
              <a:rPr lang="en-US" b="0" dirty="0" smtClean="0">
                <a:cs typeface="+mn-cs"/>
              </a:rPr>
              <a:t>KDS</a:t>
            </a:r>
            <a:r>
              <a:rPr lang="fa-IR" b="0" dirty="0" smtClean="0">
                <a:cs typeface="+mn-cs"/>
              </a:rPr>
              <a:t>: سیستم کشف دانش (</a:t>
            </a:r>
            <a:r>
              <a:rPr lang="en-US" sz="1600" b="0" dirty="0" smtClean="0">
                <a:cs typeface="+mn-cs"/>
              </a:rPr>
              <a:t>Knowledge Discovery System</a:t>
            </a:r>
            <a:r>
              <a:rPr lang="fa-IR" b="0" dirty="0" smtClean="0">
                <a:cs typeface="+mn-cs"/>
              </a:rPr>
              <a:t>)</a:t>
            </a:r>
          </a:p>
          <a:p>
            <a:pPr algn="r"/>
            <a:endParaRPr lang="fa-IR" b="0" dirty="0" smtClean="0">
              <a:cs typeface="+mn-cs"/>
            </a:endParaRPr>
          </a:p>
          <a:p>
            <a:pPr algn="r"/>
            <a:endParaRPr lang="en-US" b="0" dirty="0" smtClean="0"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562600" y="1295400"/>
            <a:ext cx="12192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سیستم ذ.ب.ا.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105400" y="1905000"/>
            <a:ext cx="685800" cy="26479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657600" y="3200400"/>
            <a:ext cx="1447800" cy="1676400"/>
            <a:chOff x="5867400" y="4838700"/>
            <a:chExt cx="1447800" cy="1676400"/>
          </a:xfrm>
        </p:grpSpPr>
        <p:grpSp>
          <p:nvGrpSpPr>
            <p:cNvPr id="7" name="Group 6"/>
            <p:cNvGrpSpPr/>
            <p:nvPr/>
          </p:nvGrpSpPr>
          <p:grpSpPr>
            <a:xfrm>
              <a:off x="5943600" y="4838700"/>
              <a:ext cx="1219200" cy="1028700"/>
              <a:chOff x="6782873" y="3657600"/>
              <a:chExt cx="1219200" cy="102870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چهارم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6782873" y="4152900"/>
                <a:ext cx="12192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KBMS 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ها</a:t>
                </a: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5867400" y="5867400"/>
              <a:ext cx="1447800" cy="647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chemeClr val="tx1"/>
                  </a:solidFill>
                </a:rPr>
                <a:t>Knowledge Base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57400" y="2819400"/>
            <a:ext cx="1447800" cy="1676400"/>
            <a:chOff x="5867400" y="4838700"/>
            <a:chExt cx="1447800" cy="1676400"/>
          </a:xfrm>
        </p:grpSpPr>
        <p:grpSp>
          <p:nvGrpSpPr>
            <p:cNvPr id="18" name="Group 17"/>
            <p:cNvGrpSpPr/>
            <p:nvPr/>
          </p:nvGrpSpPr>
          <p:grpSpPr>
            <a:xfrm>
              <a:off x="5943600" y="4838700"/>
              <a:ext cx="1219200" cy="1028700"/>
              <a:chOff x="6782873" y="3657600"/>
              <a:chExt cx="1219200" cy="102870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پنجم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782873" y="4152900"/>
                <a:ext cx="12192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DM 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ها</a:t>
                </a:r>
              </a:p>
            </p:txBody>
          </p:sp>
        </p:grpSp>
        <p:sp>
          <p:nvSpPr>
            <p:cNvPr id="19" name="Rounded Rectangle 18"/>
            <p:cNvSpPr/>
            <p:nvPr/>
          </p:nvSpPr>
          <p:spPr>
            <a:xfrm>
              <a:off x="5867400" y="5867400"/>
              <a:ext cx="1447800" cy="647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81000" y="2362200"/>
            <a:ext cx="1447800" cy="1676400"/>
            <a:chOff x="5867400" y="4838700"/>
            <a:chExt cx="1447800" cy="1676400"/>
          </a:xfrm>
        </p:grpSpPr>
        <p:grpSp>
          <p:nvGrpSpPr>
            <p:cNvPr id="24" name="Group 23"/>
            <p:cNvGrpSpPr/>
            <p:nvPr/>
          </p:nvGrpSpPr>
          <p:grpSpPr>
            <a:xfrm>
              <a:off x="5943600" y="4838700"/>
              <a:ext cx="1219200" cy="1028700"/>
              <a:chOff x="6782873" y="3657600"/>
              <a:chExt cx="1219200" cy="10287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ششم</a:t>
                </a: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6782873" y="4152900"/>
                <a:ext cx="12192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KDS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ها</a:t>
                </a:r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5867400" y="5867400"/>
              <a:ext cx="1447800" cy="647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6732430" y="1905000"/>
            <a:ext cx="1116170" cy="23241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316549" y="1931831"/>
            <a:ext cx="177085" cy="256396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303949" y="3635330"/>
            <a:ext cx="10668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b="1" dirty="0" smtClean="0">
                <a:solidFill>
                  <a:schemeClr val="tx1"/>
                </a:solidFill>
              </a:rPr>
              <a:t>……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477000" y="3657600"/>
            <a:ext cx="10668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b="1" dirty="0" smtClean="0">
                <a:solidFill>
                  <a:schemeClr val="tx1"/>
                </a:solidFill>
              </a:rPr>
              <a:t>……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20000" y="3505200"/>
            <a:ext cx="10668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b="1" dirty="0" smtClean="0">
                <a:solidFill>
                  <a:schemeClr val="tx1"/>
                </a:solidFill>
              </a:rPr>
              <a:t>……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24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34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سیر تحول سیستم ذ.ب.ا. 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fa-IR" sz="2000" b="0" dirty="0" smtClean="0"/>
              <a:t>  در این نسل‏بندی، نسل بعدی نسل قبلی را منسوخ نمی‏کند. نسل بعدی نسل قبلی را تکمیل می‏کند و از آن استفاده می‏کند.</a:t>
            </a:r>
          </a:p>
          <a:p>
            <a:r>
              <a:rPr lang="fa-IR" sz="2000" b="0" dirty="0" smtClean="0"/>
              <a:t>  تنوّع نیازهای پردازشی، کنترلی، و عملیاتی سبب ایجاد نسل‏های سیستم «ذ.ب.ا.»  شد.</a:t>
            </a:r>
          </a:p>
        </p:txBody>
      </p:sp>
      <p:pic>
        <p:nvPicPr>
          <p:cNvPr id="4" name="Picture 3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420148"/>
            <a:ext cx="518161" cy="484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550" y="2362200"/>
            <a:ext cx="518161" cy="484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18289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i="0" u="none" dirty="0" smtClean="0"/>
              <a:t>داده - اطلاع - دانش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 smtClean="0">
                <a:solidFill>
                  <a:srgbClr val="7030A0"/>
                </a:solidFill>
              </a:rPr>
              <a:t>داده (</a:t>
            </a:r>
            <a:r>
              <a:rPr lang="en-US" dirty="0" smtClean="0">
                <a:solidFill>
                  <a:srgbClr val="7030A0"/>
                </a:solidFill>
              </a:rPr>
              <a:t>Data</a:t>
            </a:r>
            <a:r>
              <a:rPr lang="fa-IR" dirty="0" smtClean="0">
                <a:solidFill>
                  <a:srgbClr val="7030A0"/>
                </a:solidFill>
              </a:rPr>
              <a:t>)</a:t>
            </a:r>
            <a:endParaRPr lang="fa-IR" dirty="0">
              <a:solidFill>
                <a:srgbClr val="7030A0"/>
              </a:solidFill>
            </a:endParaRPr>
          </a:p>
          <a:p>
            <a:pPr lvl="1"/>
            <a:r>
              <a:rPr lang="fa-IR" sz="1800" b="0" u="sng" dirty="0" smtClean="0">
                <a:solidFill>
                  <a:srgbClr val="C00000"/>
                </a:solidFill>
              </a:rPr>
              <a:t>تعریف اول </a:t>
            </a:r>
            <a:r>
              <a:rPr lang="en-US" sz="1800" b="0" u="sng" dirty="0" smtClean="0">
                <a:solidFill>
                  <a:srgbClr val="C00000"/>
                </a:solidFill>
              </a:rPr>
              <a:t>ANSI</a:t>
            </a:r>
            <a:r>
              <a:rPr lang="fa-IR" sz="1800" b="0" u="sng" dirty="0" smtClean="0">
                <a:solidFill>
                  <a:srgbClr val="C00000"/>
                </a:solidFill>
              </a:rPr>
              <a:t>:</a:t>
            </a:r>
            <a:r>
              <a:rPr lang="fa-IR" sz="1800" b="0" dirty="0" smtClean="0"/>
              <a:t> نمایش بوده‏ها، پدیده‏ها، مفاهیم یا شناخته‏ها به طرزی صوری و مناسب برای برقراری ارتباط، تفسیر یا پردازش توسط انسان یا هر امکان خودکار</a:t>
            </a:r>
          </a:p>
          <a:p>
            <a:pPr lvl="1"/>
            <a:r>
              <a:rPr lang="fa-IR" sz="1800" b="0" u="sng" dirty="0" smtClean="0">
                <a:solidFill>
                  <a:srgbClr val="C00000"/>
                </a:solidFill>
              </a:rPr>
              <a:t>تعریف دوم </a:t>
            </a:r>
            <a:r>
              <a:rPr lang="en-US" sz="1800" b="0" u="sng" dirty="0" smtClean="0">
                <a:solidFill>
                  <a:srgbClr val="C00000"/>
                </a:solidFill>
              </a:rPr>
              <a:t>ANSI</a:t>
            </a:r>
            <a:r>
              <a:rPr lang="fa-IR" sz="1800" b="0" u="sng" dirty="0" smtClean="0">
                <a:solidFill>
                  <a:srgbClr val="C00000"/>
                </a:solidFill>
              </a:rPr>
              <a:t>:</a:t>
            </a:r>
            <a:r>
              <a:rPr lang="fa-IR" sz="1800" b="0" dirty="0" smtClean="0">
                <a:solidFill>
                  <a:srgbClr val="C00000"/>
                </a:solidFill>
              </a:rPr>
              <a:t> </a:t>
            </a:r>
            <a:r>
              <a:rPr lang="fa-IR" sz="1800" b="0" dirty="0" smtClean="0"/>
              <a:t>هر نمایشی اعم از کاراکتری (نویسه‏ای) یا کمیت‏های قیاسی که معنایی به آن قابل انتساب باشد (توسط انسان یا یک مکانیسم خودکار)</a:t>
            </a:r>
          </a:p>
          <a:p>
            <a:r>
              <a:rPr lang="fa-IR" dirty="0" smtClean="0">
                <a:solidFill>
                  <a:srgbClr val="7030A0"/>
                </a:solidFill>
              </a:rPr>
              <a:t>اطلاع (</a:t>
            </a:r>
            <a:r>
              <a:rPr lang="en-US" dirty="0" smtClean="0">
                <a:solidFill>
                  <a:srgbClr val="7030A0"/>
                </a:solidFill>
              </a:rPr>
              <a:t>Information</a:t>
            </a:r>
            <a:r>
              <a:rPr lang="fa-IR" dirty="0" smtClean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fa-IR" sz="1800" b="0" dirty="0" smtClean="0"/>
              <a:t>تعریف دقیق و جامعی از مفهوم اطلاع وجود ندارد.</a:t>
            </a:r>
          </a:p>
          <a:p>
            <a:pPr lvl="1"/>
            <a:r>
              <a:rPr lang="fa-IR" sz="1800" b="0" u="sng" dirty="0" smtClean="0">
                <a:solidFill>
                  <a:srgbClr val="C00000"/>
                </a:solidFill>
              </a:rPr>
              <a:t>تعریف اول [</a:t>
            </a:r>
            <a:r>
              <a:rPr lang="en-US" sz="1800" b="0" u="sng" dirty="0" smtClean="0">
                <a:solidFill>
                  <a:srgbClr val="C00000"/>
                </a:solidFill>
              </a:rPr>
              <a:t>LIPS92</a:t>
            </a:r>
            <a:r>
              <a:rPr lang="fa-IR" sz="1800" b="0" u="sng" dirty="0" smtClean="0">
                <a:solidFill>
                  <a:srgbClr val="C00000"/>
                </a:solidFill>
              </a:rPr>
              <a:t>]: </a:t>
            </a:r>
            <a:r>
              <a:rPr lang="fa-IR" sz="1800" b="0" dirty="0" smtClean="0"/>
              <a:t>اطلاع، داده پردازش شده است.</a:t>
            </a:r>
          </a:p>
          <a:p>
            <a:pPr lvl="1"/>
            <a:r>
              <a:rPr lang="fa-IR" sz="1800" b="0" u="sng" dirty="0" smtClean="0">
                <a:solidFill>
                  <a:srgbClr val="C00000"/>
                </a:solidFill>
              </a:rPr>
              <a:t>تعریف دوم [روحا 78-الف]: </a:t>
            </a:r>
            <a:r>
              <a:rPr lang="fa-IR" sz="1800" b="0" dirty="0" smtClean="0"/>
              <a:t>معنایی که انسان به داده منتسب می‏کند، از طریق قراردادهای شناخته شده‏ای که در نمایش داده به کار می‏روند.</a:t>
            </a:r>
          </a:p>
          <a:p>
            <a:pPr lvl="1"/>
            <a:r>
              <a:rPr lang="fa-IR" sz="1800" b="0" dirty="0" smtClean="0"/>
              <a:t>برخی داده را همان مقدار واقعا ذخیره شده و اطلاع را معنای آن می‏دانند. بنابراین اطلاع دارای خاصیت اطلاع‏دهندگی و ارتباط‏دهندگی است، در حالیکه داده مجرد این خاصیت را ندارد.</a:t>
            </a:r>
            <a:endParaRPr lang="fa-IR" sz="1800" dirty="0" smtClean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125" y="1933277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125" y="2873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625" y="460299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7" name="Picture 6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728" y="51431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199893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i="0" u="none" dirty="0" smtClean="0"/>
              <a:t>داده - اطلاع - دانش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>
                <a:solidFill>
                  <a:srgbClr val="7030A0"/>
                </a:solidFill>
              </a:rPr>
              <a:t>دانش (</a:t>
            </a:r>
            <a:r>
              <a:rPr lang="en-US" dirty="0" smtClean="0">
                <a:solidFill>
                  <a:srgbClr val="7030A0"/>
                </a:solidFill>
              </a:rPr>
              <a:t>Knowledge</a:t>
            </a:r>
            <a:r>
              <a:rPr lang="fa-IR" dirty="0" smtClean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fa-IR" sz="1800" b="0" u="sng" dirty="0">
                <a:solidFill>
                  <a:srgbClr val="C00000"/>
                </a:solidFill>
              </a:rPr>
              <a:t>تعریف [</a:t>
            </a:r>
            <a:r>
              <a:rPr lang="en-US" sz="1800" b="0" u="sng" dirty="0">
                <a:solidFill>
                  <a:srgbClr val="C00000"/>
                </a:solidFill>
              </a:rPr>
              <a:t>FROS87</a:t>
            </a:r>
            <a:r>
              <a:rPr lang="fa-IR" sz="1800" b="0" u="sng" dirty="0">
                <a:solidFill>
                  <a:srgbClr val="C00000"/>
                </a:solidFill>
              </a:rPr>
              <a:t>]: </a:t>
            </a:r>
            <a:r>
              <a:rPr lang="fa-IR" sz="1800" b="0" dirty="0" smtClean="0"/>
              <a:t>دانش عبارت است از نمایش نمادین جنبه‏هایی از بخشی از جهان واقع (جهان موردنظر یا محیط مطرح)</a:t>
            </a:r>
          </a:p>
          <a:p>
            <a:pPr lvl="2"/>
            <a:r>
              <a:rPr lang="fa-IR" sz="1600" b="0" dirty="0" smtClean="0"/>
              <a:t>مثال: شنبه هوا بارانی است.     حسن فرزند علی است.</a:t>
            </a:r>
          </a:p>
          <a:p>
            <a:pPr lvl="1"/>
            <a:r>
              <a:rPr lang="fa-IR" sz="1800" b="0" u="sng" dirty="0">
                <a:solidFill>
                  <a:srgbClr val="C00000"/>
                </a:solidFill>
              </a:rPr>
              <a:t>تعریف دوم [روحا </a:t>
            </a:r>
            <a:r>
              <a:rPr lang="fa-IR" sz="1800" b="0" u="sng" dirty="0" smtClean="0">
                <a:solidFill>
                  <a:srgbClr val="C00000"/>
                </a:solidFill>
              </a:rPr>
              <a:t>91]: </a:t>
            </a:r>
            <a:r>
              <a:rPr lang="fa-IR" sz="1800" b="0" dirty="0"/>
              <a:t>دانش منطقی نوعی شناخت است که از یک مجموعه از اطلاعات بر اساس یک مجموعه از قواعد مشخص، معمولا با روش استقراء حاصل می‏شود. حصول این شناخت می‏تواند توسط انسان یا یک سیستم خودکار انجام شود.</a:t>
            </a:r>
          </a:p>
          <a:p>
            <a:pPr marL="0" indent="0">
              <a:buNone/>
            </a:pPr>
            <a:endParaRPr lang="fa-IR" dirty="0" smtClean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125" y="1933277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125" y="32004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7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122" y="2720050"/>
            <a:ext cx="543678" cy="49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00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Nazani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28624</TotalTime>
  <Words>3907</Words>
  <Application>Microsoft Office PowerPoint</Application>
  <PresentationFormat>On-screen Show (4:3)</PresentationFormat>
  <Paragraphs>706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</vt:lpstr>
      <vt:lpstr>B Jadid</vt:lpstr>
      <vt:lpstr>B Nazanin</vt:lpstr>
      <vt:lpstr>B Roya</vt:lpstr>
      <vt:lpstr>B Titr</vt:lpstr>
      <vt:lpstr>Calibri</vt:lpstr>
      <vt:lpstr>Cambria Math</vt:lpstr>
      <vt:lpstr>IranNastaliq</vt:lpstr>
      <vt:lpstr>Times New Roman</vt:lpstr>
      <vt:lpstr>Wingdings</vt:lpstr>
      <vt:lpstr>Office Theme</vt:lpstr>
      <vt:lpstr>به نام آنکه جان را فکرت آموخت</vt:lpstr>
      <vt:lpstr>مقدمه</vt:lpstr>
      <vt:lpstr>محیط فیزیکی «ذ.ب.ا»</vt:lpstr>
      <vt:lpstr>سیستم واسط ذ.ب.ا.</vt:lpstr>
      <vt:lpstr>سیر تحول سیستم ذ.ب.ا.  (1)</vt:lpstr>
      <vt:lpstr>سیر تحول سیستم ذ.ب.ا.  (2)</vt:lpstr>
      <vt:lpstr>سیر تحول سیستم ذ.ب.ا.  (3)</vt:lpstr>
      <vt:lpstr>داده - اطلاع - دانش</vt:lpstr>
      <vt:lpstr>داده - اطلاع - دانش</vt:lpstr>
      <vt:lpstr>پایگاه داده</vt:lpstr>
      <vt:lpstr>پایگاه داده – مثال مقدماتی</vt:lpstr>
      <vt:lpstr>مثال مقدماتی</vt:lpstr>
      <vt:lpstr>ادامه مثال مقدماتی (مشی فایلینگ)</vt:lpstr>
      <vt:lpstr>طرّاحی فایل</vt:lpstr>
      <vt:lpstr>مثال مقدماتی (مشی فایلینگ)</vt:lpstr>
      <vt:lpstr>نمایش شماتیک مشی فایلینگ</vt:lpstr>
      <vt:lpstr>معایب مشی فایلینگ</vt:lpstr>
      <vt:lpstr>افزونگی</vt:lpstr>
      <vt:lpstr>نمایه‏سازی (نمونه‏ای از افزونگی تکنیکی)</vt:lpstr>
      <vt:lpstr>نمایه سازی (ادامه)</vt:lpstr>
      <vt:lpstr>افزونگی (ادامه)</vt:lpstr>
      <vt:lpstr>مثال مقدماتی : اما در مشی پایگاهی</vt:lpstr>
      <vt:lpstr>مثال مقدماتی : اما در مشی پایگاهی (ادامه 1)</vt:lpstr>
      <vt:lpstr>تراکنش</vt:lpstr>
      <vt:lpstr>ادامه مثال مقدماتی (مشی پایگاهی)</vt:lpstr>
      <vt:lpstr>ادامه مثال مقدماتی (مشی پایگاهی)</vt:lpstr>
      <vt:lpstr>عناصر محیط پایگاهی</vt:lpstr>
      <vt:lpstr>عناصر محیط پایگاهی – (1) سخت‏افزار</vt:lpstr>
      <vt:lpstr>عناصر محیط پایگاهی – (2) نرم افزار</vt:lpstr>
      <vt:lpstr>عناصر محیط پایگاهی – (3) کاربر</vt:lpstr>
      <vt:lpstr>عناصر محیط پایگاهی – (3) کاربر (انواع)</vt:lpstr>
      <vt:lpstr>عناصر محیط پایگاهی – (4) داده</vt:lpstr>
      <vt:lpstr>انواع معماری سیستم پایگاهی</vt:lpstr>
      <vt:lpstr>معماری متمرکز</vt:lpstr>
      <vt:lpstr>معماری مشتری- خدمتگزار</vt:lpstr>
      <vt:lpstr>معماری مشتری –خدمتگزار دو لایه</vt:lpstr>
      <vt:lpstr>معماری مشتری- خدمتگزار سه لایه</vt:lpstr>
      <vt:lpstr>معماری چند مشتری-چند خدمتگزار</vt:lpstr>
      <vt:lpstr>معماری توزیع‏شده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</dc:title>
  <dc:creator>Morteza Amini</dc:creator>
  <dc:description>Using the slides without reference to the authors is forbidden!</dc:description>
  <cp:lastModifiedBy>Behnam</cp:lastModifiedBy>
  <cp:revision>158</cp:revision>
  <dcterms:created xsi:type="dcterms:W3CDTF">2012-08-03T07:41:40Z</dcterms:created>
  <dcterms:modified xsi:type="dcterms:W3CDTF">2014-05-04T09:56:02Z</dcterms:modified>
  <cp:version>92-93-1</cp:version>
</cp:coreProperties>
</file>