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329" r:id="rId2"/>
    <p:sldId id="473" r:id="rId3"/>
    <p:sldId id="47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2" r:id="rId18"/>
    <p:sldId id="413" r:id="rId19"/>
    <p:sldId id="414" r:id="rId20"/>
    <p:sldId id="415" r:id="rId21"/>
    <p:sldId id="416" r:id="rId22"/>
    <p:sldId id="417" r:id="rId23"/>
    <p:sldId id="434" r:id="rId24"/>
    <p:sldId id="435" r:id="rId25"/>
    <p:sldId id="436" r:id="rId26"/>
    <p:sldId id="437" r:id="rId27"/>
    <p:sldId id="438" r:id="rId28"/>
    <p:sldId id="439" r:id="rId29"/>
    <p:sldId id="440" r:id="rId30"/>
    <p:sldId id="441" r:id="rId31"/>
    <p:sldId id="442" r:id="rId32"/>
    <p:sldId id="443" r:id="rId33"/>
    <p:sldId id="444" r:id="rId34"/>
    <p:sldId id="445" r:id="rId35"/>
    <p:sldId id="446" r:id="rId36"/>
    <p:sldId id="447" r:id="rId37"/>
    <p:sldId id="448" r:id="rId38"/>
    <p:sldId id="449" r:id="rId39"/>
    <p:sldId id="450" r:id="rId40"/>
    <p:sldId id="451" r:id="rId41"/>
    <p:sldId id="452" r:id="rId42"/>
    <p:sldId id="453" r:id="rId43"/>
    <p:sldId id="454" r:id="rId44"/>
    <p:sldId id="455" r:id="rId45"/>
    <p:sldId id="476" r:id="rId46"/>
    <p:sldId id="475" r:id="rId47"/>
    <p:sldId id="470" r:id="rId48"/>
    <p:sldId id="471" r:id="rId49"/>
    <p:sldId id="456" r:id="rId50"/>
    <p:sldId id="458" r:id="rId51"/>
    <p:sldId id="459" r:id="rId52"/>
    <p:sldId id="472" r:id="rId53"/>
    <p:sldId id="457" r:id="rId54"/>
    <p:sldId id="460" r:id="rId55"/>
    <p:sldId id="461" r:id="rId56"/>
    <p:sldId id="462" r:id="rId57"/>
    <p:sldId id="463" r:id="rId58"/>
    <p:sldId id="464" r:id="rId59"/>
    <p:sldId id="466" r:id="rId60"/>
    <p:sldId id="467" r:id="rId61"/>
    <p:sldId id="468" r:id="rId62"/>
    <p:sldId id="469" r:id="rId63"/>
    <p:sldId id="465" r:id="rId64"/>
    <p:sldId id="397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473"/>
            <p14:sldId id="47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2"/>
            <p14:sldId id="413"/>
            <p14:sldId id="414"/>
            <p14:sldId id="415"/>
            <p14:sldId id="416"/>
            <p14:sldId id="417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76"/>
            <p14:sldId id="475"/>
            <p14:sldId id="470"/>
            <p14:sldId id="471"/>
            <p14:sldId id="456"/>
            <p14:sldId id="458"/>
            <p14:sldId id="459"/>
            <p14:sldId id="472"/>
            <p14:sldId id="457"/>
            <p14:sldId id="460"/>
            <p14:sldId id="461"/>
            <p14:sldId id="462"/>
            <p14:sldId id="463"/>
            <p14:sldId id="464"/>
            <p14:sldId id="466"/>
            <p14:sldId id="467"/>
            <p14:sldId id="468"/>
            <p14:sldId id="469"/>
            <p14:sldId id="465"/>
            <p14:sldId id="39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582" autoAdjust="0"/>
    <p:restoredTop sz="97336" autoAdjust="0"/>
  </p:normalViewPr>
  <p:slideViewPr>
    <p:cSldViewPr>
      <p:cViewPr varScale="1">
        <p:scale>
          <a:sx n="74" d="100"/>
          <a:sy n="74" d="100"/>
        </p:scale>
        <p:origin x="-103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C15C7-D9A1-4E9C-9D24-ACB8F66FFA0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133736D8-C157-44A2-91A4-A25825364444}">
      <dgm:prSet phldrT="[Text]" custT="1"/>
      <dgm:spPr/>
      <dgm:t>
        <a:bodyPr/>
        <a:lstStyle/>
        <a:p>
          <a:pPr rtl="1"/>
          <a:r>
            <a:rPr lang="fa-IR" sz="2400" b="1" dirty="0" smtClean="0">
              <a:cs typeface="B Nazanin" pitchFamily="2" charset="-78"/>
            </a:rPr>
            <a:t>دید خارجی</a:t>
          </a:r>
          <a:endParaRPr lang="fa-IR" sz="2400" b="1" dirty="0">
            <a:cs typeface="B Nazanin" pitchFamily="2" charset="-78"/>
          </a:endParaRPr>
        </a:p>
      </dgm:t>
    </dgm:pt>
    <dgm:pt modelId="{C8F6E8B5-2219-4144-9224-9A5B8E52D09C}" type="parTrans" cxnId="{4E48D435-A5B8-4847-83D6-DDB656B4A6BD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B7C47E2F-02E2-43B5-91B9-D11422BF5DBF}" type="sibTrans" cxnId="{4E48D435-A5B8-4847-83D6-DDB656B4A6BD}">
      <dgm:prSet custT="1"/>
      <dgm:spPr/>
      <dgm:t>
        <a:bodyPr/>
        <a:lstStyle/>
        <a:p>
          <a:pPr rtl="1"/>
          <a:r>
            <a:rPr lang="en-US" sz="1600" b="1" dirty="0" smtClean="0">
              <a:cs typeface="B Nazanin" pitchFamily="2" charset="-78"/>
            </a:rPr>
            <a:t>E/C</a:t>
          </a:r>
          <a:endParaRPr lang="fa-IR" sz="1600" b="1" dirty="0">
            <a:cs typeface="B Nazanin" pitchFamily="2" charset="-78"/>
          </a:endParaRPr>
        </a:p>
      </dgm:t>
    </dgm:pt>
    <dgm:pt modelId="{045DF1B8-106E-4D72-97D2-03EDEB1A30B9}">
      <dgm:prSet phldrT="[Text]" custT="1"/>
      <dgm:spPr/>
      <dgm:t>
        <a:bodyPr/>
        <a:lstStyle/>
        <a:p>
          <a:pPr rtl="1"/>
          <a:r>
            <a:rPr lang="fa-IR" sz="2400" b="1" dirty="0" smtClean="0">
              <a:cs typeface="B Nazanin" pitchFamily="2" charset="-78"/>
            </a:rPr>
            <a:t>دید ادراکی</a:t>
          </a:r>
          <a:endParaRPr lang="fa-IR" sz="2400" b="1" dirty="0">
            <a:cs typeface="B Nazanin" pitchFamily="2" charset="-78"/>
          </a:endParaRPr>
        </a:p>
      </dgm:t>
    </dgm:pt>
    <dgm:pt modelId="{02CED9A0-F2DF-485F-9BC6-238F5177569F}" type="parTrans" cxnId="{BD12FF58-52F4-4610-B629-3AB698391280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C253EAEC-93AA-4595-ACF3-B042550685B0}" type="sibTrans" cxnId="{BD12FF58-52F4-4610-B629-3AB698391280}">
      <dgm:prSet custT="1"/>
      <dgm:spPr/>
      <dgm:t>
        <a:bodyPr/>
        <a:lstStyle/>
        <a:p>
          <a:pPr rtl="1"/>
          <a:r>
            <a:rPr lang="en-US" sz="1600" b="1" dirty="0" smtClean="0">
              <a:cs typeface="B Nazanin" pitchFamily="2" charset="-78"/>
            </a:rPr>
            <a:t>C/I</a:t>
          </a:r>
          <a:endParaRPr lang="fa-IR" sz="1600" b="1" dirty="0">
            <a:cs typeface="B Nazanin" pitchFamily="2" charset="-78"/>
          </a:endParaRPr>
        </a:p>
      </dgm:t>
    </dgm:pt>
    <dgm:pt modelId="{9EBF8CF0-1B2A-404E-BC3D-E8D0BB6038A5}">
      <dgm:prSet phldrT="[Text]" custT="1"/>
      <dgm:spPr/>
      <dgm:t>
        <a:bodyPr/>
        <a:lstStyle/>
        <a:p>
          <a:pPr rtl="1"/>
          <a:r>
            <a:rPr lang="fa-IR" sz="2400" b="1" dirty="0" smtClean="0">
              <a:cs typeface="B Nazanin" pitchFamily="2" charset="-78"/>
            </a:rPr>
            <a:t>دید داخلی</a:t>
          </a:r>
          <a:endParaRPr lang="fa-IR" sz="2400" b="1" dirty="0">
            <a:cs typeface="B Nazanin" pitchFamily="2" charset="-78"/>
          </a:endParaRPr>
        </a:p>
      </dgm:t>
    </dgm:pt>
    <dgm:pt modelId="{E0A00C8A-9CC2-4958-917D-5E99B36922E2}" type="parTrans" cxnId="{0719F003-473A-45EA-9525-1CA982E25575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4740D6DC-FFA0-4AAA-8DE1-A045795616F3}" type="sibTrans" cxnId="{0719F003-473A-45EA-9525-1CA982E25575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F2608AC0-1594-41FE-B3A6-BEA261489DEF}" type="pres">
      <dgm:prSet presAssocID="{91DC15C7-D9A1-4E9C-9D24-ACB8F66FFA0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4971E5-61C9-4DA3-A89F-2E8D7ED83AE7}" type="pres">
      <dgm:prSet presAssocID="{91DC15C7-D9A1-4E9C-9D24-ACB8F66FFA03}" presName="dummyMaxCanvas" presStyleCnt="0">
        <dgm:presLayoutVars/>
      </dgm:prSet>
      <dgm:spPr/>
    </dgm:pt>
    <dgm:pt modelId="{FD8E6802-A98E-4414-8044-CCA7214DBB4A}" type="pres">
      <dgm:prSet presAssocID="{91DC15C7-D9A1-4E9C-9D24-ACB8F66FFA03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2E45CA00-64EB-45DA-A3EB-BDED8E4860AB}" type="pres">
      <dgm:prSet presAssocID="{91DC15C7-D9A1-4E9C-9D24-ACB8F66FFA03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C67A6-2E63-4CA8-86C1-F0EA29EFDE62}" type="pres">
      <dgm:prSet presAssocID="{91DC15C7-D9A1-4E9C-9D24-ACB8F66FFA03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D7FAD826-52C1-4465-801A-69141C09702C}" type="pres">
      <dgm:prSet presAssocID="{91DC15C7-D9A1-4E9C-9D24-ACB8F66FFA03}" presName="ThreeConn_1-2" presStyleLbl="fgAccFollowNode1" presStyleIdx="0" presStyleCnt="2" custScaleX="3799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FF6B30-8BCA-42B1-A024-C4DFA9951AEB}" type="pres">
      <dgm:prSet presAssocID="{91DC15C7-D9A1-4E9C-9D24-ACB8F66FFA03}" presName="ThreeConn_2-3" presStyleLbl="fgAccFollowNode1" presStyleIdx="1" presStyleCnt="2" custScaleX="397229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2F022A96-FC84-4011-9EEC-F759063EAA82}" type="pres">
      <dgm:prSet presAssocID="{91DC15C7-D9A1-4E9C-9D24-ACB8F66FFA03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4DB9DF4D-99DD-4ECE-92CC-C282C092B9B9}" type="pres">
      <dgm:prSet presAssocID="{91DC15C7-D9A1-4E9C-9D24-ACB8F66FFA03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39F3B-281A-4915-98C8-22079A6BFB62}" type="pres">
      <dgm:prSet presAssocID="{91DC15C7-D9A1-4E9C-9D24-ACB8F66FFA03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</dgm:ptLst>
  <dgm:cxnLst>
    <dgm:cxn modelId="{126C92DD-07FB-43CC-B83C-505AAFA49C24}" type="presOf" srcId="{133736D8-C157-44A2-91A4-A25825364444}" destId="{2F022A96-FC84-4011-9EEC-F759063EAA82}" srcOrd="1" destOrd="0" presId="urn:microsoft.com/office/officeart/2005/8/layout/vProcess5"/>
    <dgm:cxn modelId="{F85D215E-5F56-40BA-A92E-5998C887A6A8}" type="presOf" srcId="{B7C47E2F-02E2-43B5-91B9-D11422BF5DBF}" destId="{D7FAD826-52C1-4465-801A-69141C09702C}" srcOrd="0" destOrd="0" presId="urn:microsoft.com/office/officeart/2005/8/layout/vProcess5"/>
    <dgm:cxn modelId="{D70A0CCE-EFEE-4D6E-854F-61424D47024D}" type="presOf" srcId="{91DC15C7-D9A1-4E9C-9D24-ACB8F66FFA03}" destId="{F2608AC0-1594-41FE-B3A6-BEA261489DEF}" srcOrd="0" destOrd="0" presId="urn:microsoft.com/office/officeart/2005/8/layout/vProcess5"/>
    <dgm:cxn modelId="{6787121C-438E-40AA-8C0B-5E9764FA6D2E}" type="presOf" srcId="{045DF1B8-106E-4D72-97D2-03EDEB1A30B9}" destId="{4DB9DF4D-99DD-4ECE-92CC-C282C092B9B9}" srcOrd="1" destOrd="0" presId="urn:microsoft.com/office/officeart/2005/8/layout/vProcess5"/>
    <dgm:cxn modelId="{E3013E64-8178-4F77-BFFB-332C028C27F0}" type="presOf" srcId="{133736D8-C157-44A2-91A4-A25825364444}" destId="{FD8E6802-A98E-4414-8044-CCA7214DBB4A}" srcOrd="0" destOrd="0" presId="urn:microsoft.com/office/officeart/2005/8/layout/vProcess5"/>
    <dgm:cxn modelId="{01F781F2-7EFD-4392-A173-B0BA58A5E80C}" type="presOf" srcId="{C253EAEC-93AA-4595-ACF3-B042550685B0}" destId="{06FF6B30-8BCA-42B1-A024-C4DFA9951AEB}" srcOrd="0" destOrd="0" presId="urn:microsoft.com/office/officeart/2005/8/layout/vProcess5"/>
    <dgm:cxn modelId="{4EE3CDC0-3A9D-42A2-8145-FAE157B066AD}" type="presOf" srcId="{9EBF8CF0-1B2A-404E-BC3D-E8D0BB6038A5}" destId="{95A39F3B-281A-4915-98C8-22079A6BFB62}" srcOrd="1" destOrd="0" presId="urn:microsoft.com/office/officeart/2005/8/layout/vProcess5"/>
    <dgm:cxn modelId="{4E48D435-A5B8-4847-83D6-DDB656B4A6BD}" srcId="{91DC15C7-D9A1-4E9C-9D24-ACB8F66FFA03}" destId="{133736D8-C157-44A2-91A4-A25825364444}" srcOrd="0" destOrd="0" parTransId="{C8F6E8B5-2219-4144-9224-9A5B8E52D09C}" sibTransId="{B7C47E2F-02E2-43B5-91B9-D11422BF5DBF}"/>
    <dgm:cxn modelId="{E8FC3D05-C221-4287-867F-ECF8FBCD439B}" type="presOf" srcId="{045DF1B8-106E-4D72-97D2-03EDEB1A30B9}" destId="{2E45CA00-64EB-45DA-A3EB-BDED8E4860AB}" srcOrd="0" destOrd="0" presId="urn:microsoft.com/office/officeart/2005/8/layout/vProcess5"/>
    <dgm:cxn modelId="{BD12FF58-52F4-4610-B629-3AB698391280}" srcId="{91DC15C7-D9A1-4E9C-9D24-ACB8F66FFA03}" destId="{045DF1B8-106E-4D72-97D2-03EDEB1A30B9}" srcOrd="1" destOrd="0" parTransId="{02CED9A0-F2DF-485F-9BC6-238F5177569F}" sibTransId="{C253EAEC-93AA-4595-ACF3-B042550685B0}"/>
    <dgm:cxn modelId="{9A4D02BE-AF3D-437E-AAB6-080A56C8D14F}" type="presOf" srcId="{9EBF8CF0-1B2A-404E-BC3D-E8D0BB6038A5}" destId="{69DC67A6-2E63-4CA8-86C1-F0EA29EFDE62}" srcOrd="0" destOrd="0" presId="urn:microsoft.com/office/officeart/2005/8/layout/vProcess5"/>
    <dgm:cxn modelId="{0719F003-473A-45EA-9525-1CA982E25575}" srcId="{91DC15C7-D9A1-4E9C-9D24-ACB8F66FFA03}" destId="{9EBF8CF0-1B2A-404E-BC3D-E8D0BB6038A5}" srcOrd="2" destOrd="0" parTransId="{E0A00C8A-9CC2-4958-917D-5E99B36922E2}" sibTransId="{4740D6DC-FFA0-4AAA-8DE1-A045795616F3}"/>
    <dgm:cxn modelId="{68622283-9098-496A-BD04-69051B8A977A}" type="presParOf" srcId="{F2608AC0-1594-41FE-B3A6-BEA261489DEF}" destId="{DF4971E5-61C9-4DA3-A89F-2E8D7ED83AE7}" srcOrd="0" destOrd="0" presId="urn:microsoft.com/office/officeart/2005/8/layout/vProcess5"/>
    <dgm:cxn modelId="{DDEC7477-7388-4078-9572-546C202109FC}" type="presParOf" srcId="{F2608AC0-1594-41FE-B3A6-BEA261489DEF}" destId="{FD8E6802-A98E-4414-8044-CCA7214DBB4A}" srcOrd="1" destOrd="0" presId="urn:microsoft.com/office/officeart/2005/8/layout/vProcess5"/>
    <dgm:cxn modelId="{D3D8F5D9-1533-43EC-93E0-DA8A63E25203}" type="presParOf" srcId="{F2608AC0-1594-41FE-B3A6-BEA261489DEF}" destId="{2E45CA00-64EB-45DA-A3EB-BDED8E4860AB}" srcOrd="2" destOrd="0" presId="urn:microsoft.com/office/officeart/2005/8/layout/vProcess5"/>
    <dgm:cxn modelId="{3079FD38-2DDB-4539-B6C9-C95E543C810A}" type="presParOf" srcId="{F2608AC0-1594-41FE-B3A6-BEA261489DEF}" destId="{69DC67A6-2E63-4CA8-86C1-F0EA29EFDE62}" srcOrd="3" destOrd="0" presId="urn:microsoft.com/office/officeart/2005/8/layout/vProcess5"/>
    <dgm:cxn modelId="{38A05300-B35B-4F56-BC75-559D22119D3A}" type="presParOf" srcId="{F2608AC0-1594-41FE-B3A6-BEA261489DEF}" destId="{D7FAD826-52C1-4465-801A-69141C09702C}" srcOrd="4" destOrd="0" presId="urn:microsoft.com/office/officeart/2005/8/layout/vProcess5"/>
    <dgm:cxn modelId="{4FA57268-F78D-4D95-A38F-07FC49523955}" type="presParOf" srcId="{F2608AC0-1594-41FE-B3A6-BEA261489DEF}" destId="{06FF6B30-8BCA-42B1-A024-C4DFA9951AEB}" srcOrd="5" destOrd="0" presId="urn:microsoft.com/office/officeart/2005/8/layout/vProcess5"/>
    <dgm:cxn modelId="{21FFC5D8-15BE-4B9F-B0E1-DF8E0DA823C5}" type="presParOf" srcId="{F2608AC0-1594-41FE-B3A6-BEA261489DEF}" destId="{2F022A96-FC84-4011-9EEC-F759063EAA82}" srcOrd="6" destOrd="0" presId="urn:microsoft.com/office/officeart/2005/8/layout/vProcess5"/>
    <dgm:cxn modelId="{2E45B450-55A1-4135-BFC2-1FDA0CCC5C2F}" type="presParOf" srcId="{F2608AC0-1594-41FE-B3A6-BEA261489DEF}" destId="{4DB9DF4D-99DD-4ECE-92CC-C282C092B9B9}" srcOrd="7" destOrd="0" presId="urn:microsoft.com/office/officeart/2005/8/layout/vProcess5"/>
    <dgm:cxn modelId="{69024987-0148-44FE-9C0D-A819382FE7DE}" type="presParOf" srcId="{F2608AC0-1594-41FE-B3A6-BEA261489DEF}" destId="{95A39F3B-281A-4915-98C8-22079A6BFB6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E6802-A98E-4414-8044-CCA7214DBB4A}">
      <dsp:nvSpPr>
        <dsp:cNvPr id="0" name=""/>
        <dsp:cNvSpPr/>
      </dsp:nvSpPr>
      <dsp:spPr>
        <a:xfrm>
          <a:off x="-156108" y="0"/>
          <a:ext cx="3886200" cy="678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b="1" kern="1200" dirty="0" smtClean="0">
              <a:cs typeface="B Nazanin" pitchFamily="2" charset="-78"/>
            </a:rPr>
            <a:t>دید خارجی</a:t>
          </a:r>
          <a:endParaRPr lang="fa-IR" sz="2400" b="1" kern="1200" dirty="0">
            <a:cs typeface="B Nazanin" pitchFamily="2" charset="-78"/>
          </a:endParaRPr>
        </a:p>
      </dsp:txBody>
      <dsp:txXfrm>
        <a:off x="-136245" y="19863"/>
        <a:ext cx="3154391" cy="638454"/>
      </dsp:txXfrm>
    </dsp:sp>
    <dsp:sp modelId="{2E45CA00-64EB-45DA-A3EB-BDED8E4860AB}">
      <dsp:nvSpPr>
        <dsp:cNvPr id="0" name=""/>
        <dsp:cNvSpPr/>
      </dsp:nvSpPr>
      <dsp:spPr>
        <a:xfrm>
          <a:off x="186791" y="791209"/>
          <a:ext cx="3886200" cy="678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b="1" kern="1200" dirty="0" smtClean="0">
              <a:cs typeface="B Nazanin" pitchFamily="2" charset="-78"/>
            </a:rPr>
            <a:t>دید ادراکی</a:t>
          </a:r>
          <a:endParaRPr lang="fa-IR" sz="2400" b="1" kern="1200" dirty="0">
            <a:cs typeface="B Nazanin" pitchFamily="2" charset="-78"/>
          </a:endParaRPr>
        </a:p>
      </dsp:txBody>
      <dsp:txXfrm>
        <a:off x="206654" y="811072"/>
        <a:ext cx="3062757" cy="638453"/>
      </dsp:txXfrm>
    </dsp:sp>
    <dsp:sp modelId="{69DC67A6-2E63-4CA8-86C1-F0EA29EFDE62}">
      <dsp:nvSpPr>
        <dsp:cNvPr id="0" name=""/>
        <dsp:cNvSpPr/>
      </dsp:nvSpPr>
      <dsp:spPr>
        <a:xfrm>
          <a:off x="529691" y="1582420"/>
          <a:ext cx="3886200" cy="678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b="1" kern="1200" dirty="0" smtClean="0">
              <a:cs typeface="B Nazanin" pitchFamily="2" charset="-78"/>
            </a:rPr>
            <a:t>دید داخلی</a:t>
          </a:r>
          <a:endParaRPr lang="fa-IR" sz="2400" b="1" kern="1200" dirty="0">
            <a:cs typeface="B Nazanin" pitchFamily="2" charset="-78"/>
          </a:endParaRPr>
        </a:p>
      </dsp:txBody>
      <dsp:txXfrm>
        <a:off x="549554" y="1602283"/>
        <a:ext cx="3062757" cy="638453"/>
      </dsp:txXfrm>
    </dsp:sp>
    <dsp:sp modelId="{D7FAD826-52C1-4465-801A-69141C09702C}">
      <dsp:nvSpPr>
        <dsp:cNvPr id="0" name=""/>
        <dsp:cNvSpPr/>
      </dsp:nvSpPr>
      <dsp:spPr>
        <a:xfrm>
          <a:off x="2672255" y="514286"/>
          <a:ext cx="1674853" cy="4408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cs typeface="B Nazanin" pitchFamily="2" charset="-78"/>
            </a:rPr>
            <a:t>E/C</a:t>
          </a:r>
          <a:endParaRPr lang="fa-IR" sz="1600" b="1" kern="1200" dirty="0">
            <a:cs typeface="B Nazanin" pitchFamily="2" charset="-78"/>
          </a:endParaRPr>
        </a:p>
      </dsp:txBody>
      <dsp:txXfrm>
        <a:off x="3049097" y="514286"/>
        <a:ext cx="921169" cy="331715"/>
      </dsp:txXfrm>
    </dsp:sp>
    <dsp:sp modelId="{06FF6B30-8BCA-42B1-A024-C4DFA9951AEB}">
      <dsp:nvSpPr>
        <dsp:cNvPr id="0" name=""/>
        <dsp:cNvSpPr/>
      </dsp:nvSpPr>
      <dsp:spPr>
        <a:xfrm>
          <a:off x="2977056" y="1300975"/>
          <a:ext cx="1751052" cy="4408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cs typeface="B Nazanin" pitchFamily="2" charset="-78"/>
            </a:rPr>
            <a:t>C/I</a:t>
          </a:r>
          <a:endParaRPr lang="fa-IR" sz="1600" b="1" kern="1200" dirty="0">
            <a:cs typeface="B Nazanin" pitchFamily="2" charset="-78"/>
          </a:endParaRPr>
        </a:p>
      </dsp:txBody>
      <dsp:txXfrm>
        <a:off x="3371043" y="1300975"/>
        <a:ext cx="963078" cy="331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12/22/2014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39505-A93C-4E34-994A-9207840542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3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293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چهارم: معماری پایگاه داده‏ها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12/22/2014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6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چهارم:</a:t>
            </a:r>
          </a:p>
          <a:p>
            <a:pPr algn="r" rtl="1"/>
            <a:r>
              <a:rPr lang="fa-IR" sz="4400" dirty="0" smtClean="0">
                <a:cs typeface="+mj-cs"/>
              </a:rPr>
              <a:t>معماری پایگاه داده‏ها</a:t>
            </a:r>
            <a:endParaRPr lang="en-US" sz="44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داخلی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070C0"/>
                </a:solidFill>
              </a:rPr>
              <a:t>دید (نمای) داخلی</a:t>
            </a:r>
          </a:p>
          <a:p>
            <a:pPr marL="457200" lvl="1" indent="0">
              <a:buNone/>
            </a:pPr>
            <a:r>
              <a:rPr lang="fa-IR" dirty="0" smtClean="0"/>
              <a:t>        سطحی است که </a:t>
            </a:r>
            <a:r>
              <a:rPr lang="fa-IR" dirty="0"/>
              <a:t>فایل‏های </a:t>
            </a:r>
            <a:r>
              <a:rPr lang="fa-IR" dirty="0" smtClean="0"/>
              <a:t>منطقی پایگاه داده در آن تعریف می شود[توسط </a:t>
            </a:r>
            <a:r>
              <a:rPr lang="en-US" dirty="0" smtClean="0"/>
              <a:t>DBMS</a:t>
            </a:r>
            <a:r>
              <a:rPr lang="fa-IR" dirty="0"/>
              <a:t> </a:t>
            </a:r>
            <a:r>
              <a:rPr lang="fa-IR" dirty="0" smtClean="0"/>
              <a:t>و در مواردی با نظر طراح پایگاه داده]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مطرح در سطح فایلینگ منطقی (و گاه مجازی)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مبتنی </a:t>
            </a:r>
            <a:r>
              <a:rPr lang="fa-IR" dirty="0"/>
              <a:t>بر یک </a:t>
            </a:r>
            <a:r>
              <a:rPr lang="fa-IR" dirty="0" smtClean="0"/>
              <a:t> [یا چند] </a:t>
            </a:r>
            <a:r>
              <a:rPr lang="fa-IR" b="1" dirty="0" smtClean="0"/>
              <a:t>ساختار فایل </a:t>
            </a:r>
            <a:r>
              <a:rPr lang="fa-IR" dirty="0" smtClean="0"/>
              <a:t>(با توجه به امکانات </a:t>
            </a:r>
            <a:r>
              <a:rPr lang="en-US" dirty="0" smtClean="0"/>
              <a:t>DBMS</a:t>
            </a:r>
            <a:r>
              <a:rPr lang="fa-IR" dirty="0" smtClean="0"/>
              <a:t>)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سطحی که فایل‏های منطقی پایگاه داده‏ها تعریف می‏شود.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تناظر بین «ساخت» های سطح ادراکی و «ساخت» های سطح داخلی </a:t>
            </a:r>
          </a:p>
          <a:p>
            <a:pPr marL="400050" lvl="1" indent="0">
              <a:buNone/>
            </a:pPr>
            <a:r>
              <a:rPr lang="fa-IR" dirty="0" smtClean="0"/>
              <a:t>        تناظر</a:t>
            </a:r>
            <a:r>
              <a:rPr lang="en-US" dirty="0" smtClean="0"/>
              <a:t>1:1 </a:t>
            </a:r>
            <a:r>
              <a:rPr lang="fa-IR" dirty="0" smtClean="0"/>
              <a:t> بین ساخت‏های سطح ادارکی و سطح داخلی</a:t>
            </a:r>
            <a:endParaRPr lang="fa-IR" dirty="0"/>
          </a:p>
          <a:p>
            <a:pPr marL="685800" lvl="1">
              <a:buFont typeface="Wingdings" pitchFamily="2" charset="2"/>
              <a:buChar char="ü"/>
            </a:pPr>
            <a:endParaRPr lang="fa-IR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039" y="19812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6" name="Group 5"/>
          <p:cNvGrpSpPr/>
          <p:nvPr/>
        </p:nvGrpSpPr>
        <p:grpSpPr>
          <a:xfrm>
            <a:off x="-30877" y="3581400"/>
            <a:ext cx="3764677" cy="1136031"/>
            <a:chOff x="-228600" y="2667000"/>
            <a:chExt cx="3764677" cy="1136031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2890881" y="3318177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-228600" y="2667000"/>
              <a:ext cx="2989789" cy="1136031"/>
              <a:chOff x="990599" y="5320076"/>
              <a:chExt cx="2989789" cy="775924"/>
            </a:xfrm>
          </p:grpSpPr>
          <p:sp>
            <p:nvSpPr>
              <p:cNvPr id="17" name="Rounded Rectangle 16"/>
              <p:cNvSpPr/>
              <p:nvPr/>
            </p:nvSpPr>
            <p:spPr>
              <a:xfrm flipH="1">
                <a:off x="990599" y="5320076"/>
                <a:ext cx="2937280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1:1</a:t>
                </a:r>
                <a:r>
                  <a:rPr lang="fa-IR" sz="1400" b="1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   پیش فرض (یک جدول </a:t>
                </a:r>
                <a:r>
                  <a:rPr lang="fa-IR" sz="1400" dirty="0" smtClean="0">
                    <a:solidFill>
                      <a:schemeClr val="tx1"/>
                    </a:solidFill>
                    <a:cs typeface="B Nazanin" pitchFamily="2" charset="-78"/>
                  </a:rPr>
                  <a:t>: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یک فایل)</a:t>
                </a:r>
                <a:endParaRPr lang="en-US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N:1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                  (چند </a:t>
                </a:r>
                <a:r>
                  <a:rPr lang="fa-IR" sz="1400" b="1" dirty="0">
                    <a:solidFill>
                      <a:schemeClr val="tx1"/>
                    </a:solidFill>
                    <a:cs typeface="B Nazanin" pitchFamily="2" charset="-78"/>
                  </a:rPr>
                  <a:t>جدول </a:t>
                </a:r>
                <a:r>
                  <a:rPr lang="fa-IR" sz="1400" dirty="0">
                    <a:solidFill>
                      <a:schemeClr val="tx1"/>
                    </a:solidFill>
                    <a:cs typeface="B Nazanin" pitchFamily="2" charset="-78"/>
                  </a:rPr>
                  <a:t>:</a:t>
                </a:r>
                <a:r>
                  <a:rPr lang="fa-IR" sz="1400" b="1" dirty="0">
                    <a:solidFill>
                      <a:schemeClr val="tx1"/>
                    </a:solidFill>
                    <a:cs typeface="B Nazanin" pitchFamily="2" charset="-78"/>
                  </a:rPr>
                  <a:t> یک فایل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)</a:t>
                </a:r>
                <a:endParaRPr lang="en-US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1:N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  نادر           (یک جدول : چند فایل)</a:t>
                </a:r>
              </a:p>
            </p:txBody>
          </p:sp>
          <p:sp>
            <p:nvSpPr>
              <p:cNvPr id="18" name="Left Brace 17"/>
              <p:cNvSpPr/>
              <p:nvPr/>
            </p:nvSpPr>
            <p:spPr>
              <a:xfrm flipH="1">
                <a:off x="3886200" y="5443328"/>
                <a:ext cx="94188" cy="558343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pic>
        <p:nvPicPr>
          <p:cNvPr id="24" name="Picture 2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48768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995956"/>
              </p:ext>
            </p:extLst>
          </p:nvPr>
        </p:nvGraphicFramePr>
        <p:xfrm>
          <a:off x="228600" y="4927600"/>
          <a:ext cx="289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TableFile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STTFile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COTFile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STCOT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STCOTFile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4581259" y="3352800"/>
            <a:ext cx="82894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267060" y="3886200"/>
            <a:ext cx="98134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5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داخلی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/>
            <a:r>
              <a:rPr lang="fa-IR" dirty="0"/>
              <a:t>توصیف دید داخلی </a:t>
            </a:r>
            <a:r>
              <a:rPr lang="fa-IR" dirty="0" smtClean="0"/>
              <a:t>           </a:t>
            </a:r>
            <a:r>
              <a:rPr lang="fa-IR" b="1" dirty="0" smtClean="0">
                <a:solidFill>
                  <a:srgbClr val="C00000"/>
                </a:solidFill>
              </a:rPr>
              <a:t>شِمای </a:t>
            </a:r>
            <a:r>
              <a:rPr lang="fa-IR" b="1" dirty="0">
                <a:solidFill>
                  <a:srgbClr val="C00000"/>
                </a:solidFill>
              </a:rPr>
              <a:t>داخلی (</a:t>
            </a:r>
            <a:r>
              <a:rPr lang="en-US" b="1" dirty="0">
                <a:solidFill>
                  <a:srgbClr val="C00000"/>
                </a:solidFill>
              </a:rPr>
              <a:t>Internal Schema</a:t>
            </a:r>
            <a:r>
              <a:rPr lang="fa-IR" b="1" dirty="0">
                <a:solidFill>
                  <a:srgbClr val="C00000"/>
                </a:solidFill>
              </a:rPr>
              <a:t>)</a:t>
            </a:r>
          </a:p>
          <a:p>
            <a:pPr marL="685800" lvl="1"/>
            <a:endParaRPr lang="fa-IR" dirty="0"/>
          </a:p>
          <a:p>
            <a:pPr marL="685800" lvl="1"/>
            <a:endParaRPr lang="fa-IR" dirty="0" smtClean="0"/>
          </a:p>
          <a:p>
            <a:pPr marL="400050" lvl="1" indent="0">
              <a:buNone/>
            </a:pPr>
            <a:endParaRPr lang="fa-IR" dirty="0" smtClean="0"/>
          </a:p>
          <a:p>
            <a:pPr marL="685800" lvl="1"/>
            <a:r>
              <a:rPr lang="fa-IR" b="1" dirty="0" smtClean="0">
                <a:solidFill>
                  <a:srgbClr val="C00000"/>
                </a:solidFill>
              </a:rPr>
              <a:t>توجه: </a:t>
            </a:r>
            <a:r>
              <a:rPr lang="fa-IR" dirty="0"/>
              <a:t>در </a:t>
            </a:r>
            <a:r>
              <a:rPr lang="fa-IR" dirty="0" smtClean="0"/>
              <a:t>شِمای </a:t>
            </a:r>
            <a:r>
              <a:rPr lang="fa-IR" dirty="0"/>
              <a:t>داخلی انواع رکوردها تعریف </a:t>
            </a:r>
            <a:r>
              <a:rPr lang="fa-IR" dirty="0" smtClean="0"/>
              <a:t>می‏شوند </a:t>
            </a:r>
            <a:r>
              <a:rPr lang="fa-IR" dirty="0"/>
              <a:t>و دستورهای لازم جهت ایجاد </a:t>
            </a:r>
            <a:r>
              <a:rPr lang="fa-IR" dirty="0" smtClean="0"/>
              <a:t>فایل‏ها </a:t>
            </a:r>
            <a:r>
              <a:rPr lang="fa-IR" dirty="0"/>
              <a:t>و کنترل آنها در این </a:t>
            </a:r>
            <a:r>
              <a:rPr lang="fa-IR" dirty="0" smtClean="0"/>
              <a:t>شِما </a:t>
            </a:r>
            <a:r>
              <a:rPr lang="fa-IR" dirty="0"/>
              <a:t>وجود </a:t>
            </a:r>
            <a:r>
              <a:rPr lang="fa-IR" dirty="0" smtClean="0"/>
              <a:t>دارد.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    </a:t>
            </a:r>
            <a:r>
              <a:rPr lang="fa-IR" dirty="0" smtClean="0"/>
              <a:t>   فرض کنید داریم:</a:t>
            </a:r>
            <a:endParaRPr lang="en-US" dirty="0" smtClean="0"/>
          </a:p>
          <a:p>
            <a:pPr marL="400050" lvl="1" indent="0">
              <a:buNone/>
            </a:pPr>
            <a:r>
              <a:rPr lang="fa-IR" dirty="0" smtClean="0"/>
              <a:t>        شِمای داخلی ساده‌شده در یک زبان شبه پاسکال</a:t>
            </a:r>
          </a:p>
          <a:p>
            <a:pPr marL="685800" lvl="1"/>
            <a:endParaRPr lang="fa-IR" dirty="0" smtClean="0"/>
          </a:p>
        </p:txBody>
      </p: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42265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111766" y="1736834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09600" y="1893789"/>
            <a:ext cx="7543800" cy="1611411"/>
            <a:chOff x="609600" y="4255989"/>
            <a:chExt cx="7543800" cy="1611411"/>
          </a:xfrm>
        </p:grpSpPr>
        <p:grpSp>
          <p:nvGrpSpPr>
            <p:cNvPr id="11" name="Group 10"/>
            <p:cNvGrpSpPr/>
            <p:nvPr/>
          </p:nvGrpSpPr>
          <p:grpSpPr>
            <a:xfrm>
              <a:off x="609600" y="4800600"/>
              <a:ext cx="7543800" cy="1066800"/>
              <a:chOff x="-1355598" y="4876800"/>
              <a:chExt cx="9127998" cy="10668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-1355598" y="4876800"/>
                <a:ext cx="9127998" cy="1066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cs typeface="B Nazanin" pitchFamily="2" charset="-78"/>
                  </a:rPr>
                  <a:t>              </a:t>
                </a:r>
                <a:r>
                  <a:rPr lang="fa-IR" sz="1600" b="1" dirty="0" smtClean="0">
                    <a:cs typeface="B Nazanin" pitchFamily="2" charset="-78"/>
                  </a:rPr>
                  <a:t>نوعی برنامه که توسط خود </a:t>
                </a:r>
                <a:r>
                  <a:rPr lang="en-US" sz="1600" b="1" dirty="0" smtClean="0">
                    <a:cs typeface="B Nazanin" pitchFamily="2" charset="-78"/>
                  </a:rPr>
                  <a:t>DBMS </a:t>
                </a:r>
                <a:r>
                  <a:rPr lang="fa-IR" sz="1600" b="1" dirty="0" smtClean="0">
                    <a:cs typeface="B Nazanin" pitchFamily="2" charset="-78"/>
                  </a:rPr>
                  <a:t> (و گاه براساس </a:t>
                </a:r>
                <a:r>
                  <a:rPr lang="fa-IR" sz="1600" b="1" dirty="0" smtClean="0">
                    <a:solidFill>
                      <a:srgbClr val="FF0000"/>
                    </a:solidFill>
                    <a:cs typeface="B Nazanin" pitchFamily="2" charset="-78"/>
                  </a:rPr>
                  <a:t>اطلاعاتی </a:t>
                </a:r>
                <a:r>
                  <a:rPr lang="fa-IR" sz="1600" b="1" dirty="0" smtClean="0">
                    <a:cs typeface="B Nazanin" pitchFamily="2" charset="-78"/>
                  </a:rPr>
                  <a:t>که طراح – پیاده‏ساز به سیستم می‏دهد) تولید می شود و شرح و وصف فایلینگ منطقی پایگاه داده‌هاست.</a:t>
                </a:r>
                <a:endParaRPr lang="en-US" dirty="0">
                  <a:solidFill>
                    <a:srgbClr val="FF0000"/>
                  </a:solidFill>
                  <a:cs typeface="B Nazanin" pitchFamily="2" charset="-78"/>
                </a:endParaRPr>
              </a:p>
            </p:txBody>
          </p:sp>
          <p:pic>
            <p:nvPicPr>
              <p:cNvPr id="14" name="Picture 13" descr="\\VBOXSVR\mahmoud\Documents\EDU\Sharif\DB\TA\tarif_new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3898" y="4986879"/>
                <a:ext cx="630558" cy="487697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 w="28575">
                <a:solidFill>
                  <a:srgbClr val="0FC318"/>
                </a:solidFill>
              </a:ln>
              <a:effectLst>
                <a:glow rad="50800">
                  <a:srgbClr val="0FC318">
                    <a:alpha val="80000"/>
                  </a:srgbClr>
                </a:glow>
                <a:reflection blurRad="12700" stA="38000" endPos="28000" dist="5000" dir="5400000" sy="-100000" algn="bl" rotWithShape="0"/>
                <a:softEdge rad="0"/>
              </a:effectLst>
              <a:extLst/>
            </p:spPr>
          </p:pic>
        </p:grpSp>
        <p:sp>
          <p:nvSpPr>
            <p:cNvPr id="12" name="Down Arrow 11"/>
            <p:cNvSpPr/>
            <p:nvPr/>
          </p:nvSpPr>
          <p:spPr>
            <a:xfrm>
              <a:off x="4985265" y="4255989"/>
              <a:ext cx="242515" cy="468411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itchFamily="2" charset="-78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433252" y="1219200"/>
            <a:ext cx="3252652" cy="868834"/>
            <a:chOff x="304800" y="1203882"/>
            <a:chExt cx="3252652" cy="868834"/>
          </a:xfrm>
        </p:grpSpPr>
        <p:grpSp>
          <p:nvGrpSpPr>
            <p:cNvPr id="15" name="Group 14"/>
            <p:cNvGrpSpPr/>
            <p:nvPr/>
          </p:nvGrpSpPr>
          <p:grpSpPr>
            <a:xfrm>
              <a:off x="304800" y="1203882"/>
              <a:ext cx="3252652" cy="853516"/>
              <a:chOff x="283425" y="2849150"/>
              <a:chExt cx="3252652" cy="853516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H="1">
                <a:off x="2890881" y="3318177"/>
                <a:ext cx="64519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/>
            </p:nvGrpSpPr>
            <p:grpSpPr>
              <a:xfrm>
                <a:off x="283425" y="2849150"/>
                <a:ext cx="1794280" cy="853516"/>
                <a:chOff x="1502624" y="5444491"/>
                <a:chExt cx="1794280" cy="582963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 flipH="1">
                  <a:off x="1502624" y="5444491"/>
                  <a:ext cx="1794280" cy="58296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تعریف فایل‏ها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کنترل فایل‏ها</a:t>
                  </a:r>
                </a:p>
              </p:txBody>
            </p:sp>
            <p:sp>
              <p:nvSpPr>
                <p:cNvPr id="19" name="Left Brace 18"/>
                <p:cNvSpPr/>
                <p:nvPr/>
              </p:nvSpPr>
              <p:spPr>
                <a:xfrm flipH="1">
                  <a:off x="3186608" y="5544964"/>
                  <a:ext cx="94188" cy="437989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bg1">
                        <a:lumMod val="85000"/>
                      </a:schemeClr>
                    </a:solidFill>
                    <a:cs typeface="B Nazanin" pitchFamily="2" charset="-78"/>
                  </a:endParaRPr>
                </a:p>
              </p:txBody>
            </p:sp>
          </p:grpSp>
        </p:grpSp>
        <p:sp>
          <p:nvSpPr>
            <p:cNvPr id="20" name="Rounded Rectangle 19"/>
            <p:cNvSpPr/>
            <p:nvPr/>
          </p:nvSpPr>
          <p:spPr>
            <a:xfrm flipH="1">
              <a:off x="1957252" y="1219200"/>
              <a:ext cx="1064622" cy="85351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دستورهای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03091" y="4627883"/>
            <a:ext cx="4292709" cy="2077717"/>
            <a:chOff x="203091" y="4627883"/>
            <a:chExt cx="4292709" cy="2077717"/>
          </a:xfrm>
        </p:grpSpPr>
        <p:sp>
          <p:nvSpPr>
            <p:cNvPr id="7" name="Rectangle 6"/>
            <p:cNvSpPr/>
            <p:nvPr/>
          </p:nvSpPr>
          <p:spPr>
            <a:xfrm>
              <a:off x="228600" y="5105400"/>
              <a:ext cx="4267200" cy="160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r>
                <a:rPr lang="en-US" sz="1600" b="1" i="1" dirty="0" smtClean="0"/>
                <a:t>TYPE	</a:t>
              </a:r>
              <a:r>
                <a:rPr lang="en-US" sz="1600" dirty="0" smtClean="0"/>
                <a:t>STUDENT = </a:t>
              </a:r>
              <a:r>
                <a:rPr lang="en-US" sz="1600" b="1" i="1" dirty="0" smtClean="0"/>
                <a:t>RECORD</a:t>
              </a:r>
            </a:p>
            <a:p>
              <a:r>
                <a:rPr lang="en-US" sz="1600" b="1" i="1" dirty="0"/>
                <a:t>	</a:t>
              </a:r>
              <a:r>
                <a:rPr lang="en-US" sz="1600" dirty="0" smtClean="0"/>
                <a:t>STUDENT-ID	: String ;</a:t>
              </a:r>
            </a:p>
            <a:p>
              <a:r>
                <a:rPr lang="en-US" sz="1600" b="1" i="1" dirty="0"/>
                <a:t>	</a:t>
              </a:r>
              <a:r>
                <a:rPr lang="en-US" sz="1600" dirty="0" smtClean="0"/>
                <a:t>STUDENT-NAME</a:t>
              </a:r>
              <a:r>
                <a:rPr lang="en-US" sz="1600" dirty="0"/>
                <a:t>	: String </a:t>
              </a:r>
              <a:r>
                <a:rPr lang="en-US" sz="1600" dirty="0" smtClean="0"/>
                <a:t>;</a:t>
              </a:r>
              <a:endParaRPr lang="en-US" sz="1600" b="1" i="1" dirty="0" smtClean="0"/>
            </a:p>
            <a:p>
              <a:r>
                <a:rPr lang="en-US" sz="1600" b="1" i="1" dirty="0"/>
                <a:t>	</a:t>
              </a:r>
              <a:r>
                <a:rPr lang="en-US" sz="1600" dirty="0" smtClean="0"/>
                <a:t>STUDENT-LEV</a:t>
              </a:r>
              <a:r>
                <a:rPr lang="en-US" sz="1600" dirty="0"/>
                <a:t>	: String </a:t>
              </a:r>
              <a:r>
                <a:rPr lang="en-US" sz="1600" dirty="0" smtClean="0"/>
                <a:t>;</a:t>
              </a:r>
              <a:endParaRPr lang="en-US" sz="1600" b="1" i="1" dirty="0" smtClean="0"/>
            </a:p>
            <a:p>
              <a:r>
                <a:rPr lang="en-US" sz="1600" b="1" i="1" dirty="0"/>
                <a:t>	</a:t>
              </a:r>
              <a:r>
                <a:rPr lang="en-US" sz="1600" dirty="0" smtClean="0"/>
                <a:t>STUDENT-MJR</a:t>
              </a:r>
              <a:r>
                <a:rPr lang="en-US" sz="1600" dirty="0"/>
                <a:t>	: String </a:t>
              </a:r>
              <a:r>
                <a:rPr lang="en-US" sz="1600" dirty="0" smtClean="0"/>
                <a:t>;</a:t>
              </a:r>
            </a:p>
            <a:p>
              <a:r>
                <a:rPr lang="en-US" sz="1600" b="1" i="1" dirty="0"/>
                <a:t>	</a:t>
              </a:r>
              <a:r>
                <a:rPr lang="en-US" sz="1600" dirty="0" smtClean="0"/>
                <a:t>STUDENT-DEPT</a:t>
              </a:r>
              <a:r>
                <a:rPr lang="en-US" sz="1600" dirty="0"/>
                <a:t>	: String </a:t>
              </a:r>
              <a:r>
                <a:rPr lang="en-US" sz="1600" dirty="0" smtClean="0"/>
                <a:t>;</a:t>
              </a:r>
              <a:endParaRPr lang="en-US" sz="1600" b="1" i="1" dirty="0" smtClean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3091" y="4627883"/>
              <a:ext cx="3093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Create Table</a:t>
              </a:r>
              <a:r>
                <a:rPr lang="en-US" dirty="0" smtClean="0"/>
                <a:t> STT 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026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داخلی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اطلاعاتی که طراح-پیاده ساز به سیستم می‏دهد (مانند نمایه) در دید داخلی تاثیر می‏گذارد. 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در سیستم‏های جدولی: </a:t>
            </a:r>
            <a:r>
              <a:rPr lang="fa-IR" dirty="0"/>
              <a:t>خود سیستم روی </a:t>
            </a:r>
            <a:r>
              <a:rPr lang="fa-IR" dirty="0" smtClean="0"/>
              <a:t>کلید اصلی (</a:t>
            </a:r>
            <a:r>
              <a:rPr lang="en-US" sz="1900" dirty="0" smtClean="0"/>
              <a:t>PK</a:t>
            </a:r>
            <a:r>
              <a:rPr lang="fa-IR" sz="1900" dirty="0" smtClean="0"/>
              <a:t>) </a:t>
            </a:r>
            <a:r>
              <a:rPr lang="fa-IR" dirty="0" smtClean="0"/>
              <a:t>نمایه خودکار </a:t>
            </a:r>
            <a:r>
              <a:rPr lang="fa-IR" dirty="0"/>
              <a:t>(</a:t>
            </a:r>
            <a:r>
              <a:rPr lang="en-US" sz="1900" dirty="0"/>
              <a:t>Automatic Index</a:t>
            </a:r>
            <a:r>
              <a:rPr lang="fa-IR" dirty="0"/>
              <a:t>) ایجاد می‏</a:t>
            </a:r>
            <a:r>
              <a:rPr lang="fa-IR" dirty="0" smtClean="0"/>
              <a:t>کند. </a:t>
            </a:r>
            <a:r>
              <a:rPr lang="fa-IR" dirty="0"/>
              <a:t>(</a:t>
            </a:r>
            <a:r>
              <a:rPr lang="fa-IR" dirty="0" smtClean="0"/>
              <a:t>عمدتاً</a:t>
            </a:r>
            <a:r>
              <a:rPr lang="en-US" dirty="0" smtClean="0"/>
              <a:t> </a:t>
            </a:r>
            <a:r>
              <a:rPr lang="fa-IR" dirty="0" smtClean="0"/>
              <a:t> </a:t>
            </a:r>
            <a:r>
              <a:rPr lang="en-US" sz="1900" dirty="0"/>
              <a:t>B-Tree</a:t>
            </a:r>
            <a:r>
              <a:rPr lang="fa-IR" dirty="0" smtClean="0"/>
              <a:t>)</a:t>
            </a:r>
            <a:endParaRPr lang="en-US" dirty="0" smtClean="0"/>
          </a:p>
          <a:p>
            <a:pPr lvl="1"/>
            <a:r>
              <a:rPr lang="fa-IR" dirty="0" smtClean="0"/>
              <a:t>تفاوت نمایه خوشه‌ساز (</a:t>
            </a:r>
            <a:r>
              <a:rPr lang="en-US" dirty="0" smtClean="0"/>
              <a:t>Clustered</a:t>
            </a:r>
            <a:r>
              <a:rPr lang="fa-IR" dirty="0" smtClean="0"/>
              <a:t>) با نمایه ناخوشه‌ساز (</a:t>
            </a:r>
            <a:r>
              <a:rPr lang="en-US" dirty="0" smtClean="0"/>
              <a:t>Non Clustered</a:t>
            </a:r>
            <a:r>
              <a:rPr lang="fa-IR" dirty="0" smtClean="0"/>
              <a:t>) چیست؟</a:t>
            </a:r>
          </a:p>
          <a:p>
            <a:pPr lvl="1"/>
            <a:r>
              <a:rPr lang="fa-IR" dirty="0" smtClean="0"/>
              <a:t>برای ایجاد نمایه روی دیگر ستون ها، پیاده‌ساز باید درخواست کند.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ایجاد نمایه بر روی </a:t>
            </a:r>
            <a:r>
              <a:rPr lang="fa-IR" dirty="0"/>
              <a:t>ستون </a:t>
            </a:r>
            <a:r>
              <a:rPr lang="en-US" sz="1900" dirty="0" smtClean="0"/>
              <a:t>STNAME</a:t>
            </a:r>
            <a:r>
              <a:rPr lang="fa-IR" sz="1900" dirty="0" smtClean="0"/>
              <a:t> </a:t>
            </a:r>
            <a:r>
              <a:rPr lang="fa-IR" dirty="0" smtClean="0"/>
              <a:t>که </a:t>
            </a:r>
            <a:r>
              <a:rPr lang="en-US" sz="1900" dirty="0" smtClean="0"/>
              <a:t>PK</a:t>
            </a:r>
            <a:r>
              <a:rPr lang="fa-IR" sz="1900" dirty="0" smtClean="0"/>
              <a:t> </a:t>
            </a:r>
            <a:r>
              <a:rPr lang="fa-IR" dirty="0" smtClean="0"/>
              <a:t>نیست: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228600" y="5334000"/>
            <a:ext cx="4267200" cy="175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sz="1600" b="1" dirty="0" smtClean="0">
                <a:cs typeface="B Nazanin" pitchFamily="2" charset="-78"/>
              </a:rPr>
              <a:t>CREATE   INDEX    </a:t>
            </a:r>
            <a:r>
              <a:rPr lang="en-US" sz="1600" dirty="0" smtClean="0">
                <a:cs typeface="B Nazanin" pitchFamily="2" charset="-78"/>
              </a:rPr>
              <a:t>SNNAMEX</a:t>
            </a:r>
          </a:p>
          <a:p>
            <a:r>
              <a:rPr lang="en-US" sz="1600" b="1" dirty="0">
                <a:cs typeface="B Nazanin" pitchFamily="2" charset="-78"/>
              </a:rPr>
              <a:t>	</a:t>
            </a:r>
          </a:p>
          <a:p>
            <a:r>
              <a:rPr lang="en-US" sz="1600" b="1" dirty="0" smtClean="0">
                <a:cs typeface="B Nazanin" pitchFamily="2" charset="-78"/>
              </a:rPr>
              <a:t>	ON    </a:t>
            </a:r>
            <a:r>
              <a:rPr lang="en-US" sz="1600" dirty="0" smtClean="0">
                <a:cs typeface="B Nazanin" pitchFamily="2" charset="-78"/>
              </a:rPr>
              <a:t>STT ( STNAME )</a:t>
            </a:r>
          </a:p>
          <a:p>
            <a:r>
              <a:rPr lang="en-US" sz="1600" b="1" dirty="0" smtClean="0">
                <a:cs typeface="B Nazanin" pitchFamily="2" charset="-78"/>
              </a:rPr>
              <a:t>--------------------------------------------------</a:t>
            </a:r>
          </a:p>
          <a:p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[ CLUSTERED ]    ?     </a:t>
            </a:r>
            <a:r>
              <a:rPr lang="fa-IR" sz="1600" b="1" dirty="0" smtClean="0">
                <a:cs typeface="B Nazanin" pitchFamily="2" charset="-78"/>
              </a:rPr>
              <a:t>خوشه‏بندی</a:t>
            </a:r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4932683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3352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43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داخلی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 smtClean="0"/>
              <a:t>     ویژگی‏های </a:t>
            </a:r>
            <a:r>
              <a:rPr lang="fa-IR" dirty="0"/>
              <a:t>ستون </a:t>
            </a:r>
            <a:r>
              <a:rPr lang="fa-IR" dirty="0" smtClean="0"/>
              <a:t>شاخص؟</a:t>
            </a:r>
            <a:endParaRPr lang="fa-IR" dirty="0"/>
          </a:p>
          <a:p>
            <a:pPr lvl="2">
              <a:buFont typeface="Wingdings" pitchFamily="2" charset="2"/>
              <a:buChar char="ü"/>
            </a:pPr>
            <a:r>
              <a:rPr lang="fa-IR" dirty="0"/>
              <a:t>تغییر ناپذیر (حتی الامکان)</a:t>
            </a:r>
          </a:p>
          <a:p>
            <a:pPr lvl="2">
              <a:buFont typeface="Wingdings" pitchFamily="2" charset="2"/>
              <a:buChar char="ü"/>
            </a:pPr>
            <a:r>
              <a:rPr lang="fa-IR" dirty="0"/>
              <a:t>پرکاربرد در کلاز  </a:t>
            </a:r>
            <a:r>
              <a:rPr lang="en-US" dirty="0"/>
              <a:t>WHERE</a:t>
            </a:r>
            <a:endParaRPr lang="fa-IR" dirty="0"/>
          </a:p>
          <a:p>
            <a:pPr lvl="2">
              <a:buFont typeface="Wingdings" pitchFamily="2" charset="2"/>
              <a:buChar char="ü"/>
            </a:pPr>
            <a:r>
              <a:rPr lang="fa-IR" dirty="0"/>
              <a:t>...  </a:t>
            </a:r>
            <a:r>
              <a:rPr lang="fa-IR" dirty="0" smtClean="0"/>
              <a:t>؟</a:t>
            </a:r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حذف شاخص: 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با اجرای دستور                              </a:t>
            </a:r>
            <a:r>
              <a:rPr lang="en-US" dirty="0" smtClean="0"/>
              <a:t> </a:t>
            </a:r>
            <a:r>
              <a:rPr lang="fa-IR" dirty="0" smtClean="0"/>
              <a:t>در سیستم چه اتفاقی می‏افتد؟</a:t>
            </a:r>
            <a:endParaRPr lang="en-US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مثالی از وضعیتی بیان کنید که براساس آن طراح-پیاده</a:t>
            </a:r>
            <a:r>
              <a:rPr lang="fa-IR" dirty="0"/>
              <a:t>‌</a:t>
            </a:r>
            <a:r>
              <a:rPr lang="fa-IR" dirty="0" smtClean="0"/>
              <a:t>ساز تصمیم به ایجاد نمایه می</a:t>
            </a:r>
            <a:r>
              <a:rPr lang="fa-IR" dirty="0"/>
              <a:t>‌</a:t>
            </a:r>
            <a:r>
              <a:rPr lang="fa-IR" dirty="0" smtClean="0"/>
              <a:t>گیرد.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3428390"/>
            <a:ext cx="4267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sz="1600" b="1" dirty="0" smtClean="0"/>
              <a:t>DROP	INDEX	</a:t>
            </a:r>
            <a:r>
              <a:rPr lang="en-US" sz="1600" dirty="0" smtClean="0"/>
              <a:t>SNX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52" y="3235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3" y="44196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1393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0" name="Group 9"/>
          <p:cNvGrpSpPr/>
          <p:nvPr/>
        </p:nvGrpSpPr>
        <p:grpSpPr>
          <a:xfrm>
            <a:off x="4706411" y="4191000"/>
            <a:ext cx="1922989" cy="853516"/>
            <a:chOff x="4401611" y="4328084"/>
            <a:chExt cx="1922989" cy="853516"/>
          </a:xfrm>
        </p:grpSpPr>
        <p:sp>
          <p:nvSpPr>
            <p:cNvPr id="8" name="Rounded Rectangle 7"/>
            <p:cNvSpPr/>
            <p:nvPr/>
          </p:nvSpPr>
          <p:spPr>
            <a:xfrm flipH="1">
              <a:off x="4401611" y="4328084"/>
              <a:ext cx="1794280" cy="85351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DROP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  </a:t>
              </a:r>
              <a:r>
                <a:rPr lang="en-US" sz="1600" b="1" dirty="0">
                  <a:solidFill>
                    <a:schemeClr val="tx1"/>
                  </a:solidFill>
                </a:rPr>
                <a:t>TABLE</a:t>
              </a:r>
              <a:endParaRPr lang="fa-IR" sz="1600" b="1" dirty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DROP   INDEX</a:t>
              </a:r>
            </a:p>
          </p:txBody>
        </p:sp>
        <p:sp>
          <p:nvSpPr>
            <p:cNvPr id="9" name="Left Brace 8"/>
            <p:cNvSpPr/>
            <p:nvPr/>
          </p:nvSpPr>
          <p:spPr>
            <a:xfrm flipH="1">
              <a:off x="6230412" y="4475186"/>
              <a:ext cx="94188" cy="64126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4" y="5344271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3841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منطقی </a:t>
            </a:r>
            <a:r>
              <a:rPr lang="en-US" dirty="0" smtClean="0"/>
              <a:t>DBMS</a:t>
            </a:r>
            <a:r>
              <a:rPr lang="fa-IR" dirty="0" smtClean="0"/>
              <a:t> نسبت به داده‏های ذخیره‌شده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sz="1200" b="1" dirty="0" smtClean="0"/>
          </a:p>
          <a:p>
            <a:r>
              <a:rPr lang="en-US" b="1" dirty="0" smtClean="0"/>
              <a:t>DBMS</a:t>
            </a:r>
            <a:endParaRPr lang="en-US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3894605" y="2362200"/>
            <a:ext cx="3877795" cy="1600200"/>
            <a:chOff x="3894605" y="2362200"/>
            <a:chExt cx="3877795" cy="1600200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7086600" y="2743200"/>
              <a:ext cx="685800" cy="12192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 flipH="1">
              <a:off x="3894605" y="2362200"/>
              <a:ext cx="3217981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rgbClr val="00D000"/>
                  </a:solidFill>
                  <a:cs typeface="B Nazanin" pitchFamily="2" charset="-78"/>
                </a:rPr>
                <a:t>می‏داند</a:t>
              </a: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>
                  <a:solidFill>
                    <a:schemeClr val="tx1"/>
                  </a:solidFill>
                </a:rPr>
                <a:t>جنبه‌های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فایلینگ منطقی [مجازی]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 flipH="1">
            <a:off x="228600" y="1400926"/>
            <a:ext cx="3594791" cy="43140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چه فایل‏هایی دارد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نگاشت سطح ادراکی به سطح داخلی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صفحات (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Pages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) فضای پایگاه داده کاربر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فرمت رکورد هر فایل [رکورد داخلی]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ساختار هر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فایل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کلید(ها)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استراتژی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دستیابی </a:t>
            </a: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به رکوردها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توالی منطقی رکوردها در صفحات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اندازه جاری هر فایل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اندازه گسترش فایل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اطلاعات همگانی 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ارتباط منطقی بین فایل‏ها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....</a:t>
            </a:r>
          </a:p>
        </p:txBody>
      </p:sp>
      <p:sp>
        <p:nvSpPr>
          <p:cNvPr id="11" name="Left Brace 10"/>
          <p:cNvSpPr/>
          <p:nvPr/>
        </p:nvSpPr>
        <p:spPr>
          <a:xfrm flipH="1">
            <a:off x="3705583" y="1371600"/>
            <a:ext cx="325164" cy="4314078"/>
          </a:xfrm>
          <a:prstGeom prst="leftBrace">
            <a:avLst>
              <a:gd name="adj1" fmla="val 42619"/>
              <a:gd name="adj2" fmla="val 315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6200" y="4156936"/>
            <a:ext cx="1600200" cy="1710464"/>
            <a:chOff x="160806" y="3680524"/>
            <a:chExt cx="1600200" cy="1710464"/>
          </a:xfrm>
        </p:grpSpPr>
        <p:grpSp>
          <p:nvGrpSpPr>
            <p:cNvPr id="22" name="Group 21"/>
            <p:cNvGrpSpPr/>
            <p:nvPr/>
          </p:nvGrpSpPr>
          <p:grpSpPr>
            <a:xfrm>
              <a:off x="237006" y="3680524"/>
              <a:ext cx="1524000" cy="739076"/>
              <a:chOff x="237006" y="3680524"/>
              <a:chExt cx="1524000" cy="739076"/>
            </a:xfrm>
          </p:grpSpPr>
          <p:cxnSp>
            <p:nvCxnSpPr>
              <p:cNvPr id="18" name="Straight Arrow Connector 17"/>
              <p:cNvCxnSpPr>
                <a:endCxn id="19" idx="1"/>
              </p:cNvCxnSpPr>
              <p:nvPr/>
            </p:nvCxnSpPr>
            <p:spPr>
              <a:xfrm flipH="1" flipV="1">
                <a:off x="928780" y="3899518"/>
                <a:ext cx="832226" cy="5200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 flipH="1">
                <a:off x="23700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BOF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60806" y="4137724"/>
              <a:ext cx="1524000" cy="437988"/>
              <a:chOff x="237006" y="3680524"/>
              <a:chExt cx="1524000" cy="437988"/>
            </a:xfrm>
          </p:grpSpPr>
          <p:cxnSp>
            <p:nvCxnSpPr>
              <p:cNvPr id="24" name="Straight Arrow Connector 23"/>
              <p:cNvCxnSpPr>
                <a:endCxn id="25" idx="1"/>
              </p:cNvCxnSpPr>
              <p:nvPr/>
            </p:nvCxnSpPr>
            <p:spPr>
              <a:xfrm flipH="1" flipV="1">
                <a:off x="928780" y="3899518"/>
                <a:ext cx="832226" cy="628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/>
              <p:cNvSpPr/>
              <p:nvPr/>
            </p:nvSpPr>
            <p:spPr>
              <a:xfrm flipH="1">
                <a:off x="23700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EOF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37006" y="4419600"/>
              <a:ext cx="1524000" cy="609600"/>
              <a:chOff x="237006" y="3508912"/>
              <a:chExt cx="1524000" cy="609600"/>
            </a:xfrm>
          </p:grpSpPr>
          <p:cxnSp>
            <p:nvCxnSpPr>
              <p:cNvPr id="28" name="Straight Arrow Connector 27"/>
              <p:cNvCxnSpPr>
                <a:endCxn id="29" idx="1"/>
              </p:cNvCxnSpPr>
              <p:nvPr/>
            </p:nvCxnSpPr>
            <p:spPr>
              <a:xfrm flipH="1">
                <a:off x="928780" y="3508912"/>
                <a:ext cx="832226" cy="39060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ounded Rectangle 28"/>
              <p:cNvSpPr/>
              <p:nvPr/>
            </p:nvSpPr>
            <p:spPr>
              <a:xfrm flipH="1">
                <a:off x="23700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R/W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ounded Rectangle 30"/>
                <p:cNvSpPr/>
                <p:nvPr/>
              </p:nvSpPr>
              <p:spPr>
                <a:xfrm flipH="1">
                  <a:off x="237006" y="4953000"/>
                  <a:ext cx="691774" cy="43798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fa-IR" sz="1600" b="1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</mc:Choice>
          <mc:Fallback xmlns="">
            <p:sp>
              <p:nvSpPr>
                <p:cNvPr id="31" name="Rounded 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7006" y="4953000"/>
                  <a:ext cx="691774" cy="437988"/>
                </a:xfrm>
                <a:prstGeom prst="round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3894605" y="4178771"/>
            <a:ext cx="3877795" cy="1890592"/>
            <a:chOff x="3792418" y="1054571"/>
            <a:chExt cx="3877795" cy="1890592"/>
          </a:xfrm>
        </p:grpSpPr>
        <p:cxnSp>
          <p:nvCxnSpPr>
            <p:cNvPr id="36" name="Straight Arrow Connector 35"/>
            <p:cNvCxnSpPr/>
            <p:nvPr/>
          </p:nvCxnSpPr>
          <p:spPr>
            <a:xfrm flipH="1">
              <a:off x="7010401" y="1054571"/>
              <a:ext cx="659812" cy="161242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 flipH="1">
              <a:off x="3792418" y="2362200"/>
              <a:ext cx="3217981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rgbClr val="FF0000"/>
                  </a:solidFill>
                  <a:cs typeface="B Nazanin" pitchFamily="2" charset="-78"/>
                </a:rPr>
                <a:t>نمی‏داند</a:t>
              </a: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جنبه های فایلینگ فیزیکی</a:t>
              </a: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 flipH="1" flipV="1">
            <a:off x="1752600" y="4876800"/>
            <a:ext cx="416113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23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منطقی </a:t>
            </a:r>
            <a:r>
              <a:rPr lang="en-US" dirty="0"/>
              <a:t>DBMS</a:t>
            </a:r>
            <a:r>
              <a:rPr lang="fa-IR" dirty="0"/>
              <a:t> نسبت به داده‏های </a:t>
            </a:r>
            <a:r>
              <a:rPr lang="fa-IR" dirty="0" smtClean="0"/>
              <a:t>ذخیره‌شده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fa-IR" dirty="0" smtClean="0"/>
          </a:p>
          <a:p>
            <a:pPr lvl="1"/>
            <a:endParaRPr lang="fa-IR" dirty="0"/>
          </a:p>
          <a:p>
            <a:r>
              <a:rPr lang="en-US" b="1" dirty="0"/>
              <a:t>DBMS</a:t>
            </a:r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</a:t>
            </a:r>
            <a:r>
              <a:rPr lang="en-US" dirty="0" smtClean="0"/>
              <a:t>Locality</a:t>
            </a:r>
            <a:r>
              <a:rPr lang="fa-IR" dirty="0" smtClean="0"/>
              <a:t> چیست و بر کدام یک از عملیات روی فایل‏ها تاثیر می‏گذارد؟</a:t>
            </a: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سطح فایلینگ مجازی چیست؟</a:t>
            </a:r>
            <a:endParaRPr lang="fa-IR" dirty="0"/>
          </a:p>
        </p:txBody>
      </p:sp>
      <p:sp>
        <p:nvSpPr>
          <p:cNvPr id="13" name="Rounded Rectangle 12"/>
          <p:cNvSpPr/>
          <p:nvPr/>
        </p:nvSpPr>
        <p:spPr>
          <a:xfrm flipH="1">
            <a:off x="-1" y="2232903"/>
            <a:ext cx="4392159" cy="20125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چگونگی نشست فایل‏ها روی دیسک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استراتژی دستیابی (مثلا </a:t>
            </a: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نمایه) چگونه پیاده‏سازی شده‏اند.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اندازه بلاک (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Block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)  فیزیکی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جزئیات تکنیک‏های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Blocking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Locality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رکوردهای فایل‏ها 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توالی منطقی رکوردها چگونه پیاده‏سازی شده‏اند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...</a:t>
            </a:r>
          </a:p>
        </p:txBody>
      </p:sp>
      <p:sp>
        <p:nvSpPr>
          <p:cNvPr id="14" name="Left Brace 13"/>
          <p:cNvSpPr/>
          <p:nvPr/>
        </p:nvSpPr>
        <p:spPr>
          <a:xfrm flipH="1">
            <a:off x="4287742" y="2110179"/>
            <a:ext cx="325164" cy="2435184"/>
          </a:xfrm>
          <a:prstGeom prst="leftBrace">
            <a:avLst>
              <a:gd name="adj1" fmla="val 42619"/>
              <a:gd name="adj2" fmla="val 5048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657600" y="1447800"/>
            <a:ext cx="4114800" cy="963964"/>
            <a:chOff x="3581400" y="2922237"/>
            <a:chExt cx="4114800" cy="963964"/>
          </a:xfrm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7112586" y="3213719"/>
              <a:ext cx="583614" cy="67248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 flipH="1">
              <a:off x="3581400" y="2922237"/>
              <a:ext cx="3505200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rgbClr val="00D000"/>
                  </a:solidFill>
                  <a:cs typeface="B Nazanin" pitchFamily="2" charset="-78"/>
                </a:rPr>
                <a:t>می‏داند</a:t>
              </a: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جنبه های فایلینگ منطقی [مجازی] ....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70805" y="2564163"/>
            <a:ext cx="3801595" cy="990600"/>
            <a:chOff x="3792418" y="1954563"/>
            <a:chExt cx="3801595" cy="990600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7010401" y="1954563"/>
              <a:ext cx="583612" cy="712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 flipH="1">
              <a:off x="3792418" y="2362200"/>
              <a:ext cx="3217981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rgbClr val="FF0000"/>
                  </a:solidFill>
                  <a:cs typeface="B Nazanin" pitchFamily="2" charset="-78"/>
                </a:rPr>
                <a:t>نمی‏داند</a:t>
              </a: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جنبه های فایلینگ فیزیکی</a:t>
              </a:r>
              <a:endParaRPr lang="fa-IR" sz="1400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pic>
        <p:nvPicPr>
          <p:cNvPr id="3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5043293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5936392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33767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فایلینگ مجازی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در بعضی از سیستم‏های مدیریت جدید، سیستمِ مدیریت، کل فضای پایگاه داده را به صورت </a:t>
                </a:r>
                <a:r>
                  <a:rPr lang="fa-IR" b="1" dirty="0" smtClean="0"/>
                  <a:t>مجموعه‏ای از مجموعه صفحات</a:t>
                </a:r>
                <a:r>
                  <a:rPr lang="fa-IR" dirty="0" smtClean="0"/>
                  <a:t> می‏بیند، یعنی نوعی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نمای مجازی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 </a:t>
                </a:r>
                <a:r>
                  <a:rPr lang="fa-IR" dirty="0" smtClean="0"/>
                  <a:t>از داده‏های ذخیره‌شده در پایگاه داده دارد.</a:t>
                </a:r>
              </a:p>
              <a:p>
                <a:pPr marL="0" indent="0">
                  <a:buNone/>
                </a:pPr>
                <a:r>
                  <a:rPr lang="fa-IR" dirty="0" smtClean="0"/>
                  <a:t>           در سطح فایلینگ مجازی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𝑫𝑩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𝒑𝒂𝒈𝒆𝒔</m:t>
                            </m:r>
                          </m:e>
                        </m:d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pPr marL="457200" lvl="1" indent="0">
                  <a:buNone/>
                </a:pPr>
                <a:r>
                  <a:rPr lang="fa-IR" dirty="0" smtClean="0"/>
                  <a:t>   </a:t>
                </a: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fa-IR" dirty="0" smtClean="0"/>
              </a:p>
              <a:p>
                <a:pPr marL="457200" lvl="1" indent="0">
                  <a:buNone/>
                </a:pPr>
                <a:endParaRPr lang="fa-IR" dirty="0"/>
              </a:p>
              <a:p>
                <a:pPr marL="457200" lvl="1" indent="0"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  سیستمِ مدیریت، بعد </a:t>
                </a:r>
                <a:r>
                  <a:rPr lang="fa-IR" dirty="0"/>
                  <a:t>از خواندن </a:t>
                </a:r>
                <a:r>
                  <a:rPr lang="fa-IR" dirty="0" smtClean="0"/>
                  <a:t>صفحات چه </a:t>
                </a:r>
                <a:r>
                  <a:rPr lang="fa-IR" dirty="0"/>
                  <a:t>می‌کند؟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3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22453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85049"/>
              </p:ext>
            </p:extLst>
          </p:nvPr>
        </p:nvGraphicFramePr>
        <p:xfrm>
          <a:off x="533400" y="304851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شِماره صفحات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تعداد صفحات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نام جدول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p1</a:t>
                      </a:r>
                      <a:r>
                        <a:rPr lang="en-US" baseline="0" dirty="0" smtClean="0"/>
                        <a:t> … p10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p15 … p29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P101 … P1000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STCOT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3400" y="4800600"/>
            <a:ext cx="42672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SELECT   </a:t>
            </a:r>
            <a:r>
              <a:rPr lang="en-US" sz="1600" dirty="0" smtClean="0"/>
              <a:t>STT.*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	</a:t>
            </a:r>
            <a:r>
              <a:rPr lang="en-US" sz="1600" b="1" dirty="0" smtClean="0"/>
              <a:t>WHERE  </a:t>
            </a:r>
            <a:r>
              <a:rPr lang="en-US" sz="1600" dirty="0" smtClean="0"/>
              <a:t>STID = ‘444’</a:t>
            </a:r>
          </a:p>
          <a:p>
            <a:pPr>
              <a:lnSpc>
                <a:spcPct val="150000"/>
              </a:lnSpc>
            </a:pPr>
            <a:endParaRPr lang="en-US" sz="1200" b="1" dirty="0"/>
          </a:p>
          <a:p>
            <a:r>
              <a:rPr lang="en-US" sz="1600" b="1" dirty="0"/>
              <a:t>DBMS :	READ 	</a:t>
            </a:r>
            <a:r>
              <a:rPr lang="en-US" sz="1600" dirty="0"/>
              <a:t>P1</a:t>
            </a:r>
          </a:p>
          <a:p>
            <a:pPr algn="r" rtl="1"/>
            <a:r>
              <a:rPr lang="en-US" sz="1600" dirty="0"/>
              <a:t>	</a:t>
            </a:r>
            <a:r>
              <a:rPr lang="fa-IR" sz="1600" dirty="0" smtClean="0">
                <a:cs typeface="B Nazanin" pitchFamily="2" charset="-78"/>
              </a:rPr>
              <a:t>(فرض </a:t>
            </a:r>
            <a:r>
              <a:rPr lang="fa-IR" sz="1600" dirty="0">
                <a:cs typeface="B Nazanin" pitchFamily="2" charset="-78"/>
              </a:rPr>
              <a:t>کنید </a:t>
            </a:r>
            <a:r>
              <a:rPr lang="en-US" sz="1600" dirty="0">
                <a:cs typeface="B Nazanin" pitchFamily="2" charset="-78"/>
              </a:rPr>
              <a:t> ‘444’</a:t>
            </a:r>
            <a:r>
              <a:rPr lang="fa-IR" sz="1600" dirty="0">
                <a:cs typeface="B Nazanin" pitchFamily="2" charset="-78"/>
              </a:rPr>
              <a:t> در </a:t>
            </a:r>
            <a:r>
              <a:rPr lang="en-US" sz="1600" dirty="0">
                <a:cs typeface="B Nazanin" pitchFamily="2" charset="-78"/>
              </a:rPr>
              <a:t>P1</a:t>
            </a:r>
            <a:r>
              <a:rPr lang="fa-IR" sz="1600" dirty="0">
                <a:cs typeface="B Nazanin" pitchFamily="2" charset="-78"/>
              </a:rPr>
              <a:t> است)</a:t>
            </a:r>
            <a:endParaRPr lang="en-US" sz="1600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endParaRPr lang="en-US" sz="1600" b="1" dirty="0" smtClean="0"/>
          </a:p>
        </p:txBody>
      </p:sp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5936392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13341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070C0"/>
                </a:solidFill>
              </a:rPr>
              <a:t>دید (نمای) خارجی</a:t>
            </a:r>
          </a:p>
          <a:p>
            <a:pPr marL="457200" lvl="1" indent="0">
              <a:buNone/>
            </a:pPr>
            <a:r>
              <a:rPr lang="fa-IR" dirty="0" smtClean="0"/>
              <a:t>         دید کاربر</a:t>
            </a:r>
            <a:r>
              <a:rPr lang="fa-IR" dirty="0"/>
              <a:t> </a:t>
            </a:r>
            <a:r>
              <a:rPr lang="fa-IR" dirty="0" smtClean="0"/>
              <a:t>(برنامه ساز) خاص است نسبت به داده‏های ذخیره‌شده [مثلا دید یک </a:t>
            </a:r>
            <a:r>
              <a:rPr lang="en-US" sz="1800" dirty="0" smtClean="0"/>
              <a:t>AP</a:t>
            </a:r>
            <a:r>
              <a:rPr lang="fa-IR" sz="1800" dirty="0" smtClean="0"/>
              <a:t> </a:t>
            </a:r>
            <a:r>
              <a:rPr lang="fa-IR" dirty="0" smtClean="0"/>
              <a:t>نویس]</a:t>
            </a:r>
          </a:p>
          <a:p>
            <a:pPr lvl="1">
              <a:buFont typeface="Wingdings" pitchFamily="2" charset="2"/>
              <a:buChar char="ü"/>
            </a:pPr>
            <a:r>
              <a:rPr lang="fa-IR" b="1" dirty="0" smtClean="0"/>
              <a:t>دید جزئی (</a:t>
            </a:r>
            <a:r>
              <a:rPr lang="en-US" sz="1800" b="1" dirty="0" smtClean="0"/>
              <a:t>Partial</a:t>
            </a:r>
            <a:r>
              <a:rPr lang="fa-IR" b="1" dirty="0" smtClean="0"/>
              <a:t>): </a:t>
            </a:r>
            <a:r>
              <a:rPr lang="fa-IR" dirty="0" smtClean="0"/>
              <a:t>دربرگیرنده نیازهای داده‏ای یک کاربر مشخص [برای یک </a:t>
            </a:r>
            <a:r>
              <a:rPr lang="en-US" sz="1800" dirty="0" smtClean="0"/>
              <a:t>AP</a:t>
            </a:r>
            <a:r>
              <a:rPr lang="fa-IR" sz="1800" dirty="0" smtClean="0"/>
              <a:t> </a:t>
            </a:r>
            <a:r>
              <a:rPr lang="fa-IR" dirty="0" smtClean="0"/>
              <a:t>مشخص]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مطرح در سطح انتزاعی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آیا این ساختار داده همان ساختار داده سطح دید ادراکی است؟ </a:t>
            </a:r>
          </a:p>
          <a:p>
            <a:pPr lvl="1">
              <a:buFont typeface="Wingdings" pitchFamily="2" charset="2"/>
              <a:buChar char="ü"/>
            </a:pPr>
            <a:endParaRPr lang="fa-IR" dirty="0" smtClean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روی </a:t>
            </a:r>
            <a:r>
              <a:rPr lang="fa-IR" dirty="0"/>
              <a:t>دید ادراکی طراحی </a:t>
            </a:r>
            <a:r>
              <a:rPr lang="fa-IR" dirty="0" smtClean="0"/>
              <a:t>و تعریف می‏شود.</a:t>
            </a:r>
          </a:p>
          <a:p>
            <a:pPr lvl="1">
              <a:buFont typeface="Wingdings" pitchFamily="2" charset="2"/>
              <a:buChar char="ü"/>
            </a:pPr>
            <a:endParaRPr lang="fa-IR" sz="900" dirty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 </a:t>
            </a:r>
            <a:endParaRPr lang="fa-IR" dirty="0"/>
          </a:p>
          <a:p>
            <a:pPr lvl="1"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692" y="19591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10" name="Group 9"/>
          <p:cNvGrpSpPr/>
          <p:nvPr/>
        </p:nvGrpSpPr>
        <p:grpSpPr>
          <a:xfrm>
            <a:off x="2549283" y="2971800"/>
            <a:ext cx="3622917" cy="437988"/>
            <a:chOff x="2590800" y="2676606"/>
            <a:chExt cx="3622917" cy="437988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580589" y="2967825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 flipH="1">
              <a:off x="2590800" y="2676606"/>
              <a:ext cx="3076032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مبتنی بر یک</a:t>
              </a:r>
              <a:r>
                <a:rPr lang="fa-IR" dirty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ساختار داده‏‏ای مشخص</a:t>
              </a:r>
            </a:p>
          </p:txBody>
        </p:sp>
      </p:grpSp>
      <p:pic>
        <p:nvPicPr>
          <p:cNvPr id="1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3948171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2" name="Group 11"/>
          <p:cNvGrpSpPr/>
          <p:nvPr/>
        </p:nvGrpSpPr>
        <p:grpSpPr>
          <a:xfrm>
            <a:off x="6154211" y="5562600"/>
            <a:ext cx="1922989" cy="853516"/>
            <a:chOff x="4401611" y="4328084"/>
            <a:chExt cx="1922989" cy="853516"/>
          </a:xfrm>
        </p:grpSpPr>
        <p:sp>
          <p:nvSpPr>
            <p:cNvPr id="13" name="Rounded Rectangle 12"/>
            <p:cNvSpPr/>
            <p:nvPr/>
          </p:nvSpPr>
          <p:spPr>
            <a:xfrm flipH="1">
              <a:off x="4401611" y="4328084"/>
              <a:ext cx="1794280" cy="85351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یک کاربر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چند کاربر</a:t>
              </a:r>
              <a:endParaRPr lang="en-US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 flipH="1">
              <a:off x="6230412" y="4475186"/>
              <a:ext cx="94188" cy="64126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40166" y="5577916"/>
            <a:ext cx="2194034" cy="437988"/>
            <a:chOff x="4267305" y="2644331"/>
            <a:chExt cx="2194034" cy="437988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5828211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 flipH="1">
              <a:off x="4267305" y="2644331"/>
              <a:ext cx="1524000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چند دید متفاوت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24400" y="5991191"/>
            <a:ext cx="2196737" cy="437988"/>
            <a:chOff x="4227591" y="2644331"/>
            <a:chExt cx="2196737" cy="437988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5791200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 flipH="1">
              <a:off x="4227591" y="2644331"/>
              <a:ext cx="1547948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یک دید مشترک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28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>
            <a:normAutofit fontScale="92500"/>
          </a:bodyPr>
          <a:lstStyle/>
          <a:p>
            <a:pPr lvl="1">
              <a:buFont typeface="Wingdings" pitchFamily="2" charset="2"/>
              <a:buChar char="ü"/>
            </a:pPr>
            <a:r>
              <a:rPr lang="fa-IR" dirty="0" smtClean="0"/>
              <a:t>توصیف دید خارجی </a:t>
            </a:r>
          </a:p>
          <a:p>
            <a:pPr lvl="1">
              <a:buFont typeface="Wingdings" pitchFamily="2" charset="2"/>
              <a:buChar char="ü"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endParaRPr lang="fa-IR" dirty="0" smtClean="0"/>
          </a:p>
          <a:p>
            <a:pPr lvl="1">
              <a:buFont typeface="Wingdings" pitchFamily="2" charset="2"/>
              <a:buChar char="ü"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endParaRPr lang="fa-IR" dirty="0" smtClean="0"/>
          </a:p>
          <a:p>
            <a:pPr lvl="1">
              <a:buFont typeface="Wingdings" pitchFamily="2" charset="2"/>
              <a:buChar char="ü"/>
            </a:pPr>
            <a:endParaRPr lang="fa-IR" sz="1200" dirty="0" smtClean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شِمای خارجی </a:t>
            </a:r>
          </a:p>
          <a:p>
            <a:pPr lvl="1">
              <a:buFont typeface="Wingdings" pitchFamily="2" charset="2"/>
              <a:buChar char="ü"/>
            </a:pPr>
            <a:endParaRPr lang="fa-IR" sz="1200" dirty="0" smtClean="0"/>
          </a:p>
          <a:p>
            <a:pPr marL="457200" lvl="1" indent="0">
              <a:buNone/>
            </a:pPr>
            <a:r>
              <a:rPr lang="fa-IR" dirty="0" smtClean="0"/>
              <a:t>      در سیستم‏های جدولی، دید خارجی خود نوعی جدول است، اما </a:t>
            </a:r>
            <a:r>
              <a:rPr lang="fa-IR" b="1" dirty="0" smtClean="0">
                <a:solidFill>
                  <a:srgbClr val="FF0000"/>
                </a:solidFill>
              </a:rPr>
              <a:t>مجازی </a:t>
            </a:r>
            <a:r>
              <a:rPr lang="fa-IR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Virtual Table</a:t>
            </a:r>
            <a:r>
              <a:rPr lang="fa-IR" dirty="0" smtClean="0"/>
              <a:t>) و نه ذخیره‏شده</a:t>
            </a:r>
          </a:p>
          <a:p>
            <a:pPr lvl="1"/>
            <a:endParaRPr lang="fa-IR" dirty="0" smtClean="0">
              <a:cs typeface="+mj-cs"/>
            </a:endParaRPr>
          </a:p>
          <a:p>
            <a:pPr marL="457200" lvl="1" indent="0">
              <a:buNone/>
            </a:pPr>
            <a:r>
              <a:rPr lang="fa-IR" dirty="0" smtClean="0"/>
              <a:t>      دید خارجی در واقع پنچره‌ای است که از آن کاربر خارجی محدوده‏ی داده‏ای خود را می‏بیند و نه بیشتر.</a:t>
            </a:r>
            <a:endParaRPr lang="en-US" dirty="0">
              <a:cs typeface="+mj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648200" y="1467012"/>
            <a:ext cx="1834733" cy="437988"/>
            <a:chOff x="4589595" y="2644331"/>
            <a:chExt cx="1834733" cy="437988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5791200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 flipH="1">
              <a:off x="4589595" y="2644331"/>
              <a:ext cx="1185944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rgbClr val="C00000"/>
                  </a:solidFill>
                  <a:cs typeface="B Nazanin" pitchFamily="2" charset="-78"/>
                </a:rPr>
                <a:t>شِمای خارجی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86572" y="4191000"/>
            <a:ext cx="2347628" cy="437988"/>
            <a:chOff x="3871628" y="2644331"/>
            <a:chExt cx="2347628" cy="437988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5586128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 flipH="1">
              <a:off x="3871628" y="2644331"/>
              <a:ext cx="1903911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ذخیره در کاتالوگ</a:t>
              </a:r>
            </a:p>
          </p:txBody>
        </p:sp>
      </p:grpSp>
      <p:pic>
        <p:nvPicPr>
          <p:cNvPr id="23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23" y="4876863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23" y="5943600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4" name="Group 3"/>
          <p:cNvGrpSpPr/>
          <p:nvPr/>
        </p:nvGrpSpPr>
        <p:grpSpPr>
          <a:xfrm>
            <a:off x="762000" y="1893789"/>
            <a:ext cx="7543800" cy="1611411"/>
            <a:chOff x="533400" y="1893789"/>
            <a:chExt cx="7543800" cy="1611411"/>
          </a:xfrm>
        </p:grpSpPr>
        <p:grpSp>
          <p:nvGrpSpPr>
            <p:cNvPr id="5" name="Group 4"/>
            <p:cNvGrpSpPr/>
            <p:nvPr/>
          </p:nvGrpSpPr>
          <p:grpSpPr>
            <a:xfrm>
              <a:off x="533400" y="1893789"/>
              <a:ext cx="7543800" cy="1611411"/>
              <a:chOff x="609600" y="4255989"/>
              <a:chExt cx="7543800" cy="161141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609600" y="4800600"/>
                <a:ext cx="7543800" cy="1066800"/>
                <a:chOff x="-1355598" y="4876800"/>
                <a:chExt cx="9127998" cy="1066800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-1355598" y="4876800"/>
                  <a:ext cx="9127998" cy="106680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600" dirty="0" smtClean="0">
                      <a:cs typeface="B Nazanin" pitchFamily="2" charset="-78"/>
                    </a:rPr>
                    <a:t>              </a:t>
                  </a:r>
                  <a:r>
                    <a:rPr lang="fa-IR" sz="1600" b="1" dirty="0" smtClean="0">
                      <a:cs typeface="B Nazanin" pitchFamily="2" charset="-78"/>
                    </a:rPr>
                    <a:t>نوعی «برنامه» که کاربر سطح خارجی می‏نویسد، حاوی دستوارت «تعریف داده‏ها»  و </a:t>
                  </a:r>
                  <a:r>
                    <a:rPr lang="fa-IR" b="1" dirty="0" smtClean="0">
                      <a:solidFill>
                        <a:srgbClr val="FF0000"/>
                      </a:solidFill>
                      <a:cs typeface="B Nazanin" pitchFamily="2" charset="-78"/>
                    </a:rPr>
                    <a:t>معدود </a:t>
                  </a:r>
                  <a:r>
                    <a:rPr lang="fa-IR" sz="1600" b="1" dirty="0" smtClean="0">
                      <a:cs typeface="B Nazanin" pitchFamily="2" charset="-78"/>
                    </a:rPr>
                    <a:t>دستورات «کنترل داده‏ها» </a:t>
                  </a:r>
                  <a:r>
                    <a:rPr lang="fa-IR" sz="1600" b="1" dirty="0">
                      <a:cs typeface="B Nazanin" pitchFamily="2" charset="-78"/>
                    </a:rPr>
                    <a:t> </a:t>
                  </a:r>
                  <a:r>
                    <a:rPr lang="fa-IR" sz="1600" b="1" dirty="0" smtClean="0">
                      <a:cs typeface="B Nazanin" pitchFamily="2" charset="-78"/>
                    </a:rPr>
                    <a:t>(               چرا معدود؟)</a:t>
                  </a:r>
                  <a:endParaRPr lang="en-US" dirty="0">
                    <a:solidFill>
                      <a:srgbClr val="FF0000"/>
                    </a:solidFill>
                    <a:cs typeface="B Nazanin" pitchFamily="2" charset="-78"/>
                  </a:endParaRPr>
                </a:p>
              </p:txBody>
            </p:sp>
            <p:pic>
              <p:nvPicPr>
                <p:cNvPr id="9" name="Picture 8" descr="\\VBOXSVR\mahmoud\Documents\EDU\Sharif\DB\TA\tarif_new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93898" y="4986879"/>
                  <a:ext cx="630558" cy="487697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 w="28575">
                  <a:solidFill>
                    <a:srgbClr val="0FC318"/>
                  </a:solidFill>
                </a:ln>
                <a:effectLst>
                  <a:glow rad="50800">
                    <a:srgbClr val="0FC318">
                      <a:alpha val="80000"/>
                    </a:srgbClr>
                  </a:glow>
                  <a:reflection blurRad="12700" stA="38000" endPos="28000" dist="5000" dir="5400000" sy="-100000" algn="bl" rotWithShape="0"/>
                  <a:softEdge rad="0"/>
                </a:effectLst>
                <a:extLst/>
              </p:spPr>
            </p:pic>
          </p:grpSp>
          <p:sp>
            <p:nvSpPr>
              <p:cNvPr id="7" name="Down Arrow 6"/>
              <p:cNvSpPr/>
              <p:nvPr/>
            </p:nvSpPr>
            <p:spPr>
              <a:xfrm>
                <a:off x="4985265" y="4255989"/>
                <a:ext cx="242515" cy="468411"/>
              </a:xfrm>
              <a:prstGeom prst="down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2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1951" y="2997926"/>
              <a:ext cx="467449" cy="40272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205537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2680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332632231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332632231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9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75495540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/>
                  <a:gridCol w="304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10" name="Rounded Rectangle 9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12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64102418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/>
                  <a:gridCol w="1182862"/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STID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 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13" name="Rounded Rectangle 12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524000" y="1447800"/>
            <a:ext cx="2114922" cy="1524000"/>
            <a:chOff x="734632" y="2819400"/>
            <a:chExt cx="2293234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77550284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206036941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t="-402000" r="-160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62857" t="-402000" r="-571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V1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1053451" y="3402874"/>
            <a:ext cx="1631769" cy="1600200"/>
          </a:xfrm>
          <a:prstGeom prst="roundRect">
            <a:avLst>
              <a:gd name="adj" fmla="val 6871"/>
            </a:avLst>
          </a:prstGeom>
          <a:solidFill>
            <a:srgbClr val="00FF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114800" y="1447800"/>
            <a:ext cx="2209800" cy="1397000"/>
            <a:chOff x="734632" y="2819400"/>
            <a:chExt cx="2396113" cy="1397000"/>
          </a:xfrm>
        </p:grpSpPr>
        <p:graphicFrame>
          <p:nvGraphicFramePr>
            <p:cNvPr id="2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37848353"/>
                </p:ext>
              </p:extLst>
            </p:nvPr>
          </p:nvGraphicFramePr>
          <p:xfrm>
            <a:off x="1143000" y="2819400"/>
            <a:ext cx="1987745" cy="13970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842585"/>
                  <a:gridCol w="9906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100" b="1" dirty="0" smtClean="0"/>
                          <a:t>CONUM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 smtClean="0"/>
                          <a:t>COTITLE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25" name="Rounded Rectangle 24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100" b="1" dirty="0" smtClean="0">
                  <a:solidFill>
                    <a:schemeClr val="tx1"/>
                  </a:solidFill>
                </a:rPr>
                <a:t>V2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81000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1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500251" y="1371600"/>
            <a:ext cx="1508272" cy="1131332"/>
            <a:chOff x="7552797" y="1447800"/>
            <a:chExt cx="1508272" cy="1131332"/>
          </a:xfrm>
        </p:grpSpPr>
        <p:cxnSp>
          <p:nvCxnSpPr>
            <p:cNvPr id="64" name="Straight Arrow Connector 63"/>
            <p:cNvCxnSpPr>
              <a:stCxn id="66" idx="2"/>
              <a:endCxn id="65" idx="0"/>
            </p:cNvCxnSpPr>
            <p:nvPr/>
          </p:nvCxnSpPr>
          <p:spPr>
            <a:xfrm>
              <a:off x="7982735" y="1853543"/>
              <a:ext cx="408920" cy="35625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722241" y="2209800"/>
              <a:ext cx="1338828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دگرنامی ستون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552797" y="1447800"/>
              <a:ext cx="859875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738259" y="1371600"/>
            <a:ext cx="1935145" cy="1131332"/>
            <a:chOff x="7043086" y="1447800"/>
            <a:chExt cx="1935145" cy="1131332"/>
          </a:xfrm>
        </p:grpSpPr>
        <p:cxnSp>
          <p:nvCxnSpPr>
            <p:cNvPr id="68" name="Straight Arrow Connector 67"/>
            <p:cNvCxnSpPr>
              <a:stCxn id="70" idx="2"/>
              <a:endCxn id="69" idx="0"/>
            </p:cNvCxnSpPr>
            <p:nvPr/>
          </p:nvCxnSpPr>
          <p:spPr>
            <a:xfrm flipH="1">
              <a:off x="8010659" y="1853543"/>
              <a:ext cx="37725" cy="35625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043086" y="2209800"/>
              <a:ext cx="1935145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دو ستون از یک جدول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210557" y="1447800"/>
              <a:ext cx="1675653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54" name="Straight Arrow Connector 53"/>
          <p:cNvCxnSpPr>
            <a:stCxn id="5" idx="2"/>
          </p:cNvCxnSpPr>
          <p:nvPr/>
        </p:nvCxnSpPr>
        <p:spPr>
          <a:xfrm flipH="1">
            <a:off x="2170539" y="4927600"/>
            <a:ext cx="1017128" cy="671586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36" name="Group 35"/>
          <p:cNvGrpSpPr/>
          <p:nvPr/>
        </p:nvGrpSpPr>
        <p:grpSpPr>
          <a:xfrm>
            <a:off x="381000" y="5124612"/>
            <a:ext cx="2035457" cy="437988"/>
            <a:chOff x="555343" y="5029200"/>
            <a:chExt cx="2035457" cy="437988"/>
          </a:xfrm>
        </p:grpSpPr>
        <p:sp>
          <p:nvSpPr>
            <p:cNvPr id="73" name="Rounded Rectangle 72"/>
            <p:cNvSpPr/>
            <p:nvPr/>
          </p:nvSpPr>
          <p:spPr>
            <a:xfrm flipH="1">
              <a:off x="555343" y="5029200"/>
              <a:ext cx="1434992" cy="43798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تناظر یک به یک</a:t>
              </a:r>
            </a:p>
          </p:txBody>
        </p:sp>
        <p:sp>
          <p:nvSpPr>
            <p:cNvPr id="35" name="Left Arrow 34"/>
            <p:cNvSpPr/>
            <p:nvPr/>
          </p:nvSpPr>
          <p:spPr>
            <a:xfrm>
              <a:off x="2079715" y="5105400"/>
              <a:ext cx="511085" cy="304800"/>
            </a:xfrm>
            <a:prstGeom prst="leftArrow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292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96296E-6 L 0.08924 -0.290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2" y="-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پایگاه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نیاز به یک معماری واحد از دیدگاه </a:t>
            </a:r>
            <a:r>
              <a:rPr lang="fa-IR" b="1" dirty="0" smtClean="0">
                <a:solidFill>
                  <a:srgbClr val="0033CC"/>
                </a:solidFill>
              </a:rPr>
              <a:t>داده شناسانه </a:t>
            </a:r>
            <a:r>
              <a:rPr lang="fa-IR" dirty="0" smtClean="0"/>
              <a:t>(و نه دیدگاه عملکردی یا دیدگاه مولفه-مبنا)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عدم وجود اتفاق نظر در چگونگی معماری پایگاه داده‏ها در سالهای آغازین ایجاد</a:t>
            </a:r>
          </a:p>
          <a:p>
            <a:pPr>
              <a:lnSpc>
                <a:spcPct val="200000"/>
              </a:lnSpc>
            </a:pPr>
            <a:endParaRPr lang="fa-IR" sz="1400" b="1" dirty="0" smtClean="0"/>
          </a:p>
          <a:p>
            <a:pPr>
              <a:lnSpc>
                <a:spcPct val="200000"/>
              </a:lnSpc>
            </a:pPr>
            <a:r>
              <a:rPr lang="fa-IR" b="1" dirty="0" smtClean="0"/>
              <a:t>پیشنهاد معماری سه سطحی از سوی </a:t>
            </a:r>
            <a:r>
              <a:rPr lang="en-US" sz="1800" b="1" dirty="0" smtClean="0"/>
              <a:t>ANSI / SPARC</a:t>
            </a:r>
            <a:endParaRPr lang="fa-I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18436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20971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695078" y="1447800"/>
            <a:ext cx="2114922" cy="1524000"/>
            <a:chOff x="734632" y="2819400"/>
            <a:chExt cx="2293234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7456927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715096519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909" t="-402000" r="-15909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63429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V1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80836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2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954260" y="1389805"/>
            <a:ext cx="1931940" cy="1131332"/>
            <a:chOff x="7044691" y="1447800"/>
            <a:chExt cx="1931940" cy="1131332"/>
          </a:xfrm>
        </p:grpSpPr>
        <p:cxnSp>
          <p:nvCxnSpPr>
            <p:cNvPr id="68" name="Straight Arrow Connector 67"/>
            <p:cNvCxnSpPr>
              <a:stCxn id="70" idx="2"/>
              <a:endCxn id="69" idx="0"/>
            </p:cNvCxnSpPr>
            <p:nvPr/>
          </p:nvCxnSpPr>
          <p:spPr>
            <a:xfrm flipH="1">
              <a:off x="8010661" y="1853543"/>
              <a:ext cx="37722" cy="35625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044691" y="2209800"/>
              <a:ext cx="193194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دید مشترک با کاربر 1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126774" y="1447800"/>
              <a:ext cx="1843218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6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71" name="Rounded Rectangle 70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73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2587878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/>
                  <a:gridCol w="304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74" name="Rounded Rectangle 73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7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7484264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/>
                  <a:gridCol w="1182862"/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STID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 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77" name="Rounded Rectangle 76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993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130520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524000" y="1524000"/>
            <a:ext cx="5455974" cy="1219200"/>
            <a:chOff x="734632" y="2819400"/>
            <a:chExt cx="5915975" cy="1219200"/>
          </a:xfrm>
        </p:grpSpPr>
        <p:graphicFrame>
          <p:nvGraphicFramePr>
            <p:cNvPr id="19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62795629"/>
                </p:ext>
              </p:extLst>
            </p:nvPr>
          </p:nvGraphicFramePr>
          <p:xfrm>
            <a:off x="1143000" y="2819400"/>
            <a:ext cx="5507607" cy="12192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900107"/>
                  <a:gridCol w="1066800"/>
                  <a:gridCol w="1219200"/>
                  <a:gridCol w="796070"/>
                  <a:gridCol w="1097182"/>
                </a:tblGrid>
                <a:tr h="25908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STNUM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STNAME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COTITLE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TR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YR</a:t>
                        </a:r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V1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83014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3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960142" y="1524000"/>
            <a:ext cx="4821657" cy="1193074"/>
            <a:chOff x="7126773" y="1386058"/>
            <a:chExt cx="4821657" cy="1193074"/>
          </a:xfrm>
        </p:grpSpPr>
        <p:cxnSp>
          <p:nvCxnSpPr>
            <p:cNvPr id="68" name="Straight Arrow Connector 67"/>
            <p:cNvCxnSpPr>
              <a:stCxn id="70" idx="2"/>
              <a:endCxn id="69" idx="0"/>
            </p:cNvCxnSpPr>
            <p:nvPr/>
          </p:nvCxnSpPr>
          <p:spPr>
            <a:xfrm flipH="1">
              <a:off x="9509129" y="1791801"/>
              <a:ext cx="28473" cy="4179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353203" y="2209800"/>
              <a:ext cx="2311851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دید روی بیش از یک جدول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126773" y="1386058"/>
              <a:ext cx="4821657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4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54" name="Rounded Rectangle 53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6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2587878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/>
                  <a:gridCol w="304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65" name="Rounded Rectangle 64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71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7484264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/>
                  <a:gridCol w="1182862"/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STID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 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72" name="Rounded Rectangle 71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857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0520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524000" y="1524000"/>
            <a:ext cx="5455974" cy="1219200"/>
            <a:chOff x="734632" y="2819400"/>
            <a:chExt cx="5915975" cy="1219200"/>
          </a:xfrm>
        </p:grpSpPr>
        <p:graphicFrame>
          <p:nvGraphicFramePr>
            <p:cNvPr id="19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14087882"/>
                </p:ext>
              </p:extLst>
            </p:nvPr>
          </p:nvGraphicFramePr>
          <p:xfrm>
            <a:off x="1143000" y="2819400"/>
            <a:ext cx="5507607" cy="12192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900107"/>
                  <a:gridCol w="1066800"/>
                  <a:gridCol w="1219200"/>
                  <a:gridCol w="796070"/>
                  <a:gridCol w="1097182"/>
                </a:tblGrid>
                <a:tr h="25908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STID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 smtClean="0"/>
                          <a:t>STNAM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TR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YR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AVG</a:t>
                        </a:r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V2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43825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4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677869" y="1473926"/>
            <a:ext cx="1180131" cy="1193074"/>
            <a:chOff x="10844500" y="1386058"/>
            <a:chExt cx="1180131" cy="1193074"/>
          </a:xfrm>
        </p:grpSpPr>
        <p:cxnSp>
          <p:nvCxnSpPr>
            <p:cNvPr id="46" name="Straight Arrow Connector 45"/>
            <p:cNvCxnSpPr>
              <a:stCxn id="63" idx="2"/>
              <a:endCxn id="54" idx="0"/>
            </p:cNvCxnSpPr>
            <p:nvPr/>
          </p:nvCxnSpPr>
          <p:spPr>
            <a:xfrm flipH="1">
              <a:off x="11434566" y="1791801"/>
              <a:ext cx="170964" cy="4179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0844500" y="2209800"/>
              <a:ext cx="1180131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صفت مجازی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1262630" y="1386058"/>
              <a:ext cx="685800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6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5" name="Rounded Rectangle 64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67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2587878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/>
                  <a:gridCol w="304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68" name="Rounded Rectangle 67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7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7484264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/>
                  <a:gridCol w="1182862"/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STID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 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71" name="Rounded Rectangle 70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96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تعریف شِمای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1"/>
            <a:ext cx="8686800" cy="5257799"/>
          </a:xfrm>
        </p:spPr>
        <p:txBody>
          <a:bodyPr/>
          <a:lstStyle/>
          <a:p>
            <a:r>
              <a:rPr lang="fa-IR" dirty="0" smtClean="0"/>
              <a:t>از این مثال‏ها نتیجه می‏گیریم که تعریف، طراحی و توصیف دید خارجی در سیستم‏های جدولی از </a:t>
            </a:r>
            <a:r>
              <a:rPr lang="fa-IR" b="1" dirty="0" smtClean="0"/>
              <a:t>پویایی</a:t>
            </a:r>
            <a:r>
              <a:rPr lang="fa-IR" dirty="0" smtClean="0"/>
              <a:t> بالایی برخوردار است.</a:t>
            </a:r>
          </a:p>
          <a:p>
            <a:pPr lvl="1"/>
            <a:r>
              <a:rPr lang="fa-IR" dirty="0" smtClean="0"/>
              <a:t>یعنی انواع جدول‏های مجازی را می‏توان روی لایه‏های زیرین تعریف کرد.</a:t>
            </a:r>
          </a:p>
          <a:p>
            <a:pPr marL="0" indent="0">
              <a:buNone/>
            </a:pPr>
            <a:r>
              <a:rPr lang="fa-IR" b="1" dirty="0" smtClean="0"/>
              <a:t>         تعریف شِمای خارجی کاربر 1 (با استفاده از مفهوم </a:t>
            </a:r>
            <a:r>
              <a:rPr lang="fa-IR" b="1" dirty="0" smtClean="0">
                <a:solidFill>
                  <a:srgbClr val="C00000"/>
                </a:solidFill>
              </a:rPr>
              <a:t>دید</a:t>
            </a:r>
            <a:r>
              <a:rPr lang="fa-IR" b="1" dirty="0" smtClean="0"/>
              <a:t>):</a:t>
            </a:r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pPr lvl="1"/>
            <a:r>
              <a:rPr lang="fa-IR" dirty="0" smtClean="0"/>
              <a:t>در شرط تعریف دید می‏توان از نام ستونی که در محدوده دید نیست استفاده کرد.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3834" y="3429000"/>
            <a:ext cx="4598758" cy="26161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  VIEW</a:t>
            </a:r>
            <a:r>
              <a:rPr lang="en-US" sz="1600" dirty="0" smtClean="0"/>
              <a:t>   V1 [(STID,  STNAME)]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AS   SELECT   </a:t>
            </a:r>
            <a:r>
              <a:rPr lang="en-US" sz="1600" dirty="0" smtClean="0"/>
              <a:t>STT.STID,   STT.STNAE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FROM</a:t>
            </a:r>
            <a:r>
              <a:rPr lang="en-US" sz="1600" dirty="0" smtClean="0"/>
              <a:t>   STT;</a:t>
            </a:r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  VIEW </a:t>
            </a:r>
            <a:r>
              <a:rPr lang="en-US" sz="1600" dirty="0" smtClean="0"/>
              <a:t>  V2   [(SN, SJ, SL)]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AS   SELECT   </a:t>
            </a:r>
            <a:r>
              <a:rPr lang="en-US" sz="1600" dirty="0" smtClean="0"/>
              <a:t>STID, STJ, STL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FROM</a:t>
            </a:r>
            <a:r>
              <a:rPr lang="en-US" sz="1600" dirty="0" smtClean="0"/>
              <a:t>   STT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WHERE</a:t>
            </a:r>
            <a:r>
              <a:rPr lang="en-US" sz="1600" dirty="0" smtClean="0"/>
              <a:t>   STJ   !=   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; 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[WITH  CHECK  OPTION]</a:t>
            </a:r>
            <a:endParaRPr lang="fa-IR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5181600" y="5410200"/>
            <a:ext cx="2286000" cy="400110"/>
            <a:chOff x="5181600" y="5410200"/>
            <a:chExt cx="2286000" cy="40011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181600" y="5618709"/>
              <a:ext cx="780237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003738" y="5410200"/>
              <a:ext cx="1463862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sz="2000" dirty="0" smtClean="0">
                  <a:cs typeface="B Nazanin" pitchFamily="2" charset="-78"/>
                </a:rPr>
                <a:t>شرط تعریف دید</a:t>
              </a: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657" y="2819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18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تعریف </a:t>
            </a:r>
            <a:r>
              <a:rPr lang="fa-IR" dirty="0" smtClean="0"/>
              <a:t>شِمای 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هر </a:t>
            </a:r>
            <a:r>
              <a:rPr lang="fa-IR" dirty="0"/>
              <a:t>کاربر با </a:t>
            </a:r>
            <a:r>
              <a:rPr lang="fa-IR" dirty="0" smtClean="0"/>
              <a:t>اجازه </a:t>
            </a:r>
            <a:r>
              <a:rPr lang="en-US" sz="1800" dirty="0"/>
              <a:t>Admin</a:t>
            </a:r>
            <a:r>
              <a:rPr lang="fa-IR" sz="1800" dirty="0"/>
              <a:t> </a:t>
            </a:r>
            <a:r>
              <a:rPr lang="fa-IR" dirty="0" smtClean="0"/>
              <a:t>می‏تواند </a:t>
            </a:r>
            <a:r>
              <a:rPr lang="fa-IR" dirty="0"/>
              <a:t>دید </a:t>
            </a:r>
            <a:r>
              <a:rPr lang="fa-IR" dirty="0" smtClean="0"/>
              <a:t>(</a:t>
            </a:r>
            <a:r>
              <a:rPr lang="en-US" sz="1800" dirty="0" smtClean="0"/>
              <a:t>View</a:t>
            </a:r>
            <a:r>
              <a:rPr lang="fa-IR" dirty="0" smtClean="0"/>
              <a:t>) خودش </a:t>
            </a:r>
            <a:r>
              <a:rPr lang="fa-IR" dirty="0"/>
              <a:t>را داشته </a:t>
            </a:r>
            <a:r>
              <a:rPr lang="fa-IR" dirty="0" smtClean="0"/>
              <a:t>باشد (</a:t>
            </a:r>
            <a:r>
              <a:rPr lang="en-US" sz="1800" dirty="0" smtClean="0"/>
              <a:t>Sub-database</a:t>
            </a:r>
            <a:r>
              <a:rPr lang="fa-IR" dirty="0" smtClean="0"/>
              <a:t>).</a:t>
            </a:r>
            <a:endParaRPr lang="fa-IR" dirty="0"/>
          </a:p>
          <a:p>
            <a:endParaRPr lang="fa-IR" dirty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دستور </a:t>
            </a:r>
            <a:r>
              <a:rPr lang="en-US" sz="1800" dirty="0"/>
              <a:t>SELECT</a:t>
            </a:r>
            <a:r>
              <a:rPr lang="fa-IR" sz="1800" dirty="0"/>
              <a:t> </a:t>
            </a:r>
            <a:r>
              <a:rPr lang="fa-IR" dirty="0"/>
              <a:t>در متن دستور تعریف </a:t>
            </a:r>
            <a:r>
              <a:rPr lang="fa-IR" dirty="0" smtClean="0"/>
              <a:t>دید، «</a:t>
            </a:r>
            <a:r>
              <a:rPr lang="fa-IR" b="1" dirty="0" smtClean="0"/>
              <a:t>اجرایی</a:t>
            </a:r>
            <a:r>
              <a:rPr lang="fa-IR" dirty="0" smtClean="0"/>
              <a:t>» </a:t>
            </a:r>
            <a:r>
              <a:rPr lang="fa-IR" dirty="0"/>
              <a:t>نیست بلکه </a:t>
            </a:r>
            <a:r>
              <a:rPr lang="fa-IR" dirty="0" smtClean="0"/>
              <a:t>«</a:t>
            </a:r>
            <a:r>
              <a:rPr lang="fa-IR" b="1" dirty="0" smtClean="0"/>
              <a:t>اعلانی</a:t>
            </a:r>
            <a:r>
              <a:rPr lang="fa-IR" dirty="0" smtClean="0"/>
              <a:t>» </a:t>
            </a:r>
            <a:r>
              <a:rPr lang="fa-IR" dirty="0"/>
              <a:t>است</a:t>
            </a:r>
          </a:p>
          <a:p>
            <a:pPr lvl="1"/>
            <a:r>
              <a:rPr lang="fa-IR" dirty="0"/>
              <a:t>یعنی هیچ </a:t>
            </a:r>
            <a:r>
              <a:rPr lang="fa-IR" dirty="0" smtClean="0"/>
              <a:t>داده‏ای بازیابی نمی‏شود و صرفاً </a:t>
            </a:r>
            <a:r>
              <a:rPr lang="fa-IR" dirty="0"/>
              <a:t>برای اعلام محدوده </a:t>
            </a:r>
            <a:r>
              <a:rPr lang="fa-IR" dirty="0" smtClean="0"/>
              <a:t>داده‏ای </a:t>
            </a:r>
            <a:r>
              <a:rPr lang="fa-IR" dirty="0"/>
              <a:t>کاربران است.</a:t>
            </a:r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  تا </a:t>
            </a:r>
            <a:r>
              <a:rPr lang="fa-IR" dirty="0"/>
              <a:t>آنجا که به تعریف دید مربوط است هر دستور </a:t>
            </a:r>
            <a:r>
              <a:rPr lang="en-US" sz="1800" dirty="0"/>
              <a:t>SELECT </a:t>
            </a:r>
            <a:r>
              <a:rPr lang="fa-IR" sz="1800" dirty="0"/>
              <a:t> </a:t>
            </a:r>
            <a:r>
              <a:rPr lang="fa-IR" dirty="0" smtClean="0">
                <a:solidFill>
                  <a:srgbClr val="FF0000"/>
                </a:solidFill>
              </a:rPr>
              <a:t>معتبر</a:t>
            </a:r>
            <a:r>
              <a:rPr lang="fa-IR" dirty="0" smtClean="0"/>
              <a:t> با </a:t>
            </a:r>
            <a:r>
              <a:rPr lang="fa-IR" dirty="0"/>
              <a:t>هر میزان پیچیدگی را </a:t>
            </a:r>
            <a:r>
              <a:rPr lang="fa-IR" dirty="0" smtClean="0"/>
              <a:t>می‏توان </a:t>
            </a:r>
            <a:r>
              <a:rPr lang="fa-IR" dirty="0"/>
              <a:t>در </a:t>
            </a:r>
            <a:r>
              <a:rPr lang="en-US" sz="1800" dirty="0"/>
              <a:t>CREATE VIEW </a:t>
            </a:r>
            <a:r>
              <a:rPr lang="fa-IR" sz="1800" dirty="0"/>
              <a:t> </a:t>
            </a:r>
            <a:r>
              <a:rPr lang="fa-IR" dirty="0"/>
              <a:t>نوشت.</a:t>
            </a:r>
          </a:p>
          <a:p>
            <a:endParaRPr lang="fa-IR" dirty="0" smtClean="0"/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مثال کاتالوگ پیش‏دیده را به نحوی گسترش دهید که اطلاعات (نه داده‏ها) شِمای داخلی و شِمای خارجی دیده شده را بتوان در آن ذخیره کرد (جدول دیگری برای کاتالوگ تعریف کنید که بتوان این شِماها را در آن ذخیره کرد).</a:t>
            </a:r>
          </a:p>
        </p:txBody>
      </p:sp>
      <p:pic>
        <p:nvPicPr>
          <p:cNvPr id="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81" y="2286000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81" y="1332592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81" y="3694792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6052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نگاشت بین سطوح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نگاشت یا تبدیل بین سطوح (عملیات از دید خارجی در </a:t>
            </a:r>
            <a:r>
              <a:rPr lang="en-US" sz="1800" dirty="0" smtClean="0"/>
              <a:t>DB</a:t>
            </a:r>
            <a:r>
              <a:rPr lang="fa-IR" dirty="0" smtClean="0"/>
              <a:t>):</a:t>
            </a:r>
          </a:p>
          <a:p>
            <a:pPr lvl="1"/>
            <a:r>
              <a:rPr lang="en-US" b="1" dirty="0" smtClean="0"/>
              <a:t>E/C</a:t>
            </a:r>
            <a:r>
              <a:rPr lang="fa-IR" dirty="0" smtClean="0"/>
              <a:t>: </a:t>
            </a:r>
            <a:r>
              <a:rPr lang="en-US" dirty="0" smtClean="0"/>
              <a:t>External to Conceptual Mapping</a:t>
            </a:r>
          </a:p>
          <a:p>
            <a:pPr lvl="1"/>
            <a:r>
              <a:rPr lang="en-US" b="1" dirty="0" smtClean="0"/>
              <a:t>C/I</a:t>
            </a:r>
            <a:r>
              <a:rPr lang="fa-IR" dirty="0" smtClean="0"/>
              <a:t>: </a:t>
            </a:r>
            <a:r>
              <a:rPr lang="en-US" dirty="0" smtClean="0"/>
              <a:t>Conceptual to Internal Mapping</a:t>
            </a:r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آیا تبدیل دیگری هم متصور است؟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41078799"/>
              </p:ext>
            </p:extLst>
          </p:nvPr>
        </p:nvGraphicFramePr>
        <p:xfrm>
          <a:off x="1905000" y="3454400"/>
          <a:ext cx="45720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6019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53380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از دید خارجی در پایگاه‌داده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r>
              <a:rPr lang="fa-IR" b="1" dirty="0" smtClean="0">
                <a:solidFill>
                  <a:srgbClr val="7030A0"/>
                </a:solidFill>
              </a:rPr>
              <a:t>عملیات </a:t>
            </a:r>
            <a:r>
              <a:rPr lang="fa-IR" b="1" dirty="0">
                <a:solidFill>
                  <a:srgbClr val="7030A0"/>
                </a:solidFill>
              </a:rPr>
              <a:t>در </a:t>
            </a:r>
            <a:r>
              <a:rPr lang="fa-IR" b="1" dirty="0" smtClean="0">
                <a:solidFill>
                  <a:srgbClr val="7030A0"/>
                </a:solidFill>
              </a:rPr>
              <a:t>شِمای خارجی</a:t>
            </a:r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هر دستور [حکم] عمل‏کننده در شِمای خارجی (روی دید خارجی)، </a:t>
            </a:r>
          </a:p>
          <a:p>
            <a:pPr lvl="1"/>
            <a:r>
              <a:rPr lang="fa-IR" dirty="0" smtClean="0"/>
              <a:t>تبدیل می‏شود به </a:t>
            </a:r>
            <a:r>
              <a:rPr lang="en-US" sz="1800" dirty="0" smtClean="0"/>
              <a:t>N&gt;=0</a:t>
            </a:r>
            <a:r>
              <a:rPr lang="fa-IR" sz="1800" dirty="0" smtClean="0"/>
              <a:t> </a:t>
            </a:r>
            <a:r>
              <a:rPr lang="fa-IR" dirty="0" smtClean="0"/>
              <a:t>دستور عمل کننده در شِمای ادراکی (روی دید ادراکی) </a:t>
            </a:r>
          </a:p>
          <a:p>
            <a:pPr lvl="1"/>
            <a:r>
              <a:rPr lang="fa-IR" dirty="0" smtClean="0"/>
              <a:t>و سپس به قطعه برنامه‏ای عمل کننده در شِمای داخلی (روی دید داخلی) </a:t>
            </a:r>
          </a:p>
          <a:p>
            <a:pPr lvl="1"/>
            <a:r>
              <a:rPr lang="fa-IR" dirty="0" smtClean="0"/>
              <a:t>و نهایتاً به عملیاتی در فایل‏های فیزیکی.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189009" y="1466165"/>
            <a:ext cx="221876" cy="1581835"/>
          </a:xfrm>
          <a:prstGeom prst="rightBrace">
            <a:avLst>
              <a:gd name="adj1" fmla="val 3418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609600" y="1466165"/>
            <a:ext cx="68355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b="1" dirty="0" smtClean="0">
                <a:cs typeface="B Nazanin" pitchFamily="2" charset="-78"/>
              </a:rPr>
              <a:t>بازیابی: </a:t>
            </a:r>
            <a:r>
              <a:rPr lang="fa-IR" sz="2000" dirty="0" smtClean="0">
                <a:cs typeface="B Nazanin" pitchFamily="2" charset="-78"/>
              </a:rPr>
              <a:t>کاربر حق دارد در محدوده دید خود عمل بازیابی را انجام دهد.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1022" y="2688068"/>
            <a:ext cx="49270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b="1" dirty="0" smtClean="0">
                <a:cs typeface="B Nazanin" pitchFamily="2" charset="-78"/>
              </a:rPr>
              <a:t>ذخیره‏سازی: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به تشخیص</a:t>
            </a:r>
            <a:r>
              <a:rPr lang="en-US" dirty="0" smtClean="0">
                <a:cs typeface="B Nazanin" pitchFamily="2" charset="-78"/>
              </a:rPr>
              <a:t>Admin 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مجاز به انجام است.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133600"/>
            <a:ext cx="103183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درج</a:t>
            </a:r>
          </a:p>
          <a:p>
            <a:pPr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حذف</a:t>
            </a:r>
          </a:p>
          <a:p>
            <a:pPr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بروزرسانی</a:t>
            </a:r>
            <a:endParaRPr lang="fa-IR" sz="2000" dirty="0">
              <a:cs typeface="B Nazanin" pitchFamily="2" charset="-78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1752600" y="2191208"/>
            <a:ext cx="221876" cy="1438032"/>
          </a:xfrm>
          <a:prstGeom prst="rightBrace">
            <a:avLst>
              <a:gd name="adj1" fmla="val 3418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346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/>
      <p:bldP spid="8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</a:t>
            </a:r>
            <a:r>
              <a:rPr lang="fa-IR" dirty="0" smtClean="0"/>
              <a:t>بازیابی از 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  </a:t>
            </a:r>
            <a:r>
              <a:rPr lang="fa-IR" sz="1800" b="1" u="sng" dirty="0" smtClean="0"/>
              <a:t>عملیات بازیابی</a:t>
            </a:r>
            <a:r>
              <a:rPr lang="fa-IR" sz="1800" b="1" dirty="0" smtClean="0"/>
              <a:t>: </a:t>
            </a:r>
            <a:r>
              <a:rPr lang="fa-IR" dirty="0" smtClean="0"/>
              <a:t>چون دید خارجی در سیستم‏های جدولی، به هر حال نوعی جدول است، برای بازیابی از همان دستور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استفاده می‏کنیم.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سیستم در نگاشت </a:t>
            </a:r>
            <a:r>
              <a:rPr lang="en-US" sz="1800" dirty="0" smtClean="0"/>
              <a:t>E/C</a:t>
            </a:r>
            <a:r>
              <a:rPr lang="fa-IR" dirty="0" smtClean="0"/>
              <a:t>، شرط یا شرایط داده شده در تعریف دید را </a:t>
            </a:r>
            <a:r>
              <a:rPr lang="en-US" sz="1600" dirty="0" smtClean="0"/>
              <a:t>AND</a:t>
            </a:r>
            <a:r>
              <a:rPr lang="fa-IR" sz="1800" dirty="0" smtClean="0"/>
              <a:t> </a:t>
            </a:r>
            <a:r>
              <a:rPr lang="fa-IR" dirty="0" smtClean="0"/>
              <a:t>می‏کند با شرط یا شرایط داده شده در پرسجوی روی دید. به این عمل، گاه </a:t>
            </a:r>
            <a:r>
              <a:rPr lang="fa-IR" b="1" dirty="0" smtClean="0">
                <a:solidFill>
                  <a:srgbClr val="C00000"/>
                </a:solidFill>
              </a:rPr>
              <a:t>محاسبه دید </a:t>
            </a:r>
            <a:r>
              <a:rPr lang="fa-IR" dirty="0" smtClean="0"/>
              <a:t>(</a:t>
            </a:r>
            <a:r>
              <a:rPr lang="en-US" sz="1800" dirty="0" smtClean="0"/>
              <a:t>View Computation</a:t>
            </a:r>
            <a:r>
              <a:rPr lang="fa-IR" dirty="0" smtClean="0"/>
              <a:t>) هم می‏گویند.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628" y="2514600"/>
            <a:ext cx="2882520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SELECT    </a:t>
            </a:r>
            <a:r>
              <a:rPr lang="en-US" sz="1600" dirty="0" smtClean="0"/>
              <a:t>V2.SN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FROM   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    </a:t>
            </a:r>
            <a:r>
              <a:rPr lang="en-US" sz="1600" dirty="0" smtClean="0"/>
              <a:t>SL=‘</a:t>
            </a:r>
            <a:r>
              <a:rPr lang="en-US" sz="1600" dirty="0" err="1" smtClean="0"/>
              <a:t>ms</a:t>
            </a:r>
            <a:r>
              <a:rPr lang="en-US" sz="1600" dirty="0" smtClean="0"/>
              <a:t>’</a:t>
            </a:r>
            <a:endParaRPr lang="fa-IR" sz="16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526628" y="3581400"/>
            <a:ext cx="8083972" cy="440817"/>
            <a:chOff x="526628" y="3581400"/>
            <a:chExt cx="8083972" cy="44081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26628" y="3581400"/>
              <a:ext cx="8083972" cy="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687426" y="3581400"/>
              <a:ext cx="1674853" cy="440817"/>
              <a:chOff x="2672255" y="514286"/>
              <a:chExt cx="1674853" cy="440817"/>
            </a:xfrm>
          </p:grpSpPr>
          <p:sp>
            <p:nvSpPr>
              <p:cNvPr id="15" name="Down Arrow 14"/>
              <p:cNvSpPr/>
              <p:nvPr/>
            </p:nvSpPr>
            <p:spPr>
              <a:xfrm>
                <a:off x="2672255" y="514286"/>
                <a:ext cx="1674853" cy="440817"/>
              </a:xfrm>
              <a:prstGeom prst="downArrow">
                <a:avLst>
                  <a:gd name="adj1" fmla="val 55000"/>
                  <a:gd name="adj2" fmla="val 45000"/>
                </a:avLst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Down Arrow 4"/>
              <p:cNvSpPr/>
              <p:nvPr/>
            </p:nvSpPr>
            <p:spPr>
              <a:xfrm>
                <a:off x="3049097" y="514286"/>
                <a:ext cx="921169" cy="3317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7112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>
                    <a:cs typeface="B Nazanin" pitchFamily="2" charset="-78"/>
                  </a:rPr>
                  <a:t>E/C</a:t>
                </a:r>
                <a:endParaRPr lang="fa-IR" sz="1600" b="1" kern="1200" dirty="0">
                  <a:cs typeface="B Nazanin" pitchFamily="2" charset="-78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26628" y="6096000"/>
            <a:ext cx="8083972" cy="440817"/>
            <a:chOff x="526628" y="6096000"/>
            <a:chExt cx="8083972" cy="440817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26628" y="6096000"/>
              <a:ext cx="8083972" cy="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3649327" y="6096000"/>
              <a:ext cx="1751052" cy="440817"/>
              <a:chOff x="2977056" y="1300975"/>
              <a:chExt cx="1751052" cy="440817"/>
            </a:xfrm>
          </p:grpSpPr>
          <p:sp>
            <p:nvSpPr>
              <p:cNvPr id="18" name="Down Arrow 17"/>
              <p:cNvSpPr/>
              <p:nvPr/>
            </p:nvSpPr>
            <p:spPr>
              <a:xfrm>
                <a:off x="2977056" y="1300975"/>
                <a:ext cx="1751052" cy="440817"/>
              </a:xfrm>
              <a:prstGeom prst="downArrow">
                <a:avLst>
                  <a:gd name="adj1" fmla="val 55000"/>
                  <a:gd name="adj2" fmla="val 45000"/>
                </a:avLst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Down Arrow 4"/>
              <p:cNvSpPr/>
              <p:nvPr/>
            </p:nvSpPr>
            <p:spPr>
              <a:xfrm>
                <a:off x="3371043" y="1300975"/>
                <a:ext cx="963078" cy="3317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7112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>
                    <a:cs typeface="B Nazanin" pitchFamily="2" charset="-78"/>
                  </a:rPr>
                  <a:t>C/I</a:t>
                </a:r>
                <a:endParaRPr lang="fa-IR" sz="1600" b="1" kern="1200" dirty="0">
                  <a:cs typeface="B Nazanin" pitchFamily="2" charset="-78"/>
                </a:endParaRPr>
              </a:p>
            </p:txBody>
          </p:sp>
        </p:grpSp>
      </p:grpSp>
      <p:pic>
        <p:nvPicPr>
          <p:cNvPr id="20" name="Picture 1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1250732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8855" y="4876800"/>
            <a:ext cx="3163045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SELECT  	</a:t>
            </a:r>
            <a:r>
              <a:rPr lang="en-US" sz="1600" dirty="0" smtClean="0"/>
              <a:t>STT.STID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	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	</a:t>
            </a:r>
            <a:r>
              <a:rPr lang="en-US" sz="1600" dirty="0" smtClean="0"/>
              <a:t>STL=‘</a:t>
            </a:r>
            <a:r>
              <a:rPr lang="en-US" sz="1600" dirty="0" err="1" smtClean="0"/>
              <a:t>ms</a:t>
            </a:r>
            <a:r>
              <a:rPr lang="en-US" sz="1600" dirty="0" smtClean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   </a:t>
            </a:r>
            <a:r>
              <a:rPr lang="en-US" sz="1600" b="1" dirty="0"/>
              <a:t> </a:t>
            </a:r>
            <a:r>
              <a:rPr lang="en-US" sz="1600" b="1" dirty="0" smtClean="0"/>
              <a:t> AND 	</a:t>
            </a:r>
            <a:r>
              <a:rPr lang="en-US" sz="1600" dirty="0" smtClean="0"/>
              <a:t>STJ !=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2451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4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</a:t>
            </a:r>
            <a:r>
              <a:rPr lang="fa-IR" dirty="0" smtClean="0"/>
              <a:t>بازیابی از دید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4107" y="2054673"/>
            <a:ext cx="4795992" cy="380873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OPEN </a:t>
            </a:r>
            <a:r>
              <a:rPr lang="fa-IR" sz="1600" b="1" dirty="0" smtClean="0"/>
              <a:t>	</a:t>
            </a:r>
            <a:r>
              <a:rPr lang="en-US" sz="1600" dirty="0" smtClean="0"/>
              <a:t>STFILE (R,  </a:t>
            </a:r>
            <a:r>
              <a:rPr lang="en-US" sz="1600" dirty="0" err="1" smtClean="0"/>
              <a:t>SysBuf</a:t>
            </a:r>
            <a:r>
              <a:rPr lang="en-US" sz="1600" dirty="0" smtClean="0"/>
              <a:t>,  </a:t>
            </a:r>
            <a:r>
              <a:rPr lang="en-US" sz="1600" dirty="0" err="1" smtClean="0"/>
              <a:t>MessageArea</a:t>
            </a:r>
            <a:r>
              <a:rPr lang="en-US" sz="1600" dirty="0" smtClean="0"/>
              <a:t>, …)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LREAD </a:t>
            </a:r>
            <a:r>
              <a:rPr lang="fa-IR" sz="1600" b="1" dirty="0" smtClean="0"/>
              <a:t>	</a:t>
            </a:r>
            <a:r>
              <a:rPr lang="en-US" sz="1600" dirty="0" smtClean="0"/>
              <a:t>STFILE</a:t>
            </a:r>
            <a:r>
              <a:rPr lang="en-US" sz="1600" b="1" dirty="0" smtClean="0"/>
              <a:t> </a:t>
            </a:r>
            <a:r>
              <a:rPr lang="fa-IR" sz="1600" b="1" dirty="0" smtClean="0"/>
              <a:t>	</a:t>
            </a:r>
            <a:r>
              <a:rPr lang="en-US" sz="1600" b="1" dirty="0" smtClean="0"/>
              <a:t>ON    </a:t>
            </a:r>
            <a:r>
              <a:rPr lang="en-US" sz="1600" dirty="0" err="1" smtClean="0"/>
              <a:t>STLINDEX.value</a:t>
            </a:r>
            <a:r>
              <a:rPr lang="en-US" sz="1600" dirty="0" smtClean="0"/>
              <a:t>=‘</a:t>
            </a:r>
            <a:r>
              <a:rPr lang="en-US" sz="1600" dirty="0" err="1" smtClean="0"/>
              <a:t>ms</a:t>
            </a:r>
            <a:r>
              <a:rPr lang="en-US" sz="1600" dirty="0" smtClean="0"/>
              <a:t>’</a:t>
            </a:r>
            <a:r>
              <a:rPr lang="en-US" sz="1600" b="1" dirty="0" smtClean="0"/>
              <a:t>;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…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  </a:t>
            </a:r>
            <a:r>
              <a:rPr lang="en-US" sz="1600" dirty="0" err="1" smtClean="0"/>
              <a:t>SysBuf.STJ</a:t>
            </a:r>
            <a:r>
              <a:rPr lang="en-US" sz="1600" dirty="0" smtClean="0"/>
              <a:t> !=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 </a:t>
            </a:r>
            <a:r>
              <a:rPr lang="en-US" sz="1600" b="1" dirty="0" smtClean="0"/>
              <a:t>   MOVE   </a:t>
            </a:r>
            <a:r>
              <a:rPr lang="en-US" sz="1600" dirty="0" err="1" smtClean="0"/>
              <a:t>SysBuf.STID</a:t>
            </a:r>
            <a:r>
              <a:rPr lang="en-US" sz="1600" b="1" dirty="0" smtClean="0"/>
              <a:t> INTO   </a:t>
            </a:r>
            <a:r>
              <a:rPr lang="en-US" sz="1600" dirty="0" err="1" smtClean="0"/>
              <a:t>UBuf</a:t>
            </a:r>
            <a:r>
              <a:rPr lang="en-US" sz="1600" dirty="0" smtClean="0"/>
              <a:t>[SN]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	     …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   LOOP Control;</a:t>
            </a:r>
            <a:endParaRPr lang="en-US" sz="1600" dirty="0" smtClean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PSEEK</a:t>
            </a:r>
            <a:r>
              <a:rPr lang="fa-IR" dirty="0" smtClean="0">
                <a:cs typeface="B Nazanin" pitchFamily="2" charset="-78"/>
              </a:rPr>
              <a:t>جستجوی فیزیکی       </a:t>
            </a:r>
            <a:endParaRPr lang="en-US" sz="1600" dirty="0" smtClean="0">
              <a:cs typeface="B Nazanin" pitchFamily="2" charset="-78"/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PREAD</a:t>
            </a:r>
            <a:r>
              <a:rPr lang="fa-IR" dirty="0" smtClean="0">
                <a:cs typeface="B Nazanin" pitchFamily="2" charset="-78"/>
              </a:rPr>
              <a:t>خواندن فیزیکی       </a:t>
            </a:r>
            <a:endParaRPr lang="fa-IR" sz="1600" dirty="0" smtClean="0">
              <a:cs typeface="B Nazanin" pitchFamily="2" charset="-78"/>
            </a:endParaRPr>
          </a:p>
          <a:p>
            <a:pPr>
              <a:spcAft>
                <a:spcPts val="300"/>
              </a:spcAft>
            </a:pPr>
            <a:endParaRPr lang="fa-IR" sz="16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98160" y="4973230"/>
            <a:ext cx="1492716" cy="68480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در  محیط </a:t>
            </a:r>
          </a:p>
          <a:p>
            <a:pPr algn="ctr" rtl="1">
              <a:spcAft>
                <a:spcPts val="300"/>
              </a:spcAft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فایلینگ فیزیکی</a:t>
            </a:r>
            <a:endParaRPr lang="fa-IR" b="1" dirty="0">
              <a:solidFill>
                <a:srgbClr val="C00000"/>
              </a:solidFill>
              <a:cs typeface="B Nazanin" pitchFamily="2" charset="-7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6628" y="4340673"/>
            <a:ext cx="808397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-66100" y="2534829"/>
            <a:ext cx="1428597" cy="68480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در  محیط </a:t>
            </a:r>
          </a:p>
          <a:p>
            <a:pPr algn="ctr" rtl="1">
              <a:spcAft>
                <a:spcPts val="300"/>
              </a:spcAft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فایلینگ منطقی</a:t>
            </a:r>
            <a:endParaRPr lang="fa-IR" b="1" dirty="0">
              <a:solidFill>
                <a:srgbClr val="C00000"/>
              </a:solidFill>
              <a:cs typeface="B Nazanin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7340" y="1764268"/>
            <a:ext cx="2288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ناحیه پیام       بافر سیستم   </a:t>
            </a:r>
            <a:endParaRPr lang="fa-IR" dirty="0">
              <a:cs typeface="B Nazanin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5943600"/>
            <a:ext cx="2288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به واحد بلاک</a:t>
            </a:r>
            <a:endParaRPr lang="fa-IR" dirty="0">
              <a:cs typeface="B Nazanin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060" y="1447800"/>
            <a:ext cx="2288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به واحد رکورد</a:t>
            </a:r>
            <a:endParaRPr lang="fa-IR" dirty="0">
              <a:cs typeface="B Nazanin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28800" y="5518666"/>
            <a:ext cx="0" cy="50113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 flipH="1">
            <a:off x="1209915" y="4648200"/>
            <a:ext cx="189011" cy="882698"/>
          </a:xfrm>
          <a:prstGeom prst="rightBrace">
            <a:avLst>
              <a:gd name="adj1" fmla="val 28036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6" name="Right Brace 15"/>
          <p:cNvSpPr/>
          <p:nvPr/>
        </p:nvSpPr>
        <p:spPr>
          <a:xfrm flipH="1">
            <a:off x="975285" y="2054672"/>
            <a:ext cx="251573" cy="2060127"/>
          </a:xfrm>
          <a:prstGeom prst="rightBrace">
            <a:avLst>
              <a:gd name="adj1" fmla="val 5132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 flipH="1" flipV="1">
            <a:off x="1141970" y="1817132"/>
            <a:ext cx="305830" cy="62126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6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 از 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لزوماً از همه انواع دیدها نمی‏توان عملیات ذخیره‏سازی در </a:t>
            </a:r>
            <a:r>
              <a:rPr lang="en-US" sz="1800" dirty="0" smtClean="0"/>
              <a:t>DB</a:t>
            </a:r>
            <a:r>
              <a:rPr lang="fa-IR" sz="1800" dirty="0" smtClean="0"/>
              <a:t> </a:t>
            </a:r>
            <a:r>
              <a:rPr lang="fa-IR" dirty="0" smtClean="0"/>
              <a:t>انجام داد.</a:t>
            </a:r>
          </a:p>
          <a:p>
            <a:pPr lvl="1"/>
            <a:r>
              <a:rPr lang="fa-IR" dirty="0" smtClean="0"/>
              <a:t>همه انواع دیدها قابل بهنگام‌سازی (</a:t>
            </a:r>
            <a:r>
              <a:rPr lang="en-US" sz="1800" dirty="0" smtClean="0"/>
              <a:t>Updatable</a:t>
            </a:r>
            <a:r>
              <a:rPr lang="fa-IR" dirty="0" smtClean="0"/>
              <a:t>) نیستند. </a:t>
            </a:r>
          </a:p>
          <a:p>
            <a:pPr lvl="1"/>
            <a:r>
              <a:rPr lang="fa-IR" dirty="0" smtClean="0"/>
              <a:t>محدودیت‌هایی هم در عمل و تا حدی در تئوری وجود دارد.</a:t>
            </a:r>
          </a:p>
          <a:p>
            <a:pPr lvl="1"/>
            <a:endParaRPr lang="fa-IR" dirty="0" smtClean="0"/>
          </a:p>
          <a:p>
            <a:r>
              <a:rPr lang="fa-IR" b="1" dirty="0" smtClean="0">
                <a:solidFill>
                  <a:srgbClr val="7030A0"/>
                </a:solidFill>
                <a:cs typeface="+mj-cs"/>
              </a:rPr>
              <a:t>دید از نظر قابلیت عملیات ذخیره‏سازی</a:t>
            </a:r>
            <a:r>
              <a:rPr lang="fa-IR" b="1" dirty="0" smtClean="0">
                <a:solidFill>
                  <a:srgbClr val="7030A0"/>
                </a:solidFill>
              </a:rPr>
              <a:t> </a:t>
            </a:r>
            <a:r>
              <a:rPr lang="fa-IR" dirty="0" smtClean="0"/>
              <a:t>(بستگی دارد به ساختار دید و مکانیزم تعریف آن) :</a:t>
            </a:r>
          </a:p>
          <a:p>
            <a:pPr lvl="1"/>
            <a:r>
              <a:rPr lang="fa-IR" b="1" dirty="0" smtClean="0">
                <a:cs typeface="+mj-cs"/>
              </a:rPr>
              <a:t>پذیرا</a:t>
            </a:r>
            <a:r>
              <a:rPr lang="fa-IR" b="1" dirty="0" smtClean="0"/>
              <a:t> </a:t>
            </a:r>
            <a:r>
              <a:rPr lang="fa-IR" dirty="0" smtClean="0"/>
              <a:t>(</a:t>
            </a:r>
            <a:r>
              <a:rPr lang="en-US" sz="1800" dirty="0" smtClean="0"/>
              <a:t>Updatable</a:t>
            </a:r>
            <a:r>
              <a:rPr lang="fa-IR" dirty="0" smtClean="0"/>
              <a:t>)</a:t>
            </a:r>
            <a:r>
              <a:rPr lang="fa-IR" b="1" dirty="0" smtClean="0"/>
              <a:t>:</a:t>
            </a:r>
            <a:r>
              <a:rPr lang="fa-IR" dirty="0" smtClean="0"/>
              <a:t> می‏توان از آنها عملیات ذخیره‏سازی انجام داد ولی گاه مشکلاتی دارند.</a:t>
            </a:r>
          </a:p>
          <a:p>
            <a:pPr lvl="1"/>
            <a:r>
              <a:rPr lang="fa-IR" b="1" dirty="0" smtClean="0">
                <a:cs typeface="+mj-cs"/>
              </a:rPr>
              <a:t>ناپذیرا</a:t>
            </a:r>
            <a:r>
              <a:rPr lang="fa-IR" b="1" dirty="0" smtClean="0"/>
              <a:t> </a:t>
            </a:r>
            <a:r>
              <a:rPr lang="fa-IR" dirty="0" smtClean="0"/>
              <a:t>(</a:t>
            </a:r>
            <a:r>
              <a:rPr lang="en-US" sz="1800" dirty="0" smtClean="0"/>
              <a:t>Non </a:t>
            </a:r>
            <a:r>
              <a:rPr lang="en-US" sz="1800" dirty="0" err="1" smtClean="0"/>
              <a:t>Updatablen</a:t>
            </a:r>
            <a:r>
              <a:rPr lang="fa-IR" dirty="0" smtClean="0"/>
              <a:t>)</a:t>
            </a:r>
            <a:r>
              <a:rPr lang="fa-IR" b="1" dirty="0" smtClean="0"/>
              <a:t>: </a:t>
            </a:r>
            <a:r>
              <a:rPr lang="fa-IR" dirty="0" smtClean="0"/>
              <a:t>تبدیل </a:t>
            </a:r>
            <a:r>
              <a:rPr lang="en-US" sz="1800" dirty="0" smtClean="0"/>
              <a:t>E/C</a:t>
            </a:r>
            <a:r>
              <a:rPr lang="fa-IR" sz="1800" dirty="0" smtClean="0"/>
              <a:t> </a:t>
            </a:r>
            <a:r>
              <a:rPr lang="fa-IR" dirty="0" smtClean="0"/>
              <a:t>انجام شدنی نیست.</a:t>
            </a:r>
          </a:p>
          <a:p>
            <a:endParaRPr lang="fa-IR" dirty="0"/>
          </a:p>
          <a:p>
            <a:r>
              <a:rPr lang="fa-IR" dirty="0" smtClean="0"/>
              <a:t>دید </a:t>
            </a:r>
          </a:p>
          <a:p>
            <a:pPr lvl="1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5308937"/>
            <a:ext cx="8166100" cy="1015663"/>
            <a:chOff x="0" y="5308937"/>
            <a:chExt cx="8166100" cy="1015663"/>
          </a:xfrm>
        </p:grpSpPr>
        <p:sp>
          <p:nvSpPr>
            <p:cNvPr id="4" name="Right Brace 3"/>
            <p:cNvSpPr/>
            <p:nvPr/>
          </p:nvSpPr>
          <p:spPr>
            <a:xfrm>
              <a:off x="7985977" y="5351347"/>
              <a:ext cx="180123" cy="973253"/>
            </a:xfrm>
            <a:prstGeom prst="rightBrace">
              <a:avLst>
                <a:gd name="adj1" fmla="val 68032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0" y="5308937"/>
              <a:ext cx="8040490" cy="1015663"/>
              <a:chOff x="0" y="5308937"/>
              <a:chExt cx="8040490" cy="101566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0" y="5308937"/>
                <a:ext cx="8040490" cy="101566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rtl="1"/>
                <a:r>
                  <a:rPr lang="fa-IR" sz="2000" dirty="0" smtClean="0">
                    <a:cs typeface="B Nazanin" pitchFamily="2" charset="-78"/>
                  </a:rPr>
                  <a:t>تعریف شده روی </a:t>
                </a:r>
                <a:r>
                  <a:rPr lang="fa-IR" sz="2000" dirty="0" smtClean="0">
                    <a:solidFill>
                      <a:srgbClr val="C00000"/>
                    </a:solidFill>
                    <a:cs typeface="B Nazanin" pitchFamily="2" charset="-78"/>
                  </a:rPr>
                  <a:t>یک</a:t>
                </a:r>
                <a:r>
                  <a:rPr lang="fa-IR" sz="2000" dirty="0" smtClean="0">
                    <a:cs typeface="B Nazanin" pitchFamily="2" charset="-78"/>
                  </a:rPr>
                  <a:t> جدول مبنا</a:t>
                </a:r>
              </a:p>
              <a:p>
                <a:pPr algn="r" rtl="1"/>
                <a:endParaRPr lang="fa-IR" sz="2000" dirty="0" smtClean="0">
                  <a:cs typeface="B Nazanin" pitchFamily="2" charset="-78"/>
                </a:endParaRPr>
              </a:p>
              <a:p>
                <a:pPr algn="r" rtl="1"/>
                <a:r>
                  <a:rPr lang="fa-IR" sz="2000" dirty="0" smtClean="0">
                    <a:cs typeface="B Nazanin" pitchFamily="2" charset="-78"/>
                  </a:rPr>
                  <a:t>تعریف شده روی </a:t>
                </a:r>
                <a:r>
                  <a:rPr lang="fa-IR" sz="2000" dirty="0" smtClean="0">
                    <a:solidFill>
                      <a:srgbClr val="C00000"/>
                    </a:solidFill>
                    <a:cs typeface="B Nazanin" pitchFamily="2" charset="-78"/>
                  </a:rPr>
                  <a:t>بیش</a:t>
                </a:r>
                <a:r>
                  <a:rPr lang="fa-IR" sz="2000" dirty="0" smtClean="0">
                    <a:cs typeface="B Nazanin" pitchFamily="2" charset="-78"/>
                  </a:rPr>
                  <a:t> از یک جدول مبنا            در عمل ناپذیرا، اما در تئوری بعضی‏ها پذیرا هستند.</a:t>
                </a: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H="1">
                <a:off x="4191000" y="6096000"/>
                <a:ext cx="55890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1495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1792" y="2540913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200" b="1" dirty="0" smtClean="0"/>
              <a:t>سطح خارجی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1792" y="3607713"/>
            <a:ext cx="13692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200" b="1" dirty="0" smtClean="0"/>
              <a:t>سطح ادراکی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25361" y="4674513"/>
            <a:ext cx="1298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200" b="1" dirty="0" smtClean="0"/>
              <a:t>سطح داخلی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328914" y="2590800"/>
            <a:ext cx="838200" cy="304800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328914" y="3657600"/>
            <a:ext cx="838200" cy="304800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328914" y="4724400"/>
            <a:ext cx="838200" cy="304800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920685" y="5943600"/>
            <a:ext cx="1103429" cy="838200"/>
            <a:chOff x="1981200" y="5867400"/>
            <a:chExt cx="914400" cy="891634"/>
          </a:xfrm>
        </p:grpSpPr>
        <p:sp>
          <p:nvSpPr>
            <p:cNvPr id="14" name="Flowchart: Magnetic Disk 13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پایگاه داده</a:t>
              </a:r>
              <a:endParaRPr lang="fa-IR" b="1" dirty="0">
                <a:cs typeface="B Nazanin" pitchFamily="2" charset="-78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B Nazanin" pitchFamily="2" charset="-78"/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</p:grpSp>
        </p:grpSp>
      </p:grpSp>
      <p:sp>
        <p:nvSpPr>
          <p:cNvPr id="20" name="Down Arrow 19"/>
          <p:cNvSpPr/>
          <p:nvPr/>
        </p:nvSpPr>
        <p:spPr>
          <a:xfrm>
            <a:off x="3321392" y="5177032"/>
            <a:ext cx="251455" cy="679417"/>
          </a:xfrm>
          <a:prstGeom prst="down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2022343" y="43869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81200" y="3276600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5454992" y="25146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Level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54992" y="3593068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Conceptual Level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2688" y="4648200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 Level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43000" y="1314271"/>
            <a:ext cx="7744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r" rtl="1">
              <a:lnSpc>
                <a:spcPct val="200000"/>
              </a:lnSpc>
              <a:buFont typeface="Arial" pitchFamily="34" charset="0"/>
              <a:buChar char="•"/>
            </a:pPr>
            <a:r>
              <a:rPr lang="fa-IR" dirty="0"/>
              <a:t>سه سطح معماری </a:t>
            </a:r>
            <a:r>
              <a:rPr lang="en-US" dirty="0"/>
              <a:t>ANSI</a:t>
            </a:r>
            <a:r>
              <a:rPr lang="fa-IR" dirty="0"/>
              <a:t>، در واقع سه سطح </a:t>
            </a:r>
            <a:r>
              <a:rPr lang="fa-IR" b="1" u="sng" dirty="0">
                <a:solidFill>
                  <a:srgbClr val="C00000"/>
                </a:solidFill>
              </a:rPr>
              <a:t>تعریف و کنترل داده‏ها</a:t>
            </a:r>
            <a:r>
              <a:rPr lang="fa-IR" b="1" dirty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است.</a:t>
            </a:r>
          </a:p>
          <a:p>
            <a:pPr marL="742950" lvl="1" indent="-285750" algn="r" rtl="1">
              <a:lnSpc>
                <a:spcPct val="200000"/>
              </a:lnSpc>
              <a:buFont typeface="Arial" pitchFamily="34" charset="0"/>
              <a:buChar char="•"/>
            </a:pPr>
            <a:r>
              <a:rPr lang="fa-IR" dirty="0" smtClean="0"/>
              <a:t>دو سطح در محیط انتزاعی و یک سطح در محیط فایلینگ منطقی.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 از دید تعریف شده روی یک جدول مبنا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033CC"/>
                </a:solidFill>
              </a:rPr>
              <a:t>دید تعریف شده روی یک جدول مبنا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دید دارای کلید جدول مبنا (</a:t>
            </a:r>
            <a:r>
              <a:rPr lang="en-US" sz="1800" dirty="0" smtClean="0"/>
              <a:t>Key Preserving</a:t>
            </a:r>
            <a:r>
              <a:rPr lang="fa-IR" dirty="0" smtClean="0"/>
              <a:t>)           پذیرا (در عمل و تئوری) اما مشکلاتی هم دارد.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دید فاقد کلید جدول مبنا (</a:t>
            </a:r>
            <a:r>
              <a:rPr lang="en-US" sz="1800" dirty="0" smtClean="0"/>
              <a:t>Non Key Preserving</a:t>
            </a:r>
            <a:r>
              <a:rPr lang="fa-IR" dirty="0" smtClean="0"/>
              <a:t>)           ناپذیرا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دید دارای ستون [صفت] مجازی (دیدهای آماری)            ناپذیرا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435028" y="3155732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810000" y="2514600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632096" y="3810000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3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</a:t>
            </a:r>
            <a:r>
              <a:rPr lang="fa-IR" dirty="0" smtClean="0"/>
              <a:t>مبنا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دید حافظ کلید تعریف شده روی یک جدول مبنا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180" y="3699024"/>
            <a:ext cx="5047420" cy="1524000"/>
            <a:chOff x="369902" y="2819400"/>
            <a:chExt cx="5432385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0206621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0206621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t="-402000" r="-54636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62857" t="-402000" r="-24342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206522" t="-402000" r="-2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306522" t="-402000" r="-1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374000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369902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STT</a:t>
              </a:r>
              <a:endParaRPr lang="fa-IR" sz="12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152400" y="3486995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3202895"/>
                  </p:ext>
                </p:extLst>
              </p:nvPr>
            </p:nvGraphicFramePr>
            <p:xfrm>
              <a:off x="2071694" y="1810595"/>
              <a:ext cx="2332436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  <a:gridCol w="761999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888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ms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math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444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comp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3202895"/>
                  </p:ext>
                </p:extLst>
              </p:nvPr>
            </p:nvGraphicFramePr>
            <p:xfrm>
              <a:off x="2071694" y="1810595"/>
              <a:ext cx="2332436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  <a:gridCol w="761999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888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ms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math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444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comp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33" t="-328000" r="-21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8321" t="-328000" r="-91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ounded Rectangle 9"/>
          <p:cNvSpPr/>
          <p:nvPr/>
        </p:nvSpPr>
        <p:spPr>
          <a:xfrm>
            <a:off x="1581852" y="1810595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V2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74257" y="1752600"/>
            <a:ext cx="1437708" cy="2310743"/>
            <a:chOff x="1274257" y="1752600"/>
            <a:chExt cx="1437708" cy="2310743"/>
          </a:xfrm>
        </p:grpSpPr>
        <p:grpSp>
          <p:nvGrpSpPr>
            <p:cNvPr id="12" name="Group 11"/>
            <p:cNvGrpSpPr/>
            <p:nvPr/>
          </p:nvGrpSpPr>
          <p:grpSpPr>
            <a:xfrm>
              <a:off x="1581851" y="1752600"/>
              <a:ext cx="1130114" cy="1905000"/>
              <a:chOff x="6672282" y="1447800"/>
              <a:chExt cx="1130114" cy="1905000"/>
            </a:xfrm>
          </p:grpSpPr>
          <p:cxnSp>
            <p:nvCxnSpPr>
              <p:cNvPr id="13" name="Straight Arrow Connector 12"/>
              <p:cNvCxnSpPr>
                <a:stCxn id="19" idx="0"/>
              </p:cNvCxnSpPr>
              <p:nvPr/>
            </p:nvCxnSpPr>
            <p:spPr>
              <a:xfrm flipV="1">
                <a:off x="6672282" y="1870115"/>
                <a:ext cx="599292" cy="148268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ounded Rectangle 14"/>
              <p:cNvSpPr/>
              <p:nvPr/>
            </p:nvSpPr>
            <p:spPr>
              <a:xfrm>
                <a:off x="7271574" y="1447800"/>
                <a:ext cx="530822" cy="405743"/>
              </a:xfrm>
              <a:prstGeom prst="roundRect">
                <a:avLst/>
              </a:prstGeom>
              <a:solidFill>
                <a:srgbClr val="92D050">
                  <a:alpha val="27000"/>
                </a:srgbClr>
              </a:solidFill>
              <a:ln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1274257" y="3657600"/>
              <a:ext cx="615188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50938" y="5334000"/>
            <a:ext cx="4450257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  VIEW </a:t>
            </a:r>
            <a:r>
              <a:rPr lang="en-US" sz="1600" dirty="0" smtClean="0"/>
              <a:t>  V2   [(SN, SJ, SL)]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AS   SELECT   </a:t>
            </a:r>
            <a:r>
              <a:rPr lang="en-US" sz="1600" dirty="0" smtClean="0"/>
              <a:t>STID, STJ, STL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FROM</a:t>
            </a:r>
            <a:r>
              <a:rPr lang="en-US" sz="1600" dirty="0" smtClean="0"/>
              <a:t>   STT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WHERE</a:t>
            </a:r>
            <a:r>
              <a:rPr lang="en-US" sz="1600" dirty="0" smtClean="0"/>
              <a:t>   STJ   !=   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 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[WITH  CHECK  OPTION]</a:t>
            </a:r>
            <a:endParaRPr lang="fa-IR" sz="1600" dirty="0"/>
          </a:p>
        </p:txBody>
      </p:sp>
    </p:spTree>
    <p:extLst>
      <p:ext uri="{BB962C8B-B14F-4D97-AF65-F5344CB8AC3E}">
        <p14:creationId xmlns:p14="http://schemas.microsoft.com/office/powerpoint/2010/main" val="26114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/>
          <a:lstStyle/>
          <a:p>
            <a:r>
              <a:rPr lang="fa-IR" dirty="0"/>
              <a:t>فرض بر مجاز بودن کاربر به انجام عمل داریم و لذا صرفاً شدنی بودن را بررسی می‏کنیم.</a:t>
            </a:r>
            <a:endParaRPr lang="en-US" dirty="0"/>
          </a:p>
          <a:p>
            <a:r>
              <a:rPr lang="fa-IR" dirty="0" smtClean="0"/>
              <a:t>در </a:t>
            </a:r>
            <a:r>
              <a:rPr lang="fa-IR" b="1" dirty="0" smtClean="0">
                <a:solidFill>
                  <a:srgbClr val="7030A0"/>
                </a:solidFill>
              </a:rPr>
              <a:t>دید حافظ کلید </a:t>
            </a:r>
            <a:r>
              <a:rPr lang="fa-IR" dirty="0" smtClean="0"/>
              <a:t>انجام عملیات سطری امکان‏پذیر است.</a:t>
            </a:r>
          </a:p>
          <a:p>
            <a:pPr lvl="1"/>
            <a:r>
              <a:rPr lang="fa-IR" dirty="0" smtClean="0"/>
              <a:t>زیرا تناظر یک به یک بین سطرهای دید و سطرهای جدول مبنا برقرار است.</a:t>
            </a:r>
          </a:p>
          <a:p>
            <a:pPr marL="457200" lvl="1" indent="0">
              <a:buNone/>
            </a:pPr>
            <a:r>
              <a:rPr lang="fa-IR" sz="1400" dirty="0" smtClean="0"/>
              <a:t>  </a:t>
            </a:r>
          </a:p>
          <a:p>
            <a:pPr marL="457200" lvl="1" indent="0">
              <a:buNone/>
            </a:pPr>
            <a:r>
              <a:rPr lang="fa-IR" dirty="0" smtClean="0"/>
              <a:t>   حذف سطر در دید حافظ کلید</a:t>
            </a: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1800" dirty="0" smtClean="0"/>
          </a:p>
          <a:p>
            <a:pPr lvl="1"/>
            <a:endParaRPr lang="fa-IR" sz="1600" dirty="0" smtClean="0"/>
          </a:p>
          <a:p>
            <a:pPr lvl="1"/>
            <a:r>
              <a:rPr lang="fa-IR" dirty="0" smtClean="0"/>
              <a:t>الان این سطر از جدول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حذف می‏شود و اگر کاربر دیگری این سطر را در دیدش داشته باشد، دیگر به این سطر دسترسی ندارد.</a:t>
            </a: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0938" y="3505200"/>
            <a:ext cx="2920992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DELETE</a:t>
            </a:r>
            <a:r>
              <a:rPr lang="en-US" sz="1600" b="1" dirty="0"/>
              <a:t> </a:t>
            </a:r>
            <a:r>
              <a:rPr lang="en-US" sz="1600" b="1" dirty="0" smtClean="0"/>
              <a:t>  FROM  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   </a:t>
            </a:r>
            <a:r>
              <a:rPr lang="en-US" sz="1600" dirty="0" smtClean="0"/>
              <a:t>SN=‘444’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94044" y="42835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235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0938" y="4876800"/>
            <a:ext cx="4930324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DELETE   </a:t>
            </a:r>
            <a:r>
              <a:rPr lang="en-US" sz="1600" b="1" dirty="0"/>
              <a:t>FROM </a:t>
            </a:r>
            <a:r>
              <a:rPr lang="en-US" sz="1600" b="1" dirty="0" smtClean="0"/>
              <a:t>   </a:t>
            </a:r>
            <a:r>
              <a:rPr lang="en-US" sz="1600" dirty="0" smtClean="0"/>
              <a:t>STT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WHERE </a:t>
            </a:r>
            <a:r>
              <a:rPr lang="en-US" sz="1600" b="1" dirty="0" smtClean="0"/>
              <a:t>    </a:t>
            </a:r>
            <a:r>
              <a:rPr lang="en-US" sz="1600" dirty="0" smtClean="0"/>
              <a:t>STID=‘</a:t>
            </a:r>
            <a:r>
              <a:rPr lang="en-US" sz="1600" dirty="0"/>
              <a:t>444</a:t>
            </a:r>
            <a:r>
              <a:rPr lang="en-US" sz="1600" dirty="0" smtClean="0"/>
              <a:t>’  </a:t>
            </a:r>
            <a:r>
              <a:rPr lang="en-US" sz="1600" b="1" dirty="0" smtClean="0"/>
              <a:t>AND  </a:t>
            </a:r>
            <a:r>
              <a:rPr lang="en-US" sz="1600" dirty="0" smtClean="0"/>
              <a:t>STJ !=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806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بهنگام‏سازی در دید حافظ کلید</a:t>
            </a:r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</a:t>
            </a:r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392993"/>
            <a:ext cx="2972289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UPDATE  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SET    </a:t>
            </a:r>
            <a:r>
              <a:rPr lang="en-US" sz="1600" dirty="0" smtClean="0"/>
              <a:t>SJ=‘IT’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    </a:t>
            </a:r>
            <a:r>
              <a:rPr lang="en-US" sz="1600" dirty="0" smtClean="0"/>
              <a:t>SN=‘444’</a:t>
            </a:r>
            <a:endParaRPr lang="fa-IR" sz="1600" b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024106" y="34453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1000" y="4114800"/>
            <a:ext cx="5035289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UPDATE    </a:t>
            </a:r>
            <a:r>
              <a:rPr lang="en-US" sz="1600" dirty="0" smtClean="0"/>
              <a:t>STT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SET     </a:t>
            </a:r>
            <a:r>
              <a:rPr lang="en-US" sz="1600" dirty="0" smtClean="0"/>
              <a:t>STJ=‘IT’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WHERE     </a:t>
            </a:r>
            <a:r>
              <a:rPr lang="en-US" sz="1600" dirty="0" smtClean="0"/>
              <a:t>STID=‘</a:t>
            </a:r>
            <a:r>
              <a:rPr lang="en-US" sz="1600" dirty="0"/>
              <a:t>444’ ’  </a:t>
            </a:r>
            <a:r>
              <a:rPr lang="en-US" sz="1600" b="1" dirty="0"/>
              <a:t>AND  </a:t>
            </a:r>
            <a:r>
              <a:rPr lang="en-US" sz="1600" dirty="0"/>
              <a:t>STJ != ‘</a:t>
            </a:r>
            <a:r>
              <a:rPr lang="en-US" sz="1600" dirty="0" err="1"/>
              <a:t>phys</a:t>
            </a:r>
            <a:r>
              <a:rPr lang="en-US" sz="1600" dirty="0" smtClean="0"/>
              <a:t>’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336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از نظر تئوریک درخواست زیر به دلیل </a:t>
            </a:r>
            <a:r>
              <a:rPr lang="fa-IR" dirty="0" smtClean="0">
                <a:solidFill>
                  <a:srgbClr val="C00000"/>
                </a:solidFill>
              </a:rPr>
              <a:t>عدم رعایت محدودیت دید </a:t>
            </a:r>
            <a:r>
              <a:rPr lang="fa-IR" dirty="0" smtClean="0"/>
              <a:t>باید رد شود.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در عمل: اگر از عبارت </a:t>
            </a:r>
            <a:r>
              <a:rPr lang="en-US" dirty="0" smtClean="0"/>
              <a:t>[with check option]</a:t>
            </a:r>
            <a:r>
              <a:rPr lang="fa-IR" dirty="0" smtClean="0"/>
              <a:t> استفاده کنیم، سیستم رد می‏کند، وگرنه درخواست انجام می‏شود اما ...</a:t>
            </a:r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pPr lvl="1"/>
            <a:r>
              <a:rPr lang="fa-IR" dirty="0" smtClean="0"/>
              <a:t>حال اگر بنویسیم: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سطر با کلید </a:t>
            </a:r>
            <a:r>
              <a:rPr lang="en-US" dirty="0" smtClean="0"/>
              <a:t>888</a:t>
            </a:r>
            <a:r>
              <a:rPr lang="fa-IR" dirty="0" smtClean="0"/>
              <a:t> دیگر در دید کاربر نمی‏آید!</a:t>
            </a:r>
            <a:endParaRPr lang="fa-IR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3547" y="3657600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" y="1981200"/>
            <a:ext cx="5035289" cy="391645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UPDATE  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SET   </a:t>
            </a:r>
            <a:r>
              <a:rPr lang="en-US" sz="1600" dirty="0" smtClean="0"/>
              <a:t>SJ=‘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   </a:t>
            </a:r>
            <a:r>
              <a:rPr lang="en-US" sz="1600" dirty="0" smtClean="0"/>
              <a:t>SN=‘888’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fa-IR" sz="800" b="1" dirty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UPDATE    </a:t>
            </a:r>
            <a:r>
              <a:rPr lang="en-US" sz="1600" dirty="0" smtClean="0"/>
              <a:t>STT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SET </a:t>
            </a:r>
            <a:r>
              <a:rPr lang="en-US" sz="1600" b="1" dirty="0" smtClean="0"/>
              <a:t>    </a:t>
            </a:r>
            <a:r>
              <a:rPr lang="en-US" sz="1600" dirty="0" smtClean="0"/>
              <a:t>STJ</a:t>
            </a:r>
            <a:r>
              <a:rPr lang="en-US" sz="1600" dirty="0"/>
              <a:t>=‘</a:t>
            </a:r>
            <a:r>
              <a:rPr lang="en-US" sz="1600" dirty="0" err="1"/>
              <a:t>phys</a:t>
            </a:r>
            <a:r>
              <a:rPr lang="en-US" sz="1600" dirty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WHERE </a:t>
            </a:r>
            <a:r>
              <a:rPr lang="en-US" sz="1600" b="1" dirty="0" smtClean="0"/>
              <a:t>    </a:t>
            </a:r>
            <a:r>
              <a:rPr lang="en-US" sz="1600" dirty="0" smtClean="0"/>
              <a:t>STID=‘</a:t>
            </a:r>
            <a:r>
              <a:rPr lang="en-US" sz="1600" dirty="0"/>
              <a:t>888’ ’  </a:t>
            </a:r>
            <a:r>
              <a:rPr lang="en-US" sz="1600" b="1" dirty="0"/>
              <a:t>AND  </a:t>
            </a:r>
            <a:r>
              <a:rPr lang="en-US" sz="1600" dirty="0"/>
              <a:t>STJ != ‘</a:t>
            </a:r>
            <a:r>
              <a:rPr lang="en-US" sz="1600" dirty="0" err="1"/>
              <a:t>phys</a:t>
            </a:r>
            <a:r>
              <a:rPr lang="en-US" sz="1600" dirty="0" smtClean="0"/>
              <a:t>’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/>
              <a:t>V2.*  </a:t>
            </a:r>
            <a:r>
              <a:rPr lang="en-US" sz="1600" b="1" dirty="0"/>
              <a:t>FROM </a:t>
            </a:r>
            <a:r>
              <a:rPr lang="en-US" sz="1600" dirty="0" smtClean="0"/>
              <a:t>V2</a:t>
            </a:r>
            <a:endParaRPr lang="fa-IR" sz="1600" b="1" dirty="0"/>
          </a:p>
        </p:txBody>
      </p:sp>
    </p:spTree>
    <p:extLst>
      <p:ext uri="{BB962C8B-B14F-4D97-AF65-F5344CB8AC3E}">
        <p14:creationId xmlns:p14="http://schemas.microsoft.com/office/powerpoint/2010/main" val="24968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 smtClean="0"/>
              <a:t>          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en-US" dirty="0" smtClean="0"/>
          </a:p>
          <a:p>
            <a:pPr lvl="1"/>
            <a:r>
              <a:rPr lang="fa-IR" dirty="0" smtClean="0"/>
              <a:t>اگر هر کدام از ستون‏های نهان از دید کاربر، محدودیت هیچ‏مقدارناپذیری داشته باشند، درخواست رد می‏شود.</a:t>
            </a:r>
          </a:p>
          <a:p>
            <a:pPr lvl="1"/>
            <a:r>
              <a:rPr lang="fa-IR" dirty="0" smtClean="0"/>
              <a:t>حال اگر به جای </a:t>
            </a:r>
            <a:r>
              <a:rPr lang="en-US" dirty="0" smtClean="0"/>
              <a:t>555</a:t>
            </a:r>
            <a:r>
              <a:rPr lang="fa-IR" dirty="0" smtClean="0"/>
              <a:t> بنویسیم </a:t>
            </a:r>
            <a:r>
              <a:rPr lang="en-US" dirty="0" smtClean="0"/>
              <a:t>777</a:t>
            </a:r>
            <a:r>
              <a:rPr lang="fa-IR" dirty="0" smtClean="0"/>
              <a:t>، درخواست رد می‏شود (تبدیل </a:t>
            </a:r>
            <a:r>
              <a:rPr lang="en-US" sz="1800" dirty="0" smtClean="0"/>
              <a:t>E/C</a:t>
            </a:r>
            <a:r>
              <a:rPr lang="fa-IR" dirty="0" smtClean="0"/>
              <a:t> انجام نمی‏شود) به دلیل </a:t>
            </a:r>
            <a:r>
              <a:rPr lang="fa-IR" dirty="0" smtClean="0">
                <a:solidFill>
                  <a:srgbClr val="C00000"/>
                </a:solidFill>
              </a:rPr>
              <a:t>عدم رعایت محدودیت یکتایی </a:t>
            </a:r>
            <a:r>
              <a:rPr lang="fa-IR" dirty="0" smtClean="0"/>
              <a:t>مقادیر کلید.</a:t>
            </a:r>
          </a:p>
          <a:p>
            <a:pPr lvl="1"/>
            <a:r>
              <a:rPr lang="fa-IR" dirty="0" smtClean="0"/>
              <a:t>حال اگر به جای </a:t>
            </a:r>
            <a:r>
              <a:rPr lang="en-US" dirty="0" err="1" smtClean="0"/>
              <a:t>chem</a:t>
            </a:r>
            <a:r>
              <a:rPr lang="fa-IR" dirty="0" smtClean="0"/>
              <a:t> بنویسیم </a:t>
            </a:r>
            <a:r>
              <a:rPr lang="en-US" dirty="0" err="1" smtClean="0"/>
              <a:t>phys</a:t>
            </a:r>
            <a:r>
              <a:rPr lang="fa-IR" dirty="0" smtClean="0"/>
              <a:t>، همان پیش می‏آید که در مثال </a:t>
            </a:r>
            <a:r>
              <a:rPr lang="en-US" sz="1800" dirty="0" smtClean="0"/>
              <a:t>UPDATE</a:t>
            </a:r>
            <a:r>
              <a:rPr lang="fa-IR" sz="1800" dirty="0" smtClean="0"/>
              <a:t> </a:t>
            </a:r>
            <a:r>
              <a:rPr lang="fa-IR" dirty="0" smtClean="0"/>
              <a:t>دیدیم.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63412" y="2819400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" y="1981200"/>
            <a:ext cx="4042260" cy="23314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INSERT  INTO 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VALUES </a:t>
            </a:r>
            <a:r>
              <a:rPr lang="en-US" sz="1600" dirty="0" smtClean="0"/>
              <a:t>(‘555’, ‘</a:t>
            </a:r>
            <a:r>
              <a:rPr lang="en-US" sz="1600" dirty="0" err="1" smtClean="0"/>
              <a:t>chem</a:t>
            </a:r>
            <a:r>
              <a:rPr lang="en-US" sz="1600" dirty="0" smtClean="0"/>
              <a:t>’, 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’)</a:t>
            </a:r>
            <a:endParaRPr lang="fa-IR" sz="1600" dirty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INSERT  INTO 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VALUES </a:t>
            </a:r>
            <a:r>
              <a:rPr lang="en-US" sz="1600" dirty="0" smtClean="0"/>
              <a:t>(‘555’, ?, ‘</a:t>
            </a:r>
            <a:r>
              <a:rPr lang="en-US" sz="1600" dirty="0" err="1" smtClean="0"/>
              <a:t>chem</a:t>
            </a:r>
            <a:r>
              <a:rPr lang="en-US" sz="1600" dirty="0" smtClean="0"/>
              <a:t>’, 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’, ?)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fa-IR" sz="1600" b="1" dirty="0"/>
          </a:p>
        </p:txBody>
      </p:sp>
    </p:spTree>
    <p:extLst>
      <p:ext uri="{BB962C8B-B14F-4D97-AF65-F5344CB8AC3E}">
        <p14:creationId xmlns:p14="http://schemas.microsoft.com/office/powerpoint/2010/main" val="420106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دلایل رد شدن درخواست عمل ذخیره‏سازی در دید تک جدولی حافظ کلید</a:t>
            </a:r>
            <a:r>
              <a:rPr lang="fa-IR" dirty="0"/>
              <a:t> </a:t>
            </a:r>
            <a:r>
              <a:rPr lang="fa-IR" dirty="0" smtClean="0"/>
              <a:t>:</a:t>
            </a:r>
          </a:p>
          <a:p>
            <a:pPr lvl="1"/>
            <a:r>
              <a:rPr lang="fa-IR" dirty="0" smtClean="0"/>
              <a:t>عدم رعایت محدودیت دید</a:t>
            </a:r>
          </a:p>
          <a:p>
            <a:pPr lvl="1"/>
            <a:r>
              <a:rPr lang="fa-IR" dirty="0" smtClean="0"/>
              <a:t>عدم رعایت محدودیت یکتایی مقادیر کلید</a:t>
            </a:r>
          </a:p>
          <a:p>
            <a:pPr lvl="1"/>
            <a:r>
              <a:rPr lang="fa-IR" dirty="0" smtClean="0"/>
              <a:t>عدم رعایت محدودیت هیچ‏مقدارناپذیری ستون‏های نهان</a:t>
            </a:r>
          </a:p>
          <a:p>
            <a:pPr lvl="1"/>
            <a:r>
              <a:rPr lang="fa-IR" dirty="0" smtClean="0"/>
              <a:t>...</a:t>
            </a:r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دید تعریف شده روی یک جدول مبنا و فاقد کلید</a:t>
            </a:r>
          </a:p>
          <a:p>
            <a:pPr marL="0" indent="0">
              <a:buNone/>
            </a:pPr>
            <a:endParaRPr lang="fa-IR" sz="1200" dirty="0" smtClean="0"/>
          </a:p>
          <a:p>
            <a:pPr marL="0" indent="0">
              <a:buNone/>
            </a:pPr>
            <a:r>
              <a:rPr lang="fa-IR" dirty="0" smtClean="0"/>
              <a:t>         چون این دید </a:t>
            </a:r>
            <a:r>
              <a:rPr lang="fa-IR" u="sng" dirty="0" smtClean="0">
                <a:solidFill>
                  <a:srgbClr val="C00000"/>
                </a:solidFill>
              </a:rPr>
              <a:t>فاقد کلید </a:t>
            </a:r>
            <a:r>
              <a:rPr lang="fa-IR" dirty="0" smtClean="0"/>
              <a:t>است (یعنی تناظر یک به یک نیست)، </a:t>
            </a:r>
            <a:r>
              <a:rPr lang="fa-IR" dirty="0" smtClean="0"/>
              <a:t>امکان انجام عملیات سطری وجود ندارد.</a:t>
            </a:r>
          </a:p>
          <a:p>
            <a:endParaRPr lang="fa-IR" dirty="0" smtClean="0"/>
          </a:p>
          <a:p>
            <a:endParaRPr lang="fa-IR" dirty="0"/>
          </a:p>
          <a:p>
            <a:pPr lvl="1"/>
            <a:r>
              <a:rPr lang="fa-IR" dirty="0" smtClean="0"/>
              <a:t>درخواست زیر انجام نمی‏شود، چون معلوم نیست کدام سطر از رابطه باید حذف شود. پس تبدیل </a:t>
            </a:r>
            <a:r>
              <a:rPr lang="en-US" sz="1800" dirty="0" smtClean="0"/>
              <a:t>E/C</a:t>
            </a:r>
            <a:r>
              <a:rPr lang="fa-IR" dirty="0" smtClean="0"/>
              <a:t> ناممکن است، مگر اینکه بپذیریم این درخواست به صورت مکانیکی انجام شود؛ یعنی تمام سطرهای حائز شرط داده شده (مجموعه‏ای از سطرها) حذف شوند.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اگر کاربر این پیامد را بپذیرد مشکلی نیست، اما در عمل سیستم‏ها نمی‏پذیرند!</a:t>
            </a:r>
          </a:p>
          <a:p>
            <a:pPr lvl="1"/>
            <a:r>
              <a:rPr lang="fa-IR" dirty="0" smtClean="0"/>
              <a:t>در دید </a:t>
            </a:r>
            <a:r>
              <a:rPr lang="en-US" sz="1800" dirty="0" smtClean="0"/>
              <a:t>V3</a:t>
            </a:r>
            <a:r>
              <a:rPr lang="fa-IR" sz="1800" dirty="0" smtClean="0"/>
              <a:t> </a:t>
            </a:r>
            <a:r>
              <a:rPr lang="fa-IR" dirty="0" smtClean="0"/>
              <a:t>انجام </a:t>
            </a:r>
            <a:r>
              <a:rPr lang="en-US" sz="1800" dirty="0" smtClean="0"/>
              <a:t>INSERT</a:t>
            </a:r>
            <a:r>
              <a:rPr lang="fa-IR" sz="1800" dirty="0" smtClean="0"/>
              <a:t> </a:t>
            </a:r>
            <a:r>
              <a:rPr lang="fa-IR" dirty="0" smtClean="0"/>
              <a:t>نیز غیرممکن است.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965" y="2738006"/>
            <a:ext cx="5266955" cy="30623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</a:t>
            </a:r>
            <a:r>
              <a:rPr lang="en-US" sz="1600" b="1" dirty="0"/>
              <a:t> </a:t>
            </a:r>
            <a:r>
              <a:rPr lang="en-US" sz="1600" b="1" dirty="0" smtClean="0"/>
              <a:t> VIEW   </a:t>
            </a:r>
            <a:r>
              <a:rPr lang="en-US" sz="1600" dirty="0" smtClean="0"/>
              <a:t>V3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  SELECT  </a:t>
            </a:r>
            <a:r>
              <a:rPr lang="en-US" sz="1600" dirty="0" smtClean="0"/>
              <a:t>STNAME, STJ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 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8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DELETE    FROM    </a:t>
            </a:r>
            <a:r>
              <a:rPr lang="en-US" sz="1600" dirty="0" smtClean="0"/>
              <a:t>V3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    </a:t>
            </a:r>
            <a:r>
              <a:rPr lang="en-US" sz="1600" dirty="0" smtClean="0"/>
              <a:t>STNAME=‘</a:t>
            </a:r>
            <a:r>
              <a:rPr lang="en-US" sz="1600" dirty="0" err="1" smtClean="0"/>
              <a:t>ali</a:t>
            </a:r>
            <a:r>
              <a:rPr lang="en-US" sz="1600" dirty="0" smtClean="0"/>
              <a:t>’   </a:t>
            </a:r>
            <a:r>
              <a:rPr lang="en-US" sz="1600" b="1" dirty="0" smtClean="0"/>
              <a:t>AND</a:t>
            </a:r>
            <a:r>
              <a:rPr lang="en-US" sz="1600" dirty="0" smtClean="0"/>
              <a:t>     STJ=‘comp’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fa-IR" sz="1600" b="1" dirty="0"/>
          </a:p>
        </p:txBody>
      </p: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400" y="22453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79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حال اگر در تعریف </a:t>
            </a:r>
            <a:r>
              <a:rPr lang="en-US" sz="1800" dirty="0" smtClean="0"/>
              <a:t>V3</a:t>
            </a:r>
            <a:r>
              <a:rPr lang="fa-IR" dirty="0" smtClean="0"/>
              <a:t>، </a:t>
            </a:r>
            <a:r>
              <a:rPr lang="en-US" sz="1800" dirty="0" smtClean="0"/>
              <a:t>DISTINCT</a:t>
            </a:r>
            <a:r>
              <a:rPr lang="fa-IR" sz="1800" dirty="0" smtClean="0"/>
              <a:t> </a:t>
            </a:r>
            <a:r>
              <a:rPr lang="fa-IR" dirty="0" smtClean="0"/>
              <a:t>بزنیم چه پیش می‏آید؟</a:t>
            </a:r>
          </a:p>
          <a:p>
            <a:endParaRPr lang="fa-IR" dirty="0"/>
          </a:p>
          <a:p>
            <a:endParaRPr lang="fa-IR" dirty="0" smtClean="0"/>
          </a:p>
          <a:p>
            <a:pPr lvl="1"/>
            <a:r>
              <a:rPr lang="fa-IR" dirty="0" smtClean="0"/>
              <a:t>فرقی نمی‏کند، باز هم همان مشکل پابرجاست: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965" y="1981200"/>
            <a:ext cx="5035929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   VIEW    </a:t>
            </a:r>
            <a:r>
              <a:rPr lang="en-US" sz="1600" dirty="0" smtClean="0"/>
              <a:t>V3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   SELECT    DISTINCT    </a:t>
            </a:r>
            <a:r>
              <a:rPr lang="en-US" sz="1600" dirty="0" smtClean="0"/>
              <a:t>STNAME, STJ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   </a:t>
            </a:r>
            <a:r>
              <a:rPr lang="en-US" sz="1600" dirty="0" smtClean="0"/>
              <a:t>STT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68347" y="48169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8260" y="3368566"/>
            <a:ext cx="3748939" cy="23929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DELETE   FROM   </a:t>
            </a:r>
            <a:r>
              <a:rPr lang="en-US" sz="1600" dirty="0" smtClean="0"/>
              <a:t>V3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  </a:t>
            </a:r>
            <a:r>
              <a:rPr lang="en-US" sz="1600" dirty="0" smtClean="0"/>
              <a:t>STNAME=‘a’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endParaRPr lang="fa-IR" dirty="0" smtClean="0">
              <a:cs typeface="B Nazanin" pitchFamily="2" charset="-78"/>
            </a:endParaRPr>
          </a:p>
          <a:p>
            <a:pPr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تبدیل می‏شود به حذف مجموعه‏ای از سطرها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749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دید تعریف شده روی یک جدول مبنا دارای ستون مجازی</a:t>
            </a:r>
          </a:p>
          <a:p>
            <a:pPr lvl="1"/>
            <a:r>
              <a:rPr lang="fa-IR" dirty="0" smtClean="0"/>
              <a:t>این دیدها هم در عمل و هم در تئوری ناپذیرا هستند.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3170872"/>
            <a:ext cx="3851824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  VIEW   </a:t>
            </a:r>
            <a:r>
              <a:rPr lang="en-US" sz="1600" dirty="0" smtClean="0"/>
              <a:t>V4 (PN, SQ)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   SELECT   </a:t>
            </a:r>
            <a:r>
              <a:rPr lang="en-US" sz="1600" dirty="0" smtClean="0"/>
              <a:t>P#, SUM(QTY)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   </a:t>
            </a:r>
            <a:r>
              <a:rPr lang="en-US" sz="1600" dirty="0" smtClean="0"/>
              <a:t>SP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GROUP  BY   </a:t>
            </a:r>
            <a:r>
              <a:rPr lang="en-US" sz="1600" dirty="0" smtClean="0"/>
              <a:t>P#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66819924"/>
                  </p:ext>
                </p:extLst>
              </p:nvPr>
            </p:nvGraphicFramePr>
            <p:xfrm>
              <a:off x="928693" y="5029200"/>
              <a:ext cx="257650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71507"/>
                    <a:gridCol w="1066800"/>
                    <a:gridCol w="83820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S#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P#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QTY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S1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140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P3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80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S</m:t>
                                </m:r>
                                <m:r>
                                  <a:rPr lang="en-US" sz="140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P2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70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66819924"/>
                  </p:ext>
                </p:extLst>
              </p:nvPr>
            </p:nvGraphicFramePr>
            <p:xfrm>
              <a:off x="928693" y="5029200"/>
              <a:ext cx="257650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71507"/>
                    <a:gridCol w="1066800"/>
                    <a:gridCol w="838200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S#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P#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QTY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S1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140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P3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80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t="-402000" r="-28454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P2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70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ounded Rectangle 7"/>
          <p:cNvSpPr/>
          <p:nvPr/>
        </p:nvSpPr>
        <p:spPr>
          <a:xfrm>
            <a:off x="210380" y="5029200"/>
            <a:ext cx="627820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SP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44069" y="4817171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00357092"/>
                  </p:ext>
                </p:extLst>
              </p:nvPr>
            </p:nvGraphicFramePr>
            <p:xfrm>
              <a:off x="944164" y="3140771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SQ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P1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100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P2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210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P</m:t>
                                </m:r>
                                <m:r>
                                  <a:rPr lang="en-US" sz="1400" b="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80</m:t>
                                </m:r>
                              </m:oMath>
                            </m:oMathPara>
                          </a14:m>
                          <a:endParaRPr 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00357092"/>
                  </p:ext>
                </p:extLst>
              </p:nvPr>
            </p:nvGraphicFramePr>
            <p:xfrm>
              <a:off x="944164" y="3140771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SQ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P1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100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P2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210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33" t="-328000" r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7681" t="-328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ounded Rectangle 10"/>
          <p:cNvSpPr/>
          <p:nvPr/>
        </p:nvSpPr>
        <p:spPr>
          <a:xfrm>
            <a:off x="454322" y="3140771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V4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pic>
        <p:nvPicPr>
          <p:cNvPr id="16" name="Picture 1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5501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71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سه سطحی [پیشنهادی </a:t>
            </a:r>
            <a:r>
              <a:rPr lang="en-US" dirty="0" smtClean="0"/>
              <a:t>ANSI</a:t>
            </a:r>
            <a:r>
              <a:rPr lang="fa-IR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a-IR" b="1" dirty="0" smtClean="0"/>
              <a:t>معماری سه سطحی</a:t>
            </a:r>
            <a:endParaRPr lang="en-US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064957" y="57585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3307272" y="4996539"/>
            <a:ext cx="2971800" cy="4408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داخلی (</a:t>
            </a:r>
            <a:r>
              <a:rPr lang="en-US" b="1" dirty="0" smtClean="0">
                <a:cs typeface="B Nazanin" pitchFamily="2" charset="-78"/>
              </a:rPr>
              <a:t>Internal View</a:t>
            </a:r>
            <a:r>
              <a:rPr lang="fa-IR" b="1" dirty="0" smtClean="0">
                <a:cs typeface="B Nazanin" pitchFamily="2" charset="-78"/>
              </a:rPr>
              <a:t>)</a:t>
            </a:r>
            <a:endParaRPr lang="fa-IR" b="1" dirty="0">
              <a:cs typeface="B Nazanin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64957" y="47679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3131788" y="4128426"/>
            <a:ext cx="3268980" cy="4408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ادراکی (مفهومی : </a:t>
            </a:r>
            <a:r>
              <a:rPr lang="en-US" b="1" dirty="0" smtClean="0">
                <a:cs typeface="B Nazanin" pitchFamily="2" charset="-78"/>
              </a:rPr>
              <a:t>Conceptual</a:t>
            </a:r>
            <a:r>
              <a:rPr lang="fa-IR" b="1" dirty="0" smtClean="0">
                <a:cs typeface="B Nazanin" pitchFamily="2" charset="-78"/>
              </a:rPr>
              <a:t>)</a:t>
            </a:r>
            <a:endParaRPr lang="fa-IR" b="1" dirty="0">
              <a:cs typeface="B Nazanin" pitchFamily="2" charset="-7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053751" y="38535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" name="Rounded Rectangle 12"/>
          <p:cNvSpPr/>
          <p:nvPr/>
        </p:nvSpPr>
        <p:spPr>
          <a:xfrm>
            <a:off x="2430299" y="3207414"/>
            <a:ext cx="1345379" cy="3778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خارجی 1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3478" y="3199789"/>
            <a:ext cx="5667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cs typeface="B Nazanin" pitchFamily="2" charset="-78"/>
              </a:rPr>
              <a:t>. . .</a:t>
            </a:r>
            <a:endParaRPr lang="fa-IR" b="1" dirty="0">
              <a:cs typeface="B Nazanin" pitchFamily="2" charset="-78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064957" y="29391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2388302" y="2297916"/>
            <a:ext cx="1006376" cy="4245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cs typeface="B Nazanin" pitchFamily="2" charset="-78"/>
              </a:rPr>
              <a:t>[HL]+DSL</a:t>
            </a:r>
            <a:endParaRPr lang="fa-IR" sz="1400" dirty="0">
              <a:cs typeface="B Nazanin" pitchFamily="2" charset="-78"/>
            </a:endParaRPr>
          </a:p>
        </p:txBody>
      </p:sp>
      <p:cxnSp>
        <p:nvCxnSpPr>
          <p:cNvPr id="24" name="Straight Arrow Connector 23"/>
          <p:cNvCxnSpPr>
            <a:stCxn id="21" idx="2"/>
            <a:endCxn id="13" idx="0"/>
          </p:cNvCxnSpPr>
          <p:nvPr/>
        </p:nvCxnSpPr>
        <p:spPr>
          <a:xfrm>
            <a:off x="2891490" y="2722455"/>
            <a:ext cx="211499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stCxn id="34" idx="2"/>
            <a:endCxn id="36" idx="0"/>
          </p:cNvCxnSpPr>
          <p:nvPr/>
        </p:nvCxnSpPr>
        <p:spPr>
          <a:xfrm>
            <a:off x="4202666" y="2722455"/>
            <a:ext cx="348123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21" idx="2"/>
            <a:endCxn id="36" idx="0"/>
          </p:cNvCxnSpPr>
          <p:nvPr/>
        </p:nvCxnSpPr>
        <p:spPr>
          <a:xfrm>
            <a:off x="2891490" y="2722455"/>
            <a:ext cx="1659299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35" idx="2"/>
            <a:endCxn id="37" idx="0"/>
          </p:cNvCxnSpPr>
          <p:nvPr/>
        </p:nvCxnSpPr>
        <p:spPr>
          <a:xfrm>
            <a:off x="6013116" y="2722455"/>
            <a:ext cx="645052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8" name="Up-Down Arrow 27"/>
          <p:cNvSpPr/>
          <p:nvPr/>
        </p:nvSpPr>
        <p:spPr>
          <a:xfrm>
            <a:off x="4683526" y="4615539"/>
            <a:ext cx="165505" cy="322988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sp>
        <p:nvSpPr>
          <p:cNvPr id="19" name="Up-Down Arrow 18"/>
          <p:cNvSpPr/>
          <p:nvPr/>
        </p:nvSpPr>
        <p:spPr>
          <a:xfrm rot="20010809">
            <a:off x="4552957" y="3663128"/>
            <a:ext cx="181073" cy="396263"/>
          </a:xfrm>
          <a:prstGeom prst="upDown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8678" y="2375498"/>
            <a:ext cx="5667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cs typeface="B Nazanin" pitchFamily="2" charset="-78"/>
              </a:rPr>
              <a:t>. . .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59189" y="6218571"/>
            <a:ext cx="5667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cs typeface="B Nazanin" pitchFamily="2" charset="-78"/>
              </a:rPr>
              <a:t>. . .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57800" y="1905000"/>
            <a:ext cx="1455006" cy="424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 smtClean="0">
                <a:cs typeface="B Nazanin" pitchFamily="2" charset="-78"/>
              </a:rPr>
              <a:t>کاربر </a:t>
            </a:r>
            <a:r>
              <a:rPr lang="fa-IR" sz="1600" b="1" dirty="0" smtClean="0"/>
              <a:t>برنامه‌ساز</a:t>
            </a:r>
            <a:r>
              <a:rPr lang="fa-IR" sz="1600" b="1" dirty="0" smtClean="0">
                <a:cs typeface="B Nazanin" pitchFamily="2" charset="-78"/>
              </a:rPr>
              <a:t> </a:t>
            </a:r>
            <a:r>
              <a:rPr lang="en-US" sz="1600" b="1" dirty="0" smtClean="0">
                <a:cs typeface="B Nazanin" pitchFamily="2" charset="-78"/>
              </a:rPr>
              <a:t>i</a:t>
            </a:r>
            <a:endParaRPr lang="fa-IR" sz="1600" b="1" dirty="0">
              <a:cs typeface="B Nazanin" pitchFamily="2" charset="-78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99478" y="2297916"/>
            <a:ext cx="1006376" cy="4245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cs typeface="B Nazanin" pitchFamily="2" charset="-78"/>
              </a:rPr>
              <a:t>[HL]+DSL</a:t>
            </a:r>
            <a:endParaRPr lang="fa-IR" sz="1400" dirty="0">
              <a:cs typeface="B Nazanin" pitchFamily="2" charset="-7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06866" y="2297916"/>
            <a:ext cx="1012499" cy="4245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cs typeface="B Nazanin" pitchFamily="2" charset="-78"/>
              </a:rPr>
              <a:t>[HL]+DSL</a:t>
            </a:r>
            <a:endParaRPr lang="fa-IR" sz="1400" dirty="0">
              <a:cs typeface="B Nazanin" pitchFamily="2" charset="-7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878099" y="3207414"/>
            <a:ext cx="1345379" cy="3778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خارجی 2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985478" y="3207414"/>
            <a:ext cx="1345379" cy="3778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خارجی </a:t>
            </a:r>
            <a:r>
              <a:rPr lang="en-US" b="1" dirty="0" smtClean="0">
                <a:cs typeface="B Nazanin" pitchFamily="2" charset="-78"/>
              </a:rPr>
              <a:t>j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47" name="Up-Down Arrow 46"/>
          <p:cNvSpPr/>
          <p:nvPr/>
        </p:nvSpPr>
        <p:spPr>
          <a:xfrm rot="17899778">
            <a:off x="3321679" y="3518853"/>
            <a:ext cx="149647" cy="638186"/>
          </a:xfrm>
          <a:prstGeom prst="upDown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sp>
        <p:nvSpPr>
          <p:cNvPr id="48" name="Up-Down Arrow 47"/>
          <p:cNvSpPr/>
          <p:nvPr/>
        </p:nvSpPr>
        <p:spPr>
          <a:xfrm rot="3700222" flipH="1">
            <a:off x="6289830" y="3492562"/>
            <a:ext cx="149647" cy="638186"/>
          </a:xfrm>
          <a:prstGeom prst="upDown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943775" y="5912113"/>
            <a:ext cx="755703" cy="736887"/>
            <a:chOff x="1981200" y="5867400"/>
            <a:chExt cx="914400" cy="891634"/>
          </a:xfrm>
        </p:grpSpPr>
        <p:sp>
          <p:nvSpPr>
            <p:cNvPr id="5" name="Flowchart: Magnetic Disk 4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فایل 1</a:t>
              </a:r>
              <a:endParaRPr lang="fa-IR" b="1" dirty="0">
                <a:cs typeface="B Nazanin" pitchFamily="2" charset="-78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B Nazanin" pitchFamily="2" charset="-78"/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4086775" y="5912113"/>
            <a:ext cx="755703" cy="736887"/>
            <a:chOff x="1981200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فایل 2</a:t>
              </a:r>
              <a:endParaRPr lang="fa-IR" b="1" dirty="0">
                <a:cs typeface="B Nazanin" pitchFamily="2" charset="-78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B Nazanin" pitchFamily="2" charset="-78"/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</p:grpSp>
        </p:grpSp>
      </p:grpSp>
      <p:grpSp>
        <p:nvGrpSpPr>
          <p:cNvPr id="64" name="Group 63"/>
          <p:cNvGrpSpPr/>
          <p:nvPr/>
        </p:nvGrpSpPr>
        <p:grpSpPr>
          <a:xfrm>
            <a:off x="6217227" y="5912113"/>
            <a:ext cx="755703" cy="736887"/>
            <a:chOff x="1981200" y="5867400"/>
            <a:chExt cx="914400" cy="891634"/>
          </a:xfrm>
        </p:grpSpPr>
        <p:sp>
          <p:nvSpPr>
            <p:cNvPr id="65" name="Flowchart: Magnetic Disk 64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فایل </a:t>
              </a:r>
              <a:r>
                <a:rPr lang="en-US" b="1" dirty="0" smtClean="0">
                  <a:cs typeface="B Nazanin" pitchFamily="2" charset="-78"/>
                </a:rPr>
                <a:t>k</a:t>
              </a:r>
              <a:endParaRPr lang="fa-IR" b="1" dirty="0">
                <a:cs typeface="B Nazanin" pitchFamily="2" charset="-78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B Nazanin" pitchFamily="2" charset="-78"/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</p:grpSp>
        </p:grpSp>
      </p:grpSp>
      <p:cxnSp>
        <p:nvCxnSpPr>
          <p:cNvPr id="71" name="Straight Arrow Connector 70"/>
          <p:cNvCxnSpPr>
            <a:stCxn id="9" idx="2"/>
            <a:endCxn id="61" idx="0"/>
          </p:cNvCxnSpPr>
          <p:nvPr/>
        </p:nvCxnSpPr>
        <p:spPr>
          <a:xfrm flipH="1">
            <a:off x="4469894" y="5437365"/>
            <a:ext cx="323278" cy="474748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4" name="Straight Arrow Connector 73"/>
          <p:cNvCxnSpPr>
            <a:stCxn id="9" idx="2"/>
            <a:endCxn id="70" idx="1"/>
          </p:cNvCxnSpPr>
          <p:nvPr/>
        </p:nvCxnSpPr>
        <p:spPr>
          <a:xfrm>
            <a:off x="4793172" y="5437365"/>
            <a:ext cx="1547719" cy="508452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>
            <a:stCxn id="9" idx="2"/>
            <a:endCxn id="51" idx="7"/>
          </p:cNvCxnSpPr>
          <p:nvPr/>
        </p:nvCxnSpPr>
        <p:spPr>
          <a:xfrm flipH="1">
            <a:off x="3586349" y="5437365"/>
            <a:ext cx="1206823" cy="508452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2" name="Oval 81"/>
          <p:cNvSpPr/>
          <p:nvPr/>
        </p:nvSpPr>
        <p:spPr>
          <a:xfrm>
            <a:off x="7696200" y="2253339"/>
            <a:ext cx="1219200" cy="42704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7962499" y="2667000"/>
            <a:ext cx="688207" cy="14967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B</a:t>
            </a:r>
          </a:p>
          <a:p>
            <a:pPr algn="ctr"/>
            <a:r>
              <a:rPr lang="en-US" dirty="0" smtClean="0"/>
              <a:t>M</a:t>
            </a:r>
          </a:p>
          <a:p>
            <a:pPr algn="ctr"/>
            <a:r>
              <a:rPr lang="en-US" dirty="0"/>
              <a:t>S</a:t>
            </a:r>
            <a:endParaRPr lang="en-US" dirty="0" smtClean="0"/>
          </a:p>
        </p:txBody>
      </p:sp>
      <p:cxnSp>
        <p:nvCxnSpPr>
          <p:cNvPr id="85" name="Curved Connector 84"/>
          <p:cNvCxnSpPr>
            <a:stCxn id="83" idx="1"/>
            <a:endCxn id="35" idx="3"/>
          </p:cNvCxnSpPr>
          <p:nvPr/>
        </p:nvCxnSpPr>
        <p:spPr>
          <a:xfrm rot="16200000" flipV="1">
            <a:off x="7103320" y="1926232"/>
            <a:ext cx="376011" cy="1543920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83" idx="2"/>
            <a:endCxn id="37" idx="3"/>
          </p:cNvCxnSpPr>
          <p:nvPr/>
        </p:nvCxnSpPr>
        <p:spPr>
          <a:xfrm rot="10800000">
            <a:off x="7330857" y="3396341"/>
            <a:ext cx="631642" cy="19047"/>
          </a:xfrm>
          <a:prstGeom prst="curved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83" idx="3"/>
            <a:endCxn id="11" idx="3"/>
          </p:cNvCxnSpPr>
          <p:nvPr/>
        </p:nvCxnSpPr>
        <p:spPr>
          <a:xfrm rot="5400000">
            <a:off x="7029896" y="3315449"/>
            <a:ext cx="404263" cy="1662517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83" idx="3"/>
          </p:cNvCxnSpPr>
          <p:nvPr/>
        </p:nvCxnSpPr>
        <p:spPr>
          <a:xfrm rot="5400000">
            <a:off x="6022616" y="2722561"/>
            <a:ext cx="818654" cy="3262685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5400000">
            <a:off x="6770305" y="3693471"/>
            <a:ext cx="955955" cy="1962634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6200000" flipV="1">
            <a:off x="6925646" y="2141159"/>
            <a:ext cx="341828" cy="1698312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5400000">
            <a:off x="7052134" y="3028473"/>
            <a:ext cx="207450" cy="1662517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/>
          <p:nvPr/>
        </p:nvCxnSpPr>
        <p:spPr>
          <a:xfrm rot="5400000">
            <a:off x="6348617" y="3757818"/>
            <a:ext cx="1539577" cy="2374787"/>
          </a:xfrm>
          <a:prstGeom prst="curvedConnector2">
            <a:avLst/>
          </a:prstGeom>
          <a:ln w="28575">
            <a:solidFill>
              <a:srgbClr val="00206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/>
          <p:cNvCxnSpPr/>
          <p:nvPr/>
        </p:nvCxnSpPr>
        <p:spPr>
          <a:xfrm rot="5400000">
            <a:off x="7231138" y="5578582"/>
            <a:ext cx="334102" cy="853135"/>
          </a:xfrm>
          <a:prstGeom prst="curvedConnector2">
            <a:avLst/>
          </a:prstGeom>
          <a:ln w="57150">
            <a:solidFill>
              <a:srgbClr val="D818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1371600" y="2971800"/>
            <a:ext cx="762000" cy="775924"/>
            <a:chOff x="4628753" y="1983090"/>
            <a:chExt cx="762000" cy="775924"/>
          </a:xfrm>
        </p:grpSpPr>
        <p:sp>
          <p:nvSpPr>
            <p:cNvPr id="119" name="Rounded Rectangle 118"/>
            <p:cNvSpPr/>
            <p:nvPr/>
          </p:nvSpPr>
          <p:spPr>
            <a:xfrm>
              <a:off x="4628753" y="1983090"/>
              <a:ext cx="727484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سطح 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خارجی</a:t>
              </a:r>
            </a:p>
          </p:txBody>
        </p:sp>
        <p:sp>
          <p:nvSpPr>
            <p:cNvPr id="118" name="Left Brace 117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371600" y="3872276"/>
            <a:ext cx="762000" cy="775924"/>
            <a:chOff x="4628753" y="1983090"/>
            <a:chExt cx="762000" cy="775924"/>
          </a:xfrm>
        </p:grpSpPr>
        <p:sp>
          <p:nvSpPr>
            <p:cNvPr id="122" name="Rounded Rectangle 121"/>
            <p:cNvSpPr/>
            <p:nvPr/>
          </p:nvSpPr>
          <p:spPr>
            <a:xfrm>
              <a:off x="4628753" y="1983090"/>
              <a:ext cx="727484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سطح 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ادراکی</a:t>
              </a:r>
            </a:p>
          </p:txBody>
        </p:sp>
        <p:sp>
          <p:nvSpPr>
            <p:cNvPr id="123" name="Left Brace 122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838200" y="4800600"/>
            <a:ext cx="1312498" cy="775924"/>
            <a:chOff x="4095353" y="1997014"/>
            <a:chExt cx="1312498" cy="775924"/>
          </a:xfrm>
        </p:grpSpPr>
        <p:sp>
          <p:nvSpPr>
            <p:cNvPr id="125" name="Rounded Rectangle 124"/>
            <p:cNvSpPr/>
            <p:nvPr/>
          </p:nvSpPr>
          <p:spPr>
            <a:xfrm>
              <a:off x="4095353" y="1997014"/>
              <a:ext cx="1312498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سطح داخلی: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فایلینگ منطقی</a:t>
              </a:r>
            </a:p>
          </p:txBody>
        </p:sp>
        <p:sp>
          <p:nvSpPr>
            <p:cNvPr id="126" name="Left Brace 125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09600" y="5777276"/>
            <a:ext cx="1511366" cy="817919"/>
            <a:chOff x="3891339" y="1997014"/>
            <a:chExt cx="1511366" cy="817919"/>
          </a:xfrm>
        </p:grpSpPr>
        <p:sp>
          <p:nvSpPr>
            <p:cNvPr id="128" name="Rounded Rectangle 127"/>
            <p:cNvSpPr/>
            <p:nvPr/>
          </p:nvSpPr>
          <p:spPr>
            <a:xfrm>
              <a:off x="3891339" y="1997014"/>
              <a:ext cx="1511366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سطح فیزیکی: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فایلینگ فیزیکی: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داده‏های ذخیره‏شده</a:t>
              </a:r>
            </a:p>
          </p:txBody>
        </p:sp>
        <p:sp>
          <p:nvSpPr>
            <p:cNvPr id="129" name="Left Brace 128"/>
            <p:cNvSpPr/>
            <p:nvPr/>
          </p:nvSpPr>
          <p:spPr>
            <a:xfrm>
              <a:off x="5276785" y="2039009"/>
              <a:ext cx="11396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85800" y="2734488"/>
            <a:ext cx="838200" cy="2012548"/>
            <a:chOff x="4628753" y="1983090"/>
            <a:chExt cx="762000" cy="775924"/>
          </a:xfrm>
        </p:grpSpPr>
        <p:sp>
          <p:nvSpPr>
            <p:cNvPr id="131" name="Rounded Rectangle 130"/>
            <p:cNvSpPr/>
            <p:nvPr/>
          </p:nvSpPr>
          <p:spPr>
            <a:xfrm>
              <a:off x="4628753" y="1983090"/>
              <a:ext cx="727484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</a:t>
              </a:r>
              <a:r>
                <a:rPr lang="fa-IR" sz="1400" b="1" dirty="0">
                  <a:solidFill>
                    <a:schemeClr val="tx1"/>
                  </a:solidFill>
                  <a:cs typeface="B Nazanin" pitchFamily="2" charset="-78"/>
                </a:rPr>
                <a:t>و</a:t>
              </a: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ح 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انتزاعی</a:t>
              </a:r>
              <a:endParaRPr lang="en-US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  <a:p>
              <a:pPr algn="ctr" rtl="1">
                <a:lnSpc>
                  <a:spcPct val="150000"/>
                </a:lnSpc>
              </a:pPr>
              <a:r>
                <a:rPr lang="en-US" sz="1100" b="1" dirty="0" smtClean="0">
                  <a:solidFill>
                    <a:schemeClr val="tx1"/>
                  </a:solidFill>
                  <a:cs typeface="B Nazanin" pitchFamily="2" charset="-78"/>
                </a:rPr>
                <a:t>)</a:t>
              </a:r>
              <a:r>
                <a:rPr lang="fa-IR" sz="1100" b="1" dirty="0" smtClean="0">
                  <a:solidFill>
                    <a:schemeClr val="tx1"/>
                  </a:solidFill>
                  <a:cs typeface="B Nazanin" pitchFamily="2" charset="-78"/>
                </a:rPr>
                <a:t>مبتنی بر یک مدل داده)</a:t>
              </a:r>
            </a:p>
          </p:txBody>
        </p:sp>
        <p:sp>
          <p:nvSpPr>
            <p:cNvPr id="132" name="Left Brace 131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6191" y="2999096"/>
            <a:ext cx="685809" cy="3710116"/>
            <a:chOff x="0" y="2999096"/>
            <a:chExt cx="685809" cy="3710116"/>
          </a:xfrm>
        </p:grpSpPr>
        <p:sp>
          <p:nvSpPr>
            <p:cNvPr id="135" name="Left Brace 134"/>
            <p:cNvSpPr/>
            <p:nvPr/>
          </p:nvSpPr>
          <p:spPr>
            <a:xfrm>
              <a:off x="560444" y="2999096"/>
              <a:ext cx="125365" cy="3710116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0" y="4300912"/>
              <a:ext cx="350227" cy="112454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cs typeface="B Nazanin" pitchFamily="2" charset="-78"/>
                </a:rPr>
                <a:t>D</a:t>
              </a:r>
            </a:p>
            <a:p>
              <a:pPr algn="ctr"/>
              <a:r>
                <a:rPr lang="en-US" dirty="0" smtClean="0">
                  <a:cs typeface="B Nazanin" pitchFamily="2" charset="-78"/>
                </a:rPr>
                <a:t>B</a:t>
              </a:r>
            </a:p>
            <a:p>
              <a:pPr algn="ctr"/>
              <a:r>
                <a:rPr lang="en-US" dirty="0">
                  <a:cs typeface="B Nazanin" pitchFamily="2" charset="-78"/>
                </a:rPr>
                <a:t>A</a:t>
              </a:r>
              <a:endParaRPr lang="fa-IR" dirty="0" smtClean="0">
                <a:cs typeface="B Nazanin" pitchFamily="2" charset="-78"/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485139" y="1302400"/>
            <a:ext cx="3988956" cy="596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700" b="1" dirty="0" smtClean="0">
                <a:cs typeface="B Nazanin" pitchFamily="2" charset="-78"/>
              </a:rPr>
              <a:t>       </a:t>
            </a:r>
            <a:r>
              <a:rPr lang="fa-IR" sz="1600" b="1" dirty="0" smtClean="0"/>
              <a:t>نشان‌دهنده</a:t>
            </a:r>
            <a:r>
              <a:rPr lang="fa-IR" sz="1700" b="1" dirty="0" smtClean="0">
                <a:cs typeface="B Nazanin" pitchFamily="2" charset="-78"/>
              </a:rPr>
              <a:t> نگاشت (تبدیل) بین سطوح</a:t>
            </a:r>
            <a:endParaRPr lang="en-US" sz="1700" b="1" dirty="0">
              <a:cs typeface="B Nazanin" pitchFamily="2" charset="-78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429000" y="1937661"/>
            <a:ext cx="1498031" cy="424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 smtClean="0">
                <a:cs typeface="B Nazanin" pitchFamily="2" charset="-78"/>
              </a:rPr>
              <a:t>کاربر </a:t>
            </a:r>
            <a:r>
              <a:rPr lang="fa-IR" sz="1600" b="1" dirty="0" smtClean="0"/>
              <a:t>برنامه‌ساز</a:t>
            </a:r>
            <a:r>
              <a:rPr lang="fa-IR" sz="1600" b="1" dirty="0" smtClean="0">
                <a:cs typeface="B Nazanin" pitchFamily="2" charset="-78"/>
              </a:rPr>
              <a:t> 2</a:t>
            </a:r>
            <a:endParaRPr lang="fa-IR" sz="1600" b="1" dirty="0">
              <a:cs typeface="B Nazanin" pitchFamily="2" charset="-78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24456" y="1930654"/>
            <a:ext cx="1533144" cy="424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 smtClean="0">
                <a:cs typeface="B Nazanin" pitchFamily="2" charset="-78"/>
              </a:rPr>
              <a:t>کاربر </a:t>
            </a:r>
            <a:r>
              <a:rPr lang="fa-IR" sz="1600" b="1" dirty="0" smtClean="0"/>
              <a:t>برنامه‌ساز</a:t>
            </a:r>
            <a:r>
              <a:rPr lang="fa-IR" sz="1600" b="1" dirty="0" smtClean="0">
                <a:cs typeface="B Nazanin" pitchFamily="2" charset="-78"/>
              </a:rPr>
              <a:t> 1</a:t>
            </a:r>
            <a:endParaRPr lang="fa-IR" sz="1600" b="1" dirty="0">
              <a:cs typeface="B Nazanin" pitchFamily="2" charset="-78"/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3712887" y="1527136"/>
            <a:ext cx="630514" cy="166655"/>
          </a:xfrm>
          <a:prstGeom prst="left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6" idx="6"/>
            <a:endCxn id="135" idx="1"/>
          </p:cNvCxnSpPr>
          <p:nvPr/>
        </p:nvCxnSpPr>
        <p:spPr>
          <a:xfrm flipV="1">
            <a:off x="426418" y="4854154"/>
            <a:ext cx="210217" cy="9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انجام عملیات سطری در دید </a:t>
            </a:r>
            <a:r>
              <a:rPr lang="en-US" sz="1800" dirty="0" smtClean="0"/>
              <a:t>V4</a:t>
            </a:r>
            <a:r>
              <a:rPr lang="fa-IR" sz="1800" dirty="0" smtClean="0"/>
              <a:t> </a:t>
            </a:r>
            <a:r>
              <a:rPr lang="fa-IR" dirty="0" smtClean="0"/>
              <a:t>غیرممکن است.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dirty="0" smtClean="0"/>
              <a:t>از لحاظ تئوریک هم دید </a:t>
            </a:r>
            <a:r>
              <a:rPr lang="en-US" sz="1800" dirty="0" smtClean="0"/>
              <a:t>V4</a:t>
            </a:r>
            <a:r>
              <a:rPr lang="fa-IR" sz="1800" dirty="0" smtClean="0"/>
              <a:t> </a:t>
            </a:r>
            <a:r>
              <a:rPr lang="fa-IR" dirty="0" smtClean="0"/>
              <a:t>نباید پذیرا باشد. </a:t>
            </a:r>
          </a:p>
          <a:p>
            <a:pPr lvl="1"/>
            <a:r>
              <a:rPr lang="fa-IR" dirty="0" smtClean="0"/>
              <a:t>زیرا جدول </a:t>
            </a:r>
            <a:r>
              <a:rPr lang="en-US" sz="1800" dirty="0" smtClean="0"/>
              <a:t>V4</a:t>
            </a:r>
            <a:r>
              <a:rPr lang="fa-IR" sz="1800" dirty="0" smtClean="0"/>
              <a:t> </a:t>
            </a:r>
            <a:r>
              <a:rPr lang="fa-IR" dirty="0" smtClean="0"/>
              <a:t>(که مجازی است) و جدول مبنای </a:t>
            </a:r>
            <a:r>
              <a:rPr lang="en-US" sz="1800" dirty="0" smtClean="0"/>
              <a:t>SP</a:t>
            </a:r>
            <a:r>
              <a:rPr lang="fa-IR" sz="1800" dirty="0" smtClean="0"/>
              <a:t> </a:t>
            </a:r>
            <a:r>
              <a:rPr lang="fa-IR" dirty="0" smtClean="0"/>
              <a:t>با هم تعارض معنایی (</a:t>
            </a:r>
            <a:r>
              <a:rPr lang="en-US" sz="1800" dirty="0" smtClean="0"/>
              <a:t>Semantic Conflict</a:t>
            </a:r>
            <a:r>
              <a:rPr lang="fa-IR" dirty="0" smtClean="0"/>
              <a:t>) دارند. یعنی مسند بیانگر معنای رابطه </a:t>
            </a:r>
            <a:r>
              <a:rPr lang="en-US" sz="1800" dirty="0" smtClean="0"/>
              <a:t>V4</a:t>
            </a:r>
            <a:r>
              <a:rPr lang="fa-IR" sz="1800" dirty="0" smtClean="0"/>
              <a:t> </a:t>
            </a:r>
            <a:r>
              <a:rPr lang="fa-IR" dirty="0" smtClean="0"/>
              <a:t>اساساً با مسند بیانگر رابطه </a:t>
            </a:r>
            <a:r>
              <a:rPr lang="en-US" sz="1800" dirty="0" smtClean="0"/>
              <a:t>SP</a:t>
            </a:r>
            <a:r>
              <a:rPr lang="fa-IR" sz="1800" dirty="0" smtClean="0"/>
              <a:t> </a:t>
            </a:r>
            <a:r>
              <a:rPr lang="fa-IR" dirty="0" smtClean="0"/>
              <a:t>تفاوت دارد.</a:t>
            </a:r>
          </a:p>
          <a:p>
            <a:pPr marL="457200" lvl="1" indent="0">
              <a:buNone/>
            </a:pPr>
            <a:r>
              <a:rPr lang="fa-IR" dirty="0" smtClean="0"/>
              <a:t>[دربحث رابطه‏ای خواهیم دید که هر رابطه (جدول) یک معنا دارد و در اینجا این دو رابطه هیچ ربطی از نظر معنایی با هم ندارند.]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DELETE   </a:t>
            </a:r>
            <a:r>
              <a:rPr lang="en-US" sz="1600" b="1" dirty="0"/>
              <a:t>FROM </a:t>
            </a:r>
            <a:r>
              <a:rPr lang="en-US" sz="1600" b="1" dirty="0" smtClean="0"/>
              <a:t>  </a:t>
            </a:r>
            <a:r>
              <a:rPr lang="en-US" sz="1600" dirty="0" smtClean="0"/>
              <a:t>V4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WHERE </a:t>
            </a:r>
            <a:r>
              <a:rPr lang="en-US" sz="1600" b="1" dirty="0" smtClean="0"/>
              <a:t>  </a:t>
            </a:r>
            <a:r>
              <a:rPr lang="en-US" sz="1600" dirty="0" smtClean="0"/>
              <a:t>PN=‘p1’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493740" y="2286000"/>
            <a:ext cx="228806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سطری نیست، با نوعی تفسیر می توان گفت که مجموعه‏ای از سطرها را حذف می‏کند.</a:t>
            </a:r>
            <a:endParaRPr lang="fa-IR" dirty="0"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60834" y="2593831"/>
            <a:ext cx="10668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6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</a:t>
            </a:r>
            <a:r>
              <a:rPr lang="fa-IR" dirty="0" smtClean="0"/>
              <a:t>چند جدول </a:t>
            </a:r>
            <a:r>
              <a:rPr lang="fa-IR" dirty="0"/>
              <a:t>مبنا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33CC"/>
                </a:solidFill>
              </a:rPr>
              <a:t>دیدهای تعریف شده روی بیش از یک جدول</a:t>
            </a:r>
          </a:p>
          <a:p>
            <a:pPr lvl="1"/>
            <a:r>
              <a:rPr lang="fa-IR" dirty="0" smtClean="0"/>
              <a:t>در عمل این دیدها ناپذیرا هستند و دخالت خود برنامه‏ساز لازم است.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r>
              <a:rPr lang="fa-IR" dirty="0" smtClean="0"/>
              <a:t>دید پیوندی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514600"/>
            <a:ext cx="4572000" cy="16850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 smtClean="0"/>
              <a:t>V5</a:t>
            </a:r>
            <a:r>
              <a:rPr lang="en-US" sz="1600" b="1" dirty="0" smtClean="0"/>
              <a:t>:  </a:t>
            </a:r>
            <a:r>
              <a:rPr lang="en-US" sz="1600" dirty="0" smtClean="0"/>
              <a:t>T1</a:t>
            </a:r>
            <a:r>
              <a:rPr lang="en-US" sz="1600" b="1" dirty="0" smtClean="0"/>
              <a:t>  JOIN  </a:t>
            </a:r>
            <a:r>
              <a:rPr lang="en-US" sz="1600" dirty="0" smtClean="0"/>
              <a:t>T2</a:t>
            </a:r>
            <a:r>
              <a:rPr lang="fa-IR" sz="1600" b="1" dirty="0" smtClean="0">
                <a:cs typeface="B Nazanin" pitchFamily="2" charset="-78"/>
              </a:rPr>
              <a:t>دید پیوندی  (پیوند طبیعی)         </a:t>
            </a:r>
            <a:endParaRPr lang="en-US" sz="1600" b="1" dirty="0" smtClean="0">
              <a:cs typeface="B Nazanin" pitchFamily="2" charset="-78"/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 smtClean="0"/>
              <a:t>V6</a:t>
            </a:r>
            <a:r>
              <a:rPr lang="en-US" sz="1600" b="1" dirty="0" smtClean="0"/>
              <a:t>:  </a:t>
            </a:r>
            <a:r>
              <a:rPr lang="en-US" sz="1600" dirty="0" smtClean="0"/>
              <a:t>T1</a:t>
            </a:r>
            <a:r>
              <a:rPr lang="en-US" sz="1600" b="1" dirty="0" smtClean="0"/>
              <a:t>  UNION  </a:t>
            </a:r>
            <a:r>
              <a:rPr lang="en-US" sz="1600" dirty="0" smtClean="0"/>
              <a:t>T2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 smtClean="0"/>
              <a:t>V7</a:t>
            </a:r>
            <a:r>
              <a:rPr lang="en-US" sz="1600" b="1" dirty="0" smtClean="0"/>
              <a:t>:  </a:t>
            </a:r>
            <a:r>
              <a:rPr lang="en-US" sz="1600" dirty="0" smtClean="0"/>
              <a:t>T1</a:t>
            </a:r>
            <a:r>
              <a:rPr lang="en-US" sz="1600" b="1" dirty="0" smtClean="0"/>
              <a:t>  INTERSECT  </a:t>
            </a:r>
            <a:r>
              <a:rPr lang="en-US" sz="1600" dirty="0" smtClean="0"/>
              <a:t>T2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 smtClean="0"/>
              <a:t>V8</a:t>
            </a:r>
            <a:r>
              <a:rPr lang="en-US" sz="1600" b="1" dirty="0" smtClean="0"/>
              <a:t>:  </a:t>
            </a:r>
            <a:r>
              <a:rPr lang="en-US" sz="1600" dirty="0" smtClean="0"/>
              <a:t>T1</a:t>
            </a:r>
            <a:r>
              <a:rPr lang="en-US" sz="1600" b="1" dirty="0" smtClean="0"/>
              <a:t>  EXCEPT  </a:t>
            </a:r>
            <a:r>
              <a:rPr lang="en-US" sz="1600" dirty="0" smtClean="0"/>
              <a:t>T2</a:t>
            </a:r>
          </a:p>
        </p:txBody>
      </p:sp>
      <p:sp>
        <p:nvSpPr>
          <p:cNvPr id="5" name="Right Brace 4"/>
          <p:cNvSpPr/>
          <p:nvPr/>
        </p:nvSpPr>
        <p:spPr>
          <a:xfrm>
            <a:off x="7377102" y="4514165"/>
            <a:ext cx="166698" cy="1581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536" y="4340940"/>
            <a:ext cx="683558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dirty="0" smtClean="0">
                <a:cs typeface="B Nazanin" pitchFamily="2" charset="-78"/>
              </a:rPr>
              <a:t>PK-PK</a:t>
            </a:r>
            <a:r>
              <a:rPr lang="fa-IR" sz="2000" dirty="0" smtClean="0">
                <a:cs typeface="B Nazanin" pitchFamily="2" charset="-78"/>
              </a:rPr>
              <a:t>: ستون پیوند در هر دو جدول </a:t>
            </a:r>
            <a:r>
              <a:rPr lang="en-US" dirty="0" smtClean="0">
                <a:cs typeface="B Nazanin" pitchFamily="2" charset="-78"/>
              </a:rPr>
              <a:t>PK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است. پذیرا و بدون مشکل</a:t>
            </a:r>
            <a:endParaRPr lang="en-US" sz="2000" dirty="0" smtClean="0"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dirty="0" smtClean="0">
                <a:cs typeface="B Nazanin" pitchFamily="2" charset="-78"/>
              </a:rPr>
              <a:t>PK-FK</a:t>
            </a:r>
            <a:r>
              <a:rPr lang="fa-IR" sz="2000" dirty="0" smtClean="0">
                <a:cs typeface="B Nazanin" pitchFamily="2" charset="-78"/>
              </a:rPr>
              <a:t>: پذیرا به شرط پذیرش پیامدها</a:t>
            </a:r>
            <a:endParaRPr lang="en-US" sz="2000" dirty="0" smtClean="0"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dirty="0" smtClean="0">
                <a:cs typeface="B Nazanin" pitchFamily="2" charset="-78"/>
              </a:rPr>
              <a:t>FK-FK</a:t>
            </a:r>
          </a:p>
          <a:p>
            <a:pPr algn="r" rtl="1">
              <a:lnSpc>
                <a:spcPct val="150000"/>
              </a:lnSpc>
            </a:pPr>
            <a:r>
              <a:rPr lang="en-US" dirty="0" smtClean="0">
                <a:cs typeface="B Nazanin" pitchFamily="2" charset="-78"/>
              </a:rPr>
              <a:t>NK-NK</a:t>
            </a:r>
            <a:r>
              <a:rPr lang="fa-IR" sz="2000" dirty="0" smtClean="0">
                <a:cs typeface="B Nazanin" pitchFamily="2" charset="-78"/>
              </a:rPr>
              <a:t> (</a:t>
            </a:r>
            <a:r>
              <a:rPr lang="en-US" dirty="0" smtClean="0">
                <a:cs typeface="B Nazanin" pitchFamily="2" charset="-78"/>
              </a:rPr>
              <a:t>Non-Key</a:t>
            </a:r>
            <a:r>
              <a:rPr lang="fa-IR" sz="2000" dirty="0" smtClean="0">
                <a:cs typeface="B Nazanin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دید پیوندی </a:t>
            </a:r>
            <a:r>
              <a:rPr lang="en-US" sz="1800" b="1" dirty="0" smtClean="0">
                <a:solidFill>
                  <a:srgbClr val="C00000"/>
                </a:solidFill>
              </a:rPr>
              <a:t>PK-PK</a:t>
            </a:r>
            <a:endParaRPr lang="fa-IR" sz="1800" b="1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fa-IR" sz="1800" dirty="0" smtClean="0"/>
              <a:t>   </a:t>
            </a:r>
            <a:r>
              <a:rPr lang="en-US" sz="1800" dirty="0" smtClean="0"/>
              <a:t>V5</a:t>
            </a:r>
            <a:r>
              <a:rPr lang="fa-IR" sz="1800" dirty="0" smtClean="0"/>
              <a:t> </a:t>
            </a:r>
            <a:r>
              <a:rPr lang="fa-IR" dirty="0" smtClean="0"/>
              <a:t>همان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است اما این بار به صورت یک دید تعریف شده است.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72457" y="3074566"/>
            <a:ext cx="3572901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  VIEW   </a:t>
            </a:r>
            <a:r>
              <a:rPr lang="en-US" sz="1600" dirty="0" smtClean="0"/>
              <a:t>V5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  SELECT   </a:t>
            </a:r>
            <a:r>
              <a:rPr lang="en-US" sz="1600" dirty="0" smtClean="0"/>
              <a:t>ST1.*, ST2.*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  </a:t>
            </a:r>
            <a:r>
              <a:rPr lang="en-US" sz="1600" dirty="0" smtClean="0"/>
              <a:t>ST1  </a:t>
            </a:r>
            <a:r>
              <a:rPr lang="en-US" sz="1600" b="1" dirty="0" smtClean="0"/>
              <a:t>JOIN</a:t>
            </a:r>
            <a:r>
              <a:rPr lang="en-US" sz="1600" dirty="0" smtClean="0"/>
              <a:t>  ST2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4069" y="4476804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8643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8294365"/>
                  </p:ext>
                </p:extLst>
              </p:nvPr>
            </p:nvGraphicFramePr>
            <p:xfrm>
              <a:off x="928693" y="4724400"/>
              <a:ext cx="257650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71507"/>
                    <a:gridCol w="1066800"/>
                    <a:gridCol w="83820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8294365"/>
                  </p:ext>
                </p:extLst>
              </p:nvPr>
            </p:nvGraphicFramePr>
            <p:xfrm>
              <a:off x="928693" y="4724400"/>
              <a:ext cx="257650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71507"/>
                    <a:gridCol w="1066800"/>
                    <a:gridCol w="838200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t="-402000" r="-28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62857" t="-402000" r="-78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206522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Rounded Rectangle 12"/>
          <p:cNvSpPr/>
          <p:nvPr/>
        </p:nvSpPr>
        <p:spPr>
          <a:xfrm>
            <a:off x="210380" y="4724400"/>
            <a:ext cx="627820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ST1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0380" y="2819400"/>
            <a:ext cx="5047420" cy="1524000"/>
            <a:chOff x="369902" y="2819400"/>
            <a:chExt cx="5432385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55441987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55441987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t="-402000" r="-54636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62857" t="-402000" r="-24342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206522" t="-402000" r="-2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306522" t="-402000" r="-1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374000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6" name="Rounded Rectangle 15"/>
            <p:cNvSpPr/>
            <p:nvPr/>
          </p:nvSpPr>
          <p:spPr>
            <a:xfrm>
              <a:off x="369902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V5</a:t>
              </a:r>
              <a:endParaRPr lang="fa-IR" sz="12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96829" y="4724400"/>
            <a:ext cx="2994571" cy="1524000"/>
            <a:chOff x="1272334" y="2819400"/>
            <a:chExt cx="3222966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8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9896504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8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9896504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909" t="-402000" r="-26181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80435" t="-402000" r="-1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166000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9" name="Rounded Rectangle 18"/>
            <p:cNvSpPr/>
            <p:nvPr/>
          </p:nvSpPr>
          <p:spPr>
            <a:xfrm>
              <a:off x="1272334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ST2</a:t>
              </a:r>
              <a:endParaRPr lang="fa-IR" sz="12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74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یک دستور اجراشونده در شِمای خارجی تبدیل می‏شود به دو دستور در شِمای ادراکی.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sz="1800" dirty="0" smtClean="0"/>
              <a:t>عمل </a:t>
            </a:r>
            <a:r>
              <a:rPr lang="en-US" sz="1600" dirty="0" smtClean="0"/>
              <a:t>DELETE</a:t>
            </a:r>
            <a:r>
              <a:rPr lang="fa-IR" sz="1600" dirty="0" smtClean="0"/>
              <a:t> </a:t>
            </a:r>
            <a:r>
              <a:rPr lang="fa-IR" sz="1800" dirty="0" smtClean="0"/>
              <a:t>در این دید تبدیل می‏شود به دو عمل حذف از جدول‏های مبنایی زیرین و عمل </a:t>
            </a:r>
            <a:r>
              <a:rPr lang="en-US" sz="1600" dirty="0" smtClean="0"/>
              <a:t>UPDATE</a:t>
            </a:r>
            <a:r>
              <a:rPr lang="fa-IR" sz="1600" dirty="0" smtClean="0"/>
              <a:t> </a:t>
            </a:r>
            <a:r>
              <a:rPr lang="fa-IR" dirty="0" smtClean="0"/>
              <a:t>(بسته به ستونی که می‏خواهیم بروز کنیم) به یک یا دو عمل بهنگام‏سازی در جدول‏های زیرین تبدیل می‏شود.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591" y="2208833"/>
            <a:ext cx="4762009" cy="31854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INSERT INTO </a:t>
            </a:r>
            <a:r>
              <a:rPr lang="en-US" sz="1600" dirty="0" smtClean="0"/>
              <a:t>V5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VALUES </a:t>
            </a:r>
            <a:r>
              <a:rPr lang="en-US" sz="1600" dirty="0" smtClean="0"/>
              <a:t>(‘999’, ‘St9’, ‘</a:t>
            </a:r>
            <a:r>
              <a:rPr lang="en-US" sz="1600" dirty="0" err="1" smtClean="0"/>
              <a:t>chem</a:t>
            </a:r>
            <a:r>
              <a:rPr lang="en-US" sz="1600" dirty="0" smtClean="0"/>
              <a:t>’, 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’, ‘D15’)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INSERT </a:t>
            </a:r>
            <a:r>
              <a:rPr lang="en-US" sz="1600" b="1" dirty="0"/>
              <a:t>INTO </a:t>
            </a:r>
            <a:r>
              <a:rPr lang="en-US" sz="1600" dirty="0" smtClean="0"/>
              <a:t>ST1 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(‘999’, ‘St9’, </a:t>
            </a:r>
            <a:r>
              <a:rPr lang="en-US" sz="1600" dirty="0" smtClean="0"/>
              <a:t>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’)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 smtClean="0"/>
              <a:t>ST2 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(‘999’, </a:t>
            </a:r>
            <a:r>
              <a:rPr lang="en-US" sz="1600" dirty="0" smtClean="0"/>
              <a:t>‘</a:t>
            </a:r>
            <a:r>
              <a:rPr lang="en-US" sz="1600" dirty="0" err="1"/>
              <a:t>chem</a:t>
            </a:r>
            <a:r>
              <a:rPr lang="en-US" sz="1600" dirty="0"/>
              <a:t>’, </a:t>
            </a:r>
            <a:r>
              <a:rPr lang="en-US" sz="1600" dirty="0" smtClean="0"/>
              <a:t>‘</a:t>
            </a:r>
            <a:r>
              <a:rPr lang="en-US" sz="1600" dirty="0"/>
              <a:t>D15’)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endParaRPr lang="fa-IR" sz="1600" b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934751" y="29881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43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دید پیوندی </a:t>
            </a:r>
            <a:r>
              <a:rPr lang="en-US" sz="1800" b="1" dirty="0" smtClean="0">
                <a:solidFill>
                  <a:srgbClr val="C00000"/>
                </a:solidFill>
              </a:rPr>
              <a:t>PK-FK</a:t>
            </a:r>
            <a:endParaRPr lang="fa-IR" sz="1800" b="1" dirty="0" smtClean="0">
              <a:solidFill>
                <a:srgbClr val="C00000"/>
              </a:solidFill>
            </a:endParaRPr>
          </a:p>
          <a:p>
            <a:endParaRPr lang="fa-IR" sz="1800" dirty="0"/>
          </a:p>
          <a:p>
            <a:endParaRPr lang="fa-IR" sz="1800" dirty="0" smtClean="0"/>
          </a:p>
          <a:p>
            <a:endParaRPr lang="fa-IR" sz="1800" dirty="0"/>
          </a:p>
          <a:p>
            <a:r>
              <a:rPr lang="fa-IR" dirty="0" smtClean="0"/>
              <a:t>درج در این دید تبدیل می‏شود به درج یک تاپل ناقص در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به شرط آنکه </a:t>
            </a:r>
            <a:r>
              <a:rPr lang="fa-IR" dirty="0" smtClean="0"/>
              <a:t>شماره </a:t>
            </a:r>
            <a:r>
              <a:rPr lang="fa-IR" dirty="0" smtClean="0"/>
              <a:t>دانشجویی تکراری نباشد. ولی در </a:t>
            </a:r>
            <a:r>
              <a:rPr lang="en-US" sz="1800" dirty="0" smtClean="0"/>
              <a:t>STCOT</a:t>
            </a:r>
            <a:r>
              <a:rPr lang="fa-IR" sz="1800" dirty="0" smtClean="0"/>
              <a:t> </a:t>
            </a:r>
            <a:r>
              <a:rPr lang="fa-IR" dirty="0" smtClean="0"/>
              <a:t>حتما یک تاپل درج می‏شود.</a:t>
            </a:r>
          </a:p>
          <a:p>
            <a:endParaRPr lang="fa-IR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fa-IR" dirty="0" smtClean="0"/>
          </a:p>
          <a:p>
            <a:endParaRPr lang="fa-I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19591" y="2362200"/>
            <a:ext cx="3819700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  VIEW   </a:t>
            </a:r>
            <a:r>
              <a:rPr lang="en-US" sz="1600" dirty="0" smtClean="0"/>
              <a:t>V6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 SELECT   </a:t>
            </a:r>
            <a:r>
              <a:rPr lang="en-US" sz="1600" dirty="0" smtClean="0"/>
              <a:t>STT.*, STCOT.*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   </a:t>
            </a:r>
            <a:r>
              <a:rPr lang="en-US" sz="1600" dirty="0" smtClean="0"/>
              <a:t>STT  </a:t>
            </a:r>
            <a:r>
              <a:rPr lang="en-US" sz="1600" b="1" dirty="0" smtClean="0"/>
              <a:t>JOIN  </a:t>
            </a:r>
            <a:r>
              <a:rPr lang="en-US" sz="1600" dirty="0" smtClean="0"/>
              <a:t>STCOT</a:t>
            </a:r>
          </a:p>
          <a:p>
            <a:pPr>
              <a:spcAft>
                <a:spcPts val="300"/>
              </a:spcAft>
            </a:pPr>
            <a:endParaRPr lang="en-US" sz="1600" b="1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9812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0060" y="4191000"/>
            <a:ext cx="4801699" cy="28700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INSERT    INTO    </a:t>
            </a:r>
            <a:r>
              <a:rPr lang="en-US" sz="1600" dirty="0" smtClean="0"/>
              <a:t>V6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VALUES   </a:t>
            </a:r>
            <a:r>
              <a:rPr lang="en-US" sz="1600" dirty="0" smtClean="0"/>
              <a:t>(‘9212345’, ‘Amir’, ‘40638’, 15)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endParaRPr lang="en-US" sz="1600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INSERT </a:t>
            </a:r>
            <a:r>
              <a:rPr lang="en-US" sz="1600" b="1" dirty="0" smtClean="0"/>
              <a:t>  INTO   </a:t>
            </a:r>
            <a:r>
              <a:rPr lang="en-US" sz="1600" dirty="0" smtClean="0"/>
              <a:t>STT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b="1" dirty="0" smtClean="0"/>
              <a:t>  </a:t>
            </a:r>
            <a:r>
              <a:rPr lang="en-US" sz="1600" dirty="0" smtClean="0"/>
              <a:t>(‘</a:t>
            </a:r>
            <a:r>
              <a:rPr lang="en-US" sz="1600" dirty="0"/>
              <a:t>9212345’, ‘Amir’, </a:t>
            </a:r>
            <a:r>
              <a:rPr lang="en-US" sz="1600" dirty="0" smtClean="0"/>
              <a:t>?, ?, ?)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en-US" sz="1400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INSERT   </a:t>
            </a:r>
            <a:r>
              <a:rPr lang="en-US" sz="1600" b="1" dirty="0"/>
              <a:t>INTO </a:t>
            </a:r>
            <a:r>
              <a:rPr lang="en-US" sz="1600" b="1" dirty="0" smtClean="0"/>
              <a:t>  </a:t>
            </a:r>
            <a:r>
              <a:rPr lang="en-US" sz="1600" dirty="0" smtClean="0"/>
              <a:t>STCOT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(‘9212345’, </a:t>
            </a:r>
            <a:r>
              <a:rPr lang="en-US" sz="1600" dirty="0" smtClean="0"/>
              <a:t>‘</a:t>
            </a:r>
            <a:r>
              <a:rPr lang="en-US" sz="1600" dirty="0"/>
              <a:t>40638’, 15)</a:t>
            </a:r>
          </a:p>
          <a:p>
            <a:pPr>
              <a:spcAft>
                <a:spcPts val="300"/>
              </a:spcAft>
            </a:pP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871704" y="4847772"/>
            <a:ext cx="1490496" cy="440817"/>
            <a:chOff x="2672255" y="514286"/>
            <a:chExt cx="1674853" cy="440817"/>
          </a:xfrm>
        </p:grpSpPr>
        <p:sp>
          <p:nvSpPr>
            <p:cNvPr id="8" name="Down Arrow 7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66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حذف از این دید مشکل دارد.</a:t>
            </a:r>
          </a:p>
          <a:p>
            <a:pPr lvl="1"/>
            <a:r>
              <a:rPr lang="fa-IR" dirty="0" smtClean="0"/>
              <a:t>اگر از هر دو جدول حذف شود، منجر به حذف داده‏های ناخواسته می‏شود</a:t>
            </a:r>
          </a:p>
          <a:p>
            <a:pPr lvl="1"/>
            <a:r>
              <a:rPr lang="fa-IR" dirty="0" smtClean="0"/>
              <a:t>با حذف </a:t>
            </a:r>
            <a:r>
              <a:rPr lang="fa-IR" dirty="0"/>
              <a:t>یک سطر از جدول </a:t>
            </a:r>
            <a:r>
              <a:rPr lang="en-US" sz="1800" dirty="0" smtClean="0"/>
              <a:t>STT</a:t>
            </a:r>
            <a:r>
              <a:rPr lang="fa-IR" dirty="0" smtClean="0"/>
              <a:t>، </a:t>
            </a:r>
            <a:r>
              <a:rPr lang="fa-IR" dirty="0"/>
              <a:t>برای </a:t>
            </a:r>
            <a:r>
              <a:rPr lang="fa-IR" dirty="0" smtClean="0"/>
              <a:t>حفظ جامعیت ارجاعی نیز لازم است یک تعداد سطر دیگر از </a:t>
            </a:r>
            <a:r>
              <a:rPr lang="en-US" sz="1800" dirty="0" smtClean="0"/>
              <a:t>STCOT</a:t>
            </a:r>
            <a:r>
              <a:rPr lang="fa-IR" sz="1800" dirty="0" smtClean="0"/>
              <a:t> </a:t>
            </a:r>
            <a:r>
              <a:rPr lang="fa-IR" dirty="0" smtClean="0"/>
              <a:t>حذف شود، مگر آنکه فقط از </a:t>
            </a:r>
            <a:r>
              <a:rPr lang="en-US" sz="1800" dirty="0" smtClean="0"/>
              <a:t>STCOT</a:t>
            </a:r>
            <a:r>
              <a:rPr lang="fa-IR" sz="1800" dirty="0" smtClean="0"/>
              <a:t> </a:t>
            </a:r>
            <a:r>
              <a:rPr lang="fa-IR" dirty="0" smtClean="0"/>
              <a:t>حذف کنیم و از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سطر مربوطه را حذف نکنیم.</a:t>
            </a:r>
          </a:p>
          <a:p>
            <a:endParaRPr lang="fa-IR" dirty="0"/>
          </a:p>
          <a:p>
            <a:r>
              <a:rPr lang="fa-IR" dirty="0" smtClean="0"/>
              <a:t>عمل بهنگام‏سازی نیز مساله مشابه حذف ممکن است داشته باشد.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   دید حاصل از پیوند </a:t>
            </a:r>
            <a:r>
              <a:rPr lang="en-US" sz="1800" dirty="0" smtClean="0"/>
              <a:t>FK-FK</a:t>
            </a:r>
            <a:r>
              <a:rPr lang="fa-IR" sz="1800" dirty="0" smtClean="0"/>
              <a:t> </a:t>
            </a:r>
            <a:r>
              <a:rPr lang="fa-IR" dirty="0" smtClean="0"/>
              <a:t>و دید حاصل از پیوند </a:t>
            </a:r>
            <a:r>
              <a:rPr lang="en-US" sz="1800" dirty="0" smtClean="0"/>
              <a:t>NK-NK</a:t>
            </a:r>
            <a:r>
              <a:rPr lang="fa-IR" sz="1800" dirty="0" smtClean="0"/>
              <a:t> </a:t>
            </a:r>
            <a:r>
              <a:rPr lang="fa-IR" dirty="0" smtClean="0"/>
              <a:t>چه رفتاری در عملیات ذخیره‏سازی دارند؟</a:t>
            </a:r>
          </a:p>
          <a:p>
            <a:endParaRPr lang="fa-IR" sz="1800" dirty="0"/>
          </a:p>
        </p:txBody>
      </p:sp>
      <p:pic>
        <p:nvPicPr>
          <p:cNvPr id="1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675" y="4982028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2200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دید حاصل از اجتماع، اشتراک، و تفاضل</a:t>
            </a:r>
          </a:p>
          <a:p>
            <a:pPr lvl="1"/>
            <a:r>
              <a:rPr lang="fa-IR" dirty="0" smtClean="0"/>
              <a:t>این دیدها از لحاظ تئوری مشکلی در عملیات ذخیره‏سازی ندارند، هرچند نظرات مختلفی مطرح است.</a:t>
            </a:r>
          </a:p>
          <a:p>
            <a:endParaRPr lang="fa-IR" sz="1800" dirty="0"/>
          </a:p>
          <a:p>
            <a:endParaRPr lang="fa-IR" sz="1800" dirty="0" smtClean="0"/>
          </a:p>
          <a:p>
            <a:endParaRPr lang="fa-IR" sz="1800" dirty="0"/>
          </a:p>
          <a:p>
            <a:endParaRPr lang="fa-IR" sz="1800" dirty="0" smtClean="0"/>
          </a:p>
          <a:p>
            <a:endParaRPr lang="fa-IR" sz="1800" dirty="0"/>
          </a:p>
          <a:p>
            <a:pPr marL="0" indent="0">
              <a:buNone/>
            </a:pPr>
            <a:endParaRPr lang="fa-IR" dirty="0" smtClean="0"/>
          </a:p>
          <a:p>
            <a:endParaRPr lang="fa-IR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341280"/>
              </p:ext>
            </p:extLst>
          </p:nvPr>
        </p:nvGraphicFramePr>
        <p:xfrm>
          <a:off x="304800" y="2707641"/>
          <a:ext cx="8534400" cy="3616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286000"/>
                <a:gridCol w="2176244"/>
                <a:gridCol w="1252756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cs typeface="B Nazanin" pitchFamily="2" charset="-78"/>
                        </a:rPr>
                        <a:t>بهنگام‏سازی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cs typeface="B Nazanin" pitchFamily="2" charset="-78"/>
                        </a:rPr>
                        <a:t>حذف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cs typeface="B Nazanin" pitchFamily="2" charset="-78"/>
                        </a:rPr>
                        <a:t>درج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a-IR" sz="2400" dirty="0" smtClean="0">
                          <a:cs typeface="B Nazanin" pitchFamily="2" charset="-78"/>
                        </a:rPr>
                        <a:t>عمل</a:t>
                      </a:r>
                    </a:p>
                    <a:p>
                      <a:pPr algn="r" rtl="1"/>
                      <a:r>
                        <a:rPr lang="fa-IR" sz="2400" dirty="0" smtClean="0">
                          <a:cs typeface="B Nazanin" pitchFamily="2" charset="-78"/>
                        </a:rPr>
                        <a:t>دید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93133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بهنگام‏سازی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و/یا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حذف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از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و/یا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 smtClean="0">
                          <a:cs typeface="B Nazanin" pitchFamily="2" charset="-78"/>
                        </a:rPr>
                        <a:t>درج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و/یا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  <a:endParaRPr lang="en-US" sz="2000" b="0" baseline="-250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en-US" sz="2000" b="0" dirty="0" smtClean="0">
                          <a:cs typeface="B Nazanin" pitchFamily="2" charset="-78"/>
                        </a:rPr>
                        <a:t> </a:t>
                      </a:r>
                      <a:r>
                        <a:rPr lang="en-US" sz="2000" b="0" dirty="0" smtClean="0">
                          <a:cs typeface="B Nazanin" pitchFamily="2" charset="-78"/>
                          <a:sym typeface="Symbol"/>
                        </a:rPr>
                        <a:t> R</a:t>
                      </a:r>
                      <a:r>
                        <a:rPr lang="en-US" sz="2000" b="0" baseline="-25000" dirty="0" smtClean="0">
                          <a:cs typeface="B Nazanin" pitchFamily="2" charset="-78"/>
                          <a:sym typeface="Symbol"/>
                        </a:rPr>
                        <a:t>2</a:t>
                      </a:r>
                      <a:endParaRPr lang="en-US" sz="2000" b="0" baseline="-250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133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بهنگام‏سازی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حذف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از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و/یا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درج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en-US" sz="2000" b="0" dirty="0" smtClean="0">
                          <a:cs typeface="B Nazanin" pitchFamily="2" charset="-78"/>
                        </a:rPr>
                        <a:t> </a:t>
                      </a:r>
                      <a:r>
                        <a:rPr lang="en-US" sz="2000" b="0" dirty="0" smtClean="0">
                          <a:cs typeface="B Nazanin" pitchFamily="2" charset="-78"/>
                          <a:sym typeface="Symbol"/>
                        </a:rPr>
                        <a:t>R</a:t>
                      </a:r>
                      <a:r>
                        <a:rPr lang="en-US" sz="2000" b="0" baseline="-25000" dirty="0" smtClean="0">
                          <a:cs typeface="B Nazanin" pitchFamily="2" charset="-78"/>
                          <a:sym typeface="Symbol"/>
                        </a:rPr>
                        <a:t>2</a:t>
                      </a:r>
                      <a:endParaRPr lang="en-US" sz="2000" b="0" baseline="-25000" dirty="0" smtClean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133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بهنگام‏سازی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حذف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درج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en-US" sz="2000" b="0" dirty="0" smtClean="0">
                          <a:cs typeface="B Nazanin" pitchFamily="2" charset="-78"/>
                        </a:rPr>
                        <a:t> </a:t>
                      </a:r>
                      <a:r>
                        <a:rPr lang="en-US" sz="2000" b="0" dirty="0" smtClean="0">
                          <a:cs typeface="B Nazanin" pitchFamily="2" charset="-78"/>
                          <a:sym typeface="Symbol"/>
                        </a:rPr>
                        <a:t>- R</a:t>
                      </a:r>
                      <a:r>
                        <a:rPr lang="en-US" sz="2000" b="0" baseline="-25000" dirty="0" smtClean="0">
                          <a:cs typeface="B Nazanin" pitchFamily="2" charset="-78"/>
                          <a:sym typeface="Symbol"/>
                        </a:rPr>
                        <a:t>2</a:t>
                      </a:r>
                      <a:endParaRPr lang="en-US" sz="2000" b="0" baseline="-25000" dirty="0" smtClean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4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دیدهای پذیرا در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r>
              <a:rPr lang="fa-IR" dirty="0" smtClean="0"/>
              <a:t>موضوع دیدهای پذیرا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استاندارد چندان روشن نیست. در </a:t>
            </a:r>
            <a:r>
              <a:rPr lang="en-US" dirty="0" smtClean="0"/>
              <a:t>SQL 2003</a:t>
            </a:r>
            <a:r>
              <a:rPr lang="fa-IR" dirty="0" smtClean="0"/>
              <a:t> دیدهایی که تمام شرایط زیر را داشته باشند، قابل بهنگام‏سازی (درج، حذف و بروزرسانی) هستند. </a:t>
            </a:r>
          </a:p>
          <a:p>
            <a:pPr marL="0" indent="0">
              <a:buNone/>
            </a:pPr>
            <a:r>
              <a:rPr lang="fa-IR" dirty="0" smtClean="0"/>
              <a:t>      [توجه: ممکن است برخی دیگر از دیدها هم قابل بهنگام‏سازی باشند.]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/>
              <a:t>عبارت تعریف‏کننده دید، یک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ساده باشد (یعنی شامل عملگرهای </a:t>
            </a:r>
            <a:r>
              <a:rPr lang="en-US" sz="1800" dirty="0" smtClean="0"/>
              <a:t>JOIN</a:t>
            </a:r>
            <a:r>
              <a:rPr lang="fa-IR" dirty="0" smtClean="0"/>
              <a:t>، </a:t>
            </a:r>
            <a:r>
              <a:rPr lang="en-US" sz="1800" dirty="0" smtClean="0"/>
              <a:t>UNION</a:t>
            </a:r>
            <a:r>
              <a:rPr lang="fa-IR" dirty="0" smtClean="0"/>
              <a:t>، </a:t>
            </a:r>
            <a:r>
              <a:rPr lang="en-US" sz="1800" dirty="0" smtClean="0"/>
              <a:t>INTERSECT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EXCEPT</a:t>
            </a:r>
            <a:r>
              <a:rPr lang="fa-IR" sz="1800" dirty="0" smtClean="0"/>
              <a:t> </a:t>
            </a:r>
            <a:r>
              <a:rPr lang="fa-IR" dirty="0" smtClean="0"/>
              <a:t>نباشد).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 smtClean="0"/>
              <a:t>در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گزینه </a:t>
            </a:r>
            <a:r>
              <a:rPr lang="en-US" sz="1800" dirty="0" smtClean="0"/>
              <a:t>DISTINCT</a:t>
            </a:r>
            <a:r>
              <a:rPr lang="fa-IR" sz="1800" dirty="0" smtClean="0"/>
              <a:t> </a:t>
            </a:r>
            <a:r>
              <a:rPr lang="fa-IR" dirty="0" smtClean="0"/>
              <a:t>وجود نداشته باشد.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در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عبارت </a:t>
            </a:r>
            <a:r>
              <a:rPr lang="en-US" sz="1800" dirty="0" smtClean="0"/>
              <a:t>SELECT</a:t>
            </a:r>
            <a:r>
              <a:rPr lang="fa-IR" dirty="0" smtClean="0"/>
              <a:t>، فقط یک جدول وجود داشته باشد.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4- </a:t>
            </a:r>
            <a:r>
              <a:rPr lang="fa-IR" dirty="0" smtClean="0"/>
              <a:t>جدول قید شده در کلاز </a:t>
            </a:r>
            <a:r>
              <a:rPr lang="en-US" sz="1800" dirty="0" smtClean="0"/>
              <a:t>FROM</a:t>
            </a:r>
            <a:r>
              <a:rPr lang="fa-IR" dirty="0" smtClean="0"/>
              <a:t>، یک جدول مبنا یا یک دید قابل بهنگام‏سازی باشد.</a:t>
            </a:r>
          </a:p>
        </p:txBody>
      </p:sp>
    </p:spTree>
    <p:extLst>
      <p:ext uri="{BB962C8B-B14F-4D97-AF65-F5344CB8AC3E}">
        <p14:creationId xmlns:p14="http://schemas.microsoft.com/office/powerpoint/2010/main" val="20009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دیدهای پذیرا در </a:t>
            </a:r>
            <a:r>
              <a:rPr lang="en-US" dirty="0" smtClean="0"/>
              <a:t>SQL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>
                <a:solidFill>
                  <a:srgbClr val="C00000"/>
                </a:solidFill>
              </a:rPr>
              <a:t>5- </a:t>
            </a:r>
            <a:r>
              <a:rPr lang="fa-IR" dirty="0"/>
              <a:t>در </a:t>
            </a:r>
            <a:r>
              <a:rPr lang="fa-IR" dirty="0" smtClean="0"/>
              <a:t>فهرستِ نام </a:t>
            </a:r>
            <a:r>
              <a:rPr lang="fa-IR" dirty="0"/>
              <a:t>ستون‏ها در عبارت </a:t>
            </a:r>
            <a:r>
              <a:rPr lang="en-US" sz="1800" dirty="0"/>
              <a:t>SELECT</a:t>
            </a:r>
            <a:r>
              <a:rPr lang="fa-IR" dirty="0"/>
              <a:t>، ستون‏های موردنظر باید در جدول مبنا متناظر داشته باشند و به یک ستون از جدول مبنا بیش از یک بار ارجاع وجود نداشته باشد</a:t>
            </a:r>
            <a:r>
              <a:rPr lang="fa-IR" dirty="0" smtClean="0"/>
              <a:t>.</a:t>
            </a:r>
            <a:r>
              <a:rPr lang="en-US" dirty="0" smtClean="0"/>
              <a:t> </a:t>
            </a:r>
            <a:r>
              <a:rPr lang="fa-IR" dirty="0" smtClean="0"/>
              <a:t> ضمناً حاوی ستون کلید باشد.</a:t>
            </a:r>
            <a:endParaRPr lang="fa-IR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6-</a:t>
            </a:r>
            <a:r>
              <a:rPr lang="fa-IR" dirty="0"/>
              <a:t> در عبارت </a:t>
            </a:r>
            <a:r>
              <a:rPr lang="en-US" sz="1800" dirty="0"/>
              <a:t>SELECT</a:t>
            </a:r>
            <a:r>
              <a:rPr lang="fa-IR" dirty="0"/>
              <a:t>، کلاز </a:t>
            </a:r>
            <a:r>
              <a:rPr lang="en-US" sz="1800" dirty="0"/>
              <a:t>GROUP </a:t>
            </a:r>
            <a:r>
              <a:rPr lang="en-US" sz="1800" dirty="0" smtClean="0"/>
              <a:t>BY</a:t>
            </a:r>
            <a:r>
              <a:rPr lang="fa-IR" sz="1800" dirty="0" smtClean="0"/>
              <a:t> </a:t>
            </a:r>
            <a:r>
              <a:rPr lang="fa-IR" dirty="0" smtClean="0"/>
              <a:t>و/یا </a:t>
            </a:r>
            <a:r>
              <a:rPr lang="fa-IR" dirty="0"/>
              <a:t>کلاز </a:t>
            </a:r>
            <a:r>
              <a:rPr lang="en-US" sz="1800" dirty="0"/>
              <a:t>HAVING</a:t>
            </a:r>
            <a:r>
              <a:rPr lang="fa-IR" sz="1800" dirty="0"/>
              <a:t> </a:t>
            </a:r>
            <a:r>
              <a:rPr lang="fa-IR" dirty="0"/>
              <a:t>وجود نداشته باشد.</a:t>
            </a:r>
            <a:endParaRPr lang="en-US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7- </a:t>
            </a:r>
            <a:r>
              <a:rPr lang="fa-IR" dirty="0" smtClean="0"/>
              <a:t>کلاز </a:t>
            </a:r>
            <a:r>
              <a:rPr lang="en-US" sz="1800" dirty="0" smtClean="0"/>
              <a:t>WHERE</a:t>
            </a:r>
            <a:r>
              <a:rPr lang="fa-IR" sz="1800" dirty="0" smtClean="0"/>
              <a:t> </a:t>
            </a:r>
            <a:r>
              <a:rPr lang="fa-IR" dirty="0" smtClean="0"/>
              <a:t>در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حاوی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نباشد به گونه‏ای که در آن به همان جدولی ارجاع داده شده باشد که در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ذکر شده در شرط 4.</a:t>
            </a:r>
          </a:p>
          <a:p>
            <a:pPr marL="400050">
              <a:lnSpc>
                <a:spcPct val="200000"/>
              </a:lnSpc>
            </a:pPr>
            <a:r>
              <a:rPr lang="fa-IR" dirty="0" smtClean="0"/>
              <a:t>نتیجه اینکه عملاً دیدهایی که یک زیرمجموعه افقی-عمودی دارای کلید از یک جدول مبنا (یا از دید قابل بهنگام‏سازی) باشند، قطعاً قابل بهنگام‏سازی هستند.</a:t>
            </a:r>
          </a:p>
          <a:p>
            <a:pPr marL="57150" indent="0">
              <a:buNone/>
            </a:pPr>
            <a:r>
              <a:rPr lang="fa-IR" dirty="0"/>
              <a:t> </a:t>
            </a:r>
            <a:r>
              <a:rPr lang="fa-IR" dirty="0" smtClean="0"/>
              <a:t>    [</a:t>
            </a:r>
            <a:r>
              <a:rPr lang="fa-IR" b="1" dirty="0" smtClean="0">
                <a:solidFill>
                  <a:srgbClr val="C00000"/>
                </a:solidFill>
              </a:rPr>
              <a:t>توجه:</a:t>
            </a:r>
            <a:r>
              <a:rPr lang="fa-IR" dirty="0" smtClean="0"/>
              <a:t> به شرط رعایت محدودیت‏های جامعیتی مانند یکتایی کلید و هیچمقدارناپذیری]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0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مزایا و معایب مفهوم دید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معایب مفهوم دید:</a:t>
            </a:r>
          </a:p>
          <a:p>
            <a:pPr lvl="1"/>
            <a:r>
              <a:rPr lang="fa-IR" dirty="0" smtClean="0"/>
              <a:t>محدودیت [و مشکلات] در عملیات ذخیره‏سازی</a:t>
            </a:r>
          </a:p>
          <a:p>
            <a:pPr lvl="1"/>
            <a:r>
              <a:rPr lang="fa-IR" dirty="0" smtClean="0"/>
              <a:t>فزونکاری (</a:t>
            </a:r>
            <a:r>
              <a:rPr lang="en-US" sz="1800" dirty="0" smtClean="0"/>
              <a:t>overhead</a:t>
            </a:r>
            <a:r>
              <a:rPr lang="fa-IR" dirty="0" smtClean="0"/>
              <a:t>) برای انجام تبدیل </a:t>
            </a:r>
            <a:r>
              <a:rPr lang="en-US" sz="1800" dirty="0" smtClean="0"/>
              <a:t>E/C</a:t>
            </a:r>
            <a:r>
              <a:rPr lang="fa-IR" dirty="0" smtClean="0"/>
              <a:t> (محاسبه دید) . </a:t>
            </a:r>
            <a:r>
              <a:rPr lang="fa-IR" u="sng" dirty="0" smtClean="0"/>
              <a:t>راه حل</a:t>
            </a:r>
            <a:r>
              <a:rPr lang="fa-IR" dirty="0" smtClean="0"/>
              <a:t>: </a:t>
            </a:r>
            <a:r>
              <a:rPr lang="fa-IR" i="1" dirty="0" smtClean="0"/>
              <a:t>استفاده از تکنیک دید ذخیره‌شده</a:t>
            </a:r>
          </a:p>
          <a:p>
            <a:endParaRPr lang="fa-IR" i="1" dirty="0" smtClean="0"/>
          </a:p>
        </p:txBody>
      </p:sp>
    </p:spTree>
    <p:extLst>
      <p:ext uri="{BB962C8B-B14F-4D97-AF65-F5344CB8AC3E}">
        <p14:creationId xmlns:p14="http://schemas.microsoft.com/office/powerpoint/2010/main" val="19696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اجزای معماری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33CC"/>
                </a:solidFill>
              </a:rPr>
              <a:t>اجزای معماری سه سطحی پایگاه داده‏ها:</a:t>
            </a:r>
            <a:r>
              <a:rPr lang="fa-IR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981200"/>
            <a:ext cx="8153401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 smtClean="0">
                <a:cs typeface="B Nazanin" pitchFamily="2" charset="-78"/>
              </a:rPr>
              <a:t>1- کاربر </a:t>
            </a:r>
            <a:r>
              <a:rPr lang="fa-IR" sz="2000" dirty="0"/>
              <a:t>برنامه‌ساز</a:t>
            </a:r>
            <a:r>
              <a:rPr lang="fa-IR" sz="2000" dirty="0" smtClean="0">
                <a:cs typeface="B Nazanin" pitchFamily="2" charset="-78"/>
              </a:rPr>
              <a:t> - </a:t>
            </a:r>
            <a:r>
              <a:rPr lang="en-US" sz="2000" dirty="0" smtClean="0">
                <a:cs typeface="B Nazanin" pitchFamily="2" charset="-78"/>
              </a:rPr>
              <a:t>User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2- زبان میزبان - </a:t>
            </a:r>
            <a:r>
              <a:rPr lang="en-US" sz="2000" dirty="0" smtClean="0">
                <a:cs typeface="B Nazanin" pitchFamily="2" charset="-78"/>
              </a:rPr>
              <a:t>Host Language (HL)</a:t>
            </a:r>
            <a:r>
              <a:rPr lang="fa-IR" sz="2000" dirty="0" smtClean="0">
                <a:cs typeface="B Nazanin" pitchFamily="2" charset="-78"/>
              </a:rPr>
              <a:t>: مانند زبانهای جاوا، </a:t>
            </a:r>
            <a:r>
              <a:rPr lang="en-US" sz="2000" dirty="0" smtClean="0">
                <a:cs typeface="B Nazanin" pitchFamily="2" charset="-78"/>
              </a:rPr>
              <a:t>C#</a:t>
            </a:r>
            <a:r>
              <a:rPr lang="fa-IR" sz="2000" dirty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و دلفی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3- زبان داده‏ای فرعی (زیرزبان داده‏ای)  - </a:t>
            </a:r>
            <a:r>
              <a:rPr lang="en-US" sz="2000" dirty="0" smtClean="0">
                <a:cs typeface="B Nazanin" pitchFamily="2" charset="-78"/>
              </a:rPr>
              <a:t>Data Sub Language (DSL)</a:t>
            </a:r>
            <a:r>
              <a:rPr lang="fa-IR" sz="2000" dirty="0" smtClean="0">
                <a:cs typeface="B Nazanin" pitchFamily="2" charset="-78"/>
              </a:rPr>
              <a:t>: ممکن است در یک یا چند </a:t>
            </a:r>
            <a:r>
              <a:rPr lang="fa-IR" sz="2000" dirty="0" smtClean="0"/>
              <a:t>زبان‌</a:t>
            </a:r>
            <a:r>
              <a:rPr lang="fa-IR" sz="2000" dirty="0" smtClean="0">
                <a:cs typeface="B Nazanin" pitchFamily="2" charset="-78"/>
              </a:rPr>
              <a:t> میزبان ادغام شود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----------------------------------------------------</a:t>
            </a:r>
            <a:endParaRPr lang="en-US" sz="2000" dirty="0" smtClean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4- دید خارجی (نمای خارجی)		</a:t>
            </a:r>
            <a:r>
              <a:rPr lang="fa-IR" sz="2000" b="1" dirty="0" smtClean="0">
                <a:cs typeface="B Nazanin" pitchFamily="2" charset="-78"/>
                <a:sym typeface="Wingdings" pitchFamily="2" charset="2"/>
              </a:rPr>
              <a:t>سطح </a:t>
            </a:r>
            <a:r>
              <a:rPr lang="fa-IR" sz="2000" b="1" dirty="0">
                <a:cs typeface="B Nazanin" pitchFamily="2" charset="-78"/>
                <a:sym typeface="Wingdings" pitchFamily="2" charset="2"/>
              </a:rPr>
              <a:t>خارجی</a:t>
            </a:r>
          </a:p>
          <a:p>
            <a:pPr algn="r" rtl="1"/>
            <a:r>
              <a:rPr lang="fa-IR" sz="2000" dirty="0" smtClean="0">
                <a:cs typeface="B Nazanin" pitchFamily="2" charset="-78"/>
                <a:sym typeface="Wingdings" pitchFamily="2" charset="2"/>
              </a:rPr>
              <a:t>5- دید ادراکی (فرایافتی یا مفهومی)	</a:t>
            </a:r>
            <a:r>
              <a:rPr lang="fa-IR" sz="2000" b="1" dirty="0" smtClean="0">
                <a:cs typeface="B Nazanin" pitchFamily="2" charset="-78"/>
                <a:sym typeface="Wingdings" pitchFamily="2" charset="2"/>
              </a:rPr>
              <a:t>سطح </a:t>
            </a:r>
            <a:r>
              <a:rPr lang="fa-IR" sz="2000" b="1" dirty="0">
                <a:cs typeface="B Nazanin" pitchFamily="2" charset="-78"/>
                <a:sym typeface="Wingdings" pitchFamily="2" charset="2"/>
              </a:rPr>
              <a:t>ادراکی</a:t>
            </a:r>
          </a:p>
          <a:p>
            <a:pPr algn="r" rtl="1"/>
            <a:r>
              <a:rPr lang="fa-IR" sz="2000" dirty="0" smtClean="0">
                <a:cs typeface="B Nazanin" pitchFamily="2" charset="-78"/>
                <a:sym typeface="Wingdings" pitchFamily="2" charset="2"/>
              </a:rPr>
              <a:t>6- دید داخلی</a:t>
            </a:r>
            <a:r>
              <a:rPr lang="fa-IR" sz="2000" dirty="0">
                <a:cs typeface="B Nazanin" pitchFamily="2" charset="-78"/>
                <a:sym typeface="Wingdings" pitchFamily="2" charset="2"/>
              </a:rPr>
              <a:t>	</a:t>
            </a:r>
            <a:r>
              <a:rPr lang="fa-IR" sz="2000" dirty="0" smtClean="0">
                <a:cs typeface="B Nazanin" pitchFamily="2" charset="-78"/>
                <a:sym typeface="Wingdings" pitchFamily="2" charset="2"/>
              </a:rPr>
              <a:t>		</a:t>
            </a:r>
            <a:r>
              <a:rPr lang="fa-IR" sz="2000" b="1" dirty="0" smtClean="0">
                <a:cs typeface="B Nazanin" pitchFamily="2" charset="-78"/>
                <a:sym typeface="Wingdings" pitchFamily="2" charset="2"/>
              </a:rPr>
              <a:t>سطح داخلی</a:t>
            </a:r>
          </a:p>
          <a:p>
            <a:pPr algn="r" rtl="1"/>
            <a:r>
              <a:rPr lang="fa-IR" sz="2000" dirty="0">
                <a:cs typeface="B Nazanin" pitchFamily="2" charset="-78"/>
              </a:rPr>
              <a:t>----------------------------------------------------</a:t>
            </a:r>
            <a:endParaRPr lang="en-US" sz="2000" dirty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7- فایل‏های فیزیکی</a:t>
            </a:r>
            <a:endParaRPr lang="en-US" sz="2000" dirty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8- سیستم مدیریت پایگاه داده‏ها (</a:t>
            </a:r>
            <a:r>
              <a:rPr lang="fa-IR" sz="2000" dirty="0" smtClean="0"/>
              <a:t>کوتاه‌تر</a:t>
            </a:r>
            <a:r>
              <a:rPr lang="fa-IR" sz="2000" dirty="0" smtClean="0">
                <a:cs typeface="B Nazanin" pitchFamily="2" charset="-78"/>
              </a:rPr>
              <a:t>: س.م.پ.د)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9- مدیر پایگاه داده‏ها (</a:t>
            </a:r>
            <a:r>
              <a:rPr lang="en-US" sz="2000" dirty="0" smtClean="0">
                <a:cs typeface="B Nazanin" pitchFamily="2" charset="-78"/>
              </a:rPr>
              <a:t>DBA</a:t>
            </a:r>
            <a:r>
              <a:rPr lang="fa-IR" sz="2000" dirty="0" smtClean="0">
                <a:cs typeface="B Nazanin" pitchFamily="2" charset="-78"/>
              </a:rPr>
              <a:t>)</a:t>
            </a:r>
            <a:endParaRPr lang="en-US" sz="2000" dirty="0" smtClean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----------------------------------------------------</a:t>
            </a:r>
            <a:endParaRPr lang="en-US" sz="2000" dirty="0" smtClean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10- تبدیلات بین سطوح</a:t>
            </a:r>
            <a:endParaRPr lang="fa-IR" sz="2000" dirty="0">
              <a:cs typeface="B Nazanin" pitchFamily="2" charset="-78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76216" y="4026408"/>
            <a:ext cx="70971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776216" y="4331208"/>
            <a:ext cx="70971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76216" y="3705842"/>
            <a:ext cx="70971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29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ذخیره‌شده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تکنیک دید ذخیره‌شده [ساخته شده] (</a:t>
            </a:r>
            <a:r>
              <a:rPr lang="en-US" sz="1800" b="1" dirty="0" smtClean="0">
                <a:solidFill>
                  <a:srgbClr val="7030A0"/>
                </a:solidFill>
              </a:rPr>
              <a:t>Materialized View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dirty="0" smtClean="0"/>
              <a:t>در این تکنیک، دید در سیستم ذخیره می‏شود؛ یعنی دیگر مجازی نیست و جدول ذخیره‌شده است. تا در هر بار مراجعه به دید لازم نباشد تبدیل </a:t>
            </a:r>
            <a:r>
              <a:rPr lang="en-US" sz="1800" dirty="0" smtClean="0"/>
              <a:t>E/C</a:t>
            </a:r>
            <a:r>
              <a:rPr lang="fa-IR" dirty="0" smtClean="0"/>
              <a:t> انجام شود.</a:t>
            </a:r>
          </a:p>
          <a:p>
            <a:pPr lvl="1">
              <a:spcBef>
                <a:spcPts val="1200"/>
              </a:spcBef>
            </a:pPr>
            <a:r>
              <a:rPr lang="fa-IR" b="1" dirty="0" smtClean="0">
                <a:solidFill>
                  <a:srgbClr val="C00000"/>
                </a:solidFill>
              </a:rPr>
              <a:t>هدف:</a:t>
            </a:r>
            <a:r>
              <a:rPr lang="fa-IR" dirty="0" smtClean="0"/>
              <a:t> برای افزایش سرعت عملیات بازیابی.</a:t>
            </a:r>
          </a:p>
          <a:p>
            <a:pPr lvl="1" algn="just">
              <a:spcBef>
                <a:spcPts val="1200"/>
              </a:spcBef>
            </a:pPr>
            <a:r>
              <a:rPr lang="fa-IR" b="1" dirty="0" smtClean="0">
                <a:solidFill>
                  <a:srgbClr val="C00000"/>
                </a:solidFill>
              </a:rPr>
              <a:t>شرط استفاده:</a:t>
            </a:r>
            <a:r>
              <a:rPr lang="fa-IR" dirty="0" smtClean="0"/>
              <a:t> در عمل از این تکنیک وقتی استفاده می‏کنیم که داده‏های ذخیره‌شده در جدول‏های مبنای زیرین حتی‏الامکان تغییر نکنند. به بیان دیگر، نرخ عملیات ذخیره‏سازی در جدول‏های زیرین پایین باشد. زیرا اگر جدول‏های زیرین تغییر کنند، تغییرات متناسباً در جدول‏های دید باید اعمال شوند و این خود سربار ایجاد می‏کند.</a:t>
            </a:r>
          </a:p>
          <a:p>
            <a:pPr lvl="1" algn="just">
              <a:spcBef>
                <a:spcPts val="1200"/>
              </a:spcBef>
            </a:pPr>
            <a:r>
              <a:rPr lang="fa-IR" b="1" dirty="0" smtClean="0">
                <a:solidFill>
                  <a:srgbClr val="C00000"/>
                </a:solidFill>
              </a:rPr>
              <a:t>کاربرد: </a:t>
            </a:r>
            <a:r>
              <a:rPr lang="fa-IR" dirty="0"/>
              <a:t>در برنامه‏های آماری، گزارش‏گیری‏ها و برنامه‏های داده‏کاوی (</a:t>
            </a:r>
            <a:r>
              <a:rPr lang="en-US" sz="1800" dirty="0"/>
              <a:t>Data Mining</a:t>
            </a:r>
            <a:r>
              <a:rPr lang="fa-IR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fa-IR" dirty="0"/>
              <a:t>دید </a:t>
            </a:r>
            <a:r>
              <a:rPr lang="fa-IR" dirty="0" smtClean="0"/>
              <a:t>ذخیره‌شده </a:t>
            </a:r>
            <a:r>
              <a:rPr lang="fa-IR" dirty="0"/>
              <a:t>(</a:t>
            </a:r>
            <a:r>
              <a:rPr lang="en-US" sz="1800" dirty="0"/>
              <a:t>Stored View</a:t>
            </a:r>
            <a:r>
              <a:rPr lang="fa-IR" dirty="0"/>
              <a:t>) در </a:t>
            </a:r>
            <a:r>
              <a:rPr lang="en-US" sz="1800" dirty="0"/>
              <a:t>SQL</a:t>
            </a:r>
            <a:r>
              <a:rPr lang="fa-IR" sz="1800" dirty="0"/>
              <a:t> </a:t>
            </a:r>
            <a:r>
              <a:rPr lang="fa-IR" dirty="0"/>
              <a:t>چگونه پیاده‏سازی می‏</a:t>
            </a:r>
            <a:r>
              <a:rPr lang="fa-IR" dirty="0" smtClean="0"/>
              <a:t>شود؟ </a:t>
            </a:r>
            <a:r>
              <a:rPr lang="fa-IR" dirty="0"/>
              <a:t>با </a:t>
            </a:r>
            <a:r>
              <a:rPr lang="en-US" sz="1800" dirty="0"/>
              <a:t>CREATE  </a:t>
            </a:r>
            <a:r>
              <a:rPr lang="en-US" sz="1800" dirty="0" smtClean="0"/>
              <a:t>SNAPSHOT</a:t>
            </a:r>
            <a:r>
              <a:rPr lang="fa-IR" sz="1800" dirty="0" smtClean="0"/>
              <a:t>؟</a:t>
            </a:r>
            <a:endParaRPr lang="fa-IR" dirty="0"/>
          </a:p>
          <a:p>
            <a:pPr lvl="1" algn="just"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مزایا و معایب مفهوم دید 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مزایای مفهوم دید خارجی:</a:t>
            </a:r>
          </a:p>
          <a:p>
            <a:pPr lvl="1"/>
            <a:r>
              <a:rPr lang="fa-IR" dirty="0" smtClean="0"/>
              <a:t>فراهم‏کننده محیط انتزاعی فرافایلی برای کاربران با پویایی بالا</a:t>
            </a:r>
          </a:p>
          <a:p>
            <a:pPr lvl="1"/>
            <a:r>
              <a:rPr lang="fa-IR" dirty="0" smtClean="0"/>
              <a:t>اشتراک داده‏ها (</a:t>
            </a:r>
            <a:r>
              <a:rPr lang="en-US" sz="1800" dirty="0" smtClean="0"/>
              <a:t>Data Sharing</a:t>
            </a:r>
            <a:r>
              <a:rPr lang="fa-IR" dirty="0" smtClean="0"/>
              <a:t>)‏          داده‏ها یک بار ذخیره می‏شوند و کاربران بسته به نیاز خود از داده‏های ذخیره‌شده به صورت همروند استفاده می‏کنند.</a:t>
            </a:r>
          </a:p>
          <a:p>
            <a:pPr lvl="1"/>
            <a:r>
              <a:rPr lang="fa-IR" dirty="0" smtClean="0"/>
              <a:t>مکانیزم اتوماتیک برای تامین امنیت داده‏های زیرین.          از طریق مفهوم داده مخفی (</a:t>
            </a:r>
            <a:r>
              <a:rPr lang="en-US" sz="1800" dirty="0" smtClean="0"/>
              <a:t>Hidden Data</a:t>
            </a:r>
            <a:r>
              <a:rPr lang="fa-IR" dirty="0" smtClean="0"/>
              <a:t>)، زیرا کاربر خارج از محدوده دید خود هیچ نمی‏بیند (داده‏های نهان امن هستند).</a:t>
            </a:r>
          </a:p>
          <a:p>
            <a:pPr lvl="1"/>
            <a:r>
              <a:rPr lang="fa-IR" dirty="0" smtClean="0"/>
              <a:t>تامین‏کننده استقلال داده‏ای (مفهوم اساسی در تکنولوژی </a:t>
            </a:r>
            <a:r>
              <a:rPr lang="en-US" sz="1800" dirty="0" smtClean="0"/>
              <a:t>DB</a:t>
            </a:r>
            <a:r>
              <a:rPr lang="fa-IR" dirty="0"/>
              <a:t>؛</a:t>
            </a:r>
            <a:r>
              <a:rPr lang="fa-IR" dirty="0" smtClean="0"/>
              <a:t> هم مزیت و هم از اهداف مهم تکنولوژی </a:t>
            </a:r>
            <a:r>
              <a:rPr lang="en-US" sz="1800" dirty="0" smtClean="0"/>
              <a:t>DB</a:t>
            </a:r>
            <a:r>
              <a:rPr lang="fa-IR" dirty="0" smtClean="0"/>
              <a:t>).</a:t>
            </a:r>
          </a:p>
          <a:p>
            <a:pPr lvl="1"/>
            <a:r>
              <a:rPr lang="fa-IR" dirty="0" smtClean="0"/>
              <a:t>امکانی است برای کوتاه‏نویسی یا ماکرونویسی پرسش‏ها.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529884" y="3733800"/>
            <a:ext cx="533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53000" y="2743200"/>
            <a:ext cx="533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دلایل عدم استفاده از 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u="sng" dirty="0"/>
              <a:t>چه زمانی از مفهوم دید استفاده نمی‏کنیم؟</a:t>
            </a:r>
          </a:p>
          <a:p>
            <a:pPr lvl="1"/>
            <a:r>
              <a:rPr lang="fa-IR" dirty="0"/>
              <a:t>هنگامی که سیستم تک‏کاربره باشد.</a:t>
            </a:r>
          </a:p>
          <a:p>
            <a:pPr lvl="1"/>
            <a:r>
              <a:rPr lang="fa-IR" dirty="0"/>
              <a:t>هنگامی که به تشخیص </a:t>
            </a:r>
            <a:r>
              <a:rPr lang="en-US" sz="1800" dirty="0"/>
              <a:t>admin</a:t>
            </a:r>
            <a:r>
              <a:rPr lang="fa-IR" sz="1800" dirty="0"/>
              <a:t> </a:t>
            </a:r>
            <a:r>
              <a:rPr lang="fa-IR" dirty="0"/>
              <a:t>برای افزایش کارایی سیستم، برخی برنامه‏ها را مستقیماً روی </a:t>
            </a:r>
            <a:r>
              <a:rPr lang="fa-IR" dirty="0" smtClean="0"/>
              <a:t>شِمای </a:t>
            </a:r>
            <a:r>
              <a:rPr lang="fa-IR" dirty="0"/>
              <a:t>ادراکی (جداول مبنایی) بنویسیم</a:t>
            </a:r>
            <a:r>
              <a:rPr lang="fa-IR" dirty="0" smtClean="0"/>
              <a:t>.</a:t>
            </a:r>
          </a:p>
          <a:p>
            <a:pPr lvl="1"/>
            <a:r>
              <a:rPr lang="fa-IR" dirty="0" smtClean="0"/>
              <a:t>هنگامی که کاربر نیازمند انجام عملیات ذخیره‏سازی باشد و از طریق دید امکان آن وجود نداشته باشد.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استقلال داده‏ای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مفهوم استقلال داده‏ای [</a:t>
            </a:r>
            <a:r>
              <a:rPr lang="en-US" sz="1800" b="1" dirty="0" smtClean="0">
                <a:solidFill>
                  <a:srgbClr val="7030A0"/>
                </a:solidFill>
              </a:rPr>
              <a:t>DI</a:t>
            </a:r>
            <a:r>
              <a:rPr lang="fa-IR" b="1" dirty="0" smtClean="0">
                <a:solidFill>
                  <a:srgbClr val="7030A0"/>
                </a:solidFill>
              </a:rPr>
              <a:t>] (جدایی برنامه‏ها از داده‏ها):</a:t>
            </a:r>
          </a:p>
          <a:p>
            <a:pPr lvl="1"/>
            <a:r>
              <a:rPr lang="fa-IR" dirty="0" smtClean="0"/>
              <a:t>مصونیت (تاثیرناپذیری) برنامه‏های کاربران [در سطح خارجی] در قبال تغییرات در سطوح زیرین معماری </a:t>
            </a:r>
            <a:r>
              <a:rPr lang="en-US" sz="1800" dirty="0" smtClean="0"/>
              <a:t>DB</a:t>
            </a:r>
            <a:r>
              <a:rPr lang="fa-IR" dirty="0" smtClean="0"/>
              <a:t>.</a:t>
            </a:r>
          </a:p>
          <a:p>
            <a:pPr lvl="1"/>
            <a:endParaRPr lang="fa-IR" sz="1400" dirty="0"/>
          </a:p>
          <a:p>
            <a:r>
              <a:rPr lang="fa-IR" u="sng" dirty="0"/>
              <a:t>چرا نباید برنامه‏ها تغییر کنند؟</a:t>
            </a:r>
          </a:p>
          <a:p>
            <a:pPr lvl="1"/>
            <a:r>
              <a:rPr lang="fa-IR" dirty="0"/>
              <a:t>چون هر تغییر در برنامه‏ها، هزینه تولید و پشتیبانی و بازتولید برنامه‏ها را بالا می‏برد.</a:t>
            </a:r>
          </a:p>
          <a:p>
            <a:endParaRPr lang="fa-IR" sz="2400" dirty="0" smtClean="0"/>
          </a:p>
          <a:p>
            <a:r>
              <a:rPr lang="fa-IR" dirty="0" smtClean="0"/>
              <a:t>استقلال داده‏ای (</a:t>
            </a:r>
            <a:r>
              <a:rPr lang="en-US" sz="1800" dirty="0" smtClean="0"/>
              <a:t>DI</a:t>
            </a:r>
            <a:r>
              <a:rPr lang="fa-IR" dirty="0" smtClean="0"/>
              <a:t>)</a:t>
            </a:r>
          </a:p>
          <a:p>
            <a:endParaRPr lang="fa-IR" dirty="0"/>
          </a:p>
          <a:p>
            <a:endParaRPr lang="fa-IR" sz="1200" u="sng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09600" y="4677228"/>
            <a:ext cx="6110298" cy="1015663"/>
            <a:chOff x="609600" y="3200400"/>
            <a:chExt cx="6110298" cy="1015663"/>
          </a:xfrm>
        </p:grpSpPr>
        <p:sp>
          <p:nvSpPr>
            <p:cNvPr id="4" name="Right Brace 3"/>
            <p:cNvSpPr/>
            <p:nvPr/>
          </p:nvSpPr>
          <p:spPr>
            <a:xfrm>
              <a:off x="6553200" y="3200400"/>
              <a:ext cx="166698" cy="101566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9600" y="3200400"/>
              <a:ext cx="5997388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fa-IR" sz="2000" dirty="0" smtClean="0">
                  <a:cs typeface="B Nazanin" pitchFamily="2" charset="-78"/>
                </a:rPr>
                <a:t>استقلال داده‏ای فیزیکی (</a:t>
              </a:r>
              <a:r>
                <a:rPr lang="en-US" dirty="0" smtClean="0">
                  <a:cs typeface="B Nazanin" pitchFamily="2" charset="-78"/>
                </a:rPr>
                <a:t>PDI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  <a:p>
              <a:pPr algn="r" rtl="1"/>
              <a:endParaRPr lang="fa-IR" sz="2000" dirty="0" smtClean="0">
                <a:cs typeface="B Nazanin" pitchFamily="2" charset="-78"/>
              </a:endParaRPr>
            </a:p>
            <a:p>
              <a:pPr algn="r" rtl="1"/>
              <a:r>
                <a:rPr lang="fa-IR" sz="2000" dirty="0" smtClean="0">
                  <a:cs typeface="B Nazanin" pitchFamily="2" charset="-78"/>
                </a:rPr>
                <a:t>استقلال داده‏ای منطقی (</a:t>
              </a:r>
              <a:r>
                <a:rPr lang="en-US" dirty="0" smtClean="0">
                  <a:cs typeface="B Nazanin" pitchFamily="2" charset="-78"/>
                </a:rPr>
                <a:t>LDI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64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استقلال داده‏ای فیزیکی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>
                <a:solidFill>
                  <a:srgbClr val="C00000"/>
                </a:solidFill>
              </a:rPr>
              <a:t>استقلال داده‏ای فیزیکی (</a:t>
            </a:r>
            <a:r>
              <a:rPr lang="en-US" sz="1800" b="1" dirty="0">
                <a:solidFill>
                  <a:srgbClr val="C00000"/>
                </a:solidFill>
              </a:rPr>
              <a:t>PDI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مصونیت برنامه‏های کاربران ِسطح </a:t>
            </a:r>
            <a:r>
              <a:rPr lang="fa-IR" dirty="0"/>
              <a:t>خ</a:t>
            </a:r>
            <a:r>
              <a:rPr lang="fa-IR" dirty="0" smtClean="0"/>
              <a:t>ارجی در قبال تغییرات در شِمای داخلی </a:t>
            </a:r>
            <a:r>
              <a:rPr lang="en-US" sz="1800" dirty="0" smtClean="0"/>
              <a:t>DB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تغییرات در شِمای داخلی شامل تغییر در جنبه‏های فایلینگ پایگاه</a:t>
            </a:r>
          </a:p>
          <a:p>
            <a:pPr lvl="2">
              <a:lnSpc>
                <a:spcPct val="200000"/>
              </a:lnSpc>
            </a:pPr>
            <a:r>
              <a:rPr lang="fa-IR" dirty="0" smtClean="0"/>
              <a:t>ساختار فایل، طول رکورد، طرز ذخیره‏سازی فایل روی دیسک، گاه با دخالت طراح فیزیکی و گاه فقط توسط </a:t>
            </a:r>
            <a:r>
              <a:rPr lang="en-US" dirty="0" smtClean="0"/>
              <a:t>DBMS</a:t>
            </a:r>
            <a:r>
              <a:rPr lang="fa-IR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زیرا کاربران با مفهوم دید کار می‏کنند که اساساً در سطح فرافایلی مطرح است و برنامه‏ها درگیر جنبه‏های فایلینگ نیستند.</a:t>
            </a:r>
          </a:p>
        </p:txBody>
      </p:sp>
    </p:spTree>
    <p:extLst>
      <p:ext uri="{BB962C8B-B14F-4D97-AF65-F5344CB8AC3E}">
        <p14:creationId xmlns:p14="http://schemas.microsoft.com/office/powerpoint/2010/main" val="317093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استقلال داده‏ای منطقی (</a:t>
            </a:r>
            <a:r>
              <a:rPr lang="en-US" sz="1800" b="1" dirty="0" smtClean="0">
                <a:solidFill>
                  <a:srgbClr val="C00000"/>
                </a:solidFill>
              </a:rPr>
              <a:t>LDI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fa-IR" dirty="0" smtClean="0"/>
              <a:t>مصونیت برنامه‏های کاربران در قبال تغییرات در شِمای ادراکی </a:t>
            </a:r>
            <a:r>
              <a:rPr lang="en-US" sz="1800" dirty="0" smtClean="0"/>
              <a:t>DB</a:t>
            </a:r>
            <a:r>
              <a:rPr lang="fa-IR" dirty="0" smtClean="0"/>
              <a:t>.</a:t>
            </a:r>
          </a:p>
          <a:p>
            <a:pPr lvl="1"/>
            <a:r>
              <a:rPr lang="fa-IR" dirty="0" smtClean="0"/>
              <a:t>در سیستم‏های پایگاهی تا حد زیادی این استقلال تامین است ولی نه صددرصد.</a:t>
            </a:r>
          </a:p>
          <a:p>
            <a:pPr marL="0" indent="0">
              <a:buNone/>
            </a:pPr>
            <a:endParaRPr lang="fa-IR" sz="2400" dirty="0" smtClean="0"/>
          </a:p>
          <a:p>
            <a:r>
              <a:rPr lang="fa-IR" b="1" dirty="0" smtClean="0"/>
              <a:t>تغییر در شِمای ادراکی</a:t>
            </a:r>
          </a:p>
          <a:p>
            <a:pPr lvl="1"/>
            <a:endParaRPr lang="fa-IR" sz="3200" dirty="0" smtClean="0"/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/>
              <a:t>ت</a:t>
            </a:r>
            <a:r>
              <a:rPr lang="fa-IR" dirty="0" smtClean="0"/>
              <a:t>غییراتی که مورد بررسی قرار می‏دهیم، تغییراتی است که از داده‏ها و ساختار موجود </a:t>
            </a:r>
            <a:r>
              <a:rPr lang="fa-IR" dirty="0" smtClean="0">
                <a:solidFill>
                  <a:srgbClr val="C00000"/>
                </a:solidFill>
              </a:rPr>
              <a:t>نمی‏کاهد، </a:t>
            </a:r>
            <a:r>
              <a:rPr lang="fa-IR" sz="2100" dirty="0"/>
              <a:t>چرا که تغییرات کاهشی، قطعاً بر روی برنامه‏های سطح خارجی تاثیر می‏گذارد و استقلال داده‏ای حفظ نمی‏</a:t>
            </a:r>
            <a:r>
              <a:rPr lang="fa-IR" sz="2100" dirty="0" smtClean="0"/>
              <a:t>شود.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6364030" y="3403937"/>
            <a:ext cx="166698" cy="10156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6200" y="3172361"/>
            <a:ext cx="65532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>
                <a:cs typeface="B Nazanin" pitchFamily="2" charset="-78"/>
              </a:rPr>
              <a:t>رشد پایگاه داده‏ها (</a:t>
            </a:r>
            <a:r>
              <a:rPr lang="en-US" dirty="0">
                <a:cs typeface="B Nazanin" pitchFamily="2" charset="-78"/>
              </a:rPr>
              <a:t>DB Growth</a:t>
            </a:r>
            <a:r>
              <a:rPr lang="fa-IR" sz="2000" dirty="0" smtClean="0">
                <a:cs typeface="B Nazanin" pitchFamily="2" charset="-78"/>
              </a:rPr>
              <a:t>)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تغییر سازمان پایگاه داده‏ها [سازماندهی مجدد </a:t>
            </a:r>
            <a:r>
              <a:rPr lang="en-US" dirty="0" smtClean="0">
                <a:cs typeface="B Nazanin" pitchFamily="2" charset="-78"/>
              </a:rPr>
              <a:t>DB</a:t>
            </a:r>
            <a:r>
              <a:rPr lang="fa-IR" sz="2000" dirty="0" smtClean="0">
                <a:cs typeface="B Nazanin" pitchFamily="2" charset="-78"/>
              </a:rPr>
              <a:t>] (</a:t>
            </a:r>
            <a:r>
              <a:rPr lang="en-US" dirty="0" smtClean="0">
                <a:cs typeface="B Nazanin" pitchFamily="2" charset="-78"/>
              </a:rPr>
              <a:t>DB Restructuring</a:t>
            </a:r>
            <a:r>
              <a:rPr lang="fa-IR" sz="2000" dirty="0" smtClean="0">
                <a:cs typeface="B Nazanin" pitchFamily="2" charset="-78"/>
              </a:rPr>
              <a:t>)</a:t>
            </a:r>
            <a:endParaRPr lang="fa-IR" sz="20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317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داده‏ای </a:t>
            </a:r>
            <a:r>
              <a:rPr lang="fa-IR" dirty="0" smtClean="0"/>
              <a:t>منطقی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033CC"/>
                </a:solidFill>
              </a:rPr>
              <a:t>چرا رشد </a:t>
            </a:r>
            <a:r>
              <a:rPr lang="en-US" sz="1800" b="1" dirty="0" smtClean="0">
                <a:solidFill>
                  <a:srgbClr val="0033CC"/>
                </a:solidFill>
              </a:rPr>
              <a:t>DB</a:t>
            </a:r>
            <a:r>
              <a:rPr lang="fa-IR" b="1" dirty="0" smtClean="0">
                <a:solidFill>
                  <a:srgbClr val="0033CC"/>
                </a:solidFill>
              </a:rPr>
              <a:t>: </a:t>
            </a:r>
            <a:r>
              <a:rPr lang="fa-IR" dirty="0" smtClean="0"/>
              <a:t>مطرح شدن نیازهای جدید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اضافه شدن ستون(های) جدید به جدول(ها)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ایجاد جدول‏های جدید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استقلال داده‏ای منطقی (</a:t>
            </a:r>
            <a:r>
              <a:rPr lang="en-US" sz="1800" dirty="0" smtClean="0"/>
              <a:t>LDI</a:t>
            </a:r>
            <a:r>
              <a:rPr lang="fa-IR" dirty="0" smtClean="0"/>
              <a:t>) در قبال رشد </a:t>
            </a:r>
            <a:r>
              <a:rPr lang="en-US" sz="1800" dirty="0" smtClean="0"/>
              <a:t>DB</a:t>
            </a:r>
            <a:r>
              <a:rPr lang="fa-IR" dirty="0" smtClean="0"/>
              <a:t>، به کمک مفهوم دید تقریباً صددرصد تامین است، زیرا کاربرِ دارای یک دید، خارج از محدوده آن دید، هیج نمی‏بیند.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4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داده‏ای </a:t>
            </a:r>
            <a:r>
              <a:rPr lang="fa-IR" dirty="0" smtClean="0"/>
              <a:t>منطقی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دیدهای پیش‏تر تعریف شده را روی جدول </a:t>
            </a:r>
            <a:r>
              <a:rPr lang="en-US" dirty="0" smtClean="0"/>
              <a:t>STT</a:t>
            </a:r>
            <a:r>
              <a:rPr lang="fa-IR" dirty="0" smtClean="0"/>
              <a:t> در نظر می‏گیریم. حال نیاز جدیدی برای کاربر مطرح شده است.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r>
              <a:rPr lang="fa-IR" dirty="0" smtClean="0"/>
              <a:t>این گسترش در سطح فایلینگ چگونه انجام می‏شود؟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18674872"/>
                  </p:ext>
                </p:extLst>
              </p:nvPr>
            </p:nvGraphicFramePr>
            <p:xfrm>
              <a:off x="697758" y="4114800"/>
              <a:ext cx="5348943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1088251"/>
                    <a:gridCol w="855055"/>
                    <a:gridCol w="855055"/>
                    <a:gridCol w="932786"/>
                    <a:gridCol w="932786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math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18674872"/>
                  </p:ext>
                </p:extLst>
              </p:nvPr>
            </p:nvGraphicFramePr>
            <p:xfrm>
              <a:off x="697758" y="4114800"/>
              <a:ext cx="5348943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1088251"/>
                    <a:gridCol w="855055"/>
                    <a:gridCol w="855055"/>
                    <a:gridCol w="932786"/>
                    <a:gridCol w="932786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math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t="-402000" r="-68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62570" t="-402000" r="-3279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207857" t="-402000" r="-31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305674" t="-402000" r="-2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373856" t="-402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Rounded Rectangle 15"/>
          <p:cNvSpPr/>
          <p:nvPr/>
        </p:nvSpPr>
        <p:spPr>
          <a:xfrm>
            <a:off x="0" y="4114800"/>
            <a:ext cx="729997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STT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94895511"/>
                  </p:ext>
                </p:extLst>
              </p:nvPr>
            </p:nvGraphicFramePr>
            <p:xfrm>
              <a:off x="1193265" y="2314467"/>
              <a:ext cx="192421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10460"/>
                    <a:gridCol w="1213757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94895511"/>
                  </p:ext>
                </p:extLst>
              </p:nvPr>
            </p:nvGraphicFramePr>
            <p:xfrm>
              <a:off x="1193265" y="2314467"/>
              <a:ext cx="192421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10460"/>
                    <a:gridCol w="1213757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62" t="-326000" r="-17241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58794" t="-326000" r="-503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8" name="Rounded Rectangle 17"/>
          <p:cNvSpPr/>
          <p:nvPr/>
        </p:nvSpPr>
        <p:spPr>
          <a:xfrm>
            <a:off x="1104750" y="2029413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V1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" y="5791200"/>
            <a:ext cx="4201407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ALTER TABLE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ADD COLUMN </a:t>
            </a:r>
            <a:r>
              <a:rPr lang="en-US" sz="1600" dirty="0" smtClean="0"/>
              <a:t>STADR CHAR(70)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41055774"/>
                  </p:ext>
                </p:extLst>
              </p:nvPr>
            </p:nvGraphicFramePr>
            <p:xfrm>
              <a:off x="3306363" y="2286000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41055774"/>
                  </p:ext>
                </p:extLst>
              </p:nvPr>
            </p:nvGraphicFramePr>
            <p:xfrm>
              <a:off x="3306363" y="2286000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t="-326000" r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l="-86957" t="-3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5" name="Rounded Rectangle 24"/>
          <p:cNvSpPr/>
          <p:nvPr/>
        </p:nvSpPr>
        <p:spPr>
          <a:xfrm>
            <a:off x="3256695" y="1997881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V2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53518259"/>
                  </p:ext>
                </p:extLst>
              </p:nvPr>
            </p:nvGraphicFramePr>
            <p:xfrm>
              <a:off x="5562600" y="2254468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53518259"/>
                  </p:ext>
                </p:extLst>
              </p:nvPr>
            </p:nvGraphicFramePr>
            <p:xfrm>
              <a:off x="5562600" y="2254468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833" t="-326000" r="-11500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88321" t="-326000" r="-730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7" name="Rounded Rectangle 26"/>
          <p:cNvSpPr/>
          <p:nvPr/>
        </p:nvSpPr>
        <p:spPr>
          <a:xfrm>
            <a:off x="5480942" y="1972481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V9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532" y="2679040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 1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391400" y="2679040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 2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67869" y="3886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181600" y="2134962"/>
            <a:ext cx="0" cy="396103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35" name="Picture 3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10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آیا پیرو نیاز جدید کاربر در حد ستون، طراح همیشه جدول مبنا را گسترش می‏دهد؟ 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خیر، زیرا ممکن است آن ستون مجازی (محاسبه شدنی) باشد.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033CC"/>
                </a:solidFill>
              </a:rPr>
              <a:t>سازماندهی مجدد </a:t>
            </a:r>
            <a:r>
              <a:rPr lang="en-US" sz="1800" b="1" dirty="0" smtClean="0">
                <a:solidFill>
                  <a:srgbClr val="0033CC"/>
                </a:solidFill>
              </a:rPr>
              <a:t>DB</a:t>
            </a:r>
            <a:r>
              <a:rPr lang="fa-IR" sz="1800" b="1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یعنی طراح به هر دلیلی طراحی منطقی </a:t>
            </a:r>
            <a:r>
              <a:rPr lang="en-US" sz="1800" dirty="0" smtClean="0"/>
              <a:t>DB</a:t>
            </a:r>
            <a:r>
              <a:rPr lang="fa-IR" sz="1800" dirty="0" smtClean="0"/>
              <a:t> </a:t>
            </a:r>
            <a:r>
              <a:rPr lang="fa-IR" dirty="0" smtClean="0"/>
              <a:t>را تغییر دهد. مثلاً یک جدول مبنای موجود را به دو جدول تجزیه عمودی کند و طبعاً شِمای ادراکی هم تغییر می‏کند. می‏خواهیم ببینیم </a:t>
            </a:r>
            <a:r>
              <a:rPr lang="en-US" sz="1800" dirty="0" smtClean="0"/>
              <a:t>LDI</a:t>
            </a:r>
            <a:r>
              <a:rPr lang="fa-IR" sz="1800" dirty="0" smtClean="0"/>
              <a:t> </a:t>
            </a:r>
            <a:r>
              <a:rPr lang="fa-IR" dirty="0" smtClean="0"/>
              <a:t>در قبال این تغییر تا چه حد تامین است.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در این حالت، </a:t>
            </a:r>
            <a:r>
              <a:rPr lang="en-US" sz="1800" dirty="0" smtClean="0"/>
              <a:t>LDI</a:t>
            </a:r>
            <a:r>
              <a:rPr lang="fa-IR" sz="1800" dirty="0" smtClean="0"/>
              <a:t> </a:t>
            </a:r>
            <a:r>
              <a:rPr lang="fa-IR" dirty="0" smtClean="0"/>
              <a:t>به کمک مفهوم دید و امکان تعریف </a:t>
            </a:r>
            <a:r>
              <a:rPr lang="fa-IR" dirty="0" smtClean="0">
                <a:solidFill>
                  <a:srgbClr val="C00000"/>
                </a:solidFill>
              </a:rPr>
              <a:t>دید روی دید </a:t>
            </a:r>
            <a:r>
              <a:rPr lang="fa-IR" dirty="0" smtClean="0"/>
              <a:t>(</a:t>
            </a:r>
            <a:r>
              <a:rPr lang="en-US" sz="1800" dirty="0" smtClean="0"/>
              <a:t>View Definition on</a:t>
            </a:r>
            <a:r>
              <a:rPr lang="en-US" dirty="0" smtClean="0"/>
              <a:t> </a:t>
            </a:r>
            <a:r>
              <a:rPr lang="en-US" sz="1800" dirty="0" smtClean="0"/>
              <a:t>View</a:t>
            </a:r>
            <a:r>
              <a:rPr lang="fa-IR" dirty="0" smtClean="0"/>
              <a:t>)، </a:t>
            </a:r>
            <a:r>
              <a:rPr lang="fa-IR" dirty="0"/>
              <a:t>تا حدی تامین است.</a:t>
            </a:r>
            <a:r>
              <a:rPr lang="fa-IR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8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26837441"/>
                  </p:ext>
                </p:extLst>
              </p:nvPr>
            </p:nvGraphicFramePr>
            <p:xfrm>
              <a:off x="459779" y="5029200"/>
              <a:ext cx="251202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95860"/>
                    <a:gridCol w="868599"/>
                    <a:gridCol w="947562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26837441"/>
                  </p:ext>
                </p:extLst>
              </p:nvPr>
            </p:nvGraphicFramePr>
            <p:xfrm>
              <a:off x="459779" y="5029200"/>
              <a:ext cx="251202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95860"/>
                    <a:gridCol w="868599"/>
                    <a:gridCol w="947562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t="-402000" r="-26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79720" t="-402000" r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164744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-120397" y="4953000"/>
            <a:ext cx="729997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STT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7215215"/>
                  </p:ext>
                </p:extLst>
              </p:nvPr>
            </p:nvGraphicFramePr>
            <p:xfrm>
              <a:off x="410763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7215215"/>
                  </p:ext>
                </p:extLst>
              </p:nvPr>
            </p:nvGraphicFramePr>
            <p:xfrm>
              <a:off x="410763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t="-3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6735" t="-3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ounded Rectangle 6"/>
          <p:cNvSpPr/>
          <p:nvPr/>
        </p:nvSpPr>
        <p:spPr>
          <a:xfrm>
            <a:off x="-79079" y="3228867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V1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96397324"/>
                  </p:ext>
                </p:extLst>
              </p:nvPr>
            </p:nvGraphicFramePr>
            <p:xfrm>
              <a:off x="2013842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96397324"/>
                  </p:ext>
                </p:extLst>
              </p:nvPr>
            </p:nvGraphicFramePr>
            <p:xfrm>
              <a:off x="2013842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t="-3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l="-86735" t="-3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ounded Rectangle 8"/>
          <p:cNvSpPr/>
          <p:nvPr/>
        </p:nvSpPr>
        <p:spPr>
          <a:xfrm>
            <a:off x="1524000" y="3200400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V2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82025" y="2133600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برنامه‏ها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67869" y="48006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25213205"/>
                  </p:ext>
                </p:extLst>
              </p:nvPr>
            </p:nvGraphicFramePr>
            <p:xfrm>
              <a:off x="3690113" y="5105400"/>
              <a:ext cx="255828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66759"/>
                    <a:gridCol w="1059256"/>
                    <a:gridCol w="832272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25213205"/>
                  </p:ext>
                </p:extLst>
              </p:nvPr>
            </p:nvGraphicFramePr>
            <p:xfrm>
              <a:off x="3690113" y="5105400"/>
              <a:ext cx="255828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66759"/>
                    <a:gridCol w="1059256"/>
                    <a:gridCol w="832272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t="-402000" r="-285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62644" t="-402000" r="-78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206569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Rounded Rectangle 15"/>
          <p:cNvSpPr/>
          <p:nvPr/>
        </p:nvSpPr>
        <p:spPr>
          <a:xfrm>
            <a:off x="3182180" y="5105400"/>
            <a:ext cx="627820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ST1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153980" y="5105400"/>
            <a:ext cx="2936591" cy="1524000"/>
            <a:chOff x="1334736" y="2819400"/>
            <a:chExt cx="3160564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1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6077612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1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6077612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6"/>
                            <a:stretch>
                              <a:fillRect l="-909" t="-402000" r="-26181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6"/>
                            <a:stretch>
                              <a:fillRect l="-81022" t="-402000" r="-11021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6"/>
                            <a:stretch>
                              <a:fillRect l="-165333" t="-402000" r="-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2" name="Rounded Rectangle 21"/>
            <p:cNvSpPr/>
            <p:nvPr/>
          </p:nvSpPr>
          <p:spPr>
            <a:xfrm>
              <a:off x="1334736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ST2</a:t>
              </a:r>
              <a:endParaRPr lang="fa-IR" sz="1200" b="1" dirty="0" smtClean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74885117"/>
                  </p:ext>
                </p:extLst>
              </p:nvPr>
            </p:nvGraphicFramePr>
            <p:xfrm>
              <a:off x="4842349" y="3149124"/>
              <a:ext cx="247285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855055"/>
                    <a:gridCol w="932786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74885117"/>
                  </p:ext>
                </p:extLst>
              </p:nvPr>
            </p:nvGraphicFramePr>
            <p:xfrm>
              <a:off x="4842349" y="3149124"/>
              <a:ext cx="247285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855055"/>
                    <a:gridCol w="932786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7"/>
                          <a:stretch>
                            <a:fillRect t="-402000" r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7"/>
                          <a:stretch>
                            <a:fillRect l="-79433" t="-402000" r="-10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7"/>
                          <a:stretch>
                            <a:fillRect l="-165359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Rounded Rectangle 23"/>
          <p:cNvSpPr/>
          <p:nvPr/>
        </p:nvSpPr>
        <p:spPr>
          <a:xfrm>
            <a:off x="4146803" y="3140881"/>
            <a:ext cx="729997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STT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1080565"/>
                  </p:ext>
                </p:extLst>
              </p:nvPr>
            </p:nvGraphicFramePr>
            <p:xfrm>
              <a:off x="4500901" y="1628667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1080565"/>
                  </p:ext>
                </p:extLst>
              </p:nvPr>
            </p:nvGraphicFramePr>
            <p:xfrm>
              <a:off x="4500901" y="1628667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8"/>
                          <a:stretch>
                            <a:fillRect t="-2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8"/>
                          <a:stretch>
                            <a:fillRect l="-86735" t="-2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Rounded Rectangle 25"/>
          <p:cNvSpPr/>
          <p:nvPr/>
        </p:nvSpPr>
        <p:spPr>
          <a:xfrm>
            <a:off x="4011059" y="1628667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V1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62365578"/>
                  </p:ext>
                </p:extLst>
              </p:nvPr>
            </p:nvGraphicFramePr>
            <p:xfrm>
              <a:off x="6180180" y="1600200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62365578"/>
                  </p:ext>
                </p:extLst>
              </p:nvPr>
            </p:nvGraphicFramePr>
            <p:xfrm>
              <a:off x="6180180" y="1600200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9"/>
                          <a:stretch>
                            <a:fillRect l="-1176" t="-2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9"/>
                          <a:stretch>
                            <a:fillRect l="-88660" t="-226000" r="-103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8" name="Rounded Rectangle 27"/>
          <p:cNvSpPr/>
          <p:nvPr/>
        </p:nvSpPr>
        <p:spPr>
          <a:xfrm>
            <a:off x="5690338" y="1600200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V2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276600" y="1600200"/>
            <a:ext cx="0" cy="51054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93431" y="2895600"/>
            <a:ext cx="5621969" cy="138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34" name="Picture 3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7693589" y="2667000"/>
            <a:ext cx="1298011" cy="440817"/>
            <a:chOff x="2672255" y="514286"/>
            <a:chExt cx="1674853" cy="440817"/>
          </a:xfrm>
        </p:grpSpPr>
        <p:sp>
          <p:nvSpPr>
            <p:cNvPr id="36" name="Down Arrow 3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E/E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93588" y="4572617"/>
            <a:ext cx="1298011" cy="440817"/>
            <a:chOff x="2672255" y="514286"/>
            <a:chExt cx="1674853" cy="440817"/>
          </a:xfrm>
        </p:grpSpPr>
        <p:sp>
          <p:nvSpPr>
            <p:cNvPr id="39" name="Down Arrow 38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5410200" y="3657600"/>
            <a:ext cx="1953524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rgbClr val="C00000"/>
                </a:solidFill>
                <a:cs typeface="B Nazanin" pitchFamily="2" charset="-78"/>
              </a:rPr>
              <a:t>جدول مجازی: دید</a:t>
            </a:r>
            <a:endParaRPr lang="fa-IR" sz="1400" b="1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cxnSp>
        <p:nvCxnSpPr>
          <p:cNvPr id="43" name="Straight Arrow Connector 42"/>
          <p:cNvCxnSpPr>
            <a:stCxn id="12" idx="2"/>
          </p:cNvCxnSpPr>
          <p:nvPr/>
        </p:nvCxnSpPr>
        <p:spPr>
          <a:xfrm flipH="1">
            <a:off x="990600" y="2497919"/>
            <a:ext cx="743413" cy="60989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</p:cNvCxnSpPr>
          <p:nvPr/>
        </p:nvCxnSpPr>
        <p:spPr>
          <a:xfrm>
            <a:off x="1734013" y="2497919"/>
            <a:ext cx="704387" cy="60989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2"/>
          </p:cNvCxnSpPr>
          <p:nvPr/>
        </p:nvCxnSpPr>
        <p:spPr>
          <a:xfrm flipH="1">
            <a:off x="2086206" y="4572000"/>
            <a:ext cx="484254" cy="4572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2"/>
          </p:cNvCxnSpPr>
          <p:nvPr/>
        </p:nvCxnSpPr>
        <p:spPr>
          <a:xfrm>
            <a:off x="967381" y="4572000"/>
            <a:ext cx="635612" cy="42873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7" idx="2"/>
          </p:cNvCxnSpPr>
          <p:nvPr/>
        </p:nvCxnSpPr>
        <p:spPr>
          <a:xfrm flipH="1">
            <a:off x="6329758" y="2590800"/>
            <a:ext cx="407040" cy="51701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5" idx="2"/>
          </p:cNvCxnSpPr>
          <p:nvPr/>
        </p:nvCxnSpPr>
        <p:spPr>
          <a:xfrm>
            <a:off x="5057519" y="2619267"/>
            <a:ext cx="505081" cy="46623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3" idx="2"/>
          </p:cNvCxnSpPr>
          <p:nvPr/>
        </p:nvCxnSpPr>
        <p:spPr>
          <a:xfrm flipH="1">
            <a:off x="5181600" y="4673124"/>
            <a:ext cx="897174" cy="3560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2"/>
          </p:cNvCxnSpPr>
          <p:nvPr/>
        </p:nvCxnSpPr>
        <p:spPr>
          <a:xfrm>
            <a:off x="6078774" y="4673124"/>
            <a:ext cx="931626" cy="3560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39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ادراکی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b="1" dirty="0" smtClean="0">
                <a:solidFill>
                  <a:srgbClr val="0070C0"/>
                </a:solidFill>
              </a:rPr>
              <a:t>دید (نمای) ادراکی (فرایافتی یا مفهومی)</a:t>
            </a:r>
          </a:p>
          <a:p>
            <a:pPr marL="457200" lvl="1" indent="0">
              <a:buNone/>
            </a:pPr>
            <a:r>
              <a:rPr lang="fa-IR" dirty="0" smtClean="0"/>
              <a:t>        دید </a:t>
            </a:r>
            <a:r>
              <a:rPr lang="fa-IR" dirty="0"/>
              <a:t>طراح نسبت به داده‌های</a:t>
            </a:r>
            <a:r>
              <a:rPr lang="fa-IR" dirty="0" smtClean="0"/>
              <a:t> ذخیره‌شدنی (ونهایتاً ذخیره‌شده) در پایگاه داده‏ها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دیدی جامع : دربرگیرنده نیازهای همه کاربران محیط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این دید مبتنی است بر یک ساختار داده‌ی مشخص از یک مدل داده‌ مشخص در یک محیط مشخص؟؟؟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مطرح در محیط انتزاعی (فرافایلی)	   مبتنی بر یک ساختار داده مشخص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طراحی با عنصر (عناصر) ساختاری اساسی (مثلاً با فرض </a:t>
            </a:r>
            <a:r>
              <a:rPr lang="en-US" dirty="0" smtClean="0"/>
              <a:t>DS</a:t>
            </a:r>
            <a:r>
              <a:rPr lang="fa-IR" dirty="0" smtClean="0"/>
              <a:t> جدولی با جدول)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پس </a:t>
            </a:r>
            <a:r>
              <a:rPr lang="fa-IR" dirty="0"/>
              <a:t>از طراحی </a:t>
            </a:r>
            <a:r>
              <a:rPr lang="fa-IR" dirty="0" smtClean="0"/>
              <a:t>             توصیف شود	       </a:t>
            </a:r>
            <a:r>
              <a:rPr lang="fa-IR" b="1" dirty="0" smtClean="0">
                <a:solidFill>
                  <a:srgbClr val="C00000"/>
                </a:solidFill>
              </a:rPr>
              <a:t>شِمای ادراکی (</a:t>
            </a:r>
            <a:r>
              <a:rPr lang="en-US" b="1" dirty="0" smtClean="0">
                <a:solidFill>
                  <a:srgbClr val="C00000"/>
                </a:solidFill>
              </a:rPr>
              <a:t>Conceptual Schema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</a:p>
          <a:p>
            <a:pPr marL="685800" lvl="1">
              <a:buFont typeface="Wingdings" pitchFamily="2" charset="2"/>
              <a:buChar char="ü"/>
            </a:pPr>
            <a:endParaRPr lang="fa-IR" dirty="0"/>
          </a:p>
          <a:p>
            <a:pPr marL="685800" lvl="1">
              <a:buFont typeface="Wingdings" pitchFamily="2" charset="2"/>
              <a:buChar char="ü"/>
            </a:pPr>
            <a:endParaRPr lang="fa-IR" dirty="0" smtClean="0"/>
          </a:p>
          <a:p>
            <a:pPr marL="685800" lvl="1">
              <a:buFont typeface="Wingdings" pitchFamily="2" charset="2"/>
              <a:buChar char="ü"/>
            </a:pPr>
            <a:endParaRPr lang="fa-IR" dirty="0"/>
          </a:p>
          <a:p>
            <a:pPr marL="685800" lvl="1">
              <a:buFont typeface="Wingdings" pitchFamily="2" charset="2"/>
              <a:buChar char="ü"/>
            </a:pPr>
            <a:endParaRPr lang="fa-IR" dirty="0" smtClean="0"/>
          </a:p>
          <a:p>
            <a:pPr marL="685800" lvl="1">
              <a:buFont typeface="Wingdings" pitchFamily="2" charset="2"/>
              <a:buChar char="ü"/>
            </a:pPr>
            <a:endParaRPr lang="fa-IR" dirty="0"/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شِمای ادراکی به سیستم مدیریت داده می شود و در کاتالوگ آن نگهداری می‏شود.</a:t>
            </a:r>
            <a:endParaRPr lang="fa-IR" dirty="0"/>
          </a:p>
          <a:p>
            <a:endParaRPr lang="fa-IR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966" y="1813592"/>
            <a:ext cx="473747" cy="3664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cxnSp>
        <p:nvCxnSpPr>
          <p:cNvPr id="5" name="Straight Arrow Connector 4"/>
          <p:cNvCxnSpPr/>
          <p:nvPr/>
        </p:nvCxnSpPr>
        <p:spPr>
          <a:xfrm flipH="1">
            <a:off x="5219459" y="3200400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709931" y="3962400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105400" y="3962400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66800" y="4800600"/>
            <a:ext cx="5951472" cy="1066800"/>
            <a:chOff x="571119" y="4876800"/>
            <a:chExt cx="7201281" cy="1066800"/>
          </a:xfrm>
        </p:grpSpPr>
        <p:grpSp>
          <p:nvGrpSpPr>
            <p:cNvPr id="11" name="Group 10"/>
            <p:cNvGrpSpPr/>
            <p:nvPr/>
          </p:nvGrpSpPr>
          <p:grpSpPr>
            <a:xfrm>
              <a:off x="571119" y="4876800"/>
              <a:ext cx="7201281" cy="1066800"/>
              <a:chOff x="571119" y="4876800"/>
              <a:chExt cx="7201281" cy="1066800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571119" y="4876800"/>
                <a:ext cx="7201281" cy="1066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 rtl="1"/>
                <a:r>
                  <a:rPr lang="fa-IR" dirty="0" smtClean="0">
                    <a:cs typeface="B Nazanin" pitchFamily="2" charset="-78"/>
                  </a:rPr>
                  <a:t>            </a:t>
                </a:r>
                <a:r>
                  <a:rPr lang="fa-IR" b="1" dirty="0" smtClean="0">
                    <a:cs typeface="B Nazanin" pitchFamily="2" charset="-78"/>
                  </a:rPr>
                  <a:t>نوعی «برنامه» حاوی دستورات                    </a:t>
                </a:r>
                <a:r>
                  <a:rPr lang="fa-IR" b="1" dirty="0" smtClean="0">
                    <a:solidFill>
                      <a:srgbClr val="FF0000"/>
                    </a:solidFill>
                    <a:cs typeface="B Nazanin" pitchFamily="2" charset="-78"/>
                  </a:rPr>
                  <a:t>و نه دستورات </a:t>
                </a:r>
                <a:r>
                  <a:rPr lang="en-US" sz="1600" b="1" dirty="0" smtClean="0">
                    <a:solidFill>
                      <a:srgbClr val="FF0000"/>
                    </a:solidFill>
                    <a:cs typeface="B Nazanin" pitchFamily="2" charset="-78"/>
                  </a:rPr>
                  <a:t>DML</a:t>
                </a:r>
                <a:endParaRPr lang="en-US" dirty="0">
                  <a:solidFill>
                    <a:srgbClr val="FF0000"/>
                  </a:solidFill>
                  <a:cs typeface="B Nazanin" pitchFamily="2" charset="-78"/>
                </a:endParaRPr>
              </a:p>
            </p:txBody>
          </p:sp>
          <p:pic>
            <p:nvPicPr>
              <p:cNvPr id="8" name="Picture 7" descr="\\VBOXSVR\mahmoud\Documents\EDU\Sharif\DB\TA\tarif_new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3057" y="5235745"/>
                <a:ext cx="521122" cy="40305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 w="28575">
                <a:solidFill>
                  <a:srgbClr val="0FC318"/>
                </a:solidFill>
              </a:ln>
              <a:effectLst>
                <a:glow rad="50800">
                  <a:srgbClr val="0FC318">
                    <a:alpha val="80000"/>
                  </a:srgbClr>
                </a:glow>
                <a:reflection blurRad="12700" stA="38000" endPos="28000" dist="5000" dir="5400000" sy="-100000" algn="bl" rotWithShape="0"/>
                <a:softEdge rad="0"/>
              </a:effectLst>
              <a:extLst/>
            </p:spPr>
          </p:pic>
        </p:grpSp>
        <p:grpSp>
          <p:nvGrpSpPr>
            <p:cNvPr id="12" name="Group 11"/>
            <p:cNvGrpSpPr/>
            <p:nvPr/>
          </p:nvGrpSpPr>
          <p:grpSpPr>
            <a:xfrm flipH="1">
              <a:off x="3152775" y="5015276"/>
              <a:ext cx="880256" cy="775924"/>
              <a:chOff x="5472522" y="2440290"/>
              <a:chExt cx="880256" cy="775924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472522" y="2440290"/>
                <a:ext cx="880256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DDL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DCL</a:t>
                </a:r>
                <a:endParaRPr lang="fa-IR" sz="16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sp>
            <p:nvSpPr>
              <p:cNvPr id="14" name="Left Brace 13"/>
              <p:cNvSpPr/>
              <p:nvPr/>
            </p:nvSpPr>
            <p:spPr>
              <a:xfrm>
                <a:off x="5550958" y="2541656"/>
                <a:ext cx="113968" cy="64125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</p:grpSp>
      <p:sp>
        <p:nvSpPr>
          <p:cNvPr id="16" name="Down Arrow 15"/>
          <p:cNvSpPr/>
          <p:nvPr/>
        </p:nvSpPr>
        <p:spPr>
          <a:xfrm>
            <a:off x="3810000" y="4191000"/>
            <a:ext cx="322788" cy="5334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2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شِمای جدید: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295400"/>
            <a:ext cx="3999300" cy="54630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	TABLE 	</a:t>
            </a:r>
            <a:r>
              <a:rPr lang="en-US" sz="1600" dirty="0" smtClean="0"/>
              <a:t>ST1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</a:t>
            </a:r>
            <a:r>
              <a:rPr lang="en-US" sz="1600" dirty="0" smtClean="0"/>
              <a:t>STID</a:t>
            </a:r>
            <a:r>
              <a:rPr lang="en-US" sz="1600" b="1" dirty="0" smtClean="0"/>
              <a:t> …,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…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dirty="0" smtClean="0"/>
              <a:t>STL</a:t>
            </a:r>
            <a:r>
              <a:rPr lang="en-US" sz="1600" b="1" dirty="0" smtClean="0"/>
              <a:t> …)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PRIMARY </a:t>
            </a:r>
            <a:r>
              <a:rPr lang="en-US" sz="1600" b="1" dirty="0"/>
              <a:t> </a:t>
            </a:r>
            <a:r>
              <a:rPr lang="en-US" sz="1600" b="1" dirty="0" smtClean="0"/>
              <a:t> KEY   </a:t>
            </a:r>
            <a:r>
              <a:rPr lang="en-US" sz="1600" dirty="0" smtClean="0"/>
              <a:t>STID</a:t>
            </a: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CREATE </a:t>
            </a:r>
            <a:r>
              <a:rPr lang="en-US" sz="1600" b="1" dirty="0" smtClean="0"/>
              <a:t>	TABLE  	</a:t>
            </a:r>
            <a:r>
              <a:rPr lang="en-US" sz="1600" dirty="0" smtClean="0"/>
              <a:t>ST2 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(</a:t>
            </a:r>
            <a:r>
              <a:rPr lang="en-US" sz="1600" dirty="0"/>
              <a:t>STID</a:t>
            </a:r>
            <a:r>
              <a:rPr lang="en-US" sz="1600" b="1" dirty="0"/>
              <a:t> …,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…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dirty="0" smtClean="0"/>
              <a:t>STD</a:t>
            </a:r>
            <a:r>
              <a:rPr lang="en-US" sz="1600" b="1" dirty="0" smtClean="0"/>
              <a:t> </a:t>
            </a:r>
            <a:r>
              <a:rPr lang="en-US" sz="1600" b="1" dirty="0"/>
              <a:t>…)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PRIMARY </a:t>
            </a:r>
            <a:r>
              <a:rPr lang="en-US" sz="1600" b="1" dirty="0" smtClean="0"/>
              <a:t>  KEY   </a:t>
            </a:r>
            <a:r>
              <a:rPr lang="en-US" sz="1600" dirty="0" smtClean="0"/>
              <a:t>STID</a:t>
            </a: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INSERT   INTO   </a:t>
            </a:r>
            <a:r>
              <a:rPr lang="en-US" sz="1600" dirty="0" smtClean="0"/>
              <a:t>ST1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(SELECT   </a:t>
            </a:r>
            <a:r>
              <a:rPr lang="en-US" sz="1600" dirty="0" smtClean="0"/>
              <a:t>STID, STNAME, STL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  </a:t>
            </a:r>
            <a:r>
              <a:rPr lang="en-US" sz="1600" dirty="0" smtClean="0"/>
              <a:t>STT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INSERT </a:t>
            </a:r>
            <a:r>
              <a:rPr lang="en-US" sz="1600" b="1" dirty="0" smtClean="0"/>
              <a:t>  INTO   </a:t>
            </a:r>
            <a:r>
              <a:rPr lang="en-US" sz="1600" dirty="0" smtClean="0"/>
              <a:t>ST2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(SELECT  </a:t>
            </a:r>
            <a:r>
              <a:rPr lang="en-US" sz="1600" dirty="0" smtClean="0"/>
              <a:t>STID</a:t>
            </a:r>
            <a:r>
              <a:rPr lang="en-US" sz="1600" dirty="0"/>
              <a:t>, </a:t>
            </a:r>
            <a:r>
              <a:rPr lang="en-US" sz="1600" dirty="0" smtClean="0"/>
              <a:t>…, STD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FROM </a:t>
            </a:r>
            <a:r>
              <a:rPr lang="en-US" sz="1600" b="1" dirty="0" smtClean="0"/>
              <a:t>  </a:t>
            </a:r>
            <a:r>
              <a:rPr lang="en-US" sz="1600" dirty="0" smtClean="0"/>
              <a:t>STT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5" name="Right Brace 4"/>
          <p:cNvSpPr/>
          <p:nvPr/>
        </p:nvSpPr>
        <p:spPr>
          <a:xfrm>
            <a:off x="4191000" y="4800600"/>
            <a:ext cx="166698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0" y="5311914"/>
            <a:ext cx="3505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مهاجرت داده‏ها (</a:t>
            </a:r>
            <a:r>
              <a:rPr lang="en-US" dirty="0" smtClean="0">
                <a:cs typeface="B Nazanin" pitchFamily="2" charset="-78"/>
              </a:rPr>
              <a:t>Data Migration</a:t>
            </a:r>
            <a:r>
              <a:rPr lang="fa-IR" sz="2000" dirty="0" smtClean="0">
                <a:cs typeface="B Nazanin" pitchFamily="2" charset="-78"/>
              </a:rPr>
              <a:t>)</a:t>
            </a:r>
            <a:endParaRPr lang="fa-IR" sz="20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223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algn="just"/>
            <a:r>
              <a:rPr lang="fa-IR" dirty="0" smtClean="0"/>
              <a:t>با حذف جدول مبنای </a:t>
            </a:r>
            <a:r>
              <a:rPr lang="en-US" sz="1800" dirty="0" smtClean="0"/>
              <a:t>STT</a:t>
            </a:r>
            <a:r>
              <a:rPr lang="fa-IR" dirty="0" smtClean="0"/>
              <a:t>، دیدهای قبلاً تعریف شده روی آن نامعتبر می‏شوند و در نتیجه برنامه‏هایی که روی آنها کار می‏کردند، دیگر اجرا نمی‏شوند و </a:t>
            </a:r>
            <a:r>
              <a:rPr lang="en-US" sz="1800" dirty="0" smtClean="0"/>
              <a:t>LDI</a:t>
            </a:r>
            <a:r>
              <a:rPr lang="fa-IR" sz="1800" dirty="0" smtClean="0"/>
              <a:t> </a:t>
            </a:r>
            <a:r>
              <a:rPr lang="fa-IR" dirty="0" smtClean="0"/>
              <a:t>دیگر تامین نیست مگر اینکه طراح و پیاده‏ساز تدبیری بیندیشد.        </a:t>
            </a:r>
          </a:p>
          <a:p>
            <a:pPr algn="just"/>
            <a:endParaRPr lang="fa-IR" dirty="0"/>
          </a:p>
          <a:p>
            <a:pPr algn="just">
              <a:buFont typeface="Wingdings" pitchFamily="2" charset="2"/>
              <a:buChar char="ü"/>
            </a:pPr>
            <a:r>
              <a:rPr lang="fa-IR" dirty="0" smtClean="0"/>
              <a:t>جدول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را با همان نام و ساختار به شکل یک دید تعریف می‏کنیم، با مکانیزم پیوند (</a:t>
            </a:r>
            <a:r>
              <a:rPr lang="fa-IR" sz="1800" b="1" dirty="0">
                <a:solidFill>
                  <a:srgbClr val="C00000"/>
                </a:solidFill>
              </a:rPr>
              <a:t>دید روی دید</a:t>
            </a:r>
            <a:r>
              <a:rPr lang="fa-IR" dirty="0" smtClean="0"/>
              <a:t>):</a:t>
            </a:r>
          </a:p>
          <a:p>
            <a:endParaRPr lang="fa-IR" dirty="0"/>
          </a:p>
          <a:p>
            <a:endParaRPr lang="fa-IR" dirty="0" smtClean="0"/>
          </a:p>
          <a:p>
            <a:pPr lvl="1"/>
            <a:endParaRPr lang="fa-IR" sz="1600" dirty="0" smtClean="0"/>
          </a:p>
          <a:p>
            <a:pPr lvl="1"/>
            <a:endParaRPr lang="fa-IR" sz="1100" dirty="0" smtClean="0"/>
          </a:p>
          <a:p>
            <a:pPr lvl="1"/>
            <a:r>
              <a:rPr lang="fa-IR" dirty="0" smtClean="0"/>
              <a:t>تعریف این دید وارد کاتالوگ سیستم می‏شود.          دیدهای قبلاً تعریف شده معتبر می‏شوند.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0785" y="4045059"/>
            <a:ext cx="3731598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  VIEW   </a:t>
            </a:r>
            <a:r>
              <a:rPr lang="en-US" sz="1600" dirty="0" smtClean="0"/>
              <a:t>STT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  SELECT   </a:t>
            </a:r>
            <a:r>
              <a:rPr lang="en-US" sz="1600" dirty="0" smtClean="0"/>
              <a:t>STID,</a:t>
            </a:r>
            <a:r>
              <a:rPr lang="en-US" sz="1600" b="1" dirty="0" smtClean="0"/>
              <a:t> </a:t>
            </a:r>
            <a:r>
              <a:rPr lang="en-US" sz="1600" dirty="0" smtClean="0"/>
              <a:t>…, STD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FROM    </a:t>
            </a:r>
            <a:r>
              <a:rPr lang="en-US" sz="1600" dirty="0" smtClean="0"/>
              <a:t>ST1   </a:t>
            </a:r>
            <a:r>
              <a:rPr lang="en-US" sz="1600" b="1" dirty="0" smtClean="0"/>
              <a:t>JOIN   </a:t>
            </a:r>
            <a:r>
              <a:rPr lang="en-US" sz="1600" dirty="0" smtClean="0"/>
              <a:t>ST2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2028" y="5147846"/>
            <a:ext cx="224894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DROP    TABLE    </a:t>
            </a:r>
            <a:r>
              <a:rPr lang="en-US" sz="1600" dirty="0" smtClean="0"/>
              <a:t>STT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092966" y="2730064"/>
            <a:ext cx="0" cy="71470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120443" y="5912068"/>
            <a:ext cx="48425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200000"/>
              </a:lnSpc>
              <a:buClr>
                <a:schemeClr val="tx2">
                  <a:lumMod val="60000"/>
                  <a:lumOff val="40000"/>
                </a:schemeClr>
              </a:buClr>
            </a:pPr>
            <a:r>
              <a:rPr lang="fa-IR" dirty="0"/>
              <a:t>با این تدبیر، </a:t>
            </a:r>
            <a:r>
              <a:rPr lang="en-US" sz="1800" dirty="0"/>
              <a:t>LDI</a:t>
            </a:r>
            <a:r>
              <a:rPr lang="fa-IR" sz="1800" dirty="0"/>
              <a:t> </a:t>
            </a:r>
            <a:r>
              <a:rPr lang="fa-IR" dirty="0"/>
              <a:t>برای برنامه‏هایی که </a:t>
            </a:r>
            <a:r>
              <a:rPr lang="fa-IR" u="sng" dirty="0">
                <a:solidFill>
                  <a:srgbClr val="0033CC"/>
                </a:solidFill>
              </a:rPr>
              <a:t>بازیابی</a:t>
            </a:r>
            <a:r>
              <a:rPr lang="fa-IR" dirty="0">
                <a:solidFill>
                  <a:srgbClr val="0033CC"/>
                </a:solidFill>
              </a:rPr>
              <a:t> </a:t>
            </a:r>
            <a:r>
              <a:rPr lang="fa-IR" dirty="0"/>
              <a:t>انجام می‏دهند، صددرصد تامین می‏شود، به قیمت افزایش سربار برای انجام تبدیل </a:t>
            </a:r>
            <a:r>
              <a:rPr lang="en-US" sz="1800" dirty="0"/>
              <a:t>E/E</a:t>
            </a:r>
            <a:r>
              <a:rPr lang="fa-IR" dirty="0"/>
              <a:t> علاوه بر </a:t>
            </a:r>
            <a:r>
              <a:rPr lang="en-US" sz="1800" dirty="0"/>
              <a:t>E/C</a:t>
            </a:r>
            <a:r>
              <a:rPr lang="fa-IR" dirty="0"/>
              <a:t> و </a:t>
            </a:r>
            <a:r>
              <a:rPr lang="en-US" sz="1800" dirty="0"/>
              <a:t>C/I</a:t>
            </a:r>
            <a:r>
              <a:rPr lang="fa-IR" dirty="0"/>
              <a:t>. زیرا از تکنیک </a:t>
            </a:r>
            <a:r>
              <a:rPr lang="fa-IR" sz="1800" b="1" dirty="0">
                <a:solidFill>
                  <a:srgbClr val="C00000"/>
                </a:solidFill>
              </a:rPr>
              <a:t>دید روی دید </a:t>
            </a:r>
            <a:r>
              <a:rPr lang="fa-IR" dirty="0"/>
              <a:t>استفاده کرده‏ایم.</a:t>
            </a:r>
            <a:endParaRPr lang="en-US" dirty="0"/>
          </a:p>
          <a:p>
            <a:pPr>
              <a:lnSpc>
                <a:spcPct val="200000"/>
              </a:lnSpc>
            </a:pPr>
            <a:endParaRPr lang="fa-IR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اما </a:t>
            </a:r>
            <a:r>
              <a:rPr lang="en-US" sz="1800" dirty="0" smtClean="0"/>
              <a:t>LDI</a:t>
            </a:r>
            <a:r>
              <a:rPr lang="fa-IR" sz="1800" dirty="0" smtClean="0"/>
              <a:t> </a:t>
            </a:r>
            <a:r>
              <a:rPr lang="fa-IR" dirty="0" smtClean="0"/>
              <a:t>برای برنامه‏هایی که عملیات </a:t>
            </a:r>
            <a:r>
              <a:rPr lang="fa-IR" u="sng" dirty="0" smtClean="0">
                <a:solidFill>
                  <a:srgbClr val="0033CC"/>
                </a:solidFill>
              </a:rPr>
              <a:t>ذخیره‏سازی </a:t>
            </a:r>
            <a:r>
              <a:rPr lang="fa-IR" dirty="0" smtClean="0"/>
              <a:t>انجام می‏دادند، ممکن است تامین نباشد. زیرا این بار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خود یک دید است و دیدها در عملیات ذخیره‏سازی عمدتاً مشکل دارند. ولی در این مثال خاص از نظر </a:t>
            </a:r>
            <a:r>
              <a:rPr lang="fa-IR" dirty="0" smtClean="0">
                <a:solidFill>
                  <a:srgbClr val="C00000"/>
                </a:solidFill>
              </a:rPr>
              <a:t>تئوریک</a:t>
            </a:r>
            <a:r>
              <a:rPr lang="fa-IR" dirty="0" smtClean="0"/>
              <a:t> مشکلی بروز نمی‏کند.          چون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یک دید پیوندی </a:t>
            </a:r>
            <a:r>
              <a:rPr lang="en-US" sz="1800" dirty="0" smtClean="0"/>
              <a:t>PK-PK</a:t>
            </a:r>
            <a:r>
              <a:rPr lang="fa-IR" dirty="0" smtClean="0"/>
              <a:t> است.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334000" y="5029200"/>
            <a:ext cx="48425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18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دلایل این نوع تجزیه (که کلید در هر دو جدول باشد) چه می‏تواند باشد؟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افزایش کارایی سیستم در رده فایلینگ با فرض </a:t>
            </a:r>
            <a:r>
              <a:rPr lang="en-US" sz="1800" dirty="0" smtClean="0"/>
              <a:t>1-Table:1-File</a:t>
            </a:r>
            <a:r>
              <a:rPr lang="fa-IR" dirty="0" smtClean="0"/>
              <a:t> برای بعض برنامه‏ها (مثلاً برنامه‏هایی با فرکانس بالاتری نسبت به ستون‏های </a:t>
            </a:r>
            <a:r>
              <a:rPr lang="en-US" sz="1800" dirty="0" smtClean="0"/>
              <a:t>ST1</a:t>
            </a:r>
            <a:r>
              <a:rPr lang="fa-IR" sz="1800" dirty="0" smtClean="0"/>
              <a:t> </a:t>
            </a:r>
            <a:r>
              <a:rPr lang="fa-IR" dirty="0" smtClean="0"/>
              <a:t>و با فرکانس پایین‏تری به ستون‏های </a:t>
            </a:r>
            <a:r>
              <a:rPr lang="en-US" sz="1800" dirty="0" smtClean="0"/>
              <a:t>ST2</a:t>
            </a:r>
            <a:r>
              <a:rPr lang="fa-IR" sz="1800" dirty="0" smtClean="0"/>
              <a:t> </a:t>
            </a:r>
            <a:r>
              <a:rPr lang="fa-IR" dirty="0" smtClean="0"/>
              <a:t>ارجاع داشته باشد، فایل‏ها را جدا می‏کند).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توزیع داده‏ها در سایت‏ها وقتی پایگاه داده توزیع شده (</a:t>
            </a:r>
            <a:r>
              <a:rPr lang="en-US" sz="1800" dirty="0" smtClean="0"/>
              <a:t>DDB</a:t>
            </a:r>
            <a:r>
              <a:rPr lang="fa-IR" dirty="0" smtClean="0"/>
              <a:t>) داشته باشیم.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کاهش حجم </a:t>
            </a:r>
            <a:r>
              <a:rPr lang="en-US" sz="1800" dirty="0" smtClean="0"/>
              <a:t>Null Value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بهینه‏سازی طراحی (رجوع شود به بحث نرمال‏سازی رابطه‏ها)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...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0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ادراکی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</p:spPr>
        <p:txBody>
          <a:bodyPr/>
          <a:lstStyle/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b="1" dirty="0" smtClean="0"/>
              <a:t>دید ادراکی (با فرض </a:t>
            </a:r>
            <a:r>
              <a:rPr lang="en-US" b="1" dirty="0" smtClean="0"/>
              <a:t>TDS</a:t>
            </a:r>
            <a:r>
              <a:rPr lang="fa-IR" b="1" dirty="0" smtClean="0"/>
              <a:t>): </a:t>
            </a:r>
            <a:r>
              <a:rPr lang="fa-IR" dirty="0" smtClean="0"/>
              <a:t>جدول‏های مبنای </a:t>
            </a:r>
            <a:r>
              <a:rPr lang="en-US" dirty="0" smtClean="0"/>
              <a:t>STT</a:t>
            </a:r>
            <a:r>
              <a:rPr lang="fa-IR" dirty="0" smtClean="0"/>
              <a:t> و </a:t>
            </a:r>
            <a:r>
              <a:rPr lang="en-US" dirty="0" smtClean="0"/>
              <a:t>STCOT</a:t>
            </a:r>
            <a:r>
              <a:rPr lang="fa-IR" dirty="0" smtClean="0"/>
              <a:t> و </a:t>
            </a:r>
            <a:r>
              <a:rPr lang="en-US" dirty="0" smtClean="0"/>
              <a:t>COT</a:t>
            </a:r>
          </a:p>
          <a:p>
            <a:pPr lvl="1"/>
            <a:r>
              <a:rPr lang="fa-IR" b="1" dirty="0" smtClean="0"/>
              <a:t>شِمای ادراکی: </a:t>
            </a:r>
            <a:r>
              <a:rPr lang="fa-IR" dirty="0" smtClean="0"/>
              <a:t>همان</a:t>
            </a:r>
            <a:r>
              <a:rPr lang="fa-IR" b="1" dirty="0" smtClean="0"/>
              <a:t> </a:t>
            </a:r>
            <a:r>
              <a:rPr lang="fa-IR" dirty="0" smtClean="0"/>
              <a:t>تعریف جدول‏ها است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fa-IR" dirty="0" smtClean="0"/>
              <a:t>به این جدول‏ها </a:t>
            </a:r>
            <a:r>
              <a:rPr lang="fa-IR" b="1" dirty="0" smtClean="0">
                <a:solidFill>
                  <a:srgbClr val="C00000"/>
                </a:solidFill>
              </a:rPr>
              <a:t>جدول‏های مبنا </a:t>
            </a:r>
            <a:r>
              <a:rPr lang="fa-IR" dirty="0" smtClean="0"/>
              <a:t>می‏گوییم.</a:t>
            </a:r>
            <a:endParaRPr lang="en-US" dirty="0"/>
          </a:p>
          <a:p>
            <a:pPr lvl="1"/>
            <a:r>
              <a:rPr lang="fa-IR" dirty="0" smtClean="0"/>
              <a:t>اطلاعات شِمای ادراکی به سیستم مدیریت داده می‏شود و در کاتالوگ آن نگهداری می‏شود.     </a:t>
            </a:r>
            <a:endParaRPr lang="en-US" sz="1200" dirty="0"/>
          </a:p>
          <a:p>
            <a:pPr marL="0" indent="0">
              <a:buNone/>
            </a:pPr>
            <a:r>
              <a:rPr lang="fa-IR" dirty="0" smtClean="0"/>
              <a:t>  </a:t>
            </a:r>
            <a:r>
              <a:rPr lang="en-US" dirty="0" smtClean="0"/>
              <a:t>            </a:t>
            </a:r>
            <a:r>
              <a:rPr lang="fa-IR" dirty="0" smtClean="0"/>
              <a:t>کاتالوگ </a:t>
            </a:r>
            <a:r>
              <a:rPr lang="fa-IR" dirty="0"/>
              <a:t>سیستم : </a:t>
            </a:r>
            <a:r>
              <a:rPr lang="fa-IR" dirty="0" smtClean="0"/>
              <a:t>متا داده‏ها (</a:t>
            </a:r>
            <a:r>
              <a:rPr lang="en-US" dirty="0" smtClean="0"/>
              <a:t>Meta </a:t>
            </a:r>
            <a:r>
              <a:rPr lang="en-US" dirty="0"/>
              <a:t>Data</a:t>
            </a:r>
            <a:r>
              <a:rPr lang="fa-IR" dirty="0"/>
              <a:t> : </a:t>
            </a:r>
            <a:r>
              <a:rPr lang="en-US" dirty="0"/>
              <a:t>Data </a:t>
            </a:r>
            <a:r>
              <a:rPr lang="en-US" dirty="0" smtClean="0"/>
              <a:t>Dictionary</a:t>
            </a:r>
            <a:r>
              <a:rPr lang="fa-IR" dirty="0" smtClean="0"/>
              <a:t>)</a:t>
            </a:r>
            <a:endParaRPr lang="fa-IR" dirty="0"/>
          </a:p>
          <a:p>
            <a:pPr lvl="1"/>
            <a:r>
              <a:rPr lang="fa-IR" dirty="0"/>
              <a:t>حاوی :</a:t>
            </a:r>
          </a:p>
          <a:p>
            <a:pPr lvl="1"/>
            <a:endParaRPr lang="fa-IR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234782" y="3352800"/>
            <a:ext cx="1489618" cy="755031"/>
            <a:chOff x="2971800" y="3505200"/>
            <a:chExt cx="1783477" cy="1136031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4110081" y="4156377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2971800" y="3505200"/>
              <a:ext cx="1008589" cy="1136031"/>
              <a:chOff x="2971799" y="5320076"/>
              <a:chExt cx="1008589" cy="775924"/>
            </a:xfrm>
          </p:grpSpPr>
          <p:sp>
            <p:nvSpPr>
              <p:cNvPr id="40" name="Rounded Rectangle 39"/>
              <p:cNvSpPr/>
              <p:nvPr/>
            </p:nvSpPr>
            <p:spPr>
              <a:xfrm flipH="1">
                <a:off x="2971799" y="5320076"/>
                <a:ext cx="956081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در کجا ؟ </a:t>
                </a:r>
              </a:p>
              <a:p>
                <a:pPr algn="r" rtl="1">
                  <a:lnSpc>
                    <a:spcPct val="150000"/>
                  </a:lnSpc>
                </a:pPr>
                <a:endParaRPr lang="fa-IR" sz="12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چگونه ؟</a:t>
                </a:r>
              </a:p>
            </p:txBody>
          </p:sp>
          <p:sp>
            <p:nvSpPr>
              <p:cNvPr id="41" name="Left Brace 40"/>
              <p:cNvSpPr/>
              <p:nvPr/>
            </p:nvSpPr>
            <p:spPr>
              <a:xfrm flipH="1">
                <a:off x="3886200" y="5443328"/>
                <a:ext cx="94188" cy="64125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202851" y="3352800"/>
            <a:ext cx="2108131" cy="381000"/>
            <a:chOff x="962402" y="5393632"/>
            <a:chExt cx="2108131" cy="381000"/>
          </a:xfrm>
        </p:grpSpPr>
        <p:cxnSp>
          <p:nvCxnSpPr>
            <p:cNvPr id="44" name="Straight Arrow Connector 43"/>
            <p:cNvCxnSpPr/>
            <p:nvPr/>
          </p:nvCxnSpPr>
          <p:spPr>
            <a:xfrm flipH="1">
              <a:off x="2425337" y="5536474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 flipH="1">
              <a:off x="962402" y="5393632"/>
              <a:ext cx="1399798" cy="3810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کاتالوگ سیستم 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52400" y="3733800"/>
            <a:ext cx="3155954" cy="685800"/>
            <a:chOff x="44446" y="5676714"/>
            <a:chExt cx="3155954" cy="705385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2555204" y="6019800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 flipH="1">
              <a:off x="44446" y="5676714"/>
              <a:ext cx="2470154" cy="70538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در سیستم‏های جدولی: در تعدادی جدول که خود سیستم ایجاد می‏کند.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800599" y="5704582"/>
            <a:ext cx="2667001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Wingdings" pitchFamily="2" charset="2"/>
              <a:buChar char="ü"/>
            </a:pPr>
            <a:r>
              <a:rPr lang="fa-IR" sz="1600" dirty="0" smtClean="0">
                <a:cs typeface="B Nazanin" pitchFamily="2" charset="-78"/>
              </a:rPr>
              <a:t>تمامی اطلاعات شِمای ادراکی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fa-IR" sz="1600" dirty="0" smtClean="0">
                <a:cs typeface="B Nazanin" pitchFamily="2" charset="-78"/>
              </a:rPr>
              <a:t>داده های کنترلی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en-US" sz="1600" dirty="0" smtClean="0">
                <a:cs typeface="B Nazanin" pitchFamily="2" charset="-78"/>
              </a:rPr>
              <a:t>Data About Data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en-US" sz="1600" dirty="0" smtClean="0">
                <a:cs typeface="B Nazanin" pitchFamily="2" charset="-78"/>
              </a:rPr>
              <a:t>…</a:t>
            </a:r>
          </a:p>
        </p:txBody>
      </p:sp>
      <p:pic>
        <p:nvPicPr>
          <p:cNvPr id="18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766" y="5029200"/>
            <a:ext cx="567537" cy="56753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28600" y="1371600"/>
            <a:ext cx="8610600" cy="1676400"/>
            <a:chOff x="228600" y="1371600"/>
            <a:chExt cx="8610600" cy="1676400"/>
          </a:xfrm>
        </p:grpSpPr>
        <p:sp>
          <p:nvSpPr>
            <p:cNvPr id="37" name="Rectangle 36"/>
            <p:cNvSpPr/>
            <p:nvPr/>
          </p:nvSpPr>
          <p:spPr>
            <a:xfrm>
              <a:off x="228600" y="1371600"/>
              <a:ext cx="3821721" cy="1447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r>
                <a:rPr lang="en-US" sz="1600" b="1" dirty="0" smtClean="0"/>
                <a:t>CREATE 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 TABLE   </a:t>
              </a:r>
              <a:r>
                <a:rPr lang="en-US" sz="1600" dirty="0" smtClean="0"/>
                <a:t>COT</a:t>
              </a:r>
              <a:r>
                <a:rPr lang="en-US" sz="1600" b="1" dirty="0" smtClean="0"/>
                <a:t> …</a:t>
              </a:r>
            </a:p>
            <a:p>
              <a:endParaRPr lang="en-US" sz="1600" b="1" dirty="0"/>
            </a:p>
            <a:p>
              <a:r>
                <a:rPr lang="en-US" sz="1600" b="1" dirty="0" smtClean="0"/>
                <a:t>CREATE   TABLE   </a:t>
              </a:r>
              <a:r>
                <a:rPr lang="en-US" sz="1600" dirty="0" smtClean="0"/>
                <a:t>STT</a:t>
              </a:r>
              <a:r>
                <a:rPr lang="en-US" sz="1600" b="1" dirty="0" smtClean="0"/>
                <a:t>  …</a:t>
              </a:r>
            </a:p>
            <a:p>
              <a:endParaRPr lang="en-US" sz="1600" b="1" dirty="0"/>
            </a:p>
            <a:p>
              <a:r>
                <a:rPr lang="en-US" sz="1600" b="1" dirty="0" smtClean="0"/>
                <a:t>CREATE   TABLE   </a:t>
              </a:r>
              <a:r>
                <a:rPr lang="en-US" sz="1600" dirty="0" smtClean="0"/>
                <a:t>STCOT</a:t>
              </a:r>
              <a:r>
                <a:rPr lang="en-US" sz="1600" b="1" dirty="0" smtClean="0"/>
                <a:t>  …</a:t>
              </a:r>
              <a:endParaRPr lang="fa-IR" sz="1600" b="1" dirty="0"/>
            </a:p>
          </p:txBody>
        </p:sp>
        <p:pic>
          <p:nvPicPr>
            <p:cNvPr id="51" name="Picture 50" descr="\\VBOXSVR\mahmoud\Documents\EDU\Sharif\DB\TA\slides\mesale-jadid.pn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3600" y="1407167"/>
              <a:ext cx="875600" cy="802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/>
            <p:cNvCxnSpPr/>
            <p:nvPr/>
          </p:nvCxnSpPr>
          <p:spPr>
            <a:xfrm>
              <a:off x="1676400" y="2667000"/>
              <a:ext cx="0" cy="381000"/>
            </a:xfrm>
            <a:prstGeom prst="line">
              <a:avLst/>
            </a:prstGeom>
            <a:ln w="25400">
              <a:solidFill>
                <a:schemeClr val="dk1">
                  <a:shade val="95000"/>
                  <a:satMod val="10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/>
          <p:nvPr/>
        </p:nvCxnSpPr>
        <p:spPr>
          <a:xfrm>
            <a:off x="2803812" y="4977384"/>
            <a:ext cx="6096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6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ادراکی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جدول </a:t>
            </a:r>
            <a:r>
              <a:rPr lang="en-US" dirty="0" err="1" smtClean="0"/>
              <a:t>systables</a:t>
            </a:r>
            <a:r>
              <a:rPr lang="fa-IR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194" y="2521202"/>
            <a:ext cx="101822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systables</a:t>
            </a:r>
            <a:endParaRPr lang="fa-I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84085"/>
              </p:ext>
            </p:extLst>
          </p:nvPr>
        </p:nvGraphicFramePr>
        <p:xfrm>
          <a:off x="1537446" y="2550170"/>
          <a:ext cx="6768354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05969"/>
                <a:gridCol w="1450149"/>
                <a:gridCol w="1128059"/>
                <a:gridCol w="1128059"/>
                <a:gridCol w="1128059"/>
                <a:gridCol w="1128059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کلید اصلی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تعداد ستون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تاریخ</a:t>
                      </a:r>
                      <a:r>
                        <a:rPr lang="fa-IR" baseline="0" dirty="0" smtClean="0"/>
                        <a:t> ایجاد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ایجاد</a:t>
                      </a:r>
                      <a:r>
                        <a:rPr lang="fa-IR" baseline="0" dirty="0" smtClean="0"/>
                        <a:t> کننده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نام</a:t>
                      </a:r>
                      <a:r>
                        <a:rPr lang="fa-IR" baseline="0" dirty="0" smtClean="0"/>
                        <a:t> جدول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917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63194" y="3352800"/>
            <a:ext cx="66294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fa-IR" sz="1600" b="1" dirty="0" smtClean="0">
                <a:cs typeface="B Nazanin" pitchFamily="2" charset="-78"/>
              </a:rPr>
              <a:t>کاربر پیاده‏ساز</a:t>
            </a:r>
            <a:r>
              <a:rPr lang="en-US" sz="1600" b="1" dirty="0" smtClean="0">
                <a:cs typeface="B Nazanin" pitchFamily="2" charset="-78"/>
              </a:rPr>
              <a:t> :  CREATE   TABLE   </a:t>
            </a:r>
            <a:r>
              <a:rPr lang="en-US" sz="1600" dirty="0" smtClean="0">
                <a:cs typeface="B Nazanin" pitchFamily="2" charset="-78"/>
              </a:rPr>
              <a:t>STT</a:t>
            </a:r>
            <a:r>
              <a:rPr lang="en-US" sz="1600" b="1" dirty="0" smtClean="0">
                <a:cs typeface="B Nazanin" pitchFamily="2" charset="-78"/>
              </a:rPr>
              <a:t> …</a:t>
            </a:r>
            <a:endParaRPr lang="fa-IR" sz="1600" b="1" dirty="0" smtClean="0">
              <a:cs typeface="B Nazanin" pitchFamily="2" charset="-78"/>
            </a:endParaRPr>
          </a:p>
          <a:p>
            <a:endParaRPr lang="fa-IR" sz="1600" b="1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سیستم</a:t>
            </a:r>
            <a:r>
              <a:rPr lang="en-US" sz="1600" b="1" dirty="0" smtClean="0">
                <a:cs typeface="B Nazanin" pitchFamily="2" charset="-78"/>
              </a:rPr>
              <a:t>	  :  INSERT    INTO   </a:t>
            </a:r>
            <a:r>
              <a:rPr lang="en-US" sz="1600" dirty="0" smtClean="0">
                <a:cs typeface="B Nazanin" pitchFamily="2" charset="-78"/>
              </a:rPr>
              <a:t>SYSTABLES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VALUES ( </a:t>
            </a:r>
            <a:r>
              <a:rPr lang="en-US" sz="1600" dirty="0" smtClean="0">
                <a:cs typeface="B Nazanin" pitchFamily="2" charset="-78"/>
              </a:rPr>
              <a:t>‘STT’  ,  ‘c1’  ,   ‘d1’  ,  5  , ‘STID’ , … </a:t>
            </a:r>
            <a:r>
              <a:rPr lang="en-US" sz="1600" b="1" dirty="0" smtClean="0">
                <a:cs typeface="B Nazanin" pitchFamily="2" charset="-78"/>
              </a:rPr>
              <a:t>)   </a:t>
            </a:r>
            <a:endParaRPr lang="fa-IR" sz="1600" b="1" dirty="0" smtClean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----------------------------------------------------------------</a:t>
            </a:r>
            <a:endParaRPr lang="en-US" sz="1600" b="1" dirty="0" smtClean="0">
              <a:cs typeface="B Nazanin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3194" y="4953000"/>
            <a:ext cx="66294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fa-IR" sz="1600" b="1" dirty="0" smtClean="0">
                <a:cs typeface="B Nazanin" pitchFamily="2" charset="-78"/>
              </a:rPr>
              <a:t>کاربر پیاده‏ساز</a:t>
            </a:r>
            <a:r>
              <a:rPr lang="en-US" sz="1600" b="1" dirty="0" smtClean="0">
                <a:cs typeface="B Nazanin" pitchFamily="2" charset="-78"/>
              </a:rPr>
              <a:t> :  DROP   TABLE   </a:t>
            </a:r>
            <a:r>
              <a:rPr lang="en-US" sz="1600" dirty="0" smtClean="0">
                <a:cs typeface="B Nazanin" pitchFamily="2" charset="-78"/>
              </a:rPr>
              <a:t>STCOT</a:t>
            </a:r>
            <a:r>
              <a:rPr lang="en-US" sz="1600" b="1" dirty="0" smtClean="0">
                <a:cs typeface="B Nazanin" pitchFamily="2" charset="-78"/>
              </a:rPr>
              <a:t>  …</a:t>
            </a:r>
            <a:endParaRPr lang="fa-IR" sz="1600" b="1" dirty="0" smtClean="0">
              <a:cs typeface="B Nazanin" pitchFamily="2" charset="-78"/>
            </a:endParaRPr>
          </a:p>
          <a:p>
            <a:endParaRPr lang="fa-IR" sz="1600" b="1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سیستم</a:t>
            </a:r>
            <a:r>
              <a:rPr lang="en-US" sz="1600" b="1" dirty="0" smtClean="0">
                <a:cs typeface="B Nazanin" pitchFamily="2" charset="-78"/>
              </a:rPr>
              <a:t>	  :  DELETE   FROM   </a:t>
            </a:r>
            <a:r>
              <a:rPr lang="en-US" sz="1600" dirty="0" smtClean="0">
                <a:cs typeface="B Nazanin" pitchFamily="2" charset="-78"/>
              </a:rPr>
              <a:t>SYSTABLES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WHERE   </a:t>
            </a:r>
            <a:r>
              <a:rPr lang="en-US" sz="1600" dirty="0" smtClean="0">
                <a:cs typeface="B Nazanin" pitchFamily="2" charset="-78"/>
              </a:rPr>
              <a:t>TNAME = ‘STCOT’</a:t>
            </a:r>
          </a:p>
        </p:txBody>
      </p:sp>
    </p:spTree>
    <p:extLst>
      <p:ext uri="{BB962C8B-B14F-4D97-AF65-F5344CB8AC3E}">
        <p14:creationId xmlns:p14="http://schemas.microsoft.com/office/powerpoint/2010/main" val="383094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ادراکی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a-IR" dirty="0" smtClean="0"/>
              <a:t> اضافه کردن ستون به یک جدول: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سیستم برای جدولی که تعداد ستون‏های آن تغییر می‏کند در سطح فایلینگ چگونه عمل می‏کند؟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آیا </a:t>
            </a:r>
            <a:r>
              <a:rPr lang="fa-IR" dirty="0"/>
              <a:t>با دستور </a:t>
            </a:r>
            <a:r>
              <a:rPr lang="en-US" sz="1800" dirty="0" smtClean="0"/>
              <a:t>DELETE</a:t>
            </a:r>
            <a:r>
              <a:rPr lang="fa-IR" sz="1800" dirty="0" smtClean="0"/>
              <a:t> </a:t>
            </a:r>
            <a:r>
              <a:rPr lang="fa-IR" dirty="0" smtClean="0"/>
              <a:t>جدول </a:t>
            </a:r>
            <a:r>
              <a:rPr lang="fa-IR" dirty="0"/>
              <a:t>کاتالوگ تغییر </a:t>
            </a:r>
            <a:r>
              <a:rPr lang="fa-IR" dirty="0" smtClean="0"/>
              <a:t>می‏کند</a:t>
            </a:r>
            <a:r>
              <a:rPr lang="fa-IR" dirty="0"/>
              <a:t>؟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447800"/>
            <a:ext cx="6629400" cy="2249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کاربر پیاده‏ساز</a:t>
            </a:r>
            <a:r>
              <a:rPr lang="en-US" sz="1600" b="1" dirty="0" smtClean="0">
                <a:cs typeface="B Nazanin" pitchFamily="2" charset="-78"/>
              </a:rPr>
              <a:t> :  ALTER   </a:t>
            </a:r>
            <a:r>
              <a:rPr lang="en-US" sz="1600" b="1" dirty="0">
                <a:cs typeface="B Nazanin" pitchFamily="2" charset="-78"/>
              </a:rPr>
              <a:t> </a:t>
            </a:r>
            <a:r>
              <a:rPr lang="en-US" sz="1600" b="1" dirty="0" smtClean="0">
                <a:cs typeface="B Nazanin" pitchFamily="2" charset="-78"/>
              </a:rPr>
              <a:t>TABLE    </a:t>
            </a:r>
            <a:r>
              <a:rPr lang="en-US" sz="1600" dirty="0" smtClean="0">
                <a:cs typeface="B Nazanin" pitchFamily="2" charset="-78"/>
              </a:rPr>
              <a:t>STT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ADD    </a:t>
            </a:r>
            <a:r>
              <a:rPr lang="en-US" sz="1600" dirty="0" smtClean="0">
                <a:cs typeface="B Nazanin" pitchFamily="2" charset="-78"/>
              </a:rPr>
              <a:t>SADDRESS    CHAR  (80)</a:t>
            </a:r>
            <a:endParaRPr lang="fa-IR" sz="1600" dirty="0" smtClean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endParaRPr lang="fa-IR" sz="1600" b="1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سیستم</a:t>
            </a:r>
            <a:r>
              <a:rPr lang="en-US" sz="1600" b="1" dirty="0" smtClean="0">
                <a:cs typeface="B Nazanin" pitchFamily="2" charset="-78"/>
              </a:rPr>
              <a:t>	  :  UPDATE   </a:t>
            </a:r>
            <a:r>
              <a:rPr lang="en-US" sz="1600" dirty="0" smtClean="0">
                <a:cs typeface="B Nazanin" pitchFamily="2" charset="-78"/>
              </a:rPr>
              <a:t>SYSTABLES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SET    </a:t>
            </a:r>
            <a:r>
              <a:rPr lang="en-US" sz="1600" dirty="0" smtClean="0">
                <a:cs typeface="B Nazanin" pitchFamily="2" charset="-78"/>
              </a:rPr>
              <a:t>ColN  = 6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WHERE   </a:t>
            </a:r>
            <a:r>
              <a:rPr lang="en-US" sz="1600" dirty="0" smtClean="0">
                <a:cs typeface="B Nazanin" pitchFamily="2" charset="-78"/>
              </a:rPr>
              <a:t>TNAME = ‘STT’</a:t>
            </a:r>
          </a:p>
        </p:txBody>
      </p:sp>
      <p:pic>
        <p:nvPicPr>
          <p:cNvPr id="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687" y="3952691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726" y="5105399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9" name="Rectangle 8"/>
          <p:cNvSpPr/>
          <p:nvPr/>
        </p:nvSpPr>
        <p:spPr>
          <a:xfrm>
            <a:off x="381000" y="5486400"/>
            <a:ext cx="508671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DELETE   FROM    </a:t>
            </a:r>
            <a:r>
              <a:rPr lang="en-US" sz="1600" dirty="0" smtClean="0"/>
              <a:t>STT 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	WHERE   </a:t>
            </a:r>
            <a:r>
              <a:rPr lang="en-US" sz="1600" dirty="0" smtClean="0"/>
              <a:t>STID=‘777’</a:t>
            </a:r>
            <a:r>
              <a:rPr lang="en-US" sz="1600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6257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44651</TotalTime>
  <Words>5528</Words>
  <Application>Microsoft Office PowerPoint</Application>
  <PresentationFormat>On-screen Show (4:3)</PresentationFormat>
  <Paragraphs>1260</Paragraphs>
  <Slides>64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به نام آنکه جان را فکرت آموخت</vt:lpstr>
      <vt:lpstr>معماری پایگاه داده‏ها</vt:lpstr>
      <vt:lpstr>PowerPoint Presentation</vt:lpstr>
      <vt:lpstr>معماری سه سطحی [پیشنهادی ANSI]</vt:lpstr>
      <vt:lpstr>اجزای معماری</vt:lpstr>
      <vt:lpstr>دید ادراکی </vt:lpstr>
      <vt:lpstr>دید ادراکی (ادامه)</vt:lpstr>
      <vt:lpstr>دید ادراکی (ادامه)</vt:lpstr>
      <vt:lpstr>دید ادراکی (ادامه)</vt:lpstr>
      <vt:lpstr>دید داخلی</vt:lpstr>
      <vt:lpstr>دید داخلی (ادامه)</vt:lpstr>
      <vt:lpstr>دید داخلی (ادامه)</vt:lpstr>
      <vt:lpstr>دید داخلی (ادامه)</vt:lpstr>
      <vt:lpstr>دید منطقی DBMS نسبت به داده‏های ذخیره‌شده</vt:lpstr>
      <vt:lpstr>دید منطقی DBMS نسبت به داده‏های ذخیره‌شده (ادامه)</vt:lpstr>
      <vt:lpstr>فایلینگ مجازی</vt:lpstr>
      <vt:lpstr>دید خارجی</vt:lpstr>
      <vt:lpstr>دید خارجی (ادامه)</vt:lpstr>
      <vt:lpstr>دید خارجی (ادامه)</vt:lpstr>
      <vt:lpstr>دید خارجی (ادامه)</vt:lpstr>
      <vt:lpstr>دید خارجی (ادامه)</vt:lpstr>
      <vt:lpstr>دید خارجی (ادامه)</vt:lpstr>
      <vt:lpstr>تعریف شِمای خارجی</vt:lpstr>
      <vt:lpstr>تعریف شِمای خارجی (ادامه)</vt:lpstr>
      <vt:lpstr>نگاشت بین سطوح</vt:lpstr>
      <vt:lpstr>عملیات از دید خارجی در پایگاه‌داده</vt:lpstr>
      <vt:lpstr>عملیات بازیابی از دید</vt:lpstr>
      <vt:lpstr>عملیات بازیابی از دید (ادامه)</vt:lpstr>
      <vt:lpstr>عملیات ذخیره‏سازی از دید</vt:lpstr>
      <vt:lpstr>عملیات ذخیره‏سازی از دید تعریف شده روی یک جدول مبنا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چند جدول مبنا 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دیدهای پذیرا در SQL</vt:lpstr>
      <vt:lpstr>دیدهای پذیرا در SQL (ادامه)</vt:lpstr>
      <vt:lpstr>مزایا و معایب مفهوم دید خارجی</vt:lpstr>
      <vt:lpstr>دید ذخیره‌شده</vt:lpstr>
      <vt:lpstr>مزایا و معایب مفهوم دید خارجی (ادامه)</vt:lpstr>
      <vt:lpstr>دلایل عدم استفاده از دید</vt:lpstr>
      <vt:lpstr>استقلال داده‏ای</vt:lpstr>
      <vt:lpstr>استقلال داده‏ای فیزیکی</vt:lpstr>
      <vt:lpstr>استقلال داده‏ای منطقی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MRT Pack 20 DVDs</cp:lastModifiedBy>
  <cp:revision>1052</cp:revision>
  <dcterms:created xsi:type="dcterms:W3CDTF">2012-08-03T07:41:40Z</dcterms:created>
  <dcterms:modified xsi:type="dcterms:W3CDTF">2014-12-22T09:06:28Z</dcterms:modified>
</cp:coreProperties>
</file>