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08" r:id="rId8"/>
    <p:sldId id="263" r:id="rId9"/>
    <p:sldId id="264" r:id="rId10"/>
    <p:sldId id="312" r:id="rId11"/>
    <p:sldId id="265" r:id="rId12"/>
    <p:sldId id="325" r:id="rId13"/>
    <p:sldId id="266" r:id="rId14"/>
    <p:sldId id="267" r:id="rId15"/>
    <p:sldId id="326" r:id="rId16"/>
    <p:sldId id="268" r:id="rId17"/>
    <p:sldId id="309" r:id="rId18"/>
    <p:sldId id="272" r:id="rId19"/>
    <p:sldId id="269" r:id="rId20"/>
    <p:sldId id="273" r:id="rId21"/>
    <p:sldId id="270" r:id="rId22"/>
    <p:sldId id="328" r:id="rId23"/>
    <p:sldId id="313" r:id="rId24"/>
    <p:sldId id="329" r:id="rId25"/>
    <p:sldId id="330" r:id="rId26"/>
    <p:sldId id="331" r:id="rId27"/>
    <p:sldId id="332" r:id="rId28"/>
    <p:sldId id="274" r:id="rId29"/>
    <p:sldId id="275" r:id="rId30"/>
    <p:sldId id="276" r:id="rId31"/>
    <p:sldId id="277" r:id="rId32"/>
    <p:sldId id="335" r:id="rId33"/>
    <p:sldId id="336" r:id="rId34"/>
    <p:sldId id="33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335"/>
            <p14:sldId id="336"/>
            <p14:sldId id="33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>
        <p:scale>
          <a:sx n="80" d="100"/>
          <a:sy n="80" d="100"/>
        </p:scale>
        <p:origin x="-9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96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"/>
    </mc:Choice>
    <mc:Fallback xmlns="">
      <p:transition spd="slow" advTm="3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عنوان، تعداد واحد، نوع درس (پایه، تخصصی، اختیاری،...)، سطح درس (کارشناسی، کارشناسی ارشد، دکترا)، ماهیّت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36276" y="1837327"/>
            <a:ext cx="3983724" cy="15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56839" y="1502474"/>
            <a:ext cx="372123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</a:t>
            </a:r>
            <a:r>
              <a:rPr lang="fa-IR" sz="1900" dirty="0" smtClean="0"/>
              <a:t>دیگر</a:t>
            </a:r>
          </a:p>
          <a:p>
            <a:pPr marL="514350" lvl="1" indent="0" algn="ctr">
              <a:buNone/>
            </a:pPr>
            <a:r>
              <a:rPr lang="fa-IR" sz="1900" dirty="0" smtClean="0"/>
              <a:t>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1152072"/>
            <a:ext cx="2574268" cy="533400"/>
            <a:chOff x="-359604" y="3429000"/>
            <a:chExt cx="544274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-359604" y="3429000"/>
              <a:ext cx="36584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نوع: </a:t>
              </a:r>
              <a:r>
                <a:rPr lang="en-US" sz="1600" dirty="0" smtClean="0">
                  <a:solidFill>
                    <a:schemeClr val="tx1"/>
                  </a:solidFill>
                </a:rPr>
                <a:t>Decimal(2, 2)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3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682" y="3886200"/>
            <a:ext cx="1389588" cy="609600"/>
            <a:chOff x="381000" y="4011963"/>
            <a:chExt cx="1389588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81000" y="4011963"/>
              <a:ext cx="1295400" cy="533400"/>
              <a:chOff x="96677" y="4011963"/>
              <a:chExt cx="1295400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96677" y="4011963"/>
                <a:ext cx="970123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</a:t>
            </a:r>
            <a:r>
              <a:rPr lang="fa-IR" sz="1800" dirty="0" smtClean="0"/>
              <a:t>مرکّب </a:t>
            </a:r>
            <a:r>
              <a:rPr lang="fa-IR" sz="1800" dirty="0"/>
              <a:t>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</a:t>
            </a:r>
            <a:r>
              <a:rPr lang="fa-IR" sz="1800" dirty="0" smtClean="0"/>
              <a:t>(مرکّب).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رده‌بندی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u="sng" dirty="0" smtClean="0">
                  <a:solidFill>
                    <a:schemeClr val="tx1"/>
                  </a:solidFill>
                </a:rPr>
                <a:t>حدّاقل</a:t>
              </a:r>
              <a:r>
                <a:rPr lang="fa-IR" sz="1700" dirty="0" smtClean="0">
                  <a:solidFill>
                    <a:schemeClr val="tx1"/>
                  </a:solidFill>
                </a:rPr>
                <a:t>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 (ناموجود، تعریف نشده یا غیر قابل اِعمال)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محاسبه‏شوندگی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درس: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304800" y="1291570"/>
            <a:ext cx="8728904" cy="3190334"/>
            <a:chOff x="304800" y="1291570"/>
            <a:chExt cx="8728904" cy="3190334"/>
          </a:xfrm>
        </p:grpSpPr>
        <p:grpSp>
          <p:nvGrpSpPr>
            <p:cNvPr id="23" name="Group 22"/>
            <p:cNvGrpSpPr/>
            <p:nvPr/>
          </p:nvGrpSpPr>
          <p:grpSpPr>
            <a:xfrm>
              <a:off x="304800" y="1371600"/>
              <a:ext cx="8728904" cy="3110304"/>
              <a:chOff x="304800" y="1313761"/>
              <a:chExt cx="8728904" cy="311030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981200" y="1981200"/>
                <a:ext cx="5181600" cy="1676400"/>
                <a:chOff x="304800" y="4800600"/>
                <a:chExt cx="5181600" cy="16764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04800" y="4800600"/>
                  <a:ext cx="5181600" cy="685800"/>
                  <a:chOff x="609600" y="5523963"/>
                  <a:chExt cx="5181600" cy="685800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609600" y="5638800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4800600" y="5638263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" name="Flowchart: Decision 16"/>
                  <p:cNvSpPr/>
                  <p:nvPr/>
                </p:nvSpPr>
                <p:spPr>
                  <a:xfrm>
                    <a:off x="2590800" y="5523963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17" idx="1"/>
                    <a:endCxn id="15" idx="3"/>
                  </p:cNvCxnSpPr>
                  <p:nvPr/>
                </p:nvCxnSpPr>
                <p:spPr>
                  <a:xfrm flipH="1">
                    <a:off x="1600200" y="5866863"/>
                    <a:ext cx="990600" cy="537"/>
                  </a:xfrm>
                  <a:prstGeom prst="line">
                    <a:avLst/>
                  </a:prstGeom>
                  <a:ln w="31750" cmpd="sng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stCxn id="16" idx="1"/>
                    <a:endCxn id="17" idx="3"/>
                  </p:cNvCxnSpPr>
                  <p:nvPr/>
                </p:nvCxnSpPr>
                <p:spPr>
                  <a:xfrm flipH="1">
                    <a:off x="3810000" y="5866863"/>
                    <a:ext cx="990600" cy="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lowchart: Decision 11"/>
                <p:cNvSpPr/>
                <p:nvPr/>
              </p:nvSpPr>
              <p:spPr>
                <a:xfrm>
                  <a:off x="2286000" y="57912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حذف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6" idx="1"/>
                  <a:endCxn id="12" idx="3"/>
                </p:cNvCxnSpPr>
                <p:nvPr/>
              </p:nvCxnSpPr>
              <p:spPr>
                <a:xfrm flipH="1">
                  <a:off x="3505200" y="5143500"/>
                  <a:ext cx="9906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5" idx="3"/>
                  <a:endCxn id="12" idx="1"/>
                </p:cNvCxnSpPr>
                <p:nvPr/>
              </p:nvCxnSpPr>
              <p:spPr>
                <a:xfrm>
                  <a:off x="1295400" y="5144037"/>
                  <a:ext cx="990600" cy="99006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04800" y="1318709"/>
                <a:ext cx="1676400" cy="1809956"/>
                <a:chOff x="304800" y="1318709"/>
                <a:chExt cx="1676400" cy="1809956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304800" y="1318709"/>
                  <a:ext cx="1676400" cy="1175614"/>
                  <a:chOff x="304800" y="1318709"/>
                  <a:chExt cx="1676400" cy="11756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478463" y="1318709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1" name="Straight Connector 20"/>
                  <p:cNvCxnSpPr>
                    <a:stCxn id="15" idx="1"/>
                    <a:endCxn id="20" idx="5"/>
                  </p:cNvCxnSpPr>
                  <p:nvPr/>
                </p:nvCxnSpPr>
                <p:spPr>
                  <a:xfrm flipH="1" flipV="1">
                    <a:off x="1128871" y="1773994"/>
                    <a:ext cx="852329" cy="55064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/>
                  <p:cNvSpPr/>
                  <p:nvPr/>
                </p:nvSpPr>
                <p:spPr>
                  <a:xfrm>
                    <a:off x="304800" y="1960923"/>
                    <a:ext cx="9525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6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5" name="Straight Connector 24"/>
                  <p:cNvCxnSpPr>
                    <a:stCxn id="15" idx="1"/>
                    <a:endCxn id="24" idx="6"/>
                  </p:cNvCxnSpPr>
                  <p:nvPr/>
                </p:nvCxnSpPr>
                <p:spPr>
                  <a:xfrm flipH="1" flipV="1">
                    <a:off x="1257300" y="2227623"/>
                    <a:ext cx="723900" cy="97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09600" y="2667000"/>
                      <a:ext cx="3577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" y="2667000"/>
                      <a:ext cx="357790" cy="461665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7162800" y="1313761"/>
                <a:ext cx="1870904" cy="3110304"/>
                <a:chOff x="7162800" y="1313761"/>
                <a:chExt cx="1870904" cy="3110304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H="1">
                  <a:off x="7162800" y="1313761"/>
                  <a:ext cx="1650105" cy="1180562"/>
                  <a:chOff x="419100" y="1313761"/>
                  <a:chExt cx="1650105" cy="1180562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495300" y="1313761"/>
                    <a:ext cx="930209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16" idx="3"/>
                    <a:endCxn id="32" idx="5"/>
                  </p:cNvCxnSpPr>
                  <p:nvPr/>
                </p:nvCxnSpPr>
                <p:spPr>
                  <a:xfrm flipH="1" flipV="1">
                    <a:off x="1289283" y="1769046"/>
                    <a:ext cx="779922" cy="55505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419100" y="1960923"/>
                    <a:ext cx="1006409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6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16" idx="3"/>
                    <a:endCxn id="34" idx="6"/>
                  </p:cNvCxnSpPr>
                  <p:nvPr/>
                </p:nvCxnSpPr>
                <p:spPr>
                  <a:xfrm flipH="1" flipV="1">
                    <a:off x="1425509" y="2227623"/>
                    <a:ext cx="643696" cy="9647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7162800" y="2324100"/>
                  <a:ext cx="1870904" cy="800100"/>
                  <a:chOff x="7162800" y="2324100"/>
                  <a:chExt cx="1870904" cy="800100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 flipH="1">
                    <a:off x="7806496" y="2590800"/>
                    <a:ext cx="1227208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تعداد واحد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16" idx="3"/>
                    <a:endCxn id="38" idx="6"/>
                  </p:cNvCxnSpPr>
                  <p:nvPr/>
                </p:nvCxnSpPr>
                <p:spPr>
                  <a:xfrm>
                    <a:off x="7162800" y="2324100"/>
                    <a:ext cx="643696" cy="5334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162800" y="2324100"/>
                  <a:ext cx="1573905" cy="1562100"/>
                  <a:chOff x="7162800" y="2324100"/>
                  <a:chExt cx="1573905" cy="156210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 flipH="1">
                    <a:off x="7898505" y="3352800"/>
                    <a:ext cx="8382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16" idx="3"/>
                    <a:endCxn id="40" idx="6"/>
                  </p:cNvCxnSpPr>
                  <p:nvPr/>
                </p:nvCxnSpPr>
                <p:spPr>
                  <a:xfrm>
                    <a:off x="7162800" y="2324100"/>
                    <a:ext cx="735705" cy="12954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8153400" y="3962400"/>
                      <a:ext cx="3577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3400" y="3962400"/>
                      <a:ext cx="357790" cy="461665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4" name="Straight Connector 53"/>
            <p:cNvCxnSpPr>
              <a:stCxn id="15" idx="1"/>
              <a:endCxn id="50" idx="4"/>
            </p:cNvCxnSpPr>
            <p:nvPr/>
          </p:nvCxnSpPr>
          <p:spPr>
            <a:xfrm flipH="1" flipV="1">
              <a:off x="1771650" y="1824970"/>
              <a:ext cx="209550" cy="5575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1295400" y="1291570"/>
              <a:ext cx="952500" cy="533400"/>
              <a:chOff x="1295400" y="1291570"/>
              <a:chExt cx="952500" cy="53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1291570"/>
                <a:ext cx="9525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u="sng" dirty="0" smtClean="0">
                    <a:solidFill>
                      <a:sysClr val="windowText" lastClr="000000"/>
                    </a:solidFill>
                  </a:rPr>
                  <a:t>کدملی</a:t>
                </a:r>
                <a:endParaRPr lang="en-US" sz="16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555035" y="1716975"/>
                <a:ext cx="42616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شرکت‌کنندگانی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شرکت‌کنندگان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محاسبه‏شده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"/>
    </mc:Choice>
    <mc:Fallback xmlns="">
      <p:transition spd="slow" advTm="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</a:t>
            </a:r>
            <a:r>
              <a:rPr lang="fa-IR" u="sng" dirty="0"/>
              <a:t>محدودیت</a:t>
            </a:r>
            <a:r>
              <a:rPr lang="fa-IR" dirty="0"/>
              <a:t>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(با فرض فعال بودن دانشجو)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می‏تواند صفت(هایی) داشته 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</a:t>
            </a:r>
            <a:r>
              <a:rPr lang="fa-IR" u="sng" dirty="0" smtClean="0"/>
              <a:t>می‏تواند </a:t>
            </a:r>
            <a:r>
              <a:rPr lang="fa-IR" dirty="0" smtClean="0"/>
              <a:t>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6)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):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</a:t>
            </a:r>
            <a:r>
              <a:rPr lang="fa-IR" dirty="0"/>
              <a:t>می‌گوییم</a:t>
            </a:r>
            <a:r>
              <a:rPr lang="fa-IR" dirty="0" smtClean="0"/>
              <a:t>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2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مرکّب(مثلا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مرکّب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</a:t>
            </a:r>
            <a:r>
              <a:rPr lang="fa-IR" sz="1400" b="1" dirty="0">
                <a:solidFill>
                  <a:schemeClr val="tx1"/>
                </a:solidFill>
              </a:rPr>
              <a:t>می‌شود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</a:t>
            </a:r>
            <a:r>
              <a:rPr lang="fa-IR" u="sng" dirty="0" smtClean="0"/>
              <a:t>انتزاع</a:t>
            </a:r>
            <a:r>
              <a:rPr lang="fa-IR" dirty="0" smtClean="0"/>
              <a:t>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</a:t>
            </a:r>
            <a:r>
              <a:rPr lang="fa-IR" dirty="0"/>
              <a:t> </a:t>
            </a:r>
            <a:r>
              <a:rPr lang="fa-IR" dirty="0" smtClean="0"/>
              <a:t>نمایش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3938322" y="42026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انتزاعی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3400605" y="5093457"/>
              <a:ext cx="1984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نمایش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</a:t>
            </a:r>
            <a:r>
              <a:rPr lang="fa-IR" dirty="0" smtClean="0"/>
              <a:t>مستقلاً </a:t>
            </a:r>
            <a:r>
              <a:rPr lang="fa-IR" dirty="0" smtClean="0"/>
              <a:t>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کم‏داشت‌هایی 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از»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 (تخصیص </a:t>
            </a:r>
            <a:r>
              <a:rPr lang="fa-IR" dirty="0"/>
              <a:t>یا </a:t>
            </a:r>
            <a:r>
              <a:rPr lang="en-US" dirty="0" smtClean="0"/>
              <a:t>Specialization</a:t>
            </a:r>
            <a:r>
              <a:rPr lang="fa-IR" dirty="0" smtClean="0"/>
              <a:t>) </a:t>
            </a:r>
            <a:r>
              <a:rPr lang="fa-IR" dirty="0"/>
              <a:t>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</a:t>
            </a:r>
            <a:r>
              <a:rPr lang="fa-IR" b="1" u="sng" dirty="0" smtClean="0"/>
              <a:t>روش</a:t>
            </a:r>
            <a:r>
              <a:rPr lang="fa-IR" b="1" dirty="0" smtClean="0"/>
              <a:t>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</a:t>
            </a:r>
            <a:r>
              <a:rPr lang="en-GB" b="1" dirty="0" smtClean="0"/>
              <a:t>-</a:t>
            </a:r>
            <a:r>
              <a:rPr lang="en-US" b="1" dirty="0" smtClean="0"/>
              <a:t>Relationship</a:t>
            </a:r>
            <a:r>
              <a:rPr lang="fa-IR" b="1" dirty="0" smtClean="0"/>
              <a:t>) : </a:t>
            </a:r>
            <a:endParaRPr lang="fa-IR" b="1" dirty="0" smtClean="0"/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 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33600" y="1905000"/>
            <a:ext cx="5413248" cy="1545171"/>
            <a:chOff x="2133600" y="1905000"/>
            <a:chExt cx="5413248" cy="1545171"/>
          </a:xfrm>
        </p:grpSpPr>
        <p:grpSp>
          <p:nvGrpSpPr>
            <p:cNvPr id="34" name="Group 33"/>
            <p:cNvGrpSpPr/>
            <p:nvPr/>
          </p:nvGrpSpPr>
          <p:grpSpPr>
            <a:xfrm>
              <a:off x="2667551" y="1905000"/>
              <a:ext cx="3808899" cy="1545171"/>
              <a:chOff x="2134701" y="4322229"/>
              <a:chExt cx="3808899" cy="1545171"/>
            </a:xfrm>
          </p:grpSpPr>
          <p:cxnSp>
            <p:nvCxnSpPr>
              <p:cNvPr id="35" name="Straight Connector 34"/>
              <p:cNvCxnSpPr>
                <a:stCxn id="41" idx="2"/>
                <a:endCxn id="56" idx="0"/>
              </p:cNvCxnSpPr>
              <p:nvPr/>
            </p:nvCxnSpPr>
            <p:spPr>
              <a:xfrm>
                <a:off x="4045211" y="4768487"/>
                <a:ext cx="0" cy="6397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134701" y="4322229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موجود زنده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انسان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78" name="Straight Connector 77"/>
                    <p:cNvCxnSpPr>
                      <a:stCxn id="41" idx="2"/>
                      <a:endCxn id="68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 78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نبات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63" name="Straight Connector 62"/>
                    <p:cNvCxnSpPr>
                      <a:stCxn id="41" idx="2"/>
                      <a:endCxn id="61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Arc 66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604022" y="4504065"/>
                  <a:ext cx="1053578" cy="958464"/>
                  <a:chOff x="2604022" y="4516994"/>
                  <a:chExt cx="1053578" cy="95846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6040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حیوان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5400000">
                    <a:off x="3028929" y="454362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2133600" y="3227042"/>
              <a:ext cx="331199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693408" y="2743200"/>
              <a:ext cx="853440" cy="475488"/>
            </a:xfrm>
            <a:custGeom>
              <a:avLst/>
              <a:gdLst>
                <a:gd name="connsiteX0" fmla="*/ 0 w 853440"/>
                <a:gd name="connsiteY0" fmla="*/ 475488 h 475488"/>
                <a:gd name="connsiteX1" fmla="*/ 438912 w 853440"/>
                <a:gd name="connsiteY1" fmla="*/ 365760 h 475488"/>
                <a:gd name="connsiteX2" fmla="*/ 853440 w 853440"/>
                <a:gd name="connsiteY2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475488">
                  <a:moveTo>
                    <a:pt x="0" y="475488"/>
                  </a:moveTo>
                  <a:cubicBezTo>
                    <a:pt x="148336" y="460248"/>
                    <a:pt x="296672" y="445008"/>
                    <a:pt x="438912" y="365760"/>
                  </a:cubicBezTo>
                  <a:cubicBezTo>
                    <a:pt x="581152" y="286512"/>
                    <a:pt x="717296" y="143256"/>
                    <a:pt x="853440" y="0"/>
                  </a:cubicBezTo>
                </a:path>
              </a:pathLst>
            </a:cu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47476" y="4019116"/>
            <a:ext cx="3849049" cy="2561791"/>
            <a:chOff x="2647476" y="4019116"/>
            <a:chExt cx="3849049" cy="2561791"/>
          </a:xfrm>
        </p:grpSpPr>
        <p:grpSp>
          <p:nvGrpSpPr>
            <p:cNvPr id="80" name="Group 79"/>
            <p:cNvGrpSpPr/>
            <p:nvPr/>
          </p:nvGrpSpPr>
          <p:grpSpPr>
            <a:xfrm>
              <a:off x="2647476" y="4038600"/>
              <a:ext cx="3849049" cy="2542307"/>
              <a:chOff x="1870897" y="1403962"/>
              <a:chExt cx="4233953" cy="279653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139660" y="1905000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مذکر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49" name="Straight Connector 48"/>
                    <p:cNvCxnSpPr>
                      <a:stCxn id="37" idx="2"/>
                      <a:endCxn id="47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Arc 49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مونث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45" name="Straight Connector 44"/>
                    <p:cNvCxnSpPr>
                      <a:stCxn id="37" idx="2"/>
                      <a:endCxn id="43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Arc 45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050169" y="1403962"/>
                <a:ext cx="694469" cy="501038"/>
                <a:chOff x="-1074161" y="2025482"/>
                <a:chExt cx="694469" cy="50103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034130" y="2025482"/>
                  <a:ext cx="65443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37" idx="0"/>
                  <a:endCxn id="54" idx="3"/>
                </p:cNvCxnSpPr>
                <p:nvPr/>
              </p:nvCxnSpPr>
              <p:spPr>
                <a:xfrm flipV="1">
                  <a:off x="-1074161" y="2342603"/>
                  <a:ext cx="135872" cy="18391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3038361" y="1403962"/>
                <a:ext cx="1011808" cy="501038"/>
                <a:chOff x="-576630" y="2176643"/>
                <a:chExt cx="1011808" cy="501038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-576630" y="2176643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37" idx="0"/>
                  <a:endCxn id="58" idx="5"/>
                </p:cNvCxnSpPr>
                <p:nvPr/>
              </p:nvCxnSpPr>
              <p:spPr>
                <a:xfrm flipH="1" flipV="1">
                  <a:off x="162285" y="2493764"/>
                  <a:ext cx="272893" cy="18391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2666449" y="3450171"/>
                <a:ext cx="686351" cy="731360"/>
                <a:chOff x="-660845" y="1718960"/>
                <a:chExt cx="686351" cy="73136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512020" y="2078789"/>
                  <a:ext cx="5375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43" idx="2"/>
                  <a:endCxn id="65" idx="0"/>
                </p:cNvCxnSpPr>
                <p:nvPr/>
              </p:nvCxnSpPr>
              <p:spPr>
                <a:xfrm>
                  <a:off x="-660845" y="1718960"/>
                  <a:ext cx="417588" cy="359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1870897" y="3450171"/>
                <a:ext cx="795552" cy="719232"/>
                <a:chOff x="-785056" y="1731088"/>
                <a:chExt cx="795552" cy="719232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-785056" y="2078789"/>
                  <a:ext cx="5375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71" name="Straight Connector 70"/>
                <p:cNvCxnSpPr>
                  <a:stCxn id="43" idx="2"/>
                  <a:endCxn id="70" idx="0"/>
                </p:cNvCxnSpPr>
                <p:nvPr/>
              </p:nvCxnSpPr>
              <p:spPr>
                <a:xfrm flipH="1">
                  <a:off x="-516293" y="1731088"/>
                  <a:ext cx="526789" cy="34770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153007" y="3450171"/>
                <a:ext cx="537526" cy="750329"/>
                <a:chOff x="-929608" y="1718960"/>
                <a:chExt cx="537526" cy="750329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-929608" y="2097758"/>
                  <a:ext cx="5375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7" idx="2"/>
                  <a:endCxn id="74" idx="0"/>
                </p:cNvCxnSpPr>
                <p:nvPr/>
              </p:nvCxnSpPr>
              <p:spPr>
                <a:xfrm>
                  <a:off x="-660845" y="1718960"/>
                  <a:ext cx="0" cy="37879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505200" y="37338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37338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715000" y="3810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3810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422872" y="4019116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872" y="4019116"/>
                  <a:ext cx="354409" cy="30777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(تکنیک ویژه‏نمایی) مدل‌سازی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– تکنیک ویژه‏نمایی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ویژه‏نمایی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ویژه‏نمایی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  <a:cs typeface="+mj-cs"/>
              </a:rPr>
              <a:t>1- کامل: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</a:t>
            </a:r>
            <a:r>
              <a:rPr lang="fa-IR" dirty="0">
                <a:solidFill>
                  <a:schemeClr val="tx1"/>
                </a:solidFill>
              </a:rPr>
              <a:t>«</a:t>
            </a:r>
            <a:r>
              <a:rPr lang="fa-IR" b="1" u="sng" dirty="0" smtClean="0">
                <a:solidFill>
                  <a:schemeClr val="tx1"/>
                </a:solidFill>
                <a:cs typeface="+mj-cs"/>
              </a:rPr>
              <a:t>با </a:t>
            </a:r>
            <a:r>
              <a:rPr lang="fa-IR" b="1" u="sng" dirty="0" smtClean="0">
                <a:solidFill>
                  <a:schemeClr val="tx1"/>
                </a:solidFill>
                <a:cs typeface="+mj-cs"/>
              </a:rPr>
              <a:t>توجه به </a:t>
            </a:r>
            <a:r>
              <a:rPr lang="fa-IR" b="1" u="sng" dirty="0" smtClean="0">
                <a:solidFill>
                  <a:schemeClr val="tx1"/>
                </a:solidFill>
                <a:cs typeface="+mj-cs"/>
              </a:rPr>
              <a:t>ضابطه</a:t>
            </a:r>
            <a:r>
              <a:rPr lang="fa-IR" dirty="0" smtClean="0">
                <a:solidFill>
                  <a:schemeClr val="tx1"/>
                </a:solidFill>
              </a:rPr>
              <a:t>» </a:t>
            </a:r>
            <a:r>
              <a:rPr lang="fa-IR" dirty="0" smtClean="0">
                <a:solidFill>
                  <a:schemeClr val="tx1"/>
                </a:solidFill>
              </a:rPr>
              <a:t>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  <a:cs typeface="+mj-cs"/>
              </a:rPr>
              <a:t>حداقل یکی از زیرنوع‏</a:t>
            </a:r>
            <a:r>
              <a:rPr lang="fa-IR" b="1" u="sng" dirty="0" smtClean="0">
                <a:solidFill>
                  <a:schemeClr val="tx1"/>
                </a:solidFill>
                <a:cs typeface="+mj-cs"/>
              </a:rPr>
              <a:t>ها</a:t>
            </a:r>
            <a:r>
              <a:rPr lang="fa-IR" dirty="0" smtClean="0">
                <a:solidFill>
                  <a:schemeClr val="tx1"/>
                </a:solidFill>
              </a:rPr>
              <a:t> است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  <a:cs typeface="+mj-cs"/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83715" y="3581400"/>
            <a:ext cx="2593938" cy="2320909"/>
            <a:chOff x="683715" y="3581400"/>
            <a:chExt cx="2593938" cy="2320909"/>
          </a:xfrm>
        </p:grpSpPr>
        <p:grpSp>
          <p:nvGrpSpPr>
            <p:cNvPr id="7" name="Group 6"/>
            <p:cNvGrpSpPr/>
            <p:nvPr/>
          </p:nvGrpSpPr>
          <p:grpSpPr>
            <a:xfrm>
              <a:off x="683715" y="3624645"/>
              <a:ext cx="2192723" cy="2277664"/>
              <a:chOff x="2400171" y="1397647"/>
              <a:chExt cx="2411995" cy="250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98519" y="1905000"/>
                <a:ext cx="1778440" cy="1381069"/>
                <a:chOff x="1879160" y="3930287"/>
                <a:chExt cx="1778440" cy="138106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879160" y="4376545"/>
                  <a:ext cx="1251651" cy="934811"/>
                  <a:chOff x="1879160" y="4376545"/>
                  <a:chExt cx="1251651" cy="934811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879160" y="4865098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chemeClr val="tx1"/>
                        </a:solidFill>
                      </a:rPr>
                      <a:t>برنامه‌ساز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05949" y="4376545"/>
                    <a:ext cx="724862" cy="488553"/>
                    <a:chOff x="2405949" y="4376545"/>
                    <a:chExt cx="724862" cy="488553"/>
                  </a:xfrm>
                </p:grpSpPr>
                <p:cxnSp>
                  <p:nvCxnSpPr>
                    <p:cNvPr id="26" name="Straight Connector 25"/>
                    <p:cNvCxnSpPr>
                      <a:stCxn id="22" idx="2"/>
                      <a:endCxn id="24" idx="0"/>
                    </p:cNvCxnSpPr>
                    <p:nvPr/>
                  </p:nvCxnSpPr>
                  <p:spPr>
                    <a:xfrm flipH="1">
                      <a:off x="2405949" y="4376545"/>
                      <a:ext cx="724862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Arc 26"/>
                    <p:cNvSpPr/>
                    <p:nvPr/>
                  </p:nvSpPr>
                  <p:spPr>
                    <a:xfrm rot="9000000">
                      <a:off x="2721704" y="4483025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050171" y="1412197"/>
                <a:ext cx="761995" cy="492803"/>
                <a:chOff x="-1074159" y="2033717"/>
                <a:chExt cx="761995" cy="49280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-931471" y="2033717"/>
                  <a:ext cx="619307" cy="31674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2" idx="0"/>
                  <a:endCxn id="20" idx="3"/>
                </p:cNvCxnSpPr>
                <p:nvPr/>
              </p:nvCxnSpPr>
              <p:spPr>
                <a:xfrm flipV="1">
                  <a:off x="-1074159" y="2304077"/>
                  <a:ext cx="233383" cy="22244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129352" y="1397647"/>
                <a:ext cx="920819" cy="507353"/>
                <a:chOff x="-485639" y="2170328"/>
                <a:chExt cx="920819" cy="50735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-485639" y="2170328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2" idx="0"/>
                  <a:endCxn id="18" idx="5"/>
                </p:cNvCxnSpPr>
                <p:nvPr/>
              </p:nvCxnSpPr>
              <p:spPr>
                <a:xfrm flipH="1" flipV="1">
                  <a:off x="253276" y="2487449"/>
                  <a:ext cx="181904" cy="19023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53276" y="3286068"/>
                <a:ext cx="786993" cy="617009"/>
                <a:chOff x="-74018" y="1554857"/>
                <a:chExt cx="786993" cy="61700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-74018" y="1800335"/>
                  <a:ext cx="786993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سطح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-1984" y="1554857"/>
                  <a:ext cx="321463" cy="2454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400171" y="3286069"/>
                <a:ext cx="925137" cy="609600"/>
                <a:chOff x="-255782" y="1566986"/>
                <a:chExt cx="925137" cy="609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-255782" y="1805055"/>
                  <a:ext cx="6899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24" idx="2"/>
                  <a:endCxn id="14" idx="7"/>
                </p:cNvCxnSpPr>
                <p:nvPr/>
              </p:nvCxnSpPr>
              <p:spPr>
                <a:xfrm rot="5400000">
                  <a:off x="354992" y="1545101"/>
                  <a:ext cx="292478" cy="33624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تکنیک ویژه‏نمایی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ویژه‏نمایی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ویژه‏نمایی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</a:t>
            </a:r>
            <a:r>
              <a:rPr lang="fa-IR" b="1" dirty="0" smtClean="0"/>
              <a:t>‏(هایی)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دو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این‌گونه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44810" y="1524000"/>
            <a:ext cx="2066259" cy="1447800"/>
            <a:chOff x="644810" y="1524000"/>
            <a:chExt cx="2066259" cy="1447800"/>
          </a:xfrm>
        </p:grpSpPr>
        <p:grpSp>
          <p:nvGrpSpPr>
            <p:cNvPr id="16" name="Group 15"/>
            <p:cNvGrpSpPr/>
            <p:nvPr/>
          </p:nvGrpSpPr>
          <p:grpSpPr>
            <a:xfrm>
              <a:off x="644810" y="1586345"/>
              <a:ext cx="1564990" cy="1385455"/>
              <a:chOff x="1739653" y="2133600"/>
              <a:chExt cx="1564990" cy="1676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269740" y="3363742"/>
                <a:ext cx="491501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G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Arc 4"/>
              <p:cNvSpPr/>
              <p:nvPr/>
            </p:nvSpPr>
            <p:spPr>
              <a:xfrm rot="3300000">
                <a:off x="2068462" y="2800944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9" idx="2"/>
                <a:endCxn id="4" idx="0"/>
              </p:cNvCxnSpPr>
              <p:nvPr/>
            </p:nvCxnSpPr>
            <p:spPr>
              <a:xfrm>
                <a:off x="1985404" y="2590800"/>
                <a:ext cx="530087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0" idx="2"/>
                <a:endCxn id="4" idx="0"/>
              </p:cNvCxnSpPr>
              <p:nvPr/>
            </p:nvCxnSpPr>
            <p:spPr>
              <a:xfrm flipH="1">
                <a:off x="2515491" y="2579858"/>
                <a:ext cx="554346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1739653" y="2144542"/>
                <a:ext cx="491501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835031" y="2133600"/>
                <a:ext cx="469612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Arc 14"/>
              <p:cNvSpPr/>
              <p:nvPr/>
            </p:nvSpPr>
            <p:spPr>
              <a:xfrm rot="18300000" flipH="1">
                <a:off x="2732268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356660" y="15240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660" y="1524000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</a:t>
            </a:r>
            <a:r>
              <a:rPr lang="fa-IR" dirty="0" smtClean="0"/>
              <a:t>نمایانگر </a:t>
            </a:r>
            <a:r>
              <a:rPr lang="fa-IR" dirty="0"/>
              <a:t>«</a:t>
            </a:r>
            <a:r>
              <a:rPr lang="fa-IR" b="1" dirty="0" smtClean="0"/>
              <a:t>اجتماعی</a:t>
            </a:r>
            <a:r>
              <a:rPr lang="fa-IR" dirty="0" smtClean="0"/>
              <a:t>» 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0"/>
                      <a:endCxn id="18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2377426" y="2642123"/>
                  <a:ext cx="401220" cy="272947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0" idx="0"/>
                      <a:endCxn id="43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28575" cmpd="sng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5340000" flipH="1">
                  <a:off x="2397913" y="2658929"/>
                  <a:ext cx="354877" cy="252079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0574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723076" y="1295400"/>
                        <a:ext cx="654188" cy="1095287"/>
                        <a:chOff x="2803717" y="3320687"/>
                        <a:chExt cx="654188" cy="1095287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" name="Straight Connector 16"/>
                        <p:cNvCxnSpPr>
                          <a:stCxn id="15" idx="0"/>
                          <a:endCxn id="8" idx="4"/>
                        </p:cNvCxnSpPr>
                        <p:nvPr/>
                      </p:nvCxnSpPr>
                      <p:spPr>
                        <a:xfrm>
                          <a:off x="3130811" y="3766945"/>
                          <a:ext cx="0" cy="649029"/>
                        </a:xfrm>
                        <a:prstGeom prst="line">
                          <a:avLst/>
                        </a:prstGeom>
                        <a:ln w="28575" cmpd="sng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22957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278952"/>
            <a:ext cx="2764015" cy="1199828"/>
            <a:chOff x="2772356" y="4267200"/>
            <a:chExt cx="2764015" cy="1199828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80288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73658"/>
              <a:ext cx="791759" cy="166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 flipV="1">
              <a:off x="4653775" y="5162619"/>
              <a:ext cx="882596" cy="1103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613088"/>
              <a:chOff x="3345429" y="4267200"/>
              <a:chExt cx="763516" cy="61308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613088"/>
              <a:chOff x="3393411" y="4153482"/>
              <a:chExt cx="704698" cy="61308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79248" y="1350264"/>
            <a:ext cx="3944818" cy="749807"/>
            <a:chOff x="79248" y="1350264"/>
            <a:chExt cx="3944818" cy="749807"/>
          </a:xfrm>
        </p:grpSpPr>
        <p:sp>
          <p:nvSpPr>
            <p:cNvPr id="52" name="Right Brace 51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8567" y="1350264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دامنه‏های گوناگون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16236" y="1981200"/>
            <a:ext cx="2694364" cy="695978"/>
            <a:chOff x="796302" y="1361932"/>
            <a:chExt cx="2694364" cy="695978"/>
          </a:xfrm>
        </p:grpSpPr>
        <p:sp>
          <p:nvSpPr>
            <p:cNvPr id="109" name="Right Brace 108"/>
            <p:cNvSpPr/>
            <p:nvPr/>
          </p:nvSpPr>
          <p:spPr>
            <a:xfrm rot="16200000">
              <a:off x="2016902" y="584147"/>
              <a:ext cx="253163" cy="2694364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195" y="136193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دامنه‏ی یکسان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2618" y="2615184"/>
            <a:ext cx="4105182" cy="2795016"/>
            <a:chOff x="4962618" y="2615184"/>
            <a:chExt cx="4105182" cy="2795016"/>
          </a:xfrm>
        </p:grpSpPr>
        <p:grpSp>
          <p:nvGrpSpPr>
            <p:cNvPr id="54" name="Group 53"/>
            <p:cNvGrpSpPr/>
            <p:nvPr/>
          </p:nvGrpSpPr>
          <p:grpSpPr>
            <a:xfrm>
              <a:off x="4962618" y="2615184"/>
              <a:ext cx="4105182" cy="2795016"/>
              <a:chOff x="4962618" y="2475484"/>
              <a:chExt cx="4105182" cy="2795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62618" y="2475484"/>
                <a:ext cx="4105182" cy="2795016"/>
                <a:chOff x="5051861" y="2627884"/>
                <a:chExt cx="4105182" cy="27950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051861" y="4178300"/>
                  <a:ext cx="1285415" cy="1231900"/>
                  <a:chOff x="5343985" y="4330700"/>
                  <a:chExt cx="1285415" cy="12319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5975212" y="51163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وسیله نقلیه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343985" y="4330700"/>
                    <a:ext cx="737126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67" idx="0"/>
                    <a:endCxn id="68" idx="5"/>
                  </p:cNvCxnSpPr>
                  <p:nvPr/>
                </p:nvCxnSpPr>
                <p:spPr>
                  <a:xfrm flipH="1" flipV="1">
                    <a:off x="5973161" y="4714417"/>
                    <a:ext cx="329145" cy="4019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32624" y="46736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Oval 89"/>
                <p:cNvSpPr/>
                <p:nvPr/>
              </p:nvSpPr>
              <p:spPr>
                <a:xfrm>
                  <a:off x="7056154" y="493671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U</a:t>
                  </a:r>
                </a:p>
              </p:txBody>
            </p:sp>
            <p:cxnSp>
              <p:nvCxnSpPr>
                <p:cNvPr id="91" name="Straight Connector 90"/>
                <p:cNvCxnSpPr>
                  <a:stCxn id="67" idx="3"/>
                  <a:endCxn id="90" idx="2"/>
                </p:cNvCxnSpPr>
                <p:nvPr/>
              </p:nvCxnSpPr>
              <p:spPr>
                <a:xfrm flipV="1">
                  <a:off x="6337276" y="5179808"/>
                  <a:ext cx="718878" cy="726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478664" y="2650772"/>
                  <a:ext cx="1678379" cy="2357143"/>
                  <a:chOff x="7478664" y="2650772"/>
                  <a:chExt cx="1678379" cy="235714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8562327" y="3722858"/>
                    <a:ext cx="594716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81021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785443" y="2650772"/>
                    <a:ext cx="1074242" cy="1476728"/>
                    <a:chOff x="7785443" y="2650772"/>
                    <a:chExt cx="1074242" cy="1476728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7785443" y="2650772"/>
                      <a:ext cx="1074242" cy="1072086"/>
                      <a:chOff x="7785443" y="2650772"/>
                      <a:chExt cx="1074242" cy="1072086"/>
                    </a:xfrm>
                  </p:grpSpPr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7998343" y="2996692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7785443" y="2650772"/>
                        <a:ext cx="722602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Straight Connector 98"/>
                      <p:cNvCxnSpPr>
                        <a:stCxn id="97" idx="0"/>
                        <a:endCxn id="98" idx="5"/>
                      </p:cNvCxnSpPr>
                      <p:nvPr/>
                    </p:nvCxnSpPr>
                    <p:spPr>
                      <a:xfrm flipH="1" flipV="1">
                        <a:off x="8402222" y="3034489"/>
                        <a:ext cx="457463" cy="688369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068063" y="2627884"/>
                  <a:ext cx="1556760" cy="2692141"/>
                  <a:chOff x="6068063" y="2627884"/>
                  <a:chExt cx="1556760" cy="269214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562172" y="4169116"/>
                    <a:ext cx="741483" cy="1150909"/>
                    <a:chOff x="6562172" y="4169116"/>
                    <a:chExt cx="741483" cy="1150909"/>
                  </a:xfrm>
                </p:grpSpPr>
                <p:cxnSp>
                  <p:nvCxnSpPr>
                    <p:cNvPr id="92" name="Straight Connector 91"/>
                    <p:cNvCxnSpPr>
                      <a:stCxn id="90" idx="0"/>
                      <a:endCxn id="94" idx="2"/>
                    </p:cNvCxnSpPr>
                    <p:nvPr/>
                  </p:nvCxnSpPr>
                  <p:spPr>
                    <a:xfrm flipH="1" flipV="1">
                      <a:off x="7297729" y="4169116"/>
                      <a:ext cx="5926" cy="76759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Arc 92"/>
                    <p:cNvSpPr/>
                    <p:nvPr/>
                  </p:nvSpPr>
                  <p:spPr>
                    <a:xfrm flipH="1" flipV="1">
                      <a:off x="6562172" y="5019784"/>
                      <a:ext cx="424604" cy="300241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6970635" y="3722858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68063" y="2627884"/>
                    <a:ext cx="1229666" cy="1319415"/>
                    <a:chOff x="6068063" y="2627884"/>
                    <a:chExt cx="1229666" cy="1319415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6068063" y="2627884"/>
                      <a:ext cx="1229666" cy="1094974"/>
                      <a:chOff x="6068063" y="2627884"/>
                      <a:chExt cx="1229666" cy="109497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6265543" y="2972308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6068063" y="2627884"/>
                        <a:ext cx="729828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3" name="Straight Connector 102"/>
                      <p:cNvCxnSpPr>
                        <a:stCxn id="94" idx="0"/>
                        <a:endCxn id="102" idx="5"/>
                      </p:cNvCxnSpPr>
                      <p:nvPr/>
                    </p:nvCxnSpPr>
                    <p:spPr>
                      <a:xfrm flipH="1" flipV="1">
                        <a:off x="6691010" y="3011601"/>
                        <a:ext cx="606719" cy="71125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5822508" y="2984500"/>
                <a:ext cx="1385978" cy="585958"/>
                <a:chOff x="5822508" y="2984500"/>
                <a:chExt cx="1385978" cy="58595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822508" y="2984500"/>
                  <a:ext cx="883092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توناژ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94" idx="0"/>
                  <a:endCxn id="107" idx="6"/>
                </p:cNvCxnSpPr>
                <p:nvPr/>
              </p:nvCxnSpPr>
              <p:spPr>
                <a:xfrm flipH="1" flipV="1">
                  <a:off x="6705600" y="3209276"/>
                  <a:ext cx="502886" cy="3611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Oval 114"/>
            <p:cNvSpPr/>
            <p:nvPr/>
          </p:nvSpPr>
          <p:spPr>
            <a:xfrm>
              <a:off x="7410599" y="3211646"/>
              <a:ext cx="1008203" cy="598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 سرنشین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97" idx="0"/>
              <a:endCxn id="115" idx="6"/>
            </p:cNvCxnSpPr>
            <p:nvPr/>
          </p:nvCxnSpPr>
          <p:spPr>
            <a:xfrm flipH="1" flipV="1">
              <a:off x="8418802" y="3510823"/>
              <a:ext cx="351640" cy="1993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با تکنیک ویژه‏نمایی، یک مدل‌سازی 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endParaRPr lang="fa-IR" dirty="0" smtClean="0"/>
              </a:p>
              <a:p>
                <a:r>
                  <a:rPr lang="fa-IR" dirty="0" smtClean="0"/>
                  <a:t>عبارت 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</a:t>
                </a:r>
                <a:r>
                  <a:rPr lang="fa-IR" dirty="0" smtClean="0"/>
                  <a:t>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2018754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705141" y="1350264"/>
            <a:ext cx="2029723" cy="749807"/>
            <a:chOff x="-125377" y="1350264"/>
            <a:chExt cx="4350894" cy="749807"/>
          </a:xfrm>
        </p:grpSpPr>
        <p:sp>
          <p:nvSpPr>
            <p:cNvPr id="57" name="Right Brace 56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5377" y="1350264"/>
              <a:ext cx="435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/>
                <a:t>در یک سطح انتزاعی بالاتر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6875" y="3465148"/>
            <a:ext cx="3511334" cy="2326052"/>
            <a:chOff x="576875" y="3465148"/>
            <a:chExt cx="3511334" cy="2326052"/>
          </a:xfrm>
        </p:grpSpPr>
        <p:grpSp>
          <p:nvGrpSpPr>
            <p:cNvPr id="68" name="Group 67"/>
            <p:cNvGrpSpPr/>
            <p:nvPr/>
          </p:nvGrpSpPr>
          <p:grpSpPr>
            <a:xfrm>
              <a:off x="576875" y="3566218"/>
              <a:ext cx="3511334" cy="2224982"/>
              <a:chOff x="576875" y="3566218"/>
              <a:chExt cx="3511334" cy="22249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6875" y="3999153"/>
                <a:ext cx="3511334" cy="1792047"/>
                <a:chOff x="424475" y="3770553"/>
                <a:chExt cx="3511334" cy="1792047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4475" y="3770553"/>
                  <a:ext cx="3156925" cy="1792047"/>
                  <a:chOff x="2177075" y="3276600"/>
                  <a:chExt cx="3156925" cy="1792047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429139" y="3578802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روزمزد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177075" y="3276600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6" name="Straight Connector 5"/>
                    <p:cNvCxnSpPr>
                      <a:stCxn id="4" idx="1"/>
                      <a:endCxn id="5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207895" y="3824244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4" idx="1"/>
                      <a:endCxn id="11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298125" y="4069686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4" idx="2"/>
                      <a:endCxn id="15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770656" y="4069686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>
                      <a:stCxn id="4" idx="2"/>
                      <a:endCxn id="23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864502" y="4069686"/>
                    <a:ext cx="1469498" cy="967875"/>
                    <a:chOff x="1276423" y="2805480"/>
                    <a:chExt cx="1469498" cy="967875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>
                      <a:stCxn id="4" idx="2"/>
                      <a:endCxn id="28" idx="0"/>
                    </p:cNvCxnSpPr>
                    <p:nvPr/>
                  </p:nvCxnSpPr>
                  <p:spPr>
                    <a:xfrm>
                      <a:off x="1276423" y="2805480"/>
                      <a:ext cx="1100935" cy="42391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2699664" y="3566218"/>
                <a:ext cx="1211340" cy="980579"/>
                <a:chOff x="2699664" y="3566218"/>
                <a:chExt cx="1211340" cy="980579"/>
              </a:xfrm>
            </p:grpSpPr>
            <p:sp>
              <p:nvSpPr>
                <p:cNvPr id="59" name="Flowchart: Decision 58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1"/>
                  <a:endCxn id="4" idx="3"/>
                </p:cNvCxnSpPr>
                <p:nvPr/>
              </p:nvCxnSpPr>
              <p:spPr>
                <a:xfrm flipH="1">
                  <a:off x="2699664" y="4246721"/>
                  <a:ext cx="366728" cy="300076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9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301275" y="3495596"/>
            <a:ext cx="3537925" cy="2295604"/>
            <a:chOff x="5301275" y="3495596"/>
            <a:chExt cx="3537925" cy="2295604"/>
          </a:xfrm>
        </p:grpSpPr>
        <p:grpSp>
          <p:nvGrpSpPr>
            <p:cNvPr id="69" name="Group 68"/>
            <p:cNvGrpSpPr/>
            <p:nvPr/>
          </p:nvGrpSpPr>
          <p:grpSpPr>
            <a:xfrm>
              <a:off x="5301275" y="3584889"/>
              <a:ext cx="3537925" cy="2206311"/>
              <a:chOff x="5301275" y="3584889"/>
              <a:chExt cx="3537925" cy="220631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01275" y="3999153"/>
                <a:ext cx="3537925" cy="1792047"/>
                <a:chOff x="5148875" y="3770553"/>
                <a:chExt cx="3537925" cy="179204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48875" y="3770553"/>
                  <a:ext cx="3233125" cy="1792047"/>
                  <a:chOff x="5148875" y="3770553"/>
                  <a:chExt cx="3233125" cy="1792047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6400939" y="4072755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رسمی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48875" y="3770553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8" name="Straight Connector 47"/>
                    <p:cNvCxnSpPr>
                      <a:stCxn id="33" idx="1"/>
                      <a:endCxn id="47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179695" y="4318197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>
                      <a:stCxn id="33" idx="1"/>
                      <a:endCxn id="45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69925" y="4563639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stCxn id="33" idx="2"/>
                      <a:endCxn id="43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742456" y="4563639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/>
                    <p:cNvCxnSpPr>
                      <a:stCxn id="33" idx="2"/>
                      <a:endCxn id="41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836302" y="4563638"/>
                    <a:ext cx="1545698" cy="998962"/>
                    <a:chOff x="1276423" y="2805479"/>
                    <a:chExt cx="1545698" cy="99896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008795" y="3229397"/>
                      <a:ext cx="813326" cy="57504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3" idx="2"/>
                      <a:endCxn id="39" idx="0"/>
                    </p:cNvCxnSpPr>
                    <p:nvPr/>
                  </p:nvCxnSpPr>
                  <p:spPr>
                    <a:xfrm rot="16200000" flipH="1">
                      <a:off x="1633982" y="2447920"/>
                      <a:ext cx="423917" cy="1139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7424064" y="3584889"/>
                <a:ext cx="1196542" cy="961908"/>
                <a:chOff x="2714462" y="3566218"/>
                <a:chExt cx="1196542" cy="961908"/>
              </a:xfrm>
            </p:grpSpPr>
            <p:sp>
              <p:nvSpPr>
                <p:cNvPr id="64" name="Flowchart: Decision 63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1"/>
                  <a:endCxn id="33" idx="3"/>
                </p:cNvCxnSpPr>
                <p:nvPr/>
              </p:nvCxnSpPr>
              <p:spPr>
                <a:xfrm flipH="1">
                  <a:off x="2714462" y="4246721"/>
                  <a:ext cx="351930" cy="281405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4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7" name="Group 36"/>
          <p:cNvGrpSpPr/>
          <p:nvPr/>
        </p:nvGrpSpPr>
        <p:grpSpPr>
          <a:xfrm>
            <a:off x="445905" y="2511360"/>
            <a:ext cx="7555095" cy="3965640"/>
            <a:chOff x="445905" y="2511360"/>
            <a:chExt cx="7555095" cy="3965640"/>
          </a:xfrm>
        </p:grpSpPr>
        <p:grpSp>
          <p:nvGrpSpPr>
            <p:cNvPr id="13" name="Group 12"/>
            <p:cNvGrpSpPr/>
            <p:nvPr/>
          </p:nvGrpSpPr>
          <p:grpSpPr>
            <a:xfrm>
              <a:off x="445905" y="2511360"/>
              <a:ext cx="7555095" cy="3965640"/>
              <a:chOff x="64905" y="1520760"/>
              <a:chExt cx="7555095" cy="39656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732675" y="1698560"/>
                <a:ext cx="2011550" cy="1148686"/>
                <a:chOff x="3608761" y="1473200"/>
                <a:chExt cx="2011550" cy="114868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45602" y="2131002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08761" y="1509756"/>
                  <a:ext cx="1072204" cy="621246"/>
                  <a:chOff x="2542100" y="3276600"/>
                  <a:chExt cx="1072204" cy="6212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42100" y="327660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5" idx="0"/>
                    <a:endCxn id="19" idx="5"/>
                  </p:cNvCxnSpPr>
                  <p:nvPr/>
                </p:nvCxnSpPr>
                <p:spPr>
                  <a:xfrm flipH="1" flipV="1">
                    <a:off x="3234194" y="3660317"/>
                    <a:ext cx="380110" cy="23752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743339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680965" y="1473200"/>
                  <a:ext cx="939346" cy="657802"/>
                  <a:chOff x="2072147" y="3342015"/>
                  <a:chExt cx="939346" cy="65780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344182" y="3342015"/>
                    <a:ext cx="667311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5" idx="0"/>
                    <a:endCxn id="17" idx="3"/>
                  </p:cNvCxnSpPr>
                  <p:nvPr/>
                </p:nvCxnSpPr>
                <p:spPr>
                  <a:xfrm flipV="1">
                    <a:off x="2072147" y="3725732"/>
                    <a:ext cx="369760" cy="2740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248114" y="2847246"/>
                <a:ext cx="1632965" cy="1416714"/>
                <a:chOff x="3124200" y="2621886"/>
                <a:chExt cx="1632965" cy="1416714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124200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روزمزد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19020000" flipH="1" flipV="1">
                  <a:off x="4077264" y="295362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34" idx="0"/>
                  <a:endCxn id="5" idx="2"/>
                </p:cNvCxnSpPr>
                <p:nvPr/>
              </p:nvCxnSpPr>
              <p:spPr>
                <a:xfrm flipV="1">
                  <a:off x="3559563" y="2621886"/>
                  <a:ext cx="1197602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881079" y="2847246"/>
                <a:ext cx="1643635" cy="1416714"/>
                <a:chOff x="4757165" y="2621886"/>
                <a:chExt cx="1643635" cy="14167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530075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رسمی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35" idx="0"/>
                  <a:endCxn id="5" idx="2"/>
                </p:cNvCxnSpPr>
                <p:nvPr/>
              </p:nvCxnSpPr>
              <p:spPr>
                <a:xfrm flipH="1" flipV="1">
                  <a:off x="4757165" y="2621886"/>
                  <a:ext cx="1208273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60"/>
                <p:cNvSpPr/>
                <p:nvPr/>
              </p:nvSpPr>
              <p:spPr>
                <a:xfrm rot="2580000" flipV="1">
                  <a:off x="5164545" y="29425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eform 2"/>
              <p:cNvSpPr/>
              <p:nvPr/>
            </p:nvSpPr>
            <p:spPr>
              <a:xfrm>
                <a:off x="2781514" y="1520760"/>
                <a:ext cx="2149940" cy="735799"/>
              </a:xfrm>
              <a:custGeom>
                <a:avLst/>
                <a:gdLst>
                  <a:gd name="connsiteX0" fmla="*/ 0 w 2364934"/>
                  <a:gd name="connsiteY0" fmla="*/ 237879 h 809379"/>
                  <a:gd name="connsiteX1" fmla="*/ 1981200 w 2364934"/>
                  <a:gd name="connsiteY1" fmla="*/ 21979 h 809379"/>
                  <a:gd name="connsiteX2" fmla="*/ 2197100 w 2364934"/>
                  <a:gd name="connsiteY2" fmla="*/ 733179 h 809379"/>
                  <a:gd name="connsiteX3" fmla="*/ 76200 w 2364934"/>
                  <a:gd name="connsiteY3" fmla="*/ 809379 h 809379"/>
                  <a:gd name="connsiteX4" fmla="*/ 0 w 2364934"/>
                  <a:gd name="connsiteY4" fmla="*/ 237879 h 8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934" h="809379">
                    <a:moveTo>
                      <a:pt x="0" y="237879"/>
                    </a:moveTo>
                    <a:cubicBezTo>
                      <a:pt x="317500" y="106646"/>
                      <a:pt x="1615017" y="-60571"/>
                      <a:pt x="1981200" y="21979"/>
                    </a:cubicBezTo>
                    <a:cubicBezTo>
                      <a:pt x="2347383" y="104529"/>
                      <a:pt x="2514600" y="601946"/>
                      <a:pt x="2197100" y="733179"/>
                    </a:cubicBezTo>
                    <a:cubicBezTo>
                      <a:pt x="1879600" y="864412"/>
                      <a:pt x="444500" y="889812"/>
                      <a:pt x="76200" y="809379"/>
                    </a:cubicBezTo>
                    <a:cubicBezTo>
                      <a:pt x="-292100" y="728946"/>
                      <a:pt x="-317500" y="369112"/>
                      <a:pt x="0" y="237879"/>
                    </a:cubicBezTo>
                    <a:close/>
                  </a:path>
                </a:pathLst>
              </a:custGeom>
              <a:solidFill>
                <a:srgbClr val="0FC318">
                  <a:alpha val="25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4905" y="4263960"/>
                <a:ext cx="3529935" cy="1222440"/>
                <a:chOff x="940991" y="4038600"/>
                <a:chExt cx="3529935" cy="122244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29223" y="4038600"/>
                  <a:ext cx="3141703" cy="1222440"/>
                  <a:chOff x="1329223" y="4038600"/>
                  <a:chExt cx="3141703" cy="12224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29223" y="4038600"/>
                    <a:ext cx="2306540" cy="1219200"/>
                    <a:chOff x="1929562" y="2554155"/>
                    <a:chExt cx="2306540" cy="12192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34" idx="2"/>
                      <a:endCxn id="26" idx="7"/>
                    </p:cNvCxnSpPr>
                    <p:nvPr/>
                  </p:nvCxnSpPr>
                  <p:spPr>
                    <a:xfrm flipH="1">
                      <a:off x="3044187" y="2554155"/>
                      <a:ext cx="1191915" cy="7549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49772" y="4038600"/>
                    <a:ext cx="785991" cy="1222440"/>
                    <a:chOff x="2008795" y="2550915"/>
                    <a:chExt cx="785991" cy="122244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34" idx="2"/>
                      <a:endCxn id="29" idx="0"/>
                    </p:cNvCxnSpPr>
                    <p:nvPr/>
                  </p:nvCxnSpPr>
                  <p:spPr>
                    <a:xfrm flipH="1">
                      <a:off x="2377358" y="2550915"/>
                      <a:ext cx="417428" cy="67848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635763" y="4038600"/>
                    <a:ext cx="835163" cy="1219200"/>
                    <a:chOff x="1352624" y="2805480"/>
                    <a:chExt cx="835163" cy="1219200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1450661" y="3480722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3" name="Straight Connector 32"/>
                    <p:cNvCxnSpPr>
                      <a:stCxn id="34" idx="2"/>
                      <a:endCxn id="32" idx="0"/>
                    </p:cNvCxnSpPr>
                    <p:nvPr/>
                  </p:nvCxnSpPr>
                  <p:spPr>
                    <a:xfrm>
                      <a:off x="1352624" y="2805480"/>
                      <a:ext cx="466600" cy="6752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4241439" y="4263959"/>
                <a:ext cx="3378561" cy="1174087"/>
                <a:chOff x="5117525" y="4038599"/>
                <a:chExt cx="3378561" cy="117408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17525" y="4038599"/>
                  <a:ext cx="3073761" cy="1174087"/>
                  <a:chOff x="5117525" y="4038599"/>
                  <a:chExt cx="3073761" cy="1174087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117525" y="4038600"/>
                    <a:ext cx="1305865" cy="1174086"/>
                    <a:chOff x="1929562" y="2599269"/>
                    <a:chExt cx="1305865" cy="1174086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5" idx="2"/>
                      <a:endCxn id="40" idx="0"/>
                    </p:cNvCxnSpPr>
                    <p:nvPr/>
                  </p:nvCxnSpPr>
                  <p:spPr>
                    <a:xfrm flipH="1">
                      <a:off x="2582495" y="2599269"/>
                      <a:ext cx="271180" cy="63012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965438" y="4038600"/>
                    <a:ext cx="1324888" cy="1151361"/>
                    <a:chOff x="1421033" y="2621994"/>
                    <a:chExt cx="1324888" cy="115136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endCxn id="43" idx="0"/>
                    </p:cNvCxnSpPr>
                    <p:nvPr/>
                  </p:nvCxnSpPr>
                  <p:spPr>
                    <a:xfrm>
                      <a:off x="1421033" y="2621994"/>
                      <a:ext cx="956325" cy="6074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5965439" y="4038599"/>
                    <a:ext cx="2225847" cy="1146241"/>
                    <a:chOff x="764862" y="3110279"/>
                    <a:chExt cx="2225847" cy="1146241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215697" y="3709322"/>
                      <a:ext cx="775012" cy="54719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35" idx="2"/>
                      <a:endCxn id="46" idx="1"/>
                    </p:cNvCxnSpPr>
                    <p:nvPr/>
                  </p:nvCxnSpPr>
                  <p:spPr>
                    <a:xfrm rot="16200000" flipH="1">
                      <a:off x="1207440" y="2667701"/>
                      <a:ext cx="679177" cy="1564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/>
            <p:cNvGrpSpPr/>
            <p:nvPr/>
          </p:nvGrpSpPr>
          <p:grpSpPr>
            <a:xfrm>
              <a:off x="4621241" y="2936046"/>
              <a:ext cx="2290355" cy="1241940"/>
              <a:chOff x="4621241" y="2936046"/>
              <a:chExt cx="2290355" cy="124194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5468723" y="3352800"/>
                <a:ext cx="615085" cy="48490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5" idx="3"/>
              </p:cNvCxnSpPr>
              <p:nvPr/>
            </p:nvCxnSpPr>
            <p:spPr>
              <a:xfrm flipH="1" flipV="1">
                <a:off x="4621241" y="3592404"/>
                <a:ext cx="847482" cy="2851"/>
              </a:xfrm>
              <a:prstGeom prst="line">
                <a:avLst/>
              </a:prstGeom>
              <a:ln w="28575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3"/>
              </p:cNvCxnSpPr>
              <p:nvPr/>
            </p:nvCxnSpPr>
            <p:spPr>
              <a:xfrm flipH="1">
                <a:off x="6083808" y="3595255"/>
                <a:ext cx="827788" cy="0"/>
              </a:xfrm>
              <a:prstGeom prst="line">
                <a:avLst/>
              </a:prstGeom>
              <a:ln w="28575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</a:t>
            </a:r>
            <a:r>
              <a:rPr lang="fa-IR" dirty="0" smtClean="0"/>
              <a:t>‏(های) </a:t>
            </a:r>
            <a:r>
              <a:rPr lang="fa-IR" dirty="0" smtClean="0"/>
              <a:t>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شناسه].</a:t>
            </a:r>
            <a:endParaRPr lang="en-US" dirty="0" smtClean="0"/>
          </a:p>
          <a:p>
            <a:pPr lvl="2"/>
            <a:r>
              <a:rPr lang="fa-IR" dirty="0" smtClean="0"/>
              <a:t>نکته</a:t>
            </a:r>
            <a:r>
              <a:rPr lang="fa-IR" dirty="0"/>
              <a:t>: نوع‏</a:t>
            </a:r>
            <a:r>
              <a:rPr lang="fa-IR" dirty="0" smtClean="0"/>
              <a:t>موجودیت جزء هیچ صفتی از </a:t>
            </a:r>
            <a:r>
              <a:rPr lang="fa-IR" dirty="0"/>
              <a:t>نوع‏</a:t>
            </a:r>
            <a:r>
              <a:rPr lang="fa-IR" dirty="0" smtClean="0"/>
              <a:t>موجودیت کل به ارث نمی‌برد.</a:t>
            </a:r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fa-IR" dirty="0"/>
              <a:t>ارتباط </a:t>
            </a:r>
            <a:r>
              <a:rPr lang="fa-IR" dirty="0" smtClean="0"/>
              <a:t>شاسی و موتور با وسیله </a:t>
            </a:r>
            <a:r>
              <a:rPr lang="fa-IR" dirty="0"/>
              <a:t>نقلیه</a:t>
            </a:r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</a:t>
            </a:r>
            <a:r>
              <a:rPr lang="fa-IR" dirty="0" smtClean="0"/>
              <a:t>ندارد.</a:t>
            </a:r>
            <a:endParaRPr lang="fa-IR" dirty="0"/>
          </a:p>
          <a:p>
            <a:pPr lvl="1"/>
            <a:r>
              <a:rPr lang="fa-IR" dirty="0"/>
              <a:t>با حذف نوع </a:t>
            </a:r>
            <a:r>
              <a:rPr lang="fa-IR" dirty="0" smtClean="0"/>
              <a:t>کلّ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از روی نوع‏موجودیت کلّ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کلّ از روی نوع‏موجودیت‏های جزء</a:t>
              </a: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fa-IR" sz="1800" dirty="0" smtClean="0"/>
                  <a:t>  «</a:t>
                </a:r>
                <a:r>
                  <a:rPr lang="fa-IR" sz="1800" dirty="0" smtClean="0">
                    <a:cs typeface="+mj-cs"/>
                  </a:rPr>
                  <a:t>دیدن</a:t>
                </a:r>
                <a:r>
                  <a:rPr lang="fa-IR" sz="1800" dirty="0" smtClean="0"/>
                  <a:t>»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sz="1800" dirty="0" smtClean="0"/>
                  <a:t> نوع</a:t>
                </a:r>
                <a:r>
                  <a:rPr lang="fa-IR" sz="1800" dirty="0" smtClean="0"/>
                  <a:t>‏موجودیت شرکت‏کننده در نوع‏ارتباط </a:t>
                </a:r>
                <a:r>
                  <a:rPr lang="en-US" sz="1800" dirty="0" smtClean="0"/>
                  <a:t>R</a:t>
                </a:r>
                <a:r>
                  <a:rPr lang="fa-IR" sz="1800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</a:t>
                </a:r>
                <a:r>
                  <a:rPr lang="fa-IR" dirty="0" smtClean="0"/>
                  <a:t>منظور مدل‌سازی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76955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951707"/>
            <a:chOff x="2737715" y="3450543"/>
            <a:chExt cx="3663085" cy="951707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63536" y="3450543"/>
              <a:ext cx="675263" cy="423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62320"/>
              <a:ext cx="386326" cy="5413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4" name="Group 43"/>
          <p:cNvGrpSpPr/>
          <p:nvPr/>
        </p:nvGrpSpPr>
        <p:grpSpPr>
          <a:xfrm>
            <a:off x="2514600" y="3352800"/>
            <a:ext cx="4137986" cy="2971800"/>
            <a:chOff x="2514600" y="3352800"/>
            <a:chExt cx="4137986" cy="2971800"/>
          </a:xfrm>
        </p:grpSpPr>
        <p:grpSp>
          <p:nvGrpSpPr>
            <p:cNvPr id="2" name="Group 1"/>
            <p:cNvGrpSpPr/>
            <p:nvPr/>
          </p:nvGrpSpPr>
          <p:grpSpPr>
            <a:xfrm>
              <a:off x="2514600" y="3352800"/>
              <a:ext cx="4137986" cy="2971800"/>
              <a:chOff x="2514600" y="3352800"/>
              <a:chExt cx="4137986" cy="29718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514600" y="3352800"/>
                <a:ext cx="4137986" cy="2971800"/>
                <a:chOff x="2503007" y="3235100"/>
                <a:chExt cx="4137986" cy="29718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03007" y="3235100"/>
                  <a:ext cx="4137986" cy="2971800"/>
                  <a:chOff x="2503007" y="2684350"/>
                  <a:chExt cx="4137986" cy="2971800"/>
                </a:xfrm>
              </p:grpSpPr>
              <p:cxnSp>
                <p:nvCxnSpPr>
                  <p:cNvPr id="12" name="Straight Connector 11"/>
                  <p:cNvCxnSpPr>
                    <a:stCxn id="11" idx="0"/>
                    <a:endCxn id="19" idx="2"/>
                  </p:cNvCxnSpPr>
                  <p:nvPr/>
                </p:nvCxnSpPr>
                <p:spPr>
                  <a:xfrm flipV="1">
                    <a:off x="4572905" y="5105400"/>
                    <a:ext cx="1830" cy="5507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Flowchart: Decision 18"/>
                      <p:cNvSpPr/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Flowchart: Decision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Straight Connector 20"/>
                  <p:cNvCxnSpPr>
                    <a:stCxn id="24" idx="2"/>
                    <a:endCxn id="19" idx="0"/>
                  </p:cNvCxnSpPr>
                  <p:nvPr/>
                </p:nvCxnSpPr>
                <p:spPr>
                  <a:xfrm>
                    <a:off x="4572000" y="4013909"/>
                    <a:ext cx="2735" cy="40569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2503007" y="2684350"/>
                    <a:ext cx="4137986" cy="1329559"/>
                  </a:xfrm>
                  <a:prstGeom prst="round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991100" y="4647949"/>
                  <a:ext cx="940907" cy="990505"/>
                  <a:chOff x="4991100" y="4647949"/>
                  <a:chExt cx="940907" cy="990505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5201212" y="4647949"/>
                    <a:ext cx="730795" cy="381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8" name="Straight Connector 27"/>
                  <p:cNvCxnSpPr>
                    <a:stCxn id="19" idx="3"/>
                    <a:endCxn id="25" idx="3"/>
                  </p:cNvCxnSpPr>
                  <p:nvPr/>
                </p:nvCxnSpPr>
                <p:spPr>
                  <a:xfrm flipV="1">
                    <a:off x="4991100" y="4973153"/>
                    <a:ext cx="317134" cy="3400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5201212" y="5253725"/>
                    <a:ext cx="730795" cy="38472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19" idx="3"/>
                    <a:endCxn id="29" idx="2"/>
                  </p:cNvCxnSpPr>
                  <p:nvPr/>
                </p:nvCxnSpPr>
                <p:spPr>
                  <a:xfrm>
                    <a:off x="4991100" y="5313250"/>
                    <a:ext cx="210112" cy="1328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577210" y="4438254"/>
                <a:ext cx="6383" cy="244105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        طرز دیگر مدل‌سازی برای برای محیط </a:t>
            </a:r>
            <a:br>
              <a:rPr lang="fa-IR" dirty="0" smtClean="0"/>
            </a:br>
            <a:r>
              <a:rPr lang="fa-IR" dirty="0" smtClean="0"/>
              <a:t>	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r>
              <a:rPr lang="fa-IR" dirty="0"/>
              <a:t>معمولاً از این تکنیک به ویژه زمانی استفاده می‏شود که چندی ارتباط </a:t>
            </a:r>
            <a:r>
              <a:rPr lang="en-US" dirty="0"/>
              <a:t>M:N</a:t>
            </a:r>
            <a:r>
              <a:rPr lang="fa-IR" dirty="0"/>
              <a:t> باشد.              چرا؟</a:t>
            </a: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954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7299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0" name="Group 19"/>
          <p:cNvGrpSpPr/>
          <p:nvPr/>
        </p:nvGrpSpPr>
        <p:grpSpPr>
          <a:xfrm>
            <a:off x="228600" y="1219200"/>
            <a:ext cx="4137986" cy="4038600"/>
            <a:chOff x="762000" y="2438400"/>
            <a:chExt cx="4137986" cy="4038600"/>
          </a:xfrm>
        </p:grpSpPr>
        <p:grpSp>
          <p:nvGrpSpPr>
            <p:cNvPr id="41" name="Group 40"/>
            <p:cNvGrpSpPr/>
            <p:nvPr/>
          </p:nvGrpSpPr>
          <p:grpSpPr>
            <a:xfrm>
              <a:off x="762000" y="2438400"/>
              <a:ext cx="4137986" cy="4038600"/>
              <a:chOff x="2503007" y="2209800"/>
              <a:chExt cx="4137986" cy="4038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180108" y="5791200"/>
                <a:ext cx="776087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503007" y="2209800"/>
                <a:ext cx="4137986" cy="189890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991473" y="4108704"/>
                <a:ext cx="2092934" cy="1682496"/>
                <a:chOff x="3991473" y="3897454"/>
                <a:chExt cx="2092934" cy="1682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991473" y="3897454"/>
                  <a:ext cx="1842355" cy="1682496"/>
                  <a:chOff x="3991473" y="3897454"/>
                  <a:chExt cx="1842355" cy="1682496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3991473" y="3897454"/>
                    <a:ext cx="1153370" cy="1682496"/>
                    <a:chOff x="3991473" y="3897454"/>
                    <a:chExt cx="1153370" cy="1682496"/>
                  </a:xfrm>
                </p:grpSpPr>
                <p:cxnSp>
                  <p:nvCxnSpPr>
                    <p:cNvPr id="11" name="Straight Connector 10"/>
                    <p:cNvCxnSpPr>
                      <a:stCxn id="10" idx="0"/>
                      <a:endCxn id="6" idx="2"/>
                    </p:cNvCxnSpPr>
                    <p:nvPr/>
                  </p:nvCxnSpPr>
                  <p:spPr>
                    <a:xfrm flipV="1">
                      <a:off x="4568152" y="4910839"/>
                      <a:ext cx="6" cy="6691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Flowchart: Decision 5"/>
                    <p:cNvSpPr/>
                    <p:nvPr/>
                  </p:nvSpPr>
                  <p:spPr>
                    <a:xfrm>
                      <a:off x="3991473" y="4344062"/>
                      <a:ext cx="1153370" cy="566777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" name="Straight Connector 6"/>
                    <p:cNvCxnSpPr>
                      <a:stCxn id="8" idx="2"/>
                      <a:endCxn id="6" idx="0"/>
                    </p:cNvCxnSpPr>
                    <p:nvPr/>
                  </p:nvCxnSpPr>
                  <p:spPr>
                    <a:xfrm flipH="1">
                      <a:off x="4568158" y="3897454"/>
                      <a:ext cx="3842" cy="44660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144843" y="4063598"/>
                  <a:ext cx="939564" cy="949586"/>
                  <a:chOff x="6135443" y="5511398"/>
                  <a:chExt cx="939564" cy="94958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135443" y="5511398"/>
                    <a:ext cx="939564" cy="563853"/>
                    <a:chOff x="6135443" y="5511398"/>
                    <a:chExt cx="939564" cy="563853"/>
                  </a:xfrm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6404892" y="5511398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6" idx="3"/>
                      <a:endCxn id="50" idx="3"/>
                    </p:cNvCxnSpPr>
                    <p:nvPr/>
                  </p:nvCxnSpPr>
                  <p:spPr>
                    <a:xfrm flipV="1">
                      <a:off x="6135443" y="5895115"/>
                      <a:ext cx="367585" cy="18013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135443" y="6011432"/>
                    <a:ext cx="934192" cy="449552"/>
                    <a:chOff x="6135443" y="6011432"/>
                    <a:chExt cx="934192" cy="449552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6399520" y="6011432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رتبه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6" idx="3"/>
                      <a:endCxn id="52" idx="2"/>
                    </p:cNvCxnSpPr>
                    <p:nvPr/>
                  </p:nvCxnSpPr>
                  <p:spPr>
                    <a:xfrm>
                      <a:off x="6135443" y="6075251"/>
                      <a:ext cx="264077" cy="16095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2650254" y="2386994"/>
                <a:ext cx="3795636" cy="1270606"/>
                <a:chOff x="2650254" y="2386994"/>
                <a:chExt cx="3795636" cy="1270606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386994"/>
                  <a:ext cx="3795636" cy="1270606"/>
                  <a:chOff x="2650254" y="2386994"/>
                  <a:chExt cx="3795636" cy="1270606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12" name="Rounded Rectangle 11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استاد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3" name="Rounded Rectangle 12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" name="Flowchart: Decision 13"/>
                      <p:cNvSpPr/>
                      <p:nvPr/>
                    </p:nvSpPr>
                    <p:spPr>
                      <a:xfrm>
                        <a:off x="1707299" y="4953000"/>
                        <a:ext cx="1060346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ارائه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14" idx="1"/>
                        <a:endCxn id="12" idx="3"/>
                      </p:cNvCxnSpPr>
                      <p:nvPr/>
                    </p:nvCxnSpPr>
                    <p:spPr>
                      <a:xfrm flipH="1">
                        <a:off x="1133239" y="5295900"/>
                        <a:ext cx="57406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>
                        <a:stCxn id="13" idx="1"/>
                        <a:endCxn id="14" idx="3"/>
                      </p:cNvCxnSpPr>
                      <p:nvPr/>
                    </p:nvCxnSpPr>
                    <p:spPr>
                      <a:xfrm flipH="1" flipV="1">
                        <a:off x="2767645" y="5295900"/>
                        <a:ext cx="66595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565278" y="3073400"/>
                      <a:ext cx="320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267078" y="3073400"/>
                      <a:ext cx="2952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N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573165" y="2386994"/>
                    <a:ext cx="614704" cy="584806"/>
                    <a:chOff x="7366093" y="4429565"/>
                    <a:chExt cx="614704" cy="584806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426983" y="4429565"/>
                      <a:ext cx="553814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14" idx="0"/>
                      <a:endCxn id="48" idx="3"/>
                    </p:cNvCxnSpPr>
                    <p:nvPr/>
                  </p:nvCxnSpPr>
                  <p:spPr>
                    <a:xfrm flipV="1">
                      <a:off x="7366093" y="4813282"/>
                      <a:ext cx="141994" cy="20108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8" name="Straight Connector 57"/>
              <p:cNvCxnSpPr>
                <a:stCxn id="14" idx="2"/>
                <a:endCxn id="8" idx="2"/>
              </p:cNvCxnSpPr>
              <p:nvPr/>
            </p:nvCxnSpPr>
            <p:spPr>
              <a:xfrm flipH="1">
                <a:off x="4572000" y="3657600"/>
                <a:ext cx="1165" cy="45110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2109383" y="2622832"/>
              <a:ext cx="609195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4" idx="0"/>
              <a:endCxn id="42" idx="5"/>
            </p:cNvCxnSpPr>
            <p:nvPr/>
          </p:nvCxnSpPr>
          <p:spPr>
            <a:xfrm flipH="1" flipV="1">
              <a:off x="2629363" y="3006549"/>
              <a:ext cx="202795" cy="19385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رساله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رساله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رساله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1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</a:t>
            </a:r>
            <a:r>
              <a:rPr lang="fa-IR" sz="2200" u="sng" dirty="0" smtClean="0"/>
              <a:t>کلی</a:t>
            </a:r>
            <a:r>
              <a:rPr lang="fa-IR" sz="2200" dirty="0" smtClean="0"/>
              <a:t>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</a:t>
                </a:r>
                <a:r>
                  <a:rPr lang="fa-IR" dirty="0">
                    <a:solidFill>
                      <a:schemeClr val="tx1"/>
                    </a:solidFill>
                  </a:rPr>
                  <a:t>ُ</a:t>
                </a:r>
                <a:r>
                  <a:rPr lang="fa-IR" dirty="0" smtClean="0">
                    <a:solidFill>
                      <a:schemeClr val="tx1"/>
                    </a:solidFill>
                  </a:rPr>
                  <a:t>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063718"/>
            <a:ext cx="4953000" cy="2575082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5- دانشکده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6- گروه آموزشی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318408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</a:t>
            </a:r>
            <a:r>
              <a:rPr lang="fa-IR" dirty="0" smtClean="0"/>
              <a:t>ها – 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کلاً نیازهای داده‏ای کاربران</a:t>
            </a:r>
            <a:r>
              <a:rPr lang="fa-IR" dirty="0" smtClean="0"/>
              <a:t>) و دسته‌بندی آن‌ها (در دو دسته‌ی کلی بازیابی و بهنگام‌سازی (درج-حذف-بهنگام‌سازی))</a:t>
            </a:r>
            <a:endParaRPr lang="fa-IR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</a:t>
            </a:r>
            <a:r>
              <a:rPr lang="fa-IR" dirty="0" smtClean="0"/>
              <a:t>کاربران.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۹- </a:t>
            </a:r>
            <a:r>
              <a:rPr lang="fa-IR" dirty="0" smtClean="0"/>
              <a:t>تنظیم مستندات لازم با استفاده از فرم‌های لازم.</a:t>
            </a:r>
          </a:p>
          <a:p>
            <a:pPr marL="0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گاه به علت وسعت محیط عملیاتی و تعدد کاربران آن لازم است مدل‌ساز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</a:t>
            </a:r>
            <a:r>
              <a:rPr lang="fa-IR" dirty="0"/>
              <a:t>ماهیتاً</a:t>
            </a:r>
            <a:r>
              <a:rPr lang="fa-IR" dirty="0" smtClean="0"/>
              <a:t> معنایی) بین نمودارها توجه کرد. از جمله موارد زیر:</a:t>
            </a:r>
          </a:p>
          <a:p>
            <a:pPr lvl="1"/>
            <a:r>
              <a:rPr lang="fa-IR" dirty="0"/>
              <a:t>مدل‌های</a:t>
            </a:r>
            <a:r>
              <a:rPr lang="fa-IR" dirty="0" smtClean="0"/>
              <a:t> نایکسان برای زیر محیط واحد </a:t>
            </a:r>
          </a:p>
          <a:p>
            <a:pPr lvl="1"/>
            <a:r>
              <a:rPr lang="fa-IR" dirty="0" smtClean="0"/>
              <a:t>تعارض در </a:t>
            </a:r>
            <a:r>
              <a:rPr lang="fa-IR" dirty="0"/>
              <a:t>نام‌گذاری</a:t>
            </a:r>
            <a:r>
              <a:rPr lang="fa-IR" dirty="0" smtClean="0"/>
              <a:t> یک مفهوم </a:t>
            </a:r>
            <a:r>
              <a:rPr lang="fa-IR" dirty="0"/>
              <a:t>واحد (از لحاظ معنایی)</a:t>
            </a:r>
            <a:endParaRPr lang="fa-IR" dirty="0" smtClean="0"/>
          </a:p>
          <a:p>
            <a:pPr lvl="1"/>
            <a:r>
              <a:rPr lang="fa-IR" dirty="0" smtClean="0"/>
              <a:t>تعارض معنایی دو مفهوم با نام 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</a:p>
          <a:p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810000"/>
            <a:ext cx="52172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3826620"/>
              <a:ext cx="499289" cy="4301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5240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«مستقلاً»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32472</TotalTime>
  <Words>5833</Words>
  <Application>Microsoft Office PowerPoint</Application>
  <PresentationFormat>On-screen Show (4:3)</PresentationFormat>
  <Paragraphs>1245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ER مبنایی – نوع‏ارتباط (ادامه 14)</vt:lpstr>
      <vt:lpstr>نمادهای نمودار ER مبنایی</vt:lpstr>
      <vt:lpstr>نمادهای نمودار ER مبنایی (ادامه)</vt:lpstr>
      <vt:lpstr>نمادهای نمودار ER مبنایی (ادامه)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– تکنیک ویژه‏نمایی</vt:lpstr>
      <vt:lpstr>ارتباط “IS A” – تکنیک ویژه‏نمایی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داده‏ها</vt:lpstr>
      <vt:lpstr>مراحل مدل‌سازی معنایی داده‏ها – جمع‌بندی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1065</cp:revision>
  <dcterms:created xsi:type="dcterms:W3CDTF">2012-08-03T07:41:40Z</dcterms:created>
  <dcterms:modified xsi:type="dcterms:W3CDTF">2014-11-03T13:19:40Z</dcterms:modified>
</cp:coreProperties>
</file>